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59" r:id="rId3"/>
    <p:sldId id="292" r:id="rId4"/>
    <p:sldId id="306" r:id="rId5"/>
    <p:sldId id="303" r:id="rId6"/>
    <p:sldId id="305" r:id="rId7"/>
    <p:sldId id="304" r:id="rId8"/>
    <p:sldId id="30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18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1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8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2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7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6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8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9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13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71AC-2E82-48ED-A732-DD2C65DDD43E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171AC-2E82-48ED-A732-DD2C65DDD43E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FC5F-7AD3-4962-918E-6779B77B8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6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a.int/Enabling_Support/Space_Engineering_Technology/Shaping_the_Future/Technology_Readiness_Levels_TR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uam-gc.kr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8D8BF5-C050-4705-933F-2928FF0CABA7}"/>
              </a:ext>
            </a:extLst>
          </p:cNvPr>
          <p:cNvSpPr txBox="1"/>
          <p:nvPr/>
        </p:nvSpPr>
        <p:spPr>
          <a:xfrm>
            <a:off x="695326" y="1796902"/>
            <a:ext cx="10925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The implications of Urban Air Mobility: Case study in South Korea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13D925BF-5C0B-40F8-826C-4D1EAD0D92DF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A22B28-36DD-45B6-84F2-26B15CDC1FAE}"/>
              </a:ext>
            </a:extLst>
          </p:cNvPr>
          <p:cNvSpPr txBox="1"/>
          <p:nvPr/>
        </p:nvSpPr>
        <p:spPr>
          <a:xfrm>
            <a:off x="5314203" y="4439643"/>
            <a:ext cx="18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STP601 Yunji Woo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FECC8-E071-4BA1-8D79-033876918867}"/>
              </a:ext>
            </a:extLst>
          </p:cNvPr>
          <p:cNvSpPr txBox="1"/>
          <p:nvPr/>
        </p:nvSpPr>
        <p:spPr>
          <a:xfrm>
            <a:off x="4727860" y="4070311"/>
            <a:ext cx="304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Based on Methodology review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n-lt"/>
              </a:rPr>
              <a:t>Urban Air Mobility(UAM)</a:t>
            </a:r>
            <a:endParaRPr lang="ko-KR" altLang="en-US" sz="3200" dirty="0">
              <a:latin typeface="+mn-lt"/>
            </a:endParaRP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4F886-59EB-477F-AD8E-2C7191F2E872}"/>
              </a:ext>
            </a:extLst>
          </p:cNvPr>
          <p:cNvGrpSpPr/>
          <p:nvPr/>
        </p:nvGrpSpPr>
        <p:grpSpPr>
          <a:xfrm>
            <a:off x="355600" y="1894457"/>
            <a:ext cx="8190770" cy="4042066"/>
            <a:chOff x="438839" y="1121128"/>
            <a:chExt cx="10033000" cy="4951189"/>
          </a:xfrm>
        </p:grpSpPr>
        <p:sp>
          <p:nvSpPr>
            <p:cNvPr id="8" name="직사각형 6">
              <a:extLst>
                <a:ext uri="{FF2B5EF4-FFF2-40B4-BE49-F238E27FC236}">
                  <a16:creationId xmlns:a16="http://schemas.microsoft.com/office/drawing/2014/main" id="{BCB16F85-C93B-42FD-AAA5-928F4443C11B}"/>
                </a:ext>
              </a:extLst>
            </p:cNvPr>
            <p:cNvSpPr/>
            <p:nvPr/>
          </p:nvSpPr>
          <p:spPr>
            <a:xfrm>
              <a:off x="438839" y="1121129"/>
              <a:ext cx="4902200" cy="22351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직사각형 7">
              <a:extLst>
                <a:ext uri="{FF2B5EF4-FFF2-40B4-BE49-F238E27FC236}">
                  <a16:creationId xmlns:a16="http://schemas.microsoft.com/office/drawing/2014/main" id="{4FEADD95-B1C9-4322-B751-580AAB8A170C}"/>
                </a:ext>
              </a:extLst>
            </p:cNvPr>
            <p:cNvSpPr/>
            <p:nvPr/>
          </p:nvSpPr>
          <p:spPr>
            <a:xfrm>
              <a:off x="5569639" y="1121128"/>
              <a:ext cx="4902200" cy="22351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DAD3622-18CA-45C6-A931-CB23FE350744}"/>
                </a:ext>
              </a:extLst>
            </p:cNvPr>
            <p:cNvSpPr/>
            <p:nvPr/>
          </p:nvSpPr>
          <p:spPr>
            <a:xfrm>
              <a:off x="438839" y="3553394"/>
              <a:ext cx="4902200" cy="22351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83259C-E33A-45CB-953B-B0F91FB79EAA}"/>
                </a:ext>
              </a:extLst>
            </p:cNvPr>
            <p:cNvSpPr/>
            <p:nvPr/>
          </p:nvSpPr>
          <p:spPr>
            <a:xfrm>
              <a:off x="5569639" y="3553393"/>
              <a:ext cx="4902200" cy="22351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871230-22DB-4DE2-AAEF-69430757BB74}"/>
                </a:ext>
              </a:extLst>
            </p:cNvPr>
            <p:cNvSpPr txBox="1"/>
            <p:nvPr/>
          </p:nvSpPr>
          <p:spPr>
            <a:xfrm>
              <a:off x="3627861" y="2806048"/>
              <a:ext cx="1553349" cy="45240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pt-BR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Technology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직사각형 13">
              <a:extLst>
                <a:ext uri="{FF2B5EF4-FFF2-40B4-BE49-F238E27FC236}">
                  <a16:creationId xmlns:a16="http://schemas.microsoft.com/office/drawing/2014/main" id="{0EEC3B1B-5F55-40C9-91E1-2811DF0DD586}"/>
                </a:ext>
              </a:extLst>
            </p:cNvPr>
            <p:cNvSpPr/>
            <p:nvPr/>
          </p:nvSpPr>
          <p:spPr>
            <a:xfrm>
              <a:off x="5688595" y="2763506"/>
              <a:ext cx="482600" cy="482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E428A3-2E68-4632-830D-62CCE50268DA}"/>
                </a:ext>
              </a:extLst>
            </p:cNvPr>
            <p:cNvSpPr txBox="1"/>
            <p:nvPr/>
          </p:nvSpPr>
          <p:spPr>
            <a:xfrm>
              <a:off x="5687443" y="2806048"/>
              <a:ext cx="1903031" cy="452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Infrastructure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164258-A7D9-4B70-9DD3-0455E910579D}"/>
                </a:ext>
              </a:extLst>
            </p:cNvPr>
            <p:cNvSpPr txBox="1"/>
            <p:nvPr/>
          </p:nvSpPr>
          <p:spPr>
            <a:xfrm>
              <a:off x="2246428" y="3684025"/>
              <a:ext cx="2934781" cy="45240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Societal considerations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C7643F-63B8-4839-B6A6-276C7846D9AC}"/>
                </a:ext>
              </a:extLst>
            </p:cNvPr>
            <p:cNvSpPr txBox="1"/>
            <p:nvPr/>
          </p:nvSpPr>
          <p:spPr>
            <a:xfrm>
              <a:off x="5687443" y="3684025"/>
              <a:ext cx="1587601" cy="45240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Regulation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049A7E-973D-41D9-A936-93B898AD03C1}"/>
                </a:ext>
              </a:extLst>
            </p:cNvPr>
            <p:cNvSpPr txBox="1"/>
            <p:nvPr/>
          </p:nvSpPr>
          <p:spPr>
            <a:xfrm>
              <a:off x="618902" y="1287788"/>
              <a:ext cx="3841789" cy="1926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Vehicle configurations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Top-Level Aircraft Requirements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Range, Flight time, Passengers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Propulsion system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03DFE1-2C3F-46C8-864B-73AEB177D628}"/>
                </a:ext>
              </a:extLst>
            </p:cNvPr>
            <p:cNvSpPr txBox="1"/>
            <p:nvPr/>
          </p:nvSpPr>
          <p:spPr>
            <a:xfrm>
              <a:off x="5755313" y="1325514"/>
              <a:ext cx="4358673" cy="1423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Vertiport installation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Air Traffic management (</a:t>
              </a:r>
              <a:r>
                <a:rPr lang="en-US" altLang="ko-KR" sz="1600" dirty="0" err="1"/>
                <a:t>CNSi</a:t>
              </a:r>
              <a:r>
                <a:rPr lang="en-US" altLang="ko-KR" sz="1600" dirty="0"/>
                <a:t>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Seamless multi-modal transportation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D92A8E-1EB3-4812-91EA-AA39DA5F019F}"/>
                </a:ext>
              </a:extLst>
            </p:cNvPr>
            <p:cNvSpPr txBox="1"/>
            <p:nvPr/>
          </p:nvSpPr>
          <p:spPr>
            <a:xfrm>
              <a:off x="5755313" y="4145689"/>
              <a:ext cx="4434387" cy="1926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Verification of Pilot and Manufacturer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AI based system automation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Unmanned system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DA40FC-F705-4655-82EC-816C645693DD}"/>
                </a:ext>
              </a:extLst>
            </p:cNvPr>
            <p:cNvSpPr txBox="1"/>
            <p:nvPr/>
          </p:nvSpPr>
          <p:spPr>
            <a:xfrm>
              <a:off x="618902" y="4145689"/>
              <a:ext cx="3701907" cy="1423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Noise, Visual pollution, Privacy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Safety 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Market value estimation</a:t>
              </a:r>
            </a:p>
          </p:txBody>
        </p:sp>
      </p:grpSp>
      <p:pic>
        <p:nvPicPr>
          <p:cNvPr id="1026" name="Picture 2" descr="https://lh5.googleusercontent.com/K1pCSCVyBfsd5ztEA63iPlZgi-Ammghk8C3Vt6OQ0JBgAyYS9wvgUCcZvOs9NAdXwW5fTmCD-oK7r0HQt2XaF2LVM3ADIhefNC6RGQpgBCV44EiM2ik-kr7KnuDtZAHi81eZzDsy0EmW3r7V7ZJsp2yI2_5T-aZF7TueOqofQfi3WMFVCeId6m_CzQZ2ejXB">
            <a:extLst>
              <a:ext uri="{FF2B5EF4-FFF2-40B4-BE49-F238E27FC236}">
                <a16:creationId xmlns:a16="http://schemas.microsoft.com/office/drawing/2014/main" id="{8D167F24-1D93-45EF-B589-786355D76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78" y="3995421"/>
            <a:ext cx="3460268" cy="244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7D4B913-4C99-43C4-A0F8-F9F4F4AF07B1}"/>
              </a:ext>
            </a:extLst>
          </p:cNvPr>
          <p:cNvSpPr txBox="1"/>
          <p:nvPr/>
        </p:nvSpPr>
        <p:spPr>
          <a:xfrm>
            <a:off x="9621879" y="6483600"/>
            <a:ext cx="2628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Concept of UAM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롯데정보통신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702C12-5D72-43FB-AB7F-5DB36D34AC17}"/>
              </a:ext>
            </a:extLst>
          </p:cNvPr>
          <p:cNvSpPr txBox="1"/>
          <p:nvPr/>
        </p:nvSpPr>
        <p:spPr>
          <a:xfrm>
            <a:off x="311218" y="1043885"/>
            <a:ext cx="351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Policy</a:t>
            </a:r>
            <a:r>
              <a:rPr lang="ko-KR" altLang="en-US" sz="2400" dirty="0"/>
              <a:t> </a:t>
            </a:r>
            <a:r>
              <a:rPr lang="en-US" altLang="ko-KR" sz="2400" dirty="0"/>
              <a:t>Issues</a:t>
            </a:r>
            <a:r>
              <a:rPr lang="ko-KR" altLang="en-US" sz="2400" dirty="0"/>
              <a:t> </a:t>
            </a:r>
            <a:r>
              <a:rPr lang="en-US" altLang="ko-KR" sz="2400" dirty="0"/>
              <a:t>on</a:t>
            </a:r>
            <a:r>
              <a:rPr lang="ko-KR" altLang="en-US" sz="2400" dirty="0"/>
              <a:t> </a:t>
            </a:r>
            <a:r>
              <a:rPr lang="en-US" altLang="ko-KR" sz="2400" dirty="0"/>
              <a:t>UAM</a:t>
            </a:r>
            <a:r>
              <a:rPr lang="ko-KR" altLang="en-US" sz="2400" dirty="0"/>
              <a:t> 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7E8FBC-A90F-4311-8B22-59A6ADA67DEA}"/>
              </a:ext>
            </a:extLst>
          </p:cNvPr>
          <p:cNvCxnSpPr>
            <a:cxnSpLocks/>
          </p:cNvCxnSpPr>
          <p:nvPr/>
        </p:nvCxnSpPr>
        <p:spPr>
          <a:xfrm flipH="1">
            <a:off x="355601" y="1505550"/>
            <a:ext cx="2844799" cy="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n-lt"/>
              </a:rPr>
              <a:t>Technology readiness level analysis</a:t>
            </a:r>
            <a:endParaRPr lang="ko-KR" alt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345253"/>
            <a:ext cx="10927080" cy="491710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2400" dirty="0"/>
              <a:t>Technology </a:t>
            </a:r>
            <a:r>
              <a:rPr lang="en-US" altLang="ko-KR" sz="2400" dirty="0" err="1"/>
              <a:t>roadmapping</a:t>
            </a:r>
            <a:r>
              <a:rPr lang="en-US" altLang="ko-KR" sz="2400" dirty="0"/>
              <a:t> – A planning framework for evolution and revolution</a:t>
            </a:r>
          </a:p>
          <a:p>
            <a:pPr lvl="1">
              <a:lnSpc>
                <a:spcPct val="125000"/>
              </a:lnSpc>
            </a:pPr>
            <a:r>
              <a:rPr lang="en-US" altLang="ko-KR" sz="2000" dirty="0"/>
              <a:t>Technology readiness Levels (TRL) are used to assess the maturity of a new technology towards full economic operation. </a:t>
            </a:r>
          </a:p>
          <a:p>
            <a:pPr lvl="1">
              <a:lnSpc>
                <a:spcPct val="125000"/>
              </a:lnSpc>
            </a:pPr>
            <a:r>
              <a:rPr lang="en-US" altLang="ko-KR" sz="2000" dirty="0"/>
              <a:t>TRLs are often used by governments and other funding bodies to define eligibility criteria. </a:t>
            </a:r>
            <a:br>
              <a:rPr lang="en-US" altLang="ko-KR" sz="1800" dirty="0"/>
            </a:br>
            <a:endParaRPr lang="en-US" altLang="ko-KR" sz="1400" dirty="0"/>
          </a:p>
          <a:p>
            <a:pPr>
              <a:lnSpc>
                <a:spcPct val="125000"/>
              </a:lnSpc>
            </a:pPr>
            <a:endParaRPr lang="en-US" altLang="ko-KR" sz="2400" dirty="0"/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lh6.googleusercontent.com/v0FgYhOVWaNE72tKySDXv3cUQaT3Zc1DlLhdoY4Zm4uwQROB8YO2juCQZsSEq6IIYGNXsL6I4PlObhRWkiZsvYyiOfL3tm9-3Yglg34aMcghFYsHw8kYb06sdQ9j1u-Uvt3j-HUoIxp7xYDt1Sokbc4mjRZR71cz2-oNaZXWXZ-k3gpHSq_sWYpK4sLn4fyK">
            <a:extLst>
              <a:ext uri="{FF2B5EF4-FFF2-40B4-BE49-F238E27FC236}">
                <a16:creationId xmlns:a16="http://schemas.microsoft.com/office/drawing/2014/main" id="{1ECD3FB2-CAC2-406F-8757-B7E46EEF3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15" y="3233080"/>
            <a:ext cx="4428463" cy="30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ZK4iLh9DITgjCz3qcR6BiC6LhhaIykb6_NCAvbKiXUYZjLd1YDiTYr7wF1H7VFdtG3nZ9Ce2xBQTVA2L4zNTsz1YLG7DdNsMN4hUROPK4lnEAb-UgqMITmMeS_U5RUvekdwFCX5ZZwWpNglWbExJlJKiYh-vftlEKTooBb3l7wM0ZFWZprv_AMy8Yc8SrtGp">
            <a:extLst>
              <a:ext uri="{FF2B5EF4-FFF2-40B4-BE49-F238E27FC236}">
                <a16:creationId xmlns:a16="http://schemas.microsoft.com/office/drawing/2014/main" id="{BC242708-D009-401D-90F4-2F8C3CB91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508" y="3251098"/>
            <a:ext cx="4964177" cy="262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FEDB75-7D9C-420A-89DB-221932F40824}"/>
              </a:ext>
            </a:extLst>
          </p:cNvPr>
          <p:cNvSpPr/>
          <p:nvPr/>
        </p:nvSpPr>
        <p:spPr>
          <a:xfrm>
            <a:off x="6457951" y="6022293"/>
            <a:ext cx="513397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fi-FI" altLang="ko-KR" sz="1200" dirty="0">
                <a:solidFill>
                  <a:srgbClr val="595959"/>
                </a:solidFill>
                <a:latin typeface="Arial" panose="020B0604020202020204" pitchFamily="34" charset="0"/>
              </a:rPr>
              <a:t>EASA </a:t>
            </a:r>
            <a:r>
              <a:rPr lang="fi-FI" altLang="ko-KR" sz="1200" u="sng" dirty="0">
                <a:solidFill>
                  <a:srgbClr val="0097A7"/>
                </a:solidFill>
                <a:latin typeface="Arial" panose="020B0604020202020204" pitchFamily="34" charset="0"/>
                <a:hlinkClick r:id="rId4"/>
              </a:rPr>
              <a:t>https://esa.int/Enabling_Support/Space_Engineering_Technology/Shaping_the_Future/Technology_Readiness_Levels_TRL</a:t>
            </a:r>
            <a:r>
              <a:rPr lang="fi-FI" altLang="ko-KR" sz="1200" dirty="0">
                <a:solidFill>
                  <a:srgbClr val="595959"/>
                </a:solidFill>
                <a:latin typeface="Arial" panose="020B0604020202020204" pitchFamily="34" charset="0"/>
              </a:rPr>
              <a:t> </a:t>
            </a:r>
            <a:endParaRPr lang="fi-FI" altLang="ko-KR" sz="1200" dirty="0"/>
          </a:p>
          <a:p>
            <a:br>
              <a:rPr lang="fi-FI" altLang="ko-KR" sz="1200" dirty="0"/>
            </a:b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141F0-61A5-40B4-A1EF-2F99698B49EA}"/>
              </a:ext>
            </a:extLst>
          </p:cNvPr>
          <p:cNvSpPr txBox="1"/>
          <p:nvPr/>
        </p:nvSpPr>
        <p:spPr>
          <a:xfrm>
            <a:off x="355600" y="910577"/>
            <a:ext cx="1268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D96DC-2E4F-4FB4-B9A4-EB50389414B1}"/>
              </a:ext>
            </a:extLst>
          </p:cNvPr>
          <p:cNvSpPr txBox="1"/>
          <p:nvPr/>
        </p:nvSpPr>
        <p:spPr>
          <a:xfrm>
            <a:off x="1801528" y="910577"/>
            <a:ext cx="1553602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3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n-lt"/>
              </a:rPr>
              <a:t>Network Research </a:t>
            </a:r>
            <a:endParaRPr lang="ko-KR" alt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279909"/>
            <a:ext cx="10927080" cy="4742383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2400" dirty="0"/>
              <a:t>Network research</a:t>
            </a:r>
          </a:p>
          <a:p>
            <a:pPr lvl="1">
              <a:lnSpc>
                <a:spcPct val="125000"/>
              </a:lnSpc>
            </a:pPr>
            <a:r>
              <a:rPr lang="en-US" altLang="ko-KR" sz="2000" dirty="0"/>
              <a:t>Technology &amp; Knowledge diffusion </a:t>
            </a:r>
          </a:p>
          <a:p>
            <a:pPr lvl="1">
              <a:lnSpc>
                <a:spcPct val="125000"/>
              </a:lnSpc>
            </a:pPr>
            <a:r>
              <a:rPr lang="en-US" altLang="ko-KR" sz="2000" dirty="0"/>
              <a:t>Policy isomorphism </a:t>
            </a:r>
          </a:p>
          <a:p>
            <a:pPr>
              <a:lnSpc>
                <a:spcPct val="125000"/>
              </a:lnSpc>
            </a:pPr>
            <a:endParaRPr lang="en-US" altLang="ko-KR" sz="2400" dirty="0"/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https://lh5.googleusercontent.com/wn-4ZphfO_jDvJBN2wE6gN4wSelcKwR3VECBfLEGEEDB35bz_lbxqkLF8a7YWeg-W971qBRuCzdovCOVDsiy-HAB83JpT4gUHIdI3vEhgOVLdBUzN0R48xo08xrn-b8emIvfNKWApN_3BNyT-1nhx9w_Wyq99_orqi7YOv1AJtss_SDQrQHU3dkTaSEbhdq_">
            <a:extLst>
              <a:ext uri="{FF2B5EF4-FFF2-40B4-BE49-F238E27FC236}">
                <a16:creationId xmlns:a16="http://schemas.microsoft.com/office/drawing/2014/main" id="{305C80C1-3B25-4D2D-826B-6B5339B2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3" y="2994673"/>
            <a:ext cx="65246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5F5C9D-DADE-4AC7-9803-8608B99D2579}"/>
              </a:ext>
            </a:extLst>
          </p:cNvPr>
          <p:cNvSpPr txBox="1"/>
          <p:nvPr/>
        </p:nvSpPr>
        <p:spPr>
          <a:xfrm>
            <a:off x="355600" y="910577"/>
            <a:ext cx="1268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4940C-C193-4A5E-AB6E-A7F4149E472E}"/>
              </a:ext>
            </a:extLst>
          </p:cNvPr>
          <p:cNvSpPr txBox="1"/>
          <p:nvPr/>
        </p:nvSpPr>
        <p:spPr>
          <a:xfrm>
            <a:off x="1801528" y="910577"/>
            <a:ext cx="1553602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0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n-lt"/>
              </a:rPr>
              <a:t>Network research</a:t>
            </a:r>
            <a:endParaRPr lang="ko-KR" alt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279909"/>
            <a:ext cx="7213395" cy="474238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2400" dirty="0"/>
              <a:t>Network research</a:t>
            </a:r>
          </a:p>
          <a:p>
            <a:pPr lvl="1">
              <a:lnSpc>
                <a:spcPct val="125000"/>
              </a:lnSpc>
            </a:pPr>
            <a:r>
              <a:rPr lang="en-US" altLang="ko-KR" sz="2000" dirty="0"/>
              <a:t>R&amp;D project funding &amp; Consortium</a:t>
            </a:r>
          </a:p>
          <a:p>
            <a:pPr>
              <a:lnSpc>
                <a:spcPct val="125000"/>
              </a:lnSpc>
            </a:pPr>
            <a:endParaRPr lang="en-US" altLang="ko-KR" sz="2400" dirty="0"/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https://lh3.googleusercontent.com/ppvZlO8xQJGqvockA-Gh922Bk9z1it1ZTKlUK3gYut1WaLDb6Is60gP-7FboZSmgjKwbrncCRjnp8LDgT5DovO91PYKIMlmoX7VBxq3Dlla2XHmccJbpo6gYnMj-QeMy8LGW3SxZK72IRCzL1dv1tEEBNrJs1QuxN_JUqAxZNgbWjky358P5vX7abwxEB5Wl">
            <a:extLst>
              <a:ext uri="{FF2B5EF4-FFF2-40B4-BE49-F238E27FC236}">
                <a16:creationId xmlns:a16="http://schemas.microsoft.com/office/drawing/2014/main" id="{94F87060-E9D3-4037-98EE-5F75E8B30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964" y="2232795"/>
            <a:ext cx="4922504" cy="33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h4.googleusercontent.com/7mfry5eZCjLPVMFacD5U_tY4ZT_Ch-I8wbNutIPGEwVKm-jA1mWXjq1ExRyI1RIs94bq9TShhuL13KwJk5Rrbsj5U9ByHQjmnzzP45SgmLqY0Yn2YfPjCMhrifpP_GkxIUpY7PyzkygXSGrMMghkTdvpPLhqV_1f522cRKV4q1P3iAiCzEtdolQVcnDhA5Qz">
            <a:extLst>
              <a:ext uri="{FF2B5EF4-FFF2-40B4-BE49-F238E27FC236}">
                <a16:creationId xmlns:a16="http://schemas.microsoft.com/office/drawing/2014/main" id="{5B92223E-33C8-4A39-A8D2-9CE80E0F6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4" y="2232795"/>
            <a:ext cx="6277771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lh6.googleusercontent.com/S3L3EkX_bXnLcsoH3HvyKK3YO7cYO1sg3v1J1-TCzD8EP330GooyNI9gozXcIntX5Ru0cxcXpZLVSJx_dajjp42umbTwtvd4K8vmkjqnKFrb4owWIM22GvdTG_-Dgs2Gab2ZRd6OERiF48MYNHKqkeU3BCYNJQ6h1gM5J19hqmRtWCNGSbfsSlQyiTmSEsx1">
            <a:extLst>
              <a:ext uri="{FF2B5EF4-FFF2-40B4-BE49-F238E27FC236}">
                <a16:creationId xmlns:a16="http://schemas.microsoft.com/office/drawing/2014/main" id="{9E8F8652-5A45-4F41-84BD-5C0C6CF8F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93" y="4480696"/>
            <a:ext cx="2497307" cy="227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74E641-7219-48C3-A784-ECE45D59551D}"/>
              </a:ext>
            </a:extLst>
          </p:cNvPr>
          <p:cNvSpPr txBox="1"/>
          <p:nvPr/>
        </p:nvSpPr>
        <p:spPr>
          <a:xfrm>
            <a:off x="355600" y="910577"/>
            <a:ext cx="1268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CFF39-E240-450A-A2FA-4DC830BF0AF8}"/>
              </a:ext>
            </a:extLst>
          </p:cNvPr>
          <p:cNvSpPr txBox="1"/>
          <p:nvPr/>
        </p:nvSpPr>
        <p:spPr>
          <a:xfrm>
            <a:off x="1801528" y="910577"/>
            <a:ext cx="1553602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84" name="Picture 12" descr="https://image.zdnet.co.kr/2022/10/28/1dbeb70d0e2a969e24d010001584ec04.png">
            <a:extLst>
              <a:ext uri="{FF2B5EF4-FFF2-40B4-BE49-F238E27FC236}">
                <a16:creationId xmlns:a16="http://schemas.microsoft.com/office/drawing/2014/main" id="{F52B34E8-161B-461C-86B5-5CB836450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4" y="4551322"/>
            <a:ext cx="2933700" cy="210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A63DF1-952A-4404-9DD7-908C0DD23C5E}"/>
              </a:ext>
            </a:extLst>
          </p:cNvPr>
          <p:cNvSpPr/>
          <p:nvPr/>
        </p:nvSpPr>
        <p:spPr>
          <a:xfrm>
            <a:off x="552450" y="5448300"/>
            <a:ext cx="857250" cy="27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1C80C0B-9A2C-42FB-97D6-34EA564EE07C}"/>
              </a:ext>
            </a:extLst>
          </p:cNvPr>
          <p:cNvSpPr txBox="1">
            <a:spLocks/>
          </p:cNvSpPr>
          <p:nvPr/>
        </p:nvSpPr>
        <p:spPr>
          <a:xfrm>
            <a:off x="7018962" y="5577692"/>
            <a:ext cx="4922505" cy="51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K-UAM Grand challenge </a:t>
            </a:r>
            <a:r>
              <a:rPr lang="en-US" altLang="ko-KR" sz="1600" u="sng" dirty="0">
                <a:hlinkClick r:id="rId6"/>
              </a:rPr>
              <a:t>http://kuam-gc.kr/</a:t>
            </a:r>
            <a:r>
              <a:rPr lang="en-US" altLang="ko-KR" sz="1600" dirty="0"/>
              <a:t> </a:t>
            </a:r>
            <a:br>
              <a:rPr lang="en-US" altLang="ko-KR" sz="1000" dirty="0"/>
            </a:b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7572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n-lt"/>
              </a:rPr>
              <a:t>Stakeholder Analysis</a:t>
            </a:r>
            <a:endParaRPr lang="ko-KR" alt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289843"/>
            <a:ext cx="10927080" cy="473245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2400" dirty="0"/>
              <a:t>Stakeholder analysis</a:t>
            </a:r>
          </a:p>
          <a:p>
            <a:pPr lvl="1">
              <a:lnSpc>
                <a:spcPct val="125000"/>
              </a:lnSpc>
            </a:pPr>
            <a:r>
              <a:rPr lang="en-US" altLang="ko-KR" sz="2000" dirty="0"/>
              <a:t>Who are associated? </a:t>
            </a:r>
          </a:p>
          <a:p>
            <a:pPr>
              <a:lnSpc>
                <a:spcPct val="125000"/>
              </a:lnSpc>
            </a:pPr>
            <a:endParaRPr lang="en-US" altLang="ko-KR" sz="2400" dirty="0"/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https://lh3.googleusercontent.com/SdW4Jmv13vj80UFIgTMFtkLkPwEbUy2sTz2Nd1cDozl7MmmgmaslPN_JfzG6fBChyjZIMVcEAYWkLJUKxAgYJdruXTdwbfI9s_tkFVv1EFgmP9h1Lc1La0MGV3G6StNxviuDnf0HTbgcnADTiyH_BCTOhJO0ZSn32o3wuPNylCIHPcOAYBhOi5gvpXKZnFVI">
            <a:extLst>
              <a:ext uri="{FF2B5EF4-FFF2-40B4-BE49-F238E27FC236}">
                <a16:creationId xmlns:a16="http://schemas.microsoft.com/office/drawing/2014/main" id="{86C497B3-2CC2-457C-92AF-CA329B7FB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427614"/>
            <a:ext cx="5572125" cy="368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AF85DE-BF7B-420E-A65B-3E668D4FE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82" y="1254529"/>
            <a:ext cx="5123698" cy="51846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C10767-4A09-4A6A-A99F-23096364CD36}"/>
              </a:ext>
            </a:extLst>
          </p:cNvPr>
          <p:cNvSpPr txBox="1"/>
          <p:nvPr/>
        </p:nvSpPr>
        <p:spPr>
          <a:xfrm>
            <a:off x="355600" y="920511"/>
            <a:ext cx="1553602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EE8F6-2028-4F0A-A514-B3849D5F49BC}"/>
              </a:ext>
            </a:extLst>
          </p:cNvPr>
          <p:cNvSpPr txBox="1"/>
          <p:nvPr/>
        </p:nvSpPr>
        <p:spPr>
          <a:xfrm>
            <a:off x="2087002" y="920511"/>
            <a:ext cx="129609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34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n-lt"/>
              </a:rPr>
              <a:t>Data collection - Report</a:t>
            </a:r>
            <a:endParaRPr lang="ko-KR" alt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289843"/>
            <a:ext cx="10927080" cy="473245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2400" dirty="0"/>
              <a:t>Government &amp; Company report review</a:t>
            </a:r>
          </a:p>
          <a:p>
            <a:pPr>
              <a:lnSpc>
                <a:spcPct val="125000"/>
              </a:lnSpc>
            </a:pPr>
            <a:endParaRPr lang="en-US" altLang="ko-KR" sz="2400" dirty="0"/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https://lh4.googleusercontent.com/2JGnE85vc4EebFfqX5GWJRHcsDC8EXEELHW0cNvc4fOP0oMHO3ynfFQRnSC5jtVkqegyTygzlzPo7YuJ41i4H1J1anQKSDpAoelPp7AjOtl7w4njFZaEc1PqaF_woFUViJ38cS-Qq3ZEmxY3B-DYMZYITtkdTXDU3ky7le53j7DwHYxDG554ye2APjWL0oDR">
            <a:extLst>
              <a:ext uri="{FF2B5EF4-FFF2-40B4-BE49-F238E27FC236}">
                <a16:creationId xmlns:a16="http://schemas.microsoft.com/office/drawing/2014/main" id="{EC9B6649-315B-470E-ABCC-871453C1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80" y="1846154"/>
            <a:ext cx="7766719" cy="477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28B3AC-0EAD-4A53-BFE5-1023D38D439A}"/>
              </a:ext>
            </a:extLst>
          </p:cNvPr>
          <p:cNvSpPr txBox="1"/>
          <p:nvPr/>
        </p:nvSpPr>
        <p:spPr>
          <a:xfrm>
            <a:off x="355600" y="920511"/>
            <a:ext cx="239590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Societal considerations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3609F-EA99-4CB0-BEF1-28ED4E399008}"/>
              </a:ext>
            </a:extLst>
          </p:cNvPr>
          <p:cNvSpPr txBox="1"/>
          <p:nvPr/>
        </p:nvSpPr>
        <p:spPr>
          <a:xfrm>
            <a:off x="2929305" y="920511"/>
            <a:ext cx="129609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5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E7C-E41B-48D2-B385-5364DB52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0"/>
            <a:ext cx="10515600" cy="8356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n-lt"/>
              </a:rPr>
              <a:t>Data collection – standardization &amp; legislations</a:t>
            </a:r>
            <a:endParaRPr lang="ko-KR" alt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01B-E328-452C-9A6B-768C88E2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19" y="1289842"/>
            <a:ext cx="7031355" cy="5234781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2400" dirty="0"/>
              <a:t>International &amp; Domestic standardization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Legislations related to regional concept of operations</a:t>
            </a:r>
          </a:p>
          <a:p>
            <a:pPr>
              <a:lnSpc>
                <a:spcPct val="125000"/>
              </a:lnSpc>
            </a:pPr>
            <a:endParaRPr lang="en-US" altLang="ko-KR" sz="2400" dirty="0"/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FCF1E46-BDCB-427F-9EE8-D010A8DC7B7C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4">
            <a:extLst>
              <a:ext uri="{FF2B5EF4-FFF2-40B4-BE49-F238E27FC236}">
                <a16:creationId xmlns:a16="http://schemas.microsoft.com/office/drawing/2014/main" id="{FA5C715F-BD08-47B4-940E-0AE64ECCF4FD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8B3AC-0EAD-4A53-BFE5-1023D38D439A}"/>
              </a:ext>
            </a:extLst>
          </p:cNvPr>
          <p:cNvSpPr txBox="1"/>
          <p:nvPr/>
        </p:nvSpPr>
        <p:spPr>
          <a:xfrm>
            <a:off x="355600" y="920511"/>
            <a:ext cx="239590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Societal considerations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3609F-EA99-4CB0-BEF1-28ED4E399008}"/>
              </a:ext>
            </a:extLst>
          </p:cNvPr>
          <p:cNvSpPr txBox="1"/>
          <p:nvPr/>
        </p:nvSpPr>
        <p:spPr>
          <a:xfrm>
            <a:off x="2929305" y="920511"/>
            <a:ext cx="129609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C67AC-B608-42D8-A596-8F649CA60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26" y="4457712"/>
            <a:ext cx="5090824" cy="2178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E9F3DF-BB60-482A-B12D-C2C8A8294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45" y="2808776"/>
            <a:ext cx="6037790" cy="108694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178D0ED-048C-457C-BB90-B82F2BEA8612}"/>
              </a:ext>
            </a:extLst>
          </p:cNvPr>
          <p:cNvSpPr txBox="1">
            <a:spLocks/>
          </p:cNvSpPr>
          <p:nvPr/>
        </p:nvSpPr>
        <p:spPr>
          <a:xfrm>
            <a:off x="6887950" y="2318007"/>
            <a:ext cx="4157980" cy="51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en-US" altLang="ko-KR" sz="1800" dirty="0"/>
              <a:t>KS Standard relates to UAM &amp; Drones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9D548B-A257-4698-930F-D75683A466EA}"/>
              </a:ext>
            </a:extLst>
          </p:cNvPr>
          <p:cNvSpPr txBox="1">
            <a:spLocks/>
          </p:cNvSpPr>
          <p:nvPr/>
        </p:nvSpPr>
        <p:spPr>
          <a:xfrm>
            <a:off x="6282026" y="3989644"/>
            <a:ext cx="5090824" cy="51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None/>
            </a:pPr>
            <a:r>
              <a:rPr lang="en-US" altLang="ko-KR" sz="1800" dirty="0"/>
              <a:t>ISO Standard relates to UAM &amp; Drones &amp; UAVs</a:t>
            </a:r>
          </a:p>
        </p:txBody>
      </p:sp>
    </p:spTree>
    <p:extLst>
      <p:ext uri="{BB962C8B-B14F-4D97-AF65-F5344CB8AC3E}">
        <p14:creationId xmlns:p14="http://schemas.microsoft.com/office/powerpoint/2010/main" val="5637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3F3F3F"/>
      </a:dk1>
      <a:lt1>
        <a:sysClr val="window" lastClr="FFFFFF"/>
      </a:lt1>
      <a:dk2>
        <a:srgbClr val="7F669D"/>
      </a:dk2>
      <a:lt2>
        <a:srgbClr val="E7E6E6"/>
      </a:lt2>
      <a:accent1>
        <a:srgbClr val="7F669D"/>
      </a:accent1>
      <a:accent2>
        <a:srgbClr val="BA94D1"/>
      </a:accent2>
      <a:accent3>
        <a:srgbClr val="DEBACE"/>
      </a:accent3>
      <a:accent4>
        <a:srgbClr val="C9CACF"/>
      </a:accent4>
      <a:accent5>
        <a:srgbClr val="FBFACD"/>
      </a:accent5>
      <a:accent6>
        <a:srgbClr val="F1ECE6"/>
      </a:accent6>
      <a:hlink>
        <a:srgbClr val="3F3F3F"/>
      </a:hlink>
      <a:folHlink>
        <a:srgbClr val="3F3F3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2602</TotalTime>
  <Words>264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Wingdings</vt:lpstr>
      <vt:lpstr>Office Theme</vt:lpstr>
      <vt:lpstr>PowerPoint Presentation</vt:lpstr>
      <vt:lpstr>Urban Air Mobility(UAM)</vt:lpstr>
      <vt:lpstr>Technology readiness level analysis</vt:lpstr>
      <vt:lpstr>Network Research </vt:lpstr>
      <vt:lpstr>Network research</vt:lpstr>
      <vt:lpstr>Stakeholder Analysis</vt:lpstr>
      <vt:lpstr>Data collection - Report</vt:lpstr>
      <vt:lpstr>Data collection – standardization &amp; legislations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Yunji</dc:creator>
  <cp:lastModifiedBy>Yunji</cp:lastModifiedBy>
  <cp:revision>99</cp:revision>
  <dcterms:created xsi:type="dcterms:W3CDTF">2022-10-22T11:40:11Z</dcterms:created>
  <dcterms:modified xsi:type="dcterms:W3CDTF">2022-12-11T21:22:24Z</dcterms:modified>
</cp:coreProperties>
</file>