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4"/>
  </p:notesMasterIdLst>
  <p:sldIdLst>
    <p:sldId id="2134809744" r:id="rId3"/>
    <p:sldId id="2134809745" r:id="rId4"/>
    <p:sldId id="2134809749" r:id="rId5"/>
    <p:sldId id="2134809750" r:id="rId6"/>
    <p:sldId id="2134809751" r:id="rId7"/>
    <p:sldId id="2134809752" r:id="rId8"/>
    <p:sldId id="2134809747" r:id="rId9"/>
    <p:sldId id="2134809748" r:id="rId10"/>
    <p:sldId id="2134809743" r:id="rId11"/>
    <p:sldId id="2134809742" r:id="rId12"/>
    <p:sldId id="2134809737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9B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821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D57FC4-7571-4575-8119-97272CAC312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8BA52F-D6B6-484B-85E3-AE4CC5F3A15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417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37F35-B702-C7C8-E3B3-DDB219BA8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97DFCA-B51C-8B32-99C0-5736E24A0B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B05E5-37B9-65A7-8512-44993A3425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D9C3FD-8A32-248D-CBF5-0FC19695D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70E0A-99C4-1146-A63D-CBDC4F72EA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1499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01EC4A-F3A4-2E03-C467-23ABA4964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A273BE-3EA1-0C36-4045-64CDFDDD11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E87B05-3AF9-FCDA-77C5-CB18291B68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F02E8E-0C40-A280-13EA-4CD8CEED5A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70E0A-99C4-1146-A63D-CBDC4F72EA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09646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6FA384-D885-8E0F-DD90-249987ECA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73AED6-D4BE-71F1-8EB8-06BDF07964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5536E7-5B01-0422-B8A0-15DD862716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201AB-CBC5-A856-2FED-0246213561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70E0A-99C4-1146-A63D-CBDC4F72EA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8438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7FD66-BD5C-C859-53BE-786658F45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177D34-E9E6-C01F-DE76-46AEF077D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CC8DDD-5C0D-FEA5-6B32-781B06D4C3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26FA56-DE5F-D7B2-7C9F-B78AAFA35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70E0A-99C4-1146-A63D-CBDC4F72EA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836527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1D804-C98E-4B67-26D1-F840F7BECB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7A5B87-6B76-56F4-DDFD-3996B88305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211D90-82BB-42C1-3D32-F4D812C9B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0C7554-2C06-B466-B891-53CAF2E7FA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70E0A-99C4-1146-A63D-CBDC4F72EA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4820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F7CFE-09BA-C3EA-6A53-60D99EE61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7A7453-C1C5-ACA9-96AF-A19D25D93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D0ED06-96FB-FD12-E41F-4109DBA3DF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20D0A-E2A9-8686-CC94-09D673FCF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70E0A-99C4-1146-A63D-CBDC4F72EA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61423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E6C9A-8336-BFAE-220A-E177DEF41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98CD021-6C62-7303-463E-F74A0F6A8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C6C90B-CFC3-A343-751F-2B50118CA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0F4922-2FB9-8EC0-FCF0-4073C16769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70E0A-99C4-1146-A63D-CBDC4F72EA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66947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1B008-E653-0AE2-4A20-65109F7DA7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A5706F-08AC-2524-7CD7-44885F3A0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BA783-9CE8-9A1D-3754-83EAF44258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81F97-F4B8-7FA1-D17A-5FF509A72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70E0A-99C4-1146-A63D-CBDC4F72EA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20190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EA50A-9FCD-C716-0A70-58A498F4D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CFD498-3A5B-5B36-78AC-BFBBD9F7CB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7A0E68-1959-D2D9-B740-F64AD920AB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A2336-D253-7D08-FD1F-1671375CFF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70E0A-99C4-1146-A63D-CBDC4F72EA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3652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C91EE-66A9-765E-CC54-328E7F586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04C48B-F3DE-BA2D-386C-41B65A655B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8C4E9-5200-DEE8-46DE-A1B3E31190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20D0F-F11A-E20D-73EB-129ED5B25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70E0A-99C4-1146-A63D-CBDC4F72EA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02562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CA43F-3782-FCDD-F861-49A17BFD1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80BB7-584E-0704-287F-16DD0A4DC7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48CFC1-E61A-E3E4-17D4-0666E918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BD6E30-76D1-D0BE-504B-D0E965AC20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3870E0A-99C4-1146-A63D-CBDC4F72EABD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28408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CA50B-5067-AB1E-B0AD-B3E9A0AD41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E0015A9-4902-8855-0F53-F54B1151A7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25513E-60D3-B7D7-9EB7-F7991B414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07846A3-9206-4751-1864-5393521B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410FF9-0F4F-5D87-AD3D-8F9D302EB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736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E8C80E-5468-643B-F652-787988FC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E44D8F-10A6-02CB-5724-37670DE76A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6C271C-6315-7DD2-4121-C0B784A86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DD8AD-AD67-1B3B-1575-F37ED224E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F3A359-206F-BF17-C8CB-3C6965A7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0144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3826E3E-66D9-4495-A830-8E5F50EF50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63D541-57C2-15AE-1F4F-0503E13D77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D2E0857-9077-E00E-7E6E-9B9A1A07E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23DFD-08D7-9F7C-81D0-E804B5C2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3BEF24-E9ED-EBD6-3AD7-A2DCCF519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8869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49364ABB-FEF2-094C-9AE9-73D6EBB79552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4E8F9A5-6BBB-A843-944D-6CCAD91AF174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E7F8B9B1-FA0C-374B-83F0-4E76066F7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4394" y="6427127"/>
            <a:ext cx="1398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5F8EB425-0FCB-344F-9B3D-0889348DD1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2024 Graphen Drugomics, inc.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014344-75F3-7F48-AE5F-666804285F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9666" y="641079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ADB7C9A3-AA4A-44A7-9761-733E2621D4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265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2737" y="33090"/>
            <a:ext cx="10058400" cy="853265"/>
          </a:xfrm>
        </p:spPr>
        <p:txBody>
          <a:bodyPr/>
          <a:lstStyle>
            <a:lvl1pPr marL="0">
              <a:defRPr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/>
          <a:lstStyle>
            <a:lvl1pPr>
              <a:lnSpc>
                <a:spcPct val="140000"/>
              </a:lnSpc>
              <a:defRPr/>
            </a:lvl1pPr>
            <a:lvl2pPr>
              <a:lnSpc>
                <a:spcPct val="140000"/>
              </a:lnSpc>
              <a:defRPr/>
            </a:lvl2pPr>
            <a:lvl3pPr>
              <a:lnSpc>
                <a:spcPct val="140000"/>
              </a:lnSpc>
              <a:defRPr/>
            </a:lvl3pPr>
            <a:lvl4pPr>
              <a:lnSpc>
                <a:spcPct val="140000"/>
              </a:lnSpc>
              <a:defRPr/>
            </a:lvl4pPr>
            <a:lvl5pPr>
              <a:lnSpc>
                <a:spcPct val="140000"/>
              </a:lnSpc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AFB201-9ACC-FE4B-B67E-AF8BD57CB9CF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ED1FB28-FC2B-AA42-986E-3F43DDE499ED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1E434AB-06E1-894F-B239-A1A6AFCA3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4394" y="6427127"/>
            <a:ext cx="1398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D8FC367-B409-F94D-8CF5-D0957306B6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2024 Graphen Drugomics, inc.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06ACA7D2-4A6E-2141-B04E-446A22D29C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9666" y="641079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ADB7C9A3-AA4A-44A7-9761-733E2621D4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4113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6707589-86C1-B649-9AEB-3CFD242C5EE7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58F51D-B60E-624D-BA67-C97064C29448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99491B4B-E8CB-BD4C-9F76-AAE611AE86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4394" y="6427127"/>
            <a:ext cx="1398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2E5F00E6-CFFA-0F45-8B55-74811F478A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2024 Graphen Drugomics, inc.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6999E6B-C276-9B4C-85B1-42F12BEE4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9666" y="641079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ADB7C9A3-AA4A-44A7-9761-733E2621D4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27326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79" y="211850"/>
            <a:ext cx="10058400" cy="66261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63C5C3-2992-C042-96BD-591DA88AB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98E996D9-7B29-4947-8E1B-388652557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 Graphen Drugomics, inc.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D016EA7-4370-6443-A9CE-89346455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C9A3-AA4A-44A7-9761-733E2621D4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661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-92374"/>
            <a:ext cx="10058400" cy="909076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 Graphen Drugomics,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C9A3-AA4A-44A7-9761-733E2621D43F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0E394-43E5-A54E-95C5-90D7AB564DA2}"/>
              </a:ext>
            </a:extLst>
          </p:cNvPr>
          <p:cNvCxnSpPr/>
          <p:nvPr userDrawn="1"/>
        </p:nvCxnSpPr>
        <p:spPr>
          <a:xfrm>
            <a:off x="656409" y="865414"/>
            <a:ext cx="984325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21124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409" y="114735"/>
            <a:ext cx="10058400" cy="702302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 Graphen Drugomics, inc.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C9A3-AA4A-44A7-9761-733E2621D4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202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2024 Graphen Drugomics, inc.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 baseline="0"/>
            </a:lvl1pPr>
          </a:lstStyle>
          <a:p>
            <a:fld id="{ADB7C9A3-AA4A-44A7-9761-733E2621D4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17991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5B7C23F-40AB-7542-8101-C1BC702AB480}"/>
              </a:ext>
            </a:extLst>
          </p:cNvPr>
          <p:cNvSpPr/>
          <p:nvPr userDrawn="1"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31A85E-CF1F-D743-83F0-AC5C7914B12D}"/>
              </a:ext>
            </a:extLst>
          </p:cNvPr>
          <p:cNvSpPr/>
          <p:nvPr userDrawn="1"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Date Placeholder 3">
            <a:extLst>
              <a:ext uri="{FF2B5EF4-FFF2-40B4-BE49-F238E27FC236}">
                <a16:creationId xmlns:a16="http://schemas.microsoft.com/office/drawing/2014/main" id="{35E79DD3-3CF2-B048-9106-A04B39CA06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34394" y="6427127"/>
            <a:ext cx="1398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674F4AA6-A379-8C43-9EE9-B2CC1640A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2024 Graphen Drugomics, inc.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1E1A746-83FF-5F49-ABB7-1A5401F6EA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499666" y="641079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ADB7C9A3-AA4A-44A7-9761-733E2621D4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22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EA6250-1D83-167D-FDED-39200E004A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2FBD65-2FE4-E6B8-57AE-8F725E4A7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F141C4-6667-5A97-4614-FEC9A2089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DA159A-6C51-8D02-C453-528527638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079EF04-3181-8B18-E9F9-487F401E6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13040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 Graphen Drugomics, inc.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C9A3-AA4A-44A7-9761-733E2621D4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0157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 Graphen Drugomics,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C9A3-AA4A-44A7-9761-733E2621D4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54264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Copyright © 2024 Graphen Drugomics,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B7C9A3-AA4A-44A7-9761-733E2621D43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883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E2422-325C-4554-B935-5A6BC5804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D71746-7DCD-C540-B70F-5210855C6C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99A4582-71F6-AE53-43A0-D89A5F2A4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69E570-29E6-E3C7-5408-05BD116FC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DAEE38-FBDB-C231-7360-B7C95814C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4806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6F0141-4E9A-E05F-2F5F-362EAC33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AABB38-FFB2-546B-3B8C-8FF8339991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00F5F7E-1DEE-70BB-F5AD-249A7D72E0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343F557-9BF0-B91B-E8A5-535988BB9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C52BA5-521A-8941-6B18-6948290D9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A1DC894-D716-32FD-1E43-539692A59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81713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DDA56-4215-AA7B-EA35-F699966BF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DDE187D-3E51-A70D-F3EA-0D01F6D4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39C8492-065B-2301-E919-9D252CAD0E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62153FB-58E6-BDA8-69AA-3DF80183A8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0CBA91-BCC3-49C0-88DE-06D1790F24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1444FB-C4B6-73CB-20F3-51609DC70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BA60AD0-3DFB-7E9A-42FC-C5B96283F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8297F4C-06FD-CB15-3986-3328E6ACF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1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B6B876-F58F-4DAD-8D7C-4CE4B9CE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7D73B8A-247E-3EFA-1446-78F44E2D2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8013763-224C-B2E0-A169-6526D0689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BC021A1-93E1-4724-396B-5319AE06C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10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F73ADEC-9915-C24D-3EEA-1CEF89B86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72906ED-FC37-ECEC-CF9C-ED203A4B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BFDA79-E134-DF43-E5E6-513F30D6E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5664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5087-B82A-9EC8-93A5-8CBC80D93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7DC021-E6D4-1E36-B181-C8694F0C87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DD6DB64-7C79-6B55-C7BA-70D8B8A81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D2C8C-240E-0AC7-10E3-952AFE188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A46969F-97E6-06EC-7683-E6C1D82FE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8675DD1-C34C-B58D-A1D7-316AC90EC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4582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6CE6C7-0081-1634-72A2-21178F2A5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0B74EDA-6534-D85C-F107-E649DCF21E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C34450D-4C0A-7A66-D1BF-E194D8DA8B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E6B801-4414-F2F7-2889-EDE51DA95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1486BF-78F4-578D-EE74-18EDF93AE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2A23DF-7F82-9065-1A87-27ACF5C03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3004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7334713-C370-70F0-532B-A52CAC92C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E93AE14-DAC8-AF3D-7BBB-70C350649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AE53F39-AA33-ACCF-B4F7-740A9A5567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311B47-2E03-42B4-BCD4-DE3762A179AF}" type="datetimeFigureOut">
              <a:rPr lang="zh-CN" altLang="en-US" smtClean="0"/>
              <a:t>2025/8/23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D45986-98C0-631F-5E32-EE92E53CCB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85DE1-3CEF-100E-645F-4B1BB71E0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35B23A-86B9-4352-BDB9-125C880C75F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68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6409" y="33090"/>
            <a:ext cx="10058400" cy="70230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34394" y="6427127"/>
            <a:ext cx="13984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cap="all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Copyright © 2024 Graphen Drugomics, inc.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99666" y="6410798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aseline="0">
                <a:solidFill>
                  <a:srgbClr val="FFFFFF"/>
                </a:solidFill>
              </a:defRPr>
            </a:lvl1pPr>
          </a:lstStyle>
          <a:p>
            <a:fld id="{ADB7C9A3-AA4A-44A7-9761-733E2621D43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A logo with text on it&#10;&#10;Description automatically generated">
            <a:extLst>
              <a:ext uri="{FF2B5EF4-FFF2-40B4-BE49-F238E27FC236}">
                <a16:creationId xmlns:a16="http://schemas.microsoft.com/office/drawing/2014/main" id="{7B840622-A4CE-25A7-9CE3-DCE0B47E831B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22630" y="32604"/>
            <a:ext cx="1647013" cy="58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6768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200" b="1" i="0" kern="1200" spc="-50" baseline="0">
          <a:solidFill>
            <a:schemeClr val="accent3">
              <a:lumMod val="75000"/>
            </a:schemeClr>
          </a:solidFill>
          <a:latin typeface="+mn-lt"/>
          <a:ea typeface="+mj-ea"/>
          <a:cs typeface="+mj-cs"/>
        </a:defRPr>
      </a:lvl1pPr>
    </p:titleStyle>
    <p:bodyStyle>
      <a:lvl1pPr marL="234950" indent="-234950" algn="l" defTabSz="914400" rtl="0" eaLnBrk="1" latinLnBrk="0" hangingPunct="1">
        <a:lnSpc>
          <a:spcPct val="14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ourier New" panose="02070309020205020404" pitchFamily="49" charset="0"/>
        <a:buChar char="o"/>
        <a:tabLst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4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4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4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4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9A61FB-F643-1E08-A771-85D2597D7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A03B9D5-1620-422B-B1A2-CE93EC64E03C}"/>
              </a:ext>
            </a:extLst>
          </p:cNvPr>
          <p:cNvSpPr txBox="1">
            <a:spLocks/>
          </p:cNvSpPr>
          <p:nvPr/>
        </p:nvSpPr>
        <p:spPr>
          <a:xfrm>
            <a:off x="2653027" y="1558082"/>
            <a:ext cx="6870702" cy="301391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i="0" kern="1200" spc="-5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Audit-ready Multi-Agent Clinical Diagnosis System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4000" dirty="0">
              <a:solidFill>
                <a:srgbClr val="27CED7">
                  <a:lumMod val="75000"/>
                </a:srgbClr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27CED7">
                    <a:lumMod val="75000"/>
                  </a:srgbClr>
                </a:solidFill>
                <a:latin typeface="Calibri" panose="020F0502020204030204"/>
                <a:ea typeface="宋体" panose="02010600030101010101" pitchFamily="2" charset="-122"/>
                <a:cs typeface="Calibri" panose="020F0502020204030204"/>
              </a:rPr>
              <a:t>Wangshu Zhu</a:t>
            </a:r>
            <a:endParaRPr kumimoji="0" lang="en-US" b="1" i="0" u="none" strike="noStrike" kern="1200" cap="none" spc="-50" normalizeH="0" baseline="0" noProof="0" dirty="0">
              <a:ln>
                <a:noFill/>
              </a:ln>
              <a:solidFill>
                <a:srgbClr val="27CED7">
                  <a:lumMod val="75000"/>
                </a:srgbClr>
              </a:solidFill>
              <a:effectLst/>
              <a:uLnTx/>
              <a:uFillTx/>
              <a:latin typeface="Arial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7476B4A-7C23-B3EE-C8AE-A5598F1B3B9D}"/>
              </a:ext>
            </a:extLst>
          </p:cNvPr>
          <p:cNvSpPr txBox="1">
            <a:spLocks/>
          </p:cNvSpPr>
          <p:nvPr/>
        </p:nvSpPr>
        <p:spPr>
          <a:xfrm>
            <a:off x="11599333" y="6410797"/>
            <a:ext cx="333587" cy="40575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7C9A3-AA4A-44A7-9761-733E2621D43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5994EF61-FF35-36D6-5FD9-4DEFD0F44622}"/>
              </a:ext>
            </a:extLst>
          </p:cNvPr>
          <p:cNvSpPr txBox="1">
            <a:spLocks/>
          </p:cNvSpPr>
          <p:nvPr/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&lt;&lt;Confidential&gt;&gt; Copyright © 2025 Graphen Drugomics, inc.</a:t>
            </a:r>
          </a:p>
        </p:txBody>
      </p:sp>
    </p:spTree>
    <p:extLst>
      <p:ext uri="{BB962C8B-B14F-4D97-AF65-F5344CB8AC3E}">
        <p14:creationId xmlns:p14="http://schemas.microsoft.com/office/powerpoint/2010/main" val="22978279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D55DA-453C-61B3-D289-77F721AA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E6E86B7-7E46-67BC-E980-2B5CCD39A9FF}"/>
              </a:ext>
            </a:extLst>
          </p:cNvPr>
          <p:cNvSpPr txBox="1">
            <a:spLocks/>
          </p:cNvSpPr>
          <p:nvPr/>
        </p:nvSpPr>
        <p:spPr>
          <a:xfrm>
            <a:off x="373378" y="174144"/>
            <a:ext cx="11430000" cy="84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i="0" kern="1200" spc="-5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Arial"/>
                <a:ea typeface="Calibri" panose="020F0502020204030204"/>
                <a:cs typeface="Calibri" panose="020F0502020204030204"/>
              </a:rPr>
              <a:t>Web -- demo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27CED7">
                  <a:lumMod val="75000"/>
                </a:srgbClr>
              </a:solidFill>
              <a:effectLst/>
              <a:uLnTx/>
              <a:uFillTx/>
              <a:latin typeface="Arial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323447EB-2F18-D249-2CDF-61EB44B256C0}"/>
              </a:ext>
            </a:extLst>
          </p:cNvPr>
          <p:cNvSpPr txBox="1">
            <a:spLocks/>
          </p:cNvSpPr>
          <p:nvPr/>
        </p:nvSpPr>
        <p:spPr>
          <a:xfrm>
            <a:off x="11599333" y="6410797"/>
            <a:ext cx="333587" cy="40575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7C9A3-AA4A-44A7-9761-733E2621D43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5AF6238-E7AE-FEF0-DDF1-DB6E907C98F3}"/>
              </a:ext>
            </a:extLst>
          </p:cNvPr>
          <p:cNvSpPr txBox="1">
            <a:spLocks/>
          </p:cNvSpPr>
          <p:nvPr/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&lt;&lt;Confidential&gt;&gt; Copyright © 2025 Graphen Drugomics, inc.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F015F7C-3385-CDF4-9CB8-B2B331446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0727" y="1175121"/>
            <a:ext cx="9915301" cy="4573073"/>
          </a:xfrm>
          <a:prstGeom prst="rect">
            <a:avLst/>
          </a:prstGeom>
        </p:spPr>
      </p:pic>
      <p:sp>
        <p:nvSpPr>
          <p:cNvPr id="2" name="矩形: 圆角 1">
            <a:extLst>
              <a:ext uri="{FF2B5EF4-FFF2-40B4-BE49-F238E27FC236}">
                <a16:creationId xmlns:a16="http://schemas.microsoft.com/office/drawing/2014/main" id="{2A5D9B6A-2FC1-A722-82F3-301D0D07216D}"/>
              </a:ext>
            </a:extLst>
          </p:cNvPr>
          <p:cNvSpPr/>
          <p:nvPr/>
        </p:nvSpPr>
        <p:spPr>
          <a:xfrm>
            <a:off x="1130727" y="1282148"/>
            <a:ext cx="1900708" cy="1699591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AAD9606D-099C-77C1-7B42-DB64DDDE1F84}"/>
              </a:ext>
            </a:extLst>
          </p:cNvPr>
          <p:cNvSpPr txBox="1"/>
          <p:nvPr/>
        </p:nvSpPr>
        <p:spPr>
          <a:xfrm>
            <a:off x="1444976" y="940348"/>
            <a:ext cx="12722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1D9B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area</a:t>
            </a:r>
            <a:endParaRPr lang="zh-CN" altLang="en-US" i="1" dirty="0">
              <a:solidFill>
                <a:srgbClr val="1D9BA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F875CF7F-2A76-21E1-A56C-4D3A5D8FD679}"/>
              </a:ext>
            </a:extLst>
          </p:cNvPr>
          <p:cNvSpPr/>
          <p:nvPr/>
        </p:nvSpPr>
        <p:spPr>
          <a:xfrm>
            <a:off x="1145972" y="2981739"/>
            <a:ext cx="1900708" cy="251460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04FB1D8-92F4-818A-B845-C9C561E79894}"/>
              </a:ext>
            </a:extLst>
          </p:cNvPr>
          <p:cNvSpPr txBox="1"/>
          <p:nvPr/>
        </p:nvSpPr>
        <p:spPr>
          <a:xfrm>
            <a:off x="986212" y="5710164"/>
            <a:ext cx="2220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1D9B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Adjusting parameters</a:t>
            </a:r>
            <a:endParaRPr lang="zh-CN" altLang="en-US" i="1" dirty="0">
              <a:solidFill>
                <a:srgbClr val="1D9BA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9B22D778-7739-A0DE-46AC-2F6FF11D43F3}"/>
              </a:ext>
            </a:extLst>
          </p:cNvPr>
          <p:cNvSpPr/>
          <p:nvPr/>
        </p:nvSpPr>
        <p:spPr>
          <a:xfrm>
            <a:off x="3289851" y="1871870"/>
            <a:ext cx="7494105" cy="443947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F918CC6-3D9F-7421-6D35-7FC2E6DC3C9F}"/>
              </a:ext>
            </a:extLst>
          </p:cNvPr>
          <p:cNvSpPr txBox="1"/>
          <p:nvPr/>
        </p:nvSpPr>
        <p:spPr>
          <a:xfrm>
            <a:off x="7292498" y="1495925"/>
            <a:ext cx="34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1D9B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Inference information</a:t>
            </a:r>
            <a:endParaRPr lang="zh-CN" altLang="en-US" i="1" dirty="0">
              <a:solidFill>
                <a:srgbClr val="1D9BA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803E0BB9-73C0-2549-28D6-3816F9980FCB}"/>
              </a:ext>
            </a:extLst>
          </p:cNvPr>
          <p:cNvSpPr/>
          <p:nvPr/>
        </p:nvSpPr>
        <p:spPr>
          <a:xfrm>
            <a:off x="3289850" y="3674166"/>
            <a:ext cx="7494105" cy="2035998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7ACBA8AD-A7B0-20C6-CFC9-7F12E6E0478D}"/>
              </a:ext>
            </a:extLst>
          </p:cNvPr>
          <p:cNvSpPr txBox="1"/>
          <p:nvPr/>
        </p:nvSpPr>
        <p:spPr>
          <a:xfrm>
            <a:off x="7292497" y="3276991"/>
            <a:ext cx="34914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i="1" dirty="0">
                <a:solidFill>
                  <a:srgbClr val="1D9BA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Candidate information</a:t>
            </a:r>
            <a:endParaRPr lang="zh-CN" altLang="en-US" i="1" dirty="0">
              <a:solidFill>
                <a:srgbClr val="1D9BA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6665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FF3A4-E404-5934-79E7-D1D1DA87A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ADFD4E7-8EA0-472D-A675-DC9AD6F3FFE0}"/>
              </a:ext>
            </a:extLst>
          </p:cNvPr>
          <p:cNvSpPr txBox="1">
            <a:spLocks/>
          </p:cNvSpPr>
          <p:nvPr/>
        </p:nvSpPr>
        <p:spPr>
          <a:xfrm>
            <a:off x="586047" y="1062262"/>
            <a:ext cx="11430000" cy="6210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i="0" kern="1200" spc="-5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Arial"/>
                <a:ea typeface="Calibri" panose="020F0502020204030204"/>
                <a:cs typeface="Calibri" panose="020F0502020204030204"/>
              </a:rPr>
              <a:t>T</a:t>
            </a:r>
            <a:r>
              <a:rPr kumimoji="0" lang="en-US" altLang="zh-CN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Arial"/>
                <a:ea typeface="Calibri" panose="020F0502020204030204"/>
                <a:cs typeface="Calibri" panose="020F0502020204030204"/>
              </a:rPr>
              <a:t>hanks for listening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27CED7">
                  <a:lumMod val="75000"/>
                </a:srgbClr>
              </a:solidFill>
              <a:effectLst/>
              <a:uLnTx/>
              <a:uFillTx/>
              <a:latin typeface="Arial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B0F0699C-14D9-4BAA-77A0-20F4444C4B7A}"/>
              </a:ext>
            </a:extLst>
          </p:cNvPr>
          <p:cNvSpPr txBox="1">
            <a:spLocks/>
          </p:cNvSpPr>
          <p:nvPr/>
        </p:nvSpPr>
        <p:spPr>
          <a:xfrm>
            <a:off x="11599333" y="6410797"/>
            <a:ext cx="333587" cy="40575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7C9A3-AA4A-44A7-9761-733E2621D43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404F942-910A-B0C9-13A9-6B477101FAE9}"/>
              </a:ext>
            </a:extLst>
          </p:cNvPr>
          <p:cNvSpPr txBox="1">
            <a:spLocks/>
          </p:cNvSpPr>
          <p:nvPr/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&lt;&lt;Confidential&gt;&gt; Copyright © 2025 Graphen Drugomics, inc.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973A471-5CA6-59F8-D5B4-626A828EF5B9}"/>
              </a:ext>
            </a:extLst>
          </p:cNvPr>
          <p:cNvSpPr txBox="1"/>
          <p:nvPr/>
        </p:nvSpPr>
        <p:spPr>
          <a:xfrm>
            <a:off x="373376" y="5877354"/>
            <a:ext cx="111228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Code Repository: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2683C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ssh://git@web2.graphen.ai:8022/wangshuzhu/multiagentsformedicaldiagnosis.git</a:t>
            </a:r>
          </a:p>
        </p:txBody>
      </p:sp>
    </p:spTree>
    <p:extLst>
      <p:ext uri="{BB962C8B-B14F-4D97-AF65-F5344CB8AC3E}">
        <p14:creationId xmlns:p14="http://schemas.microsoft.com/office/powerpoint/2010/main" val="165407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96A276-F6BD-5CCE-D4B5-67F8FB9E6A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E94C672-AFC6-A706-2BE3-F8659ABBC083}"/>
              </a:ext>
            </a:extLst>
          </p:cNvPr>
          <p:cNvSpPr txBox="1">
            <a:spLocks/>
          </p:cNvSpPr>
          <p:nvPr/>
        </p:nvSpPr>
        <p:spPr>
          <a:xfrm>
            <a:off x="373378" y="174144"/>
            <a:ext cx="11430000" cy="84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i="0" kern="1200" spc="-5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Arial"/>
                <a:ea typeface="Calibri" panose="020F0502020204030204"/>
                <a:cs typeface="Calibri" panose="020F0502020204030204"/>
              </a:rPr>
              <a:t>Motivation &amp; </a:t>
            </a:r>
            <a:r>
              <a:rPr kumimoji="0" lang="en-US" altLang="zh-CN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Problem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27CED7">
                  <a:lumMod val="75000"/>
                </a:srgbClr>
              </a:solidFill>
              <a:effectLst/>
              <a:uLnTx/>
              <a:uFillTx/>
              <a:latin typeface="Arial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13F0F39-3C31-E3A1-9F9C-CAA40E9AD90B}"/>
              </a:ext>
            </a:extLst>
          </p:cNvPr>
          <p:cNvSpPr txBox="1">
            <a:spLocks/>
          </p:cNvSpPr>
          <p:nvPr/>
        </p:nvSpPr>
        <p:spPr>
          <a:xfrm>
            <a:off x="11599333" y="6410797"/>
            <a:ext cx="333587" cy="40575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7C9A3-AA4A-44A7-9761-733E2621D43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6E8FF6B-73EC-EB69-F7D5-A770738C87F4}"/>
              </a:ext>
            </a:extLst>
          </p:cNvPr>
          <p:cNvSpPr txBox="1">
            <a:spLocks/>
          </p:cNvSpPr>
          <p:nvPr/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&lt;&lt;Confidential&gt;&gt; Copyright © 2025 Graphen Drugomics, inc.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FAAEFD1-337C-E155-32D3-A6B467880CFA}"/>
              </a:ext>
            </a:extLst>
          </p:cNvPr>
          <p:cNvSpPr txBox="1"/>
          <p:nvPr/>
        </p:nvSpPr>
        <p:spPr>
          <a:xfrm>
            <a:off x="373378" y="850466"/>
            <a:ext cx="11056622" cy="50119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Clinical diagnosis is inherently challenging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Medical language is nuanced: 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symptoms ≠ free-text inputs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High uncertainty, overlapping symptoms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LLMs show potential in diagnosis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Can reason across large medical knowledge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But single-agent systems are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uncontrollable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and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auditable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Our Goal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Build a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multi-agent framework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for clinical diagnosis</a:t>
            </a:r>
          </a:p>
          <a:p>
            <a:pPr marL="800100" marR="0" lvl="1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Ensures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transparency, interpretability, and auditability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2604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A64DC-A0B3-A1F4-CDE4-F24A273495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137384C-17A7-1912-987C-183DA51817CE}"/>
              </a:ext>
            </a:extLst>
          </p:cNvPr>
          <p:cNvSpPr txBox="1">
            <a:spLocks/>
          </p:cNvSpPr>
          <p:nvPr/>
        </p:nvSpPr>
        <p:spPr>
          <a:xfrm>
            <a:off x="373378" y="174144"/>
            <a:ext cx="11430000" cy="84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i="0" kern="1200" spc="-5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Arial"/>
                <a:ea typeface="Calibri" panose="020F0502020204030204"/>
                <a:cs typeface="Calibri" panose="020F0502020204030204"/>
              </a:rPr>
              <a:t>Framework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27CED7">
                  <a:lumMod val="75000"/>
                </a:srgbClr>
              </a:solidFill>
              <a:effectLst/>
              <a:uLnTx/>
              <a:uFillTx/>
              <a:latin typeface="Arial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3C073EC-308E-28F5-A772-6E84713A2FFD}"/>
              </a:ext>
            </a:extLst>
          </p:cNvPr>
          <p:cNvSpPr txBox="1">
            <a:spLocks/>
          </p:cNvSpPr>
          <p:nvPr/>
        </p:nvSpPr>
        <p:spPr>
          <a:xfrm>
            <a:off x="11599333" y="6410797"/>
            <a:ext cx="333587" cy="40575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7C9A3-AA4A-44A7-9761-733E2621D43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2266E0B-C029-FA34-763E-0746AA6C0B94}"/>
              </a:ext>
            </a:extLst>
          </p:cNvPr>
          <p:cNvSpPr txBox="1">
            <a:spLocks/>
          </p:cNvSpPr>
          <p:nvPr/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&lt;&lt;Confidential&gt;&gt; Copyright © 2025 Graphen Drugomics, inc.</a:t>
            </a:r>
          </a:p>
        </p:txBody>
      </p:sp>
      <p:pic>
        <p:nvPicPr>
          <p:cNvPr id="87" name="图片 86">
            <a:extLst>
              <a:ext uri="{FF2B5EF4-FFF2-40B4-BE49-F238E27FC236}">
                <a16:creationId xmlns:a16="http://schemas.microsoft.com/office/drawing/2014/main" id="{14BF5785-50B6-6F1F-DDA6-BD153C9FE2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00" y="1251833"/>
            <a:ext cx="10648799" cy="4703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652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B8D68-975D-B490-419D-0EA226F1E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8004AF-DF25-2BCE-1B82-C4DB64C31633}"/>
              </a:ext>
            </a:extLst>
          </p:cNvPr>
          <p:cNvSpPr txBox="1">
            <a:spLocks/>
          </p:cNvSpPr>
          <p:nvPr/>
        </p:nvSpPr>
        <p:spPr>
          <a:xfrm>
            <a:off x="373378" y="174144"/>
            <a:ext cx="11430000" cy="84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i="0" kern="1200" spc="-5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System Overview -- Reception Doctor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27CED7">
                  <a:lumMod val="75000"/>
                </a:srgbClr>
              </a:solidFill>
              <a:effectLst/>
              <a:uLnTx/>
              <a:uFillTx/>
              <a:latin typeface="Arial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FB31F01-50EE-37C2-38A0-23F5C8A14E60}"/>
              </a:ext>
            </a:extLst>
          </p:cNvPr>
          <p:cNvSpPr txBox="1">
            <a:spLocks/>
          </p:cNvSpPr>
          <p:nvPr/>
        </p:nvSpPr>
        <p:spPr>
          <a:xfrm>
            <a:off x="11599333" y="6410797"/>
            <a:ext cx="333587" cy="40575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7C9A3-AA4A-44A7-9761-733E2621D43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0CA985B-723C-BE82-73EE-6F47CFEB04F6}"/>
              </a:ext>
            </a:extLst>
          </p:cNvPr>
          <p:cNvSpPr txBox="1">
            <a:spLocks/>
          </p:cNvSpPr>
          <p:nvPr/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&lt;&lt;Confidential&gt;&gt; Copyright © 2025 Graphen Drugomics, inc.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993C3B6-6965-44A6-6E97-B0595A69EE7A}"/>
              </a:ext>
            </a:extLst>
          </p:cNvPr>
          <p:cNvSpPr txBox="1"/>
          <p:nvPr/>
        </p:nvSpPr>
        <p:spPr>
          <a:xfrm>
            <a:off x="373378" y="1017987"/>
            <a:ext cx="11430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1A4A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Two Modes: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1A4A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Student Mode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Used in inference for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processing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real patient input.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Extracts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structured symptoms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from free-text.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Returns concise, machine-usable features for downstream agents.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Teacher Mode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Used for building and expanding the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case-base RAG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From existing cases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(free-text &amp; ground-truth)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generates standardized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symptom summaries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+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diagnostic reasoning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Ensures consistent case encoding → 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1A4A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reduces noise from raw natural language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1A4A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Key Contributions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srgbClr val="31A4A9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Bridges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natural language input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structured clinical representation.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Enables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dual RAG</a:t>
            </a: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encoding and 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Dramatically improves retrieval accuracy vs. vanilla text embedding.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87769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F2D40-10A5-A2C7-543D-950A5A64D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7CD295C-DCC4-B378-956E-AC3E0EDB2DD5}"/>
              </a:ext>
            </a:extLst>
          </p:cNvPr>
          <p:cNvSpPr txBox="1">
            <a:spLocks/>
          </p:cNvSpPr>
          <p:nvPr/>
        </p:nvSpPr>
        <p:spPr>
          <a:xfrm>
            <a:off x="373378" y="174144"/>
            <a:ext cx="11430000" cy="84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i="0" kern="1200" spc="-5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System Overview -- Dual RAG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27CED7">
                  <a:lumMod val="75000"/>
                </a:srgbClr>
              </a:solidFill>
              <a:effectLst/>
              <a:uLnTx/>
              <a:uFillTx/>
              <a:latin typeface="Arial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8009C1A5-7152-8AE8-C772-CC48E6176F3D}"/>
              </a:ext>
            </a:extLst>
          </p:cNvPr>
          <p:cNvSpPr txBox="1">
            <a:spLocks/>
          </p:cNvSpPr>
          <p:nvPr/>
        </p:nvSpPr>
        <p:spPr>
          <a:xfrm>
            <a:off x="11599333" y="6410797"/>
            <a:ext cx="333587" cy="40575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7C9A3-AA4A-44A7-9761-733E2621D43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FE7ECFA-D4FE-F06A-F3A6-F6F21E2727F5}"/>
              </a:ext>
            </a:extLst>
          </p:cNvPr>
          <p:cNvSpPr txBox="1">
            <a:spLocks/>
          </p:cNvSpPr>
          <p:nvPr/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&lt;&lt;Confidential&gt;&gt; Copyright © 2025 Graphen Drugomics, inc.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29F5015-39CF-C97B-2B84-C3963A3F2A47}"/>
              </a:ext>
            </a:extLst>
          </p:cNvPr>
          <p:cNvSpPr txBox="1"/>
          <p:nvPr/>
        </p:nvSpPr>
        <p:spPr>
          <a:xfrm>
            <a:off x="373378" y="1017987"/>
            <a:ext cx="11430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31A4A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Two Stores, Two Roles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UMLS RAG (KRAG)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Scope: medical ontology &amp; definitional knowledge (synonyms, hierarchies, prototypical symptom clusters).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Use: normalize terms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expand synonyms, anchor differentials.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Case RAG (CRAG)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Scope: curated historical cases produced by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Reception Doctor – Teacher Mode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Content per case: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symptoms_structured (canonical list)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diagnostic_reasoning (short trace)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free_text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(original input)</a:t>
            </a: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final_diagnosis (label)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Continuous self-improvement: each finished run can be distilled back into new cases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Query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free text → normalized symptom set S = {s₁, s₂, …} </a:t>
            </a:r>
          </a:p>
        </p:txBody>
      </p:sp>
    </p:spTree>
    <p:extLst>
      <p:ext uri="{BB962C8B-B14F-4D97-AF65-F5344CB8AC3E}">
        <p14:creationId xmlns:p14="http://schemas.microsoft.com/office/powerpoint/2010/main" val="30558697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0AB6E1-3EF8-6940-4179-578043553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4D7B91E-7A94-0367-8250-6FD7A331CEE0}"/>
              </a:ext>
            </a:extLst>
          </p:cNvPr>
          <p:cNvSpPr txBox="1">
            <a:spLocks/>
          </p:cNvSpPr>
          <p:nvPr/>
        </p:nvSpPr>
        <p:spPr>
          <a:xfrm>
            <a:off x="373378" y="174144"/>
            <a:ext cx="11430000" cy="84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i="0" kern="1200" spc="-5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System Overview -- General Doctor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27CED7">
                  <a:lumMod val="75000"/>
                </a:srgbClr>
              </a:solidFill>
              <a:effectLst/>
              <a:uLnTx/>
              <a:uFillTx/>
              <a:latin typeface="Arial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7161450-A8E7-C8EF-D947-E8AC4FB28102}"/>
              </a:ext>
            </a:extLst>
          </p:cNvPr>
          <p:cNvSpPr txBox="1">
            <a:spLocks/>
          </p:cNvSpPr>
          <p:nvPr/>
        </p:nvSpPr>
        <p:spPr>
          <a:xfrm>
            <a:off x="11599333" y="6410797"/>
            <a:ext cx="333587" cy="40575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7C9A3-AA4A-44A7-9761-733E2621D43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433BF781-152B-2861-990B-702449C5626B}"/>
              </a:ext>
            </a:extLst>
          </p:cNvPr>
          <p:cNvSpPr txBox="1">
            <a:spLocks/>
          </p:cNvSpPr>
          <p:nvPr/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&lt;&lt;Confidential&gt;&gt; Copyright © 2025 Graphen Drugomics, inc.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1341AAE-1E9E-0838-3528-6A28D75E387A}"/>
              </a:ext>
            </a:extLst>
          </p:cNvPr>
          <p:cNvSpPr txBox="1"/>
          <p:nvPr/>
        </p:nvSpPr>
        <p:spPr>
          <a:xfrm>
            <a:off x="373378" y="1017987"/>
            <a:ext cx="1143000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Role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First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diagnosing agent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after Reception Doctor &amp; Dual RAG.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Provides </a:t>
            </a: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broad but grounded differential diagnoses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Bridges raw patient input → structured candidates for Critic–Expert dialogue.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Innovations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Input enhancement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consumes 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structured symptoms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(from Reception Doctor) + 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retrieved evidence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(Dual RAG), not noisy raw text.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Structured output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each candidate includes </a:t>
            </a:r>
            <a:r>
              <a:rPr kumimoji="0" lang="zh-CN" altLang="zh-CN" sz="24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diagnosis, department, confidence, reasoning, references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Explainability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reasoning explicitly cites RAG evidence &amp; symptom overlap patterns.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Top-K control</a:t>
            </a:r>
            <a:r>
              <a:rPr kumimoji="0" lang="zh-CN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configurable number of candidates forwarded to next stage.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zh-CN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0108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EBEE3F-3940-FEDD-DA84-75074C65C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C1FF4EFD-FD1F-1C43-18FB-7B90550E16A9}"/>
              </a:ext>
            </a:extLst>
          </p:cNvPr>
          <p:cNvSpPr txBox="1">
            <a:spLocks/>
          </p:cNvSpPr>
          <p:nvPr/>
        </p:nvSpPr>
        <p:spPr>
          <a:xfrm>
            <a:off x="381000" y="179894"/>
            <a:ext cx="11430000" cy="84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i="0" kern="1200" spc="-5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System Overview -- Expert-Critic Discussion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27CED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EBA98448-34C5-9B94-833A-819FE326B21B}"/>
              </a:ext>
            </a:extLst>
          </p:cNvPr>
          <p:cNvSpPr txBox="1">
            <a:spLocks/>
          </p:cNvSpPr>
          <p:nvPr/>
        </p:nvSpPr>
        <p:spPr>
          <a:xfrm>
            <a:off x="11599333" y="6410797"/>
            <a:ext cx="333587" cy="40575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7C9A3-AA4A-44A7-9761-733E2621D43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D28B8B88-2F52-036D-E181-58D81EAF8AD4}"/>
              </a:ext>
            </a:extLst>
          </p:cNvPr>
          <p:cNvSpPr txBox="1">
            <a:spLocks/>
          </p:cNvSpPr>
          <p:nvPr/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&lt;&lt;Confidential&gt;&gt; Copyright © 2025 Graphen Drugomics, inc.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9CBF957-C6EC-74E5-1FFB-BD4F1229270B}"/>
              </a:ext>
            </a:extLst>
          </p:cNvPr>
          <p:cNvSpPr/>
          <p:nvPr/>
        </p:nvSpPr>
        <p:spPr>
          <a:xfrm>
            <a:off x="287079" y="1732108"/>
            <a:ext cx="5252484" cy="4678689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"diagnosis"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["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Gastroesophageal reflux disease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"]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"critique"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[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A1: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The food getting stuck in the throat occurs regularly with every meal, making swallowing consistently difficult and uncomfortable, indicating frequent esophageal obstruction or motility issues.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“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A2: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There is no mention of blood or unusual color in the vomit from the history provided, suggesting no obvious mucosal bleeding detected by the patient.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“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A3: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The upper abdominal pain tends to worsen after meals and when lying down, consistent with acid reflux exacerbation.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“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reference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[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“[History RAG] Patient reports frequent food impaction during swallowing, typical of severe GERD or stricture formation”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“[History RAG] No report of hematemesis or abnormal vomitus appearance. “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“[Clinical] GERD symptoms commonly worsen postprandially and in recumbent position due to increased acid exposure.”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 Light" panose="020F0302020204030204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 Light" panose="020F0302020204030204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A5067AD-69C7-1672-ACEF-18C77F5C511D}"/>
              </a:ext>
            </a:extLst>
          </p:cNvPr>
          <p:cNvSpPr/>
          <p:nvPr/>
        </p:nvSpPr>
        <p:spPr>
          <a:xfrm>
            <a:off x="6609339" y="1732109"/>
            <a:ext cx="5252484" cy="262724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"diagnosis"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["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Gastroesophageal reflux disease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"]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"critique"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[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Q1: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How frequent and severe is the food getting stuck in your throat during swallowing?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“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Q2: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Have you noticed any blood or unusual color in your vomit that might indicate mucosal damage?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“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Q3: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Does the upper abdominal pain worsen after meals or when lying down?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"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review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DE644D9-58B6-3390-21B9-7F2ED652EBD1}"/>
              </a:ext>
            </a:extLst>
          </p:cNvPr>
          <p:cNvSpPr/>
          <p:nvPr/>
        </p:nvSpPr>
        <p:spPr>
          <a:xfrm>
            <a:off x="287079" y="1193393"/>
            <a:ext cx="5252484" cy="538716"/>
          </a:xfrm>
          <a:prstGeom prst="rect">
            <a:avLst/>
          </a:prstGeom>
          <a:solidFill>
            <a:schemeClr val="accent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Expert Agent Output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858662-9D33-6A29-BEBB-8EEDFF5DCCA6}"/>
              </a:ext>
            </a:extLst>
          </p:cNvPr>
          <p:cNvSpPr/>
          <p:nvPr/>
        </p:nvSpPr>
        <p:spPr>
          <a:xfrm>
            <a:off x="6609339" y="1185751"/>
            <a:ext cx="5252484" cy="538716"/>
          </a:xfrm>
          <a:prstGeom prst="rect">
            <a:avLst/>
          </a:prstGeom>
          <a:solidFill>
            <a:schemeClr val="accent1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Critic Agent Output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9E5D244-E166-1EB7-FF7F-96149BD3EA4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>
            <a:off x="5539563" y="4071453"/>
            <a:ext cx="1083598" cy="131744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E49E19C4-A129-6670-55F8-AA8E1539F93B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5539563" y="3045729"/>
            <a:ext cx="1069776" cy="102572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>
            <a:extLst>
              <a:ext uri="{FF2B5EF4-FFF2-40B4-BE49-F238E27FC236}">
                <a16:creationId xmlns:a16="http://schemas.microsoft.com/office/drawing/2014/main" id="{C0A3AF36-44DE-57FB-9441-3C7D47780960}"/>
              </a:ext>
            </a:extLst>
          </p:cNvPr>
          <p:cNvSpPr/>
          <p:nvPr/>
        </p:nvSpPr>
        <p:spPr>
          <a:xfrm>
            <a:off x="6623161" y="4366991"/>
            <a:ext cx="5252484" cy="204380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"diagnosis"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["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Gastroesophageal reflux disease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"]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"critique"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[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    " 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review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"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: [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“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Q1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fixed”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  --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adequately answered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“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Q2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not_fixed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--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answered but not convince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d</a:t>
            </a:r>
            <a:endParaRPr kumimoji="0" lang="zh-CN" altLang="zh-CN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     “</a:t>
            </a:r>
            <a:r>
              <a:rPr kumimoji="0" lang="zh-CN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Q3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1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cannot_fixed</a:t>
            </a: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” ”</a:t>
            </a:r>
            <a:r>
              <a:rPr kumimoji="0" lang="en-US" altLang="zh-C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, -- </a:t>
            </a:r>
            <a:r>
              <a:rPr kumimoji="0" lang="zh-CN" altLang="zh-CN" sz="1400" b="0" i="0" u="none" strike="noStrike" kern="1200" cap="none" spc="0" normalizeH="0" baseline="0" noProof="0" dirty="0">
                <a:ln>
                  <a:noFill/>
                </a:ln>
                <a:solidFill>
                  <a:srgbClr val="6A8759"/>
                </a:solidFill>
                <a:effectLst/>
                <a:uLnTx/>
                <a:uFillTx/>
                <a:latin typeface="Arial Unicode MS"/>
                <a:ea typeface="JetBrains Mono"/>
                <a:cs typeface="+mn-cs"/>
              </a:rPr>
              <a:t>expert indicates inability to answer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]</a:t>
            </a:r>
            <a:endParaRPr kumimoji="0" lang="zh-CN" altLang="zh-CN" sz="1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34615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D470D1-BDCB-297B-7EDC-C7CE5F09E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BA10540-7A7D-2349-DE4D-0EB28E77300F}"/>
              </a:ext>
            </a:extLst>
          </p:cNvPr>
          <p:cNvSpPr txBox="1">
            <a:spLocks/>
          </p:cNvSpPr>
          <p:nvPr/>
        </p:nvSpPr>
        <p:spPr>
          <a:xfrm>
            <a:off x="381000" y="179894"/>
            <a:ext cx="11430000" cy="84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i="0" kern="1200" spc="-5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j-cs"/>
              </a:rPr>
              <a:t>System Overview -- Review-Agent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27CED7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+mj-ea"/>
              <a:cs typeface="+mj-cs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AC847587-D541-5ABF-2D99-7337208D6FD5}"/>
              </a:ext>
            </a:extLst>
          </p:cNvPr>
          <p:cNvSpPr txBox="1">
            <a:spLocks/>
          </p:cNvSpPr>
          <p:nvPr/>
        </p:nvSpPr>
        <p:spPr>
          <a:xfrm>
            <a:off x="11599333" y="6410797"/>
            <a:ext cx="333587" cy="40575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7C9A3-AA4A-44A7-9761-733E2621D43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E9A30DC7-E15A-2109-F654-37F25A6B1E05}"/>
              </a:ext>
            </a:extLst>
          </p:cNvPr>
          <p:cNvSpPr txBox="1">
            <a:spLocks/>
          </p:cNvSpPr>
          <p:nvPr/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&lt;&lt;Confidential&gt;&gt; Copyright © 2025 Graphen Drugomics, inc.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536FE48B-947A-8915-0B4B-333B8907B5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791" y="755703"/>
            <a:ext cx="11191269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1A4A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Role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Acts as a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quality auditor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of candidate diagnoses.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Evaluates each candidate along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four dimensions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Accuracy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Coverage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Interpretability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Specificity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1A4A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Conditional Trigger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Not always active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saves cost &amp; avoids noise.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Triggered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only if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Doctor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’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 top candidates are </a:t>
            </a:r>
            <a:r>
              <a:rPr kumimoji="0" lang="zh-CN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too close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(Δconfidence &lt; margin).</a:t>
            </a:r>
          </a:p>
          <a:p>
            <a:pPr marL="1257300" marR="0" lvl="2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Or doctor shows </a:t>
            </a:r>
            <a:r>
              <a:rPr kumimoji="0" lang="zh-CN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low confidence lock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(p_lock threshold not satisfied).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Otherwise, pipeline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skips reviewers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→ faster, cheaper, less overfitting.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1A4A9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Why It Matters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Efficiency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reviewer invoked only in ambiguous cases.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Safety net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provides extra scrutiny when doctor alone is uncertain.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Balance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prevents reviewers from </a:t>
            </a: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overruling strong doctor outputs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(which led to accuracy drop).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zh-CN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Interpretability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: reviewer scores and rationales explain </a:t>
            </a:r>
            <a:r>
              <a:rPr kumimoji="0" lang="zh-CN" altLang="zh-CN" sz="20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why</a:t>
            </a:r>
            <a:r>
              <a:rPr kumimoji="0" lang="zh-CN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diagnosis is strong/weak.</a:t>
            </a:r>
          </a:p>
        </p:txBody>
      </p:sp>
    </p:spTree>
    <p:extLst>
      <p:ext uri="{BB962C8B-B14F-4D97-AF65-F5344CB8AC3E}">
        <p14:creationId xmlns:p14="http://schemas.microsoft.com/office/powerpoint/2010/main" val="1878657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0A013-F264-96AA-B9B8-0888C1E1A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2F979D0A-478A-239B-E848-E5891D4580B7}"/>
              </a:ext>
            </a:extLst>
          </p:cNvPr>
          <p:cNvSpPr txBox="1">
            <a:spLocks/>
          </p:cNvSpPr>
          <p:nvPr/>
        </p:nvSpPr>
        <p:spPr>
          <a:xfrm>
            <a:off x="373378" y="174144"/>
            <a:ext cx="11430000" cy="84384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3200" b="1" i="0" kern="1200" spc="-50" baseline="0">
                <a:solidFill>
                  <a:schemeClr val="accent3">
                    <a:lumMod val="75000"/>
                  </a:schemeClr>
                </a:solidFill>
                <a:latin typeface="+mn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-50" normalizeH="0" baseline="0" noProof="0" dirty="0">
                <a:ln>
                  <a:noFill/>
                </a:ln>
                <a:solidFill>
                  <a:srgbClr val="27CED7">
                    <a:lumMod val="75000"/>
                  </a:srgbClr>
                </a:solidFill>
                <a:effectLst/>
                <a:uLnTx/>
                <a:uFillTx/>
                <a:latin typeface="Arial"/>
                <a:ea typeface="Calibri" panose="020F0502020204030204"/>
                <a:cs typeface="Calibri" panose="020F0502020204030204"/>
              </a:rPr>
              <a:t>Results -- symptom2diease</a:t>
            </a:r>
            <a:endParaRPr kumimoji="0" lang="en-US" sz="4000" b="1" i="0" u="none" strike="noStrike" kern="1200" cap="none" spc="-50" normalizeH="0" baseline="0" noProof="0" dirty="0">
              <a:ln>
                <a:noFill/>
              </a:ln>
              <a:solidFill>
                <a:srgbClr val="27CED7">
                  <a:lumMod val="75000"/>
                </a:srgbClr>
              </a:solidFill>
              <a:effectLst/>
              <a:uLnTx/>
              <a:uFillTx/>
              <a:latin typeface="Arial"/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73B561EC-70DE-B261-4355-7656B855C47B}"/>
              </a:ext>
            </a:extLst>
          </p:cNvPr>
          <p:cNvSpPr txBox="1">
            <a:spLocks/>
          </p:cNvSpPr>
          <p:nvPr/>
        </p:nvSpPr>
        <p:spPr>
          <a:xfrm>
            <a:off x="11599333" y="6410797"/>
            <a:ext cx="333587" cy="405751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DB7C9A3-AA4A-44A7-9761-733E2621D43F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D075FC3-50FE-5D8C-0A92-20E30AB97029}"/>
              </a:ext>
            </a:extLst>
          </p:cNvPr>
          <p:cNvSpPr txBox="1">
            <a:spLocks/>
          </p:cNvSpPr>
          <p:nvPr/>
        </p:nvSpPr>
        <p:spPr>
          <a:xfrm>
            <a:off x="2057400" y="6410798"/>
            <a:ext cx="8061956" cy="405751"/>
          </a:xfrm>
          <a:prstGeom prst="rect">
            <a:avLst/>
          </a:prstGeom>
        </p:spPr>
        <p:txBody>
          <a:bodyPr anchor="ctr">
            <a:norm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&lt;&lt;Confidential&gt;&gt; Copyright © 2025 Graphen Drugomics, inc.</a:t>
            </a: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E95F25CB-AF87-E082-74DF-E4DE10DE3EAF}"/>
              </a:ext>
            </a:extLst>
          </p:cNvPr>
          <p:cNvGraphicFramePr>
            <a:graphicFrameLocks noGrp="1"/>
          </p:cNvGraphicFramePr>
          <p:nvPr/>
        </p:nvGraphicFramePr>
        <p:xfrm>
          <a:off x="543880" y="1017987"/>
          <a:ext cx="6888276" cy="22024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77785">
                  <a:extLst>
                    <a:ext uri="{9D8B030D-6E8A-4147-A177-3AD203B41FA5}">
                      <a16:colId xmlns:a16="http://schemas.microsoft.com/office/drawing/2014/main" val="641910815"/>
                    </a:ext>
                  </a:extLst>
                </a:gridCol>
                <a:gridCol w="780632">
                  <a:extLst>
                    <a:ext uri="{9D8B030D-6E8A-4147-A177-3AD203B41FA5}">
                      <a16:colId xmlns:a16="http://schemas.microsoft.com/office/drawing/2014/main" val="2510824483"/>
                    </a:ext>
                  </a:extLst>
                </a:gridCol>
                <a:gridCol w="1123229">
                  <a:extLst>
                    <a:ext uri="{9D8B030D-6E8A-4147-A177-3AD203B41FA5}">
                      <a16:colId xmlns:a16="http://schemas.microsoft.com/office/drawing/2014/main" val="1170057333"/>
                    </a:ext>
                  </a:extLst>
                </a:gridCol>
                <a:gridCol w="1153315">
                  <a:extLst>
                    <a:ext uri="{9D8B030D-6E8A-4147-A177-3AD203B41FA5}">
                      <a16:colId xmlns:a16="http://schemas.microsoft.com/office/drawing/2014/main" val="2075106957"/>
                    </a:ext>
                  </a:extLst>
                </a:gridCol>
                <a:gridCol w="1153315">
                  <a:extLst>
                    <a:ext uri="{9D8B030D-6E8A-4147-A177-3AD203B41FA5}">
                      <a16:colId xmlns:a16="http://schemas.microsoft.com/office/drawing/2014/main" val="3172559818"/>
                    </a:ext>
                  </a:extLst>
                </a:gridCol>
              </a:tblGrid>
              <a:tr h="440488">
                <a:tc>
                  <a:txBody>
                    <a:bodyPr/>
                    <a:lstStyle/>
                    <a:p>
                      <a:pPr algn="ctr" fontAlgn="b"/>
                      <a:endParaRPr lang="zh-CN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Top1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Top2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mean_mrr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4022544"/>
                  </a:ext>
                </a:extLst>
              </a:tr>
              <a:tr h="44048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SingleAgent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45.28%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14.15%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6.13%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54.4%</a:t>
                      </a:r>
                    </a:p>
                  </a:txBody>
                  <a:tcPr marL="7620" marR="7620" marT="7620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4097666"/>
                  </a:ext>
                </a:extLst>
              </a:tr>
              <a:tr h="440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SingleAgent+CoT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46.23%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9.91%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0.66%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53.38%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9854921"/>
                  </a:ext>
                </a:extLst>
              </a:tr>
              <a:tr h="440488"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SingleAgent+</a:t>
                      </a:r>
                      <a:r>
                        <a:rPr lang="en-US" altLang="zh-C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CoT+RAG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74.53%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6.60%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0.47%</a:t>
                      </a:r>
                    </a:p>
                  </a:txBody>
                  <a:tcPr marL="7620" marR="7620" marT="7620" marB="0" anchor="b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77.99%</a:t>
                      </a:r>
                    </a:p>
                  </a:txBody>
                  <a:tcPr marL="7620" marR="7620" marT="7620" marB="0" anchor="b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157826"/>
                  </a:ext>
                </a:extLst>
              </a:tr>
              <a:tr h="440488"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MultiAgent</a:t>
                      </a:r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(113 cases)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96.46%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1.77%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u="none" strike="noStrike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1.77%</a:t>
                      </a:r>
                      <a:endParaRPr lang="en-US" altLang="zh-CN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等线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C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等线" panose="02010600030101010101" pitchFamily="2" charset="-122"/>
                          <a:cs typeface="Times New Roman" panose="02020603050405020304" pitchFamily="18" charset="0"/>
                        </a:rPr>
                        <a:t>97.97%</a:t>
                      </a:r>
                    </a:p>
                  </a:txBody>
                  <a:tcPr marL="7620" marR="7620" marT="7620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59888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16B75741-7499-DB45-75CC-3E138261CF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378" y="3583633"/>
            <a:ext cx="1666875" cy="762000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019DBC39-03D5-6F58-8B6C-B348C6E72E71}"/>
              </a:ext>
            </a:extLst>
          </p:cNvPr>
          <p:cNvSpPr txBox="1"/>
          <p:nvPr/>
        </p:nvSpPr>
        <p:spPr>
          <a:xfrm>
            <a:off x="543880" y="3318302"/>
            <a:ext cx="10513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MRR (Mean Reciprocal Rank) is the average of the reciprocal ranks of the first correct answer across all cases.</a:t>
            </a:r>
            <a:b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</a:b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If the correct diagnosis appears at rank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​ for case 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, then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080B8F5-6C8B-E3CA-FAF2-70E6ACE54FA3}"/>
              </a:ext>
            </a:extLst>
          </p:cNvPr>
          <p:cNvSpPr txBox="1"/>
          <p:nvPr/>
        </p:nvSpPr>
        <p:spPr>
          <a:xfrm>
            <a:off x="533489" y="3964633"/>
            <a:ext cx="10325966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31A4A9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Ablation Settings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SingleAgent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Plain LLM, directly maps symptom text → disease prediction.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SingleAgent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+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Encourages reasoning steps, but still grounded only in the LLM’s internal knowledge.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SingleAgent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+ </a:t>
            </a:r>
            <a:r>
              <a:rPr kumimoji="0" lang="en-US" altLang="zh-CN" sz="20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CoT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 + RAG 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宋体" panose="02010600030101010101" pitchFamily="2" charset="-122"/>
              <a:cs typeface="+mn-cs"/>
            </a:endParaRPr>
          </a:p>
          <a:p>
            <a:pPr marL="1200150" marR="0" lvl="2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Adds vanilla 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retrieval-augmented generation from free-text encoding directly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51745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回顧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回顧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顧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1188</Words>
  <Application>Microsoft Office PowerPoint</Application>
  <PresentationFormat>宽屏</PresentationFormat>
  <Paragraphs>174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1" baseType="lpstr">
      <vt:lpstr>Arial Unicode MS</vt:lpstr>
      <vt:lpstr>等线</vt:lpstr>
      <vt:lpstr>等线 Light</vt:lpstr>
      <vt:lpstr>Arial</vt:lpstr>
      <vt:lpstr>Calibri</vt:lpstr>
      <vt:lpstr>Calibri Light</vt:lpstr>
      <vt:lpstr>Courier New</vt:lpstr>
      <vt:lpstr>Times New Roman</vt:lpstr>
      <vt:lpstr>Office 主题​​</vt:lpstr>
      <vt:lpstr>回顧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Wangshu Zhu</dc:creator>
  <cp:lastModifiedBy>Wangshu Zhu</cp:lastModifiedBy>
  <cp:revision>1</cp:revision>
  <dcterms:created xsi:type="dcterms:W3CDTF">2025-08-23T23:01:25Z</dcterms:created>
  <dcterms:modified xsi:type="dcterms:W3CDTF">2025-08-23T23:23:01Z</dcterms:modified>
</cp:coreProperties>
</file>