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7950C-2BC7-4D2D-BCEE-E8DBE59C4C0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1C121-D236-4ADF-ADF2-D61A09B6A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8A2E-0065-49C8-A67E-69C2FE58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FEBFF-A1FF-4D04-A578-C89D1FDE6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C885-7F14-469A-A5A8-3246208F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7A05-D2C2-4900-92E0-A3F66C2D2A1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9F6B5-BD26-4249-AFD2-81F81978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524B3-0884-4B31-A668-738370D9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BAEA-8E1C-4291-AC07-F542088CB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5F86-18EE-45BE-8299-E1781035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CEAF6-6B2B-4A17-9B2D-4C7CCC2FA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786D2-0346-4D4C-8F32-E13B07E1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7A05-D2C2-4900-92E0-A3F66C2D2A1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48076-F091-4FD1-8580-8A6D9DF7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D82C-AF2F-4DC7-9039-4E2BF6CF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BAEA-8E1C-4291-AC07-F542088CB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70B21-4C04-454F-BA7A-976AA6DAD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5D5C4-E673-40A7-95B0-0574C88A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7B19-28FA-4BA8-BEE6-95C6E21C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7A05-D2C2-4900-92E0-A3F66C2D2A1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C63C9-A6BA-4BB1-BE0B-063BA0A0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8AC97-49A1-47BB-834E-B300530D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BAEA-8E1C-4291-AC07-F542088CB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2B36-220D-4813-A98A-889B8EFB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5011-7BC2-4197-B965-B9E03598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7DAE-C084-4835-84DD-7CA7C693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7A05-D2C2-4900-92E0-A3F66C2D2A1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768-9926-42B8-8C19-E8199BF6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65EE4-B6A0-4179-B9DB-CB1E52C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BAEA-8E1C-4291-AC07-F542088CB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45D7-AC3F-4D06-BEFE-EE3115F8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E9EB-407C-4881-ACEE-7BDF0474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FE61-578F-4722-B248-AAEACD8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7A05-D2C2-4900-92E0-A3F66C2D2A1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84CC4-A990-4DC1-B2F9-C3B14DB6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4548-8140-4631-9BE5-5F34663F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BAEA-8E1C-4291-AC07-F542088CB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0A39-0D5A-4AE6-AD42-600276EA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932E-C303-48BF-83BC-637CAF13A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1B410-DDA2-4DED-9EAD-CC89990CF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6F0FA-D2F6-4000-BCC0-8444189D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7A05-D2C2-4900-92E0-A3F66C2D2A1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0AA7A-4735-4065-9A83-A5B4CBCF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0B6DB-C955-4C34-B846-F11E6C3F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BAEA-8E1C-4291-AC07-F542088CB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4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EF4F-86C7-4E2F-BE38-672B5468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536C6-C76B-4BC7-8EE9-CD8EC556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8E045-58E8-40EA-A510-98434D059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43155-7CE8-48D5-B9A1-7965145AE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82445-6D81-4938-9AEA-DCF2B9D99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3D717-1138-4E1A-8300-088A20BA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7A05-D2C2-4900-92E0-A3F66C2D2A1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3F719-51FE-4FFB-BB8C-4BB0ACC4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B51A8-4D20-46D1-A93A-D9D135B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BAEA-8E1C-4291-AC07-F542088CB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4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F5FC-0589-4686-A0D8-A9479E78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E0C47-E610-4713-B753-53217D75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7A05-D2C2-4900-92E0-A3F66C2D2A1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983BF-B56F-4ED0-9B8B-913E7978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BEF23-8E32-4DFB-B0D5-A92A240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BAEA-8E1C-4291-AC07-F542088CB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8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5BC50-396A-43D1-863D-3C50194C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7A05-D2C2-4900-92E0-A3F66C2D2A1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0F96F-25A4-4EDD-9975-6CFD4EFF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29DFD-EE76-44B2-921A-39BE735B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BAEA-8E1C-4291-AC07-F542088CB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C771-BC44-42F6-89F8-C4B6C77B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4A23-0183-4510-846D-A4E46B349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9403-E385-4031-BE49-5AFBFAF48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1F9CC-A758-4909-88DB-EEB5F08F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7A05-D2C2-4900-92E0-A3F66C2D2A1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04A7B-2B12-4B23-9EB4-C97D1BA6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0CCA7-C839-4852-A45D-0544119B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BAEA-8E1C-4291-AC07-F542088CB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16F2-A960-4E37-995D-02D2BEC2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10F2B-4E78-4AAF-8A65-59798DF06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9713D-1D0E-46D9-81AC-BCB4E1001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2C674-E555-493F-B184-23452BBA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7A05-D2C2-4900-92E0-A3F66C2D2A1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7D164-9783-4D8F-9F88-BEB1E0EC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D7E32-524A-45F6-ADC1-ECCD9BE5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BAEA-8E1C-4291-AC07-F542088CB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9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1D74C-7619-4245-AFEE-DF3D445D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BFDDE-50D2-4D29-B4D9-EBDE8A3C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BE362-8E6B-4A28-A0A2-2A6F51DEF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7A05-D2C2-4900-92E0-A3F66C2D2A1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05DB-3B02-4E33-BE76-D436AE94E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97A8B-1D01-49C3-B143-299E9ACB1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BAEA-8E1C-4291-AC07-F542088CB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8BAF-CDC3-4FDC-849E-197A83ACE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1275"/>
            <a:ext cx="9144000" cy="1578687"/>
          </a:xfrm>
          <a:solidFill>
            <a:srgbClr val="FFFFFF">
              <a:alpha val="69804"/>
            </a:srgb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Systemic review of human norovirus challenge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2F173-6DF4-44DC-B0CD-82A3C18AB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5686"/>
            <a:ext cx="6466490" cy="465465"/>
          </a:xfrm>
          <a:solidFill>
            <a:srgbClr val="FFFFFF">
              <a:alpha val="69804"/>
            </a:srgbClr>
          </a:solidFill>
        </p:spPr>
        <p:txBody>
          <a:bodyPr/>
          <a:lstStyle/>
          <a:p>
            <a:r>
              <a:rPr lang="en-US" dirty="0"/>
              <a:t>W. Zane Billings, Anne Marie Dye, Andreas Handel</a:t>
            </a:r>
          </a:p>
        </p:txBody>
      </p:sp>
    </p:spTree>
    <p:extLst>
      <p:ext uri="{BB962C8B-B14F-4D97-AF65-F5344CB8AC3E}">
        <p14:creationId xmlns:p14="http://schemas.microsoft.com/office/powerpoint/2010/main" val="42213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ake, indoor, cloth, blue&#10;&#10;Description automatically generated">
            <a:extLst>
              <a:ext uri="{FF2B5EF4-FFF2-40B4-BE49-F238E27FC236}">
                <a16:creationId xmlns:a16="http://schemas.microsoft.com/office/drawing/2014/main" id="{19267C95-747D-4167-8FB7-C45DEA1EE0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5FFFC-F208-45A8-A05D-CD9F594CBF9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/>
          <a:p>
            <a:r>
              <a:rPr lang="en-US" dirty="0"/>
              <a:t>Human norovirus (</a:t>
            </a:r>
            <a:r>
              <a:rPr lang="en-US" dirty="0" err="1"/>
              <a:t>noro</a:t>
            </a:r>
            <a:r>
              <a:rPr lang="en-US" dirty="0"/>
              <a:t> / </a:t>
            </a:r>
            <a:r>
              <a:rPr lang="en-US" dirty="0" err="1"/>
              <a:t>NoV</a:t>
            </a:r>
            <a:r>
              <a:rPr lang="en-US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16035C-E928-4A04-BF38-1F2B8421C8B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en-US" dirty="0"/>
              <a:t>Small, nonenveloped, linear +SS RNA virus</a:t>
            </a:r>
          </a:p>
          <a:p>
            <a:r>
              <a:rPr lang="en-US" dirty="0"/>
              <a:t>Causes &gt; 50% of foodborne illnesses in the US each year, AKA: “food poisoning”, “stomach bug”, “nonbacterial gastroenteritis”</a:t>
            </a:r>
          </a:p>
          <a:p>
            <a:r>
              <a:rPr lang="en-US" dirty="0"/>
              <a:t>About 1 in every 15 people in the US will get </a:t>
            </a:r>
            <a:r>
              <a:rPr lang="en-US" dirty="0" err="1"/>
              <a:t>noro</a:t>
            </a:r>
            <a:r>
              <a:rPr lang="en-US" dirty="0"/>
              <a:t> each year!</a:t>
            </a:r>
          </a:p>
          <a:p>
            <a:r>
              <a:rPr lang="en-US" dirty="0"/>
              <a:t>Transmission is by fecal-oral and vomit-oral routes via food, water, surfaces, being too close to sick people</a:t>
            </a:r>
          </a:p>
          <a:p>
            <a:r>
              <a:rPr lang="en-US" dirty="0"/>
              <a:t>Small inoculum dose + high shedding + environmental persistence + potential for aerosolization = high transmissibility</a:t>
            </a:r>
          </a:p>
          <a:p>
            <a:r>
              <a:rPr lang="en-US" dirty="0"/>
              <a:t>Summary: PLEASE close the toilet lid before you flush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CE949-8E56-408F-91B8-DE3759DF94A9}"/>
              </a:ext>
            </a:extLst>
          </p:cNvPr>
          <p:cNvSpPr txBox="1"/>
          <p:nvPr/>
        </p:nvSpPr>
        <p:spPr>
          <a:xfrm>
            <a:off x="-63062" y="6556137"/>
            <a:ext cx="819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source: https://www.nfid.org/infectious-diseases/norovirus/</a:t>
            </a:r>
          </a:p>
        </p:txBody>
      </p:sp>
    </p:spTree>
    <p:extLst>
      <p:ext uri="{BB962C8B-B14F-4D97-AF65-F5344CB8AC3E}">
        <p14:creationId xmlns:p14="http://schemas.microsoft.com/office/powerpoint/2010/main" val="124298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F6ED-250A-457D-98BD-ACA5E342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studies (yes they are legal)</a:t>
            </a:r>
          </a:p>
        </p:txBody>
      </p:sp>
      <p:pic>
        <p:nvPicPr>
          <p:cNvPr id="5" name="Graphic 4" descr="Group of men with solid fill">
            <a:extLst>
              <a:ext uri="{FF2B5EF4-FFF2-40B4-BE49-F238E27FC236}">
                <a16:creationId xmlns:a16="http://schemas.microsoft.com/office/drawing/2014/main" id="{99AFF8E5-66B0-4465-A686-621525E3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99" y="1928648"/>
            <a:ext cx="3000703" cy="3000703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5D76AD40-F01A-43A4-8D6B-AD4DBBF717BF}"/>
              </a:ext>
            </a:extLst>
          </p:cNvPr>
          <p:cNvSpPr/>
          <p:nvPr/>
        </p:nvSpPr>
        <p:spPr>
          <a:xfrm rot="10800000">
            <a:off x="3792920" y="3137337"/>
            <a:ext cx="1198180" cy="756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Needle with solid fill">
            <a:extLst>
              <a:ext uri="{FF2B5EF4-FFF2-40B4-BE49-F238E27FC236}">
                <a16:creationId xmlns:a16="http://schemas.microsoft.com/office/drawing/2014/main" id="{F814B4FC-6909-472A-87CB-E2FB9CE16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0383" y="2093451"/>
            <a:ext cx="2651234" cy="2651234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8E7DB04B-61D1-4809-A084-AA27F712B401}"/>
              </a:ext>
            </a:extLst>
          </p:cNvPr>
          <p:cNvSpPr/>
          <p:nvPr/>
        </p:nvSpPr>
        <p:spPr>
          <a:xfrm rot="10800000">
            <a:off x="7421617" y="3137338"/>
            <a:ext cx="1198180" cy="756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Germ with solid fill">
            <a:extLst>
              <a:ext uri="{FF2B5EF4-FFF2-40B4-BE49-F238E27FC236}">
                <a16:creationId xmlns:a16="http://schemas.microsoft.com/office/drawing/2014/main" id="{CCE151E7-6E73-4AC8-8380-191F33567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2990" y="2309649"/>
            <a:ext cx="914400" cy="914400"/>
          </a:xfrm>
          <a:prstGeom prst="rect">
            <a:avLst/>
          </a:prstGeom>
        </p:spPr>
      </p:pic>
      <p:pic>
        <p:nvPicPr>
          <p:cNvPr id="15" name="Graphic 14" descr="Cough with solid fill">
            <a:extLst>
              <a:ext uri="{FF2B5EF4-FFF2-40B4-BE49-F238E27FC236}">
                <a16:creationId xmlns:a16="http://schemas.microsoft.com/office/drawing/2014/main" id="{E1E77DEC-E8C0-442B-BAAD-AD6A83C47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24600" y="1647496"/>
            <a:ext cx="1489841" cy="1489841"/>
          </a:xfrm>
          <a:prstGeom prst="rect">
            <a:avLst/>
          </a:prstGeom>
        </p:spPr>
      </p:pic>
      <p:pic>
        <p:nvPicPr>
          <p:cNvPr id="16" name="Graphic 15" descr="Cough with solid fill">
            <a:extLst>
              <a:ext uri="{FF2B5EF4-FFF2-40B4-BE49-F238E27FC236}">
                <a16:creationId xmlns:a16="http://schemas.microsoft.com/office/drawing/2014/main" id="{69D0D383-69BB-4D35-AD0C-1006E5B051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0602" y="3254844"/>
            <a:ext cx="1489841" cy="1489841"/>
          </a:xfrm>
          <a:prstGeom prst="rect">
            <a:avLst/>
          </a:prstGeom>
        </p:spPr>
      </p:pic>
      <p:pic>
        <p:nvPicPr>
          <p:cNvPr id="17" name="Graphic 16" descr="Cough with solid fill">
            <a:extLst>
              <a:ext uri="{FF2B5EF4-FFF2-40B4-BE49-F238E27FC236}">
                <a16:creationId xmlns:a16="http://schemas.microsoft.com/office/drawing/2014/main" id="{BB8A7A03-5D9D-49D4-B47F-D074F0EEDF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14441" y="2479128"/>
            <a:ext cx="1489841" cy="14898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496255-B0FC-4AB7-ACBF-1620B09F93C2}"/>
              </a:ext>
            </a:extLst>
          </p:cNvPr>
          <p:cNvSpPr txBox="1"/>
          <p:nvPr/>
        </p:nvSpPr>
        <p:spPr>
          <a:xfrm>
            <a:off x="432236" y="4744685"/>
            <a:ext cx="327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Cohort of young, healthy people</a:t>
            </a:r>
          </a:p>
          <a:p>
            <a:r>
              <a:rPr lang="en-US" dirty="0"/>
              <a:t>(usually paid)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A9C13C-6E5F-4452-BF85-2E0D1184DA51}"/>
              </a:ext>
            </a:extLst>
          </p:cNvPr>
          <p:cNvSpPr txBox="1"/>
          <p:nvPr/>
        </p:nvSpPr>
        <p:spPr>
          <a:xfrm>
            <a:off x="4770383" y="4606185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infection with “biologic” (</a:t>
            </a:r>
            <a:r>
              <a:rPr lang="en-US" dirty="0" err="1"/>
              <a:t>noro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E3272A-49A3-432F-A2E3-1FDD9797F6EC}"/>
              </a:ext>
            </a:extLst>
          </p:cNvPr>
          <p:cNvSpPr txBox="1"/>
          <p:nvPr/>
        </p:nvSpPr>
        <p:spPr>
          <a:xfrm>
            <a:off x="8869450" y="4606185"/>
            <a:ext cx="271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Tracking disease progress and infection outcomes</a:t>
            </a:r>
          </a:p>
        </p:txBody>
      </p:sp>
    </p:spTree>
    <p:extLst>
      <p:ext uri="{BB962C8B-B14F-4D97-AF65-F5344CB8AC3E}">
        <p14:creationId xmlns:p14="http://schemas.microsoft.com/office/powerpoint/2010/main" val="365880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6006581-5F44-4BEB-B5D0-78C58A6CF188}"/>
              </a:ext>
            </a:extLst>
          </p:cNvPr>
          <p:cNvSpPr txBox="1"/>
          <p:nvPr/>
        </p:nvSpPr>
        <p:spPr>
          <a:xfrm>
            <a:off x="617482" y="843845"/>
            <a:ext cx="8219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How many </a:t>
            </a:r>
            <a:r>
              <a:rPr lang="en-US" sz="4800" b="1" dirty="0" err="1"/>
              <a:t>NoV</a:t>
            </a:r>
            <a:r>
              <a:rPr lang="en-US" sz="4800" b="1" dirty="0"/>
              <a:t> challenge studies have been conducted?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EEE8C-7AAD-4ACD-82DA-36412F7D2D4A}"/>
              </a:ext>
            </a:extLst>
          </p:cNvPr>
          <p:cNvSpPr txBox="1"/>
          <p:nvPr/>
        </p:nvSpPr>
        <p:spPr>
          <a:xfrm>
            <a:off x="617482" y="2864887"/>
            <a:ext cx="1095703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SR of literature is a proxy to address this question—not every </a:t>
            </a:r>
            <a:r>
              <a:rPr lang="en-US" sz="3200" b="1" dirty="0"/>
              <a:t>paper</a:t>
            </a:r>
            <a:r>
              <a:rPr lang="en-US" sz="3200" dirty="0"/>
              <a:t> reflects a unique </a:t>
            </a:r>
            <a:r>
              <a:rPr lang="en-US" sz="3200" b="1" dirty="0"/>
              <a:t>study</a:t>
            </a:r>
            <a:r>
              <a:rPr lang="en-US" sz="3200" dirty="0"/>
              <a:t>. So capture all relevant papers.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From literature, abstract data to identify unique studies.</a:t>
            </a:r>
          </a:p>
        </p:txBody>
      </p:sp>
    </p:spTree>
    <p:extLst>
      <p:ext uri="{BB962C8B-B14F-4D97-AF65-F5344CB8AC3E}">
        <p14:creationId xmlns:p14="http://schemas.microsoft.com/office/powerpoint/2010/main" val="400090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B684-D1C0-4093-B7D3-91722194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Inclusion/exclusion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C751-5153-4946-A369-59539480D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Study was conducted in human volunteers of any 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Participants were </a:t>
            </a:r>
            <a:r>
              <a:rPr lang="en-US" sz="3600" b="1" dirty="0"/>
              <a:t>experimentally</a:t>
            </a:r>
            <a:r>
              <a:rPr lang="en-US" sz="3600" dirty="0"/>
              <a:t> infected with norovirus. (Infection must be </a:t>
            </a:r>
            <a:r>
              <a:rPr lang="en-US" sz="3600" b="1" dirty="0"/>
              <a:t>controlled</a:t>
            </a:r>
            <a:r>
              <a:rPr lang="en-US" sz="3600" dirty="0"/>
              <a:t>!!!)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The study was published in English.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 exclusion based on location, date of publication, peer-review status, etc. No exclusion made based on presence/type of comparator or outcome.</a:t>
            </a:r>
          </a:p>
        </p:txBody>
      </p:sp>
    </p:spTree>
    <p:extLst>
      <p:ext uri="{BB962C8B-B14F-4D97-AF65-F5344CB8AC3E}">
        <p14:creationId xmlns:p14="http://schemas.microsoft.com/office/powerpoint/2010/main" val="229863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1DD1FCC-D8FB-4C40-8279-359EC8A3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36CC-CE66-41A1-99B4-C8EF66D0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PubMed search strategy:</a:t>
            </a:r>
          </a:p>
          <a:p>
            <a:pPr marL="457200" lvl="1" indent="0">
              <a:buNone/>
            </a:pPr>
            <a:r>
              <a:rPr lang="en-US" dirty="0"/>
              <a:t>(“norovirus” [</a:t>
            </a:r>
            <a:r>
              <a:rPr lang="en-US" dirty="0" err="1"/>
              <a:t>MeSH</a:t>
            </a:r>
            <a:r>
              <a:rPr lang="en-US" dirty="0"/>
              <a:t> Major Topic]) AND </a:t>
            </a:r>
          </a:p>
          <a:p>
            <a:pPr marL="457200" lvl="1" indent="0">
              <a:buNone/>
            </a:pPr>
            <a:r>
              <a:rPr lang="en-US" dirty="0"/>
              <a:t>(“norovirus” OR “Norwalk virus” OR “snow mountain virus” OR "Norwalk agent" OR "nonbacterial gastroenteritis" OR "viral gastroenteritis" [Title/Abstract]) AND</a:t>
            </a:r>
          </a:p>
          <a:p>
            <a:pPr marL="457200" lvl="1" indent="0">
              <a:buNone/>
            </a:pPr>
            <a:r>
              <a:rPr lang="en-US" dirty="0"/>
              <a:t>(human OR challenge OR experimental OR infect* OR volunteer OR </a:t>
            </a:r>
            <a:r>
              <a:rPr lang="en-US" dirty="0" err="1"/>
              <a:t>vaccin</a:t>
            </a:r>
            <a:r>
              <a:rPr lang="en-US" dirty="0"/>
              <a:t>* OR adult OR clinical OR randomized OR individual [Title/Abstract]) NOT</a:t>
            </a:r>
          </a:p>
          <a:p>
            <a:pPr marL="457200" lvl="1" indent="0">
              <a:buNone/>
            </a:pPr>
            <a:r>
              <a:rPr lang="en-US" dirty="0"/>
              <a:t>(“mouse” or “murine” or “mice” [Title])</a:t>
            </a:r>
          </a:p>
          <a:p>
            <a:r>
              <a:rPr lang="en-US" b="1" dirty="0"/>
              <a:t>Web of Science search strategy:</a:t>
            </a:r>
          </a:p>
          <a:p>
            <a:pPr marL="457200" lvl="1" indent="0">
              <a:buNone/>
            </a:pPr>
            <a:r>
              <a:rPr lang="en-US" dirty="0"/>
              <a:t>(TS=("norovirus" OR "Norwalk virus" OR "snow mountain virus" OR "Norwalk agent" OR "nonbacterial gastroenteritis" OR "viral gastroenteritis")) AND</a:t>
            </a:r>
          </a:p>
          <a:p>
            <a:pPr marL="457200" lvl="1" indent="0">
              <a:buNone/>
            </a:pPr>
            <a:r>
              <a:rPr lang="en-US" dirty="0"/>
              <a:t>(TS=(human OR man OR adult OR volunteer)) AND</a:t>
            </a:r>
          </a:p>
          <a:p>
            <a:pPr marL="457200" lvl="1" indent="0">
              <a:buNone/>
            </a:pPr>
            <a:r>
              <a:rPr lang="en-US" dirty="0"/>
              <a:t>(TS=(volunteer OR challenge OR experimental OR infect* OR </a:t>
            </a:r>
            <a:r>
              <a:rPr lang="en-US" dirty="0" err="1"/>
              <a:t>vaccin</a:t>
            </a:r>
            <a:r>
              <a:rPr lang="en-US" dirty="0"/>
              <a:t>* OR inoculum))</a:t>
            </a:r>
          </a:p>
        </p:txBody>
      </p:sp>
    </p:spTree>
    <p:extLst>
      <p:ext uri="{BB962C8B-B14F-4D97-AF65-F5344CB8AC3E}">
        <p14:creationId xmlns:p14="http://schemas.microsoft.com/office/powerpoint/2010/main" val="54557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B340-1771-4603-91BA-E7A37181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38B3-C623-4C5B-B4FA-CA246B6F2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PubMed: 3460</a:t>
            </a:r>
          </a:p>
          <a:p>
            <a:r>
              <a:rPr lang="en-US" dirty="0"/>
              <a:t>From </a:t>
            </a:r>
            <a:r>
              <a:rPr lang="en-US" dirty="0" err="1"/>
              <a:t>WoS</a:t>
            </a:r>
            <a:r>
              <a:rPr lang="en-US" dirty="0"/>
              <a:t>: 2866</a:t>
            </a:r>
          </a:p>
          <a:p>
            <a:r>
              <a:rPr lang="en-US" dirty="0"/>
              <a:t>After deduplication: </a:t>
            </a:r>
            <a:r>
              <a:rPr lang="en-US" b="1" dirty="0"/>
              <a:t>5301</a:t>
            </a:r>
            <a:r>
              <a:rPr lang="en-US" dirty="0"/>
              <a:t> included in title/abstract review</a:t>
            </a:r>
          </a:p>
          <a:p>
            <a:r>
              <a:rPr lang="en-US" dirty="0"/>
              <a:t>Title/abstract review is currently ongoing (I identified 104 papers identified for full text review, second reviewer is still working).</a:t>
            </a:r>
          </a:p>
          <a:p>
            <a:r>
              <a:rPr lang="en-US" dirty="0"/>
              <a:t>Dr. Handel identified 18 studies for inclusion before the search—these will all be included but the overlap is uncertain right now.</a:t>
            </a:r>
          </a:p>
        </p:txBody>
      </p:sp>
    </p:spTree>
    <p:extLst>
      <p:ext uri="{BB962C8B-B14F-4D97-AF65-F5344CB8AC3E}">
        <p14:creationId xmlns:p14="http://schemas.microsoft.com/office/powerpoint/2010/main" val="230222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EC23-4F5C-4ED7-9F9C-8D82BE2D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good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A79F-2B49-47DF-9858-176C1F70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Robilotti</a:t>
            </a:r>
            <a:r>
              <a:rPr lang="en-US" dirty="0"/>
              <a:t> E, </a:t>
            </a:r>
            <a:r>
              <a:rPr lang="en-US" dirty="0" err="1"/>
              <a:t>Deresinski</a:t>
            </a:r>
            <a:r>
              <a:rPr lang="en-US" dirty="0"/>
              <a:t> S, Pinsky BA. Norovirus. </a:t>
            </a:r>
            <a:r>
              <a:rPr lang="en-US" i="1" dirty="0"/>
              <a:t>Clin Microbiol Rev</a:t>
            </a:r>
            <a:r>
              <a:rPr lang="en-US" dirty="0"/>
              <a:t>. 2015;28(1):134-164. doi:10.1128/CMR.00075-14</a:t>
            </a:r>
          </a:p>
          <a:p>
            <a:r>
              <a:rPr lang="en-US" dirty="0"/>
              <a:t>Ludwig-</a:t>
            </a:r>
            <a:r>
              <a:rPr lang="en-US" dirty="0" err="1"/>
              <a:t>Begall</a:t>
            </a:r>
            <a:r>
              <a:rPr lang="en-US" dirty="0"/>
              <a:t> LF, </a:t>
            </a:r>
            <a:r>
              <a:rPr lang="en-US" dirty="0" err="1"/>
              <a:t>Mauroy</a:t>
            </a:r>
            <a:r>
              <a:rPr lang="en-US" dirty="0"/>
              <a:t> A, </a:t>
            </a:r>
            <a:r>
              <a:rPr lang="en-US" dirty="0" err="1"/>
              <a:t>Thiry</a:t>
            </a:r>
            <a:r>
              <a:rPr lang="en-US" dirty="0"/>
              <a:t> E. Noroviruses-The State of the Art, Nearly Fifty Years after Their Initial Discovery. </a:t>
            </a:r>
            <a:r>
              <a:rPr lang="en-US" i="1" dirty="0"/>
              <a:t>Viruses</a:t>
            </a:r>
            <a:r>
              <a:rPr lang="en-US" dirty="0"/>
              <a:t>. 2021;13(8):1541. Published 2021 Aug 4. doi:10.3390/v13081541</a:t>
            </a:r>
          </a:p>
          <a:p>
            <a:r>
              <a:rPr lang="en-US" dirty="0"/>
              <a:t>Example of what we are looking for:</a:t>
            </a:r>
          </a:p>
          <a:p>
            <a:pPr marL="457200" lvl="1" indent="0">
              <a:buNone/>
            </a:pPr>
            <a:r>
              <a:rPr lang="en-US" dirty="0"/>
              <a:t>Williams AM, </a:t>
            </a:r>
            <a:r>
              <a:rPr lang="en-US" dirty="0" err="1"/>
              <a:t>Ladva</a:t>
            </a:r>
            <a:r>
              <a:rPr lang="en-US" dirty="0"/>
              <a:t> CN, Leon JS, et al. Changes in micronutrient and inflammation serum biomarker concentrations after a norovirus human challenge. </a:t>
            </a:r>
            <a:r>
              <a:rPr lang="en-US" i="1" dirty="0"/>
              <a:t>Am J Clin </a:t>
            </a:r>
            <a:r>
              <a:rPr lang="en-US" i="1" dirty="0" err="1"/>
              <a:t>Nutr</a:t>
            </a:r>
            <a:r>
              <a:rPr lang="en-US" dirty="0"/>
              <a:t>. 2019;110(6):1456-1464. doi:10.1093/</a:t>
            </a:r>
            <a:r>
              <a:rPr lang="en-US" dirty="0" err="1"/>
              <a:t>ajcn</a:t>
            </a:r>
            <a:r>
              <a:rPr lang="en-US" dirty="0"/>
              <a:t>/nqz201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9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621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Systemic review of human norovirus challenge studies</vt:lpstr>
      <vt:lpstr>Human norovirus (noro / NoV)</vt:lpstr>
      <vt:lpstr>Challenge studies (yes they are legal)</vt:lpstr>
      <vt:lpstr>PowerPoint Presentation</vt:lpstr>
      <vt:lpstr>Inclusion/exclusion criteria</vt:lpstr>
      <vt:lpstr>Search strategy</vt:lpstr>
      <vt:lpstr>Results</vt:lpstr>
      <vt:lpstr>Some good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Systemic review of human norovirus challenge studies</dc:title>
  <dc:creator>Wesley Billings</dc:creator>
  <cp:lastModifiedBy>Wesley Billings</cp:lastModifiedBy>
  <cp:revision>7</cp:revision>
  <dcterms:created xsi:type="dcterms:W3CDTF">2021-10-01T13:16:15Z</dcterms:created>
  <dcterms:modified xsi:type="dcterms:W3CDTF">2021-10-07T01:27:55Z</dcterms:modified>
</cp:coreProperties>
</file>