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90" r:id="rId5"/>
    <p:sldId id="259" r:id="rId6"/>
    <p:sldId id="305" r:id="rId7"/>
    <p:sldId id="306" r:id="rId8"/>
    <p:sldId id="262" r:id="rId9"/>
    <p:sldId id="260" r:id="rId10"/>
    <p:sldId id="264" r:id="rId11"/>
    <p:sldId id="278" r:id="rId12"/>
    <p:sldId id="281" r:id="rId13"/>
    <p:sldId id="267" r:id="rId14"/>
    <p:sldId id="307" r:id="rId15"/>
    <p:sldId id="282" r:id="rId16"/>
    <p:sldId id="268" r:id="rId17"/>
    <p:sldId id="300" r:id="rId18"/>
    <p:sldId id="301" r:id="rId19"/>
    <p:sldId id="294" r:id="rId20"/>
    <p:sldId id="295" r:id="rId21"/>
    <p:sldId id="299" r:id="rId22"/>
    <p:sldId id="280" r:id="rId23"/>
    <p:sldId id="302" r:id="rId24"/>
    <p:sldId id="308" r:id="rId25"/>
    <p:sldId id="304" r:id="rId26"/>
    <p:sldId id="289" r:id="rId27"/>
    <p:sldId id="274" r:id="rId28"/>
    <p:sldId id="263" r:id="rId29"/>
    <p:sldId id="265" r:id="rId30"/>
    <p:sldId id="293" r:id="rId31"/>
    <p:sldId id="296" r:id="rId32"/>
    <p:sldId id="297" r:id="rId33"/>
    <p:sldId id="298" r:id="rId34"/>
    <p:sldId id="30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13" autoAdjust="0"/>
    <p:restoredTop sz="94660"/>
  </p:normalViewPr>
  <p:slideViewPr>
    <p:cSldViewPr snapToGrid="0">
      <p:cViewPr varScale="1">
        <p:scale>
          <a:sx n="88" d="100"/>
          <a:sy n="88" d="100"/>
        </p:scale>
        <p:origin x="44" y="7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7950C-2BC7-4D2D-BCEE-E8DBE59C4C04}" type="datetimeFigureOut">
              <a:rPr lang="en-US" smtClean="0"/>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1C121-D236-4ADF-ADF2-D61A09B6A410}" type="slidenum">
              <a:rPr lang="en-US" smtClean="0"/>
              <a:t>‹#›</a:t>
            </a:fld>
            <a:endParaRPr lang="en-US"/>
          </a:p>
        </p:txBody>
      </p:sp>
    </p:spTree>
    <p:extLst>
      <p:ext uri="{BB962C8B-B14F-4D97-AF65-F5344CB8AC3E}">
        <p14:creationId xmlns:p14="http://schemas.microsoft.com/office/powerpoint/2010/main" val="66414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AND in </a:t>
            </a:r>
            <a:r>
              <a:rPr lang="en-US" dirty="0" err="1"/>
              <a:t>pubmed</a:t>
            </a:r>
            <a:r>
              <a:rPr lang="en-US" dirty="0"/>
              <a:t> strategy should probably be an OR, but because we found so many unique abstracts we thought it was fine and did not want to redo the search once we found the mistake.</a:t>
            </a:r>
          </a:p>
        </p:txBody>
      </p:sp>
      <p:sp>
        <p:nvSpPr>
          <p:cNvPr id="4" name="Slide Number Placeholder 3"/>
          <p:cNvSpPr>
            <a:spLocks noGrp="1"/>
          </p:cNvSpPr>
          <p:nvPr>
            <p:ph type="sldNum" sz="quarter" idx="5"/>
          </p:nvPr>
        </p:nvSpPr>
        <p:spPr/>
        <p:txBody>
          <a:bodyPr/>
          <a:lstStyle/>
          <a:p>
            <a:fld id="{89D1C121-D236-4ADF-ADF2-D61A09B6A410}" type="slidenum">
              <a:rPr lang="en-US" smtClean="0"/>
              <a:t>9</a:t>
            </a:fld>
            <a:endParaRPr lang="en-US"/>
          </a:p>
        </p:txBody>
      </p:sp>
    </p:spTree>
    <p:extLst>
      <p:ext uri="{BB962C8B-B14F-4D97-AF65-F5344CB8AC3E}">
        <p14:creationId xmlns:p14="http://schemas.microsoft.com/office/powerpoint/2010/main" val="8927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for exclusion during FTR: studies had VLPs only, were reviews, were not accessible (2)</a:t>
            </a:r>
          </a:p>
          <a:p>
            <a:r>
              <a:rPr lang="en-US" dirty="0"/>
              <a:t>Reasons for exclusion during DA: studies didn’t report original infection data in a suitable format for usage</a:t>
            </a:r>
          </a:p>
        </p:txBody>
      </p:sp>
      <p:sp>
        <p:nvSpPr>
          <p:cNvPr id="4" name="Slide Number Placeholder 3"/>
          <p:cNvSpPr>
            <a:spLocks noGrp="1"/>
          </p:cNvSpPr>
          <p:nvPr>
            <p:ph type="sldNum" sz="quarter" idx="5"/>
          </p:nvPr>
        </p:nvSpPr>
        <p:spPr/>
        <p:txBody>
          <a:bodyPr/>
          <a:lstStyle/>
          <a:p>
            <a:fld id="{89D1C121-D236-4ADF-ADF2-D61A09B6A410}" type="slidenum">
              <a:rPr lang="en-US" smtClean="0"/>
              <a:t>10</a:t>
            </a:fld>
            <a:endParaRPr lang="en-US"/>
          </a:p>
        </p:txBody>
      </p:sp>
    </p:spTree>
    <p:extLst>
      <p:ext uri="{BB962C8B-B14F-4D97-AF65-F5344CB8AC3E}">
        <p14:creationId xmlns:p14="http://schemas.microsoft.com/office/powerpoint/2010/main" val="1069031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GLMM method assigns NO WEIGHTS to studies. This method is recommended by </a:t>
            </a:r>
            <a:r>
              <a:rPr lang="en-US" dirty="0" err="1"/>
              <a:t>Harrer</a:t>
            </a:r>
            <a:r>
              <a:rPr lang="en-US" dirty="0"/>
              <a:t> for meta analysis of proportions. ML is the only valid estimator of tau^2 in this framework.</a:t>
            </a:r>
          </a:p>
        </p:txBody>
      </p:sp>
      <p:sp>
        <p:nvSpPr>
          <p:cNvPr id="4" name="Slide Number Placeholder 3"/>
          <p:cNvSpPr>
            <a:spLocks noGrp="1"/>
          </p:cNvSpPr>
          <p:nvPr>
            <p:ph type="sldNum" sz="quarter" idx="5"/>
          </p:nvPr>
        </p:nvSpPr>
        <p:spPr/>
        <p:txBody>
          <a:bodyPr/>
          <a:lstStyle/>
          <a:p>
            <a:fld id="{89D1C121-D236-4ADF-ADF2-D61A09B6A410}" type="slidenum">
              <a:rPr lang="en-US" smtClean="0"/>
              <a:t>15</a:t>
            </a:fld>
            <a:endParaRPr lang="en-US"/>
          </a:p>
        </p:txBody>
      </p:sp>
    </p:spTree>
    <p:extLst>
      <p:ext uri="{BB962C8B-B14F-4D97-AF65-F5344CB8AC3E}">
        <p14:creationId xmlns:p14="http://schemas.microsoft.com/office/powerpoint/2010/main" val="2065462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8A2E-0065-49C8-A67E-69C2FE58B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1FEBFF-A1FF-4D04-A578-C89D1FDE6A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52C885-7F14-469A-A5A8-3246208F1AA8}"/>
              </a:ext>
            </a:extLst>
          </p:cNvPr>
          <p:cNvSpPr>
            <a:spLocks noGrp="1"/>
          </p:cNvSpPr>
          <p:nvPr>
            <p:ph type="dt" sz="half" idx="10"/>
          </p:nvPr>
        </p:nvSpPr>
        <p:spPr/>
        <p:txBody>
          <a:bodyPr/>
          <a:lstStyle/>
          <a:p>
            <a:fld id="{C3EF7A05-D2C2-4900-92E0-A3F66C2D2A1E}" type="datetimeFigureOut">
              <a:rPr lang="en-US" smtClean="0"/>
              <a:t>11/27/2021</a:t>
            </a:fld>
            <a:endParaRPr lang="en-US"/>
          </a:p>
        </p:txBody>
      </p:sp>
      <p:sp>
        <p:nvSpPr>
          <p:cNvPr id="5" name="Footer Placeholder 4">
            <a:extLst>
              <a:ext uri="{FF2B5EF4-FFF2-40B4-BE49-F238E27FC236}">
                <a16:creationId xmlns:a16="http://schemas.microsoft.com/office/drawing/2014/main" id="{D9A9F6B5-BD26-4249-AFD2-81F819786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524B3-0884-4B31-A668-738370D9A795}"/>
              </a:ext>
            </a:extLst>
          </p:cNvPr>
          <p:cNvSpPr>
            <a:spLocks noGrp="1"/>
          </p:cNvSpPr>
          <p:nvPr>
            <p:ph type="sldNum" sz="quarter" idx="12"/>
          </p:nvPr>
        </p:nvSpPr>
        <p:spPr/>
        <p:txBody>
          <a:bodyPr/>
          <a:lstStyle/>
          <a:p>
            <a:fld id="{17A2BAEA-8E1C-4291-AC07-F542088CB294}" type="slidenum">
              <a:rPr lang="en-US" smtClean="0"/>
              <a:t>‹#›</a:t>
            </a:fld>
            <a:endParaRPr lang="en-US"/>
          </a:p>
        </p:txBody>
      </p:sp>
    </p:spTree>
    <p:extLst>
      <p:ext uri="{BB962C8B-B14F-4D97-AF65-F5344CB8AC3E}">
        <p14:creationId xmlns:p14="http://schemas.microsoft.com/office/powerpoint/2010/main" val="386901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5F86-18EE-45BE-8299-E178103519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1CEAF6-6B2B-4A17-9B2D-4C7CCC2FA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786D2-0346-4D4C-8F32-E13B07E1744A}"/>
              </a:ext>
            </a:extLst>
          </p:cNvPr>
          <p:cNvSpPr>
            <a:spLocks noGrp="1"/>
          </p:cNvSpPr>
          <p:nvPr>
            <p:ph type="dt" sz="half" idx="10"/>
          </p:nvPr>
        </p:nvSpPr>
        <p:spPr/>
        <p:txBody>
          <a:bodyPr/>
          <a:lstStyle/>
          <a:p>
            <a:fld id="{C3EF7A05-D2C2-4900-92E0-A3F66C2D2A1E}" type="datetimeFigureOut">
              <a:rPr lang="en-US" smtClean="0"/>
              <a:t>11/27/2021</a:t>
            </a:fld>
            <a:endParaRPr lang="en-US"/>
          </a:p>
        </p:txBody>
      </p:sp>
      <p:sp>
        <p:nvSpPr>
          <p:cNvPr id="5" name="Footer Placeholder 4">
            <a:extLst>
              <a:ext uri="{FF2B5EF4-FFF2-40B4-BE49-F238E27FC236}">
                <a16:creationId xmlns:a16="http://schemas.microsoft.com/office/drawing/2014/main" id="{3C948076-F091-4FD1-8580-8A6D9DF7E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DD82C-AF2F-4DC7-9039-4E2BF6CF7371}"/>
              </a:ext>
            </a:extLst>
          </p:cNvPr>
          <p:cNvSpPr>
            <a:spLocks noGrp="1"/>
          </p:cNvSpPr>
          <p:nvPr>
            <p:ph type="sldNum" sz="quarter" idx="12"/>
          </p:nvPr>
        </p:nvSpPr>
        <p:spPr/>
        <p:txBody>
          <a:bodyPr/>
          <a:lstStyle/>
          <a:p>
            <a:fld id="{17A2BAEA-8E1C-4291-AC07-F542088CB294}" type="slidenum">
              <a:rPr lang="en-US" smtClean="0"/>
              <a:t>‹#›</a:t>
            </a:fld>
            <a:endParaRPr lang="en-US"/>
          </a:p>
        </p:txBody>
      </p:sp>
    </p:spTree>
    <p:extLst>
      <p:ext uri="{BB962C8B-B14F-4D97-AF65-F5344CB8AC3E}">
        <p14:creationId xmlns:p14="http://schemas.microsoft.com/office/powerpoint/2010/main" val="3882577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570B21-4C04-454F-BA7A-976AA6DADB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F5D5C4-E673-40A7-95B0-0574C88AA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7B19-28FA-4BA8-BEE6-95C6E21C9741}"/>
              </a:ext>
            </a:extLst>
          </p:cNvPr>
          <p:cNvSpPr>
            <a:spLocks noGrp="1"/>
          </p:cNvSpPr>
          <p:nvPr>
            <p:ph type="dt" sz="half" idx="10"/>
          </p:nvPr>
        </p:nvSpPr>
        <p:spPr/>
        <p:txBody>
          <a:bodyPr/>
          <a:lstStyle/>
          <a:p>
            <a:fld id="{C3EF7A05-D2C2-4900-92E0-A3F66C2D2A1E}" type="datetimeFigureOut">
              <a:rPr lang="en-US" smtClean="0"/>
              <a:t>11/27/2021</a:t>
            </a:fld>
            <a:endParaRPr lang="en-US"/>
          </a:p>
        </p:txBody>
      </p:sp>
      <p:sp>
        <p:nvSpPr>
          <p:cNvPr id="5" name="Footer Placeholder 4">
            <a:extLst>
              <a:ext uri="{FF2B5EF4-FFF2-40B4-BE49-F238E27FC236}">
                <a16:creationId xmlns:a16="http://schemas.microsoft.com/office/drawing/2014/main" id="{763C63C9-A6BA-4BB1-BE0B-063BA0A05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8AC97-49A1-47BB-834E-B300530D25FA}"/>
              </a:ext>
            </a:extLst>
          </p:cNvPr>
          <p:cNvSpPr>
            <a:spLocks noGrp="1"/>
          </p:cNvSpPr>
          <p:nvPr>
            <p:ph type="sldNum" sz="quarter" idx="12"/>
          </p:nvPr>
        </p:nvSpPr>
        <p:spPr/>
        <p:txBody>
          <a:bodyPr/>
          <a:lstStyle/>
          <a:p>
            <a:fld id="{17A2BAEA-8E1C-4291-AC07-F542088CB294}" type="slidenum">
              <a:rPr lang="en-US" smtClean="0"/>
              <a:t>‹#›</a:t>
            </a:fld>
            <a:endParaRPr lang="en-US"/>
          </a:p>
        </p:txBody>
      </p:sp>
    </p:spTree>
    <p:extLst>
      <p:ext uri="{BB962C8B-B14F-4D97-AF65-F5344CB8AC3E}">
        <p14:creationId xmlns:p14="http://schemas.microsoft.com/office/powerpoint/2010/main" val="409307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2B36-220D-4813-A98A-889B8EFBD0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F45011-7BC2-4197-B965-B9E03598D5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E7DAE-C084-4835-84DD-7CA7C693554C}"/>
              </a:ext>
            </a:extLst>
          </p:cNvPr>
          <p:cNvSpPr>
            <a:spLocks noGrp="1"/>
          </p:cNvSpPr>
          <p:nvPr>
            <p:ph type="dt" sz="half" idx="10"/>
          </p:nvPr>
        </p:nvSpPr>
        <p:spPr/>
        <p:txBody>
          <a:bodyPr/>
          <a:lstStyle/>
          <a:p>
            <a:fld id="{C3EF7A05-D2C2-4900-92E0-A3F66C2D2A1E}" type="datetimeFigureOut">
              <a:rPr lang="en-US" smtClean="0"/>
              <a:t>11/27/2021</a:t>
            </a:fld>
            <a:endParaRPr lang="en-US"/>
          </a:p>
        </p:txBody>
      </p:sp>
      <p:sp>
        <p:nvSpPr>
          <p:cNvPr id="5" name="Footer Placeholder 4">
            <a:extLst>
              <a:ext uri="{FF2B5EF4-FFF2-40B4-BE49-F238E27FC236}">
                <a16:creationId xmlns:a16="http://schemas.microsoft.com/office/drawing/2014/main" id="{BA878768-9926-42B8-8C19-E8199BF6F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65EE4-B6A0-4179-B9DB-CB1E52C41CF0}"/>
              </a:ext>
            </a:extLst>
          </p:cNvPr>
          <p:cNvSpPr>
            <a:spLocks noGrp="1"/>
          </p:cNvSpPr>
          <p:nvPr>
            <p:ph type="sldNum" sz="quarter" idx="12"/>
          </p:nvPr>
        </p:nvSpPr>
        <p:spPr/>
        <p:txBody>
          <a:bodyPr/>
          <a:lstStyle/>
          <a:p>
            <a:fld id="{17A2BAEA-8E1C-4291-AC07-F542088CB294}" type="slidenum">
              <a:rPr lang="en-US" smtClean="0"/>
              <a:t>‹#›</a:t>
            </a:fld>
            <a:endParaRPr lang="en-US"/>
          </a:p>
        </p:txBody>
      </p:sp>
    </p:spTree>
    <p:extLst>
      <p:ext uri="{BB962C8B-B14F-4D97-AF65-F5344CB8AC3E}">
        <p14:creationId xmlns:p14="http://schemas.microsoft.com/office/powerpoint/2010/main" val="3264123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45D7-AC3F-4D06-BEFE-EE3115F8EB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01E9EB-407C-4881-ACEE-7BDF0474E4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BFE61-578F-4722-B248-AAEACD8EF50F}"/>
              </a:ext>
            </a:extLst>
          </p:cNvPr>
          <p:cNvSpPr>
            <a:spLocks noGrp="1"/>
          </p:cNvSpPr>
          <p:nvPr>
            <p:ph type="dt" sz="half" idx="10"/>
          </p:nvPr>
        </p:nvSpPr>
        <p:spPr/>
        <p:txBody>
          <a:bodyPr/>
          <a:lstStyle/>
          <a:p>
            <a:fld id="{C3EF7A05-D2C2-4900-92E0-A3F66C2D2A1E}" type="datetimeFigureOut">
              <a:rPr lang="en-US" smtClean="0"/>
              <a:t>11/27/2021</a:t>
            </a:fld>
            <a:endParaRPr lang="en-US"/>
          </a:p>
        </p:txBody>
      </p:sp>
      <p:sp>
        <p:nvSpPr>
          <p:cNvPr id="5" name="Footer Placeholder 4">
            <a:extLst>
              <a:ext uri="{FF2B5EF4-FFF2-40B4-BE49-F238E27FC236}">
                <a16:creationId xmlns:a16="http://schemas.microsoft.com/office/drawing/2014/main" id="{D0084CC4-A990-4DC1-B2F9-C3B14DB6F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34548-8140-4631-9BE5-5F34663F1311}"/>
              </a:ext>
            </a:extLst>
          </p:cNvPr>
          <p:cNvSpPr>
            <a:spLocks noGrp="1"/>
          </p:cNvSpPr>
          <p:nvPr>
            <p:ph type="sldNum" sz="quarter" idx="12"/>
          </p:nvPr>
        </p:nvSpPr>
        <p:spPr/>
        <p:txBody>
          <a:bodyPr/>
          <a:lstStyle/>
          <a:p>
            <a:fld id="{17A2BAEA-8E1C-4291-AC07-F542088CB294}" type="slidenum">
              <a:rPr lang="en-US" smtClean="0"/>
              <a:t>‹#›</a:t>
            </a:fld>
            <a:endParaRPr lang="en-US"/>
          </a:p>
        </p:txBody>
      </p:sp>
    </p:spTree>
    <p:extLst>
      <p:ext uri="{BB962C8B-B14F-4D97-AF65-F5344CB8AC3E}">
        <p14:creationId xmlns:p14="http://schemas.microsoft.com/office/powerpoint/2010/main" val="412896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0A39-0D5A-4AE6-AD42-600276EA2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B932E-C303-48BF-83BC-637CAF13A7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1B410-DDA2-4DED-9EAD-CC89990CF3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E6F0FA-D2F6-4000-BCC0-8444189DFB96}"/>
              </a:ext>
            </a:extLst>
          </p:cNvPr>
          <p:cNvSpPr>
            <a:spLocks noGrp="1"/>
          </p:cNvSpPr>
          <p:nvPr>
            <p:ph type="dt" sz="half" idx="10"/>
          </p:nvPr>
        </p:nvSpPr>
        <p:spPr/>
        <p:txBody>
          <a:bodyPr/>
          <a:lstStyle/>
          <a:p>
            <a:fld id="{C3EF7A05-D2C2-4900-92E0-A3F66C2D2A1E}" type="datetimeFigureOut">
              <a:rPr lang="en-US" smtClean="0"/>
              <a:t>11/27/2021</a:t>
            </a:fld>
            <a:endParaRPr lang="en-US"/>
          </a:p>
        </p:txBody>
      </p:sp>
      <p:sp>
        <p:nvSpPr>
          <p:cNvPr id="6" name="Footer Placeholder 5">
            <a:extLst>
              <a:ext uri="{FF2B5EF4-FFF2-40B4-BE49-F238E27FC236}">
                <a16:creationId xmlns:a16="http://schemas.microsoft.com/office/drawing/2014/main" id="{42C0AA7A-4735-4065-9A83-A5B4CBCFE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F0B6DB-C955-4C34-B846-F11E6C3F09DB}"/>
              </a:ext>
            </a:extLst>
          </p:cNvPr>
          <p:cNvSpPr>
            <a:spLocks noGrp="1"/>
          </p:cNvSpPr>
          <p:nvPr>
            <p:ph type="sldNum" sz="quarter" idx="12"/>
          </p:nvPr>
        </p:nvSpPr>
        <p:spPr/>
        <p:txBody>
          <a:bodyPr/>
          <a:lstStyle/>
          <a:p>
            <a:fld id="{17A2BAEA-8E1C-4291-AC07-F542088CB294}" type="slidenum">
              <a:rPr lang="en-US" smtClean="0"/>
              <a:t>‹#›</a:t>
            </a:fld>
            <a:endParaRPr lang="en-US"/>
          </a:p>
        </p:txBody>
      </p:sp>
    </p:spTree>
    <p:extLst>
      <p:ext uri="{BB962C8B-B14F-4D97-AF65-F5344CB8AC3E}">
        <p14:creationId xmlns:p14="http://schemas.microsoft.com/office/powerpoint/2010/main" val="130844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EF4F-86C7-4E2F-BE38-672B5468BD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F536C6-C76B-4BC7-8EE9-CD8EC5561E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98E045-58E8-40EA-A510-98434D059C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E43155-7CE8-48D5-B9A1-7965145AE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C82445-6D81-4938-9AEA-DCF2B9D994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C3D717-1138-4E1A-8300-088A20BABF28}"/>
              </a:ext>
            </a:extLst>
          </p:cNvPr>
          <p:cNvSpPr>
            <a:spLocks noGrp="1"/>
          </p:cNvSpPr>
          <p:nvPr>
            <p:ph type="dt" sz="half" idx="10"/>
          </p:nvPr>
        </p:nvSpPr>
        <p:spPr/>
        <p:txBody>
          <a:bodyPr/>
          <a:lstStyle/>
          <a:p>
            <a:fld id="{C3EF7A05-D2C2-4900-92E0-A3F66C2D2A1E}" type="datetimeFigureOut">
              <a:rPr lang="en-US" smtClean="0"/>
              <a:t>11/27/2021</a:t>
            </a:fld>
            <a:endParaRPr lang="en-US"/>
          </a:p>
        </p:txBody>
      </p:sp>
      <p:sp>
        <p:nvSpPr>
          <p:cNvPr id="8" name="Footer Placeholder 7">
            <a:extLst>
              <a:ext uri="{FF2B5EF4-FFF2-40B4-BE49-F238E27FC236}">
                <a16:creationId xmlns:a16="http://schemas.microsoft.com/office/drawing/2014/main" id="{2523F719-51FE-4FFB-BB8C-4BB0ACC42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BB51A8-4D20-46D1-A93A-D9D135B5525B}"/>
              </a:ext>
            </a:extLst>
          </p:cNvPr>
          <p:cNvSpPr>
            <a:spLocks noGrp="1"/>
          </p:cNvSpPr>
          <p:nvPr>
            <p:ph type="sldNum" sz="quarter" idx="12"/>
          </p:nvPr>
        </p:nvSpPr>
        <p:spPr/>
        <p:txBody>
          <a:bodyPr/>
          <a:lstStyle/>
          <a:p>
            <a:fld id="{17A2BAEA-8E1C-4291-AC07-F542088CB294}" type="slidenum">
              <a:rPr lang="en-US" smtClean="0"/>
              <a:t>‹#›</a:t>
            </a:fld>
            <a:endParaRPr lang="en-US"/>
          </a:p>
        </p:txBody>
      </p:sp>
    </p:spTree>
    <p:extLst>
      <p:ext uri="{BB962C8B-B14F-4D97-AF65-F5344CB8AC3E}">
        <p14:creationId xmlns:p14="http://schemas.microsoft.com/office/powerpoint/2010/main" val="228564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F5FC-0589-4686-A0D8-A9479E7891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3E0C47-E610-4713-B753-53217D75C470}"/>
              </a:ext>
            </a:extLst>
          </p:cNvPr>
          <p:cNvSpPr>
            <a:spLocks noGrp="1"/>
          </p:cNvSpPr>
          <p:nvPr>
            <p:ph type="dt" sz="half" idx="10"/>
          </p:nvPr>
        </p:nvSpPr>
        <p:spPr/>
        <p:txBody>
          <a:bodyPr/>
          <a:lstStyle/>
          <a:p>
            <a:fld id="{C3EF7A05-D2C2-4900-92E0-A3F66C2D2A1E}" type="datetimeFigureOut">
              <a:rPr lang="en-US" smtClean="0"/>
              <a:t>11/27/2021</a:t>
            </a:fld>
            <a:endParaRPr lang="en-US"/>
          </a:p>
        </p:txBody>
      </p:sp>
      <p:sp>
        <p:nvSpPr>
          <p:cNvPr id="4" name="Footer Placeholder 3">
            <a:extLst>
              <a:ext uri="{FF2B5EF4-FFF2-40B4-BE49-F238E27FC236}">
                <a16:creationId xmlns:a16="http://schemas.microsoft.com/office/drawing/2014/main" id="{FBE983BF-B56F-4ED0-9B8B-913E797801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BEF23-8E32-4DFB-B0D5-A92A240F0CA1}"/>
              </a:ext>
            </a:extLst>
          </p:cNvPr>
          <p:cNvSpPr>
            <a:spLocks noGrp="1"/>
          </p:cNvSpPr>
          <p:nvPr>
            <p:ph type="sldNum" sz="quarter" idx="12"/>
          </p:nvPr>
        </p:nvSpPr>
        <p:spPr/>
        <p:txBody>
          <a:bodyPr/>
          <a:lstStyle/>
          <a:p>
            <a:fld id="{17A2BAEA-8E1C-4291-AC07-F542088CB294}" type="slidenum">
              <a:rPr lang="en-US" smtClean="0"/>
              <a:t>‹#›</a:t>
            </a:fld>
            <a:endParaRPr lang="en-US"/>
          </a:p>
        </p:txBody>
      </p:sp>
    </p:spTree>
    <p:extLst>
      <p:ext uri="{BB962C8B-B14F-4D97-AF65-F5344CB8AC3E}">
        <p14:creationId xmlns:p14="http://schemas.microsoft.com/office/powerpoint/2010/main" val="359778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5BC50-396A-43D1-863D-3C50194C0630}"/>
              </a:ext>
            </a:extLst>
          </p:cNvPr>
          <p:cNvSpPr>
            <a:spLocks noGrp="1"/>
          </p:cNvSpPr>
          <p:nvPr>
            <p:ph type="dt" sz="half" idx="10"/>
          </p:nvPr>
        </p:nvSpPr>
        <p:spPr/>
        <p:txBody>
          <a:bodyPr/>
          <a:lstStyle/>
          <a:p>
            <a:fld id="{C3EF7A05-D2C2-4900-92E0-A3F66C2D2A1E}" type="datetimeFigureOut">
              <a:rPr lang="en-US" smtClean="0"/>
              <a:t>11/27/2021</a:t>
            </a:fld>
            <a:endParaRPr lang="en-US"/>
          </a:p>
        </p:txBody>
      </p:sp>
      <p:sp>
        <p:nvSpPr>
          <p:cNvPr id="3" name="Footer Placeholder 2">
            <a:extLst>
              <a:ext uri="{FF2B5EF4-FFF2-40B4-BE49-F238E27FC236}">
                <a16:creationId xmlns:a16="http://schemas.microsoft.com/office/drawing/2014/main" id="{48A0F96F-25A4-4EDD-9975-6CFD4EFFE8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229DFD-EE76-44B2-921A-39BE735B33BB}"/>
              </a:ext>
            </a:extLst>
          </p:cNvPr>
          <p:cNvSpPr>
            <a:spLocks noGrp="1"/>
          </p:cNvSpPr>
          <p:nvPr>
            <p:ph type="sldNum" sz="quarter" idx="12"/>
          </p:nvPr>
        </p:nvSpPr>
        <p:spPr/>
        <p:txBody>
          <a:bodyPr/>
          <a:lstStyle/>
          <a:p>
            <a:fld id="{17A2BAEA-8E1C-4291-AC07-F542088CB294}" type="slidenum">
              <a:rPr lang="en-US" smtClean="0"/>
              <a:t>‹#›</a:t>
            </a:fld>
            <a:endParaRPr lang="en-US"/>
          </a:p>
        </p:txBody>
      </p:sp>
    </p:spTree>
    <p:extLst>
      <p:ext uri="{BB962C8B-B14F-4D97-AF65-F5344CB8AC3E}">
        <p14:creationId xmlns:p14="http://schemas.microsoft.com/office/powerpoint/2010/main" val="69417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C771-BC44-42F6-89F8-C4B6C77BB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814A23-0183-4510-846D-A4E46B3496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C9403-E385-4031-BE49-5AFBFAF48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1F9CC-A758-4909-88DB-EEB5F08FE124}"/>
              </a:ext>
            </a:extLst>
          </p:cNvPr>
          <p:cNvSpPr>
            <a:spLocks noGrp="1"/>
          </p:cNvSpPr>
          <p:nvPr>
            <p:ph type="dt" sz="half" idx="10"/>
          </p:nvPr>
        </p:nvSpPr>
        <p:spPr/>
        <p:txBody>
          <a:bodyPr/>
          <a:lstStyle/>
          <a:p>
            <a:fld id="{C3EF7A05-D2C2-4900-92E0-A3F66C2D2A1E}" type="datetimeFigureOut">
              <a:rPr lang="en-US" smtClean="0"/>
              <a:t>11/27/2021</a:t>
            </a:fld>
            <a:endParaRPr lang="en-US"/>
          </a:p>
        </p:txBody>
      </p:sp>
      <p:sp>
        <p:nvSpPr>
          <p:cNvPr id="6" name="Footer Placeholder 5">
            <a:extLst>
              <a:ext uri="{FF2B5EF4-FFF2-40B4-BE49-F238E27FC236}">
                <a16:creationId xmlns:a16="http://schemas.microsoft.com/office/drawing/2014/main" id="{AFA04A7B-2B12-4B23-9EB4-C97D1BA66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0CCA7-C839-4852-A45D-0544119B1EC7}"/>
              </a:ext>
            </a:extLst>
          </p:cNvPr>
          <p:cNvSpPr>
            <a:spLocks noGrp="1"/>
          </p:cNvSpPr>
          <p:nvPr>
            <p:ph type="sldNum" sz="quarter" idx="12"/>
          </p:nvPr>
        </p:nvSpPr>
        <p:spPr/>
        <p:txBody>
          <a:bodyPr/>
          <a:lstStyle/>
          <a:p>
            <a:fld id="{17A2BAEA-8E1C-4291-AC07-F542088CB294}" type="slidenum">
              <a:rPr lang="en-US" smtClean="0"/>
              <a:t>‹#›</a:t>
            </a:fld>
            <a:endParaRPr lang="en-US"/>
          </a:p>
        </p:txBody>
      </p:sp>
    </p:spTree>
    <p:extLst>
      <p:ext uri="{BB962C8B-B14F-4D97-AF65-F5344CB8AC3E}">
        <p14:creationId xmlns:p14="http://schemas.microsoft.com/office/powerpoint/2010/main" val="396279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16F2-A960-4E37-995D-02D2BEC2E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F10F2B-4E78-4AAF-8A65-59798DF06A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09713D-1D0E-46D9-81AC-BCB4E1001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2C674-E555-493F-B184-23452BBAB3D6}"/>
              </a:ext>
            </a:extLst>
          </p:cNvPr>
          <p:cNvSpPr>
            <a:spLocks noGrp="1"/>
          </p:cNvSpPr>
          <p:nvPr>
            <p:ph type="dt" sz="half" idx="10"/>
          </p:nvPr>
        </p:nvSpPr>
        <p:spPr/>
        <p:txBody>
          <a:bodyPr/>
          <a:lstStyle/>
          <a:p>
            <a:fld id="{C3EF7A05-D2C2-4900-92E0-A3F66C2D2A1E}" type="datetimeFigureOut">
              <a:rPr lang="en-US" smtClean="0"/>
              <a:t>11/27/2021</a:t>
            </a:fld>
            <a:endParaRPr lang="en-US"/>
          </a:p>
        </p:txBody>
      </p:sp>
      <p:sp>
        <p:nvSpPr>
          <p:cNvPr id="6" name="Footer Placeholder 5">
            <a:extLst>
              <a:ext uri="{FF2B5EF4-FFF2-40B4-BE49-F238E27FC236}">
                <a16:creationId xmlns:a16="http://schemas.microsoft.com/office/drawing/2014/main" id="{8977D164-9783-4D8F-9F88-BEB1E0EC2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D7E32-524A-45F6-ADC1-ECCD9BE50F80}"/>
              </a:ext>
            </a:extLst>
          </p:cNvPr>
          <p:cNvSpPr>
            <a:spLocks noGrp="1"/>
          </p:cNvSpPr>
          <p:nvPr>
            <p:ph type="sldNum" sz="quarter" idx="12"/>
          </p:nvPr>
        </p:nvSpPr>
        <p:spPr/>
        <p:txBody>
          <a:bodyPr/>
          <a:lstStyle/>
          <a:p>
            <a:fld id="{17A2BAEA-8E1C-4291-AC07-F542088CB294}" type="slidenum">
              <a:rPr lang="en-US" smtClean="0"/>
              <a:t>‹#›</a:t>
            </a:fld>
            <a:endParaRPr lang="en-US"/>
          </a:p>
        </p:txBody>
      </p:sp>
    </p:spTree>
    <p:extLst>
      <p:ext uri="{BB962C8B-B14F-4D97-AF65-F5344CB8AC3E}">
        <p14:creationId xmlns:p14="http://schemas.microsoft.com/office/powerpoint/2010/main" val="225809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A1D74C-7619-4245-AFEE-DF3D445DE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CBFDDE-50D2-4D29-B4D9-EBDE8A3C2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E362-8E6B-4A28-A0A2-2A6F51DEF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F7A05-D2C2-4900-92E0-A3F66C2D2A1E}" type="datetimeFigureOut">
              <a:rPr lang="en-US" smtClean="0"/>
              <a:t>11/27/2021</a:t>
            </a:fld>
            <a:endParaRPr lang="en-US"/>
          </a:p>
        </p:txBody>
      </p:sp>
      <p:sp>
        <p:nvSpPr>
          <p:cNvPr id="5" name="Footer Placeholder 4">
            <a:extLst>
              <a:ext uri="{FF2B5EF4-FFF2-40B4-BE49-F238E27FC236}">
                <a16:creationId xmlns:a16="http://schemas.microsoft.com/office/drawing/2014/main" id="{87DE05DB-3B02-4E33-BE76-D436AE94E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797A8B-1D01-49C3-B143-299E9ACB1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2BAEA-8E1C-4291-AC07-F542088CB294}" type="slidenum">
              <a:rPr lang="en-US" smtClean="0"/>
              <a:t>‹#›</a:t>
            </a:fld>
            <a:endParaRPr lang="en-US"/>
          </a:p>
        </p:txBody>
      </p:sp>
    </p:spTree>
    <p:extLst>
      <p:ext uri="{BB962C8B-B14F-4D97-AF65-F5344CB8AC3E}">
        <p14:creationId xmlns:p14="http://schemas.microsoft.com/office/powerpoint/2010/main" val="379367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8BAF-CDC3-4FDC-849E-197A83ACECE8}"/>
              </a:ext>
            </a:extLst>
          </p:cNvPr>
          <p:cNvSpPr>
            <a:spLocks noGrp="1"/>
          </p:cNvSpPr>
          <p:nvPr>
            <p:ph type="ctrTitle"/>
          </p:nvPr>
        </p:nvSpPr>
        <p:spPr>
          <a:xfrm>
            <a:off x="1524000" y="1931275"/>
            <a:ext cx="8661991" cy="1578687"/>
          </a:xfrm>
          <a:solidFill>
            <a:srgbClr val="FFFFFF">
              <a:alpha val="69804"/>
            </a:srgbClr>
          </a:solidFill>
        </p:spPr>
        <p:txBody>
          <a:bodyPr>
            <a:normAutofit fontScale="90000"/>
          </a:bodyPr>
          <a:lstStyle/>
          <a:p>
            <a:pPr algn="l"/>
            <a:r>
              <a:rPr lang="en-US" dirty="0"/>
              <a:t>Infectivity of human norovirus in live challenge studies</a:t>
            </a:r>
          </a:p>
        </p:txBody>
      </p:sp>
      <p:sp>
        <p:nvSpPr>
          <p:cNvPr id="3" name="Subtitle 2">
            <a:extLst>
              <a:ext uri="{FF2B5EF4-FFF2-40B4-BE49-F238E27FC236}">
                <a16:creationId xmlns:a16="http://schemas.microsoft.com/office/drawing/2014/main" id="{E282F173-6DF4-44DC-B0CD-82A3C18ABD88}"/>
              </a:ext>
            </a:extLst>
          </p:cNvPr>
          <p:cNvSpPr>
            <a:spLocks noGrp="1"/>
          </p:cNvSpPr>
          <p:nvPr>
            <p:ph type="subTitle" idx="1"/>
          </p:nvPr>
        </p:nvSpPr>
        <p:spPr>
          <a:xfrm>
            <a:off x="1524000" y="3625686"/>
            <a:ext cx="6466490" cy="465465"/>
          </a:xfrm>
          <a:solidFill>
            <a:srgbClr val="FFFFFF">
              <a:alpha val="69804"/>
            </a:srgbClr>
          </a:solidFill>
        </p:spPr>
        <p:txBody>
          <a:bodyPr/>
          <a:lstStyle/>
          <a:p>
            <a:r>
              <a:rPr lang="en-US" u="sng" dirty="0"/>
              <a:t>W. Zane Billings</a:t>
            </a:r>
            <a:r>
              <a:rPr lang="en-US" dirty="0"/>
              <a:t>, Anne Marie Dye, Andreas Handel</a:t>
            </a:r>
          </a:p>
        </p:txBody>
      </p:sp>
    </p:spTree>
    <p:extLst>
      <p:ext uri="{BB962C8B-B14F-4D97-AF65-F5344CB8AC3E}">
        <p14:creationId xmlns:p14="http://schemas.microsoft.com/office/powerpoint/2010/main" val="422134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DD1FCC-D8FB-4C40-8279-359EC8A32850}"/>
              </a:ext>
            </a:extLst>
          </p:cNvPr>
          <p:cNvSpPr>
            <a:spLocks noGrp="1"/>
          </p:cNvSpPr>
          <p:nvPr>
            <p:ph type="title"/>
          </p:nvPr>
        </p:nvSpPr>
        <p:spPr/>
        <p:txBody>
          <a:bodyPr/>
          <a:lstStyle/>
          <a:p>
            <a:r>
              <a:rPr lang="en-US" dirty="0"/>
              <a:t>Search results</a:t>
            </a:r>
          </a:p>
        </p:txBody>
      </p:sp>
      <p:sp>
        <p:nvSpPr>
          <p:cNvPr id="9" name="Content Placeholder 2">
            <a:extLst>
              <a:ext uri="{FF2B5EF4-FFF2-40B4-BE49-F238E27FC236}">
                <a16:creationId xmlns:a16="http://schemas.microsoft.com/office/drawing/2014/main" id="{C4EFC505-88AF-4FB5-ABAB-8EA9F9CECD19}"/>
              </a:ext>
            </a:extLst>
          </p:cNvPr>
          <p:cNvSpPr txBox="1">
            <a:spLocks/>
          </p:cNvSpPr>
          <p:nvPr/>
        </p:nvSpPr>
        <p:spPr>
          <a:xfrm>
            <a:off x="838200" y="2055813"/>
            <a:ext cx="49296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400"/>
              </a:spcBef>
            </a:pPr>
            <a:r>
              <a:rPr lang="en-US" dirty="0"/>
              <a:t>Ran searches in September</a:t>
            </a:r>
          </a:p>
          <a:p>
            <a:pPr>
              <a:spcBef>
                <a:spcPts val="2400"/>
              </a:spcBef>
            </a:pPr>
            <a:r>
              <a:rPr lang="en-US" dirty="0"/>
              <a:t>Anne Marie and I independently did </a:t>
            </a:r>
            <a:r>
              <a:rPr lang="en-US" dirty="0" err="1"/>
              <a:t>Ti</a:t>
            </a:r>
            <a:r>
              <a:rPr lang="en-US" dirty="0"/>
              <a:t>/Ab and full text reviews, Dr. Handel judged disagreements.</a:t>
            </a:r>
          </a:p>
          <a:p>
            <a:pPr>
              <a:spcBef>
                <a:spcPts val="2400"/>
              </a:spcBef>
            </a:pPr>
            <a:r>
              <a:rPr lang="en-US" dirty="0"/>
              <a:t>Some studies identified before search, and from references—we still need to review these.</a:t>
            </a:r>
          </a:p>
        </p:txBody>
      </p:sp>
      <p:pic>
        <p:nvPicPr>
          <p:cNvPr id="18" name="Graphic 17">
            <a:extLst>
              <a:ext uri="{FF2B5EF4-FFF2-40B4-BE49-F238E27FC236}">
                <a16:creationId xmlns:a16="http://schemas.microsoft.com/office/drawing/2014/main" id="{077D7B83-AE1B-4BD7-B9D2-1A5A2E96E2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58590" y="0"/>
            <a:ext cx="6605221" cy="6858000"/>
          </a:xfrm>
          <a:prstGeom prst="rect">
            <a:avLst/>
          </a:prstGeom>
        </p:spPr>
      </p:pic>
    </p:spTree>
    <p:extLst>
      <p:ext uri="{BB962C8B-B14F-4D97-AF65-F5344CB8AC3E}">
        <p14:creationId xmlns:p14="http://schemas.microsoft.com/office/powerpoint/2010/main" val="2974772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9F536B-634B-4AD8-8698-800EC73C2F99}"/>
              </a:ext>
            </a:extLst>
          </p:cNvPr>
          <p:cNvPicPr>
            <a:picLocks noChangeAspect="1"/>
          </p:cNvPicPr>
          <p:nvPr/>
        </p:nvPicPr>
        <p:blipFill>
          <a:blip r:embed="rId2"/>
          <a:stretch>
            <a:fillRect/>
          </a:stretch>
        </p:blipFill>
        <p:spPr>
          <a:xfrm>
            <a:off x="5722415" y="560790"/>
            <a:ext cx="6289112" cy="2050063"/>
          </a:xfrm>
          <a:prstGeom prst="rect">
            <a:avLst/>
          </a:prstGeom>
        </p:spPr>
      </p:pic>
      <p:cxnSp>
        <p:nvCxnSpPr>
          <p:cNvPr id="5" name="Straight Arrow Connector 4">
            <a:extLst>
              <a:ext uri="{FF2B5EF4-FFF2-40B4-BE49-F238E27FC236}">
                <a16:creationId xmlns:a16="http://schemas.microsoft.com/office/drawing/2014/main" id="{64FA974F-8C89-4DD5-AC14-58637F95A1C0}"/>
              </a:ext>
            </a:extLst>
          </p:cNvPr>
          <p:cNvCxnSpPr>
            <a:cxnSpLocks/>
            <a:stCxn id="3" idx="2"/>
          </p:cNvCxnSpPr>
          <p:nvPr/>
        </p:nvCxnSpPr>
        <p:spPr>
          <a:xfrm>
            <a:off x="8866971" y="2610853"/>
            <a:ext cx="0" cy="5354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0E917D55-991D-46DA-835E-878658243E7D}"/>
              </a:ext>
            </a:extLst>
          </p:cNvPr>
          <p:cNvPicPr>
            <a:picLocks noChangeAspect="1"/>
          </p:cNvPicPr>
          <p:nvPr/>
        </p:nvPicPr>
        <p:blipFill>
          <a:blip r:embed="rId3"/>
          <a:stretch>
            <a:fillRect/>
          </a:stretch>
        </p:blipFill>
        <p:spPr>
          <a:xfrm>
            <a:off x="5722415" y="3152815"/>
            <a:ext cx="6289112" cy="913608"/>
          </a:xfrm>
          <a:prstGeom prst="rect">
            <a:avLst/>
          </a:prstGeom>
        </p:spPr>
      </p:pic>
      <p:cxnSp>
        <p:nvCxnSpPr>
          <p:cNvPr id="12" name="Straight Arrow Connector 11">
            <a:extLst>
              <a:ext uri="{FF2B5EF4-FFF2-40B4-BE49-F238E27FC236}">
                <a16:creationId xmlns:a16="http://schemas.microsoft.com/office/drawing/2014/main" id="{C6EDA892-A474-4090-BD38-709421B65A37}"/>
              </a:ext>
            </a:extLst>
          </p:cNvPr>
          <p:cNvCxnSpPr>
            <a:cxnSpLocks/>
          </p:cNvCxnSpPr>
          <p:nvPr/>
        </p:nvCxnSpPr>
        <p:spPr>
          <a:xfrm>
            <a:off x="8874689" y="4066423"/>
            <a:ext cx="0" cy="5354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178E2A2E-DA64-46AC-97DC-2AD860E429C5}"/>
              </a:ext>
            </a:extLst>
          </p:cNvPr>
          <p:cNvPicPr>
            <a:picLocks noChangeAspect="1"/>
          </p:cNvPicPr>
          <p:nvPr/>
        </p:nvPicPr>
        <p:blipFill>
          <a:blip r:embed="rId4"/>
          <a:stretch>
            <a:fillRect/>
          </a:stretch>
        </p:blipFill>
        <p:spPr>
          <a:xfrm>
            <a:off x="7448185" y="4601828"/>
            <a:ext cx="2837571" cy="2001936"/>
          </a:xfrm>
          <a:prstGeom prst="rect">
            <a:avLst/>
          </a:prstGeom>
        </p:spPr>
      </p:pic>
      <p:pic>
        <p:nvPicPr>
          <p:cNvPr id="10" name="Picture 9" descr="Diagram&#10;&#10;Description automatically generated">
            <a:extLst>
              <a:ext uri="{FF2B5EF4-FFF2-40B4-BE49-F238E27FC236}">
                <a16:creationId xmlns:a16="http://schemas.microsoft.com/office/drawing/2014/main" id="{09499E51-A105-4D40-8924-8F1A467098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4850" y="197496"/>
            <a:ext cx="7497150" cy="6564692"/>
          </a:xfrm>
          <a:prstGeom prst="rect">
            <a:avLst/>
          </a:prstGeom>
        </p:spPr>
      </p:pic>
      <p:sp>
        <p:nvSpPr>
          <p:cNvPr id="9" name="Content Placeholder 2">
            <a:extLst>
              <a:ext uri="{FF2B5EF4-FFF2-40B4-BE49-F238E27FC236}">
                <a16:creationId xmlns:a16="http://schemas.microsoft.com/office/drawing/2014/main" id="{C4EFC505-88AF-4FB5-ABAB-8EA9F9CECD19}"/>
              </a:ext>
            </a:extLst>
          </p:cNvPr>
          <p:cNvSpPr txBox="1">
            <a:spLocks/>
          </p:cNvSpPr>
          <p:nvPr/>
        </p:nvSpPr>
        <p:spPr>
          <a:xfrm>
            <a:off x="838200" y="1825625"/>
            <a:ext cx="49296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 we have 58 articles now. But NOT 58 studies.</a:t>
            </a:r>
          </a:p>
          <a:p>
            <a:r>
              <a:rPr lang="en-US" sz="2600" dirty="0"/>
              <a:t>Solution: let’s make a DAG</a:t>
            </a:r>
          </a:p>
          <a:p>
            <a:r>
              <a:rPr lang="en-US" dirty="0"/>
              <a:t>Example from Erdman 1989:</a:t>
            </a:r>
          </a:p>
          <a:p>
            <a:pPr lvl="1"/>
            <a:r>
              <a:rPr lang="en-US" dirty="0"/>
              <a:t>Where do the authors say their volunteer data comes from?</a:t>
            </a:r>
          </a:p>
          <a:p>
            <a:pPr lvl="1"/>
            <a:r>
              <a:rPr lang="en-US" dirty="0"/>
              <a:t>OK, so let’s go to Keswick’s paper. Nice, it is also in the search.</a:t>
            </a:r>
          </a:p>
          <a:p>
            <a:pPr lvl="1"/>
            <a:r>
              <a:rPr lang="en-US" dirty="0"/>
              <a:t>This appears to be the actual challenge study.</a:t>
            </a:r>
          </a:p>
        </p:txBody>
      </p:sp>
      <p:sp>
        <p:nvSpPr>
          <p:cNvPr id="2" name="TextBox 1">
            <a:extLst>
              <a:ext uri="{FF2B5EF4-FFF2-40B4-BE49-F238E27FC236}">
                <a16:creationId xmlns:a16="http://schemas.microsoft.com/office/drawing/2014/main" id="{E711BE31-5318-4F7F-AC7E-BB23013E346F}"/>
              </a:ext>
            </a:extLst>
          </p:cNvPr>
          <p:cNvSpPr txBox="1"/>
          <p:nvPr/>
        </p:nvSpPr>
        <p:spPr>
          <a:xfrm>
            <a:off x="8292464" y="0"/>
            <a:ext cx="3899536" cy="253916"/>
          </a:xfrm>
          <a:prstGeom prst="rect">
            <a:avLst/>
          </a:prstGeom>
          <a:noFill/>
        </p:spPr>
        <p:txBody>
          <a:bodyPr wrap="square" rtlCol="0">
            <a:spAutoFit/>
          </a:bodyPr>
          <a:lstStyle/>
          <a:p>
            <a:r>
              <a:rPr lang="en-US" sz="1050" dirty="0"/>
              <a:t>(I know it looks bad, the R package wouldn’t cooperate with me -_- )</a:t>
            </a:r>
          </a:p>
        </p:txBody>
      </p:sp>
      <p:sp>
        <p:nvSpPr>
          <p:cNvPr id="8" name="Title 7">
            <a:extLst>
              <a:ext uri="{FF2B5EF4-FFF2-40B4-BE49-F238E27FC236}">
                <a16:creationId xmlns:a16="http://schemas.microsoft.com/office/drawing/2014/main" id="{51DD1FCC-D8FB-4C40-8279-359EC8A32850}"/>
              </a:ext>
            </a:extLst>
          </p:cNvPr>
          <p:cNvSpPr>
            <a:spLocks noGrp="1"/>
          </p:cNvSpPr>
          <p:nvPr>
            <p:ph type="title"/>
          </p:nvPr>
        </p:nvSpPr>
        <p:spPr/>
        <p:txBody>
          <a:bodyPr/>
          <a:lstStyle/>
          <a:p>
            <a:r>
              <a:rPr lang="en-US" dirty="0"/>
              <a:t>Articles to Studies</a:t>
            </a:r>
          </a:p>
        </p:txBody>
      </p:sp>
    </p:spTree>
    <p:extLst>
      <p:ext uri="{BB962C8B-B14F-4D97-AF65-F5344CB8AC3E}">
        <p14:creationId xmlns:p14="http://schemas.microsoft.com/office/powerpoint/2010/main" val="211889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DD1FCC-D8FB-4C40-8279-359EC8A32850}"/>
              </a:ext>
            </a:extLst>
          </p:cNvPr>
          <p:cNvSpPr>
            <a:spLocks noGrp="1"/>
          </p:cNvSpPr>
          <p:nvPr>
            <p:ph type="title"/>
          </p:nvPr>
        </p:nvSpPr>
        <p:spPr/>
        <p:txBody>
          <a:bodyPr/>
          <a:lstStyle/>
          <a:p>
            <a:r>
              <a:rPr lang="en-US" dirty="0"/>
              <a:t>Study characteristics (summary)</a:t>
            </a:r>
          </a:p>
        </p:txBody>
      </p:sp>
      <p:graphicFrame>
        <p:nvGraphicFramePr>
          <p:cNvPr id="9" name="Table 4">
            <a:extLst>
              <a:ext uri="{FF2B5EF4-FFF2-40B4-BE49-F238E27FC236}">
                <a16:creationId xmlns:a16="http://schemas.microsoft.com/office/drawing/2014/main" id="{F66B3E57-D84F-408C-A5EC-374A845F3B8A}"/>
              </a:ext>
            </a:extLst>
          </p:cNvPr>
          <p:cNvGraphicFramePr>
            <a:graphicFrameLocks noGrp="1"/>
          </p:cNvGraphicFramePr>
          <p:nvPr>
            <p:ph idx="1"/>
            <p:extLst>
              <p:ext uri="{D42A27DB-BD31-4B8C-83A1-F6EECF244321}">
                <p14:modId xmlns:p14="http://schemas.microsoft.com/office/powerpoint/2010/main" val="1884239587"/>
              </p:ext>
            </p:extLst>
          </p:nvPr>
        </p:nvGraphicFramePr>
        <p:xfrm>
          <a:off x="838200" y="779144"/>
          <a:ext cx="10515600" cy="5821680"/>
        </p:xfrm>
        <a:graphic>
          <a:graphicData uri="http://schemas.openxmlformats.org/drawingml/2006/table">
            <a:tbl>
              <a:tblPr firstRow="1" bandRow="1">
                <a:tableStyleId>{7E9639D4-E3E2-4D34-9284-5A2195B3D0D7}</a:tableStyleId>
              </a:tblPr>
              <a:tblGrid>
                <a:gridCol w="2628900">
                  <a:extLst>
                    <a:ext uri="{9D8B030D-6E8A-4147-A177-3AD203B41FA5}">
                      <a16:colId xmlns:a16="http://schemas.microsoft.com/office/drawing/2014/main" val="2452430403"/>
                    </a:ext>
                  </a:extLst>
                </a:gridCol>
                <a:gridCol w="2628900">
                  <a:extLst>
                    <a:ext uri="{9D8B030D-6E8A-4147-A177-3AD203B41FA5}">
                      <a16:colId xmlns:a16="http://schemas.microsoft.com/office/drawing/2014/main" val="622179536"/>
                    </a:ext>
                  </a:extLst>
                </a:gridCol>
                <a:gridCol w="2628900">
                  <a:extLst>
                    <a:ext uri="{9D8B030D-6E8A-4147-A177-3AD203B41FA5}">
                      <a16:colId xmlns:a16="http://schemas.microsoft.com/office/drawing/2014/main" val="526984400"/>
                    </a:ext>
                  </a:extLst>
                </a:gridCol>
                <a:gridCol w="2628900">
                  <a:extLst>
                    <a:ext uri="{9D8B030D-6E8A-4147-A177-3AD203B41FA5}">
                      <a16:colId xmlns:a16="http://schemas.microsoft.com/office/drawing/2014/main" val="3920466482"/>
                    </a:ext>
                  </a:extLst>
                </a:gridCol>
              </a:tblGrid>
              <a:tr h="1005840">
                <a:tc>
                  <a:txBody>
                    <a:bodyPr/>
                    <a:lstStyle/>
                    <a:p>
                      <a:pPr algn="ctr"/>
                      <a:r>
                        <a:rPr lang="en-US" sz="2800" dirty="0"/>
                        <a:t>Characteristic</a:t>
                      </a:r>
                    </a:p>
                  </a:txBody>
                  <a:tcPr/>
                </a:tc>
                <a:tc>
                  <a:txBody>
                    <a:bodyPr/>
                    <a:lstStyle/>
                    <a:p>
                      <a:pPr algn="ctr"/>
                      <a:r>
                        <a:rPr lang="en-US" sz="2800" dirty="0"/>
                        <a:t># Missing</a:t>
                      </a:r>
                    </a:p>
                  </a:txBody>
                  <a:tcPr/>
                </a:tc>
                <a:tc>
                  <a:txBody>
                    <a:bodyPr/>
                    <a:lstStyle/>
                    <a:p>
                      <a:pPr algn="ctr"/>
                      <a:r>
                        <a:rPr lang="en-US" sz="2800" dirty="0"/>
                        <a:t>Reported range</a:t>
                      </a:r>
                    </a:p>
                  </a:txBody>
                  <a:tcPr/>
                </a:tc>
                <a:tc>
                  <a:txBody>
                    <a:bodyPr/>
                    <a:lstStyle/>
                    <a:p>
                      <a:pPr algn="ctr"/>
                      <a:r>
                        <a:rPr lang="en-US" sz="2800" dirty="0"/>
                        <a:t>Notes</a:t>
                      </a:r>
                    </a:p>
                  </a:txBody>
                  <a:tcPr/>
                </a:tc>
                <a:extLst>
                  <a:ext uri="{0D108BD9-81ED-4DB2-BD59-A6C34878D82A}">
                    <a16:rowId xmlns:a16="http://schemas.microsoft.com/office/drawing/2014/main" val="2645732855"/>
                  </a:ext>
                </a:extLst>
              </a:tr>
              <a:tr h="363856">
                <a:tc>
                  <a:txBody>
                    <a:bodyPr/>
                    <a:lstStyle/>
                    <a:p>
                      <a:r>
                        <a:rPr lang="en-US" sz="2000" dirty="0"/>
                        <a:t>Age</a:t>
                      </a:r>
                    </a:p>
                  </a:txBody>
                  <a:tcPr/>
                </a:tc>
                <a:tc>
                  <a:txBody>
                    <a:bodyPr/>
                    <a:lstStyle/>
                    <a:p>
                      <a:r>
                        <a:rPr lang="en-US" sz="2000" dirty="0"/>
                        <a:t>5</a:t>
                      </a:r>
                    </a:p>
                  </a:txBody>
                  <a:tcPr/>
                </a:tc>
                <a:tc>
                  <a:txBody>
                    <a:bodyPr/>
                    <a:lstStyle/>
                    <a:p>
                      <a:r>
                        <a:rPr lang="en-US" sz="2000" dirty="0"/>
                        <a:t>18 - 54</a:t>
                      </a:r>
                    </a:p>
                  </a:txBody>
                  <a:tcPr/>
                </a:tc>
                <a:tc>
                  <a:txBody>
                    <a:bodyPr/>
                    <a:lstStyle/>
                    <a:p>
                      <a:r>
                        <a:rPr lang="en-US" sz="2000" dirty="0"/>
                        <a:t>Three reported “adults”</a:t>
                      </a:r>
                    </a:p>
                  </a:txBody>
                  <a:tcPr/>
                </a:tc>
                <a:extLst>
                  <a:ext uri="{0D108BD9-81ED-4DB2-BD59-A6C34878D82A}">
                    <a16:rowId xmlns:a16="http://schemas.microsoft.com/office/drawing/2014/main" val="3728078537"/>
                  </a:ext>
                </a:extLst>
              </a:tr>
              <a:tr h="694056">
                <a:tc>
                  <a:txBody>
                    <a:bodyPr/>
                    <a:lstStyle/>
                    <a:p>
                      <a:r>
                        <a:rPr lang="en-US" sz="2000" dirty="0"/>
                        <a:t>Sex</a:t>
                      </a:r>
                    </a:p>
                  </a:txBody>
                  <a:tcPr/>
                </a:tc>
                <a:tc>
                  <a:txBody>
                    <a:bodyPr/>
                    <a:lstStyle/>
                    <a:p>
                      <a:r>
                        <a:rPr lang="en-US" sz="2000" dirty="0"/>
                        <a:t>8</a:t>
                      </a:r>
                    </a:p>
                  </a:txBody>
                  <a:tcPr/>
                </a:tc>
                <a:tc>
                  <a:txBody>
                    <a:bodyPr/>
                    <a:lstStyle/>
                    <a:p>
                      <a:r>
                        <a:rPr lang="en-US" sz="2000" dirty="0"/>
                        <a:t>49 % - 59% male (median 48%)</a:t>
                      </a:r>
                    </a:p>
                  </a:txBody>
                  <a:tcPr/>
                </a:tc>
                <a:tc>
                  <a:txBody>
                    <a:bodyPr/>
                    <a:lstStyle/>
                    <a:p>
                      <a:r>
                        <a:rPr lang="en-US" sz="2000" dirty="0"/>
                        <a:t>Three oldest had 100% male subjects</a:t>
                      </a:r>
                    </a:p>
                  </a:txBody>
                  <a:tcPr/>
                </a:tc>
                <a:extLst>
                  <a:ext uri="{0D108BD9-81ED-4DB2-BD59-A6C34878D82A}">
                    <a16:rowId xmlns:a16="http://schemas.microsoft.com/office/drawing/2014/main" val="797911259"/>
                  </a:ext>
                </a:extLst>
              </a:tr>
              <a:tr h="638176">
                <a:tc>
                  <a:txBody>
                    <a:bodyPr/>
                    <a:lstStyle/>
                    <a:p>
                      <a:r>
                        <a:rPr lang="en-US" sz="2000" dirty="0"/>
                        <a:t>Race</a:t>
                      </a:r>
                    </a:p>
                  </a:txBody>
                  <a:tcPr/>
                </a:tc>
                <a:tc>
                  <a:txBody>
                    <a:bodyPr/>
                    <a:lstStyle/>
                    <a:p>
                      <a:r>
                        <a:rPr lang="en-US" sz="2000" dirty="0"/>
                        <a:t>12</a:t>
                      </a:r>
                    </a:p>
                  </a:txBody>
                  <a:tcPr/>
                </a:tc>
                <a:tc>
                  <a:txBody>
                    <a:bodyPr/>
                    <a:lstStyle/>
                    <a:p>
                      <a:r>
                        <a:rPr lang="en-US" sz="2000" dirty="0"/>
                        <a:t>23% - 84% white, not Hispanic (median 50%)</a:t>
                      </a:r>
                    </a:p>
                  </a:txBody>
                  <a:tcPr/>
                </a:tc>
                <a:tc>
                  <a:txBody>
                    <a:bodyPr/>
                    <a:lstStyle/>
                    <a:p>
                      <a:endParaRPr lang="en-US" sz="2000" dirty="0"/>
                    </a:p>
                  </a:txBody>
                  <a:tcPr/>
                </a:tc>
                <a:extLst>
                  <a:ext uri="{0D108BD9-81ED-4DB2-BD59-A6C34878D82A}">
                    <a16:rowId xmlns:a16="http://schemas.microsoft.com/office/drawing/2014/main" val="2927007518"/>
                  </a:ext>
                </a:extLst>
              </a:tr>
              <a:tr h="419736">
                <a:tc>
                  <a:txBody>
                    <a:bodyPr/>
                    <a:lstStyle/>
                    <a:p>
                      <a:r>
                        <a:rPr lang="en-US" sz="2000" dirty="0"/>
                        <a:t>Country</a:t>
                      </a:r>
                    </a:p>
                  </a:txBody>
                  <a:tcPr/>
                </a:tc>
                <a:tc>
                  <a:txBody>
                    <a:bodyPr/>
                    <a:lstStyle/>
                    <a:p>
                      <a:r>
                        <a:rPr lang="en-US" sz="2000" dirty="0"/>
                        <a:t>0</a:t>
                      </a:r>
                    </a:p>
                  </a:txBody>
                  <a:tcPr/>
                </a:tc>
                <a:tc>
                  <a:txBody>
                    <a:bodyPr/>
                    <a:lstStyle/>
                    <a:p>
                      <a:r>
                        <a:rPr lang="en-US" sz="2000" dirty="0"/>
                        <a:t>NY (3), MD (2), TX (6), NC (2), GA, OH, CA</a:t>
                      </a:r>
                    </a:p>
                  </a:txBody>
                  <a:tcPr/>
                </a:tc>
                <a:tc>
                  <a:txBody>
                    <a:bodyPr/>
                    <a:lstStyle/>
                    <a:p>
                      <a:r>
                        <a:rPr lang="en-US" sz="2000" dirty="0"/>
                        <a:t>2 conducted at “multiple sites”</a:t>
                      </a:r>
                    </a:p>
                  </a:txBody>
                  <a:tcPr/>
                </a:tc>
                <a:extLst>
                  <a:ext uri="{0D108BD9-81ED-4DB2-BD59-A6C34878D82A}">
                    <a16:rowId xmlns:a16="http://schemas.microsoft.com/office/drawing/2014/main" val="3714017524"/>
                  </a:ext>
                </a:extLst>
              </a:tr>
              <a:tr h="1005840">
                <a:tc>
                  <a:txBody>
                    <a:bodyPr/>
                    <a:lstStyle/>
                    <a:p>
                      <a:r>
                        <a:rPr lang="en-US" sz="2000" dirty="0"/>
                        <a:t>FUT2+ stratification</a:t>
                      </a:r>
                    </a:p>
                  </a:txBody>
                  <a:tcPr/>
                </a:tc>
                <a:tc>
                  <a:txBody>
                    <a:bodyPr/>
                    <a:lstStyle/>
                    <a:p>
                      <a:r>
                        <a:rPr lang="en-US" sz="2000" dirty="0"/>
                        <a:t>0</a:t>
                      </a:r>
                    </a:p>
                  </a:txBody>
                  <a:tcPr/>
                </a:tc>
                <a:tc>
                  <a:txBody>
                    <a:bodyPr/>
                    <a:lstStyle/>
                    <a:p>
                      <a:r>
                        <a:rPr lang="en-US" sz="2000" dirty="0"/>
                        <a:t>No stratification: 12</a:t>
                      </a:r>
                    </a:p>
                    <a:p>
                      <a:r>
                        <a:rPr lang="en-US" sz="2000" dirty="0"/>
                        <a:t>Stratified: 3</a:t>
                      </a:r>
                    </a:p>
                    <a:p>
                      <a:r>
                        <a:rPr lang="en-US" sz="2000" dirty="0"/>
                        <a:t>Only FUT2+: 5</a:t>
                      </a:r>
                    </a:p>
                  </a:txBody>
                  <a:tcPr/>
                </a:tc>
                <a:tc>
                  <a:txBody>
                    <a:bodyPr/>
                    <a:lstStyle/>
                    <a:p>
                      <a:endParaRPr lang="en-US" sz="2000" dirty="0"/>
                    </a:p>
                  </a:txBody>
                  <a:tcPr/>
                </a:tc>
                <a:extLst>
                  <a:ext uri="{0D108BD9-81ED-4DB2-BD59-A6C34878D82A}">
                    <a16:rowId xmlns:a16="http://schemas.microsoft.com/office/drawing/2014/main" val="2554732791"/>
                  </a:ext>
                </a:extLst>
              </a:tr>
              <a:tr h="1005840">
                <a:tc>
                  <a:txBody>
                    <a:bodyPr/>
                    <a:lstStyle/>
                    <a:p>
                      <a:r>
                        <a:rPr lang="en-US" sz="2000" dirty="0"/>
                        <a:t>Year of publication</a:t>
                      </a:r>
                    </a:p>
                  </a:txBody>
                  <a:tcPr/>
                </a:tc>
                <a:tc>
                  <a:txBody>
                    <a:bodyPr/>
                    <a:lstStyle/>
                    <a:p>
                      <a:r>
                        <a:rPr lang="en-US" sz="2000" dirty="0"/>
                        <a:t>0</a:t>
                      </a:r>
                    </a:p>
                  </a:txBody>
                  <a:tcPr/>
                </a:tc>
                <a:tc>
                  <a:txBody>
                    <a:bodyPr/>
                    <a:lstStyle/>
                    <a:p>
                      <a:r>
                        <a:rPr lang="en-US" sz="2000" dirty="0"/>
                        <a:t>1956 - 2020</a:t>
                      </a:r>
                    </a:p>
                  </a:txBody>
                  <a:tcPr/>
                </a:tc>
                <a:tc>
                  <a:txBody>
                    <a:bodyPr/>
                    <a:lstStyle/>
                    <a:p>
                      <a:r>
                        <a:rPr lang="en-US" sz="2000" dirty="0"/>
                        <a:t>15/20: after 1990</a:t>
                      </a:r>
                    </a:p>
                    <a:p>
                      <a:r>
                        <a:rPr lang="en-US" sz="2000" dirty="0"/>
                        <a:t>11/20: after 2000</a:t>
                      </a:r>
                    </a:p>
                    <a:p>
                      <a:r>
                        <a:rPr lang="en-US" sz="2000" dirty="0"/>
                        <a:t>7/20: after 2010</a:t>
                      </a:r>
                    </a:p>
                  </a:txBody>
                  <a:tcPr/>
                </a:tc>
                <a:extLst>
                  <a:ext uri="{0D108BD9-81ED-4DB2-BD59-A6C34878D82A}">
                    <a16:rowId xmlns:a16="http://schemas.microsoft.com/office/drawing/2014/main" val="312426669"/>
                  </a:ext>
                </a:extLst>
              </a:tr>
            </a:tbl>
          </a:graphicData>
        </a:graphic>
      </p:graphicFrame>
    </p:spTree>
    <p:extLst>
      <p:ext uri="{BB962C8B-B14F-4D97-AF65-F5344CB8AC3E}">
        <p14:creationId xmlns:p14="http://schemas.microsoft.com/office/powerpoint/2010/main" val="356361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9261F6A4-7BA9-4AA9-85EA-23F94C9A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6858000"/>
          </a:xfrm>
          <a:prstGeom prst="rect">
            <a:avLst/>
          </a:prstGeom>
        </p:spPr>
      </p:pic>
      <p:pic>
        <p:nvPicPr>
          <p:cNvPr id="12" name="Picture 11" descr="Calendar&#10;&#10;Description automatically generated with medium confidence">
            <a:extLst>
              <a:ext uri="{FF2B5EF4-FFF2-40B4-BE49-F238E27FC236}">
                <a16:creationId xmlns:a16="http://schemas.microsoft.com/office/drawing/2014/main" id="{2EFFFC94-5672-4748-8BF8-A1F50A79D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096000" cy="6858000"/>
          </a:xfrm>
          <a:prstGeom prst="rect">
            <a:avLst/>
          </a:prstGeom>
        </p:spPr>
      </p:pic>
    </p:spTree>
    <p:extLst>
      <p:ext uri="{BB962C8B-B14F-4D97-AF65-F5344CB8AC3E}">
        <p14:creationId xmlns:p14="http://schemas.microsoft.com/office/powerpoint/2010/main" val="11988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0DA6F5-58D6-440E-B51D-6C4B687911E8}"/>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BF380E5D-5993-4598-B6C3-4E2C98A4AA90}"/>
              </a:ext>
            </a:extLst>
          </p:cNvPr>
          <p:cNvSpPr txBox="1">
            <a:spLocks noGrp="1"/>
          </p:cNvSpPr>
          <p:nvPr>
            <p:ph type="title"/>
          </p:nvPr>
        </p:nvSpPr>
        <p:spPr>
          <a:xfrm>
            <a:off x="831850" y="1709738"/>
            <a:ext cx="10515600" cy="2852737"/>
          </a:xfrm>
          <a:prstGeom prst="rect">
            <a:avLst/>
          </a:prstGeom>
          <a:noFill/>
        </p:spPr>
        <p:txBody>
          <a:bodyPr wrap="square" rtlCol="0">
            <a:spAutoFit/>
          </a:bodyPr>
          <a:lstStyle/>
          <a:p>
            <a:r>
              <a:rPr lang="en-US" sz="4800" b="1" dirty="0"/>
              <a:t>Q2: How </a:t>
            </a:r>
            <a:r>
              <a:rPr lang="en-US" sz="4800" b="1" dirty="0">
                <a:solidFill>
                  <a:srgbClr val="C00000"/>
                </a:solidFill>
              </a:rPr>
              <a:t>infectious</a:t>
            </a:r>
            <a:r>
              <a:rPr lang="en-US" sz="4800" b="1" dirty="0"/>
              <a:t> is </a:t>
            </a:r>
            <a:r>
              <a:rPr lang="en-US" sz="4800" b="1" dirty="0" err="1"/>
              <a:t>NoV</a:t>
            </a:r>
            <a:r>
              <a:rPr lang="en-US" sz="4800" b="1" dirty="0"/>
              <a:t> in human challenge studies?</a:t>
            </a:r>
          </a:p>
        </p:txBody>
      </p:sp>
    </p:spTree>
    <p:extLst>
      <p:ext uri="{BB962C8B-B14F-4D97-AF65-F5344CB8AC3E}">
        <p14:creationId xmlns:p14="http://schemas.microsoft.com/office/powerpoint/2010/main" val="299258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DD1FCC-D8FB-4C40-8279-359EC8A32850}"/>
              </a:ext>
            </a:extLst>
          </p:cNvPr>
          <p:cNvSpPr>
            <a:spLocks noGrp="1"/>
          </p:cNvSpPr>
          <p:nvPr>
            <p:ph type="title"/>
          </p:nvPr>
        </p:nvSpPr>
        <p:spPr/>
        <p:txBody>
          <a:bodyPr/>
          <a:lstStyle/>
          <a:p>
            <a:r>
              <a:rPr lang="en-US" dirty="0"/>
              <a:t>Analysis methods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B36BD904-F039-439C-93CC-F771289BF83F}"/>
                  </a:ext>
                </a:extLst>
              </p:cNvPr>
              <p:cNvSpPr>
                <a:spLocks noGrp="1"/>
              </p:cNvSpPr>
              <p:nvPr>
                <p:ph idx="1"/>
              </p:nvPr>
            </p:nvSpPr>
            <p:spPr/>
            <p:txBody>
              <a:bodyPr>
                <a:normAutofit/>
              </a:bodyPr>
              <a:lstStyle/>
              <a:p>
                <a:pPr marL="514350" indent="-514350">
                  <a:buFont typeface="+mj-lt"/>
                  <a:buAutoNum type="arabicPeriod"/>
                </a:pPr>
                <a:r>
                  <a:rPr lang="en-US" dirty="0"/>
                  <a:t>Identify </a:t>
                </a:r>
                <a:r>
                  <a:rPr lang="en-US" i="1" dirty="0"/>
                  <a:t>a priori</a:t>
                </a:r>
                <a:r>
                  <a:rPr lang="en-US" dirty="0"/>
                  <a:t> contrasts of interest: FUT2+ control, </a:t>
                </a:r>
                <a:r>
                  <a:rPr lang="en-US" dirty="0" err="1"/>
                  <a:t>NoV</a:t>
                </a:r>
                <a:r>
                  <a:rPr lang="en-US" dirty="0"/>
                  <a:t> genogroup, risk of bias, year of publication (cumulative analysis), inoculum dose (meta regression).</a:t>
                </a:r>
              </a:p>
              <a:p>
                <a:pPr marL="514350" indent="-514350">
                  <a:buFont typeface="+mj-lt"/>
                  <a:buAutoNum type="arabicPeriod"/>
                </a:pPr>
                <a:r>
                  <a:rPr lang="en-US" dirty="0"/>
                  <a:t>Fit overall model for proportion infected: GLMM method, logit transformed proportions, HK adjustment, ML estimation of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𝜏</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marL="514350" indent="-514350">
                  <a:buFont typeface="+mj-lt"/>
                  <a:buAutoNum type="arabicPeriod"/>
                </a:pPr>
                <a:r>
                  <a:rPr lang="en-US" dirty="0"/>
                  <a:t>Influence analysis: naïve, LOO, GOSH with clustering.</a:t>
                </a:r>
              </a:p>
              <a:p>
                <a:pPr marL="514350" indent="-514350">
                  <a:buFont typeface="+mj-lt"/>
                  <a:buAutoNum type="arabicPeriod"/>
                </a:pPr>
                <a:r>
                  <a:rPr lang="en-US" dirty="0"/>
                  <a:t>Subgroup analyses for FUT2+, genogroup, </a:t>
                </a:r>
                <a:r>
                  <a:rPr lang="en-US" dirty="0" err="1"/>
                  <a:t>RoB</a:t>
                </a:r>
                <a:endParaRPr lang="en-US" dirty="0"/>
              </a:p>
              <a:p>
                <a:pPr marL="514350" indent="-514350">
                  <a:buFont typeface="+mj-lt"/>
                  <a:buAutoNum type="arabicPeriod"/>
                </a:pPr>
                <a:r>
                  <a:rPr lang="en-US" dirty="0"/>
                  <a:t>Cumulative analysis by year of publication</a:t>
                </a:r>
              </a:p>
              <a:p>
                <a:pPr marL="514350" indent="-514350">
                  <a:buFont typeface="+mj-lt"/>
                  <a:buAutoNum type="arabicPeriod"/>
                </a:pPr>
                <a:r>
                  <a:rPr lang="en-US" dirty="0"/>
                  <a:t>Check publication bias with Egger’s test.</a:t>
                </a:r>
              </a:p>
            </p:txBody>
          </p:sp>
        </mc:Choice>
        <mc:Fallback>
          <p:sp>
            <p:nvSpPr>
              <p:cNvPr id="4" name="Content Placeholder 3">
                <a:extLst>
                  <a:ext uri="{FF2B5EF4-FFF2-40B4-BE49-F238E27FC236}">
                    <a16:creationId xmlns:a16="http://schemas.microsoft.com/office/drawing/2014/main" id="{B36BD904-F039-439C-93CC-F771289BF83F}"/>
                  </a:ext>
                </a:extLst>
              </p:cNvPr>
              <p:cNvSpPr>
                <a:spLocks noGrp="1" noRot="1" noChangeAspect="1" noMove="1" noResize="1" noEditPoints="1" noAdjustHandles="1" noChangeArrowheads="1" noChangeShapeType="1" noTextEdit="1"/>
              </p:cNvSpPr>
              <p:nvPr>
                <p:ph idx="1"/>
              </p:nvPr>
            </p:nvSpPr>
            <p:spPr>
              <a:blipFill>
                <a:blip r:embed="rId3"/>
                <a:stretch>
                  <a:fillRect l="-1217" t="-2381" b="-28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8CB7955-29BC-4CF9-B029-B650477F9528}"/>
              </a:ext>
            </a:extLst>
          </p:cNvPr>
          <p:cNvSpPr txBox="1"/>
          <p:nvPr/>
        </p:nvSpPr>
        <p:spPr>
          <a:xfrm>
            <a:off x="6237648" y="2679760"/>
            <a:ext cx="2486901" cy="200055"/>
          </a:xfrm>
          <a:prstGeom prst="rect">
            <a:avLst/>
          </a:prstGeom>
          <a:noFill/>
        </p:spPr>
        <p:txBody>
          <a:bodyPr wrap="square" rtlCol="0">
            <a:spAutoFit/>
          </a:bodyPr>
          <a:lstStyle/>
          <a:p>
            <a:r>
              <a:rPr lang="en-US" sz="700" dirty="0"/>
              <a:t>(As a statistician I have to do this first or I will be executed.)</a:t>
            </a:r>
          </a:p>
        </p:txBody>
      </p:sp>
    </p:spTree>
    <p:extLst>
      <p:ext uri="{BB962C8B-B14F-4D97-AF65-F5344CB8AC3E}">
        <p14:creationId xmlns:p14="http://schemas.microsoft.com/office/powerpoint/2010/main" val="234698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0" presetClass="entr" presetSubtype="0" fill="hold" grpId="0" nodeType="withEffect">
                                  <p:stCondLst>
                                    <p:cond delay="20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Chart&#10;&#10;Description automatically generated">
            <a:extLst>
              <a:ext uri="{FF2B5EF4-FFF2-40B4-BE49-F238E27FC236}">
                <a16:creationId xmlns:a16="http://schemas.microsoft.com/office/drawing/2014/main" id="{D3A6F4E8-A32B-496D-84DE-0C740BE1C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898" y="33718"/>
            <a:ext cx="8382781" cy="6824280"/>
          </a:xfrm>
          <a:prstGeom prst="rect">
            <a:avLst/>
          </a:prstGeom>
        </p:spPr>
      </p:pic>
      <p:pic>
        <p:nvPicPr>
          <p:cNvPr id="21" name="Picture 20" descr="A picture containing shape&#10;&#10;Description automatically generated">
            <a:extLst>
              <a:ext uri="{FF2B5EF4-FFF2-40B4-BE49-F238E27FC236}">
                <a16:creationId xmlns:a16="http://schemas.microsoft.com/office/drawing/2014/main" id="{0B5F7520-47CD-4FFC-92CC-B05FBBC8B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72510">
            <a:off x="5857239" y="5750561"/>
            <a:ext cx="365760" cy="365760"/>
          </a:xfrm>
          <a:prstGeom prst="rect">
            <a:avLst/>
          </a:prstGeom>
        </p:spPr>
      </p:pic>
      <p:sp>
        <p:nvSpPr>
          <p:cNvPr id="19" name="Rectangle 18">
            <a:extLst>
              <a:ext uri="{FF2B5EF4-FFF2-40B4-BE49-F238E27FC236}">
                <a16:creationId xmlns:a16="http://schemas.microsoft.com/office/drawing/2014/main" id="{C3DF5F71-7002-40FD-8E62-500CDADBE0C9}"/>
              </a:ext>
            </a:extLst>
          </p:cNvPr>
          <p:cNvSpPr/>
          <p:nvPr/>
        </p:nvSpPr>
        <p:spPr>
          <a:xfrm>
            <a:off x="5232400" y="6070600"/>
            <a:ext cx="807720" cy="2946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87976D9-E66B-44E5-AE38-84416E184886}"/>
              </a:ext>
            </a:extLst>
          </p:cNvPr>
          <p:cNvCxnSpPr/>
          <p:nvPr/>
        </p:nvCxnSpPr>
        <p:spPr>
          <a:xfrm>
            <a:off x="1275080" y="5979160"/>
            <a:ext cx="613899" cy="0"/>
          </a:xfrm>
          <a:prstGeom prst="straightConnector1">
            <a:avLst/>
          </a:prstGeom>
          <a:ln w="38100">
            <a:solidFill>
              <a:schemeClr val="accent2"/>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74BAC3F-4689-4F19-901D-CD0E90F9BC22}"/>
              </a:ext>
            </a:extLst>
          </p:cNvPr>
          <p:cNvSpPr/>
          <p:nvPr/>
        </p:nvSpPr>
        <p:spPr>
          <a:xfrm rot="19097239">
            <a:off x="-330424" y="5671831"/>
            <a:ext cx="2672527" cy="523220"/>
          </a:xfrm>
          <a:prstGeom prst="rect">
            <a:avLst/>
          </a:prstGeom>
          <a:noFill/>
        </p:spPr>
        <p:txBody>
          <a:bodyPr wrap="square" lIns="91440" tIns="45720" rIns="91440" bIns="45720">
            <a:spAutoFit/>
          </a:bodyPr>
          <a:lstStyle/>
          <a:p>
            <a:pPr algn="ctr"/>
            <a:r>
              <a:rPr lang="en-US" sz="2800" b="1" cap="none" spc="0" dirty="0">
                <a:ln w="6600">
                  <a:solidFill>
                    <a:schemeClr val="accent2"/>
                  </a:solidFill>
                  <a:prstDash val="solid"/>
                </a:ln>
                <a:solidFill>
                  <a:srgbClr val="FFFFFF"/>
                </a:solidFill>
                <a:effectLst>
                  <a:outerShdw dist="38100" dir="2700000" algn="tl" rotWithShape="0">
                    <a:schemeClr val="accent2"/>
                  </a:outerShdw>
                </a:effectLst>
              </a:rPr>
              <a:t>So wide!</a:t>
            </a:r>
          </a:p>
        </p:txBody>
      </p:sp>
    </p:spTree>
    <p:extLst>
      <p:ext uri="{BB962C8B-B14F-4D97-AF65-F5344CB8AC3E}">
        <p14:creationId xmlns:p14="http://schemas.microsoft.com/office/powerpoint/2010/main" val="2676656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Chart&#10;&#10;Description automatically generated">
            <a:extLst>
              <a:ext uri="{FF2B5EF4-FFF2-40B4-BE49-F238E27FC236}">
                <a16:creationId xmlns:a16="http://schemas.microsoft.com/office/drawing/2014/main" id="{D3A6F4E8-A32B-496D-84DE-0C740BE1C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898" y="33718"/>
            <a:ext cx="8382781" cy="6824280"/>
          </a:xfrm>
          <a:prstGeom prst="rect">
            <a:avLst/>
          </a:prstGeom>
        </p:spPr>
      </p:pic>
      <p:sp>
        <p:nvSpPr>
          <p:cNvPr id="7" name="TextBox 6">
            <a:extLst>
              <a:ext uri="{FF2B5EF4-FFF2-40B4-BE49-F238E27FC236}">
                <a16:creationId xmlns:a16="http://schemas.microsoft.com/office/drawing/2014/main" id="{75AAA5A6-0157-4785-86A8-746B2174EC54}"/>
              </a:ext>
            </a:extLst>
          </p:cNvPr>
          <p:cNvSpPr txBox="1"/>
          <p:nvPr/>
        </p:nvSpPr>
        <p:spPr>
          <a:xfrm rot="18442239">
            <a:off x="-179821" y="3231701"/>
            <a:ext cx="2041133" cy="461665"/>
          </a:xfrm>
          <a:prstGeom prst="rect">
            <a:avLst/>
          </a:prstGeom>
          <a:solidFill>
            <a:schemeClr val="bg1"/>
          </a:solidFill>
          <a:ln w="19050">
            <a:solidFill>
              <a:schemeClr val="tx1"/>
            </a:solidFill>
          </a:ln>
        </p:spPr>
        <p:txBody>
          <a:bodyPr wrap="square" rtlCol="0">
            <a:spAutoFit/>
          </a:bodyPr>
          <a:lstStyle/>
          <a:p>
            <a:r>
              <a:rPr lang="en-US" sz="2400" dirty="0"/>
              <a:t>Simple outliers</a:t>
            </a:r>
          </a:p>
        </p:txBody>
      </p:sp>
      <p:sp>
        <p:nvSpPr>
          <p:cNvPr id="8" name="Rectangle 7">
            <a:extLst>
              <a:ext uri="{FF2B5EF4-FFF2-40B4-BE49-F238E27FC236}">
                <a16:creationId xmlns:a16="http://schemas.microsoft.com/office/drawing/2014/main" id="{8ED65E66-B4BF-4A56-B9BB-1D0F773B44C8}"/>
              </a:ext>
            </a:extLst>
          </p:cNvPr>
          <p:cNvSpPr/>
          <p:nvPr/>
        </p:nvSpPr>
        <p:spPr>
          <a:xfrm>
            <a:off x="1883900" y="1259958"/>
            <a:ext cx="3751360" cy="2498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3C67F9E-EEB3-41B1-8A26-58358AA8E541}"/>
              </a:ext>
            </a:extLst>
          </p:cNvPr>
          <p:cNvSpPr/>
          <p:nvPr/>
        </p:nvSpPr>
        <p:spPr>
          <a:xfrm>
            <a:off x="1883898" y="1010093"/>
            <a:ext cx="3751360" cy="2498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AD2753-645D-4101-AADC-D3312680358F}"/>
              </a:ext>
            </a:extLst>
          </p:cNvPr>
          <p:cNvSpPr/>
          <p:nvPr/>
        </p:nvSpPr>
        <p:spPr>
          <a:xfrm>
            <a:off x="1883897" y="510363"/>
            <a:ext cx="3751360" cy="2498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A6D3B4-F8EE-4295-8183-5048ABA6D2AE}"/>
              </a:ext>
            </a:extLst>
          </p:cNvPr>
          <p:cNvSpPr/>
          <p:nvPr/>
        </p:nvSpPr>
        <p:spPr>
          <a:xfrm>
            <a:off x="1883897" y="260498"/>
            <a:ext cx="3751360" cy="2498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5EA2EDF3-5C37-432A-A136-16C18D21A625}"/>
              </a:ext>
            </a:extLst>
          </p:cNvPr>
          <p:cNvCxnSpPr>
            <a:cxnSpLocks/>
          </p:cNvCxnSpPr>
          <p:nvPr/>
        </p:nvCxnSpPr>
        <p:spPr>
          <a:xfrm flipV="1">
            <a:off x="8006315" y="260500"/>
            <a:ext cx="0" cy="54491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ED9C30-DE1D-4299-B22D-50DDFBF52AA4}"/>
              </a:ext>
            </a:extLst>
          </p:cNvPr>
          <p:cNvCxnSpPr>
            <a:cxnSpLocks/>
          </p:cNvCxnSpPr>
          <p:nvPr/>
        </p:nvCxnSpPr>
        <p:spPr>
          <a:xfrm flipV="1">
            <a:off x="8867552" y="260498"/>
            <a:ext cx="0" cy="54491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047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058947A1-8814-49FF-9424-8D06F1924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895" y="33099"/>
            <a:ext cx="8382781" cy="6824280"/>
          </a:xfrm>
          <a:prstGeom prst="rect">
            <a:avLst/>
          </a:prstGeom>
        </p:spPr>
      </p:pic>
      <p:sp>
        <p:nvSpPr>
          <p:cNvPr id="8" name="Rectangle 7">
            <a:extLst>
              <a:ext uri="{FF2B5EF4-FFF2-40B4-BE49-F238E27FC236}">
                <a16:creationId xmlns:a16="http://schemas.microsoft.com/office/drawing/2014/main" id="{8ED65E66-B4BF-4A56-B9BB-1D0F773B44C8}"/>
              </a:ext>
            </a:extLst>
          </p:cNvPr>
          <p:cNvSpPr/>
          <p:nvPr/>
        </p:nvSpPr>
        <p:spPr>
          <a:xfrm>
            <a:off x="1883900" y="1259958"/>
            <a:ext cx="3751360" cy="2498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3C67F9E-EEB3-41B1-8A26-58358AA8E541}"/>
              </a:ext>
            </a:extLst>
          </p:cNvPr>
          <p:cNvSpPr/>
          <p:nvPr/>
        </p:nvSpPr>
        <p:spPr>
          <a:xfrm>
            <a:off x="1883898" y="1010093"/>
            <a:ext cx="3751360" cy="2498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AD2753-645D-4101-AADC-D3312680358F}"/>
              </a:ext>
            </a:extLst>
          </p:cNvPr>
          <p:cNvSpPr/>
          <p:nvPr/>
        </p:nvSpPr>
        <p:spPr>
          <a:xfrm>
            <a:off x="1883897" y="510363"/>
            <a:ext cx="3751360" cy="2498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A6D3B4-F8EE-4295-8183-5048ABA6D2AE}"/>
              </a:ext>
            </a:extLst>
          </p:cNvPr>
          <p:cNvSpPr/>
          <p:nvPr/>
        </p:nvSpPr>
        <p:spPr>
          <a:xfrm>
            <a:off x="1883897" y="260498"/>
            <a:ext cx="3751360" cy="2498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A7824A-0454-4CB5-9CC9-D48D1CAE8B2C}"/>
              </a:ext>
            </a:extLst>
          </p:cNvPr>
          <p:cNvSpPr/>
          <p:nvPr/>
        </p:nvSpPr>
        <p:spPr>
          <a:xfrm>
            <a:off x="5119577" y="6097772"/>
            <a:ext cx="808074" cy="2498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11B9FB1-C7DC-42F7-BE94-037E2A2F0B7E}"/>
              </a:ext>
            </a:extLst>
          </p:cNvPr>
          <p:cNvSpPr/>
          <p:nvPr/>
        </p:nvSpPr>
        <p:spPr>
          <a:xfrm>
            <a:off x="10419830" y="4854614"/>
            <a:ext cx="421910"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cxnSp>
        <p:nvCxnSpPr>
          <p:cNvPr id="13" name="Straight Arrow Connector 12">
            <a:extLst>
              <a:ext uri="{FF2B5EF4-FFF2-40B4-BE49-F238E27FC236}">
                <a16:creationId xmlns:a16="http://schemas.microsoft.com/office/drawing/2014/main" id="{82B5AEED-BE67-4CA4-9843-19C2B36A7333}"/>
              </a:ext>
            </a:extLst>
          </p:cNvPr>
          <p:cNvCxnSpPr>
            <a:cxnSpLocks/>
          </p:cNvCxnSpPr>
          <p:nvPr/>
        </p:nvCxnSpPr>
        <p:spPr>
          <a:xfrm flipH="1">
            <a:off x="10343253" y="5208557"/>
            <a:ext cx="1531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646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DD1FCC-D8FB-4C40-8279-359EC8A32850}"/>
              </a:ext>
            </a:extLst>
          </p:cNvPr>
          <p:cNvSpPr>
            <a:spLocks noGrp="1"/>
          </p:cNvSpPr>
          <p:nvPr>
            <p:ph type="title"/>
          </p:nvPr>
        </p:nvSpPr>
        <p:spPr/>
        <p:txBody>
          <a:bodyPr/>
          <a:lstStyle/>
          <a:p>
            <a:r>
              <a:rPr lang="en-US" dirty="0"/>
              <a:t>Influence analysis summary</a:t>
            </a:r>
          </a:p>
        </p:txBody>
      </p:sp>
      <p:sp>
        <p:nvSpPr>
          <p:cNvPr id="4" name="Content Placeholder 3">
            <a:extLst>
              <a:ext uri="{FF2B5EF4-FFF2-40B4-BE49-F238E27FC236}">
                <a16:creationId xmlns:a16="http://schemas.microsoft.com/office/drawing/2014/main" id="{B36BD904-F039-439C-93CC-F771289BF83F}"/>
              </a:ext>
            </a:extLst>
          </p:cNvPr>
          <p:cNvSpPr>
            <a:spLocks noGrp="1"/>
          </p:cNvSpPr>
          <p:nvPr>
            <p:ph idx="1"/>
          </p:nvPr>
        </p:nvSpPr>
        <p:spPr/>
        <p:txBody>
          <a:bodyPr>
            <a:normAutofit/>
          </a:bodyPr>
          <a:lstStyle/>
          <a:p>
            <a:r>
              <a:rPr lang="en-US" dirty="0"/>
              <a:t>Of course the naïve method reduces heterogeneity. But it doesn’t explain anything.</a:t>
            </a:r>
          </a:p>
          <a:p>
            <a:r>
              <a:rPr lang="en-US" dirty="0"/>
              <a:t>Next step: try LOO analysis</a:t>
            </a:r>
          </a:p>
          <a:p>
            <a:r>
              <a:rPr lang="en-US" dirty="0"/>
              <a:t>Analyzed study influence by:</a:t>
            </a:r>
          </a:p>
          <a:p>
            <a:pPr lvl="1"/>
            <a:r>
              <a:rPr lang="en-US" dirty="0"/>
              <a:t>Simple method: Bernstein 2015, Leon 2011, </a:t>
            </a:r>
            <a:r>
              <a:rPr lang="en-US" dirty="0" err="1"/>
              <a:t>Lindesmith</a:t>
            </a:r>
            <a:r>
              <a:rPr lang="en-US" dirty="0"/>
              <a:t> 2003, </a:t>
            </a:r>
            <a:r>
              <a:rPr lang="en-US" dirty="0" err="1"/>
              <a:t>Teunis</a:t>
            </a:r>
            <a:r>
              <a:rPr lang="en-US" dirty="0"/>
              <a:t> 2008</a:t>
            </a:r>
          </a:p>
          <a:p>
            <a:pPr lvl="1"/>
            <a:r>
              <a:rPr lang="en-US" dirty="0"/>
              <a:t>LOO method: </a:t>
            </a:r>
            <a:r>
              <a:rPr lang="en-US" dirty="0" err="1"/>
              <a:t>Teunis</a:t>
            </a:r>
            <a:r>
              <a:rPr lang="en-US" dirty="0"/>
              <a:t> 2008, Madore 1990</a:t>
            </a:r>
          </a:p>
          <a:p>
            <a:pPr lvl="1"/>
            <a:r>
              <a:rPr lang="en-US" dirty="0"/>
              <a:t>GOSH method:</a:t>
            </a:r>
          </a:p>
        </p:txBody>
      </p:sp>
      <p:pic>
        <p:nvPicPr>
          <p:cNvPr id="6" name="Picture 5" descr="Chart, scatter chart&#10;&#10;Description automatically generated">
            <a:extLst>
              <a:ext uri="{FF2B5EF4-FFF2-40B4-BE49-F238E27FC236}">
                <a16:creationId xmlns:a16="http://schemas.microsoft.com/office/drawing/2014/main" id="{EBEF770B-BE6B-41CB-918F-06504BA0E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6" y="97368"/>
            <a:ext cx="11971867" cy="6663264"/>
          </a:xfrm>
          <a:prstGeom prst="rect">
            <a:avLst/>
          </a:prstGeom>
        </p:spPr>
      </p:pic>
      <p:sp>
        <p:nvSpPr>
          <p:cNvPr id="2" name="Rectangle 1">
            <a:extLst>
              <a:ext uri="{FF2B5EF4-FFF2-40B4-BE49-F238E27FC236}">
                <a16:creationId xmlns:a16="http://schemas.microsoft.com/office/drawing/2014/main" id="{D59D987E-8A95-4DF7-AEEA-E1EBA5D4584F}"/>
              </a:ext>
            </a:extLst>
          </p:cNvPr>
          <p:cNvSpPr/>
          <p:nvPr/>
        </p:nvSpPr>
        <p:spPr>
          <a:xfrm>
            <a:off x="6629400" y="988828"/>
            <a:ext cx="781493" cy="467832"/>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2F7F024-28E5-41C6-92A5-033F0426D8F1}"/>
              </a:ext>
            </a:extLst>
          </p:cNvPr>
          <p:cNvSpPr/>
          <p:nvPr/>
        </p:nvSpPr>
        <p:spPr>
          <a:xfrm>
            <a:off x="11273760" y="123948"/>
            <a:ext cx="781493" cy="375782"/>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9B11D28-12EB-4B0F-938B-CEE7C9A9C541}"/>
              </a:ext>
            </a:extLst>
          </p:cNvPr>
          <p:cNvSpPr/>
          <p:nvPr/>
        </p:nvSpPr>
        <p:spPr>
          <a:xfrm>
            <a:off x="11162119" y="5768723"/>
            <a:ext cx="781493" cy="467832"/>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A01B4B-D4F1-4B21-860C-C4F9F6D5784A}"/>
              </a:ext>
            </a:extLst>
          </p:cNvPr>
          <p:cNvSpPr txBox="1"/>
          <p:nvPr/>
        </p:nvSpPr>
        <p:spPr>
          <a:xfrm>
            <a:off x="1035788" y="334015"/>
            <a:ext cx="3265082" cy="1815882"/>
          </a:xfrm>
          <a:prstGeom prst="rect">
            <a:avLst/>
          </a:prstGeom>
          <a:solidFill>
            <a:schemeClr val="bg1"/>
          </a:solidFill>
          <a:ln>
            <a:solidFill>
              <a:schemeClr val="tx1"/>
            </a:solidFill>
          </a:ln>
        </p:spPr>
        <p:txBody>
          <a:bodyPr wrap="square" rtlCol="0">
            <a:spAutoFit/>
          </a:bodyPr>
          <a:lstStyle/>
          <a:p>
            <a:r>
              <a:rPr lang="en-US" sz="2800" b="1" dirty="0" err="1"/>
              <a:t>Baujat</a:t>
            </a:r>
            <a:r>
              <a:rPr lang="en-US" sz="2800" b="1" dirty="0"/>
              <a:t> plot</a:t>
            </a:r>
            <a:r>
              <a:rPr lang="en-US" sz="2800" dirty="0"/>
              <a:t>: which studies influence both heterogeneity and effect size?</a:t>
            </a:r>
          </a:p>
        </p:txBody>
      </p:sp>
      <p:sp>
        <p:nvSpPr>
          <p:cNvPr id="5" name="Rectangle 4">
            <a:extLst>
              <a:ext uri="{FF2B5EF4-FFF2-40B4-BE49-F238E27FC236}">
                <a16:creationId xmlns:a16="http://schemas.microsoft.com/office/drawing/2014/main" id="{A9862234-F57A-435E-B3B5-3C6F13493D73}"/>
              </a:ext>
            </a:extLst>
          </p:cNvPr>
          <p:cNvSpPr/>
          <p:nvPr/>
        </p:nvSpPr>
        <p:spPr>
          <a:xfrm>
            <a:off x="3912781" y="2971800"/>
            <a:ext cx="2183219" cy="7655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F2AA020-E65E-43B9-AAFD-0A7F4A890EFC}"/>
              </a:ext>
            </a:extLst>
          </p:cNvPr>
          <p:cNvSpPr txBox="1"/>
          <p:nvPr/>
        </p:nvSpPr>
        <p:spPr>
          <a:xfrm>
            <a:off x="4938824" y="1723939"/>
            <a:ext cx="1594884" cy="1200329"/>
          </a:xfrm>
          <a:prstGeom prst="rect">
            <a:avLst/>
          </a:prstGeom>
          <a:solidFill>
            <a:schemeClr val="bg1"/>
          </a:solidFill>
          <a:ln>
            <a:solidFill>
              <a:schemeClr val="tx1"/>
            </a:solidFill>
          </a:ln>
        </p:spPr>
        <p:txBody>
          <a:bodyPr wrap="square" rtlCol="0">
            <a:spAutoFit/>
          </a:bodyPr>
          <a:lstStyle/>
          <a:p>
            <a:r>
              <a:rPr lang="en-US" dirty="0"/>
              <a:t>We removed these two before, but they seem OK.</a:t>
            </a:r>
          </a:p>
        </p:txBody>
      </p:sp>
      <p:cxnSp>
        <p:nvCxnSpPr>
          <p:cNvPr id="12" name="Connector: Curved 11">
            <a:extLst>
              <a:ext uri="{FF2B5EF4-FFF2-40B4-BE49-F238E27FC236}">
                <a16:creationId xmlns:a16="http://schemas.microsoft.com/office/drawing/2014/main" id="{2BEB01C6-A96C-4A0A-8FC8-06101D3FBD5D}"/>
              </a:ext>
            </a:extLst>
          </p:cNvPr>
          <p:cNvCxnSpPr>
            <a:cxnSpLocks/>
            <a:stCxn id="10" idx="1"/>
          </p:cNvCxnSpPr>
          <p:nvPr/>
        </p:nvCxnSpPr>
        <p:spPr>
          <a:xfrm rot="10800000" flipV="1">
            <a:off x="4481624" y="2324104"/>
            <a:ext cx="457201" cy="647696"/>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1DEE1BE-D2D8-471F-B867-22CCECA613C8}"/>
              </a:ext>
            </a:extLst>
          </p:cNvPr>
          <p:cNvSpPr txBox="1"/>
          <p:nvPr/>
        </p:nvSpPr>
        <p:spPr>
          <a:xfrm>
            <a:off x="8702747" y="782193"/>
            <a:ext cx="2238155" cy="923330"/>
          </a:xfrm>
          <a:prstGeom prst="rect">
            <a:avLst/>
          </a:prstGeom>
          <a:solidFill>
            <a:schemeClr val="bg1"/>
          </a:solidFill>
          <a:ln>
            <a:solidFill>
              <a:schemeClr val="tx1"/>
            </a:solidFill>
          </a:ln>
        </p:spPr>
        <p:txBody>
          <a:bodyPr wrap="square" rtlCol="0">
            <a:spAutoFit/>
          </a:bodyPr>
          <a:lstStyle/>
          <a:p>
            <a:r>
              <a:rPr lang="en-US" dirty="0"/>
              <a:t>We also removed these two before. They seem influential.</a:t>
            </a:r>
          </a:p>
        </p:txBody>
      </p:sp>
      <p:cxnSp>
        <p:nvCxnSpPr>
          <p:cNvPr id="16" name="Straight Arrow Connector 15">
            <a:extLst>
              <a:ext uri="{FF2B5EF4-FFF2-40B4-BE49-F238E27FC236}">
                <a16:creationId xmlns:a16="http://schemas.microsoft.com/office/drawing/2014/main" id="{7E7BEB6C-B212-4472-AF0B-7C3935B259E8}"/>
              </a:ext>
            </a:extLst>
          </p:cNvPr>
          <p:cNvCxnSpPr>
            <a:cxnSpLocks/>
            <a:stCxn id="14" idx="1"/>
          </p:cNvCxnSpPr>
          <p:nvPr/>
        </p:nvCxnSpPr>
        <p:spPr>
          <a:xfrm flipH="1" flipV="1">
            <a:off x="7410895" y="1222744"/>
            <a:ext cx="1291852" cy="211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0545B27-B67C-4DE4-B634-32F662442392}"/>
              </a:ext>
            </a:extLst>
          </p:cNvPr>
          <p:cNvSpPr txBox="1"/>
          <p:nvPr/>
        </p:nvSpPr>
        <p:spPr>
          <a:xfrm>
            <a:off x="10021776" y="4537063"/>
            <a:ext cx="1642730" cy="923330"/>
          </a:xfrm>
          <a:prstGeom prst="rect">
            <a:avLst/>
          </a:prstGeom>
          <a:solidFill>
            <a:schemeClr val="bg1"/>
          </a:solidFill>
          <a:ln>
            <a:solidFill>
              <a:schemeClr val="tx1"/>
            </a:solidFill>
          </a:ln>
        </p:spPr>
        <p:txBody>
          <a:bodyPr wrap="square" rtlCol="0">
            <a:spAutoFit/>
          </a:bodyPr>
          <a:lstStyle/>
          <a:p>
            <a:r>
              <a:rPr lang="en-US" dirty="0"/>
              <a:t>This one is new, but seems suspect.</a:t>
            </a:r>
          </a:p>
        </p:txBody>
      </p:sp>
      <p:cxnSp>
        <p:nvCxnSpPr>
          <p:cNvPr id="22" name="Straight Arrow Connector 21">
            <a:extLst>
              <a:ext uri="{FF2B5EF4-FFF2-40B4-BE49-F238E27FC236}">
                <a16:creationId xmlns:a16="http://schemas.microsoft.com/office/drawing/2014/main" id="{8942B98E-365C-46B2-8728-936EDB01D049}"/>
              </a:ext>
            </a:extLst>
          </p:cNvPr>
          <p:cNvCxnSpPr/>
          <p:nvPr/>
        </p:nvCxnSpPr>
        <p:spPr>
          <a:xfrm>
            <a:off x="10827341" y="5460393"/>
            <a:ext cx="288999" cy="2847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2B55904-E2DC-42AA-A216-8953890C33CB}"/>
              </a:ext>
            </a:extLst>
          </p:cNvPr>
          <p:cNvSpPr txBox="1"/>
          <p:nvPr/>
        </p:nvSpPr>
        <p:spPr>
          <a:xfrm>
            <a:off x="7506587" y="4593266"/>
            <a:ext cx="1281223" cy="923330"/>
          </a:xfrm>
          <a:prstGeom prst="rect">
            <a:avLst/>
          </a:prstGeom>
          <a:solidFill>
            <a:schemeClr val="bg1"/>
          </a:solidFill>
          <a:ln>
            <a:solidFill>
              <a:schemeClr val="tx1"/>
            </a:solidFill>
          </a:ln>
        </p:spPr>
        <p:txBody>
          <a:bodyPr wrap="square" rtlCol="0">
            <a:spAutoFit/>
          </a:bodyPr>
          <a:lstStyle/>
          <a:p>
            <a:r>
              <a:rPr lang="en-US" dirty="0"/>
              <a:t>Got my eyes on you two…</a:t>
            </a:r>
          </a:p>
        </p:txBody>
      </p:sp>
      <p:sp>
        <p:nvSpPr>
          <p:cNvPr id="28" name="Rectangle 27">
            <a:extLst>
              <a:ext uri="{FF2B5EF4-FFF2-40B4-BE49-F238E27FC236}">
                <a16:creationId xmlns:a16="http://schemas.microsoft.com/office/drawing/2014/main" id="{7A26C14B-0ACA-4FFE-BABF-A04BD3DC5415}"/>
              </a:ext>
            </a:extLst>
          </p:cNvPr>
          <p:cNvSpPr/>
          <p:nvPr/>
        </p:nvSpPr>
        <p:spPr>
          <a:xfrm>
            <a:off x="7331149" y="5745093"/>
            <a:ext cx="1481470" cy="4914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2A6176DC-07FA-4F4D-A6D3-20BB5E89C5B9}"/>
              </a:ext>
            </a:extLst>
          </p:cNvPr>
          <p:cNvCxnSpPr>
            <a:endCxn id="28" idx="0"/>
          </p:cNvCxnSpPr>
          <p:nvPr/>
        </p:nvCxnSpPr>
        <p:spPr>
          <a:xfrm flipH="1">
            <a:off x="8071884" y="5516596"/>
            <a:ext cx="77972" cy="2284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567FD19E-8A9C-413C-A75E-25EA71D8C4F7}"/>
              </a:ext>
            </a:extLst>
          </p:cNvPr>
          <p:cNvCxnSpPr>
            <a:cxnSpLocks/>
            <a:stCxn id="14" idx="3"/>
          </p:cNvCxnSpPr>
          <p:nvPr/>
        </p:nvCxnSpPr>
        <p:spPr>
          <a:xfrm flipV="1">
            <a:off x="10940902" y="499730"/>
            <a:ext cx="723604" cy="744128"/>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69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5" grpId="0" animBg="1"/>
      <p:bldP spid="10" grpId="0" animBg="1"/>
      <p:bldP spid="14" grpId="0" animBg="1"/>
      <p:bldP spid="20" grpId="0" animBg="1"/>
      <p:bldP spid="23"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ake, indoor, cloth, blue&#10;&#10;Description automatically generated">
            <a:extLst>
              <a:ext uri="{FF2B5EF4-FFF2-40B4-BE49-F238E27FC236}">
                <a16:creationId xmlns:a16="http://schemas.microsoft.com/office/drawing/2014/main" id="{19267C95-747D-4167-8FB7-C45DEA1EE045}"/>
              </a:ext>
            </a:extLst>
          </p:cNvPr>
          <p:cNvPicPr>
            <a:picLocks noChangeAspect="1"/>
          </p:cNvPicPr>
          <p:nvPr/>
        </p:nvPicPr>
        <p:blipFill rotWithShape="1">
          <a:blip r:embed="rId2">
            <a:extLst>
              <a:ext uri="{28A0092B-C50C-407E-A947-70E740481C1C}">
                <a14:useLocalDpi xmlns:a14="http://schemas.microsoft.com/office/drawing/2010/main" val="0"/>
              </a:ext>
            </a:extLst>
          </a:blip>
          <a:srcRect t="16833"/>
          <a:stretch/>
        </p:blipFill>
        <p:spPr>
          <a:xfrm>
            <a:off x="0" y="0"/>
            <a:ext cx="12192000" cy="6858000"/>
          </a:xfrm>
          <a:prstGeom prst="rect">
            <a:avLst/>
          </a:prstGeom>
          <a:solidFill>
            <a:schemeClr val="bg1"/>
          </a:solidFill>
        </p:spPr>
      </p:pic>
      <p:sp>
        <p:nvSpPr>
          <p:cNvPr id="2" name="Title 1">
            <a:extLst>
              <a:ext uri="{FF2B5EF4-FFF2-40B4-BE49-F238E27FC236}">
                <a16:creationId xmlns:a16="http://schemas.microsoft.com/office/drawing/2014/main" id="{7C75FFFC-F208-45A8-A05D-CD9F594CBF92}"/>
              </a:ext>
            </a:extLst>
          </p:cNvPr>
          <p:cNvSpPr>
            <a:spLocks noGrp="1"/>
          </p:cNvSpPr>
          <p:nvPr>
            <p:ph type="title"/>
          </p:nvPr>
        </p:nvSpPr>
        <p:spPr>
          <a:solidFill>
            <a:srgbClr val="FFFFFF">
              <a:alpha val="69804"/>
            </a:srgbClr>
          </a:solidFill>
        </p:spPr>
        <p:txBody>
          <a:bodyPr/>
          <a:lstStyle/>
          <a:p>
            <a:r>
              <a:rPr lang="en-US" dirty="0"/>
              <a:t>Human norovirus (</a:t>
            </a:r>
            <a:r>
              <a:rPr lang="en-US" dirty="0" err="1"/>
              <a:t>noro</a:t>
            </a:r>
            <a:r>
              <a:rPr lang="en-US" dirty="0"/>
              <a:t> / </a:t>
            </a:r>
            <a:r>
              <a:rPr lang="en-US" dirty="0" err="1"/>
              <a:t>NoV</a:t>
            </a:r>
            <a:r>
              <a:rPr lang="en-US" dirty="0"/>
              <a:t>)</a:t>
            </a:r>
          </a:p>
        </p:txBody>
      </p:sp>
      <p:sp>
        <p:nvSpPr>
          <p:cNvPr id="9" name="Content Placeholder 8">
            <a:extLst>
              <a:ext uri="{FF2B5EF4-FFF2-40B4-BE49-F238E27FC236}">
                <a16:creationId xmlns:a16="http://schemas.microsoft.com/office/drawing/2014/main" id="{AF16035C-E928-4A04-BF38-1F2B8421C8B1}"/>
              </a:ext>
            </a:extLst>
          </p:cNvPr>
          <p:cNvSpPr>
            <a:spLocks noGrp="1"/>
          </p:cNvSpPr>
          <p:nvPr>
            <p:ph idx="1"/>
          </p:nvPr>
        </p:nvSpPr>
        <p:spPr>
          <a:solidFill>
            <a:srgbClr val="FFFFFF">
              <a:alpha val="69804"/>
            </a:srgbClr>
          </a:solidFill>
        </p:spPr>
        <p:txBody>
          <a:bodyPr>
            <a:normAutofit/>
          </a:bodyPr>
          <a:lstStyle/>
          <a:p>
            <a:pPr>
              <a:lnSpc>
                <a:spcPct val="114000"/>
              </a:lnSpc>
            </a:pPr>
            <a:r>
              <a:rPr lang="en-US" dirty="0"/>
              <a:t>Nonenveloped, linear +SS RNA virus</a:t>
            </a:r>
          </a:p>
          <a:p>
            <a:pPr>
              <a:lnSpc>
                <a:spcPct val="114000"/>
              </a:lnSpc>
            </a:pPr>
            <a:r>
              <a:rPr lang="en-US" dirty="0"/>
              <a:t>AKA: “food poisoning”, “stomach bug”, “nonbacterial gastroenteritis”</a:t>
            </a:r>
          </a:p>
          <a:p>
            <a:pPr>
              <a:lnSpc>
                <a:spcPct val="114000"/>
              </a:lnSpc>
            </a:pPr>
            <a:r>
              <a:rPr lang="en-US" dirty="0"/>
              <a:t>Causes &gt; 50% of foodborne illnesses in the US </a:t>
            </a:r>
            <a:r>
              <a:rPr lang="en-US" dirty="0" err="1"/>
              <a:t>anually</a:t>
            </a:r>
            <a:endParaRPr lang="en-US" dirty="0"/>
          </a:p>
          <a:p>
            <a:pPr>
              <a:lnSpc>
                <a:spcPct val="114000"/>
              </a:lnSpc>
            </a:pPr>
            <a:r>
              <a:rPr lang="en-US" dirty="0"/>
              <a:t>1 in every 15 Americans get </a:t>
            </a:r>
            <a:r>
              <a:rPr lang="en-US" dirty="0" err="1"/>
              <a:t>NoV</a:t>
            </a:r>
            <a:r>
              <a:rPr lang="en-US" dirty="0"/>
              <a:t> each year!</a:t>
            </a:r>
          </a:p>
          <a:p>
            <a:pPr>
              <a:lnSpc>
                <a:spcPct val="114000"/>
              </a:lnSpc>
            </a:pPr>
            <a:r>
              <a:rPr lang="en-US" dirty="0"/>
              <a:t>Transmission is by fecal-oral and vomit-oral routes </a:t>
            </a:r>
          </a:p>
          <a:p>
            <a:pPr>
              <a:lnSpc>
                <a:spcPct val="114000"/>
              </a:lnSpc>
            </a:pPr>
            <a:r>
              <a:rPr lang="en-US" dirty="0"/>
              <a:t>FUT2+ (“secretor”) blood groups affect susceptibility</a:t>
            </a:r>
          </a:p>
          <a:p>
            <a:pPr>
              <a:lnSpc>
                <a:spcPct val="114000"/>
              </a:lnSpc>
            </a:pPr>
            <a:r>
              <a:rPr lang="en-US" dirty="0"/>
              <a:t>Summary: PLEASE close the toilet lid before you flush</a:t>
            </a:r>
          </a:p>
        </p:txBody>
      </p:sp>
      <p:sp>
        <p:nvSpPr>
          <p:cNvPr id="10" name="TextBox 9">
            <a:extLst>
              <a:ext uri="{FF2B5EF4-FFF2-40B4-BE49-F238E27FC236}">
                <a16:creationId xmlns:a16="http://schemas.microsoft.com/office/drawing/2014/main" id="{7E4CE949-8E56-408F-91B8-DE3759DF94A9}"/>
              </a:ext>
            </a:extLst>
          </p:cNvPr>
          <p:cNvSpPr txBox="1"/>
          <p:nvPr/>
        </p:nvSpPr>
        <p:spPr>
          <a:xfrm>
            <a:off x="-63062" y="6556137"/>
            <a:ext cx="8198069" cy="369332"/>
          </a:xfrm>
          <a:prstGeom prst="rect">
            <a:avLst/>
          </a:prstGeom>
          <a:noFill/>
        </p:spPr>
        <p:txBody>
          <a:bodyPr wrap="square" rtlCol="0">
            <a:spAutoFit/>
          </a:bodyPr>
          <a:lstStyle/>
          <a:p>
            <a:r>
              <a:rPr lang="en-US" dirty="0">
                <a:solidFill>
                  <a:schemeClr val="bg1"/>
                </a:solidFill>
              </a:rPr>
              <a:t>Image source: https://www.nfid.org/infectious-diseases/norovirus/</a:t>
            </a:r>
          </a:p>
        </p:txBody>
      </p:sp>
    </p:spTree>
    <p:extLst>
      <p:ext uri="{BB962C8B-B14F-4D97-AF65-F5344CB8AC3E}">
        <p14:creationId xmlns:p14="http://schemas.microsoft.com/office/powerpoint/2010/main" val="12429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E006-6796-4246-B879-39F2055B74F1}"/>
              </a:ext>
            </a:extLst>
          </p:cNvPr>
          <p:cNvSpPr>
            <a:spLocks noGrp="1"/>
          </p:cNvSpPr>
          <p:nvPr>
            <p:ph type="title"/>
          </p:nvPr>
        </p:nvSpPr>
        <p:spPr/>
        <p:txBody>
          <a:bodyPr/>
          <a:lstStyle/>
          <a:p>
            <a:endParaRPr lang="en-US"/>
          </a:p>
        </p:txBody>
      </p:sp>
      <p:pic>
        <p:nvPicPr>
          <p:cNvPr id="9" name="Content Placeholder 8" descr="Diagram&#10;&#10;Description automatically generated">
            <a:extLst>
              <a:ext uri="{FF2B5EF4-FFF2-40B4-BE49-F238E27FC236}">
                <a16:creationId xmlns:a16="http://schemas.microsoft.com/office/drawing/2014/main" id="{E8F3DDE4-8EC6-4236-9786-DBBB1135F8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94" y="213721"/>
            <a:ext cx="11799611" cy="6430557"/>
          </a:xfrm>
        </p:spPr>
      </p:pic>
      <p:sp>
        <p:nvSpPr>
          <p:cNvPr id="10" name="TextBox 9">
            <a:extLst>
              <a:ext uri="{FF2B5EF4-FFF2-40B4-BE49-F238E27FC236}">
                <a16:creationId xmlns:a16="http://schemas.microsoft.com/office/drawing/2014/main" id="{765D3236-DF4A-4D74-839F-66A7968EEAA6}"/>
              </a:ext>
            </a:extLst>
          </p:cNvPr>
          <p:cNvSpPr txBox="1"/>
          <p:nvPr/>
        </p:nvSpPr>
        <p:spPr>
          <a:xfrm>
            <a:off x="7713921" y="141841"/>
            <a:ext cx="4784651" cy="1384995"/>
          </a:xfrm>
          <a:prstGeom prst="rect">
            <a:avLst/>
          </a:prstGeom>
          <a:noFill/>
        </p:spPr>
        <p:txBody>
          <a:bodyPr wrap="square" rtlCol="0">
            <a:spAutoFit/>
          </a:bodyPr>
          <a:lstStyle/>
          <a:p>
            <a:r>
              <a:rPr lang="en-US" sz="2800" dirty="0"/>
              <a:t>“GOSH” analysis: 1,000,000 random subset models (using inverse variance method)</a:t>
            </a:r>
          </a:p>
        </p:txBody>
      </p:sp>
    </p:spTree>
    <p:extLst>
      <p:ext uri="{BB962C8B-B14F-4D97-AF65-F5344CB8AC3E}">
        <p14:creationId xmlns:p14="http://schemas.microsoft.com/office/powerpoint/2010/main" val="3717023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Map&#10;&#10;Description automatically generated">
            <a:extLst>
              <a:ext uri="{FF2B5EF4-FFF2-40B4-BE49-F238E27FC236}">
                <a16:creationId xmlns:a16="http://schemas.microsoft.com/office/drawing/2014/main" id="{25EAE8FC-4608-41CD-9746-7BF0DA6A2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86" y="102808"/>
            <a:ext cx="11924227" cy="6652384"/>
          </a:xfrm>
          <a:prstGeom prst="rect">
            <a:avLst/>
          </a:prstGeom>
        </p:spPr>
      </p:pic>
      <p:sp>
        <p:nvSpPr>
          <p:cNvPr id="12" name="TextBox 11">
            <a:extLst>
              <a:ext uri="{FF2B5EF4-FFF2-40B4-BE49-F238E27FC236}">
                <a16:creationId xmlns:a16="http://schemas.microsoft.com/office/drawing/2014/main" id="{43D1912E-662E-448A-8403-4D37730D6D55}"/>
              </a:ext>
            </a:extLst>
          </p:cNvPr>
          <p:cNvSpPr txBox="1"/>
          <p:nvPr/>
        </p:nvSpPr>
        <p:spPr>
          <a:xfrm>
            <a:off x="2031272" y="0"/>
            <a:ext cx="1830079" cy="369332"/>
          </a:xfrm>
          <a:prstGeom prst="rect">
            <a:avLst/>
          </a:prstGeom>
          <a:solidFill>
            <a:schemeClr val="bg1"/>
          </a:solidFill>
        </p:spPr>
        <p:txBody>
          <a:bodyPr wrap="square" rtlCol="0">
            <a:spAutoFit/>
          </a:bodyPr>
          <a:lstStyle/>
          <a:p>
            <a:r>
              <a:rPr lang="en-US" dirty="0"/>
              <a:t>Bernstein 2015</a:t>
            </a:r>
          </a:p>
        </p:txBody>
      </p:sp>
      <p:sp>
        <p:nvSpPr>
          <p:cNvPr id="13" name="TextBox 12">
            <a:extLst>
              <a:ext uri="{FF2B5EF4-FFF2-40B4-BE49-F238E27FC236}">
                <a16:creationId xmlns:a16="http://schemas.microsoft.com/office/drawing/2014/main" id="{8D5AE578-6A8E-4DBC-99C3-705B42981A2B}"/>
              </a:ext>
            </a:extLst>
          </p:cNvPr>
          <p:cNvSpPr txBox="1"/>
          <p:nvPr/>
        </p:nvSpPr>
        <p:spPr>
          <a:xfrm>
            <a:off x="2031272" y="3387411"/>
            <a:ext cx="1830079" cy="369332"/>
          </a:xfrm>
          <a:prstGeom prst="rect">
            <a:avLst/>
          </a:prstGeom>
          <a:solidFill>
            <a:schemeClr val="bg1"/>
          </a:solidFill>
        </p:spPr>
        <p:txBody>
          <a:bodyPr wrap="square" rtlCol="0">
            <a:spAutoFit/>
          </a:bodyPr>
          <a:lstStyle/>
          <a:p>
            <a:r>
              <a:rPr lang="en-US" dirty="0"/>
              <a:t>Madore 1990</a:t>
            </a:r>
          </a:p>
        </p:txBody>
      </p:sp>
      <p:sp>
        <p:nvSpPr>
          <p:cNvPr id="14" name="TextBox 13">
            <a:extLst>
              <a:ext uri="{FF2B5EF4-FFF2-40B4-BE49-F238E27FC236}">
                <a16:creationId xmlns:a16="http://schemas.microsoft.com/office/drawing/2014/main" id="{CC5214D3-39BB-4754-935D-74DA76A2DA79}"/>
              </a:ext>
            </a:extLst>
          </p:cNvPr>
          <p:cNvSpPr txBox="1"/>
          <p:nvPr/>
        </p:nvSpPr>
        <p:spPr>
          <a:xfrm>
            <a:off x="8114019" y="3387411"/>
            <a:ext cx="1830079" cy="369332"/>
          </a:xfrm>
          <a:prstGeom prst="rect">
            <a:avLst/>
          </a:prstGeom>
          <a:solidFill>
            <a:schemeClr val="bg1"/>
          </a:solidFill>
        </p:spPr>
        <p:txBody>
          <a:bodyPr wrap="square" rtlCol="0">
            <a:spAutoFit/>
          </a:bodyPr>
          <a:lstStyle/>
          <a:p>
            <a:r>
              <a:rPr lang="en-US" dirty="0" err="1"/>
              <a:t>Teunis</a:t>
            </a:r>
            <a:r>
              <a:rPr lang="en-US" dirty="0"/>
              <a:t> 2008</a:t>
            </a:r>
          </a:p>
        </p:txBody>
      </p:sp>
      <p:sp>
        <p:nvSpPr>
          <p:cNvPr id="15" name="TextBox 14">
            <a:extLst>
              <a:ext uri="{FF2B5EF4-FFF2-40B4-BE49-F238E27FC236}">
                <a16:creationId xmlns:a16="http://schemas.microsoft.com/office/drawing/2014/main" id="{03A2F34F-1A33-421B-BCB0-8088633742D0}"/>
              </a:ext>
            </a:extLst>
          </p:cNvPr>
          <p:cNvSpPr txBox="1"/>
          <p:nvPr/>
        </p:nvSpPr>
        <p:spPr>
          <a:xfrm>
            <a:off x="8330651" y="-124"/>
            <a:ext cx="1830079" cy="369332"/>
          </a:xfrm>
          <a:prstGeom prst="rect">
            <a:avLst/>
          </a:prstGeom>
          <a:solidFill>
            <a:schemeClr val="bg1"/>
          </a:solidFill>
        </p:spPr>
        <p:txBody>
          <a:bodyPr wrap="square" rtlCol="0">
            <a:spAutoFit/>
          </a:bodyPr>
          <a:lstStyle/>
          <a:p>
            <a:r>
              <a:rPr lang="en-US" dirty="0"/>
              <a:t>Leon 2011</a:t>
            </a:r>
          </a:p>
        </p:txBody>
      </p:sp>
    </p:spTree>
    <p:extLst>
      <p:ext uri="{BB962C8B-B14F-4D97-AF65-F5344CB8AC3E}">
        <p14:creationId xmlns:p14="http://schemas.microsoft.com/office/powerpoint/2010/main" val="2443637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7C3D704-0FAF-453D-BB88-2989250C8B87}"/>
              </a:ext>
            </a:extLst>
          </p:cNvPr>
          <p:cNvGraphicFramePr>
            <a:graphicFrameLocks noGrp="1"/>
          </p:cNvGraphicFramePr>
          <p:nvPr>
            <p:ph idx="1"/>
            <p:extLst>
              <p:ext uri="{D42A27DB-BD31-4B8C-83A1-F6EECF244321}">
                <p14:modId xmlns:p14="http://schemas.microsoft.com/office/powerpoint/2010/main" val="137783205"/>
              </p:ext>
            </p:extLst>
          </p:nvPr>
        </p:nvGraphicFramePr>
        <p:xfrm>
          <a:off x="838200" y="996284"/>
          <a:ext cx="10515598" cy="2720786"/>
        </p:xfrm>
        <a:graphic>
          <a:graphicData uri="http://schemas.openxmlformats.org/drawingml/2006/table">
            <a:tbl>
              <a:tblPr firstRow="1" bandRow="1">
                <a:tableStyleId>{7E9639D4-E3E2-4D34-9284-5A2195B3D0D7}</a:tableStyleId>
              </a:tblPr>
              <a:tblGrid>
                <a:gridCol w="1766686">
                  <a:extLst>
                    <a:ext uri="{9D8B030D-6E8A-4147-A177-3AD203B41FA5}">
                      <a16:colId xmlns:a16="http://schemas.microsoft.com/office/drawing/2014/main" val="3608083229"/>
                    </a:ext>
                  </a:extLst>
                </a:gridCol>
                <a:gridCol w="784971">
                  <a:extLst>
                    <a:ext uri="{9D8B030D-6E8A-4147-A177-3AD203B41FA5}">
                      <a16:colId xmlns:a16="http://schemas.microsoft.com/office/drawing/2014/main" val="2502395999"/>
                    </a:ext>
                  </a:extLst>
                </a:gridCol>
                <a:gridCol w="784971">
                  <a:extLst>
                    <a:ext uri="{9D8B030D-6E8A-4147-A177-3AD203B41FA5}">
                      <a16:colId xmlns:a16="http://schemas.microsoft.com/office/drawing/2014/main" val="2581864499"/>
                    </a:ext>
                  </a:extLst>
                </a:gridCol>
                <a:gridCol w="784971">
                  <a:extLst>
                    <a:ext uri="{9D8B030D-6E8A-4147-A177-3AD203B41FA5}">
                      <a16:colId xmlns:a16="http://schemas.microsoft.com/office/drawing/2014/main" val="864804723"/>
                    </a:ext>
                  </a:extLst>
                </a:gridCol>
                <a:gridCol w="1032910">
                  <a:extLst>
                    <a:ext uri="{9D8B030D-6E8A-4147-A177-3AD203B41FA5}">
                      <a16:colId xmlns:a16="http://schemas.microsoft.com/office/drawing/2014/main" val="567938801"/>
                    </a:ext>
                  </a:extLst>
                </a:gridCol>
                <a:gridCol w="1274824">
                  <a:extLst>
                    <a:ext uri="{9D8B030D-6E8A-4147-A177-3AD203B41FA5}">
                      <a16:colId xmlns:a16="http://schemas.microsoft.com/office/drawing/2014/main" val="2373932171"/>
                    </a:ext>
                  </a:extLst>
                </a:gridCol>
                <a:gridCol w="1711478">
                  <a:extLst>
                    <a:ext uri="{9D8B030D-6E8A-4147-A177-3AD203B41FA5}">
                      <a16:colId xmlns:a16="http://schemas.microsoft.com/office/drawing/2014/main" val="413084252"/>
                    </a:ext>
                  </a:extLst>
                </a:gridCol>
                <a:gridCol w="617336">
                  <a:extLst>
                    <a:ext uri="{9D8B030D-6E8A-4147-A177-3AD203B41FA5}">
                      <a16:colId xmlns:a16="http://schemas.microsoft.com/office/drawing/2014/main" val="4193384882"/>
                    </a:ext>
                  </a:extLst>
                </a:gridCol>
                <a:gridCol w="1757451">
                  <a:extLst>
                    <a:ext uri="{9D8B030D-6E8A-4147-A177-3AD203B41FA5}">
                      <a16:colId xmlns:a16="http://schemas.microsoft.com/office/drawing/2014/main" val="3623899976"/>
                    </a:ext>
                  </a:extLst>
                </a:gridCol>
              </a:tblGrid>
              <a:tr h="586409">
                <a:tc>
                  <a:txBody>
                    <a:bodyPr/>
                    <a:lstStyle/>
                    <a:p>
                      <a:r>
                        <a:rPr lang="en-US" dirty="0"/>
                        <a:t>Study</a:t>
                      </a:r>
                    </a:p>
                  </a:txBody>
                  <a:tcPr/>
                </a:tc>
                <a:tc>
                  <a:txBody>
                    <a:bodyPr/>
                    <a:lstStyle/>
                    <a:p>
                      <a:r>
                        <a:rPr lang="en-US" dirty="0"/>
                        <a:t>Naïve</a:t>
                      </a:r>
                    </a:p>
                  </a:txBody>
                  <a:tcPr/>
                </a:tc>
                <a:tc>
                  <a:txBody>
                    <a:bodyPr/>
                    <a:lstStyle/>
                    <a:p>
                      <a:r>
                        <a:rPr lang="en-US" dirty="0"/>
                        <a:t>LOO</a:t>
                      </a:r>
                    </a:p>
                  </a:txBody>
                  <a:tcPr/>
                </a:tc>
                <a:tc>
                  <a:txBody>
                    <a:bodyPr/>
                    <a:lstStyle/>
                    <a:p>
                      <a:r>
                        <a:rPr lang="en-US" dirty="0"/>
                        <a:t>GOSH</a:t>
                      </a:r>
                    </a:p>
                  </a:txBody>
                  <a:tcPr/>
                </a:tc>
                <a:tc>
                  <a:txBody>
                    <a:bodyPr/>
                    <a:lstStyle/>
                    <a:p>
                      <a:r>
                        <a:rPr lang="en-US" dirty="0"/>
                        <a:t>Setting</a:t>
                      </a:r>
                    </a:p>
                  </a:txBody>
                  <a:tcPr/>
                </a:tc>
                <a:tc>
                  <a:txBody>
                    <a:bodyPr/>
                    <a:lstStyle/>
                    <a:p>
                      <a:r>
                        <a:rPr lang="en-US" dirty="0"/>
                        <a:t>FUT2+</a:t>
                      </a:r>
                    </a:p>
                  </a:txBody>
                  <a:tcPr/>
                </a:tc>
                <a:tc>
                  <a:txBody>
                    <a:bodyPr/>
                    <a:lstStyle/>
                    <a:p>
                      <a:r>
                        <a:rPr lang="en-US" dirty="0"/>
                        <a:t>Dose stratified?</a:t>
                      </a:r>
                    </a:p>
                  </a:txBody>
                  <a:tcPr/>
                </a:tc>
                <a:tc>
                  <a:txBody>
                    <a:bodyPr/>
                    <a:lstStyle/>
                    <a:p>
                      <a:r>
                        <a:rPr lang="en-US" dirty="0"/>
                        <a:t>Rob</a:t>
                      </a:r>
                    </a:p>
                  </a:txBody>
                  <a:tcPr/>
                </a:tc>
                <a:tc>
                  <a:txBody>
                    <a:bodyPr/>
                    <a:lstStyle/>
                    <a:p>
                      <a:r>
                        <a:rPr lang="en-US" dirty="0" err="1"/>
                        <a:t>NoV</a:t>
                      </a:r>
                      <a:r>
                        <a:rPr lang="en-US" dirty="0"/>
                        <a:t> genogroup</a:t>
                      </a:r>
                    </a:p>
                  </a:txBody>
                  <a:tcPr/>
                </a:tc>
                <a:extLst>
                  <a:ext uri="{0D108BD9-81ED-4DB2-BD59-A6C34878D82A}">
                    <a16:rowId xmlns:a16="http://schemas.microsoft.com/office/drawing/2014/main" val="3696241143"/>
                  </a:ext>
                </a:extLst>
              </a:tr>
              <a:tr h="442291">
                <a:tc>
                  <a:txBody>
                    <a:bodyPr/>
                    <a:lstStyle/>
                    <a:p>
                      <a:r>
                        <a:rPr lang="en-US" dirty="0"/>
                        <a:t>Bernstein 2015</a:t>
                      </a:r>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solidFill>
                      <a:schemeClr val="accent6"/>
                    </a:solidFill>
                  </a:tcPr>
                </a:tc>
                <a:tc>
                  <a:txBody>
                    <a:bodyPr/>
                    <a:lstStyle/>
                    <a:p>
                      <a:r>
                        <a:rPr lang="en-US" dirty="0"/>
                        <a:t>Multiple</a:t>
                      </a:r>
                    </a:p>
                  </a:txBody>
                  <a:tcPr>
                    <a:noFill/>
                  </a:tcPr>
                </a:tc>
                <a:tc>
                  <a:txBody>
                    <a:bodyPr/>
                    <a:lstStyle/>
                    <a:p>
                      <a:r>
                        <a:rPr lang="en-US" dirty="0"/>
                        <a:t>FUT2+ only</a:t>
                      </a:r>
                    </a:p>
                  </a:txBody>
                  <a:tcPr>
                    <a:noFill/>
                  </a:tcPr>
                </a:tc>
                <a:tc>
                  <a:txBody>
                    <a:bodyPr/>
                    <a:lstStyle/>
                    <a:p>
                      <a:r>
                        <a:rPr lang="en-US" dirty="0"/>
                        <a:t>No</a:t>
                      </a:r>
                    </a:p>
                  </a:txBody>
                  <a:tcPr>
                    <a:noFill/>
                  </a:tcPr>
                </a:tc>
                <a:tc>
                  <a:txBody>
                    <a:bodyPr/>
                    <a:lstStyle/>
                    <a:p>
                      <a:r>
                        <a:rPr lang="en-US" dirty="0"/>
                        <a:t>M</a:t>
                      </a:r>
                    </a:p>
                  </a:txBody>
                  <a:tcPr>
                    <a:noFill/>
                  </a:tcPr>
                </a:tc>
                <a:tc>
                  <a:txBody>
                    <a:bodyPr/>
                    <a:lstStyle/>
                    <a:p>
                      <a:r>
                        <a:rPr lang="en-US" dirty="0"/>
                        <a:t>GI.1</a:t>
                      </a:r>
                    </a:p>
                  </a:txBody>
                  <a:tcPr>
                    <a:noFill/>
                  </a:tcPr>
                </a:tc>
                <a:extLst>
                  <a:ext uri="{0D108BD9-81ED-4DB2-BD59-A6C34878D82A}">
                    <a16:rowId xmlns:a16="http://schemas.microsoft.com/office/drawing/2014/main" val="215554006"/>
                  </a:ext>
                </a:extLst>
              </a:tr>
              <a:tr h="382084">
                <a:tc>
                  <a:txBody>
                    <a:bodyPr/>
                    <a:lstStyle/>
                    <a:p>
                      <a:r>
                        <a:rPr lang="en-US" dirty="0" err="1"/>
                        <a:t>Teunis</a:t>
                      </a:r>
                      <a:r>
                        <a:rPr lang="en-US" dirty="0"/>
                        <a:t> 2008</a:t>
                      </a:r>
                    </a:p>
                  </a:txBody>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r>
                        <a:rPr lang="en-US" dirty="0"/>
                        <a:t>NY</a:t>
                      </a:r>
                    </a:p>
                  </a:txBody>
                  <a:tcPr>
                    <a:noFill/>
                  </a:tcPr>
                </a:tc>
                <a:tc>
                  <a:txBody>
                    <a:bodyPr/>
                    <a:lstStyle/>
                    <a:p>
                      <a:r>
                        <a:rPr lang="en-US" dirty="0"/>
                        <a:t>No</a:t>
                      </a:r>
                    </a:p>
                  </a:txBody>
                  <a:tcPr>
                    <a:noFill/>
                  </a:tcPr>
                </a:tc>
                <a:tc>
                  <a:txBody>
                    <a:bodyPr/>
                    <a:lstStyle/>
                    <a:p>
                      <a:r>
                        <a:rPr lang="en-US" dirty="0"/>
                        <a:t>Yes</a:t>
                      </a:r>
                    </a:p>
                  </a:txBody>
                  <a:tcPr>
                    <a:noFill/>
                  </a:tcPr>
                </a:tc>
                <a:tc>
                  <a:txBody>
                    <a:bodyPr/>
                    <a:lstStyle/>
                    <a:p>
                      <a:r>
                        <a:rPr lang="en-US" dirty="0"/>
                        <a:t>H</a:t>
                      </a:r>
                    </a:p>
                  </a:txBody>
                  <a:tcPr>
                    <a:noFill/>
                  </a:tcPr>
                </a:tc>
                <a:tc>
                  <a:txBody>
                    <a:bodyPr/>
                    <a:lstStyle/>
                    <a:p>
                      <a:r>
                        <a:rPr lang="en-US" dirty="0"/>
                        <a:t>GI.1</a:t>
                      </a:r>
                    </a:p>
                  </a:txBody>
                  <a:tcPr>
                    <a:noFill/>
                  </a:tcPr>
                </a:tc>
                <a:extLst>
                  <a:ext uri="{0D108BD9-81ED-4DB2-BD59-A6C34878D82A}">
                    <a16:rowId xmlns:a16="http://schemas.microsoft.com/office/drawing/2014/main" val="464976580"/>
                  </a:ext>
                </a:extLst>
              </a:tr>
              <a:tr h="382084">
                <a:tc>
                  <a:txBody>
                    <a:bodyPr/>
                    <a:lstStyle/>
                    <a:p>
                      <a:r>
                        <a:rPr lang="en-US" dirty="0"/>
                        <a:t>Madore 1990</a:t>
                      </a:r>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r>
                        <a:rPr lang="en-US" dirty="0"/>
                        <a:t>NY</a:t>
                      </a:r>
                    </a:p>
                  </a:txBody>
                  <a:tcPr>
                    <a:noFill/>
                  </a:tcPr>
                </a:tc>
                <a:tc>
                  <a:txBody>
                    <a:bodyPr/>
                    <a:lstStyle/>
                    <a:p>
                      <a:r>
                        <a:rPr lang="en-US" dirty="0"/>
                        <a:t>No</a:t>
                      </a:r>
                    </a:p>
                  </a:txBody>
                  <a:tcPr>
                    <a:noFill/>
                  </a:tcPr>
                </a:tc>
                <a:tc>
                  <a:txBody>
                    <a:bodyPr/>
                    <a:lstStyle/>
                    <a:p>
                      <a:r>
                        <a:rPr lang="en-US" dirty="0"/>
                        <a:t>No</a:t>
                      </a:r>
                    </a:p>
                  </a:txBody>
                  <a:tcPr>
                    <a:noFill/>
                  </a:tcPr>
                </a:tc>
                <a:tc>
                  <a:txBody>
                    <a:bodyPr/>
                    <a:lstStyle/>
                    <a:p>
                      <a:r>
                        <a:rPr lang="en-US" dirty="0"/>
                        <a:t>H</a:t>
                      </a:r>
                    </a:p>
                  </a:txBody>
                  <a:tcPr>
                    <a:noFill/>
                  </a:tcPr>
                </a:tc>
                <a:tc>
                  <a:txBody>
                    <a:bodyPr/>
                    <a:lstStyle/>
                    <a:p>
                      <a:r>
                        <a:rPr lang="en-US" dirty="0"/>
                        <a:t>GI.1, GII.1, GII.2</a:t>
                      </a:r>
                    </a:p>
                  </a:txBody>
                  <a:tcPr>
                    <a:noFill/>
                  </a:tcPr>
                </a:tc>
                <a:extLst>
                  <a:ext uri="{0D108BD9-81ED-4DB2-BD59-A6C34878D82A}">
                    <a16:rowId xmlns:a16="http://schemas.microsoft.com/office/drawing/2014/main" val="1089990895"/>
                  </a:ext>
                </a:extLst>
              </a:tr>
              <a:tr h="382084">
                <a:tc>
                  <a:txBody>
                    <a:bodyPr/>
                    <a:lstStyle/>
                    <a:p>
                      <a:r>
                        <a:rPr lang="en-US" dirty="0"/>
                        <a:t>Leon 2011</a:t>
                      </a:r>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solidFill>
                      <a:schemeClr val="accent6"/>
                    </a:solidFill>
                  </a:tcPr>
                </a:tc>
                <a:tc>
                  <a:txBody>
                    <a:bodyPr/>
                    <a:lstStyle/>
                    <a:p>
                      <a:r>
                        <a:rPr lang="en-US" dirty="0"/>
                        <a:t>GA</a:t>
                      </a:r>
                    </a:p>
                  </a:txBody>
                  <a:tcPr>
                    <a:noFill/>
                  </a:tcPr>
                </a:tc>
                <a:tc>
                  <a:txBody>
                    <a:bodyPr/>
                    <a:lstStyle/>
                    <a:p>
                      <a:r>
                        <a:rPr lang="en-US" dirty="0"/>
                        <a:t>No</a:t>
                      </a:r>
                    </a:p>
                  </a:txBody>
                  <a:tcPr>
                    <a:noFill/>
                  </a:tcPr>
                </a:tc>
                <a:tc>
                  <a:txBody>
                    <a:bodyPr/>
                    <a:lstStyle/>
                    <a:p>
                      <a:r>
                        <a:rPr lang="en-US" dirty="0"/>
                        <a:t>No</a:t>
                      </a:r>
                    </a:p>
                  </a:txBody>
                  <a:tcPr>
                    <a:noFill/>
                  </a:tcPr>
                </a:tc>
                <a:tc>
                  <a:txBody>
                    <a:bodyPr/>
                    <a:lstStyle/>
                    <a:p>
                      <a:r>
                        <a:rPr lang="en-US" dirty="0"/>
                        <a:t>L</a:t>
                      </a:r>
                    </a:p>
                  </a:txBody>
                  <a:tcPr>
                    <a:noFill/>
                  </a:tcPr>
                </a:tc>
                <a:tc>
                  <a:txBody>
                    <a:bodyPr/>
                    <a:lstStyle/>
                    <a:p>
                      <a:r>
                        <a:rPr lang="en-US" dirty="0"/>
                        <a:t>GI.1</a:t>
                      </a:r>
                    </a:p>
                  </a:txBody>
                  <a:tcPr>
                    <a:noFill/>
                  </a:tcPr>
                </a:tc>
                <a:extLst>
                  <a:ext uri="{0D108BD9-81ED-4DB2-BD59-A6C34878D82A}">
                    <a16:rowId xmlns:a16="http://schemas.microsoft.com/office/drawing/2014/main" val="333207927"/>
                  </a:ext>
                </a:extLst>
              </a:tr>
              <a:tr h="545834">
                <a:tc>
                  <a:txBody>
                    <a:bodyPr/>
                    <a:lstStyle/>
                    <a:p>
                      <a:r>
                        <a:rPr lang="en-US" dirty="0" err="1"/>
                        <a:t>Lindesmith</a:t>
                      </a:r>
                      <a:r>
                        <a:rPr lang="en-US" dirty="0"/>
                        <a:t> 2003</a:t>
                      </a:r>
                    </a:p>
                  </a:txBody>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tc>
                <a:tc>
                  <a:txBody>
                    <a:bodyPr/>
                    <a:lstStyle/>
                    <a:p>
                      <a:r>
                        <a:rPr lang="en-US" dirty="0"/>
                        <a:t>NC</a:t>
                      </a:r>
                    </a:p>
                  </a:txBody>
                  <a:tcPr/>
                </a:tc>
                <a:tc>
                  <a:txBody>
                    <a:bodyPr/>
                    <a:lstStyle/>
                    <a:p>
                      <a:r>
                        <a:rPr lang="en-US" dirty="0"/>
                        <a:t>Yes</a:t>
                      </a:r>
                    </a:p>
                  </a:txBody>
                  <a:tcPr/>
                </a:tc>
                <a:tc>
                  <a:txBody>
                    <a:bodyPr/>
                    <a:lstStyle/>
                    <a:p>
                      <a:r>
                        <a:rPr lang="en-US" dirty="0"/>
                        <a:t>Yes</a:t>
                      </a:r>
                    </a:p>
                  </a:txBody>
                  <a:tcPr/>
                </a:tc>
                <a:tc>
                  <a:txBody>
                    <a:bodyPr/>
                    <a:lstStyle/>
                    <a:p>
                      <a:r>
                        <a:rPr lang="en-US" dirty="0"/>
                        <a:t>H</a:t>
                      </a:r>
                    </a:p>
                  </a:txBody>
                  <a:tcPr/>
                </a:tc>
                <a:tc>
                  <a:txBody>
                    <a:bodyPr/>
                    <a:lstStyle/>
                    <a:p>
                      <a:r>
                        <a:rPr lang="en-US" dirty="0"/>
                        <a:t>GI.1</a:t>
                      </a:r>
                    </a:p>
                  </a:txBody>
                  <a:tcPr/>
                </a:tc>
                <a:extLst>
                  <a:ext uri="{0D108BD9-81ED-4DB2-BD59-A6C34878D82A}">
                    <a16:rowId xmlns:a16="http://schemas.microsoft.com/office/drawing/2014/main" val="3704652473"/>
                  </a:ext>
                </a:extLst>
              </a:tr>
            </a:tbl>
          </a:graphicData>
        </a:graphic>
      </p:graphicFrame>
      <p:sp>
        <p:nvSpPr>
          <p:cNvPr id="9" name="TextBox 8">
            <a:extLst>
              <a:ext uri="{FF2B5EF4-FFF2-40B4-BE49-F238E27FC236}">
                <a16:creationId xmlns:a16="http://schemas.microsoft.com/office/drawing/2014/main" id="{F0C72C2E-38AD-402A-926E-198B23249F40}"/>
              </a:ext>
            </a:extLst>
          </p:cNvPr>
          <p:cNvSpPr txBox="1"/>
          <p:nvPr/>
        </p:nvSpPr>
        <p:spPr>
          <a:xfrm>
            <a:off x="838199" y="4111567"/>
            <a:ext cx="10515597"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Nothing stands out here…</a:t>
            </a:r>
          </a:p>
          <a:p>
            <a:pPr marL="457200" indent="-457200">
              <a:buFont typeface="Arial" panose="020B0604020202020204" pitchFamily="34" charset="0"/>
              <a:buChar char="•"/>
            </a:pPr>
            <a:r>
              <a:rPr lang="en-US" sz="2800" dirty="0"/>
              <a:t>Random effects summary: 0.70 (0.62 – 0.77); I^2 = 39%</a:t>
            </a:r>
          </a:p>
          <a:p>
            <a:pPr marL="457200" indent="-457200">
              <a:buFont typeface="Arial" panose="020B0604020202020204" pitchFamily="34" charset="0"/>
              <a:buChar char="•"/>
            </a:pPr>
            <a:r>
              <a:rPr lang="en-US" sz="2800" dirty="0"/>
              <a:t>Let’s see if planned subgroup analyses are more informative.</a:t>
            </a:r>
          </a:p>
        </p:txBody>
      </p:sp>
    </p:spTree>
    <p:extLst>
      <p:ext uri="{BB962C8B-B14F-4D97-AF65-F5344CB8AC3E}">
        <p14:creationId xmlns:p14="http://schemas.microsoft.com/office/powerpoint/2010/main" val="145966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Chart&#10;&#10;Description automatically generated">
            <a:extLst>
              <a:ext uri="{FF2B5EF4-FFF2-40B4-BE49-F238E27FC236}">
                <a16:creationId xmlns:a16="http://schemas.microsoft.com/office/drawing/2014/main" id="{28BC2C9E-B1AB-413B-898F-22E8E4ED91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64" y="56441"/>
            <a:ext cx="6063299" cy="6778978"/>
          </a:xfrm>
        </p:spPr>
      </p:pic>
      <p:pic>
        <p:nvPicPr>
          <p:cNvPr id="23" name="Picture 22" descr="Chart&#10;&#10;Description automatically generated with medium confidence">
            <a:extLst>
              <a:ext uri="{FF2B5EF4-FFF2-40B4-BE49-F238E27FC236}">
                <a16:creationId xmlns:a16="http://schemas.microsoft.com/office/drawing/2014/main" id="{4126C213-E328-46D9-8AAC-C333A226F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363" y="56441"/>
            <a:ext cx="5212973" cy="6778978"/>
          </a:xfrm>
          <a:prstGeom prst="rect">
            <a:avLst/>
          </a:prstGeom>
        </p:spPr>
      </p:pic>
      <p:sp>
        <p:nvSpPr>
          <p:cNvPr id="24" name="Rectangle 23">
            <a:extLst>
              <a:ext uri="{FF2B5EF4-FFF2-40B4-BE49-F238E27FC236}">
                <a16:creationId xmlns:a16="http://schemas.microsoft.com/office/drawing/2014/main" id="{A24B5C55-9756-414D-8C5E-86F1F0BA52CA}"/>
              </a:ext>
            </a:extLst>
          </p:cNvPr>
          <p:cNvSpPr/>
          <p:nvPr/>
        </p:nvSpPr>
        <p:spPr>
          <a:xfrm>
            <a:off x="2467429" y="6255657"/>
            <a:ext cx="645885" cy="2612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34E5DD7-2C48-4777-9FC6-83DA07402E20}"/>
              </a:ext>
            </a:extLst>
          </p:cNvPr>
          <p:cNvSpPr/>
          <p:nvPr/>
        </p:nvSpPr>
        <p:spPr>
          <a:xfrm>
            <a:off x="8919029" y="6277428"/>
            <a:ext cx="645885" cy="2612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4602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with low confidence">
            <a:extLst>
              <a:ext uri="{FF2B5EF4-FFF2-40B4-BE49-F238E27FC236}">
                <a16:creationId xmlns:a16="http://schemas.microsoft.com/office/drawing/2014/main" id="{F9E8548E-07D0-4FAF-9D4E-4572CC080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4" y="56441"/>
            <a:ext cx="5311073" cy="6745118"/>
          </a:xfrm>
          <a:prstGeom prst="rect">
            <a:avLst/>
          </a:prstGeom>
        </p:spPr>
      </p:pic>
      <p:sp>
        <p:nvSpPr>
          <p:cNvPr id="11" name="Rectangle 10">
            <a:extLst>
              <a:ext uri="{FF2B5EF4-FFF2-40B4-BE49-F238E27FC236}">
                <a16:creationId xmlns:a16="http://schemas.microsoft.com/office/drawing/2014/main" id="{5E50A429-10D9-4917-9836-F305F75A1218}"/>
              </a:ext>
            </a:extLst>
          </p:cNvPr>
          <p:cNvSpPr/>
          <p:nvPr/>
        </p:nvSpPr>
        <p:spPr>
          <a:xfrm>
            <a:off x="2191657" y="6270171"/>
            <a:ext cx="548543" cy="239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0FAF12-062D-4FB0-99E4-067AADBF434A}"/>
              </a:ext>
            </a:extLst>
          </p:cNvPr>
          <p:cNvSpPr/>
          <p:nvPr/>
        </p:nvSpPr>
        <p:spPr>
          <a:xfrm>
            <a:off x="2090057" y="5646058"/>
            <a:ext cx="548543" cy="1669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298309B-D6F3-4987-80B0-B578884F5887}"/>
              </a:ext>
            </a:extLst>
          </p:cNvPr>
          <p:cNvSpPr txBox="1"/>
          <p:nvPr/>
        </p:nvSpPr>
        <p:spPr>
          <a:xfrm>
            <a:off x="6096000" y="1859339"/>
            <a:ext cx="5783943" cy="3139321"/>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en-US" sz="2800" dirty="0"/>
              <a:t>Well, I’m running out of ideas fast.</a:t>
            </a:r>
          </a:p>
          <a:p>
            <a:pPr marL="457200" indent="-457200">
              <a:spcAft>
                <a:spcPts val="1800"/>
              </a:spcAft>
              <a:buFont typeface="Arial" panose="020B0604020202020204" pitchFamily="34" charset="0"/>
              <a:buChar char="•"/>
            </a:pPr>
            <a:r>
              <a:rPr lang="en-US" sz="2800" dirty="0"/>
              <a:t>FUT2+, genogroup, and risk of bias don’t explain heterogeneity.</a:t>
            </a:r>
          </a:p>
          <a:p>
            <a:pPr marL="457200" indent="-457200">
              <a:spcAft>
                <a:spcPts val="1800"/>
              </a:spcAft>
              <a:buFont typeface="Arial" panose="020B0604020202020204" pitchFamily="34" charset="0"/>
              <a:buChar char="•"/>
            </a:pPr>
            <a:r>
              <a:rPr lang="en-US" sz="2800" dirty="0"/>
              <a:t>Maybe exploring the effect of dose or using multilevel techniques could help, but that is future work.</a:t>
            </a:r>
          </a:p>
        </p:txBody>
      </p:sp>
    </p:spTree>
    <p:extLst>
      <p:ext uri="{BB962C8B-B14F-4D97-AF65-F5344CB8AC3E}">
        <p14:creationId xmlns:p14="http://schemas.microsoft.com/office/powerpoint/2010/main" val="371486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with low confidence">
            <a:extLst>
              <a:ext uri="{FF2B5EF4-FFF2-40B4-BE49-F238E27FC236}">
                <a16:creationId xmlns:a16="http://schemas.microsoft.com/office/drawing/2014/main" id="{A4A41ED2-A7B6-4D05-9200-778EAA8AF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522" y="129433"/>
            <a:ext cx="9576955" cy="6599134"/>
          </a:xfrm>
          <a:prstGeom prst="rect">
            <a:avLst/>
          </a:prstGeom>
        </p:spPr>
      </p:pic>
      <p:sp>
        <p:nvSpPr>
          <p:cNvPr id="6" name="Left Brace 5">
            <a:extLst>
              <a:ext uri="{FF2B5EF4-FFF2-40B4-BE49-F238E27FC236}">
                <a16:creationId xmlns:a16="http://schemas.microsoft.com/office/drawing/2014/main" id="{13CC3B4C-417C-4C17-A432-8E6AE58CB4A9}"/>
              </a:ext>
            </a:extLst>
          </p:cNvPr>
          <p:cNvSpPr/>
          <p:nvPr/>
        </p:nvSpPr>
        <p:spPr>
          <a:xfrm>
            <a:off x="1123122" y="382657"/>
            <a:ext cx="184400" cy="125730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45D4415-31C3-4D61-B0BA-4966637E4F2A}"/>
                  </a:ext>
                </a:extLst>
              </p:cNvPr>
              <p:cNvSpPr txBox="1"/>
              <p:nvPr/>
            </p:nvSpPr>
            <p:spPr>
              <a:xfrm>
                <a:off x="144457" y="872807"/>
                <a:ext cx="94179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2</m:t>
                          </m:r>
                        </m:sup>
                      </m:sSup>
                      <m:r>
                        <a:rPr lang="en-US" b="0" i="1" smtClean="0">
                          <a:latin typeface="Cambria Math" panose="02040503050406030204" pitchFamily="18" charset="0"/>
                        </a:rPr>
                        <m:t>&lt; </m:t>
                      </m:r>
                      <m:r>
                        <a:rPr lang="en-US" b="0" i="1" smtClean="0">
                          <a:latin typeface="Cambria Math" panose="02040503050406030204" pitchFamily="18" charset="0"/>
                          <a:ea typeface="Cambria Math" panose="02040503050406030204" pitchFamily="18" charset="0"/>
                        </a:rPr>
                        <m:t>5%</m:t>
                      </m:r>
                    </m:oMath>
                  </m:oMathPara>
                </a14:m>
                <a:endParaRPr lang="en-US" dirty="0"/>
              </a:p>
            </p:txBody>
          </p:sp>
        </mc:Choice>
        <mc:Fallback>
          <p:sp>
            <p:nvSpPr>
              <p:cNvPr id="7" name="TextBox 6">
                <a:extLst>
                  <a:ext uri="{FF2B5EF4-FFF2-40B4-BE49-F238E27FC236}">
                    <a16:creationId xmlns:a16="http://schemas.microsoft.com/office/drawing/2014/main" id="{045D4415-31C3-4D61-B0BA-4966637E4F2A}"/>
                  </a:ext>
                </a:extLst>
              </p:cNvPr>
              <p:cNvSpPr txBox="1">
                <a:spLocks noRot="1" noChangeAspect="1" noMove="1" noResize="1" noEditPoints="1" noAdjustHandles="1" noChangeArrowheads="1" noChangeShapeType="1" noTextEdit="1"/>
              </p:cNvSpPr>
              <p:nvPr/>
            </p:nvSpPr>
            <p:spPr>
              <a:xfrm>
                <a:off x="144457" y="872807"/>
                <a:ext cx="941796" cy="276999"/>
              </a:xfrm>
              <a:prstGeom prst="rect">
                <a:avLst/>
              </a:prstGeom>
              <a:blipFill>
                <a:blip r:embed="rId3"/>
                <a:stretch>
                  <a:fillRect l="-5844" t="-4348" r="-7143" b="-13043"/>
                </a:stretch>
              </a:blipFill>
            </p:spPr>
            <p:txBody>
              <a:bodyPr/>
              <a:lstStyle/>
              <a:p>
                <a:r>
                  <a:rPr lang="en-US">
                    <a:noFill/>
                  </a:rPr>
                  <a:t> </a:t>
                </a:r>
              </a:p>
            </p:txBody>
          </p:sp>
        </mc:Fallback>
      </mc:AlternateContent>
      <p:sp>
        <p:nvSpPr>
          <p:cNvPr id="8" name="Left Brace 7">
            <a:extLst>
              <a:ext uri="{FF2B5EF4-FFF2-40B4-BE49-F238E27FC236}">
                <a16:creationId xmlns:a16="http://schemas.microsoft.com/office/drawing/2014/main" id="{ACE20D85-5EE6-4682-A5CD-D1ED65A932FA}"/>
              </a:ext>
            </a:extLst>
          </p:cNvPr>
          <p:cNvSpPr/>
          <p:nvPr/>
        </p:nvSpPr>
        <p:spPr>
          <a:xfrm>
            <a:off x="1123122" y="1704561"/>
            <a:ext cx="184400" cy="102373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78ED8D9-28D8-4EAA-AD35-3275388459D9}"/>
                  </a:ext>
                </a:extLst>
              </p:cNvPr>
              <p:cNvSpPr txBox="1"/>
              <p:nvPr/>
            </p:nvSpPr>
            <p:spPr>
              <a:xfrm>
                <a:off x="107588" y="2077926"/>
                <a:ext cx="10155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40%</m:t>
                      </m:r>
                    </m:oMath>
                  </m:oMathPara>
                </a14:m>
                <a:endParaRPr lang="en-US" dirty="0"/>
              </a:p>
            </p:txBody>
          </p:sp>
        </mc:Choice>
        <mc:Fallback>
          <p:sp>
            <p:nvSpPr>
              <p:cNvPr id="9" name="TextBox 8">
                <a:extLst>
                  <a:ext uri="{FF2B5EF4-FFF2-40B4-BE49-F238E27FC236}">
                    <a16:creationId xmlns:a16="http://schemas.microsoft.com/office/drawing/2014/main" id="{678ED8D9-28D8-4EAA-AD35-3275388459D9}"/>
                  </a:ext>
                </a:extLst>
              </p:cNvPr>
              <p:cNvSpPr txBox="1">
                <a:spLocks noRot="1" noChangeAspect="1" noMove="1" noResize="1" noEditPoints="1" noAdjustHandles="1" noChangeArrowheads="1" noChangeShapeType="1" noTextEdit="1"/>
              </p:cNvSpPr>
              <p:nvPr/>
            </p:nvSpPr>
            <p:spPr>
              <a:xfrm>
                <a:off x="107588" y="2077926"/>
                <a:ext cx="1015534" cy="276999"/>
              </a:xfrm>
              <a:prstGeom prst="rect">
                <a:avLst/>
              </a:prstGeom>
              <a:blipFill>
                <a:blip r:embed="rId4"/>
                <a:stretch>
                  <a:fillRect l="-5422" t="-4444" r="-6024" b="-13333"/>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FA885D0-07EB-4173-BF21-8AEB231CBD74}"/>
              </a:ext>
            </a:extLst>
          </p:cNvPr>
          <p:cNvSpPr/>
          <p:nvPr/>
        </p:nvSpPr>
        <p:spPr>
          <a:xfrm>
            <a:off x="1123122" y="2792894"/>
            <a:ext cx="184400" cy="720589"/>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8886F0F-963D-4D34-8481-7797EA877123}"/>
                  </a:ext>
                </a:extLst>
              </p:cNvPr>
              <p:cNvSpPr txBox="1"/>
              <p:nvPr/>
            </p:nvSpPr>
            <p:spPr>
              <a:xfrm>
                <a:off x="107588" y="3014688"/>
                <a:ext cx="10155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70%</m:t>
                      </m:r>
                    </m:oMath>
                  </m:oMathPara>
                </a14:m>
                <a:endParaRPr lang="en-US" dirty="0"/>
              </a:p>
            </p:txBody>
          </p:sp>
        </mc:Choice>
        <mc:Fallback>
          <p:sp>
            <p:nvSpPr>
              <p:cNvPr id="11" name="TextBox 10">
                <a:extLst>
                  <a:ext uri="{FF2B5EF4-FFF2-40B4-BE49-F238E27FC236}">
                    <a16:creationId xmlns:a16="http://schemas.microsoft.com/office/drawing/2014/main" id="{38886F0F-963D-4D34-8481-7797EA877123}"/>
                  </a:ext>
                </a:extLst>
              </p:cNvPr>
              <p:cNvSpPr txBox="1">
                <a:spLocks noRot="1" noChangeAspect="1" noMove="1" noResize="1" noEditPoints="1" noAdjustHandles="1" noChangeArrowheads="1" noChangeShapeType="1" noTextEdit="1"/>
              </p:cNvSpPr>
              <p:nvPr/>
            </p:nvSpPr>
            <p:spPr>
              <a:xfrm>
                <a:off x="107588" y="3014688"/>
                <a:ext cx="1015534" cy="276999"/>
              </a:xfrm>
              <a:prstGeom prst="rect">
                <a:avLst/>
              </a:prstGeom>
              <a:blipFill>
                <a:blip r:embed="rId5"/>
                <a:stretch>
                  <a:fillRect l="-5422" t="-4444" r="-6024" b="-13333"/>
                </a:stretch>
              </a:blipFill>
            </p:spPr>
            <p:txBody>
              <a:bodyPr/>
              <a:lstStyle/>
              <a:p>
                <a:r>
                  <a:rPr lang="en-US">
                    <a:noFill/>
                  </a:rPr>
                  <a:t> </a:t>
                </a:r>
              </a:p>
            </p:txBody>
          </p:sp>
        </mc:Fallback>
      </mc:AlternateContent>
      <p:sp>
        <p:nvSpPr>
          <p:cNvPr id="12" name="Left Brace 11">
            <a:extLst>
              <a:ext uri="{FF2B5EF4-FFF2-40B4-BE49-F238E27FC236}">
                <a16:creationId xmlns:a16="http://schemas.microsoft.com/office/drawing/2014/main" id="{0F6D2659-75CF-4DEC-A8DE-179D130604A5}"/>
              </a:ext>
            </a:extLst>
          </p:cNvPr>
          <p:cNvSpPr/>
          <p:nvPr/>
        </p:nvSpPr>
        <p:spPr>
          <a:xfrm>
            <a:off x="1123122" y="3578084"/>
            <a:ext cx="184400" cy="2037525"/>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F3B72CE-CC79-4D54-89C2-1CFEAAB7B318}"/>
                  </a:ext>
                </a:extLst>
              </p:cNvPr>
              <p:cNvSpPr txBox="1"/>
              <p:nvPr/>
            </p:nvSpPr>
            <p:spPr>
              <a:xfrm>
                <a:off x="107588" y="4458346"/>
                <a:ext cx="10155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80%</m:t>
                      </m:r>
                    </m:oMath>
                  </m:oMathPara>
                </a14:m>
                <a:endParaRPr lang="en-US" dirty="0"/>
              </a:p>
            </p:txBody>
          </p:sp>
        </mc:Choice>
        <mc:Fallback>
          <p:sp>
            <p:nvSpPr>
              <p:cNvPr id="13" name="TextBox 12">
                <a:extLst>
                  <a:ext uri="{FF2B5EF4-FFF2-40B4-BE49-F238E27FC236}">
                    <a16:creationId xmlns:a16="http://schemas.microsoft.com/office/drawing/2014/main" id="{7F3B72CE-CC79-4D54-89C2-1CFEAAB7B318}"/>
                  </a:ext>
                </a:extLst>
              </p:cNvPr>
              <p:cNvSpPr txBox="1">
                <a:spLocks noRot="1" noChangeAspect="1" noMove="1" noResize="1" noEditPoints="1" noAdjustHandles="1" noChangeArrowheads="1" noChangeShapeType="1" noTextEdit="1"/>
              </p:cNvSpPr>
              <p:nvPr/>
            </p:nvSpPr>
            <p:spPr>
              <a:xfrm>
                <a:off x="107588" y="4458346"/>
                <a:ext cx="1015534" cy="276999"/>
              </a:xfrm>
              <a:prstGeom prst="rect">
                <a:avLst/>
              </a:prstGeom>
              <a:blipFill>
                <a:blip r:embed="rId6"/>
                <a:stretch>
                  <a:fillRect l="-5422" t="-4348" r="-6024" b="-13043"/>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F9C0D60F-158D-41F6-A4CC-3D5F66224B99}"/>
              </a:ext>
            </a:extLst>
          </p:cNvPr>
          <p:cNvSpPr/>
          <p:nvPr/>
        </p:nvSpPr>
        <p:spPr>
          <a:xfrm>
            <a:off x="1262270" y="1704561"/>
            <a:ext cx="2151821" cy="2385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ED85BFB-AE16-4E97-BD88-A75F151ABD60}"/>
              </a:ext>
            </a:extLst>
          </p:cNvPr>
          <p:cNvSpPr/>
          <p:nvPr/>
        </p:nvSpPr>
        <p:spPr>
          <a:xfrm>
            <a:off x="1262270" y="2763078"/>
            <a:ext cx="2499691" cy="2385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4E4DC2-0C6D-45F1-8C22-280018974AAC}"/>
              </a:ext>
            </a:extLst>
          </p:cNvPr>
          <p:cNvSpPr/>
          <p:nvPr/>
        </p:nvSpPr>
        <p:spPr>
          <a:xfrm>
            <a:off x="1262798" y="3568035"/>
            <a:ext cx="2086690" cy="2385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590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P spid="14" grpId="0" animBg="1"/>
      <p:bldP spid="19"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scatter chart&#10;&#10;Description automatically generated">
            <a:extLst>
              <a:ext uri="{FF2B5EF4-FFF2-40B4-BE49-F238E27FC236}">
                <a16:creationId xmlns:a16="http://schemas.microsoft.com/office/drawing/2014/main" id="{AFFD261F-7DFD-4A1B-9AA9-B3D74361B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60" y="429000"/>
            <a:ext cx="11917480" cy="5793165"/>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502C0DE-3978-4E57-AC82-CBA0157A6CF3}"/>
                  </a:ext>
                </a:extLst>
              </p:cNvPr>
              <p:cNvSpPr txBox="1"/>
              <p:nvPr/>
            </p:nvSpPr>
            <p:spPr>
              <a:xfrm>
                <a:off x="2387599" y="4292599"/>
                <a:ext cx="2437142" cy="923330"/>
              </a:xfrm>
              <a:prstGeom prst="rect">
                <a:avLst/>
              </a:prstGeom>
              <a:solidFill>
                <a:schemeClr val="bg1"/>
              </a:solidFill>
              <a:ln>
                <a:solidFill>
                  <a:schemeClr val="tx1"/>
                </a:solidFill>
              </a:ln>
            </p:spPr>
            <p:txBody>
              <a:bodyPr wrap="none" rtlCol="0">
                <a:spAutoFit/>
              </a:bodyPr>
              <a:lstStyle/>
              <a:p>
                <a:r>
                  <a:rPr lang="en-US" b="1" dirty="0"/>
                  <a:t>Egger’s test:</a:t>
                </a:r>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=2.90 </m:t>
                      </m:r>
                      <m:d>
                        <m:dPr>
                          <m:ctrlPr>
                            <a:rPr lang="en-US" b="0" i="1" smtClean="0">
                              <a:latin typeface="Cambria Math" panose="02040503050406030204" pitchFamily="18" charset="0"/>
                            </a:rPr>
                          </m:ctrlPr>
                        </m:dPr>
                        <m:e>
                          <m:r>
                            <a:rPr lang="en-US" b="0" i="1" smtClean="0">
                              <a:latin typeface="Cambria Math" panose="02040503050406030204" pitchFamily="18" charset="0"/>
                            </a:rPr>
                            <m:t>0.91, 4.88</m:t>
                          </m:r>
                        </m:e>
                      </m:d>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18</m:t>
                          </m:r>
                        </m:sub>
                      </m:sSub>
                      <m:r>
                        <a:rPr lang="en-US" b="0" i="1" smtClean="0">
                          <a:latin typeface="Cambria Math" panose="02040503050406030204" pitchFamily="18" charset="0"/>
                        </a:rPr>
                        <m:t>=2.85 (</m:t>
                      </m:r>
                      <m:r>
                        <a:rPr lang="en-US" b="0" i="1" smtClean="0">
                          <a:latin typeface="Cambria Math" panose="02040503050406030204" pitchFamily="18" charset="0"/>
                        </a:rPr>
                        <m:t>𝑝</m:t>
                      </m:r>
                      <m:r>
                        <a:rPr lang="en-US" b="0" i="1" smtClean="0">
                          <a:latin typeface="Cambria Math" panose="02040503050406030204" pitchFamily="18" charset="0"/>
                        </a:rPr>
                        <m:t>=0.01)</m:t>
                      </m:r>
                    </m:oMath>
                  </m:oMathPara>
                </a14:m>
                <a:endParaRPr lang="en-US" dirty="0"/>
              </a:p>
            </p:txBody>
          </p:sp>
        </mc:Choice>
        <mc:Fallback>
          <p:sp>
            <p:nvSpPr>
              <p:cNvPr id="10" name="TextBox 9">
                <a:extLst>
                  <a:ext uri="{FF2B5EF4-FFF2-40B4-BE49-F238E27FC236}">
                    <a16:creationId xmlns:a16="http://schemas.microsoft.com/office/drawing/2014/main" id="{C502C0DE-3978-4E57-AC82-CBA0157A6CF3}"/>
                  </a:ext>
                </a:extLst>
              </p:cNvPr>
              <p:cNvSpPr txBox="1">
                <a:spLocks noRot="1" noChangeAspect="1" noMove="1" noResize="1" noEditPoints="1" noAdjustHandles="1" noChangeArrowheads="1" noChangeShapeType="1" noTextEdit="1"/>
              </p:cNvSpPr>
              <p:nvPr/>
            </p:nvSpPr>
            <p:spPr>
              <a:xfrm>
                <a:off x="2387599" y="4292599"/>
                <a:ext cx="2437142" cy="923330"/>
              </a:xfrm>
              <a:prstGeom prst="rect">
                <a:avLst/>
              </a:prstGeom>
              <a:blipFill>
                <a:blip r:embed="rId3"/>
                <a:stretch>
                  <a:fillRect l="-1995" t="-2597" b="-3896"/>
                </a:stretch>
              </a:blipFill>
              <a:ln>
                <a:solidFill>
                  <a:schemeClr val="tx1"/>
                </a:solidFill>
              </a:ln>
            </p:spPr>
            <p:txBody>
              <a:bodyPr/>
              <a:lstStyle/>
              <a:p>
                <a:r>
                  <a:rPr lang="en-US">
                    <a:noFill/>
                  </a:rPr>
                  <a:t> </a:t>
                </a:r>
              </a:p>
            </p:txBody>
          </p:sp>
        </mc:Fallback>
      </mc:AlternateContent>
      <p:sp>
        <p:nvSpPr>
          <p:cNvPr id="11" name="TextBox 10">
            <a:extLst>
              <a:ext uri="{FF2B5EF4-FFF2-40B4-BE49-F238E27FC236}">
                <a16:creationId xmlns:a16="http://schemas.microsoft.com/office/drawing/2014/main" id="{E5C36161-E701-4FF1-8B22-E1C9479DAD9A}"/>
              </a:ext>
            </a:extLst>
          </p:cNvPr>
          <p:cNvSpPr txBox="1"/>
          <p:nvPr/>
        </p:nvSpPr>
        <p:spPr>
          <a:xfrm>
            <a:off x="4615541" y="863600"/>
            <a:ext cx="1908629" cy="338554"/>
          </a:xfrm>
          <a:prstGeom prst="rect">
            <a:avLst/>
          </a:prstGeom>
          <a:noFill/>
        </p:spPr>
        <p:txBody>
          <a:bodyPr wrap="square" rtlCol="0">
            <a:spAutoFit/>
          </a:bodyPr>
          <a:lstStyle/>
          <a:p>
            <a:r>
              <a:rPr lang="en-US" sz="1600" dirty="0"/>
              <a:t>Bernstein 2015</a:t>
            </a:r>
          </a:p>
        </p:txBody>
      </p:sp>
      <p:sp>
        <p:nvSpPr>
          <p:cNvPr id="12" name="TextBox 11">
            <a:extLst>
              <a:ext uri="{FF2B5EF4-FFF2-40B4-BE49-F238E27FC236}">
                <a16:creationId xmlns:a16="http://schemas.microsoft.com/office/drawing/2014/main" id="{3E66CE53-BB80-4262-806A-B9590547F2E5}"/>
              </a:ext>
            </a:extLst>
          </p:cNvPr>
          <p:cNvSpPr txBox="1"/>
          <p:nvPr/>
        </p:nvSpPr>
        <p:spPr>
          <a:xfrm>
            <a:off x="3171370" y="1054243"/>
            <a:ext cx="1908629" cy="338554"/>
          </a:xfrm>
          <a:prstGeom prst="rect">
            <a:avLst/>
          </a:prstGeom>
          <a:noFill/>
        </p:spPr>
        <p:txBody>
          <a:bodyPr wrap="square" rtlCol="0">
            <a:spAutoFit/>
          </a:bodyPr>
          <a:lstStyle/>
          <a:p>
            <a:r>
              <a:rPr lang="en-US" sz="1600" dirty="0" err="1"/>
              <a:t>Teunis</a:t>
            </a:r>
            <a:r>
              <a:rPr lang="en-US" sz="1600" dirty="0"/>
              <a:t> 2008</a:t>
            </a:r>
          </a:p>
        </p:txBody>
      </p:sp>
      <p:sp>
        <p:nvSpPr>
          <p:cNvPr id="13" name="TextBox 12">
            <a:extLst>
              <a:ext uri="{FF2B5EF4-FFF2-40B4-BE49-F238E27FC236}">
                <a16:creationId xmlns:a16="http://schemas.microsoft.com/office/drawing/2014/main" id="{ABADCE4B-7D78-4F06-9E04-75D4C9514473}"/>
              </a:ext>
            </a:extLst>
          </p:cNvPr>
          <p:cNvSpPr txBox="1"/>
          <p:nvPr/>
        </p:nvSpPr>
        <p:spPr>
          <a:xfrm>
            <a:off x="4782457" y="1146640"/>
            <a:ext cx="1908629" cy="338554"/>
          </a:xfrm>
          <a:prstGeom prst="rect">
            <a:avLst/>
          </a:prstGeom>
          <a:noFill/>
        </p:spPr>
        <p:txBody>
          <a:bodyPr wrap="square" rtlCol="0">
            <a:spAutoFit/>
          </a:bodyPr>
          <a:lstStyle/>
          <a:p>
            <a:r>
              <a:rPr lang="en-US" sz="1600" dirty="0" err="1"/>
              <a:t>Lindesmith</a:t>
            </a:r>
            <a:r>
              <a:rPr lang="en-US" sz="1600" dirty="0"/>
              <a:t> 2003</a:t>
            </a:r>
          </a:p>
        </p:txBody>
      </p:sp>
      <p:sp>
        <p:nvSpPr>
          <p:cNvPr id="14" name="TextBox 13">
            <a:extLst>
              <a:ext uri="{FF2B5EF4-FFF2-40B4-BE49-F238E27FC236}">
                <a16:creationId xmlns:a16="http://schemas.microsoft.com/office/drawing/2014/main" id="{28869DE8-6A48-4A1E-B9CE-EE0EFE18F102}"/>
              </a:ext>
            </a:extLst>
          </p:cNvPr>
          <p:cNvSpPr txBox="1"/>
          <p:nvPr/>
        </p:nvSpPr>
        <p:spPr>
          <a:xfrm>
            <a:off x="3243942" y="1426308"/>
            <a:ext cx="1908629" cy="338554"/>
          </a:xfrm>
          <a:prstGeom prst="rect">
            <a:avLst/>
          </a:prstGeom>
          <a:noFill/>
        </p:spPr>
        <p:txBody>
          <a:bodyPr wrap="square" rtlCol="0">
            <a:spAutoFit/>
          </a:bodyPr>
          <a:lstStyle/>
          <a:p>
            <a:r>
              <a:rPr lang="en-US" sz="1600" dirty="0"/>
              <a:t>Leon 2011</a:t>
            </a:r>
          </a:p>
        </p:txBody>
      </p:sp>
      <p:sp>
        <p:nvSpPr>
          <p:cNvPr id="15" name="TextBox 14">
            <a:extLst>
              <a:ext uri="{FF2B5EF4-FFF2-40B4-BE49-F238E27FC236}">
                <a16:creationId xmlns:a16="http://schemas.microsoft.com/office/drawing/2014/main" id="{66C56B0B-1FCC-450A-9E56-C94F3BA38020}"/>
              </a:ext>
            </a:extLst>
          </p:cNvPr>
          <p:cNvSpPr txBox="1"/>
          <p:nvPr/>
        </p:nvSpPr>
        <p:spPr>
          <a:xfrm>
            <a:off x="8149773" y="1516765"/>
            <a:ext cx="1908629" cy="338554"/>
          </a:xfrm>
          <a:prstGeom prst="rect">
            <a:avLst/>
          </a:prstGeom>
          <a:noFill/>
        </p:spPr>
        <p:txBody>
          <a:bodyPr wrap="square" rtlCol="0">
            <a:spAutoFit/>
          </a:bodyPr>
          <a:lstStyle/>
          <a:p>
            <a:r>
              <a:rPr lang="en-US" sz="1600" dirty="0"/>
              <a:t>Madore 1990</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8CC8EAE-2C65-47A7-B5EC-253EF1822C5F}"/>
                  </a:ext>
                </a:extLst>
              </p:cNvPr>
              <p:cNvSpPr txBox="1"/>
              <p:nvPr/>
            </p:nvSpPr>
            <p:spPr>
              <a:xfrm>
                <a:off x="10886340" y="4564765"/>
                <a:ext cx="1168400" cy="584775"/>
              </a:xfrm>
              <a:prstGeom prst="rect">
                <a:avLst/>
              </a:prstGeom>
              <a:noFill/>
            </p:spPr>
            <p:txBody>
              <a:bodyPr wrap="square" rtlCol="0">
                <a:spAutoFit/>
              </a:bodyPr>
              <a:lstStyle/>
              <a:p>
                <a:r>
                  <a:rPr lang="en-US" sz="1600" dirty="0"/>
                  <a:t>Atmar 2008</a:t>
                </a:r>
              </a:p>
              <a:p>
                <a:r>
                  <a:rPr lang="en-US" sz="1600" dirty="0"/>
                  <a:t>(</a:t>
                </a:r>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𝑝</m:t>
                        </m:r>
                      </m:e>
                    </m:acc>
                    <m:r>
                      <a:rPr lang="en-US" sz="1600" b="0" i="1" smtClean="0">
                        <a:latin typeface="Cambria Math" panose="02040503050406030204" pitchFamily="18" charset="0"/>
                      </a:rPr>
                      <m:t>=1.00)</m:t>
                    </m:r>
                  </m:oMath>
                </a14:m>
                <a:endParaRPr lang="en-US" sz="1600" dirty="0"/>
              </a:p>
            </p:txBody>
          </p:sp>
        </mc:Choice>
        <mc:Fallback>
          <p:sp>
            <p:nvSpPr>
              <p:cNvPr id="16" name="TextBox 15">
                <a:extLst>
                  <a:ext uri="{FF2B5EF4-FFF2-40B4-BE49-F238E27FC236}">
                    <a16:creationId xmlns:a16="http://schemas.microsoft.com/office/drawing/2014/main" id="{18CC8EAE-2C65-47A7-B5EC-253EF1822C5F}"/>
                  </a:ext>
                </a:extLst>
              </p:cNvPr>
              <p:cNvSpPr txBox="1">
                <a:spLocks noRot="1" noChangeAspect="1" noMove="1" noResize="1" noEditPoints="1" noAdjustHandles="1" noChangeArrowheads="1" noChangeShapeType="1" noTextEdit="1"/>
              </p:cNvSpPr>
              <p:nvPr/>
            </p:nvSpPr>
            <p:spPr>
              <a:xfrm>
                <a:off x="10886340" y="4564765"/>
                <a:ext cx="1168400" cy="584775"/>
              </a:xfrm>
              <a:prstGeom prst="rect">
                <a:avLst/>
              </a:prstGeom>
              <a:blipFill>
                <a:blip r:embed="rId4"/>
                <a:stretch>
                  <a:fillRect l="-3141" t="-3125" r="-1571" b="-12500"/>
                </a:stretch>
              </a:blipFill>
            </p:spPr>
            <p:txBody>
              <a:bodyPr/>
              <a:lstStyle/>
              <a:p>
                <a:r>
                  <a:rPr lang="en-US">
                    <a:noFill/>
                  </a:rPr>
                  <a:t> </a:t>
                </a:r>
              </a:p>
            </p:txBody>
          </p:sp>
        </mc:Fallback>
      </mc:AlternateContent>
    </p:spTree>
    <p:extLst>
      <p:ext uri="{BB962C8B-B14F-4D97-AF65-F5344CB8AC3E}">
        <p14:creationId xmlns:p14="http://schemas.microsoft.com/office/powerpoint/2010/main" val="3154547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DD1FCC-D8FB-4C40-8279-359EC8A32850}"/>
              </a:ext>
            </a:extLst>
          </p:cNvPr>
          <p:cNvSpPr>
            <a:spLocks noGrp="1"/>
          </p:cNvSpPr>
          <p:nvPr>
            <p:ph type="title"/>
          </p:nvPr>
        </p:nvSpPr>
        <p:spPr>
          <a:xfrm>
            <a:off x="838200" y="106042"/>
            <a:ext cx="10515600" cy="1325563"/>
          </a:xfrm>
        </p:spPr>
        <p:txBody>
          <a:bodyPr/>
          <a:lstStyle/>
          <a:p>
            <a:r>
              <a:rPr lang="en-US" dirty="0"/>
              <a:t>Conclusions</a:t>
            </a:r>
          </a:p>
        </p:txBody>
      </p:sp>
      <p:sp>
        <p:nvSpPr>
          <p:cNvPr id="4" name="Content Placeholder 3">
            <a:extLst>
              <a:ext uri="{FF2B5EF4-FFF2-40B4-BE49-F238E27FC236}">
                <a16:creationId xmlns:a16="http://schemas.microsoft.com/office/drawing/2014/main" id="{B36BD904-F039-439C-93CC-F771289BF83F}"/>
              </a:ext>
            </a:extLst>
          </p:cNvPr>
          <p:cNvSpPr>
            <a:spLocks noGrp="1"/>
          </p:cNvSpPr>
          <p:nvPr>
            <p:ph idx="1"/>
          </p:nvPr>
        </p:nvSpPr>
        <p:spPr>
          <a:xfrm>
            <a:off x="838200" y="1319440"/>
            <a:ext cx="10515600" cy="4351338"/>
          </a:xfrm>
        </p:spPr>
        <p:txBody>
          <a:bodyPr/>
          <a:lstStyle/>
          <a:p>
            <a:r>
              <a:rPr lang="en-US" dirty="0"/>
              <a:t>No apparent reason for heterogeneity in studies.</a:t>
            </a:r>
          </a:p>
          <a:p>
            <a:r>
              <a:rPr lang="en-US" dirty="0"/>
              <a:t>Funnel plot is definitely asymmetrical.</a:t>
            </a:r>
          </a:p>
        </p:txBody>
      </p:sp>
      <mc:AlternateContent xmlns:mc="http://schemas.openxmlformats.org/markup-compatibility/2006">
        <mc:Choice xmlns:a14="http://schemas.microsoft.com/office/drawing/2010/main" Requires="a14">
          <p:graphicFrame>
            <p:nvGraphicFramePr>
              <p:cNvPr id="2" name="Table 2">
                <a:extLst>
                  <a:ext uri="{FF2B5EF4-FFF2-40B4-BE49-F238E27FC236}">
                    <a16:creationId xmlns:a16="http://schemas.microsoft.com/office/drawing/2014/main" id="{300B371D-04DD-4356-B16B-0F0740BD2557}"/>
                  </a:ext>
                </a:extLst>
              </p:cNvPr>
              <p:cNvGraphicFramePr>
                <a:graphicFrameLocks noGrp="1"/>
              </p:cNvGraphicFramePr>
              <p:nvPr>
                <p:extLst>
                  <p:ext uri="{D42A27DB-BD31-4B8C-83A1-F6EECF244321}">
                    <p14:modId xmlns:p14="http://schemas.microsoft.com/office/powerpoint/2010/main" val="2975533174"/>
                  </p:ext>
                </p:extLst>
              </p:nvPr>
            </p:nvGraphicFramePr>
            <p:xfrm>
              <a:off x="1240341" y="2493054"/>
              <a:ext cx="9711318" cy="3923048"/>
            </p:xfrm>
            <a:graphic>
              <a:graphicData uri="http://schemas.openxmlformats.org/drawingml/2006/table">
                <a:tbl>
                  <a:tblPr firstRow="1" bandRow="1">
                    <a:tableStyleId>{7E9639D4-E3E2-4D34-9284-5A2195B3D0D7}</a:tableStyleId>
                  </a:tblPr>
                  <a:tblGrid>
                    <a:gridCol w="1618553">
                      <a:extLst>
                        <a:ext uri="{9D8B030D-6E8A-4147-A177-3AD203B41FA5}">
                          <a16:colId xmlns:a16="http://schemas.microsoft.com/office/drawing/2014/main" val="2557175277"/>
                        </a:ext>
                      </a:extLst>
                    </a:gridCol>
                    <a:gridCol w="1618553">
                      <a:extLst>
                        <a:ext uri="{9D8B030D-6E8A-4147-A177-3AD203B41FA5}">
                          <a16:colId xmlns:a16="http://schemas.microsoft.com/office/drawing/2014/main" val="2413574176"/>
                        </a:ext>
                      </a:extLst>
                    </a:gridCol>
                    <a:gridCol w="1618553">
                      <a:extLst>
                        <a:ext uri="{9D8B030D-6E8A-4147-A177-3AD203B41FA5}">
                          <a16:colId xmlns:a16="http://schemas.microsoft.com/office/drawing/2014/main" val="388054883"/>
                        </a:ext>
                      </a:extLst>
                    </a:gridCol>
                    <a:gridCol w="1618553">
                      <a:extLst>
                        <a:ext uri="{9D8B030D-6E8A-4147-A177-3AD203B41FA5}">
                          <a16:colId xmlns:a16="http://schemas.microsoft.com/office/drawing/2014/main" val="2216411193"/>
                        </a:ext>
                      </a:extLst>
                    </a:gridCol>
                    <a:gridCol w="1618553">
                      <a:extLst>
                        <a:ext uri="{9D8B030D-6E8A-4147-A177-3AD203B41FA5}">
                          <a16:colId xmlns:a16="http://schemas.microsoft.com/office/drawing/2014/main" val="2458255940"/>
                        </a:ext>
                      </a:extLst>
                    </a:gridCol>
                    <a:gridCol w="1618553">
                      <a:extLst>
                        <a:ext uri="{9D8B030D-6E8A-4147-A177-3AD203B41FA5}">
                          <a16:colId xmlns:a16="http://schemas.microsoft.com/office/drawing/2014/main" val="1977483392"/>
                        </a:ext>
                      </a:extLst>
                    </a:gridCol>
                  </a:tblGrid>
                  <a:tr h="350456">
                    <a:tc>
                      <a:txBody>
                        <a:bodyPr/>
                        <a:lstStyle/>
                        <a:p>
                          <a:r>
                            <a:rPr lang="en-US" dirty="0"/>
                            <a:t>Analysis</a:t>
                          </a: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mtClean="0"/>
                                    </m:ctrlPr>
                                  </m:accPr>
                                  <m:e>
                                    <m:r>
                                      <a:rPr lang="en-US" smtClean="0"/>
                                      <m:t>𝝅</m:t>
                                    </m:r>
                                  </m:e>
                                </m:acc>
                              </m:oMath>
                            </m:oMathPara>
                          </a14:m>
                          <a:endParaRPr lang="en-US" dirty="0"/>
                        </a:p>
                      </a:txBody>
                      <a:tcPr/>
                    </a:tc>
                    <a:tc>
                      <a:txBody>
                        <a:bodyPr/>
                        <a:lstStyle/>
                        <a:p>
                          <a:pPr algn="ctr"/>
                          <a:r>
                            <a:rPr lang="en-US" dirty="0"/>
                            <a:t>95% CI</a:t>
                          </a:r>
                        </a:p>
                      </a:txBody>
                      <a:tcPr/>
                    </a:tc>
                    <a:tc>
                      <a:txBody>
                        <a:bodyPr/>
                        <a:lstStyle/>
                        <a:p>
                          <a:pPr algn="ctr"/>
                          <a:r>
                            <a:rPr lang="en-US" dirty="0"/>
                            <a:t>95% PI</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mtClean="0"/>
                                    </m:ctrlPr>
                                  </m:sSupPr>
                                  <m:e>
                                    <m:r>
                                      <a:rPr lang="en-US" b="1" smtClean="0"/>
                                      <m:t>𝑰</m:t>
                                    </m:r>
                                  </m:e>
                                  <m:sup>
                                    <m:r>
                                      <a:rPr lang="en-US" b="1" smtClean="0"/>
                                      <m:t>𝟐</m:t>
                                    </m:r>
                                  </m:sup>
                                </m:sSup>
                              </m:oMath>
                            </m:oMathPara>
                          </a14:m>
                          <a:endParaRPr lang="en-US" dirty="0"/>
                        </a:p>
                      </a:txBody>
                      <a:tcPr/>
                    </a:tc>
                    <a:tc>
                      <a:txBody>
                        <a:bodyPr/>
                        <a:lstStyle/>
                        <a:p>
                          <a:pPr algn="ctr"/>
                          <a:r>
                            <a:rPr lang="en-US" dirty="0"/>
                            <a:t>95% CI</a:t>
                          </a:r>
                        </a:p>
                      </a:txBody>
                      <a:tcPr/>
                    </a:tc>
                    <a:extLst>
                      <a:ext uri="{0D108BD9-81ED-4DB2-BD59-A6C34878D82A}">
                        <a16:rowId xmlns:a16="http://schemas.microsoft.com/office/drawing/2014/main" val="1711560891"/>
                      </a:ext>
                    </a:extLst>
                  </a:tr>
                  <a:tr h="559240">
                    <a:tc>
                      <a:txBody>
                        <a:bodyPr/>
                        <a:lstStyle/>
                        <a:p>
                          <a:r>
                            <a:rPr lang="en-US" dirty="0"/>
                            <a:t>Overall</a:t>
                          </a:r>
                        </a:p>
                      </a:txBody>
                      <a:tcPr/>
                    </a:tc>
                    <a:tc>
                      <a:txBody>
                        <a:bodyPr/>
                        <a:lstStyle/>
                        <a:p>
                          <a:pPr algn="ctr"/>
                          <a:r>
                            <a:rPr lang="en-US" dirty="0"/>
                            <a:t>0.65</a:t>
                          </a:r>
                        </a:p>
                      </a:txBody>
                      <a:tcPr/>
                    </a:tc>
                    <a:tc>
                      <a:txBody>
                        <a:bodyPr/>
                        <a:lstStyle/>
                        <a:p>
                          <a:pPr algn="ctr"/>
                          <a:r>
                            <a:rPr lang="en-US" dirty="0"/>
                            <a:t>(0.56, 0.74)</a:t>
                          </a:r>
                        </a:p>
                      </a:txBody>
                      <a:tcPr/>
                    </a:tc>
                    <a:tc>
                      <a:txBody>
                        <a:bodyPr/>
                        <a:lstStyle/>
                        <a:p>
                          <a:pPr algn="ctr"/>
                          <a:r>
                            <a:rPr lang="en-US" dirty="0"/>
                            <a:t>(0.27, 0.90)</a:t>
                          </a:r>
                        </a:p>
                      </a:txBody>
                      <a:tcPr/>
                    </a:tc>
                    <a:tc>
                      <a:txBody>
                        <a:bodyPr/>
                        <a:lstStyle/>
                        <a:p>
                          <a:pPr algn="ctr"/>
                          <a:r>
                            <a:rPr lang="en-US" dirty="0"/>
                            <a:t>80%</a:t>
                          </a:r>
                        </a:p>
                      </a:txBody>
                      <a:tcPr/>
                    </a:tc>
                    <a:tc>
                      <a:txBody>
                        <a:bodyPr/>
                        <a:lstStyle/>
                        <a:p>
                          <a:pPr algn="ctr"/>
                          <a:r>
                            <a:rPr lang="en-US" dirty="0"/>
                            <a:t>(70%, 87%)</a:t>
                          </a:r>
                        </a:p>
                      </a:txBody>
                      <a:tcPr/>
                    </a:tc>
                    <a:extLst>
                      <a:ext uri="{0D108BD9-81ED-4DB2-BD59-A6C34878D82A}">
                        <a16:rowId xmlns:a16="http://schemas.microsoft.com/office/drawing/2014/main" val="2495717213"/>
                      </a:ext>
                    </a:extLst>
                  </a:tr>
                  <a:tr h="559240">
                    <a:tc>
                      <a:txBody>
                        <a:bodyPr/>
                        <a:lstStyle/>
                        <a:p>
                          <a:r>
                            <a:rPr lang="en-US" dirty="0"/>
                            <a:t>Simple outliers</a:t>
                          </a:r>
                        </a:p>
                      </a:txBody>
                      <a:tcPr/>
                    </a:tc>
                    <a:tc>
                      <a:txBody>
                        <a:bodyPr/>
                        <a:lstStyle/>
                        <a:p>
                          <a:pPr algn="ctr"/>
                          <a:r>
                            <a:rPr lang="en-US" dirty="0"/>
                            <a:t>0.72</a:t>
                          </a:r>
                        </a:p>
                      </a:txBody>
                      <a:tcPr/>
                    </a:tc>
                    <a:tc>
                      <a:txBody>
                        <a:bodyPr/>
                        <a:lstStyle/>
                        <a:p>
                          <a:pPr algn="ctr"/>
                          <a:r>
                            <a:rPr lang="en-US" dirty="0"/>
                            <a:t>(0.64, 0.78)</a:t>
                          </a:r>
                        </a:p>
                      </a:txBody>
                      <a:tcPr/>
                    </a:tc>
                    <a:tc>
                      <a:txBody>
                        <a:bodyPr/>
                        <a:lstStyle/>
                        <a:p>
                          <a:pPr algn="ctr"/>
                          <a:r>
                            <a:rPr lang="en-US" dirty="0"/>
                            <a:t>(0.45, 0.89)</a:t>
                          </a:r>
                        </a:p>
                      </a:txBody>
                      <a:tcPr/>
                    </a:tc>
                    <a:tc>
                      <a:txBody>
                        <a:bodyPr/>
                        <a:lstStyle/>
                        <a:p>
                          <a:pPr algn="ctr"/>
                          <a:r>
                            <a:rPr lang="en-US" dirty="0"/>
                            <a:t>49%</a:t>
                          </a:r>
                        </a:p>
                      </a:txBody>
                      <a:tcPr/>
                    </a:tc>
                    <a:tc>
                      <a:txBody>
                        <a:bodyPr/>
                        <a:lstStyle/>
                        <a:p>
                          <a:pPr algn="ctr"/>
                          <a:r>
                            <a:rPr lang="en-US" dirty="0"/>
                            <a:t>(09%, 71%)</a:t>
                          </a:r>
                        </a:p>
                      </a:txBody>
                      <a:tcPr/>
                    </a:tc>
                    <a:extLst>
                      <a:ext uri="{0D108BD9-81ED-4DB2-BD59-A6C34878D82A}">
                        <a16:rowId xmlns:a16="http://schemas.microsoft.com/office/drawing/2014/main" val="2193570890"/>
                      </a:ext>
                    </a:extLst>
                  </a:tr>
                  <a:tr h="603140">
                    <a:tc>
                      <a:txBody>
                        <a:bodyPr/>
                        <a:lstStyle/>
                        <a:p>
                          <a:r>
                            <a:rPr lang="en-US" dirty="0"/>
                            <a:t>Consensus outliers</a:t>
                          </a:r>
                        </a:p>
                      </a:txBody>
                      <a:tcPr/>
                    </a:tc>
                    <a:tc>
                      <a:txBody>
                        <a:bodyPr/>
                        <a:lstStyle/>
                        <a:p>
                          <a:pPr algn="ctr"/>
                          <a:r>
                            <a:rPr lang="en-US" dirty="0"/>
                            <a:t>0.70</a:t>
                          </a:r>
                        </a:p>
                      </a:txBody>
                      <a:tcPr/>
                    </a:tc>
                    <a:tc>
                      <a:txBody>
                        <a:bodyPr/>
                        <a:lstStyle/>
                        <a:p>
                          <a:pPr algn="ctr"/>
                          <a:r>
                            <a:rPr lang="en-US" dirty="0"/>
                            <a:t>(0.62, 0.77)</a:t>
                          </a:r>
                        </a:p>
                      </a:txBody>
                      <a:tcPr/>
                    </a:tc>
                    <a:tc>
                      <a:txBody>
                        <a:bodyPr/>
                        <a:lstStyle/>
                        <a:p>
                          <a:pPr algn="ctr"/>
                          <a:r>
                            <a:rPr lang="en-US" dirty="0"/>
                            <a:t>(0.45, 0.87)</a:t>
                          </a:r>
                        </a:p>
                      </a:txBody>
                      <a:tcPr/>
                    </a:tc>
                    <a:tc>
                      <a:txBody>
                        <a:bodyPr/>
                        <a:lstStyle/>
                        <a:p>
                          <a:pPr algn="ctr"/>
                          <a:r>
                            <a:rPr lang="en-US" dirty="0"/>
                            <a:t>39%</a:t>
                          </a:r>
                        </a:p>
                      </a:txBody>
                      <a:tcPr/>
                    </a:tc>
                    <a:tc>
                      <a:txBody>
                        <a:bodyPr/>
                        <a:lstStyle/>
                        <a:p>
                          <a:pPr algn="ctr"/>
                          <a:r>
                            <a:rPr lang="en-US" dirty="0"/>
                            <a:t>(00%, 67%)</a:t>
                          </a:r>
                        </a:p>
                      </a:txBody>
                      <a:tcPr/>
                    </a:tc>
                    <a:extLst>
                      <a:ext uri="{0D108BD9-81ED-4DB2-BD59-A6C34878D82A}">
                        <a16:rowId xmlns:a16="http://schemas.microsoft.com/office/drawing/2014/main" val="1527915455"/>
                      </a:ext>
                    </a:extLst>
                  </a:tr>
                  <a:tr h="603140">
                    <a:tc>
                      <a:txBody>
                        <a:bodyPr/>
                        <a:lstStyle/>
                        <a:p>
                          <a:r>
                            <a:rPr lang="en-US" dirty="0"/>
                            <a:t>FUT2+</a:t>
                          </a:r>
                        </a:p>
                      </a:txBody>
                      <a:tcPr/>
                    </a:tc>
                    <a:tc>
                      <a:txBody>
                        <a:bodyPr/>
                        <a:lstStyle/>
                        <a:p>
                          <a:pPr algn="ctr"/>
                          <a:r>
                            <a:rPr lang="en-US" dirty="0"/>
                            <a:t>0.69</a:t>
                          </a:r>
                        </a:p>
                      </a:txBody>
                      <a:tcPr/>
                    </a:tc>
                    <a:tc>
                      <a:txBody>
                        <a:bodyPr/>
                        <a:lstStyle/>
                        <a:p>
                          <a:pPr algn="ctr"/>
                          <a:r>
                            <a:rPr lang="en-US" dirty="0"/>
                            <a:t>(0.61, 0.76)</a:t>
                          </a:r>
                        </a:p>
                      </a:txBody>
                      <a:tcPr/>
                    </a:tc>
                    <a:tc>
                      <a:txBody>
                        <a:bodyPr/>
                        <a:lstStyle/>
                        <a:p>
                          <a:pPr algn="ctr"/>
                          <a:r>
                            <a:rPr lang="en-US" dirty="0"/>
                            <a:t>(0.37, 0.90)</a:t>
                          </a:r>
                        </a:p>
                      </a:txBody>
                      <a:tcPr/>
                    </a:tc>
                    <a:tc>
                      <a:txBody>
                        <a:bodyPr/>
                        <a:lstStyle/>
                        <a:p>
                          <a:pPr algn="ctr"/>
                          <a:r>
                            <a:rPr lang="en-US" dirty="0"/>
                            <a:t>73%</a:t>
                          </a:r>
                        </a:p>
                      </a:txBody>
                      <a:tcPr/>
                    </a:tc>
                    <a:tc>
                      <a:txBody>
                        <a:bodyPr/>
                        <a:lstStyle/>
                        <a:p>
                          <a:pPr algn="ctr"/>
                          <a:r>
                            <a:rPr lang="en-US" dirty="0"/>
                            <a:t>(58%, 83%)</a:t>
                          </a:r>
                        </a:p>
                      </a:txBody>
                      <a:tcPr/>
                    </a:tc>
                    <a:extLst>
                      <a:ext uri="{0D108BD9-81ED-4DB2-BD59-A6C34878D82A}">
                        <a16:rowId xmlns:a16="http://schemas.microsoft.com/office/drawing/2014/main" val="1490333897"/>
                      </a:ext>
                    </a:extLst>
                  </a:tr>
                  <a:tr h="594714">
                    <a:tc>
                      <a:txBody>
                        <a:bodyPr/>
                        <a:lstStyle/>
                        <a:p>
                          <a:r>
                            <a:rPr lang="en-US" dirty="0"/>
                            <a:t>Genogroup</a:t>
                          </a:r>
                        </a:p>
                      </a:txBody>
                      <a:tcPr/>
                    </a:tc>
                    <a:tc>
                      <a:txBody>
                        <a:bodyPr/>
                        <a:lstStyle/>
                        <a:p>
                          <a:pPr algn="ctr"/>
                          <a:r>
                            <a:rPr lang="en-US" dirty="0"/>
                            <a:t>0.66</a:t>
                          </a:r>
                        </a:p>
                      </a:txBody>
                      <a:tcPr/>
                    </a:tc>
                    <a:tc>
                      <a:txBody>
                        <a:bodyPr/>
                        <a:lstStyle/>
                        <a:p>
                          <a:pPr algn="ctr"/>
                          <a:r>
                            <a:rPr lang="en-US" dirty="0"/>
                            <a:t>(0.57, 0.75)</a:t>
                          </a:r>
                        </a:p>
                      </a:txBody>
                      <a:tcPr/>
                    </a:tc>
                    <a:tc>
                      <a:txBody>
                        <a:bodyPr/>
                        <a:lstStyle/>
                        <a:p>
                          <a:pPr algn="ctr"/>
                          <a:r>
                            <a:rPr lang="en-US" dirty="0"/>
                            <a:t>(0.28, 0.91)</a:t>
                          </a:r>
                        </a:p>
                      </a:txBody>
                      <a:tcPr/>
                    </a:tc>
                    <a:tc>
                      <a:txBody>
                        <a:bodyPr/>
                        <a:lstStyle/>
                        <a:p>
                          <a:pPr algn="ctr"/>
                          <a:r>
                            <a:rPr lang="en-US" dirty="0"/>
                            <a:t>79%</a:t>
                          </a:r>
                        </a:p>
                      </a:txBody>
                      <a:tcPr/>
                    </a:tc>
                    <a:tc>
                      <a:txBody>
                        <a:bodyPr/>
                        <a:lstStyle/>
                        <a:p>
                          <a:pPr algn="ctr"/>
                          <a:r>
                            <a:rPr lang="en-US" dirty="0"/>
                            <a:t>(68%, 86%)</a:t>
                          </a:r>
                        </a:p>
                      </a:txBody>
                      <a:tcPr/>
                    </a:tc>
                    <a:extLst>
                      <a:ext uri="{0D108BD9-81ED-4DB2-BD59-A6C34878D82A}">
                        <a16:rowId xmlns:a16="http://schemas.microsoft.com/office/drawing/2014/main" val="1360831615"/>
                      </a:ext>
                    </a:extLst>
                  </a:tr>
                  <a:tr h="594714">
                    <a:tc>
                      <a:txBody>
                        <a:bodyPr/>
                        <a:lstStyle/>
                        <a:p>
                          <a:r>
                            <a:rPr lang="en-US" dirty="0"/>
                            <a:t>Risk of bias</a:t>
                          </a:r>
                        </a:p>
                      </a:txBody>
                      <a:tcPr/>
                    </a:tc>
                    <a:tc>
                      <a:txBody>
                        <a:bodyPr/>
                        <a:lstStyle/>
                        <a:p>
                          <a:pPr algn="ctr"/>
                          <a:r>
                            <a:rPr lang="en-US" dirty="0"/>
                            <a:t>0.65</a:t>
                          </a:r>
                        </a:p>
                      </a:txBody>
                      <a:tcPr/>
                    </a:tc>
                    <a:tc>
                      <a:txBody>
                        <a:bodyPr/>
                        <a:lstStyle/>
                        <a:p>
                          <a:pPr algn="ctr"/>
                          <a:r>
                            <a:rPr lang="en-US" dirty="0"/>
                            <a:t>(0.65, 0.74)</a:t>
                          </a:r>
                        </a:p>
                      </a:txBody>
                      <a:tcPr/>
                    </a:tc>
                    <a:tc>
                      <a:txBody>
                        <a:bodyPr/>
                        <a:lstStyle/>
                        <a:p>
                          <a:pPr algn="ctr"/>
                          <a:r>
                            <a:rPr lang="en-US" dirty="0"/>
                            <a:t>(0.27, 0.90)</a:t>
                          </a:r>
                        </a:p>
                      </a:txBody>
                      <a:tcPr/>
                    </a:tc>
                    <a:tc>
                      <a:txBody>
                        <a:bodyPr/>
                        <a:lstStyle/>
                        <a:p>
                          <a:pPr algn="ctr"/>
                          <a:r>
                            <a:rPr lang="en-US" dirty="0"/>
                            <a:t>80%</a:t>
                          </a:r>
                        </a:p>
                      </a:txBody>
                      <a:tcPr/>
                    </a:tc>
                    <a:tc>
                      <a:txBody>
                        <a:bodyPr/>
                        <a:lstStyle/>
                        <a:p>
                          <a:pPr algn="ctr"/>
                          <a:r>
                            <a:rPr lang="en-US" dirty="0"/>
                            <a:t>(70%, 87%)</a:t>
                          </a:r>
                        </a:p>
                      </a:txBody>
                      <a:tcPr/>
                    </a:tc>
                    <a:extLst>
                      <a:ext uri="{0D108BD9-81ED-4DB2-BD59-A6C34878D82A}">
                        <a16:rowId xmlns:a16="http://schemas.microsoft.com/office/drawing/2014/main" val="1592397297"/>
                      </a:ext>
                    </a:extLst>
                  </a:tr>
                </a:tbl>
              </a:graphicData>
            </a:graphic>
          </p:graphicFrame>
        </mc:Choice>
        <mc:Fallback>
          <p:graphicFrame>
            <p:nvGraphicFramePr>
              <p:cNvPr id="2" name="Table 2">
                <a:extLst>
                  <a:ext uri="{FF2B5EF4-FFF2-40B4-BE49-F238E27FC236}">
                    <a16:creationId xmlns:a16="http://schemas.microsoft.com/office/drawing/2014/main" id="{300B371D-04DD-4356-B16B-0F0740BD2557}"/>
                  </a:ext>
                </a:extLst>
              </p:cNvPr>
              <p:cNvGraphicFramePr>
                <a:graphicFrameLocks noGrp="1"/>
              </p:cNvGraphicFramePr>
              <p:nvPr>
                <p:extLst>
                  <p:ext uri="{D42A27DB-BD31-4B8C-83A1-F6EECF244321}">
                    <p14:modId xmlns:p14="http://schemas.microsoft.com/office/powerpoint/2010/main" val="2975533174"/>
                  </p:ext>
                </p:extLst>
              </p:nvPr>
            </p:nvGraphicFramePr>
            <p:xfrm>
              <a:off x="1240341" y="2493054"/>
              <a:ext cx="9711318" cy="3923048"/>
            </p:xfrm>
            <a:graphic>
              <a:graphicData uri="http://schemas.openxmlformats.org/drawingml/2006/table">
                <a:tbl>
                  <a:tblPr firstRow="1" bandRow="1">
                    <a:tableStyleId>{7E9639D4-E3E2-4D34-9284-5A2195B3D0D7}</a:tableStyleId>
                  </a:tblPr>
                  <a:tblGrid>
                    <a:gridCol w="1618553">
                      <a:extLst>
                        <a:ext uri="{9D8B030D-6E8A-4147-A177-3AD203B41FA5}">
                          <a16:colId xmlns:a16="http://schemas.microsoft.com/office/drawing/2014/main" val="2557175277"/>
                        </a:ext>
                      </a:extLst>
                    </a:gridCol>
                    <a:gridCol w="1618553">
                      <a:extLst>
                        <a:ext uri="{9D8B030D-6E8A-4147-A177-3AD203B41FA5}">
                          <a16:colId xmlns:a16="http://schemas.microsoft.com/office/drawing/2014/main" val="2413574176"/>
                        </a:ext>
                      </a:extLst>
                    </a:gridCol>
                    <a:gridCol w="1618553">
                      <a:extLst>
                        <a:ext uri="{9D8B030D-6E8A-4147-A177-3AD203B41FA5}">
                          <a16:colId xmlns:a16="http://schemas.microsoft.com/office/drawing/2014/main" val="388054883"/>
                        </a:ext>
                      </a:extLst>
                    </a:gridCol>
                    <a:gridCol w="1618553">
                      <a:extLst>
                        <a:ext uri="{9D8B030D-6E8A-4147-A177-3AD203B41FA5}">
                          <a16:colId xmlns:a16="http://schemas.microsoft.com/office/drawing/2014/main" val="2216411193"/>
                        </a:ext>
                      </a:extLst>
                    </a:gridCol>
                    <a:gridCol w="1618553">
                      <a:extLst>
                        <a:ext uri="{9D8B030D-6E8A-4147-A177-3AD203B41FA5}">
                          <a16:colId xmlns:a16="http://schemas.microsoft.com/office/drawing/2014/main" val="2458255940"/>
                        </a:ext>
                      </a:extLst>
                    </a:gridCol>
                    <a:gridCol w="1618553">
                      <a:extLst>
                        <a:ext uri="{9D8B030D-6E8A-4147-A177-3AD203B41FA5}">
                          <a16:colId xmlns:a16="http://schemas.microsoft.com/office/drawing/2014/main" val="1977483392"/>
                        </a:ext>
                      </a:extLst>
                    </a:gridCol>
                  </a:tblGrid>
                  <a:tr h="371920">
                    <a:tc>
                      <a:txBody>
                        <a:bodyPr/>
                        <a:lstStyle/>
                        <a:p>
                          <a:r>
                            <a:rPr lang="en-US" dirty="0"/>
                            <a:t>Analysis</a:t>
                          </a:r>
                        </a:p>
                      </a:txBody>
                      <a:tcPr/>
                    </a:tc>
                    <a:tc>
                      <a:txBody>
                        <a:bodyPr/>
                        <a:lstStyle/>
                        <a:p>
                          <a:endParaRPr lang="en-US"/>
                        </a:p>
                      </a:txBody>
                      <a:tcPr>
                        <a:blipFill>
                          <a:blip r:embed="rId2"/>
                          <a:stretch>
                            <a:fillRect l="-100755" t="-8197" r="-401509" b="-959016"/>
                          </a:stretch>
                        </a:blipFill>
                      </a:tcPr>
                    </a:tc>
                    <a:tc>
                      <a:txBody>
                        <a:bodyPr/>
                        <a:lstStyle/>
                        <a:p>
                          <a:pPr algn="ctr"/>
                          <a:r>
                            <a:rPr lang="en-US" dirty="0"/>
                            <a:t>95% CI</a:t>
                          </a:r>
                        </a:p>
                      </a:txBody>
                      <a:tcPr/>
                    </a:tc>
                    <a:tc>
                      <a:txBody>
                        <a:bodyPr/>
                        <a:lstStyle/>
                        <a:p>
                          <a:pPr algn="ctr"/>
                          <a:r>
                            <a:rPr lang="en-US" dirty="0"/>
                            <a:t>95% PI</a:t>
                          </a:r>
                        </a:p>
                      </a:txBody>
                      <a:tcPr/>
                    </a:tc>
                    <a:tc>
                      <a:txBody>
                        <a:bodyPr/>
                        <a:lstStyle/>
                        <a:p>
                          <a:endParaRPr lang="en-US"/>
                        </a:p>
                      </a:txBody>
                      <a:tcPr>
                        <a:blipFill>
                          <a:blip r:embed="rId2"/>
                          <a:stretch>
                            <a:fillRect l="-401509" t="-8197" r="-100755" b="-959016"/>
                          </a:stretch>
                        </a:blipFill>
                      </a:tcPr>
                    </a:tc>
                    <a:tc>
                      <a:txBody>
                        <a:bodyPr/>
                        <a:lstStyle/>
                        <a:p>
                          <a:pPr algn="ctr"/>
                          <a:r>
                            <a:rPr lang="en-US" dirty="0"/>
                            <a:t>95% CI</a:t>
                          </a:r>
                        </a:p>
                      </a:txBody>
                      <a:tcPr/>
                    </a:tc>
                    <a:extLst>
                      <a:ext uri="{0D108BD9-81ED-4DB2-BD59-A6C34878D82A}">
                        <a16:rowId xmlns:a16="http://schemas.microsoft.com/office/drawing/2014/main" val="1711560891"/>
                      </a:ext>
                    </a:extLst>
                  </a:tr>
                  <a:tr h="559240">
                    <a:tc>
                      <a:txBody>
                        <a:bodyPr/>
                        <a:lstStyle/>
                        <a:p>
                          <a:r>
                            <a:rPr lang="en-US" dirty="0"/>
                            <a:t>Overall</a:t>
                          </a:r>
                        </a:p>
                      </a:txBody>
                      <a:tcPr/>
                    </a:tc>
                    <a:tc>
                      <a:txBody>
                        <a:bodyPr/>
                        <a:lstStyle/>
                        <a:p>
                          <a:pPr algn="ctr"/>
                          <a:r>
                            <a:rPr lang="en-US" dirty="0"/>
                            <a:t>0.65</a:t>
                          </a:r>
                        </a:p>
                      </a:txBody>
                      <a:tcPr/>
                    </a:tc>
                    <a:tc>
                      <a:txBody>
                        <a:bodyPr/>
                        <a:lstStyle/>
                        <a:p>
                          <a:pPr algn="ctr"/>
                          <a:r>
                            <a:rPr lang="en-US" dirty="0"/>
                            <a:t>(0.56, 0.74)</a:t>
                          </a:r>
                        </a:p>
                      </a:txBody>
                      <a:tcPr/>
                    </a:tc>
                    <a:tc>
                      <a:txBody>
                        <a:bodyPr/>
                        <a:lstStyle/>
                        <a:p>
                          <a:pPr algn="ctr"/>
                          <a:r>
                            <a:rPr lang="en-US" dirty="0"/>
                            <a:t>(0.27, 0.90)</a:t>
                          </a:r>
                        </a:p>
                      </a:txBody>
                      <a:tcPr/>
                    </a:tc>
                    <a:tc>
                      <a:txBody>
                        <a:bodyPr/>
                        <a:lstStyle/>
                        <a:p>
                          <a:pPr algn="ctr"/>
                          <a:r>
                            <a:rPr lang="en-US" dirty="0"/>
                            <a:t>80%</a:t>
                          </a:r>
                        </a:p>
                      </a:txBody>
                      <a:tcPr/>
                    </a:tc>
                    <a:tc>
                      <a:txBody>
                        <a:bodyPr/>
                        <a:lstStyle/>
                        <a:p>
                          <a:pPr algn="ctr"/>
                          <a:r>
                            <a:rPr lang="en-US" dirty="0"/>
                            <a:t>(70%, 87%)</a:t>
                          </a:r>
                        </a:p>
                      </a:txBody>
                      <a:tcPr/>
                    </a:tc>
                    <a:extLst>
                      <a:ext uri="{0D108BD9-81ED-4DB2-BD59-A6C34878D82A}">
                        <a16:rowId xmlns:a16="http://schemas.microsoft.com/office/drawing/2014/main" val="2495717213"/>
                      </a:ext>
                    </a:extLst>
                  </a:tr>
                  <a:tr h="559240">
                    <a:tc>
                      <a:txBody>
                        <a:bodyPr/>
                        <a:lstStyle/>
                        <a:p>
                          <a:r>
                            <a:rPr lang="en-US" dirty="0"/>
                            <a:t>Simple outliers</a:t>
                          </a:r>
                        </a:p>
                      </a:txBody>
                      <a:tcPr/>
                    </a:tc>
                    <a:tc>
                      <a:txBody>
                        <a:bodyPr/>
                        <a:lstStyle/>
                        <a:p>
                          <a:pPr algn="ctr"/>
                          <a:r>
                            <a:rPr lang="en-US" dirty="0"/>
                            <a:t>0.72</a:t>
                          </a:r>
                        </a:p>
                      </a:txBody>
                      <a:tcPr/>
                    </a:tc>
                    <a:tc>
                      <a:txBody>
                        <a:bodyPr/>
                        <a:lstStyle/>
                        <a:p>
                          <a:pPr algn="ctr"/>
                          <a:r>
                            <a:rPr lang="en-US" dirty="0"/>
                            <a:t>(0.64, 0.78)</a:t>
                          </a:r>
                        </a:p>
                      </a:txBody>
                      <a:tcPr/>
                    </a:tc>
                    <a:tc>
                      <a:txBody>
                        <a:bodyPr/>
                        <a:lstStyle/>
                        <a:p>
                          <a:pPr algn="ctr"/>
                          <a:r>
                            <a:rPr lang="en-US" dirty="0"/>
                            <a:t>(0.45, 0.89)</a:t>
                          </a:r>
                        </a:p>
                      </a:txBody>
                      <a:tcPr/>
                    </a:tc>
                    <a:tc>
                      <a:txBody>
                        <a:bodyPr/>
                        <a:lstStyle/>
                        <a:p>
                          <a:pPr algn="ctr"/>
                          <a:r>
                            <a:rPr lang="en-US" dirty="0"/>
                            <a:t>49%</a:t>
                          </a:r>
                        </a:p>
                      </a:txBody>
                      <a:tcPr/>
                    </a:tc>
                    <a:tc>
                      <a:txBody>
                        <a:bodyPr/>
                        <a:lstStyle/>
                        <a:p>
                          <a:pPr algn="ctr"/>
                          <a:r>
                            <a:rPr lang="en-US" dirty="0"/>
                            <a:t>(09%, 71%)</a:t>
                          </a:r>
                        </a:p>
                      </a:txBody>
                      <a:tcPr/>
                    </a:tc>
                    <a:extLst>
                      <a:ext uri="{0D108BD9-81ED-4DB2-BD59-A6C34878D82A}">
                        <a16:rowId xmlns:a16="http://schemas.microsoft.com/office/drawing/2014/main" val="2193570890"/>
                      </a:ext>
                    </a:extLst>
                  </a:tr>
                  <a:tr h="640080">
                    <a:tc>
                      <a:txBody>
                        <a:bodyPr/>
                        <a:lstStyle/>
                        <a:p>
                          <a:r>
                            <a:rPr lang="en-US" dirty="0"/>
                            <a:t>Consensus outliers</a:t>
                          </a:r>
                        </a:p>
                      </a:txBody>
                      <a:tcPr/>
                    </a:tc>
                    <a:tc>
                      <a:txBody>
                        <a:bodyPr/>
                        <a:lstStyle/>
                        <a:p>
                          <a:pPr algn="ctr"/>
                          <a:r>
                            <a:rPr lang="en-US" dirty="0"/>
                            <a:t>0.70</a:t>
                          </a:r>
                        </a:p>
                      </a:txBody>
                      <a:tcPr/>
                    </a:tc>
                    <a:tc>
                      <a:txBody>
                        <a:bodyPr/>
                        <a:lstStyle/>
                        <a:p>
                          <a:pPr algn="ctr"/>
                          <a:r>
                            <a:rPr lang="en-US" dirty="0"/>
                            <a:t>(0.62, 0.77)</a:t>
                          </a:r>
                        </a:p>
                      </a:txBody>
                      <a:tcPr/>
                    </a:tc>
                    <a:tc>
                      <a:txBody>
                        <a:bodyPr/>
                        <a:lstStyle/>
                        <a:p>
                          <a:pPr algn="ctr"/>
                          <a:r>
                            <a:rPr lang="en-US" dirty="0"/>
                            <a:t>(0.45, 0.87)</a:t>
                          </a:r>
                        </a:p>
                      </a:txBody>
                      <a:tcPr/>
                    </a:tc>
                    <a:tc>
                      <a:txBody>
                        <a:bodyPr/>
                        <a:lstStyle/>
                        <a:p>
                          <a:pPr algn="ctr"/>
                          <a:r>
                            <a:rPr lang="en-US" dirty="0"/>
                            <a:t>39%</a:t>
                          </a:r>
                        </a:p>
                      </a:txBody>
                      <a:tcPr/>
                    </a:tc>
                    <a:tc>
                      <a:txBody>
                        <a:bodyPr/>
                        <a:lstStyle/>
                        <a:p>
                          <a:pPr algn="ctr"/>
                          <a:r>
                            <a:rPr lang="en-US" dirty="0"/>
                            <a:t>(00%, 67%)</a:t>
                          </a:r>
                        </a:p>
                      </a:txBody>
                      <a:tcPr/>
                    </a:tc>
                    <a:extLst>
                      <a:ext uri="{0D108BD9-81ED-4DB2-BD59-A6C34878D82A}">
                        <a16:rowId xmlns:a16="http://schemas.microsoft.com/office/drawing/2014/main" val="1527915455"/>
                      </a:ext>
                    </a:extLst>
                  </a:tr>
                  <a:tr h="603140">
                    <a:tc>
                      <a:txBody>
                        <a:bodyPr/>
                        <a:lstStyle/>
                        <a:p>
                          <a:r>
                            <a:rPr lang="en-US" dirty="0"/>
                            <a:t>FUT2+</a:t>
                          </a:r>
                        </a:p>
                      </a:txBody>
                      <a:tcPr/>
                    </a:tc>
                    <a:tc>
                      <a:txBody>
                        <a:bodyPr/>
                        <a:lstStyle/>
                        <a:p>
                          <a:pPr algn="ctr"/>
                          <a:r>
                            <a:rPr lang="en-US" dirty="0"/>
                            <a:t>0.69</a:t>
                          </a:r>
                        </a:p>
                      </a:txBody>
                      <a:tcPr/>
                    </a:tc>
                    <a:tc>
                      <a:txBody>
                        <a:bodyPr/>
                        <a:lstStyle/>
                        <a:p>
                          <a:pPr algn="ctr"/>
                          <a:r>
                            <a:rPr lang="en-US" dirty="0"/>
                            <a:t>(0.61, 0.76)</a:t>
                          </a:r>
                        </a:p>
                      </a:txBody>
                      <a:tcPr/>
                    </a:tc>
                    <a:tc>
                      <a:txBody>
                        <a:bodyPr/>
                        <a:lstStyle/>
                        <a:p>
                          <a:pPr algn="ctr"/>
                          <a:r>
                            <a:rPr lang="en-US" dirty="0"/>
                            <a:t>(0.37, 0.90)</a:t>
                          </a:r>
                        </a:p>
                      </a:txBody>
                      <a:tcPr/>
                    </a:tc>
                    <a:tc>
                      <a:txBody>
                        <a:bodyPr/>
                        <a:lstStyle/>
                        <a:p>
                          <a:pPr algn="ctr"/>
                          <a:r>
                            <a:rPr lang="en-US" dirty="0"/>
                            <a:t>73%</a:t>
                          </a:r>
                        </a:p>
                      </a:txBody>
                      <a:tcPr/>
                    </a:tc>
                    <a:tc>
                      <a:txBody>
                        <a:bodyPr/>
                        <a:lstStyle/>
                        <a:p>
                          <a:pPr algn="ctr"/>
                          <a:r>
                            <a:rPr lang="en-US" dirty="0"/>
                            <a:t>(58%, 83%)</a:t>
                          </a:r>
                        </a:p>
                      </a:txBody>
                      <a:tcPr/>
                    </a:tc>
                    <a:extLst>
                      <a:ext uri="{0D108BD9-81ED-4DB2-BD59-A6C34878D82A}">
                        <a16:rowId xmlns:a16="http://schemas.microsoft.com/office/drawing/2014/main" val="1490333897"/>
                      </a:ext>
                    </a:extLst>
                  </a:tr>
                  <a:tr h="594714">
                    <a:tc>
                      <a:txBody>
                        <a:bodyPr/>
                        <a:lstStyle/>
                        <a:p>
                          <a:r>
                            <a:rPr lang="en-US" dirty="0"/>
                            <a:t>Genogroup</a:t>
                          </a:r>
                        </a:p>
                      </a:txBody>
                      <a:tcPr/>
                    </a:tc>
                    <a:tc>
                      <a:txBody>
                        <a:bodyPr/>
                        <a:lstStyle/>
                        <a:p>
                          <a:pPr algn="ctr"/>
                          <a:r>
                            <a:rPr lang="en-US" dirty="0"/>
                            <a:t>0.66</a:t>
                          </a:r>
                        </a:p>
                      </a:txBody>
                      <a:tcPr/>
                    </a:tc>
                    <a:tc>
                      <a:txBody>
                        <a:bodyPr/>
                        <a:lstStyle/>
                        <a:p>
                          <a:pPr algn="ctr"/>
                          <a:r>
                            <a:rPr lang="en-US" dirty="0"/>
                            <a:t>(0.57, 0.75)</a:t>
                          </a:r>
                        </a:p>
                      </a:txBody>
                      <a:tcPr/>
                    </a:tc>
                    <a:tc>
                      <a:txBody>
                        <a:bodyPr/>
                        <a:lstStyle/>
                        <a:p>
                          <a:pPr algn="ctr"/>
                          <a:r>
                            <a:rPr lang="en-US" dirty="0"/>
                            <a:t>(0.28, 0.91)</a:t>
                          </a:r>
                        </a:p>
                      </a:txBody>
                      <a:tcPr/>
                    </a:tc>
                    <a:tc>
                      <a:txBody>
                        <a:bodyPr/>
                        <a:lstStyle/>
                        <a:p>
                          <a:pPr algn="ctr"/>
                          <a:r>
                            <a:rPr lang="en-US" dirty="0"/>
                            <a:t>79%</a:t>
                          </a:r>
                        </a:p>
                      </a:txBody>
                      <a:tcPr/>
                    </a:tc>
                    <a:tc>
                      <a:txBody>
                        <a:bodyPr/>
                        <a:lstStyle/>
                        <a:p>
                          <a:pPr algn="ctr"/>
                          <a:r>
                            <a:rPr lang="en-US" dirty="0"/>
                            <a:t>(68%, 86%)</a:t>
                          </a:r>
                        </a:p>
                      </a:txBody>
                      <a:tcPr/>
                    </a:tc>
                    <a:extLst>
                      <a:ext uri="{0D108BD9-81ED-4DB2-BD59-A6C34878D82A}">
                        <a16:rowId xmlns:a16="http://schemas.microsoft.com/office/drawing/2014/main" val="1360831615"/>
                      </a:ext>
                    </a:extLst>
                  </a:tr>
                  <a:tr h="594714">
                    <a:tc>
                      <a:txBody>
                        <a:bodyPr/>
                        <a:lstStyle/>
                        <a:p>
                          <a:r>
                            <a:rPr lang="en-US" dirty="0"/>
                            <a:t>Risk of bias</a:t>
                          </a:r>
                        </a:p>
                      </a:txBody>
                      <a:tcPr/>
                    </a:tc>
                    <a:tc>
                      <a:txBody>
                        <a:bodyPr/>
                        <a:lstStyle/>
                        <a:p>
                          <a:pPr algn="ctr"/>
                          <a:r>
                            <a:rPr lang="en-US" dirty="0"/>
                            <a:t>0.65</a:t>
                          </a:r>
                        </a:p>
                      </a:txBody>
                      <a:tcPr/>
                    </a:tc>
                    <a:tc>
                      <a:txBody>
                        <a:bodyPr/>
                        <a:lstStyle/>
                        <a:p>
                          <a:pPr algn="ctr"/>
                          <a:r>
                            <a:rPr lang="en-US" dirty="0"/>
                            <a:t>(0.65, 0.74)</a:t>
                          </a:r>
                        </a:p>
                      </a:txBody>
                      <a:tcPr/>
                    </a:tc>
                    <a:tc>
                      <a:txBody>
                        <a:bodyPr/>
                        <a:lstStyle/>
                        <a:p>
                          <a:pPr algn="ctr"/>
                          <a:r>
                            <a:rPr lang="en-US" dirty="0"/>
                            <a:t>(0.27, 0.90)</a:t>
                          </a:r>
                        </a:p>
                      </a:txBody>
                      <a:tcPr/>
                    </a:tc>
                    <a:tc>
                      <a:txBody>
                        <a:bodyPr/>
                        <a:lstStyle/>
                        <a:p>
                          <a:pPr algn="ctr"/>
                          <a:r>
                            <a:rPr lang="en-US" dirty="0"/>
                            <a:t>80%</a:t>
                          </a:r>
                        </a:p>
                      </a:txBody>
                      <a:tcPr/>
                    </a:tc>
                    <a:tc>
                      <a:txBody>
                        <a:bodyPr/>
                        <a:lstStyle/>
                        <a:p>
                          <a:pPr algn="ctr"/>
                          <a:r>
                            <a:rPr lang="en-US" dirty="0"/>
                            <a:t>(70%, 87%)</a:t>
                          </a:r>
                        </a:p>
                      </a:txBody>
                      <a:tcPr/>
                    </a:tc>
                    <a:extLst>
                      <a:ext uri="{0D108BD9-81ED-4DB2-BD59-A6C34878D82A}">
                        <a16:rowId xmlns:a16="http://schemas.microsoft.com/office/drawing/2014/main" val="1592397297"/>
                      </a:ext>
                    </a:extLst>
                  </a:tr>
                </a:tbl>
              </a:graphicData>
            </a:graphic>
          </p:graphicFrame>
        </mc:Fallback>
      </mc:AlternateContent>
    </p:spTree>
    <p:extLst>
      <p:ext uri="{BB962C8B-B14F-4D97-AF65-F5344CB8AC3E}">
        <p14:creationId xmlns:p14="http://schemas.microsoft.com/office/powerpoint/2010/main" val="2918875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EC23-4F5C-4ED7-9F9C-8D82BE2DA21E}"/>
              </a:ext>
            </a:extLst>
          </p:cNvPr>
          <p:cNvSpPr>
            <a:spLocks noGrp="1"/>
          </p:cNvSpPr>
          <p:nvPr>
            <p:ph type="title"/>
          </p:nvPr>
        </p:nvSpPr>
        <p:spPr/>
        <p:txBody>
          <a:bodyPr/>
          <a:lstStyle/>
          <a:p>
            <a:r>
              <a:rPr lang="en-US" dirty="0"/>
              <a:t>Presentation references</a:t>
            </a:r>
          </a:p>
        </p:txBody>
      </p:sp>
      <p:sp>
        <p:nvSpPr>
          <p:cNvPr id="3" name="Content Placeholder 2">
            <a:extLst>
              <a:ext uri="{FF2B5EF4-FFF2-40B4-BE49-F238E27FC236}">
                <a16:creationId xmlns:a16="http://schemas.microsoft.com/office/drawing/2014/main" id="{8618A79F-2B49-47DF-9858-176C1F70BF84}"/>
              </a:ext>
            </a:extLst>
          </p:cNvPr>
          <p:cNvSpPr>
            <a:spLocks noGrp="1"/>
          </p:cNvSpPr>
          <p:nvPr>
            <p:ph idx="1"/>
          </p:nvPr>
        </p:nvSpPr>
        <p:spPr/>
        <p:txBody>
          <a:bodyPr/>
          <a:lstStyle/>
          <a:p>
            <a:r>
              <a:rPr lang="en-US" dirty="0" err="1"/>
              <a:t>Robilotti</a:t>
            </a:r>
            <a:r>
              <a:rPr lang="en-US" dirty="0"/>
              <a:t> E, </a:t>
            </a:r>
            <a:r>
              <a:rPr lang="en-US" dirty="0" err="1"/>
              <a:t>Deresinski</a:t>
            </a:r>
            <a:r>
              <a:rPr lang="en-US" dirty="0"/>
              <a:t> S, Pinsky BA. Norovirus. </a:t>
            </a:r>
            <a:r>
              <a:rPr lang="en-US" i="1" dirty="0"/>
              <a:t>Clin Microbiol Rev</a:t>
            </a:r>
            <a:r>
              <a:rPr lang="en-US" dirty="0"/>
              <a:t>. 2015;28(1):134-164. doi:10.1128/CMR.00075-14</a:t>
            </a:r>
          </a:p>
          <a:p>
            <a:r>
              <a:rPr lang="en-US" dirty="0"/>
              <a:t>Ludwig-</a:t>
            </a:r>
            <a:r>
              <a:rPr lang="en-US" dirty="0" err="1"/>
              <a:t>Begall</a:t>
            </a:r>
            <a:r>
              <a:rPr lang="en-US" dirty="0"/>
              <a:t> LF, </a:t>
            </a:r>
            <a:r>
              <a:rPr lang="en-US" dirty="0" err="1"/>
              <a:t>Mauroy</a:t>
            </a:r>
            <a:r>
              <a:rPr lang="en-US" dirty="0"/>
              <a:t> A, </a:t>
            </a:r>
            <a:r>
              <a:rPr lang="en-US" dirty="0" err="1"/>
              <a:t>Thiry</a:t>
            </a:r>
            <a:r>
              <a:rPr lang="en-US" dirty="0"/>
              <a:t> E. Noroviruses-The State of the Art, Nearly Fifty Years after Their Initial Discovery. </a:t>
            </a:r>
            <a:r>
              <a:rPr lang="en-US" i="1" dirty="0"/>
              <a:t>Viruses</a:t>
            </a:r>
            <a:r>
              <a:rPr lang="en-US" dirty="0"/>
              <a:t>. 2021;13(8):1541. Published 2021 Aug 4. doi:10.3390/v13081541</a:t>
            </a:r>
          </a:p>
          <a:p>
            <a:r>
              <a:rPr lang="en-US" dirty="0" err="1"/>
              <a:t>Harrer</a:t>
            </a:r>
            <a:r>
              <a:rPr lang="en-US" dirty="0"/>
              <a:t>, M., </a:t>
            </a:r>
            <a:r>
              <a:rPr lang="en-US" dirty="0" err="1"/>
              <a:t>Cuijpers</a:t>
            </a:r>
            <a:r>
              <a:rPr lang="en-US" dirty="0"/>
              <a:t>, P., Furukawa, T.A., &amp; Ebert, D.D. (2021). </a:t>
            </a:r>
            <a:r>
              <a:rPr lang="en-US" i="1" dirty="0"/>
              <a:t>Doing Meta-Analysis with R: A Hands-On Guide</a:t>
            </a:r>
            <a:r>
              <a:rPr lang="en-US" dirty="0"/>
              <a:t>. Boca Raton, FL and London: </a:t>
            </a:r>
            <a:r>
              <a:rPr lang="en-US" dirty="0" err="1"/>
              <a:t>Chapmann</a:t>
            </a:r>
            <a:r>
              <a:rPr lang="en-US" dirty="0"/>
              <a:t> &amp; Hall/CRC Press. ISBN 978-0-367-61007-4. </a:t>
            </a:r>
          </a:p>
        </p:txBody>
      </p:sp>
    </p:spTree>
    <p:extLst>
      <p:ext uri="{BB962C8B-B14F-4D97-AF65-F5344CB8AC3E}">
        <p14:creationId xmlns:p14="http://schemas.microsoft.com/office/powerpoint/2010/main" val="2294292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DD1FCC-D8FB-4C40-8279-359EC8A32850}"/>
              </a:ext>
            </a:extLst>
          </p:cNvPr>
          <p:cNvSpPr>
            <a:spLocks noGrp="1"/>
          </p:cNvSpPr>
          <p:nvPr>
            <p:ph type="title"/>
          </p:nvPr>
        </p:nvSpPr>
        <p:spPr/>
        <p:txBody>
          <a:bodyPr/>
          <a:lstStyle/>
          <a:p>
            <a:r>
              <a:rPr lang="en-US" dirty="0"/>
              <a:t>Study characteristics</a:t>
            </a:r>
          </a:p>
        </p:txBody>
      </p:sp>
      <p:graphicFrame>
        <p:nvGraphicFramePr>
          <p:cNvPr id="14" name="Table 14">
            <a:extLst>
              <a:ext uri="{FF2B5EF4-FFF2-40B4-BE49-F238E27FC236}">
                <a16:creationId xmlns:a16="http://schemas.microsoft.com/office/drawing/2014/main" id="{BEF280F0-7BEB-4E87-9923-AB2534970732}"/>
              </a:ext>
            </a:extLst>
          </p:cNvPr>
          <p:cNvGraphicFramePr>
            <a:graphicFrameLocks noGrp="1"/>
          </p:cNvGraphicFramePr>
          <p:nvPr>
            <p:ph idx="1"/>
            <p:extLst>
              <p:ext uri="{D42A27DB-BD31-4B8C-83A1-F6EECF244321}">
                <p14:modId xmlns:p14="http://schemas.microsoft.com/office/powerpoint/2010/main" val="1980146348"/>
              </p:ext>
            </p:extLst>
          </p:nvPr>
        </p:nvGraphicFramePr>
        <p:xfrm>
          <a:off x="698204" y="1472664"/>
          <a:ext cx="10655596" cy="4880011"/>
        </p:xfrm>
        <a:graphic>
          <a:graphicData uri="http://schemas.openxmlformats.org/drawingml/2006/table">
            <a:tbl>
              <a:tblPr firstRow="1" bandRow="1">
                <a:tableStyleId>{7E9639D4-E3E2-4D34-9284-5A2195B3D0D7}</a:tableStyleId>
              </a:tblPr>
              <a:tblGrid>
                <a:gridCol w="1522228">
                  <a:extLst>
                    <a:ext uri="{9D8B030D-6E8A-4147-A177-3AD203B41FA5}">
                      <a16:colId xmlns:a16="http://schemas.microsoft.com/office/drawing/2014/main" val="2415844615"/>
                    </a:ext>
                  </a:extLst>
                </a:gridCol>
                <a:gridCol w="1522228">
                  <a:extLst>
                    <a:ext uri="{9D8B030D-6E8A-4147-A177-3AD203B41FA5}">
                      <a16:colId xmlns:a16="http://schemas.microsoft.com/office/drawing/2014/main" val="1938748074"/>
                    </a:ext>
                  </a:extLst>
                </a:gridCol>
                <a:gridCol w="1522228">
                  <a:extLst>
                    <a:ext uri="{9D8B030D-6E8A-4147-A177-3AD203B41FA5}">
                      <a16:colId xmlns:a16="http://schemas.microsoft.com/office/drawing/2014/main" val="452976225"/>
                    </a:ext>
                  </a:extLst>
                </a:gridCol>
                <a:gridCol w="1522228">
                  <a:extLst>
                    <a:ext uri="{9D8B030D-6E8A-4147-A177-3AD203B41FA5}">
                      <a16:colId xmlns:a16="http://schemas.microsoft.com/office/drawing/2014/main" val="3991242632"/>
                    </a:ext>
                  </a:extLst>
                </a:gridCol>
                <a:gridCol w="1522228">
                  <a:extLst>
                    <a:ext uri="{9D8B030D-6E8A-4147-A177-3AD203B41FA5}">
                      <a16:colId xmlns:a16="http://schemas.microsoft.com/office/drawing/2014/main" val="420213552"/>
                    </a:ext>
                  </a:extLst>
                </a:gridCol>
                <a:gridCol w="1522228">
                  <a:extLst>
                    <a:ext uri="{9D8B030D-6E8A-4147-A177-3AD203B41FA5}">
                      <a16:colId xmlns:a16="http://schemas.microsoft.com/office/drawing/2014/main" val="1461846311"/>
                    </a:ext>
                  </a:extLst>
                </a:gridCol>
                <a:gridCol w="1522228">
                  <a:extLst>
                    <a:ext uri="{9D8B030D-6E8A-4147-A177-3AD203B41FA5}">
                      <a16:colId xmlns:a16="http://schemas.microsoft.com/office/drawing/2014/main" val="1618337919"/>
                    </a:ext>
                  </a:extLst>
                </a:gridCol>
              </a:tblGrid>
              <a:tr h="215344">
                <a:tc>
                  <a:txBody>
                    <a:bodyPr/>
                    <a:lstStyle/>
                    <a:p>
                      <a:pPr algn="r" rtl="0" fontAlgn="b"/>
                      <a:r>
                        <a:rPr lang="en-US" sz="1100" b="1" i="0" u="none" strike="noStrike" dirty="0">
                          <a:solidFill>
                            <a:srgbClr val="FFFFFF"/>
                          </a:solidFill>
                          <a:effectLst/>
                          <a:latin typeface="Calibri" panose="020F0502020204030204" pitchFamily="34" charset="0"/>
                        </a:rPr>
                        <a:t>First author</a:t>
                      </a:r>
                    </a:p>
                  </a:txBody>
                  <a:tcPr marL="6350" marR="6350" marT="6350" marB="0" anchor="b"/>
                </a:tc>
                <a:tc>
                  <a:txBody>
                    <a:bodyPr/>
                    <a:lstStyle/>
                    <a:p>
                      <a:pPr algn="ctr" rtl="0" fontAlgn="b"/>
                      <a:r>
                        <a:rPr lang="en-US" sz="1100" b="1" i="0" u="none" strike="noStrike">
                          <a:solidFill>
                            <a:srgbClr val="FFFFFF"/>
                          </a:solidFill>
                          <a:effectLst/>
                          <a:latin typeface="Calibri" panose="020F0502020204030204" pitchFamily="34" charset="0"/>
                        </a:rPr>
                        <a:t>Year</a:t>
                      </a:r>
                    </a:p>
                  </a:txBody>
                  <a:tcPr marL="6350" marR="6350" marT="6350" marB="0" anchor="b"/>
                </a:tc>
                <a:tc>
                  <a:txBody>
                    <a:bodyPr/>
                    <a:lstStyle/>
                    <a:p>
                      <a:pPr algn="ctr" rtl="0" fontAlgn="b"/>
                      <a:r>
                        <a:rPr lang="en-US" sz="1000" b="1" i="0" u="none" strike="noStrike">
                          <a:solidFill>
                            <a:srgbClr val="FFFFFF"/>
                          </a:solidFill>
                          <a:effectLst/>
                          <a:latin typeface="Calibri" panose="020F0502020204030204" pitchFamily="34" charset="0"/>
                        </a:rPr>
                        <a:t>Age range</a:t>
                      </a:r>
                    </a:p>
                  </a:txBody>
                  <a:tcPr marL="6350" marR="6350" marT="6350" marB="0" anchor="b"/>
                </a:tc>
                <a:tc>
                  <a:txBody>
                    <a:bodyPr/>
                    <a:lstStyle/>
                    <a:p>
                      <a:pPr algn="ctr" rtl="0" fontAlgn="b"/>
                      <a:r>
                        <a:rPr lang="en-US" sz="1000" b="1" i="0" u="none" strike="noStrike">
                          <a:solidFill>
                            <a:srgbClr val="FFFFFF"/>
                          </a:solidFill>
                          <a:effectLst/>
                          <a:latin typeface="Calibri" panose="020F0502020204030204" pitchFamily="34" charset="0"/>
                        </a:rPr>
                        <a:t>Male (%)</a:t>
                      </a:r>
                    </a:p>
                  </a:txBody>
                  <a:tcPr marL="6350" marR="6350" marT="6350" marB="0" anchor="b"/>
                </a:tc>
                <a:tc>
                  <a:txBody>
                    <a:bodyPr/>
                    <a:lstStyle/>
                    <a:p>
                      <a:pPr algn="ctr" rtl="0" fontAlgn="b"/>
                      <a:r>
                        <a:rPr lang="en-US" sz="1000" b="1" i="0" u="none" strike="noStrike">
                          <a:solidFill>
                            <a:srgbClr val="FFFFFF"/>
                          </a:solidFill>
                          <a:effectLst/>
                          <a:latin typeface="Calibri" panose="020F0502020204030204" pitchFamily="34" charset="0"/>
                        </a:rPr>
                        <a:t>White (%)</a:t>
                      </a:r>
                    </a:p>
                  </a:txBody>
                  <a:tcPr marL="6350" marR="6350" marT="6350" marB="0" anchor="b"/>
                </a:tc>
                <a:tc>
                  <a:txBody>
                    <a:bodyPr/>
                    <a:lstStyle/>
                    <a:p>
                      <a:pPr algn="l" rtl="0" fontAlgn="b"/>
                      <a:r>
                        <a:rPr lang="en-US" sz="1000" b="1" i="0" u="none" strike="noStrike">
                          <a:solidFill>
                            <a:srgbClr val="FFFFFF"/>
                          </a:solidFill>
                          <a:effectLst/>
                          <a:latin typeface="Calibri" panose="020F0502020204030204" pitchFamily="34" charset="0"/>
                        </a:rPr>
                        <a:t>Setting</a:t>
                      </a:r>
                    </a:p>
                  </a:txBody>
                  <a:tcPr marL="6350" marR="6350" marT="6350" marB="0" anchor="b"/>
                </a:tc>
                <a:tc>
                  <a:txBody>
                    <a:bodyPr/>
                    <a:lstStyle/>
                    <a:p>
                      <a:pPr algn="l" rtl="0" fontAlgn="b"/>
                      <a:r>
                        <a:rPr lang="en-US" sz="1000" b="1" i="0" u="none" strike="noStrike">
                          <a:solidFill>
                            <a:srgbClr val="FFFFFF"/>
                          </a:solidFill>
                          <a:effectLst/>
                          <a:latin typeface="Calibri" panose="020F0502020204030204" pitchFamily="34" charset="0"/>
                        </a:rPr>
                        <a:t>FUT2+ stratified</a:t>
                      </a:r>
                    </a:p>
                  </a:txBody>
                  <a:tcPr marL="6350" marR="6350" marT="6350" marB="0" anchor="b"/>
                </a:tc>
                <a:extLst>
                  <a:ext uri="{0D108BD9-81ED-4DB2-BD59-A6C34878D82A}">
                    <a16:rowId xmlns:a16="http://schemas.microsoft.com/office/drawing/2014/main" val="1582613326"/>
                  </a:ext>
                </a:extLst>
              </a:tr>
              <a:tr h="215344">
                <a:tc>
                  <a:txBody>
                    <a:bodyPr/>
                    <a:lstStyle/>
                    <a:p>
                      <a:pPr algn="r" rtl="0" fontAlgn="b"/>
                      <a:r>
                        <a:rPr lang="en-US" sz="1000" b="0" i="0" u="none" strike="noStrike">
                          <a:solidFill>
                            <a:srgbClr val="000000"/>
                          </a:solidFill>
                          <a:effectLst/>
                          <a:latin typeface="Calibri" panose="020F0502020204030204" pitchFamily="34" charset="0"/>
                        </a:rPr>
                        <a:t>Gordon</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1956</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21, 30</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100</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USA, New York</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1415137769"/>
                  </a:ext>
                </a:extLst>
              </a:tr>
              <a:tr h="215344">
                <a:tc>
                  <a:txBody>
                    <a:bodyPr/>
                    <a:lstStyle/>
                    <a:p>
                      <a:pPr algn="r" rtl="0" fontAlgn="b"/>
                      <a:r>
                        <a:rPr lang="en-US" sz="1000" b="0" i="0" u="none" strike="noStrike">
                          <a:solidFill>
                            <a:srgbClr val="000000"/>
                          </a:solidFill>
                          <a:effectLst/>
                          <a:latin typeface="Calibri" panose="020F0502020204030204" pitchFamily="34" charset="0"/>
                        </a:rPr>
                        <a:t>Dolin</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1971</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18, 45</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100</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USA, Maryland</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427779480"/>
                  </a:ext>
                </a:extLst>
              </a:tr>
              <a:tr h="215344">
                <a:tc>
                  <a:txBody>
                    <a:bodyPr/>
                    <a:lstStyle/>
                    <a:p>
                      <a:pPr algn="r" rtl="0" fontAlgn="b"/>
                      <a:r>
                        <a:rPr lang="en-US" sz="1000" b="0" i="0" u="none" strike="noStrike">
                          <a:solidFill>
                            <a:srgbClr val="000000"/>
                          </a:solidFill>
                          <a:effectLst/>
                          <a:latin typeface="Calibri" panose="020F0502020204030204" pitchFamily="34" charset="0"/>
                        </a:rPr>
                        <a:t>Agus</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1973</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19, 21</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100</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USA, Maryland</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1305702439"/>
                  </a:ext>
                </a:extLst>
              </a:tr>
              <a:tr h="271541">
                <a:tc>
                  <a:txBody>
                    <a:bodyPr/>
                    <a:lstStyle/>
                    <a:p>
                      <a:pPr algn="r" rtl="0" fontAlgn="b"/>
                      <a:r>
                        <a:rPr lang="en-US" sz="1000" b="0" i="0" u="none" strike="noStrike">
                          <a:solidFill>
                            <a:srgbClr val="000000"/>
                          </a:solidFill>
                          <a:effectLst/>
                          <a:latin typeface="Calibri" panose="020F0502020204030204" pitchFamily="34" charset="0"/>
                        </a:rPr>
                        <a:t>Keswick</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1985</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NA</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USA, Texas</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1353836745"/>
                  </a:ext>
                </a:extLst>
              </a:tr>
              <a:tr h="215344">
                <a:tc>
                  <a:txBody>
                    <a:bodyPr/>
                    <a:lstStyle/>
                    <a:p>
                      <a:pPr algn="r" rtl="0" fontAlgn="b"/>
                      <a:r>
                        <a:rPr lang="en-US" sz="1000" b="0" i="0" u="none" strike="noStrike">
                          <a:solidFill>
                            <a:srgbClr val="000000"/>
                          </a:solidFill>
                          <a:effectLst/>
                          <a:latin typeface="Calibri" panose="020F0502020204030204" pitchFamily="34" charset="0"/>
                        </a:rPr>
                        <a:t>Treanor</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1988</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adults</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USA, New York</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824902737"/>
                  </a:ext>
                </a:extLst>
              </a:tr>
              <a:tr h="404540">
                <a:tc>
                  <a:txBody>
                    <a:bodyPr/>
                    <a:lstStyle/>
                    <a:p>
                      <a:pPr algn="r" rtl="0" fontAlgn="b"/>
                      <a:r>
                        <a:rPr lang="en-US" sz="1000" b="0" i="0" u="none" strike="noStrike">
                          <a:solidFill>
                            <a:srgbClr val="000000"/>
                          </a:solidFill>
                          <a:effectLst/>
                          <a:latin typeface="Calibri" panose="020F0502020204030204" pitchFamily="34" charset="0"/>
                        </a:rPr>
                        <a:t>Madore</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1990</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18, 35</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NA</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USA, New York</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1048911540"/>
                  </a:ext>
                </a:extLst>
              </a:tr>
              <a:tr h="271541">
                <a:tc>
                  <a:txBody>
                    <a:bodyPr/>
                    <a:lstStyle/>
                    <a:p>
                      <a:pPr algn="r" rtl="0" fontAlgn="b"/>
                      <a:r>
                        <a:rPr lang="en-US" sz="1000" b="0" i="0" u="none" strike="noStrike">
                          <a:solidFill>
                            <a:srgbClr val="000000"/>
                          </a:solidFill>
                          <a:effectLst/>
                          <a:latin typeface="Calibri" panose="020F0502020204030204" pitchFamily="34" charset="0"/>
                        </a:rPr>
                        <a:t>Graham</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1994</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19, 39</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41</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84</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USA, Texas</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1801196505"/>
                  </a:ext>
                </a:extLst>
              </a:tr>
              <a:tr h="271541">
                <a:tc>
                  <a:txBody>
                    <a:bodyPr/>
                    <a:lstStyle/>
                    <a:p>
                      <a:pPr algn="r" rtl="0" fontAlgn="b"/>
                      <a:r>
                        <a:rPr lang="en-US" sz="1000" b="0" i="0" u="none" strike="noStrike">
                          <a:solidFill>
                            <a:srgbClr val="000000"/>
                          </a:solidFill>
                          <a:effectLst/>
                          <a:latin typeface="Calibri" panose="020F0502020204030204" pitchFamily="34" charset="0"/>
                        </a:rPr>
                        <a:t>Parker</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1994</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adults</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NA</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l" rtl="0" fontAlgn="b"/>
                      <a:r>
                        <a:rPr lang="en-US" sz="1000" b="0" i="0" u="none" strike="noStrike">
                          <a:solidFill>
                            <a:srgbClr val="000000"/>
                          </a:solidFill>
                          <a:effectLst/>
                          <a:latin typeface="Calibri" panose="020F0502020204030204" pitchFamily="34" charset="0"/>
                        </a:rPr>
                        <a:t>USA, multiple</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3844093809"/>
                  </a:ext>
                </a:extLst>
              </a:tr>
              <a:tr h="215344">
                <a:tc>
                  <a:txBody>
                    <a:bodyPr/>
                    <a:lstStyle/>
                    <a:p>
                      <a:pPr algn="r" rtl="0" fontAlgn="b"/>
                      <a:r>
                        <a:rPr lang="en-US" sz="1000" b="0" i="0" u="none" strike="noStrike">
                          <a:solidFill>
                            <a:srgbClr val="000000"/>
                          </a:solidFill>
                          <a:effectLst/>
                          <a:latin typeface="Calibri" panose="020F0502020204030204" pitchFamily="34" charset="0"/>
                        </a:rPr>
                        <a:t>Okhuysen</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1995</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adults</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NA</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USA, Texas</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2294902792"/>
                  </a:ext>
                </a:extLst>
              </a:tr>
              <a:tr h="215344">
                <a:tc>
                  <a:txBody>
                    <a:bodyPr/>
                    <a:lstStyle/>
                    <a:p>
                      <a:pPr algn="r" rtl="0" fontAlgn="b"/>
                      <a:r>
                        <a:rPr lang="en-US" sz="1000" b="0" i="0" u="none" strike="noStrike">
                          <a:solidFill>
                            <a:srgbClr val="000000"/>
                          </a:solidFill>
                          <a:effectLst/>
                          <a:latin typeface="Calibri" panose="020F0502020204030204" pitchFamily="34" charset="0"/>
                        </a:rPr>
                        <a:t>Lindesmith</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2003</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20, 49</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49</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71</a:t>
                      </a:r>
                    </a:p>
                  </a:txBody>
                  <a:tcPr marL="6350" marR="6350" marT="6350" marB="0" anchor="b"/>
                </a:tc>
                <a:tc>
                  <a:txBody>
                    <a:bodyPr/>
                    <a:lstStyle/>
                    <a:p>
                      <a:pPr algn="l" rtl="0" fontAlgn="b"/>
                      <a:r>
                        <a:rPr lang="en-US" sz="1000" b="0" i="0" u="none" strike="noStrike">
                          <a:solidFill>
                            <a:srgbClr val="000000"/>
                          </a:solidFill>
                          <a:effectLst/>
                          <a:latin typeface="Calibri" panose="020F0502020204030204" pitchFamily="34" charset="0"/>
                        </a:rPr>
                        <a:t>USA, North Carolina</a:t>
                      </a:r>
                    </a:p>
                  </a:txBody>
                  <a:tcPr marL="6350" marR="6350" marT="6350" marB="0" anchor="b"/>
                </a:tc>
                <a:tc>
                  <a:txBody>
                    <a:bodyPr/>
                    <a:lstStyle/>
                    <a:p>
                      <a:pPr algn="l" rtl="0" fontAlgn="b"/>
                      <a:r>
                        <a:rPr lang="en-US" sz="1000" b="0" i="0" u="none" strike="noStrike">
                          <a:solidFill>
                            <a:srgbClr val="000000"/>
                          </a:solidFill>
                          <a:effectLst/>
                          <a:latin typeface="Calibri" panose="020F0502020204030204" pitchFamily="34" charset="0"/>
                        </a:rPr>
                        <a:t>Yes</a:t>
                      </a:r>
                    </a:p>
                  </a:txBody>
                  <a:tcPr marL="6350" marR="6350" marT="6350" marB="0" anchor="b"/>
                </a:tc>
                <a:extLst>
                  <a:ext uri="{0D108BD9-81ED-4DB2-BD59-A6C34878D82A}">
                    <a16:rowId xmlns:a16="http://schemas.microsoft.com/office/drawing/2014/main" val="482408031"/>
                  </a:ext>
                </a:extLst>
              </a:tr>
              <a:tr h="215344">
                <a:tc>
                  <a:txBody>
                    <a:bodyPr/>
                    <a:lstStyle/>
                    <a:p>
                      <a:pPr algn="r" rtl="0" fontAlgn="b"/>
                      <a:r>
                        <a:rPr lang="en-US" sz="1000" b="0" i="0" u="none" strike="noStrike">
                          <a:solidFill>
                            <a:srgbClr val="000000"/>
                          </a:solidFill>
                          <a:effectLst/>
                          <a:latin typeface="Calibri" panose="020F0502020204030204" pitchFamily="34" charset="0"/>
                        </a:rPr>
                        <a:t>Lindesmith</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2005</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21, 54</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47</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73</a:t>
                      </a:r>
                    </a:p>
                  </a:txBody>
                  <a:tcPr marL="6350" marR="6350" marT="6350" marB="0" anchor="b"/>
                </a:tc>
                <a:tc>
                  <a:txBody>
                    <a:bodyPr/>
                    <a:lstStyle/>
                    <a:p>
                      <a:pPr algn="l" rtl="0" fontAlgn="b"/>
                      <a:r>
                        <a:rPr lang="en-US" sz="1000" b="0" i="0" u="none" strike="noStrike">
                          <a:solidFill>
                            <a:srgbClr val="000000"/>
                          </a:solidFill>
                          <a:effectLst/>
                          <a:latin typeface="Calibri" panose="020F0502020204030204" pitchFamily="34" charset="0"/>
                        </a:rPr>
                        <a:t>USA, North Carolina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Yes</a:t>
                      </a:r>
                    </a:p>
                  </a:txBody>
                  <a:tcPr marL="6350" marR="6350" marT="6350" marB="0" anchor="b"/>
                </a:tc>
                <a:extLst>
                  <a:ext uri="{0D108BD9-81ED-4DB2-BD59-A6C34878D82A}">
                    <a16:rowId xmlns:a16="http://schemas.microsoft.com/office/drawing/2014/main" val="1058822855"/>
                  </a:ext>
                </a:extLst>
              </a:tr>
              <a:tr h="215344">
                <a:tc>
                  <a:txBody>
                    <a:bodyPr/>
                    <a:lstStyle/>
                    <a:p>
                      <a:pPr algn="r" rtl="0" fontAlgn="b"/>
                      <a:r>
                        <a:rPr lang="en-US" sz="1000" b="0" i="0" u="none" strike="noStrike">
                          <a:solidFill>
                            <a:srgbClr val="000000"/>
                          </a:solidFill>
                          <a:effectLst/>
                          <a:latin typeface="Calibri" panose="020F0502020204030204" pitchFamily="34" charset="0"/>
                        </a:rPr>
                        <a:t>Atmar</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2008</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18, 50</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NA</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USA, Texas</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FUT2+ only</a:t>
                      </a:r>
                    </a:p>
                  </a:txBody>
                  <a:tcPr marL="6350" marR="6350" marT="6350" marB="0" anchor="b"/>
                </a:tc>
                <a:extLst>
                  <a:ext uri="{0D108BD9-81ED-4DB2-BD59-A6C34878D82A}">
                    <a16:rowId xmlns:a16="http://schemas.microsoft.com/office/drawing/2014/main" val="561189262"/>
                  </a:ext>
                </a:extLst>
              </a:tr>
              <a:tr h="215344">
                <a:tc>
                  <a:txBody>
                    <a:bodyPr/>
                    <a:lstStyle/>
                    <a:p>
                      <a:pPr algn="r" rtl="0" fontAlgn="b"/>
                      <a:r>
                        <a:rPr lang="en-US" sz="1000" b="0" i="0" u="none" strike="noStrike">
                          <a:solidFill>
                            <a:srgbClr val="000000"/>
                          </a:solidFill>
                          <a:effectLst/>
                          <a:latin typeface="Calibri" panose="020F0502020204030204" pitchFamily="34" charset="0"/>
                        </a:rPr>
                        <a:t>Teunis</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2008</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NA</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l" rtl="0" fontAlgn="b"/>
                      <a:r>
                        <a:rPr lang="en-US" sz="1000" b="0" i="0" u="none" strike="noStrike">
                          <a:solidFill>
                            <a:srgbClr val="000000"/>
                          </a:solidFill>
                          <a:effectLst/>
                          <a:latin typeface="Calibri" panose="020F0502020204030204" pitchFamily="34" charset="0"/>
                        </a:rPr>
                        <a:t>USA, New York</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1185467529"/>
                  </a:ext>
                </a:extLst>
              </a:tr>
              <a:tr h="215344">
                <a:tc>
                  <a:txBody>
                    <a:bodyPr/>
                    <a:lstStyle/>
                    <a:p>
                      <a:pPr algn="r" rtl="0" fontAlgn="b"/>
                      <a:r>
                        <a:rPr lang="en-US" sz="1000" b="0" i="0" u="none" strike="noStrike">
                          <a:solidFill>
                            <a:srgbClr val="000000"/>
                          </a:solidFill>
                          <a:effectLst/>
                          <a:latin typeface="Calibri" panose="020F0502020204030204" pitchFamily="34" charset="0"/>
                        </a:rPr>
                        <a:t>Atmar</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2011</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18, 50</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59</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USA, Texas</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FUT2+ only</a:t>
                      </a:r>
                    </a:p>
                  </a:txBody>
                  <a:tcPr marL="6350" marR="6350" marT="6350" marB="0" anchor="b"/>
                </a:tc>
                <a:extLst>
                  <a:ext uri="{0D108BD9-81ED-4DB2-BD59-A6C34878D82A}">
                    <a16:rowId xmlns:a16="http://schemas.microsoft.com/office/drawing/2014/main" val="2950250683"/>
                  </a:ext>
                </a:extLst>
              </a:tr>
              <a:tr h="215344">
                <a:tc>
                  <a:txBody>
                    <a:bodyPr/>
                    <a:lstStyle/>
                    <a:p>
                      <a:pPr algn="r" rtl="0" fontAlgn="b"/>
                      <a:r>
                        <a:rPr lang="en-US" sz="1000" b="0" i="0" u="none" strike="noStrike">
                          <a:solidFill>
                            <a:srgbClr val="000000"/>
                          </a:solidFill>
                          <a:effectLst/>
                          <a:latin typeface="Calibri" panose="020F0502020204030204" pitchFamily="34" charset="0"/>
                        </a:rPr>
                        <a:t>Leon</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2011</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18, 48</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48</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34</a:t>
                      </a:r>
                    </a:p>
                  </a:txBody>
                  <a:tcPr marL="6350" marR="6350" marT="6350" marB="0" anchor="b"/>
                </a:tc>
                <a:tc>
                  <a:txBody>
                    <a:bodyPr/>
                    <a:lstStyle/>
                    <a:p>
                      <a:pPr algn="l" rtl="0" fontAlgn="b"/>
                      <a:r>
                        <a:rPr lang="en-US" sz="1000" b="0" i="0" u="none" strike="noStrike">
                          <a:solidFill>
                            <a:srgbClr val="000000"/>
                          </a:solidFill>
                          <a:effectLst/>
                          <a:latin typeface="Calibri" panose="020F0502020204030204" pitchFamily="34" charset="0"/>
                        </a:rPr>
                        <a:t>USA, Georgia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2097429006"/>
                  </a:ext>
                </a:extLst>
              </a:tr>
              <a:tr h="215344">
                <a:tc>
                  <a:txBody>
                    <a:bodyPr/>
                    <a:lstStyle/>
                    <a:p>
                      <a:pPr algn="r" rtl="0" fontAlgn="b"/>
                      <a:r>
                        <a:rPr lang="en-US" sz="1000" b="0" i="0" u="none" strike="noStrike">
                          <a:solidFill>
                            <a:srgbClr val="000000"/>
                          </a:solidFill>
                          <a:effectLst/>
                          <a:latin typeface="Calibri" panose="020F0502020204030204" pitchFamily="34" charset="0"/>
                        </a:rPr>
                        <a:t>Seitz</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2011</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18, 50</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NA</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NA</a:t>
                      </a:r>
                    </a:p>
                  </a:txBody>
                  <a:tcPr marL="6350" marR="6350" marT="6350" marB="0" anchor="b"/>
                </a:tc>
                <a:tc>
                  <a:txBody>
                    <a:bodyPr/>
                    <a:lstStyle/>
                    <a:p>
                      <a:pPr algn="l" rtl="0" fontAlgn="b"/>
                      <a:r>
                        <a:rPr lang="en-US" sz="1000" b="0" i="0" u="none" strike="noStrike">
                          <a:solidFill>
                            <a:srgbClr val="000000"/>
                          </a:solidFill>
                          <a:effectLst/>
                          <a:latin typeface="Calibri" panose="020F0502020204030204" pitchFamily="34" charset="0"/>
                        </a:rPr>
                        <a:t>USA, Georgia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No</a:t>
                      </a:r>
                    </a:p>
                  </a:txBody>
                  <a:tcPr marL="6350" marR="6350" marT="6350" marB="0" anchor="b"/>
                </a:tc>
                <a:extLst>
                  <a:ext uri="{0D108BD9-81ED-4DB2-BD59-A6C34878D82A}">
                    <a16:rowId xmlns:a16="http://schemas.microsoft.com/office/drawing/2014/main" val="270524188"/>
                  </a:ext>
                </a:extLst>
              </a:tr>
              <a:tr h="215344">
                <a:tc>
                  <a:txBody>
                    <a:bodyPr/>
                    <a:lstStyle/>
                    <a:p>
                      <a:pPr algn="r" rtl="0" fontAlgn="b"/>
                      <a:r>
                        <a:rPr lang="en-US" sz="1000" b="0" i="0" u="none" strike="noStrike">
                          <a:solidFill>
                            <a:srgbClr val="000000"/>
                          </a:solidFill>
                          <a:effectLst/>
                          <a:latin typeface="Calibri" panose="020F0502020204030204" pitchFamily="34" charset="0"/>
                        </a:rPr>
                        <a:t>Frenck</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2012</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19, 48</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48</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23</a:t>
                      </a:r>
                    </a:p>
                  </a:txBody>
                  <a:tcPr marL="6350" marR="6350" marT="6350" marB="0" anchor="b"/>
                </a:tc>
                <a:tc>
                  <a:txBody>
                    <a:bodyPr/>
                    <a:lstStyle/>
                    <a:p>
                      <a:pPr algn="l" rtl="0" fontAlgn="b"/>
                      <a:r>
                        <a:rPr lang="en-US" sz="1000" b="0" i="0" u="none" strike="noStrike">
                          <a:solidFill>
                            <a:srgbClr val="000000"/>
                          </a:solidFill>
                          <a:effectLst/>
                          <a:latin typeface="Calibri" panose="020F0502020204030204" pitchFamily="34" charset="0"/>
                        </a:rPr>
                        <a:t>USA, Ohio</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Yes</a:t>
                      </a:r>
                    </a:p>
                  </a:txBody>
                  <a:tcPr marL="6350" marR="6350" marT="6350" marB="0" anchor="b"/>
                </a:tc>
                <a:extLst>
                  <a:ext uri="{0D108BD9-81ED-4DB2-BD59-A6C34878D82A}">
                    <a16:rowId xmlns:a16="http://schemas.microsoft.com/office/drawing/2014/main" val="2541181127"/>
                  </a:ext>
                </a:extLst>
              </a:tr>
              <a:tr h="215344">
                <a:tc>
                  <a:txBody>
                    <a:bodyPr/>
                    <a:lstStyle/>
                    <a:p>
                      <a:pPr algn="r" rtl="0" fontAlgn="b"/>
                      <a:r>
                        <a:rPr lang="en-US" sz="1000" b="0" i="0" u="none" strike="noStrike">
                          <a:solidFill>
                            <a:srgbClr val="000000"/>
                          </a:solidFill>
                          <a:effectLst/>
                          <a:latin typeface="Calibri" panose="020F0502020204030204" pitchFamily="34" charset="0"/>
                        </a:rPr>
                        <a:t>Atmar</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2014</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20, 50</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54</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53</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USA, Texas</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FUT2+ only</a:t>
                      </a:r>
                    </a:p>
                  </a:txBody>
                  <a:tcPr marL="6350" marR="6350" marT="6350" marB="0" anchor="b"/>
                </a:tc>
                <a:extLst>
                  <a:ext uri="{0D108BD9-81ED-4DB2-BD59-A6C34878D82A}">
                    <a16:rowId xmlns:a16="http://schemas.microsoft.com/office/drawing/2014/main" val="1586621770"/>
                  </a:ext>
                </a:extLst>
              </a:tr>
              <a:tr h="215344">
                <a:tc>
                  <a:txBody>
                    <a:bodyPr/>
                    <a:lstStyle/>
                    <a:p>
                      <a:pPr algn="r" rtl="0" fontAlgn="b"/>
                      <a:r>
                        <a:rPr lang="en-US" sz="1000" b="0" i="0" u="none" strike="noStrike">
                          <a:solidFill>
                            <a:srgbClr val="000000"/>
                          </a:solidFill>
                          <a:effectLst/>
                          <a:latin typeface="Calibri" panose="020F0502020204030204" pitchFamily="34" charset="0"/>
                        </a:rPr>
                        <a:t>Bernstein</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2015</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18, 49</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52</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25</a:t>
                      </a:r>
                    </a:p>
                  </a:txBody>
                  <a:tcPr marL="6350" marR="6350" marT="6350" marB="0" anchor="b"/>
                </a:tc>
                <a:tc>
                  <a:txBody>
                    <a:bodyPr/>
                    <a:lstStyle/>
                    <a:p>
                      <a:pPr algn="l" rtl="0" fontAlgn="b"/>
                      <a:r>
                        <a:rPr lang="en-US" sz="1000" b="0" i="0" u="none" strike="noStrike">
                          <a:solidFill>
                            <a:srgbClr val="000000"/>
                          </a:solidFill>
                          <a:effectLst/>
                          <a:latin typeface="Calibri" panose="020F0502020204030204" pitchFamily="34" charset="0"/>
                        </a:rPr>
                        <a:t>USA, multiple</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FUT2+ only</a:t>
                      </a:r>
                    </a:p>
                  </a:txBody>
                  <a:tcPr marL="6350" marR="6350" marT="6350" marB="0" anchor="b"/>
                </a:tc>
                <a:extLst>
                  <a:ext uri="{0D108BD9-81ED-4DB2-BD59-A6C34878D82A}">
                    <a16:rowId xmlns:a16="http://schemas.microsoft.com/office/drawing/2014/main" val="1375625307"/>
                  </a:ext>
                </a:extLst>
              </a:tr>
              <a:tr h="215344">
                <a:tc>
                  <a:txBody>
                    <a:bodyPr/>
                    <a:lstStyle/>
                    <a:p>
                      <a:pPr algn="r" rtl="0" fontAlgn="b"/>
                      <a:r>
                        <a:rPr lang="en-US" sz="1000" b="0" i="0" u="none" strike="noStrike">
                          <a:solidFill>
                            <a:srgbClr val="000000"/>
                          </a:solidFill>
                          <a:effectLst/>
                          <a:latin typeface="Calibri" panose="020F0502020204030204" pitchFamily="34" charset="0"/>
                        </a:rPr>
                        <a:t>Mateo</a:t>
                      </a:r>
                    </a:p>
                  </a:txBody>
                  <a:tcPr marL="6350" marR="6350" marT="6350" marB="0" anchor="b"/>
                </a:tc>
                <a:tc>
                  <a:txBody>
                    <a:bodyPr/>
                    <a:lstStyle/>
                    <a:p>
                      <a:pPr algn="ctr" rtl="0" fontAlgn="b"/>
                      <a:r>
                        <a:rPr lang="en-US" sz="1000" b="0" i="0" u="none" strike="noStrike" dirty="0">
                          <a:solidFill>
                            <a:srgbClr val="000000"/>
                          </a:solidFill>
                          <a:effectLst/>
                          <a:latin typeface="Calibri" panose="020F0502020204030204" pitchFamily="34" charset="0"/>
                        </a:rPr>
                        <a:t>2020</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18, 49</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47</a:t>
                      </a:r>
                    </a:p>
                  </a:txBody>
                  <a:tcPr marL="6350" marR="6350" marT="6350" marB="0" anchor="b"/>
                </a:tc>
                <a:tc>
                  <a:txBody>
                    <a:bodyPr/>
                    <a:lstStyle/>
                    <a:p>
                      <a:pPr algn="ctr" rtl="0" fontAlgn="b"/>
                      <a:r>
                        <a:rPr lang="en-US" sz="1000" b="0" i="0" u="none" strike="noStrike">
                          <a:solidFill>
                            <a:srgbClr val="000000"/>
                          </a:solidFill>
                          <a:effectLst/>
                          <a:latin typeface="Calibri" panose="020F0502020204030204" pitchFamily="34" charset="0"/>
                        </a:rPr>
                        <a:t>47</a:t>
                      </a:r>
                    </a:p>
                  </a:txBody>
                  <a:tcPr marL="6350" marR="6350" marT="6350" marB="0" anchor="b"/>
                </a:tc>
                <a:tc>
                  <a:txBody>
                    <a:bodyPr/>
                    <a:lstStyle/>
                    <a:p>
                      <a:pPr algn="l" rtl="0" fontAlgn="b"/>
                      <a:r>
                        <a:rPr lang="en-US" sz="1000" b="0" i="0" u="none" strike="noStrike">
                          <a:solidFill>
                            <a:srgbClr val="000000"/>
                          </a:solidFill>
                          <a:effectLst/>
                          <a:latin typeface="Calibri" panose="020F0502020204030204" pitchFamily="34" charset="0"/>
                        </a:rPr>
                        <a:t>USA, California</a:t>
                      </a:r>
                    </a:p>
                  </a:txBody>
                  <a:tcPr marL="6350" marR="6350" marT="6350" marB="0" anchor="b"/>
                </a:tc>
                <a:tc>
                  <a:txBody>
                    <a:bodyPr/>
                    <a:lstStyle/>
                    <a:p>
                      <a:pPr algn="l" rtl="0" fontAlgn="b"/>
                      <a:r>
                        <a:rPr lang="en-US" sz="1000" b="0" i="0" u="none" strike="noStrike" dirty="0">
                          <a:solidFill>
                            <a:srgbClr val="000000"/>
                          </a:solidFill>
                          <a:effectLst/>
                          <a:latin typeface="Calibri" panose="020F0502020204030204" pitchFamily="34" charset="0"/>
                        </a:rPr>
                        <a:t>FUT2+ only</a:t>
                      </a:r>
                    </a:p>
                  </a:txBody>
                  <a:tcPr marL="6350" marR="6350" marT="6350" marB="0" anchor="b"/>
                </a:tc>
                <a:extLst>
                  <a:ext uri="{0D108BD9-81ED-4DB2-BD59-A6C34878D82A}">
                    <a16:rowId xmlns:a16="http://schemas.microsoft.com/office/drawing/2014/main" val="209979559"/>
                  </a:ext>
                </a:extLst>
              </a:tr>
            </a:tbl>
          </a:graphicData>
        </a:graphic>
      </p:graphicFrame>
    </p:spTree>
    <p:extLst>
      <p:ext uri="{BB962C8B-B14F-4D97-AF65-F5344CB8AC3E}">
        <p14:creationId xmlns:p14="http://schemas.microsoft.com/office/powerpoint/2010/main" val="184840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F6ED-250A-457D-98BD-ACA5E3420C63}"/>
              </a:ext>
            </a:extLst>
          </p:cNvPr>
          <p:cNvSpPr>
            <a:spLocks noGrp="1"/>
          </p:cNvSpPr>
          <p:nvPr>
            <p:ph type="title"/>
          </p:nvPr>
        </p:nvSpPr>
        <p:spPr/>
        <p:txBody>
          <a:bodyPr/>
          <a:lstStyle/>
          <a:p>
            <a:r>
              <a:rPr lang="en-US" dirty="0"/>
              <a:t>Challenge studies</a:t>
            </a:r>
          </a:p>
        </p:txBody>
      </p:sp>
      <p:pic>
        <p:nvPicPr>
          <p:cNvPr id="5" name="Graphic 4" descr="Group of men with solid fill">
            <a:extLst>
              <a:ext uri="{FF2B5EF4-FFF2-40B4-BE49-F238E27FC236}">
                <a16:creationId xmlns:a16="http://schemas.microsoft.com/office/drawing/2014/main" id="{99AFF8E5-66B0-4465-A686-621525E3BA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499" y="1928648"/>
            <a:ext cx="3000703" cy="3000703"/>
          </a:xfrm>
          <a:prstGeom prst="rect">
            <a:avLst/>
          </a:prstGeom>
        </p:spPr>
      </p:pic>
      <p:sp>
        <p:nvSpPr>
          <p:cNvPr id="6" name="Arrow: Left 5">
            <a:extLst>
              <a:ext uri="{FF2B5EF4-FFF2-40B4-BE49-F238E27FC236}">
                <a16:creationId xmlns:a16="http://schemas.microsoft.com/office/drawing/2014/main" id="{5D76AD40-F01A-43A4-8D6B-AD4DBBF717BF}"/>
              </a:ext>
            </a:extLst>
          </p:cNvPr>
          <p:cNvSpPr/>
          <p:nvPr/>
        </p:nvSpPr>
        <p:spPr>
          <a:xfrm rot="10800000">
            <a:off x="3792920" y="3137337"/>
            <a:ext cx="1198180" cy="7567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Needle with solid fill">
            <a:extLst>
              <a:ext uri="{FF2B5EF4-FFF2-40B4-BE49-F238E27FC236}">
                <a16:creationId xmlns:a16="http://schemas.microsoft.com/office/drawing/2014/main" id="{F814B4FC-6909-472A-87CB-E2FB9CE16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70383" y="2093451"/>
            <a:ext cx="2651234" cy="2651234"/>
          </a:xfrm>
          <a:prstGeom prst="rect">
            <a:avLst/>
          </a:prstGeom>
        </p:spPr>
      </p:pic>
      <p:sp>
        <p:nvSpPr>
          <p:cNvPr id="9" name="Arrow: Left 8">
            <a:extLst>
              <a:ext uri="{FF2B5EF4-FFF2-40B4-BE49-F238E27FC236}">
                <a16:creationId xmlns:a16="http://schemas.microsoft.com/office/drawing/2014/main" id="{8E7DB04B-61D1-4809-A084-AA27F712B401}"/>
              </a:ext>
            </a:extLst>
          </p:cNvPr>
          <p:cNvSpPr/>
          <p:nvPr/>
        </p:nvSpPr>
        <p:spPr>
          <a:xfrm rot="10800000">
            <a:off x="7421617" y="3137338"/>
            <a:ext cx="1198180" cy="7567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Germ with solid fill">
            <a:extLst>
              <a:ext uri="{FF2B5EF4-FFF2-40B4-BE49-F238E27FC236}">
                <a16:creationId xmlns:a16="http://schemas.microsoft.com/office/drawing/2014/main" id="{CCE151E7-6E73-4AC8-8380-191F33567F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2990" y="2309649"/>
            <a:ext cx="914400" cy="914400"/>
          </a:xfrm>
          <a:prstGeom prst="rect">
            <a:avLst/>
          </a:prstGeom>
        </p:spPr>
      </p:pic>
      <p:pic>
        <p:nvPicPr>
          <p:cNvPr id="15" name="Graphic 14" descr="Cough with solid fill">
            <a:extLst>
              <a:ext uri="{FF2B5EF4-FFF2-40B4-BE49-F238E27FC236}">
                <a16:creationId xmlns:a16="http://schemas.microsoft.com/office/drawing/2014/main" id="{E1E77DEC-E8C0-442B-BAAD-AD6A83C472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4600" y="1647496"/>
            <a:ext cx="1489841" cy="1489841"/>
          </a:xfrm>
          <a:prstGeom prst="rect">
            <a:avLst/>
          </a:prstGeom>
        </p:spPr>
      </p:pic>
      <p:pic>
        <p:nvPicPr>
          <p:cNvPr id="16" name="Graphic 15" descr="Cough with solid fill">
            <a:extLst>
              <a:ext uri="{FF2B5EF4-FFF2-40B4-BE49-F238E27FC236}">
                <a16:creationId xmlns:a16="http://schemas.microsoft.com/office/drawing/2014/main" id="{69D0D383-69BB-4D35-AD0C-1006E5B051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0602" y="3254844"/>
            <a:ext cx="1489841" cy="1489841"/>
          </a:xfrm>
          <a:prstGeom prst="rect">
            <a:avLst/>
          </a:prstGeom>
        </p:spPr>
      </p:pic>
      <p:pic>
        <p:nvPicPr>
          <p:cNvPr id="17" name="Graphic 16" descr="Cough with solid fill">
            <a:extLst>
              <a:ext uri="{FF2B5EF4-FFF2-40B4-BE49-F238E27FC236}">
                <a16:creationId xmlns:a16="http://schemas.microsoft.com/office/drawing/2014/main" id="{BB8A7A03-5D9D-49D4-B47F-D074F0EEDF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14441" y="2479128"/>
            <a:ext cx="1489841" cy="1489841"/>
          </a:xfrm>
          <a:prstGeom prst="rect">
            <a:avLst/>
          </a:prstGeom>
        </p:spPr>
      </p:pic>
      <p:sp>
        <p:nvSpPr>
          <p:cNvPr id="18" name="TextBox 17">
            <a:extLst>
              <a:ext uri="{FF2B5EF4-FFF2-40B4-BE49-F238E27FC236}">
                <a16:creationId xmlns:a16="http://schemas.microsoft.com/office/drawing/2014/main" id="{BA496255-B0FC-4AB7-ACBF-1620B09F93C2}"/>
              </a:ext>
            </a:extLst>
          </p:cNvPr>
          <p:cNvSpPr txBox="1"/>
          <p:nvPr/>
        </p:nvSpPr>
        <p:spPr>
          <a:xfrm>
            <a:off x="432236" y="4744685"/>
            <a:ext cx="3279228" cy="646331"/>
          </a:xfrm>
          <a:prstGeom prst="rect">
            <a:avLst/>
          </a:prstGeom>
          <a:noFill/>
        </p:spPr>
        <p:txBody>
          <a:bodyPr wrap="square" rtlCol="0">
            <a:spAutoFit/>
          </a:bodyPr>
          <a:lstStyle/>
          <a:p>
            <a:r>
              <a:rPr lang="en-US" dirty="0"/>
              <a:t>Cohort of young, healthy people</a:t>
            </a:r>
          </a:p>
          <a:p>
            <a:r>
              <a:rPr lang="en-US" dirty="0"/>
              <a:t>(usually paid)</a:t>
            </a:r>
          </a:p>
        </p:txBody>
      </p:sp>
      <p:sp>
        <p:nvSpPr>
          <p:cNvPr id="19" name="TextBox 18">
            <a:extLst>
              <a:ext uri="{FF2B5EF4-FFF2-40B4-BE49-F238E27FC236}">
                <a16:creationId xmlns:a16="http://schemas.microsoft.com/office/drawing/2014/main" id="{9EA9C13C-6E5F-4452-BF85-2E0D1184DA51}"/>
              </a:ext>
            </a:extLst>
          </p:cNvPr>
          <p:cNvSpPr txBox="1"/>
          <p:nvPr/>
        </p:nvSpPr>
        <p:spPr>
          <a:xfrm>
            <a:off x="4770383" y="4606185"/>
            <a:ext cx="2781300" cy="646331"/>
          </a:xfrm>
          <a:prstGeom prst="rect">
            <a:avLst/>
          </a:prstGeom>
          <a:noFill/>
        </p:spPr>
        <p:txBody>
          <a:bodyPr wrap="square" rtlCol="0">
            <a:spAutoFit/>
          </a:bodyPr>
          <a:lstStyle/>
          <a:p>
            <a:r>
              <a:rPr lang="en-US" dirty="0"/>
              <a:t>Experimental infection with “biologic” (</a:t>
            </a:r>
            <a:r>
              <a:rPr lang="en-US" dirty="0" err="1"/>
              <a:t>noro</a:t>
            </a:r>
            <a:r>
              <a:rPr lang="en-US" dirty="0"/>
              <a:t>)</a:t>
            </a:r>
          </a:p>
        </p:txBody>
      </p:sp>
      <p:sp>
        <p:nvSpPr>
          <p:cNvPr id="20" name="TextBox 19">
            <a:extLst>
              <a:ext uri="{FF2B5EF4-FFF2-40B4-BE49-F238E27FC236}">
                <a16:creationId xmlns:a16="http://schemas.microsoft.com/office/drawing/2014/main" id="{52E3272A-49A3-432F-A2E3-1FDD9797F6EC}"/>
              </a:ext>
            </a:extLst>
          </p:cNvPr>
          <p:cNvSpPr txBox="1"/>
          <p:nvPr/>
        </p:nvSpPr>
        <p:spPr>
          <a:xfrm>
            <a:off x="8869450" y="4606185"/>
            <a:ext cx="2719552" cy="646331"/>
          </a:xfrm>
          <a:prstGeom prst="rect">
            <a:avLst/>
          </a:prstGeom>
          <a:noFill/>
        </p:spPr>
        <p:txBody>
          <a:bodyPr wrap="square" rtlCol="0">
            <a:spAutoFit/>
          </a:bodyPr>
          <a:lstStyle/>
          <a:p>
            <a:r>
              <a:rPr lang="en-US" dirty="0"/>
              <a:t>Tracking disease progress and infection outcomes</a:t>
            </a:r>
          </a:p>
        </p:txBody>
      </p:sp>
      <p:sp>
        <p:nvSpPr>
          <p:cNvPr id="21" name="TextBox 20">
            <a:extLst>
              <a:ext uri="{FF2B5EF4-FFF2-40B4-BE49-F238E27FC236}">
                <a16:creationId xmlns:a16="http://schemas.microsoft.com/office/drawing/2014/main" id="{8A70A091-6204-4B93-BB89-86B969E9EEC6}"/>
              </a:ext>
            </a:extLst>
          </p:cNvPr>
          <p:cNvSpPr txBox="1"/>
          <p:nvPr/>
        </p:nvSpPr>
        <p:spPr>
          <a:xfrm>
            <a:off x="4875028" y="583239"/>
            <a:ext cx="6432594" cy="769441"/>
          </a:xfrm>
          <a:prstGeom prst="rect">
            <a:avLst/>
          </a:prstGeom>
          <a:noFill/>
        </p:spPr>
        <p:txBody>
          <a:bodyPr wrap="square">
            <a:spAutoFit/>
          </a:bodyPr>
          <a:lstStyle/>
          <a:p>
            <a:r>
              <a:rPr lang="en-US" sz="4400" dirty="0">
                <a:latin typeface="+mj-lt"/>
                <a:ea typeface="+mj-ea"/>
                <a:cs typeface="+mj-cs"/>
              </a:rPr>
              <a:t>(yes they are legal)</a:t>
            </a:r>
          </a:p>
        </p:txBody>
      </p:sp>
    </p:spTree>
    <p:extLst>
      <p:ext uri="{BB962C8B-B14F-4D97-AF65-F5344CB8AC3E}">
        <p14:creationId xmlns:p14="http://schemas.microsoft.com/office/powerpoint/2010/main" val="365880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p:bldP spid="19" grpId="0"/>
      <p:bldP spid="2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able&#10;&#10;Description automatically generated">
            <a:extLst>
              <a:ext uri="{FF2B5EF4-FFF2-40B4-BE49-F238E27FC236}">
                <a16:creationId xmlns:a16="http://schemas.microsoft.com/office/drawing/2014/main" id="{EEAAD8FA-8A94-4EA2-B8BD-E3E224847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09" y="111253"/>
            <a:ext cx="11931782" cy="6635493"/>
          </a:xfrm>
          <a:prstGeom prst="rect">
            <a:avLst/>
          </a:prstGeom>
        </p:spPr>
      </p:pic>
      <p:sp>
        <p:nvSpPr>
          <p:cNvPr id="14" name="TextBox 13">
            <a:extLst>
              <a:ext uri="{FF2B5EF4-FFF2-40B4-BE49-F238E27FC236}">
                <a16:creationId xmlns:a16="http://schemas.microsoft.com/office/drawing/2014/main" id="{AF1F6B52-05F2-4F6F-BC0C-F46E28025AE3}"/>
              </a:ext>
            </a:extLst>
          </p:cNvPr>
          <p:cNvSpPr txBox="1"/>
          <p:nvPr/>
        </p:nvSpPr>
        <p:spPr>
          <a:xfrm>
            <a:off x="2557129" y="1589566"/>
            <a:ext cx="3099391" cy="2246769"/>
          </a:xfrm>
          <a:prstGeom prst="rect">
            <a:avLst/>
          </a:prstGeom>
          <a:solidFill>
            <a:schemeClr val="bg1"/>
          </a:solidFill>
        </p:spPr>
        <p:txBody>
          <a:bodyPr wrap="square" rtlCol="0">
            <a:spAutoFit/>
          </a:bodyPr>
          <a:lstStyle/>
          <a:p>
            <a:r>
              <a:rPr lang="en-US" sz="2800" dirty="0"/>
              <a:t>Removing any one study has little effect. We are probably looking for a </a:t>
            </a:r>
            <a:r>
              <a:rPr lang="en-US" sz="2800" b="1" dirty="0"/>
              <a:t>group effect.</a:t>
            </a:r>
            <a:endParaRPr lang="en-US" sz="2800" dirty="0"/>
          </a:p>
        </p:txBody>
      </p:sp>
    </p:spTree>
    <p:extLst>
      <p:ext uri="{BB962C8B-B14F-4D97-AF65-F5344CB8AC3E}">
        <p14:creationId xmlns:p14="http://schemas.microsoft.com/office/powerpoint/2010/main" val="3878308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E006-6796-4246-B879-39F2055B74F1}"/>
              </a:ext>
            </a:extLst>
          </p:cNvPr>
          <p:cNvSpPr>
            <a:spLocks noGrp="1"/>
          </p:cNvSpPr>
          <p:nvPr>
            <p:ph type="title"/>
          </p:nvPr>
        </p:nvSpPr>
        <p:spPr/>
        <p:txBody>
          <a:bodyPr/>
          <a:lstStyle/>
          <a:p>
            <a:endParaRPr lang="en-US"/>
          </a:p>
        </p:txBody>
      </p:sp>
      <p:pic>
        <p:nvPicPr>
          <p:cNvPr id="9" name="Content Placeholder 8" descr="Diagram&#10;&#10;Description automatically generated">
            <a:extLst>
              <a:ext uri="{FF2B5EF4-FFF2-40B4-BE49-F238E27FC236}">
                <a16:creationId xmlns:a16="http://schemas.microsoft.com/office/drawing/2014/main" id="{E8F3DDE4-8EC6-4236-9786-DBBB1135F8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94" y="213721"/>
            <a:ext cx="11799611" cy="6430557"/>
          </a:xfrm>
        </p:spPr>
      </p:pic>
      <p:sp>
        <p:nvSpPr>
          <p:cNvPr id="10" name="TextBox 9">
            <a:extLst>
              <a:ext uri="{FF2B5EF4-FFF2-40B4-BE49-F238E27FC236}">
                <a16:creationId xmlns:a16="http://schemas.microsoft.com/office/drawing/2014/main" id="{765D3236-DF4A-4D74-839F-66A7968EEAA6}"/>
              </a:ext>
            </a:extLst>
          </p:cNvPr>
          <p:cNvSpPr txBox="1"/>
          <p:nvPr/>
        </p:nvSpPr>
        <p:spPr>
          <a:xfrm>
            <a:off x="7713921" y="141841"/>
            <a:ext cx="4784651" cy="1384995"/>
          </a:xfrm>
          <a:prstGeom prst="rect">
            <a:avLst/>
          </a:prstGeom>
          <a:noFill/>
        </p:spPr>
        <p:txBody>
          <a:bodyPr wrap="square" rtlCol="0">
            <a:spAutoFit/>
          </a:bodyPr>
          <a:lstStyle/>
          <a:p>
            <a:r>
              <a:rPr lang="en-US" sz="2800" dirty="0"/>
              <a:t>“GOSH” analysis: 1,000,000 random subset models (using inverse variance method)</a:t>
            </a:r>
          </a:p>
        </p:txBody>
      </p:sp>
      <p:sp>
        <p:nvSpPr>
          <p:cNvPr id="3" name="Oval 2">
            <a:extLst>
              <a:ext uri="{FF2B5EF4-FFF2-40B4-BE49-F238E27FC236}">
                <a16:creationId xmlns:a16="http://schemas.microsoft.com/office/drawing/2014/main" id="{1D736602-B951-4BE0-9E2D-6EF17B7ED875}"/>
              </a:ext>
            </a:extLst>
          </p:cNvPr>
          <p:cNvSpPr/>
          <p:nvPr/>
        </p:nvSpPr>
        <p:spPr>
          <a:xfrm>
            <a:off x="2860158" y="2498651"/>
            <a:ext cx="4013791" cy="14779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A188F88-9741-4246-A177-AD2FF7562DBF}"/>
              </a:ext>
            </a:extLst>
          </p:cNvPr>
          <p:cNvSpPr txBox="1"/>
          <p:nvPr/>
        </p:nvSpPr>
        <p:spPr>
          <a:xfrm>
            <a:off x="1116419" y="4122820"/>
            <a:ext cx="2445488" cy="1323439"/>
          </a:xfrm>
          <a:prstGeom prst="rect">
            <a:avLst/>
          </a:prstGeom>
          <a:solidFill>
            <a:schemeClr val="bg1"/>
          </a:solidFill>
          <a:ln>
            <a:solidFill>
              <a:schemeClr val="tx1"/>
            </a:solidFill>
          </a:ln>
        </p:spPr>
        <p:txBody>
          <a:bodyPr wrap="square" rtlCol="0">
            <a:spAutoFit/>
          </a:bodyPr>
          <a:lstStyle/>
          <a:p>
            <a:r>
              <a:rPr lang="en-US" sz="2000" dirty="0"/>
              <a:t>Bulk of subsets give normally-distributed</a:t>
            </a:r>
          </a:p>
          <a:p>
            <a:r>
              <a:rPr lang="en-US" sz="2000" dirty="0"/>
              <a:t>effect size with</a:t>
            </a:r>
          </a:p>
          <a:p>
            <a:r>
              <a:rPr lang="en-US" sz="2000" dirty="0"/>
              <a:t>high heterogeneity</a:t>
            </a:r>
          </a:p>
        </p:txBody>
      </p:sp>
    </p:spTree>
    <p:extLst>
      <p:ext uri="{BB962C8B-B14F-4D97-AF65-F5344CB8AC3E}">
        <p14:creationId xmlns:p14="http://schemas.microsoft.com/office/powerpoint/2010/main" val="3290216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E006-6796-4246-B879-39F2055B74F1}"/>
              </a:ext>
            </a:extLst>
          </p:cNvPr>
          <p:cNvSpPr>
            <a:spLocks noGrp="1"/>
          </p:cNvSpPr>
          <p:nvPr>
            <p:ph type="title"/>
          </p:nvPr>
        </p:nvSpPr>
        <p:spPr/>
        <p:txBody>
          <a:bodyPr/>
          <a:lstStyle/>
          <a:p>
            <a:endParaRPr lang="en-US"/>
          </a:p>
        </p:txBody>
      </p:sp>
      <p:pic>
        <p:nvPicPr>
          <p:cNvPr id="9" name="Content Placeholder 8" descr="Diagram&#10;&#10;Description automatically generated">
            <a:extLst>
              <a:ext uri="{FF2B5EF4-FFF2-40B4-BE49-F238E27FC236}">
                <a16:creationId xmlns:a16="http://schemas.microsoft.com/office/drawing/2014/main" id="{E8F3DDE4-8EC6-4236-9786-DBBB1135F8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94" y="213721"/>
            <a:ext cx="11799611" cy="6430557"/>
          </a:xfrm>
        </p:spPr>
      </p:pic>
      <p:sp>
        <p:nvSpPr>
          <p:cNvPr id="10" name="TextBox 9">
            <a:extLst>
              <a:ext uri="{FF2B5EF4-FFF2-40B4-BE49-F238E27FC236}">
                <a16:creationId xmlns:a16="http://schemas.microsoft.com/office/drawing/2014/main" id="{765D3236-DF4A-4D74-839F-66A7968EEAA6}"/>
              </a:ext>
            </a:extLst>
          </p:cNvPr>
          <p:cNvSpPr txBox="1"/>
          <p:nvPr/>
        </p:nvSpPr>
        <p:spPr>
          <a:xfrm>
            <a:off x="7713921" y="141841"/>
            <a:ext cx="4784651" cy="1384995"/>
          </a:xfrm>
          <a:prstGeom prst="rect">
            <a:avLst/>
          </a:prstGeom>
          <a:noFill/>
        </p:spPr>
        <p:txBody>
          <a:bodyPr wrap="square" rtlCol="0">
            <a:spAutoFit/>
          </a:bodyPr>
          <a:lstStyle/>
          <a:p>
            <a:r>
              <a:rPr lang="en-US" sz="2800" dirty="0"/>
              <a:t>“GOSH” analysis: 1,000,000 random subset models (using inverse variance method)</a:t>
            </a:r>
          </a:p>
        </p:txBody>
      </p:sp>
      <p:sp>
        <p:nvSpPr>
          <p:cNvPr id="3" name="Oval 2">
            <a:extLst>
              <a:ext uri="{FF2B5EF4-FFF2-40B4-BE49-F238E27FC236}">
                <a16:creationId xmlns:a16="http://schemas.microsoft.com/office/drawing/2014/main" id="{1D736602-B951-4BE0-9E2D-6EF17B7ED875}"/>
              </a:ext>
            </a:extLst>
          </p:cNvPr>
          <p:cNvSpPr/>
          <p:nvPr/>
        </p:nvSpPr>
        <p:spPr>
          <a:xfrm>
            <a:off x="1610833" y="3833038"/>
            <a:ext cx="4013791" cy="14779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A188F88-9741-4246-A177-AD2FF7562DBF}"/>
              </a:ext>
            </a:extLst>
          </p:cNvPr>
          <p:cNvSpPr txBox="1"/>
          <p:nvPr/>
        </p:nvSpPr>
        <p:spPr>
          <a:xfrm>
            <a:off x="6310424" y="2064639"/>
            <a:ext cx="2057400" cy="1323439"/>
          </a:xfrm>
          <a:prstGeom prst="rect">
            <a:avLst/>
          </a:prstGeom>
          <a:solidFill>
            <a:schemeClr val="bg1"/>
          </a:solidFill>
          <a:ln>
            <a:solidFill>
              <a:schemeClr val="tx1"/>
            </a:solidFill>
          </a:ln>
        </p:spPr>
        <p:txBody>
          <a:bodyPr wrap="square" rtlCol="0">
            <a:spAutoFit/>
          </a:bodyPr>
          <a:lstStyle/>
          <a:p>
            <a:r>
              <a:rPr lang="en-US" sz="2000" dirty="0"/>
              <a:t>Some clusters with low-moderate heterogeneity </a:t>
            </a:r>
          </a:p>
        </p:txBody>
      </p:sp>
      <p:sp>
        <p:nvSpPr>
          <p:cNvPr id="12" name="Oval 11">
            <a:extLst>
              <a:ext uri="{FF2B5EF4-FFF2-40B4-BE49-F238E27FC236}">
                <a16:creationId xmlns:a16="http://schemas.microsoft.com/office/drawing/2014/main" id="{3BBD0148-0C72-44CE-B10F-0E013FE249F8}"/>
              </a:ext>
            </a:extLst>
          </p:cNvPr>
          <p:cNvSpPr/>
          <p:nvPr/>
        </p:nvSpPr>
        <p:spPr>
          <a:xfrm rot="3319690">
            <a:off x="5717021" y="3782638"/>
            <a:ext cx="1391078" cy="21949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74AB169-E848-4B6A-851C-FBF1BCC1F336}"/>
                  </a:ext>
                </a:extLst>
              </p:cNvPr>
              <p:cNvSpPr txBox="1"/>
              <p:nvPr/>
            </p:nvSpPr>
            <p:spPr>
              <a:xfrm>
                <a:off x="7339124" y="4987798"/>
                <a:ext cx="1193935" cy="646331"/>
              </a:xfrm>
              <a:prstGeom prst="rect">
                <a:avLst/>
              </a:prstGeom>
              <a:solidFill>
                <a:schemeClr val="bg1"/>
              </a:solidFill>
              <a:ln>
                <a:solidFill>
                  <a:schemeClr val="tx1"/>
                </a:solidFill>
              </a:ln>
            </p:spPr>
            <p:txBody>
              <a:bodyPr wrap="square" rtlCol="0">
                <a:spAutoFit/>
              </a:bodyPr>
              <a:lstStyle/>
              <a:p>
                <a:r>
                  <a:rPr lang="en-US" dirty="0"/>
                  <a:t>Effect size:</a:t>
                </a:r>
              </a:p>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0.75</m:t>
                      </m:r>
                    </m:oMath>
                  </m:oMathPara>
                </a14:m>
                <a:endParaRPr lang="en-US" dirty="0"/>
              </a:p>
            </p:txBody>
          </p:sp>
        </mc:Choice>
        <mc:Fallback>
          <p:sp>
            <p:nvSpPr>
              <p:cNvPr id="5" name="TextBox 4">
                <a:extLst>
                  <a:ext uri="{FF2B5EF4-FFF2-40B4-BE49-F238E27FC236}">
                    <a16:creationId xmlns:a16="http://schemas.microsoft.com/office/drawing/2014/main" id="{274AB169-E848-4B6A-851C-FBF1BCC1F336}"/>
                  </a:ext>
                </a:extLst>
              </p:cNvPr>
              <p:cNvSpPr txBox="1">
                <a:spLocks noRot="1" noChangeAspect="1" noMove="1" noResize="1" noEditPoints="1" noAdjustHandles="1" noChangeArrowheads="1" noChangeShapeType="1" noTextEdit="1"/>
              </p:cNvSpPr>
              <p:nvPr/>
            </p:nvSpPr>
            <p:spPr>
              <a:xfrm>
                <a:off x="7339124" y="4987798"/>
                <a:ext cx="1193935" cy="646331"/>
              </a:xfrm>
              <a:prstGeom prst="rect">
                <a:avLst/>
              </a:prstGeom>
              <a:blipFill>
                <a:blip r:embed="rId3"/>
                <a:stretch>
                  <a:fillRect l="-4040" t="-3704" r="-1010" b="-2778"/>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392BA8B-7DAC-4A00-AA1D-834B30CA341E}"/>
                  </a:ext>
                </a:extLst>
              </p:cNvPr>
              <p:cNvSpPr txBox="1"/>
              <p:nvPr/>
            </p:nvSpPr>
            <p:spPr>
              <a:xfrm>
                <a:off x="1408814" y="3186707"/>
                <a:ext cx="1519975" cy="646331"/>
              </a:xfrm>
              <a:prstGeom prst="rect">
                <a:avLst/>
              </a:prstGeom>
              <a:solidFill>
                <a:schemeClr val="bg1"/>
              </a:solidFill>
              <a:ln>
                <a:solidFill>
                  <a:schemeClr val="tx1"/>
                </a:solidFill>
              </a:ln>
            </p:spPr>
            <p:txBody>
              <a:bodyPr wrap="square" rtlCol="0">
                <a:spAutoFit/>
              </a:bodyPr>
              <a:lstStyle/>
              <a:p>
                <a:r>
                  <a:rPr lang="en-US" dirty="0"/>
                  <a:t>Effect size:</a:t>
                </a:r>
              </a:p>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0.4 </m:t>
                      </m:r>
                      <m:r>
                        <m:rPr>
                          <m:sty m:val="p"/>
                        </m:rPr>
                        <a:rPr lang="en-US" b="0" i="0" smtClean="0">
                          <a:latin typeface="Cambria Math" panose="02040503050406030204" pitchFamily="18" charset="0"/>
                          <a:ea typeface="Cambria Math" panose="02040503050406030204" pitchFamily="18" charset="0"/>
                        </a:rPr>
                        <m:t>to</m:t>
                      </m:r>
                      <m:r>
                        <a:rPr lang="en-US" b="0" i="1" smtClean="0">
                          <a:latin typeface="Cambria Math" panose="02040503050406030204" pitchFamily="18" charset="0"/>
                          <a:ea typeface="Cambria Math" panose="02040503050406030204" pitchFamily="18" charset="0"/>
                        </a:rPr>
                        <m:t> 0.6</m:t>
                      </m:r>
                    </m:oMath>
                  </m:oMathPara>
                </a14:m>
                <a:endParaRPr lang="en-US" dirty="0"/>
              </a:p>
            </p:txBody>
          </p:sp>
        </mc:Choice>
        <mc:Fallback>
          <p:sp>
            <p:nvSpPr>
              <p:cNvPr id="13" name="TextBox 12">
                <a:extLst>
                  <a:ext uri="{FF2B5EF4-FFF2-40B4-BE49-F238E27FC236}">
                    <a16:creationId xmlns:a16="http://schemas.microsoft.com/office/drawing/2014/main" id="{9392BA8B-7DAC-4A00-AA1D-834B30CA341E}"/>
                  </a:ext>
                </a:extLst>
              </p:cNvPr>
              <p:cNvSpPr txBox="1">
                <a:spLocks noRot="1" noChangeAspect="1" noMove="1" noResize="1" noEditPoints="1" noAdjustHandles="1" noChangeArrowheads="1" noChangeShapeType="1" noTextEdit="1"/>
              </p:cNvSpPr>
              <p:nvPr/>
            </p:nvSpPr>
            <p:spPr>
              <a:xfrm>
                <a:off x="1408814" y="3186707"/>
                <a:ext cx="1519975" cy="646331"/>
              </a:xfrm>
              <a:prstGeom prst="rect">
                <a:avLst/>
              </a:prstGeom>
              <a:blipFill>
                <a:blip r:embed="rId4"/>
                <a:stretch>
                  <a:fillRect l="-2789" t="-4630" b="-1852"/>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673677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E006-6796-4246-B879-39F2055B74F1}"/>
              </a:ext>
            </a:extLst>
          </p:cNvPr>
          <p:cNvSpPr>
            <a:spLocks noGrp="1"/>
          </p:cNvSpPr>
          <p:nvPr>
            <p:ph type="title"/>
          </p:nvPr>
        </p:nvSpPr>
        <p:spPr/>
        <p:txBody>
          <a:bodyPr/>
          <a:lstStyle/>
          <a:p>
            <a:endParaRPr lang="en-US"/>
          </a:p>
        </p:txBody>
      </p:sp>
      <p:pic>
        <p:nvPicPr>
          <p:cNvPr id="9" name="Content Placeholder 8" descr="Diagram&#10;&#10;Description automatically generated">
            <a:extLst>
              <a:ext uri="{FF2B5EF4-FFF2-40B4-BE49-F238E27FC236}">
                <a16:creationId xmlns:a16="http://schemas.microsoft.com/office/drawing/2014/main" id="{E8F3DDE4-8EC6-4236-9786-DBBB1135F8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94" y="213721"/>
            <a:ext cx="11799611" cy="6430557"/>
          </a:xfrm>
        </p:spPr>
      </p:pic>
      <p:sp>
        <p:nvSpPr>
          <p:cNvPr id="10" name="TextBox 9">
            <a:extLst>
              <a:ext uri="{FF2B5EF4-FFF2-40B4-BE49-F238E27FC236}">
                <a16:creationId xmlns:a16="http://schemas.microsoft.com/office/drawing/2014/main" id="{765D3236-DF4A-4D74-839F-66A7968EEAA6}"/>
              </a:ext>
            </a:extLst>
          </p:cNvPr>
          <p:cNvSpPr txBox="1"/>
          <p:nvPr/>
        </p:nvSpPr>
        <p:spPr>
          <a:xfrm>
            <a:off x="7713921" y="141841"/>
            <a:ext cx="4784651" cy="1384995"/>
          </a:xfrm>
          <a:prstGeom prst="rect">
            <a:avLst/>
          </a:prstGeom>
          <a:noFill/>
        </p:spPr>
        <p:txBody>
          <a:bodyPr wrap="square" rtlCol="0">
            <a:spAutoFit/>
          </a:bodyPr>
          <a:lstStyle/>
          <a:p>
            <a:r>
              <a:rPr lang="en-US" sz="2800" dirty="0"/>
              <a:t>“GOSH” analysis: 1,000,000 random subset models (using inverse variance method)</a:t>
            </a:r>
          </a:p>
        </p:txBody>
      </p:sp>
      <p:sp>
        <p:nvSpPr>
          <p:cNvPr id="3" name="Oval 2">
            <a:extLst>
              <a:ext uri="{FF2B5EF4-FFF2-40B4-BE49-F238E27FC236}">
                <a16:creationId xmlns:a16="http://schemas.microsoft.com/office/drawing/2014/main" id="{1D736602-B951-4BE0-9E2D-6EF17B7ED875}"/>
              </a:ext>
            </a:extLst>
          </p:cNvPr>
          <p:cNvSpPr/>
          <p:nvPr/>
        </p:nvSpPr>
        <p:spPr>
          <a:xfrm>
            <a:off x="1196163" y="5677786"/>
            <a:ext cx="7389628" cy="2020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A188F88-9741-4246-A177-AD2FF7562DBF}"/>
              </a:ext>
            </a:extLst>
          </p:cNvPr>
          <p:cNvSpPr txBox="1"/>
          <p:nvPr/>
        </p:nvSpPr>
        <p:spPr>
          <a:xfrm>
            <a:off x="1446028" y="5195928"/>
            <a:ext cx="7033438" cy="400110"/>
          </a:xfrm>
          <a:prstGeom prst="rect">
            <a:avLst/>
          </a:prstGeom>
          <a:solidFill>
            <a:schemeClr val="bg1"/>
          </a:solidFill>
          <a:ln>
            <a:solidFill>
              <a:schemeClr val="tx1"/>
            </a:solidFill>
          </a:ln>
        </p:spPr>
        <p:txBody>
          <a:bodyPr wrap="square" rtlCol="0">
            <a:spAutoFit/>
          </a:bodyPr>
          <a:lstStyle/>
          <a:p>
            <a:r>
              <a:rPr lang="en-US" sz="2000" dirty="0"/>
              <a:t>Subsets with zero I^2 but a wide range of effect size estimates?!?</a:t>
            </a:r>
          </a:p>
        </p:txBody>
      </p:sp>
    </p:spTree>
    <p:extLst>
      <p:ext uri="{BB962C8B-B14F-4D97-AF65-F5344CB8AC3E}">
        <p14:creationId xmlns:p14="http://schemas.microsoft.com/office/powerpoint/2010/main" val="3351047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hart&#10;&#10;Description automatically generated">
            <a:extLst>
              <a:ext uri="{FF2B5EF4-FFF2-40B4-BE49-F238E27FC236}">
                <a16:creationId xmlns:a16="http://schemas.microsoft.com/office/drawing/2014/main" id="{9DE81FDA-63EE-4208-A3F9-C0A673FD7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894" y="33098"/>
            <a:ext cx="8383543" cy="6824901"/>
          </a:xfrm>
          <a:prstGeom prst="rect">
            <a:avLst/>
          </a:prstGeom>
        </p:spPr>
      </p:pic>
      <p:sp>
        <p:nvSpPr>
          <p:cNvPr id="14" name="TextBox 13">
            <a:extLst>
              <a:ext uri="{FF2B5EF4-FFF2-40B4-BE49-F238E27FC236}">
                <a16:creationId xmlns:a16="http://schemas.microsoft.com/office/drawing/2014/main" id="{2E9AABDE-E867-4B6B-AC12-3009D4CD7F42}"/>
              </a:ext>
            </a:extLst>
          </p:cNvPr>
          <p:cNvSpPr txBox="1"/>
          <p:nvPr/>
        </p:nvSpPr>
        <p:spPr>
          <a:xfrm>
            <a:off x="229969" y="1593356"/>
            <a:ext cx="1261371" cy="1631216"/>
          </a:xfrm>
          <a:prstGeom prst="rect">
            <a:avLst/>
          </a:prstGeom>
          <a:solidFill>
            <a:schemeClr val="bg1"/>
          </a:solidFill>
          <a:ln>
            <a:solidFill>
              <a:schemeClr val="tx1"/>
            </a:solidFill>
          </a:ln>
        </p:spPr>
        <p:txBody>
          <a:bodyPr wrap="none" rtlCol="0">
            <a:spAutoFit/>
          </a:bodyPr>
          <a:lstStyle/>
          <a:p>
            <a:r>
              <a:rPr lang="en-US" sz="2000" dirty="0"/>
              <a:t>Naïve,</a:t>
            </a:r>
          </a:p>
          <a:p>
            <a:r>
              <a:rPr lang="en-US" sz="2000" dirty="0"/>
              <a:t>LOO,</a:t>
            </a:r>
          </a:p>
          <a:p>
            <a:r>
              <a:rPr lang="en-US" sz="2000" dirty="0"/>
              <a:t>GOSH</a:t>
            </a:r>
          </a:p>
          <a:p>
            <a:r>
              <a:rPr lang="en-US" sz="2000" dirty="0"/>
              <a:t>consensus</a:t>
            </a:r>
          </a:p>
          <a:p>
            <a:r>
              <a:rPr lang="en-US" sz="2000" dirty="0"/>
              <a:t>outliers</a:t>
            </a:r>
          </a:p>
        </p:txBody>
      </p:sp>
    </p:spTree>
    <p:extLst>
      <p:ext uri="{BB962C8B-B14F-4D97-AF65-F5344CB8AC3E}">
        <p14:creationId xmlns:p14="http://schemas.microsoft.com/office/powerpoint/2010/main" val="350236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Group of men with solid fill">
            <a:extLst>
              <a:ext uri="{FF2B5EF4-FFF2-40B4-BE49-F238E27FC236}">
                <a16:creationId xmlns:a16="http://schemas.microsoft.com/office/drawing/2014/main" id="{99AFF8E5-66B0-4465-A686-621525E3BA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273433"/>
            <a:ext cx="1489842" cy="1489842"/>
          </a:xfrm>
          <a:prstGeom prst="rect">
            <a:avLst/>
          </a:prstGeom>
        </p:spPr>
      </p:pic>
      <p:sp>
        <p:nvSpPr>
          <p:cNvPr id="6" name="Arrow: Left 5">
            <a:extLst>
              <a:ext uri="{FF2B5EF4-FFF2-40B4-BE49-F238E27FC236}">
                <a16:creationId xmlns:a16="http://schemas.microsoft.com/office/drawing/2014/main" id="{5D76AD40-F01A-43A4-8D6B-AD4DBBF717BF}"/>
              </a:ext>
            </a:extLst>
          </p:cNvPr>
          <p:cNvSpPr/>
          <p:nvPr/>
        </p:nvSpPr>
        <p:spPr>
          <a:xfrm rot="16200000">
            <a:off x="1305666" y="2873189"/>
            <a:ext cx="554910" cy="3350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Needle with solid fill">
            <a:extLst>
              <a:ext uri="{FF2B5EF4-FFF2-40B4-BE49-F238E27FC236}">
                <a16:creationId xmlns:a16="http://schemas.microsoft.com/office/drawing/2014/main" id="{F814B4FC-6909-472A-87CB-E2FB9CE16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3224964"/>
            <a:ext cx="1489843" cy="1489843"/>
          </a:xfrm>
          <a:prstGeom prst="rect">
            <a:avLst/>
          </a:prstGeom>
        </p:spPr>
      </p:pic>
      <p:sp>
        <p:nvSpPr>
          <p:cNvPr id="9" name="Arrow: Left 8">
            <a:extLst>
              <a:ext uri="{FF2B5EF4-FFF2-40B4-BE49-F238E27FC236}">
                <a16:creationId xmlns:a16="http://schemas.microsoft.com/office/drawing/2014/main" id="{8E7DB04B-61D1-4809-A084-AA27F712B401}"/>
              </a:ext>
            </a:extLst>
          </p:cNvPr>
          <p:cNvSpPr/>
          <p:nvPr/>
        </p:nvSpPr>
        <p:spPr>
          <a:xfrm rot="16200000">
            <a:off x="1305665" y="4824720"/>
            <a:ext cx="554911" cy="335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Germ with solid fill">
            <a:extLst>
              <a:ext uri="{FF2B5EF4-FFF2-40B4-BE49-F238E27FC236}">
                <a16:creationId xmlns:a16="http://schemas.microsoft.com/office/drawing/2014/main" id="{CCE151E7-6E73-4AC8-8380-191F33567F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2346" y="3379961"/>
            <a:ext cx="460775" cy="460775"/>
          </a:xfrm>
          <a:prstGeom prst="rect">
            <a:avLst/>
          </a:prstGeom>
        </p:spPr>
      </p:pic>
      <p:pic>
        <p:nvPicPr>
          <p:cNvPr id="15" name="Graphic 14" descr="Cough with solid fill">
            <a:extLst>
              <a:ext uri="{FF2B5EF4-FFF2-40B4-BE49-F238E27FC236}">
                <a16:creationId xmlns:a16="http://schemas.microsoft.com/office/drawing/2014/main" id="{E1E77DEC-E8C0-442B-BAAD-AD6A83C472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468" y="5133622"/>
            <a:ext cx="708835" cy="708835"/>
          </a:xfrm>
          <a:prstGeom prst="rect">
            <a:avLst/>
          </a:prstGeom>
        </p:spPr>
      </p:pic>
      <p:pic>
        <p:nvPicPr>
          <p:cNvPr id="16" name="Graphic 15" descr="Cough with solid fill">
            <a:extLst>
              <a:ext uri="{FF2B5EF4-FFF2-40B4-BE49-F238E27FC236}">
                <a16:creationId xmlns:a16="http://schemas.microsoft.com/office/drawing/2014/main" id="{69D0D383-69BB-4D35-AD0C-1006E5B051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91202" y="5842457"/>
            <a:ext cx="708835" cy="708835"/>
          </a:xfrm>
          <a:prstGeom prst="rect">
            <a:avLst/>
          </a:prstGeom>
        </p:spPr>
      </p:pic>
      <p:pic>
        <p:nvPicPr>
          <p:cNvPr id="17" name="Graphic 16" descr="Cough with solid fill">
            <a:extLst>
              <a:ext uri="{FF2B5EF4-FFF2-40B4-BE49-F238E27FC236}">
                <a16:creationId xmlns:a16="http://schemas.microsoft.com/office/drawing/2014/main" id="{BB8A7A03-5D9D-49D4-B47F-D074F0EEDF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49585" y="5252516"/>
            <a:ext cx="708835" cy="708835"/>
          </a:xfrm>
          <a:prstGeom prst="rect">
            <a:avLst/>
          </a:prstGeom>
        </p:spPr>
      </p:pic>
      <p:pic>
        <p:nvPicPr>
          <p:cNvPr id="21" name="Picture 20" descr="A group of people walking&#10;&#10;Description automatically generated with low confidence">
            <a:extLst>
              <a:ext uri="{FF2B5EF4-FFF2-40B4-BE49-F238E27FC236}">
                <a16:creationId xmlns:a16="http://schemas.microsoft.com/office/drawing/2014/main" id="{9349AE97-6339-4A1B-866E-FEC7FE37F9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0802" y="1554895"/>
            <a:ext cx="6857522" cy="4571681"/>
          </a:xfrm>
          <a:prstGeom prst="rect">
            <a:avLst/>
          </a:prstGeom>
        </p:spPr>
      </p:pic>
      <p:sp>
        <p:nvSpPr>
          <p:cNvPr id="27" name="TextBox 26">
            <a:extLst>
              <a:ext uri="{FF2B5EF4-FFF2-40B4-BE49-F238E27FC236}">
                <a16:creationId xmlns:a16="http://schemas.microsoft.com/office/drawing/2014/main" id="{6FA6C26E-28AE-4B7B-AA86-95D4B7981A3E}"/>
              </a:ext>
            </a:extLst>
          </p:cNvPr>
          <p:cNvSpPr txBox="1"/>
          <p:nvPr/>
        </p:nvSpPr>
        <p:spPr>
          <a:xfrm>
            <a:off x="4875028" y="583239"/>
            <a:ext cx="6432594" cy="769441"/>
          </a:xfrm>
          <a:prstGeom prst="rect">
            <a:avLst/>
          </a:prstGeom>
          <a:noFill/>
        </p:spPr>
        <p:txBody>
          <a:bodyPr wrap="square">
            <a:spAutoFit/>
          </a:bodyPr>
          <a:lstStyle/>
          <a:p>
            <a:r>
              <a:rPr lang="en-US" sz="4400" dirty="0">
                <a:latin typeface="+mj-lt"/>
                <a:ea typeface="+mj-ea"/>
                <a:cs typeface="+mj-cs"/>
              </a:rPr>
              <a:t>(yes they are legal)</a:t>
            </a:r>
          </a:p>
        </p:txBody>
      </p:sp>
      <p:sp>
        <p:nvSpPr>
          <p:cNvPr id="28" name="Title 1">
            <a:extLst>
              <a:ext uri="{FF2B5EF4-FFF2-40B4-BE49-F238E27FC236}">
                <a16:creationId xmlns:a16="http://schemas.microsoft.com/office/drawing/2014/main" id="{E6905DEE-1A66-470B-8A84-1645C11B61CE}"/>
              </a:ext>
            </a:extLst>
          </p:cNvPr>
          <p:cNvSpPr>
            <a:spLocks noGrp="1"/>
          </p:cNvSpPr>
          <p:nvPr>
            <p:ph type="title"/>
          </p:nvPr>
        </p:nvSpPr>
        <p:spPr>
          <a:xfrm>
            <a:off x="838200" y="365125"/>
            <a:ext cx="10515600" cy="1325563"/>
          </a:xfrm>
        </p:spPr>
        <p:txBody>
          <a:bodyPr/>
          <a:lstStyle/>
          <a:p>
            <a:r>
              <a:rPr lang="en-US" dirty="0"/>
              <a:t>Challenge studies</a:t>
            </a:r>
          </a:p>
        </p:txBody>
      </p:sp>
    </p:spTree>
    <p:extLst>
      <p:ext uri="{BB962C8B-B14F-4D97-AF65-F5344CB8AC3E}">
        <p14:creationId xmlns:p14="http://schemas.microsoft.com/office/powerpoint/2010/main" val="9958261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6006581-5F44-4BEB-B5D0-78C58A6CF188}"/>
              </a:ext>
            </a:extLst>
          </p:cNvPr>
          <p:cNvSpPr txBox="1"/>
          <p:nvPr/>
        </p:nvSpPr>
        <p:spPr>
          <a:xfrm>
            <a:off x="617482" y="843845"/>
            <a:ext cx="8219089" cy="1569660"/>
          </a:xfrm>
          <a:prstGeom prst="rect">
            <a:avLst/>
          </a:prstGeom>
          <a:noFill/>
        </p:spPr>
        <p:txBody>
          <a:bodyPr wrap="square" rtlCol="0">
            <a:spAutoFit/>
          </a:bodyPr>
          <a:lstStyle/>
          <a:p>
            <a:r>
              <a:rPr lang="en-US" sz="4800" b="1" dirty="0"/>
              <a:t>Q1: How many </a:t>
            </a:r>
            <a:r>
              <a:rPr lang="en-US" sz="4800" b="1" dirty="0" err="1"/>
              <a:t>NoV</a:t>
            </a:r>
            <a:r>
              <a:rPr lang="en-US" sz="4800" b="1" dirty="0"/>
              <a:t> challenge studies have been conducted?</a:t>
            </a:r>
          </a:p>
        </p:txBody>
      </p:sp>
      <p:sp>
        <p:nvSpPr>
          <p:cNvPr id="13" name="TextBox 12">
            <a:extLst>
              <a:ext uri="{FF2B5EF4-FFF2-40B4-BE49-F238E27FC236}">
                <a16:creationId xmlns:a16="http://schemas.microsoft.com/office/drawing/2014/main" id="{B2FEEE8C-7AAD-4ACD-82DA-36412F7D2D4A}"/>
              </a:ext>
            </a:extLst>
          </p:cNvPr>
          <p:cNvSpPr txBox="1"/>
          <p:nvPr/>
        </p:nvSpPr>
        <p:spPr>
          <a:xfrm>
            <a:off x="617482" y="2864887"/>
            <a:ext cx="10957034" cy="2062103"/>
          </a:xfrm>
          <a:prstGeom prst="rect">
            <a:avLst/>
          </a:prstGeom>
          <a:noFill/>
        </p:spPr>
        <p:txBody>
          <a:bodyPr wrap="square">
            <a:spAutoFit/>
          </a:bodyPr>
          <a:lstStyle/>
          <a:p>
            <a:pPr marL="514350" indent="-514350">
              <a:buFont typeface="+mj-lt"/>
              <a:buAutoNum type="arabicPeriod"/>
            </a:pPr>
            <a:r>
              <a:rPr lang="en-US" sz="3200" dirty="0"/>
              <a:t>SR of literature is a proxy to address this question—not every </a:t>
            </a:r>
            <a:r>
              <a:rPr lang="en-US" sz="3200" b="1" dirty="0"/>
              <a:t>paper</a:t>
            </a:r>
            <a:r>
              <a:rPr lang="en-US" sz="3200" dirty="0"/>
              <a:t> reflects a unique </a:t>
            </a:r>
            <a:r>
              <a:rPr lang="en-US" sz="3200" b="1" dirty="0"/>
              <a:t>study</a:t>
            </a:r>
            <a:r>
              <a:rPr lang="en-US" sz="3200" dirty="0"/>
              <a:t>. So capture all relevant papers.</a:t>
            </a:r>
          </a:p>
          <a:p>
            <a:pPr marL="514350" indent="-514350">
              <a:buFont typeface="+mj-lt"/>
              <a:buAutoNum type="arabicPeriod"/>
            </a:pPr>
            <a:endParaRPr lang="en-US" sz="3200" dirty="0"/>
          </a:p>
          <a:p>
            <a:pPr marL="514350" indent="-514350">
              <a:buFont typeface="+mj-lt"/>
              <a:buAutoNum type="arabicPeriod"/>
            </a:pPr>
            <a:r>
              <a:rPr lang="en-US" sz="3200" dirty="0"/>
              <a:t>From literature, abstract data to identify unique studies.</a:t>
            </a:r>
          </a:p>
        </p:txBody>
      </p:sp>
    </p:spTree>
    <p:extLst>
      <p:ext uri="{BB962C8B-B14F-4D97-AF65-F5344CB8AC3E}">
        <p14:creationId xmlns:p14="http://schemas.microsoft.com/office/powerpoint/2010/main" val="400090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6006581-5F44-4BEB-B5D0-78C58A6CF188}"/>
              </a:ext>
            </a:extLst>
          </p:cNvPr>
          <p:cNvSpPr txBox="1"/>
          <p:nvPr/>
        </p:nvSpPr>
        <p:spPr>
          <a:xfrm>
            <a:off x="617482" y="843845"/>
            <a:ext cx="8219089" cy="1569660"/>
          </a:xfrm>
          <a:prstGeom prst="rect">
            <a:avLst/>
          </a:prstGeom>
          <a:noFill/>
        </p:spPr>
        <p:txBody>
          <a:bodyPr wrap="square" rtlCol="0">
            <a:spAutoFit/>
          </a:bodyPr>
          <a:lstStyle/>
          <a:p>
            <a:r>
              <a:rPr lang="en-US" sz="4800" b="1" dirty="0"/>
              <a:t>Q2: How </a:t>
            </a:r>
            <a:r>
              <a:rPr lang="en-US" sz="4800" b="1" dirty="0">
                <a:solidFill>
                  <a:srgbClr val="C00000"/>
                </a:solidFill>
              </a:rPr>
              <a:t>infectious</a:t>
            </a:r>
            <a:r>
              <a:rPr lang="en-US" sz="4800" b="1" dirty="0"/>
              <a:t> is </a:t>
            </a:r>
            <a:r>
              <a:rPr lang="en-US" sz="4800" b="1" dirty="0" err="1"/>
              <a:t>NoV</a:t>
            </a:r>
            <a:r>
              <a:rPr lang="en-US" sz="4800" b="1" dirty="0"/>
              <a:t> in human challenge studies?</a:t>
            </a:r>
          </a:p>
        </p:txBody>
      </p:sp>
      <p:sp>
        <p:nvSpPr>
          <p:cNvPr id="4" name="TextBox 3">
            <a:extLst>
              <a:ext uri="{FF2B5EF4-FFF2-40B4-BE49-F238E27FC236}">
                <a16:creationId xmlns:a16="http://schemas.microsoft.com/office/drawing/2014/main" id="{174F602F-3A7C-46ED-AB58-4FE4B303F8C6}"/>
              </a:ext>
            </a:extLst>
          </p:cNvPr>
          <p:cNvSpPr txBox="1"/>
          <p:nvPr/>
        </p:nvSpPr>
        <p:spPr>
          <a:xfrm>
            <a:off x="617482" y="2993774"/>
            <a:ext cx="8219089" cy="1569660"/>
          </a:xfrm>
          <a:prstGeom prst="rect">
            <a:avLst/>
          </a:prstGeom>
          <a:noFill/>
        </p:spPr>
        <p:txBody>
          <a:bodyPr wrap="square" rtlCol="0">
            <a:spAutoFit/>
          </a:bodyPr>
          <a:lstStyle/>
          <a:p>
            <a:r>
              <a:rPr lang="en-US" sz="4800" b="1" dirty="0"/>
              <a:t>Q3: How does </a:t>
            </a:r>
            <a:r>
              <a:rPr lang="en-US" sz="4800" b="1" dirty="0">
                <a:solidFill>
                  <a:srgbClr val="C00000"/>
                </a:solidFill>
              </a:rPr>
              <a:t>inoculum dose </a:t>
            </a:r>
            <a:r>
              <a:rPr lang="en-US" sz="4800" b="1" dirty="0"/>
              <a:t>relate to infectivity?</a:t>
            </a:r>
          </a:p>
        </p:txBody>
      </p:sp>
    </p:spTree>
    <p:extLst>
      <p:ext uri="{BB962C8B-B14F-4D97-AF65-F5344CB8AC3E}">
        <p14:creationId xmlns:p14="http://schemas.microsoft.com/office/powerpoint/2010/main" val="162599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9D1DEC-74C5-4306-850A-DD0972085126}"/>
              </a:ext>
            </a:extLst>
          </p:cNvPr>
          <p:cNvSpPr>
            <a:spLocks noGrp="1"/>
          </p:cNvSpPr>
          <p:nvPr>
            <p:ph type="body" idx="1"/>
          </p:nvPr>
        </p:nvSpPr>
        <p:spPr/>
        <p:txBody>
          <a:bodyPr/>
          <a:lstStyle/>
          <a:p>
            <a:endParaRPr lang="en-US"/>
          </a:p>
        </p:txBody>
      </p:sp>
      <p:sp>
        <p:nvSpPr>
          <p:cNvPr id="5" name="Title 4">
            <a:extLst>
              <a:ext uri="{FF2B5EF4-FFF2-40B4-BE49-F238E27FC236}">
                <a16:creationId xmlns:a16="http://schemas.microsoft.com/office/drawing/2014/main" id="{B37E68BE-3208-4484-AB01-220ADF363E32}"/>
              </a:ext>
            </a:extLst>
          </p:cNvPr>
          <p:cNvSpPr txBox="1">
            <a:spLocks noGrp="1"/>
          </p:cNvSpPr>
          <p:nvPr>
            <p:ph type="title"/>
          </p:nvPr>
        </p:nvSpPr>
        <p:spPr>
          <a:xfrm>
            <a:off x="831850" y="1709738"/>
            <a:ext cx="10515600" cy="2852737"/>
          </a:xfrm>
          <a:prstGeom prst="rect">
            <a:avLst/>
          </a:prstGeom>
          <a:noFill/>
        </p:spPr>
        <p:txBody>
          <a:bodyPr wrap="square" rtlCol="0">
            <a:spAutoFit/>
          </a:bodyPr>
          <a:lstStyle/>
          <a:p>
            <a:r>
              <a:rPr lang="en-US" sz="4800" b="1" dirty="0"/>
              <a:t>Q1: How many </a:t>
            </a:r>
            <a:r>
              <a:rPr lang="en-US" sz="4800" b="1" dirty="0" err="1"/>
              <a:t>NoV</a:t>
            </a:r>
            <a:r>
              <a:rPr lang="en-US" sz="4800" b="1" dirty="0"/>
              <a:t> challenge studies have been conducted?</a:t>
            </a:r>
          </a:p>
        </p:txBody>
      </p:sp>
    </p:spTree>
    <p:extLst>
      <p:ext uri="{BB962C8B-B14F-4D97-AF65-F5344CB8AC3E}">
        <p14:creationId xmlns:p14="http://schemas.microsoft.com/office/powerpoint/2010/main" val="25932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B684-D1C0-4093-B7D3-9172219485EA}"/>
              </a:ext>
            </a:extLst>
          </p:cNvPr>
          <p:cNvSpPr>
            <a:spLocks noGrp="1"/>
          </p:cNvSpPr>
          <p:nvPr>
            <p:ph type="title"/>
          </p:nvPr>
        </p:nvSpPr>
        <p:spPr/>
        <p:txBody>
          <a:bodyPr/>
          <a:lstStyle/>
          <a:p>
            <a:r>
              <a:rPr lang="en-US" dirty="0"/>
              <a:t>Inclusion/exclusion criteria</a:t>
            </a:r>
          </a:p>
        </p:txBody>
      </p:sp>
      <p:sp>
        <p:nvSpPr>
          <p:cNvPr id="3" name="Content Placeholder 2">
            <a:extLst>
              <a:ext uri="{FF2B5EF4-FFF2-40B4-BE49-F238E27FC236}">
                <a16:creationId xmlns:a16="http://schemas.microsoft.com/office/drawing/2014/main" id="{3A03C751-5153-4946-A369-59539480DE6D}"/>
              </a:ext>
            </a:extLst>
          </p:cNvPr>
          <p:cNvSpPr>
            <a:spLocks noGrp="1"/>
          </p:cNvSpPr>
          <p:nvPr>
            <p:ph idx="1"/>
          </p:nvPr>
        </p:nvSpPr>
        <p:spPr/>
        <p:txBody>
          <a:bodyPr/>
          <a:lstStyle/>
          <a:p>
            <a:pPr>
              <a:buFont typeface="Arial" panose="020B0604020202020204" pitchFamily="34" charset="0"/>
              <a:buChar char="•"/>
            </a:pPr>
            <a:r>
              <a:rPr lang="en-US" sz="3600" dirty="0"/>
              <a:t>Study was conducted in human volunteers of any age.</a:t>
            </a:r>
          </a:p>
          <a:p>
            <a:pPr>
              <a:buFont typeface="Arial" panose="020B0604020202020204" pitchFamily="34" charset="0"/>
              <a:buChar char="•"/>
            </a:pPr>
            <a:r>
              <a:rPr lang="en-US" sz="3600" dirty="0"/>
              <a:t>Participants were </a:t>
            </a:r>
            <a:r>
              <a:rPr lang="en-US" sz="3600" b="1" dirty="0"/>
              <a:t>experimentally</a:t>
            </a:r>
            <a:r>
              <a:rPr lang="en-US" sz="3600" dirty="0"/>
              <a:t> infected with norovirus. (Infection must be </a:t>
            </a:r>
            <a:r>
              <a:rPr lang="en-US" sz="3600" b="1" dirty="0"/>
              <a:t>controlled</a:t>
            </a:r>
            <a:r>
              <a:rPr lang="en-US" sz="3600" dirty="0"/>
              <a:t>!!!)</a:t>
            </a:r>
          </a:p>
          <a:p>
            <a:pPr>
              <a:buFont typeface="Arial" panose="020B0604020202020204" pitchFamily="34" charset="0"/>
              <a:buChar char="•"/>
            </a:pPr>
            <a:r>
              <a:rPr lang="en-US" sz="3600" dirty="0"/>
              <a:t>The study was published in English.</a:t>
            </a:r>
          </a:p>
          <a:p>
            <a:pPr>
              <a:buFont typeface="Arial" panose="020B0604020202020204" pitchFamily="34" charset="0"/>
              <a:buChar char="•"/>
            </a:pPr>
            <a:r>
              <a:rPr lang="en-US" sz="3600" dirty="0"/>
              <a:t>No exclusion based on location, date of publication, peer-review status, etc. No exclusion made based on presence/type of comparator or outcome.</a:t>
            </a:r>
          </a:p>
        </p:txBody>
      </p:sp>
    </p:spTree>
    <p:extLst>
      <p:ext uri="{BB962C8B-B14F-4D97-AF65-F5344CB8AC3E}">
        <p14:creationId xmlns:p14="http://schemas.microsoft.com/office/powerpoint/2010/main" val="229863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C36CC-CE66-41A1-99B4-C8EF66D024B1}"/>
              </a:ext>
            </a:extLst>
          </p:cNvPr>
          <p:cNvSpPr>
            <a:spLocks noGrp="1"/>
          </p:cNvSpPr>
          <p:nvPr>
            <p:ph idx="1"/>
          </p:nvPr>
        </p:nvSpPr>
        <p:spPr>
          <a:xfrm>
            <a:off x="663465" y="858495"/>
            <a:ext cx="10865069" cy="5165074"/>
          </a:xfrm>
        </p:spPr>
        <p:txBody>
          <a:bodyPr>
            <a:normAutofit lnSpcReduction="10000"/>
          </a:bodyPr>
          <a:lstStyle/>
          <a:p>
            <a:r>
              <a:rPr lang="en-US" b="1" dirty="0"/>
              <a:t>PubMed search strategy:</a:t>
            </a:r>
          </a:p>
          <a:p>
            <a:pPr marL="457200" lvl="1" indent="0">
              <a:buNone/>
            </a:pPr>
            <a:r>
              <a:rPr lang="en-US" dirty="0"/>
              <a:t>(“norovirus” [</a:t>
            </a:r>
            <a:r>
              <a:rPr lang="en-US" dirty="0" err="1"/>
              <a:t>MeSH</a:t>
            </a:r>
            <a:r>
              <a:rPr lang="en-US" dirty="0"/>
              <a:t> Major Topic]) AND </a:t>
            </a:r>
          </a:p>
          <a:p>
            <a:pPr marL="457200" lvl="1" indent="0">
              <a:buNone/>
            </a:pPr>
            <a:r>
              <a:rPr lang="en-US" dirty="0"/>
              <a:t>(“norovirus” OR “Norwalk virus” OR “snow mountain virus” OR "Norwalk agent" OR "nonbacterial gastroenteritis" OR "viral gastroenteritis" [Title/Abstract]) AND</a:t>
            </a:r>
          </a:p>
          <a:p>
            <a:pPr marL="457200" lvl="1" indent="0">
              <a:buNone/>
            </a:pPr>
            <a:r>
              <a:rPr lang="en-US" dirty="0"/>
              <a:t>(human OR challenge OR experimental OR infect* OR volunteer OR </a:t>
            </a:r>
            <a:r>
              <a:rPr lang="en-US" dirty="0" err="1"/>
              <a:t>vaccin</a:t>
            </a:r>
            <a:r>
              <a:rPr lang="en-US" dirty="0"/>
              <a:t>* OR adult OR clinical OR randomized OR individual [Title/Abstract]) NOT</a:t>
            </a:r>
          </a:p>
          <a:p>
            <a:pPr marL="457200" lvl="1" indent="0">
              <a:buNone/>
            </a:pPr>
            <a:r>
              <a:rPr lang="en-US" dirty="0"/>
              <a:t>(“mouse” or “murine” or “mice” [Title])</a:t>
            </a:r>
          </a:p>
          <a:p>
            <a:pPr marL="457200" lvl="1" indent="0">
              <a:buNone/>
            </a:pPr>
            <a:endParaRPr lang="en-US" dirty="0"/>
          </a:p>
          <a:p>
            <a:r>
              <a:rPr lang="en-US" b="1" dirty="0"/>
              <a:t>Web of Science search strategy:</a:t>
            </a:r>
          </a:p>
          <a:p>
            <a:pPr marL="457200" lvl="1" indent="0">
              <a:buNone/>
            </a:pPr>
            <a:r>
              <a:rPr lang="en-US" dirty="0"/>
              <a:t>(TS=("norovirus" OR "Norwalk virus" OR "snow mountain virus" OR "Norwalk agent" OR "nonbacterial gastroenteritis" OR "viral gastroenteritis")) AND</a:t>
            </a:r>
          </a:p>
          <a:p>
            <a:pPr marL="457200" lvl="1" indent="0">
              <a:buNone/>
            </a:pPr>
            <a:r>
              <a:rPr lang="en-US" dirty="0"/>
              <a:t>(TS=(human OR man OR adult OR volunteer)) AND</a:t>
            </a:r>
          </a:p>
          <a:p>
            <a:pPr marL="457200" lvl="1" indent="0">
              <a:buNone/>
            </a:pPr>
            <a:r>
              <a:rPr lang="en-US" dirty="0"/>
              <a:t>(TS=(volunteer OR challenge OR experimental OR infect* OR </a:t>
            </a:r>
            <a:r>
              <a:rPr lang="en-US" dirty="0" err="1"/>
              <a:t>vaccin</a:t>
            </a:r>
            <a:r>
              <a:rPr lang="en-US" dirty="0"/>
              <a:t>* OR inoculum))</a:t>
            </a:r>
          </a:p>
        </p:txBody>
      </p:sp>
    </p:spTree>
    <p:extLst>
      <p:ext uri="{BB962C8B-B14F-4D97-AF65-F5344CB8AC3E}">
        <p14:creationId xmlns:p14="http://schemas.microsoft.com/office/powerpoint/2010/main" val="54557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8061</TotalTime>
  <Words>1855</Words>
  <Application>Microsoft Office PowerPoint</Application>
  <PresentationFormat>Widescreen</PresentationFormat>
  <Paragraphs>394</Paragraphs>
  <Slides>34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Infectivity of human norovirus in live challenge studies</vt:lpstr>
      <vt:lpstr>Human norovirus (noro / NoV)</vt:lpstr>
      <vt:lpstr>Challenge studies</vt:lpstr>
      <vt:lpstr>Challenge studies</vt:lpstr>
      <vt:lpstr>PowerPoint Presentation</vt:lpstr>
      <vt:lpstr>PowerPoint Presentation</vt:lpstr>
      <vt:lpstr>Q1: How many NoV challenge studies have been conducted?</vt:lpstr>
      <vt:lpstr>Inclusion/exclusion criteria</vt:lpstr>
      <vt:lpstr>PowerPoint Presentation</vt:lpstr>
      <vt:lpstr>Search results</vt:lpstr>
      <vt:lpstr>Articles to Studies</vt:lpstr>
      <vt:lpstr>Study characteristics (summary)</vt:lpstr>
      <vt:lpstr>PowerPoint Presentation</vt:lpstr>
      <vt:lpstr>Q2: How infectious is NoV in human challenge studies?</vt:lpstr>
      <vt:lpstr>Analysis methods</vt:lpstr>
      <vt:lpstr>PowerPoint Presentation</vt:lpstr>
      <vt:lpstr>PowerPoint Presentation</vt:lpstr>
      <vt:lpstr>PowerPoint Presentation</vt:lpstr>
      <vt:lpstr>Influence analysis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Presentation references</vt:lpstr>
      <vt:lpstr>Study characteristics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Systemic review of human norovirus challenge studies</dc:title>
  <dc:creator>Wesley Billings</dc:creator>
  <cp:lastModifiedBy>Wesley Billings</cp:lastModifiedBy>
  <cp:revision>18</cp:revision>
  <dcterms:created xsi:type="dcterms:W3CDTF">2021-10-01T13:16:15Z</dcterms:created>
  <dcterms:modified xsi:type="dcterms:W3CDTF">2021-11-30T04:38:20Z</dcterms:modified>
</cp:coreProperties>
</file>