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939-E755-E11C-BE73-2D559300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7ABC-F772-EB40-13F5-53862573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8FB6-B455-93CE-C9C7-1BEF9927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25C0-108D-349E-E6FD-4D46EB2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E9EE-65DC-32BF-4270-42E3DA0E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585-9AD9-9E39-FF3D-E08A7C1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7249-F9BE-8E03-B838-DE94F7E2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7964-4155-36E5-47A2-EBCA0FB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9F2B-D4C4-2F9E-81ED-DE56A68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79A-6983-6DFB-2DB1-58C1533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60BB9-C4A0-04B8-995F-D9973697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A8C1-BF25-9CC7-D428-3FBC8A18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A11D-AD30-D950-B312-4BD56C3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FEF3-80AF-9937-A655-F54B3503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B72-2AE3-3818-BBBB-611A1FD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549E-A548-E18C-12E0-B6DB3D3F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235-7B91-600E-FA42-B32F8590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E89C-BC0F-EB9F-8A0D-CC96C1E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C8EC-3E34-A7EE-C6D3-AB4FAA1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EA43-CE63-29CA-4A60-130CCA5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1D8-7A5D-3FD2-DBE8-FB8FBE7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163C-1C8C-83EB-2EB8-397B7B7D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2172-CC68-C16B-EF11-3185F2D3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74EE-D653-F0C8-6D30-63B0A7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381D-CF0E-1EE2-E82E-8A05EB0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C09-5B77-F03D-57BB-9BB3FCC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872-35BA-5651-1897-C8F40EC4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F65C-85D6-4D2F-49DA-CDBA75F9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26E2-24CA-38A2-7B10-667ED67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148E-C8E3-093B-D889-7F1175A4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C281-E1CD-4C9E-D856-B37C6117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F74D-E04F-C669-2AAB-F6B46DCA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2EC0-C2C1-F01B-02C1-2357F5C2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1EB5-AF59-AB22-B3E1-6319D623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8B91-C29C-C97C-134B-5E8B3F0C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9D814-0DBC-871E-317C-5509D661E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71C3E-F2D9-5782-AEFB-A5D809A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FB818-D686-C5CE-14F5-088C02E5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E29F-5786-0862-1882-2AE98C3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F52-D9AC-05F7-B4A0-27A5E6B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99347-422F-29C2-F186-FF67F34E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0331-435F-0907-3EB6-758342E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1F5D-D712-6AE6-64B7-2F99A7C4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8E34F-0C1F-C85F-E959-DD256A6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E51B-7483-227E-218A-C69D103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FF2C7-014A-8181-C6B8-CE6A893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59C-8821-27E2-BB22-48965911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535D-D8FD-BFD9-5B30-88CB40C6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68B4-1ED1-C8C5-23F7-46F49C33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D6B0-3ADF-4E27-1816-7E7AF22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CF16-5AD2-D65B-668C-C2FAB0C7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4BA7-7F96-AFC0-E4F0-F6E3D4B7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62B-7FFF-211A-EABA-B479ABA3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DA317-29CC-6ECF-E7B8-D55CFF13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8E61-6D2C-9E38-D3E0-6F5D560F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668A-2A2F-9E8E-EDD3-E346E375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A977-2D94-1933-92F8-B98BC7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2E42-2C08-D301-05F3-79D93A8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27C17-3C34-00D4-6A6D-5D52589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72EF-BA9C-2DEA-C08F-18A26DD7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3DE8-2D72-0F28-0E1F-63F2CE72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7208-6DBE-8040-89DF-57A489FA4BEC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A410-86C6-CF37-19D4-FEB0C265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4652-8D96-14D3-9926-C9329F436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561A-94B4-3E0D-176E-9C377A098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F1B5-7FE9-5951-F5F1-D6622F214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B0F-8A5C-2DDD-E14A-42327C77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 (2017) PLOS Pathogens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15F-633B-79B4-CC95-E84CA819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The not-so-infinite malleability of RNA viruses: Viral and cellular determinants of RNA virus mutation rates</a:t>
            </a:r>
          </a:p>
          <a:p>
            <a:r>
              <a:rPr lang="en-US" dirty="0"/>
              <a:t>Key Question/Problem: Explain how a given mutation affects viral fitness is also dependent upon other characteristics of RNA virus populations, such as population size, genome size, and genome complexity</a:t>
            </a:r>
          </a:p>
          <a:p>
            <a:r>
              <a:rPr lang="en-US" dirty="0"/>
              <a:t>Goal: Aims to provide an introduction to some of the mechanisms by which mutations arise during RNA virus replication, as viral mutation rates are the ultimate source of genetic diversity.</a:t>
            </a:r>
          </a:p>
        </p:txBody>
      </p:sp>
    </p:spTree>
    <p:extLst>
      <p:ext uri="{BB962C8B-B14F-4D97-AF65-F5344CB8AC3E}">
        <p14:creationId xmlns:p14="http://schemas.microsoft.com/office/powerpoint/2010/main" val="26810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RNA viruses replicate with the highest known mutation rates, which is due to a lack of proofreading and repair mechanisms rather than an intrinsic lack of fidelity. (Fidelity drives mutation rate.)</a:t>
            </a:r>
          </a:p>
          <a:p>
            <a:r>
              <a:rPr lang="en-US" dirty="0"/>
              <a:t>Mutation rate and frequency of observed mutations in the population are not the same.</a:t>
            </a:r>
          </a:p>
          <a:p>
            <a:pPr lvl="1"/>
            <a:r>
              <a:rPr lang="en-US" dirty="0"/>
              <a:t>Functional conservation – variation is restricted by host constraints.</a:t>
            </a:r>
          </a:p>
          <a:p>
            <a:pPr lvl="1"/>
            <a:r>
              <a:rPr lang="en-US" dirty="0"/>
              <a:t>Most mutations are deleterious, and we don’t observe lineages that die out due to a lethal mutation</a:t>
            </a:r>
          </a:p>
          <a:p>
            <a:pPr lvl="1"/>
            <a:r>
              <a:rPr lang="en-US" dirty="0"/>
              <a:t>High mutation rate is not sufficient to drive viral adaptation.</a:t>
            </a:r>
          </a:p>
          <a:p>
            <a:r>
              <a:rPr lang="en-US" dirty="0"/>
              <a:t>Concentration of nucleotides and RNA modifying enzymes (host replication material and machinery) in the host cell contribute to the mutation rate.</a:t>
            </a:r>
          </a:p>
          <a:p>
            <a:r>
              <a:rPr lang="en-US" dirty="0"/>
              <a:t>Many genes have pleiotropic effects, making it difficult to study viral and antiviral therapies.</a:t>
            </a:r>
          </a:p>
        </p:txBody>
      </p:sp>
    </p:spTree>
    <p:extLst>
      <p:ext uri="{BB962C8B-B14F-4D97-AF65-F5344CB8AC3E}">
        <p14:creationId xmlns:p14="http://schemas.microsoft.com/office/powerpoint/2010/main" val="1687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9142-092A-EBE2-510D-57BE081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A46C-995E-49C3-968F-699FBF3D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use of antivirals change replication fidelity over time?</a:t>
            </a:r>
          </a:p>
          <a:p>
            <a:pPr lvl="1"/>
            <a:r>
              <a:rPr lang="en-US" dirty="0"/>
              <a:t>Selection against low fidelity viruses would lower mutation rates, potentially leading to a lower chance of immune escape.</a:t>
            </a:r>
          </a:p>
          <a:p>
            <a:pPr lvl="1"/>
            <a:r>
              <a:rPr lang="en-US" dirty="0"/>
              <a:t>Lowering fidelity could lead to higher chance of deleterious mutations and eventual population collapse, but could also lead to rapid generation of very fit strains.</a:t>
            </a:r>
          </a:p>
          <a:p>
            <a:r>
              <a:rPr lang="en-US" dirty="0"/>
              <a:t>How does genome complexity affect viral fitness?</a:t>
            </a:r>
          </a:p>
          <a:p>
            <a:r>
              <a:rPr lang="en-US" dirty="0"/>
              <a:t>How does genome complexity affect viral fitness FOR SPECIFIC NICHES? What niches select for complex/noncomplex genomes?</a:t>
            </a:r>
          </a:p>
          <a:p>
            <a:r>
              <a:rPr lang="en-US" dirty="0"/>
              <a:t>How do viruses select for/against the ability to recombine (developing a segmented genome) and the frequency of recombination?</a:t>
            </a:r>
          </a:p>
        </p:txBody>
      </p:sp>
    </p:spTree>
    <p:extLst>
      <p:ext uri="{BB962C8B-B14F-4D97-AF65-F5344CB8AC3E}">
        <p14:creationId xmlns:p14="http://schemas.microsoft.com/office/powerpoint/2010/main" val="34389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4731-21D5-C08E-9A2D-C8B4F7A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247D-FF82-6C00-CEDA-A9DA2070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Deleterious: reduces fitness</a:t>
            </a:r>
          </a:p>
          <a:p>
            <a:r>
              <a:rPr lang="en-US" dirty="0"/>
              <a:t>Fidelity: ability of a polymerase to exactly replicate a nucleic acid sequence.</a:t>
            </a:r>
          </a:p>
          <a:p>
            <a:r>
              <a:rPr lang="en-US" dirty="0"/>
              <a:t>Pleiotropic: has multiple different effects / affects many things</a:t>
            </a:r>
          </a:p>
          <a:p>
            <a:r>
              <a:rPr lang="en-US" dirty="0"/>
              <a:t>Endogenous: from inside of an organism (e.g. endogenous to the host rather than made by the virus). Endo inside, </a:t>
            </a:r>
            <a:r>
              <a:rPr lang="en-US" dirty="0" err="1"/>
              <a:t>genous</a:t>
            </a:r>
            <a:r>
              <a:rPr lang="en-US" dirty="0"/>
              <a:t> origin</a:t>
            </a:r>
          </a:p>
          <a:p>
            <a:r>
              <a:rPr lang="en-US" dirty="0"/>
              <a:t>Nucleobase: nitrogenous base compound, A(T/U)CG</a:t>
            </a:r>
          </a:p>
          <a:p>
            <a:r>
              <a:rPr lang="en-US" dirty="0"/>
              <a:t>Nucleoside: sugar + nucleobase</a:t>
            </a:r>
          </a:p>
          <a:p>
            <a:r>
              <a:rPr lang="en-US" dirty="0"/>
              <a:t>Nucleotide: phosphorylated nucleoside</a:t>
            </a:r>
          </a:p>
        </p:txBody>
      </p:sp>
    </p:spTree>
    <p:extLst>
      <p:ext uri="{BB962C8B-B14F-4D97-AF65-F5344CB8AC3E}">
        <p14:creationId xmlns:p14="http://schemas.microsoft.com/office/powerpoint/2010/main" val="196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415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Readings: </vt:lpstr>
      <vt:lpstr>Smith (2017) PLOS Pathogens</vt:lpstr>
      <vt:lpstr>Key Findings/Recommendations</vt:lpstr>
      <vt:lpstr>Questions</vt:lpstr>
      <vt:lpstr>Jargon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Readings: </dc:title>
  <dc:creator>Justin Bahl</dc:creator>
  <cp:lastModifiedBy>Wesley Billings</cp:lastModifiedBy>
  <cp:revision>9</cp:revision>
  <dcterms:created xsi:type="dcterms:W3CDTF">2024-01-11T15:56:06Z</dcterms:created>
  <dcterms:modified xsi:type="dcterms:W3CDTF">2024-01-18T17:25:58Z</dcterms:modified>
</cp:coreProperties>
</file>