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C939-E755-E11C-BE73-2D559300D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47ABC-F772-EB40-13F5-53862573C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8FB6-B455-93CE-C9C7-1BEF9927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B25C0-108D-349E-E6FD-4D46EB2F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E9EE-65DC-32BF-4270-42E3DA0E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8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9585-9AD9-9E39-FF3D-E08A7C18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7249-F9BE-8E03-B838-DE94F7E2A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77964-4155-36E5-47A2-EBCA0FBB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39F2B-D4C4-2F9E-81ED-DE56A68E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AF79A-6983-6DFB-2DB1-58C15330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9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60BB9-C4A0-04B8-995F-D9973697F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BA8C1-BF25-9CC7-D428-3FBC8A18D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A11D-AD30-D950-B312-4BD56C34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DFEF3-80AF-9937-A655-F54B3503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9B72-2AE3-3818-BBBB-611A1FD8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9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549E-A548-E18C-12E0-B6DB3D3F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D235-7B91-600E-FA42-B32F85901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8E89C-BC0F-EB9F-8A0D-CC96C1E3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C8EC-3E34-A7EE-C6D3-AB4FAA12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EA43-CE63-29CA-4A60-130CCA58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A1D8-7A5D-3FD2-DBE8-FB8FBE7F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3163C-1C8C-83EB-2EB8-397B7B7D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C2172-CC68-C16B-EF11-3185F2D3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874EE-D653-F0C8-6D30-63B0A73A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381D-CF0E-1EE2-E82E-8A05EB0F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3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FC09-5B77-F03D-57BB-9BB3FCCD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9872-35BA-5651-1897-C8F40EC4C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3F65C-85D6-4D2F-49DA-CDBA75F96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D26E2-24CA-38A2-7B10-667ED67F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6148E-C8E3-093B-D889-7F1175A4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9C281-E1CD-4C9E-D856-B37C6117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7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F74D-E04F-C669-2AAB-F6B46DCA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42EC0-C2C1-F01B-02C1-2357F5C2A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D1EB5-AF59-AB22-B3E1-6319D6239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08B91-C29C-C97C-134B-5E8B3F0C3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9D814-0DBC-871E-317C-5509D661E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71C3E-F2D9-5782-AEFB-A5D809A8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FB818-D686-C5CE-14F5-088C02E5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1E29F-5786-0862-1882-2AE98C39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0F52-D9AC-05F7-B4A0-27A5E6B0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99347-422F-29C2-F186-FF67F34E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F0331-435F-0907-3EB6-758342EA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01F5D-D712-6AE6-64B7-2F99A7C4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8E34F-0C1F-C85F-E959-DD256A61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6E51B-7483-227E-218A-C69D1038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FF2C7-014A-8181-C6B8-CE6A8930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8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E59C-8821-27E2-BB22-48965911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535D-D8FD-BFD9-5B30-88CB40C69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568B4-1ED1-C8C5-23F7-46F49C33B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D6B0-3ADF-4E27-1816-7E7AF224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ECF16-5AD2-D65B-668C-C2FAB0C7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14BA7-7F96-AFC0-E4F0-F6E3D4B7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0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962B-7FFF-211A-EABA-B479ABA3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DA317-29CC-6ECF-E7B8-D55CFF130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F8E61-6D2C-9E38-D3E0-6F5D560FA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C668A-2A2F-9E8E-EDD3-E346E375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FA977-2D94-1933-92F8-B98BC727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22E42-2C08-D301-05F3-79D93A85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3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27C17-3C34-00D4-6A6D-5D525898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E72EF-BA9C-2DEA-C08F-18A26DD7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3DE8-2D72-0F28-0E1F-63F2CE729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C7208-6DBE-8040-89DF-57A489FA4BE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BA410-86C6-CF37-19D4-FEB0C265A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4652-8D96-14D3-9926-C9329F436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5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561A-94B4-3E0D-176E-9C377A098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Readings: week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1F1B5-7FE9-5951-F5F1-D6622F214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88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4731-21D5-C08E-9A2D-C8B4F7AB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Jargon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247D-FF82-6C00-CEDA-A9DA2070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Mutation: localized alternation of a nucleic acid residue.</a:t>
            </a:r>
          </a:p>
          <a:p>
            <a:r>
              <a:rPr lang="en-US" dirty="0"/>
              <a:t>Residue: a single unit of a polymer.</a:t>
            </a:r>
          </a:p>
          <a:p>
            <a:r>
              <a:rPr lang="en-US" dirty="0"/>
              <a:t>Silent or synonymous mutation: those that do not give rise to an amino acid substitution despite being located in a protein-coding region of the genome (change one codon to another codon that encodes the same amino acid).</a:t>
            </a:r>
          </a:p>
          <a:p>
            <a:r>
              <a:rPr lang="en-US" dirty="0"/>
              <a:t>Neutral theory: evolution of organisms at the molecular level occurs mainly due to random drift.</a:t>
            </a:r>
          </a:p>
        </p:txBody>
      </p:sp>
    </p:spTree>
    <p:extLst>
      <p:ext uri="{BB962C8B-B14F-4D97-AF65-F5344CB8AC3E}">
        <p14:creationId xmlns:p14="http://schemas.microsoft.com/office/powerpoint/2010/main" val="19615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2B34-01DA-BBE9-F74D-731E1FDA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20C6-4B1E-0E26-DD5F-2182BDA8E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Episodic positive selection: transient events of positive (directional) selection due to one or a few AA substitutions in a string of synonymous, tolerated mutations.</a:t>
            </a:r>
          </a:p>
          <a:p>
            <a:r>
              <a:rPr lang="en-US" dirty="0"/>
              <a:t>Internal oligoadenylate tract: a bunch of </a:t>
            </a:r>
            <a:r>
              <a:rPr lang="en-US" dirty="0" err="1"/>
              <a:t>adenoside</a:t>
            </a:r>
            <a:r>
              <a:rPr lang="en-US" dirty="0"/>
              <a:t> nucleotides that are not at the end of a polynucleotide (as oppose to a poly-A tail).</a:t>
            </a:r>
          </a:p>
          <a:p>
            <a:r>
              <a:rPr lang="en-US" dirty="0" err="1"/>
              <a:t>Homopolymeric</a:t>
            </a:r>
            <a:r>
              <a:rPr lang="en-US" dirty="0"/>
              <a:t> tract: part of a polymer with different types of units which is all composed of the same unit.</a:t>
            </a:r>
          </a:p>
          <a:p>
            <a:r>
              <a:rPr lang="en-US" dirty="0"/>
              <a:t>Polymerase slippage: when there are too many repeats of the same base, the polymerase can slide off the template and stop copying or mess something up.</a:t>
            </a:r>
          </a:p>
          <a:p>
            <a:r>
              <a:rPr lang="en-US" dirty="0"/>
              <a:t>Exonuclease activity: enzymatic activity that allows a protein to cleave individual residues off of a nucleic acid polymer.</a:t>
            </a:r>
          </a:p>
        </p:txBody>
      </p:sp>
    </p:spTree>
    <p:extLst>
      <p:ext uri="{BB962C8B-B14F-4D97-AF65-F5344CB8AC3E}">
        <p14:creationId xmlns:p14="http://schemas.microsoft.com/office/powerpoint/2010/main" val="2569963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B4E1-3F30-11DC-CE43-B97196C0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9959-F3BF-0F18-C0C4-44CF7F75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RNA replicases: aka RDRP, binds to a SSRNA strand and synthesizes its complementary strand (as opposed to DDRP for transcription).</a:t>
            </a:r>
          </a:p>
          <a:p>
            <a:r>
              <a:rPr lang="en-US" dirty="0"/>
              <a:t>Moiety: a part of a molecule.</a:t>
            </a:r>
          </a:p>
          <a:p>
            <a:r>
              <a:rPr lang="en-US" dirty="0"/>
              <a:t>APOBEC: apolipoprotein B mRNA editing complex; a protein complex which mutates RNA transcripts.</a:t>
            </a:r>
          </a:p>
          <a:p>
            <a:r>
              <a:rPr lang="en-US" dirty="0"/>
              <a:t>ADAR: adenosine deaminase acting on ds-RNA; same thing but different.</a:t>
            </a:r>
          </a:p>
          <a:p>
            <a:r>
              <a:rPr lang="en-US" dirty="0" err="1"/>
              <a:t>Reversegenetics</a:t>
            </a:r>
            <a:r>
              <a:rPr lang="en-US" dirty="0"/>
              <a:t>: method for studying genetics where a gene is altered to examine the consequences on the phenotype.</a:t>
            </a:r>
          </a:p>
          <a:p>
            <a:r>
              <a:rPr lang="en-US" dirty="0"/>
              <a:t>Compensatory mutation: beneficial mutations which allow other deleterious mutations to remain in the genome.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2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E62A-B22E-336B-9AB5-E6423372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FE51-0DEC-7BE2-F8C8-C0EF92E81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Epistasis: the joint effect of different mutations in the same genome on the same trait.</a:t>
            </a:r>
          </a:p>
          <a:p>
            <a:r>
              <a:rPr lang="en-US" dirty="0"/>
              <a:t>Recombination: the formation of a new genome by covalent linkage of genetic material from multiple parent genomes.</a:t>
            </a:r>
          </a:p>
          <a:p>
            <a:r>
              <a:rPr lang="en-US" dirty="0"/>
              <a:t>Defective interfering (DI) genomes: virus particles that contain only part of the genome and thus interfere in the normal replicative cycle by generally being in the way.</a:t>
            </a:r>
          </a:p>
          <a:p>
            <a:r>
              <a:rPr lang="en-US" dirty="0"/>
              <a:t>Multipartite virus: a virus with a segmented genome where each viral particle only contains part of the total genome; a cell must be coinfected by all parts of the genome simultaneously to produce new virus.</a:t>
            </a:r>
          </a:p>
        </p:txBody>
      </p:sp>
    </p:spTree>
    <p:extLst>
      <p:ext uri="{BB962C8B-B14F-4D97-AF65-F5344CB8AC3E}">
        <p14:creationId xmlns:p14="http://schemas.microsoft.com/office/powerpoint/2010/main" val="215500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3B0F-8A5C-2DDD-E14A-42327C77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Domingo E. Molecular basis of genetic variation of viruses. In: </a:t>
            </a:r>
            <a:r>
              <a:rPr lang="en-US" i="1" dirty="0">
                <a:effectLst/>
              </a:rPr>
              <a:t>Virus as Populations</a:t>
            </a:r>
            <a:r>
              <a:rPr lang="en-US" dirty="0">
                <a:effectLst/>
              </a:rPr>
              <a:t>. (2020)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715F-633B-79B4-CC95-E84CA8199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Title: Chapter 2: </a:t>
            </a:r>
            <a:r>
              <a:rPr lang="en-US" dirty="0">
                <a:effectLst/>
              </a:rPr>
              <a:t>Molecular basis of genetic variation of viruses. In: </a:t>
            </a:r>
            <a:r>
              <a:rPr lang="en-US" i="1" dirty="0">
                <a:effectLst/>
              </a:rPr>
              <a:t>Virus as Populations. </a:t>
            </a:r>
            <a:endParaRPr lang="en-US" dirty="0"/>
          </a:p>
          <a:p>
            <a:r>
              <a:rPr lang="en-US" dirty="0"/>
              <a:t>Key Question/Problem: there are many different mechanisms that induce variability in viral genetics, and they want to list all the ones they can find.</a:t>
            </a:r>
          </a:p>
          <a:p>
            <a:r>
              <a:rPr lang="en-US" dirty="0"/>
              <a:t>Goal: to list several of the molecular bases of genetic variation of viruses</a:t>
            </a:r>
          </a:p>
        </p:txBody>
      </p:sp>
    </p:spTree>
    <p:extLst>
      <p:ext uri="{BB962C8B-B14F-4D97-AF65-F5344CB8AC3E}">
        <p14:creationId xmlns:p14="http://schemas.microsoft.com/office/powerpoint/2010/main" val="268107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79A6-3DFB-11DF-14BD-976F1B3F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Findings/Recommendations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7FB3-B855-33E6-8E0A-0B97D132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Mechanisms for generating genetic diversity act independently of selective pressure.</a:t>
            </a:r>
          </a:p>
          <a:p>
            <a:r>
              <a:rPr lang="en-US" dirty="0"/>
              <a:t>Defective genomic variants can perform relevant biological roles on a population level.</a:t>
            </a:r>
          </a:p>
          <a:p>
            <a:r>
              <a:rPr lang="en-US" dirty="0"/>
              <a:t>Mutation occurs when the wrong nucleotide is inserted in copy, and is primarily driven by the electronic structure of nucleic acid bases.</a:t>
            </a:r>
          </a:p>
          <a:p>
            <a:r>
              <a:rPr lang="en-US" dirty="0"/>
              <a:t>Hydrogen bonding is the primary force holding DNA strands together, and the strength of bonding determines whether a double-stranded polynucleotide will be formed.</a:t>
            </a:r>
          </a:p>
        </p:txBody>
      </p:sp>
    </p:spTree>
    <p:extLst>
      <p:ext uri="{BB962C8B-B14F-4D97-AF65-F5344CB8AC3E}">
        <p14:creationId xmlns:p14="http://schemas.microsoft.com/office/powerpoint/2010/main" val="16870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79A6-3DFB-11DF-14BD-976F1B3F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Findings/Recommendations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7FB3-B855-33E6-8E0A-0B97D132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Silent/synonymous mutations still alter the electronic structure of a polynucleotide, which can lead to non-neutral effects of silent mutations.</a:t>
            </a:r>
          </a:p>
          <a:p>
            <a:r>
              <a:rPr lang="en-US" dirty="0"/>
              <a:t>Multiple types of mutations cause alterations to genetic material, including point mutations, indels, and transition (e.g. slippage).</a:t>
            </a:r>
          </a:p>
          <a:p>
            <a:r>
              <a:rPr lang="en-US" dirty="0"/>
              <a:t>Mutagenesis is highly unpredictable, introducing stochasticity into the evolution of genomes.</a:t>
            </a:r>
          </a:p>
          <a:p>
            <a:r>
              <a:rPr lang="en-US" dirty="0"/>
              <a:t>Synonymous mutations may alter the replication rate of a virus when a mutation corresponds to a less abundant tRNA in the host environment.</a:t>
            </a:r>
          </a:p>
        </p:txBody>
      </p:sp>
    </p:spTree>
    <p:extLst>
      <p:ext uri="{BB962C8B-B14F-4D97-AF65-F5344CB8AC3E}">
        <p14:creationId xmlns:p14="http://schemas.microsoft.com/office/powerpoint/2010/main" val="155582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79A6-3DFB-11DF-14BD-976F1B3F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Findings/Recommendations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7FB3-B855-33E6-8E0A-0B97D132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synonymous mutation can be neutral in one environment, but contribute to selective pressure in another.</a:t>
            </a:r>
          </a:p>
          <a:p>
            <a:r>
              <a:rPr lang="en-US" dirty="0"/>
              <a:t>Positive and negative selection and random drift all occur continuously during virus evolution.</a:t>
            </a:r>
          </a:p>
          <a:p>
            <a:r>
              <a:rPr lang="en-US" dirty="0"/>
              <a:t>Short-term evolution is often reflected in the dominance of transition mutations, which is less apparent over long-term comparisons.</a:t>
            </a:r>
          </a:p>
          <a:p>
            <a:r>
              <a:rPr lang="en-US" dirty="0"/>
              <a:t>Omega can be used to measure how selection is occurring, but the authors don’t really like this measurement very much.</a:t>
            </a:r>
          </a:p>
          <a:p>
            <a:r>
              <a:rPr lang="en-US" dirty="0"/>
              <a:t>Mutation rate is not equivalent to observed frequency of mutations, because a commonly occurring mutation may be lethal, while an uncommon mutation may be beneficial for replication.</a:t>
            </a:r>
          </a:p>
        </p:txBody>
      </p:sp>
    </p:spTree>
    <p:extLst>
      <p:ext uri="{BB962C8B-B14F-4D97-AF65-F5344CB8AC3E}">
        <p14:creationId xmlns:p14="http://schemas.microsoft.com/office/powerpoint/2010/main" val="10997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79A6-3DFB-11DF-14BD-976F1B3F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Findings/Recommendations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7FB3-B855-33E6-8E0A-0B97D132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Bottleneck selection events tend to be worse at eliminating unfit genomes than selection among a large, heavily competitive population.</a:t>
            </a:r>
          </a:p>
          <a:p>
            <a:r>
              <a:rPr lang="en-US" dirty="0"/>
              <a:t>Mutation rates in cells and viruses depend on the replicative machinery and on multiple environmental parameters.</a:t>
            </a:r>
          </a:p>
          <a:p>
            <a:r>
              <a:rPr lang="en-US" dirty="0"/>
              <a:t>Genome size imposes constraints on copying fidelity and genetic heterogeneity, but there is no clear overall winner.</a:t>
            </a:r>
          </a:p>
          <a:p>
            <a:r>
              <a:rPr lang="en-US" dirty="0"/>
              <a:t>It is unclear what selective constraints led to high mutation rates, but one suggestion is that there is a trade off between replication rate and copying fidelity. Some modified viruses with high fidelity have strong selective </a:t>
            </a:r>
            <a:r>
              <a:rPr lang="en-US" dirty="0" err="1"/>
              <a:t>disadvantanges</a:t>
            </a:r>
            <a:r>
              <a:rPr lang="en-US" dirty="0"/>
              <a:t> in the lab.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9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79A6-3DFB-11DF-14BD-976F1B3F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Findings/Recommendations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7FB3-B855-33E6-8E0A-0B97D132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known </a:t>
            </a:r>
            <a:r>
              <a:rPr lang="en-US" dirty="0" err="1"/>
              <a:t>postreplicative</a:t>
            </a:r>
            <a:r>
              <a:rPr lang="en-US" dirty="0"/>
              <a:t> repair systems that operate in cellular DNA do not make a significant contribution to error correction in RNA viruses.</a:t>
            </a:r>
          </a:p>
          <a:p>
            <a:r>
              <a:rPr lang="en-US" dirty="0"/>
              <a:t>APOBEC and ADAR activity can lead to </a:t>
            </a:r>
            <a:r>
              <a:rPr lang="en-US" dirty="0" err="1"/>
              <a:t>hypermutagenesis</a:t>
            </a:r>
            <a:r>
              <a:rPr lang="en-US" dirty="0"/>
              <a:t> in viruses.</a:t>
            </a:r>
          </a:p>
          <a:p>
            <a:r>
              <a:rPr lang="en-US" dirty="0"/>
              <a:t>Higher than average mutation frequency can occur when nucleotide concentrations are biased in the host environment.</a:t>
            </a:r>
          </a:p>
          <a:p>
            <a:r>
              <a:rPr lang="en-US" dirty="0"/>
              <a:t>Codons which are one residue apart often revert mutations in subsequent generations, so engineering non-</a:t>
            </a:r>
            <a:r>
              <a:rPr lang="en-US" dirty="0" err="1"/>
              <a:t>revertable</a:t>
            </a:r>
            <a:r>
              <a:rPr lang="en-US" dirty="0"/>
              <a:t> codon mutations is potentially useful for inhibiting virus activity.</a:t>
            </a:r>
          </a:p>
          <a:p>
            <a:r>
              <a:rPr lang="en-US" dirty="0"/>
              <a:t>Deletions revert at a much lower rate than point mutations.</a:t>
            </a:r>
          </a:p>
        </p:txBody>
      </p:sp>
    </p:spTree>
    <p:extLst>
      <p:ext uri="{BB962C8B-B14F-4D97-AF65-F5344CB8AC3E}">
        <p14:creationId xmlns:p14="http://schemas.microsoft.com/office/powerpoint/2010/main" val="237922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79A6-3DFB-11DF-14BD-976F1B3F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Findings/Recommendations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7FB3-B855-33E6-8E0A-0B97D132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Copy-choice recombination and reassortment recombination both play an important role in the development of viral diversity, and the frequency of recombination can be altered by environmental factors.</a:t>
            </a:r>
          </a:p>
          <a:p>
            <a:r>
              <a:rPr lang="en-US" dirty="0"/>
              <a:t>Processivity of the viral polymerase is a major factor in determining the rate of recombination.</a:t>
            </a:r>
          </a:p>
          <a:p>
            <a:r>
              <a:rPr lang="en-US" dirty="0"/>
              <a:t>Neither unsegmented nor segmented genomes are universally “better” and can evolve in different conditions in the lab.</a:t>
            </a:r>
          </a:p>
          <a:p>
            <a:r>
              <a:rPr lang="en-US" dirty="0"/>
              <a:t>Despite how common recombination seems to be, it is not necessary, and we need to distinguish between mechanistically unavoidable and biologically useful recombination.</a:t>
            </a:r>
          </a:p>
          <a:p>
            <a:r>
              <a:rPr lang="en-US" dirty="0"/>
              <a:t>Viral diversity provides a compromise between the stability of core information transfer and flexibility to adapt.</a:t>
            </a:r>
          </a:p>
        </p:txBody>
      </p:sp>
    </p:spTree>
    <p:extLst>
      <p:ext uri="{BB962C8B-B14F-4D97-AF65-F5344CB8AC3E}">
        <p14:creationId xmlns:p14="http://schemas.microsoft.com/office/powerpoint/2010/main" val="328844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9142-092A-EBE2-510D-57BE0819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A46C-995E-49C3-968F-699FBF3D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high error rate of polymerase limit the complexity of a viral genome?</a:t>
            </a:r>
          </a:p>
          <a:p>
            <a:r>
              <a:rPr lang="en-US" dirty="0"/>
              <a:t>What is going on in Figure 2.5?</a:t>
            </a:r>
          </a:p>
          <a:p>
            <a:r>
              <a:rPr lang="en-US" dirty="0"/>
              <a:t>How can/do host cells evolve in conjunction with viruses to, e.g., selectively favor different tRNA concentrations or other host environment factors to limit viral replication?</a:t>
            </a:r>
          </a:p>
          <a:p>
            <a:r>
              <a:rPr lang="en-US" dirty="0"/>
              <a:t>How important are defective interfering subpopulations in the context of epidemiology?</a:t>
            </a:r>
          </a:p>
          <a:p>
            <a:r>
              <a:rPr lang="en-US" dirty="0"/>
              <a:t>What conditions drive the evolution of segmented genomes? What about highly complex or highly sparse genomes?</a:t>
            </a:r>
          </a:p>
        </p:txBody>
      </p:sp>
    </p:spTree>
    <p:extLst>
      <p:ext uri="{BB962C8B-B14F-4D97-AF65-F5344CB8AC3E}">
        <p14:creationId xmlns:p14="http://schemas.microsoft.com/office/powerpoint/2010/main" val="343890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1159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Readings: week 3 </vt:lpstr>
      <vt:lpstr>Domingo E. Molecular basis of genetic variation of viruses. In: Virus as Populations. (2020)</vt:lpstr>
      <vt:lpstr>Key Findings/Recommendations</vt:lpstr>
      <vt:lpstr>Key Findings/Recommendations</vt:lpstr>
      <vt:lpstr>Key Findings/Recommendations</vt:lpstr>
      <vt:lpstr>Key Findings/Recommendations</vt:lpstr>
      <vt:lpstr>Key Findings/Recommendations</vt:lpstr>
      <vt:lpstr>Key Findings/Recommendations</vt:lpstr>
      <vt:lpstr>Questions</vt:lpstr>
      <vt:lpstr>Jargon </vt:lpstr>
      <vt:lpstr>Jargon</vt:lpstr>
      <vt:lpstr>Jargon</vt:lpstr>
      <vt:lpstr>Jargon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Readings: </dc:title>
  <dc:creator>Justin Bahl</dc:creator>
  <cp:lastModifiedBy>Wesley Billings</cp:lastModifiedBy>
  <cp:revision>15</cp:revision>
  <dcterms:created xsi:type="dcterms:W3CDTF">2024-01-11T15:56:06Z</dcterms:created>
  <dcterms:modified xsi:type="dcterms:W3CDTF">2024-02-01T00:03:51Z</dcterms:modified>
</cp:coreProperties>
</file>