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2"/>
  </p:normalViewPr>
  <p:slideViewPr>
    <p:cSldViewPr snapToGrid="0">
      <p:cViewPr varScale="1">
        <p:scale>
          <a:sx n="96" d="100"/>
          <a:sy n="96" d="100"/>
        </p:scale>
        <p:origin x="7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1D9E6C-B7B1-AA4B-81EA-1C66BA90DC23}"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2C9C3-9393-604E-8D79-BBFE6889FA45}" type="slidenum">
              <a:rPr lang="en-US" smtClean="0"/>
              <a:t>‹#›</a:t>
            </a:fld>
            <a:endParaRPr lang="en-US"/>
          </a:p>
        </p:txBody>
      </p:sp>
    </p:spTree>
    <p:extLst>
      <p:ext uri="{BB962C8B-B14F-4D97-AF65-F5344CB8AC3E}">
        <p14:creationId xmlns:p14="http://schemas.microsoft.com/office/powerpoint/2010/main" val="1487305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C2C9C3-9393-604E-8D79-BBFE6889FA45}" type="slidenum">
              <a:rPr lang="en-US" smtClean="0"/>
              <a:t>4</a:t>
            </a:fld>
            <a:endParaRPr lang="en-US"/>
          </a:p>
        </p:txBody>
      </p:sp>
    </p:spTree>
    <p:extLst>
      <p:ext uri="{BB962C8B-B14F-4D97-AF65-F5344CB8AC3E}">
        <p14:creationId xmlns:p14="http://schemas.microsoft.com/office/powerpoint/2010/main" val="109747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C939-E755-E11C-BE73-2D559300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47ABC-F772-EB40-13F5-53862573C5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08FB6-B455-93CE-C9C7-1BEF99271A16}"/>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8BAB25C0-108D-349E-E6FD-4D46EB2FC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3E9EE-65DC-32BF-4270-42E3DA0E938D}"/>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2047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9585-9AD9-9E39-FF3D-E08A7C1811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E7249-F9BE-8E03-B838-DE94F7E2AC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77964-4155-36E5-47A2-EBCA0FBBF752}"/>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5E439F2B-D4C4-2F9E-81ED-DE56A68E86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AF79A-6983-6DFB-2DB1-58C153303073}"/>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510796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60BB9-C4A0-04B8-995F-D9973697F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7BA8C1-BF25-9CC7-D428-3FBC8A18D1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1A11D-AD30-D950-B312-4BD56C341208}"/>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C94DFEF3-80AF-9937-A655-F54B3503A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79B72-2AE3-3818-BBBB-611A1FD88EAD}"/>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66959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549E-A548-E18C-12E0-B6DB3D3FE8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4D235-7B91-600E-FA42-B32F85901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8E89C-BC0F-EB9F-8A0D-CC96C1E30F13}"/>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F281C8EC-3E34-A7EE-C6D3-AB4FAA12B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DEA43-CE63-29CA-4A60-130CCA585E73}"/>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7073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A1D8-7A5D-3FD2-DBE8-FB8FBE7FC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63163C-1C8C-83EB-2EB8-397B7B7D0D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3C2172-CC68-C16B-EF11-3185F2D3D717}"/>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C41874EE-D653-F0C8-6D30-63B0A73AE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B381D-CF0E-1EE2-E82E-8A05EB0F2798}"/>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62573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FC09-5B77-F03D-57BB-9BB3FCCD00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89872-35BA-5651-1897-C8F40EC4C0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3F65C-85D6-4D2F-49DA-CDBA75F96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7D26E2-24CA-38A2-7B10-667ED67F30A6}"/>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6" name="Footer Placeholder 5">
            <a:extLst>
              <a:ext uri="{FF2B5EF4-FFF2-40B4-BE49-F238E27FC236}">
                <a16:creationId xmlns:a16="http://schemas.microsoft.com/office/drawing/2014/main" id="{4716148E-C8E3-093B-D889-7F1175A4F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9C281-E1CD-4C9E-D856-B37C6117C761}"/>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1664271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F74D-E04F-C669-2AAB-F6B46DCAB2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E42EC0-C2C1-F01B-02C1-2357F5C2A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5D1EB5-AF59-AB22-B3E1-6319D62398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A08B91-C29C-C97C-134B-5E8B3F0C3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9D814-0DBC-871E-317C-5509D661E3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A71C3E-F2D9-5782-AEFB-A5D809A8C191}"/>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8" name="Footer Placeholder 7">
            <a:extLst>
              <a:ext uri="{FF2B5EF4-FFF2-40B4-BE49-F238E27FC236}">
                <a16:creationId xmlns:a16="http://schemas.microsoft.com/office/drawing/2014/main" id="{085FB818-D686-C5CE-14F5-088C02E5EF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C1E29F-5786-0862-1882-2AE98C39C259}"/>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212259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0F52-D9AC-05F7-B4A0-27A5E6B0D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999347-422F-29C2-F186-FF67F34EE852}"/>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4" name="Footer Placeholder 3">
            <a:extLst>
              <a:ext uri="{FF2B5EF4-FFF2-40B4-BE49-F238E27FC236}">
                <a16:creationId xmlns:a16="http://schemas.microsoft.com/office/drawing/2014/main" id="{32DF0331-435F-0907-3EB6-758342EA94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201F5D-D712-6AE6-64B7-2F99A7C44EF5}"/>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98941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48E34F-0C1F-C85F-E959-DD256A61551B}"/>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3" name="Footer Placeholder 2">
            <a:extLst>
              <a:ext uri="{FF2B5EF4-FFF2-40B4-BE49-F238E27FC236}">
                <a16:creationId xmlns:a16="http://schemas.microsoft.com/office/drawing/2014/main" id="{EAC6E51B-7483-227E-218A-C69D103801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AFF2C7-014A-8181-C6B8-CE6A89307AFD}"/>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46658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2E59C-8821-27E2-BB22-489659119F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4E535D-D8FD-BFD9-5B30-88CB40C69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5568B4-1ED1-C8C5-23F7-46F49C33B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4D6B0-3ADF-4E27-1816-7E7AF224CA77}"/>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6" name="Footer Placeholder 5">
            <a:extLst>
              <a:ext uri="{FF2B5EF4-FFF2-40B4-BE49-F238E27FC236}">
                <a16:creationId xmlns:a16="http://schemas.microsoft.com/office/drawing/2014/main" id="{14CECF16-5AD2-D65B-668C-C2FAB0C7A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A14BA7-7F96-AFC0-E4F0-F6E3D4B74E77}"/>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3534002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62B-7FFF-211A-EABA-B479ABA34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3DA317-29CC-6ECF-E7B8-D55CFF130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F8E61-6D2C-9E38-D3E0-6F5D560FA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C668A-2A2F-9E8E-EDD3-E346E375F95F}"/>
              </a:ext>
            </a:extLst>
          </p:cNvPr>
          <p:cNvSpPr>
            <a:spLocks noGrp="1"/>
          </p:cNvSpPr>
          <p:nvPr>
            <p:ph type="dt" sz="half" idx="10"/>
          </p:nvPr>
        </p:nvSpPr>
        <p:spPr/>
        <p:txBody>
          <a:bodyPr/>
          <a:lstStyle/>
          <a:p>
            <a:fld id="{8ADC7208-6DBE-8040-89DF-57A489FA4BEC}" type="datetimeFigureOut">
              <a:rPr lang="en-US" smtClean="0"/>
              <a:t>2/15/2024</a:t>
            </a:fld>
            <a:endParaRPr lang="en-US"/>
          </a:p>
        </p:txBody>
      </p:sp>
      <p:sp>
        <p:nvSpPr>
          <p:cNvPr id="6" name="Footer Placeholder 5">
            <a:extLst>
              <a:ext uri="{FF2B5EF4-FFF2-40B4-BE49-F238E27FC236}">
                <a16:creationId xmlns:a16="http://schemas.microsoft.com/office/drawing/2014/main" id="{E88FA977-2D94-1933-92F8-B98BC727E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22E42-2C08-D301-05F3-79D93A85D523}"/>
              </a:ext>
            </a:extLst>
          </p:cNvPr>
          <p:cNvSpPr>
            <a:spLocks noGrp="1"/>
          </p:cNvSpPr>
          <p:nvPr>
            <p:ph type="sldNum" sz="quarter" idx="12"/>
          </p:nvPr>
        </p:nvSpPr>
        <p:spPr/>
        <p:txBody>
          <a:bodyPr/>
          <a:lstStyle/>
          <a:p>
            <a:fld id="{4D5C81AD-3034-3948-A3A2-4C6970E03B9A}" type="slidenum">
              <a:rPr lang="en-US" smtClean="0"/>
              <a:t>‹#›</a:t>
            </a:fld>
            <a:endParaRPr lang="en-US"/>
          </a:p>
        </p:txBody>
      </p:sp>
    </p:spTree>
    <p:extLst>
      <p:ext uri="{BB962C8B-B14F-4D97-AF65-F5344CB8AC3E}">
        <p14:creationId xmlns:p14="http://schemas.microsoft.com/office/powerpoint/2010/main" val="72103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27C17-3C34-00D4-6A6D-5D52589895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E72EF-BA9C-2DEA-C08F-18A26DD75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F3DE8-2D72-0F28-0E1F-63F2CE729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C7208-6DBE-8040-89DF-57A489FA4BEC}" type="datetimeFigureOut">
              <a:rPr lang="en-US" smtClean="0"/>
              <a:t>2/15/2024</a:t>
            </a:fld>
            <a:endParaRPr lang="en-US"/>
          </a:p>
        </p:txBody>
      </p:sp>
      <p:sp>
        <p:nvSpPr>
          <p:cNvPr id="5" name="Footer Placeholder 4">
            <a:extLst>
              <a:ext uri="{FF2B5EF4-FFF2-40B4-BE49-F238E27FC236}">
                <a16:creationId xmlns:a16="http://schemas.microsoft.com/office/drawing/2014/main" id="{6F2BA410-86C6-CF37-19D4-FEB0C265AC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084652-8D96-14D3-9926-C9329F4362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C81AD-3034-3948-A3A2-4C6970E03B9A}" type="slidenum">
              <a:rPr lang="en-US" smtClean="0"/>
              <a:t>‹#›</a:t>
            </a:fld>
            <a:endParaRPr lang="en-US"/>
          </a:p>
        </p:txBody>
      </p:sp>
    </p:spTree>
    <p:extLst>
      <p:ext uri="{BB962C8B-B14F-4D97-AF65-F5344CB8AC3E}">
        <p14:creationId xmlns:p14="http://schemas.microsoft.com/office/powerpoint/2010/main" val="62765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561A-94B4-3E0D-176E-9C377A098058}"/>
              </a:ext>
            </a:extLst>
          </p:cNvPr>
          <p:cNvSpPr>
            <a:spLocks noGrp="1"/>
          </p:cNvSpPr>
          <p:nvPr>
            <p:ph type="ctrTitle"/>
          </p:nvPr>
        </p:nvSpPr>
        <p:spPr/>
        <p:txBody>
          <a:bodyPr/>
          <a:lstStyle/>
          <a:p>
            <a:r>
              <a:rPr lang="en-US" dirty="0"/>
              <a:t>Readings: </a:t>
            </a:r>
            <a:r>
              <a:rPr lang="en-US"/>
              <a:t>week 5 </a:t>
            </a:r>
            <a:endParaRPr lang="en-US" dirty="0"/>
          </a:p>
        </p:txBody>
      </p:sp>
      <p:sp>
        <p:nvSpPr>
          <p:cNvPr id="3" name="Subtitle 2">
            <a:extLst>
              <a:ext uri="{FF2B5EF4-FFF2-40B4-BE49-F238E27FC236}">
                <a16:creationId xmlns:a16="http://schemas.microsoft.com/office/drawing/2014/main" id="{CC11F1B5-7FE9-5951-F5F1-D6622F2149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498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3B0F-8A5C-2DDD-E14A-42327C771997}"/>
              </a:ext>
            </a:extLst>
          </p:cNvPr>
          <p:cNvSpPr>
            <a:spLocks noGrp="1"/>
          </p:cNvSpPr>
          <p:nvPr>
            <p:ph type="title"/>
          </p:nvPr>
        </p:nvSpPr>
        <p:spPr/>
        <p:txBody>
          <a:bodyPr/>
          <a:lstStyle/>
          <a:p>
            <a:r>
              <a:rPr lang="en-US" dirty="0"/>
              <a:t>Wohl et al. Cell reports medicine 2023</a:t>
            </a:r>
          </a:p>
        </p:txBody>
      </p:sp>
      <p:sp>
        <p:nvSpPr>
          <p:cNvPr id="3" name="Content Placeholder 2">
            <a:extLst>
              <a:ext uri="{FF2B5EF4-FFF2-40B4-BE49-F238E27FC236}">
                <a16:creationId xmlns:a16="http://schemas.microsoft.com/office/drawing/2014/main" id="{4992715F-633B-79B4-CC95-E84CA8199949}"/>
              </a:ext>
            </a:extLst>
          </p:cNvPr>
          <p:cNvSpPr>
            <a:spLocks noGrp="1"/>
          </p:cNvSpPr>
          <p:nvPr>
            <p:ph idx="1"/>
          </p:nvPr>
        </p:nvSpPr>
        <p:spPr/>
        <p:txBody>
          <a:bodyPr>
            <a:normAutofit/>
          </a:bodyPr>
          <a:lstStyle/>
          <a:p>
            <a:r>
              <a:rPr lang="en-US" dirty="0"/>
              <a:t>Title: Sample size calculations for pathogen variant surveillance in the presence of biological and systematic biases</a:t>
            </a:r>
          </a:p>
          <a:p>
            <a:r>
              <a:rPr lang="en-US" dirty="0"/>
              <a:t>Key Question/Problem: how many pathogen genome sequences are needed for variant surveillance or attain appropriate confidence in detection/prevalence estimates?</a:t>
            </a:r>
          </a:p>
          <a:p>
            <a:r>
              <a:rPr lang="en-US" dirty="0"/>
              <a:t>Goal: Outline a framework for calculating the number of pathogen genome sequences needed for variant surveillance / calculate confidence in variant detection or prevalence estimates given a sample size.</a:t>
            </a:r>
          </a:p>
        </p:txBody>
      </p:sp>
    </p:spTree>
    <p:extLst>
      <p:ext uri="{BB962C8B-B14F-4D97-AF65-F5344CB8AC3E}">
        <p14:creationId xmlns:p14="http://schemas.microsoft.com/office/powerpoint/2010/main" val="268107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79A6-3DFB-11DF-14BD-976F1B3FF0D1}"/>
              </a:ext>
            </a:extLst>
          </p:cNvPr>
          <p:cNvSpPr>
            <a:spLocks noGrp="1"/>
          </p:cNvSpPr>
          <p:nvPr>
            <p:ph type="title"/>
          </p:nvPr>
        </p:nvSpPr>
        <p:spPr/>
        <p:txBody>
          <a:bodyPr/>
          <a:lstStyle/>
          <a:p>
            <a:r>
              <a:rPr lang="en-US" dirty="0"/>
              <a:t>Key Findings/Recommendations</a:t>
            </a:r>
          </a:p>
        </p:txBody>
      </p:sp>
      <p:sp>
        <p:nvSpPr>
          <p:cNvPr id="3" name="Content Placeholder 2">
            <a:extLst>
              <a:ext uri="{FF2B5EF4-FFF2-40B4-BE49-F238E27FC236}">
                <a16:creationId xmlns:a16="http://schemas.microsoft.com/office/drawing/2014/main" id="{55187FB3-B855-33E6-8E0A-0B97D1329209}"/>
              </a:ext>
            </a:extLst>
          </p:cNvPr>
          <p:cNvSpPr>
            <a:spLocks noGrp="1"/>
          </p:cNvSpPr>
          <p:nvPr>
            <p:ph idx="1"/>
          </p:nvPr>
        </p:nvSpPr>
        <p:spPr/>
        <p:txBody>
          <a:bodyPr>
            <a:normAutofit/>
          </a:bodyPr>
          <a:lstStyle/>
          <a:p>
            <a:r>
              <a:rPr lang="en-US" dirty="0"/>
              <a:t>Traditional sample size calculation methods have limitations and make assumptions that are not always met in practice.</a:t>
            </a:r>
          </a:p>
          <a:p>
            <a:r>
              <a:rPr lang="en-US" dirty="0"/>
              <a:t>Using the mechanistic model detailed in the paper makes different assumptions which are often more robust than classical methods, but still have limitations.</a:t>
            </a:r>
          </a:p>
          <a:p>
            <a:r>
              <a:rPr lang="en-US" dirty="0"/>
              <a:t>One of the critical assumptions of the model is that sampling is homogeneous and representative across time and space, and any other factors not included in the model. However, the bias appears to be less bad in the examples provided.</a:t>
            </a:r>
          </a:p>
          <a:p>
            <a:r>
              <a:rPr lang="en-US" dirty="0"/>
              <a:t>The model requires knowing how many variants will be detected.</a:t>
            </a:r>
          </a:p>
        </p:txBody>
      </p:sp>
    </p:spTree>
    <p:extLst>
      <p:ext uri="{BB962C8B-B14F-4D97-AF65-F5344CB8AC3E}">
        <p14:creationId xmlns:p14="http://schemas.microsoft.com/office/powerpoint/2010/main" val="16870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9142-092A-EBE2-510D-57BE0819B9A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3E05A46C-995E-49C3-968F-699FBF3D423F}"/>
              </a:ext>
            </a:extLst>
          </p:cNvPr>
          <p:cNvSpPr>
            <a:spLocks noGrp="1"/>
          </p:cNvSpPr>
          <p:nvPr>
            <p:ph idx="1"/>
          </p:nvPr>
        </p:nvSpPr>
        <p:spPr/>
        <p:txBody>
          <a:bodyPr/>
          <a:lstStyle/>
          <a:p>
            <a:r>
              <a:rPr lang="en-US" dirty="0"/>
              <a:t>The model doesn’t account for spatial or temporal heterogeneity, but I thought those were always the case for this kind of sampling. Is it possible to make a model that accounts for that but is still usable in practice?</a:t>
            </a:r>
          </a:p>
          <a:p>
            <a:r>
              <a:rPr lang="en-US" dirty="0"/>
              <a:t>How should we structure surveillance systems and sample collection in order to minimize bias in the data?</a:t>
            </a:r>
          </a:p>
          <a:p>
            <a:r>
              <a:rPr lang="en-US" dirty="0"/>
              <a:t>How can the model be expanded to allow for tracking multiple variants simultaneously for something like dengue?</a:t>
            </a:r>
          </a:p>
        </p:txBody>
      </p:sp>
    </p:spTree>
    <p:extLst>
      <p:ext uri="{BB962C8B-B14F-4D97-AF65-F5344CB8AC3E}">
        <p14:creationId xmlns:p14="http://schemas.microsoft.com/office/powerpoint/2010/main" val="343890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C4731-21D5-C08E-9A2D-C8B4F7AB1CC2}"/>
              </a:ext>
            </a:extLst>
          </p:cNvPr>
          <p:cNvSpPr>
            <a:spLocks noGrp="1"/>
          </p:cNvSpPr>
          <p:nvPr>
            <p:ph type="title"/>
          </p:nvPr>
        </p:nvSpPr>
        <p:spPr/>
        <p:txBody>
          <a:bodyPr/>
          <a:lstStyle/>
          <a:p>
            <a:r>
              <a:rPr lang="en-US" dirty="0"/>
              <a:t>Jargon </a:t>
            </a:r>
          </a:p>
        </p:txBody>
      </p:sp>
      <p:sp>
        <p:nvSpPr>
          <p:cNvPr id="3" name="Content Placeholder 2">
            <a:extLst>
              <a:ext uri="{FF2B5EF4-FFF2-40B4-BE49-F238E27FC236}">
                <a16:creationId xmlns:a16="http://schemas.microsoft.com/office/drawing/2014/main" id="{21F2247D-FF82-6C00-CEDA-A9DA20702883}"/>
              </a:ext>
            </a:extLst>
          </p:cNvPr>
          <p:cNvSpPr>
            <a:spLocks noGrp="1"/>
          </p:cNvSpPr>
          <p:nvPr>
            <p:ph idx="1"/>
          </p:nvPr>
        </p:nvSpPr>
        <p:spPr/>
        <p:txBody>
          <a:bodyPr>
            <a:normAutofit/>
          </a:bodyPr>
          <a:lstStyle/>
          <a:p>
            <a:r>
              <a:rPr lang="en-US" dirty="0"/>
              <a:t>Variant: a mutant pathogen lineage which is qualitatively different from other observed lineages.</a:t>
            </a:r>
          </a:p>
          <a:p>
            <a:r>
              <a:rPr lang="en-US" dirty="0"/>
              <a:t>Mechanistic model: a model that uses real-world theory and aims at predicting behavior based on theory, instead of just quantifying statistical correlations. Typically a differential equation model.</a:t>
            </a:r>
          </a:p>
          <a:p>
            <a:r>
              <a:rPr lang="en-US" dirty="0"/>
              <a:t>Homogeneous sampling: all samples are drawn from the same underlying population.</a:t>
            </a:r>
          </a:p>
          <a:p>
            <a:r>
              <a:rPr lang="en-US" dirty="0"/>
              <a:t>Representative sampling: the source population of sampling is the same as the target population for inference.</a:t>
            </a:r>
          </a:p>
        </p:txBody>
      </p:sp>
    </p:spTree>
    <p:extLst>
      <p:ext uri="{BB962C8B-B14F-4D97-AF65-F5344CB8AC3E}">
        <p14:creationId xmlns:p14="http://schemas.microsoft.com/office/powerpoint/2010/main" val="19615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5842</TotalTime>
  <Words>345</Words>
  <Application>Microsoft Office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Readings: week 5 </vt:lpstr>
      <vt:lpstr>Wohl et al. Cell reports medicine 2023</vt:lpstr>
      <vt:lpstr>Key Findings/Recommendations</vt:lpstr>
      <vt:lpstr>Questions</vt:lpstr>
      <vt:lpstr>Jargon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Readings: </dc:title>
  <dc:creator>Justin Bahl</dc:creator>
  <cp:lastModifiedBy>Wesley Billings</cp:lastModifiedBy>
  <cp:revision>5</cp:revision>
  <dcterms:created xsi:type="dcterms:W3CDTF">2024-01-11T15:56:06Z</dcterms:created>
  <dcterms:modified xsi:type="dcterms:W3CDTF">2024-02-15T15:56:08Z</dcterms:modified>
</cp:coreProperties>
</file>