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2"/>
  </p:normalViewPr>
  <p:slideViewPr>
    <p:cSldViewPr snapToGrid="0">
      <p:cViewPr varScale="1">
        <p:scale>
          <a:sx n="112" d="100"/>
          <a:sy n="112" d="100"/>
        </p:scale>
        <p:origin x="7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C939-E755-E11C-BE73-2D559300D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47ABC-F772-EB40-13F5-53862573C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08FB6-B455-93CE-C9C7-1BEF9927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B25C0-108D-349E-E6FD-4D46EB2F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3E9EE-65DC-32BF-4270-42E3DA0E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8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29585-9AD9-9E39-FF3D-E08A7C18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E7249-F9BE-8E03-B838-DE94F7E2A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77964-4155-36E5-47A2-EBCA0FBB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39F2B-D4C4-2F9E-81ED-DE56A68E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AF79A-6983-6DFB-2DB1-58C153303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9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D60BB9-C4A0-04B8-995F-D9973697F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BA8C1-BF25-9CC7-D428-3FBC8A18D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1A11D-AD30-D950-B312-4BD56C34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DFEF3-80AF-9937-A655-F54B3503A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79B72-2AE3-3818-BBBB-611A1FD8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9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1549E-A548-E18C-12E0-B6DB3D3FE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4D235-7B91-600E-FA42-B32F85901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8E89C-BC0F-EB9F-8A0D-CC96C1E3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C8EC-3E34-A7EE-C6D3-AB4FAA12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DEA43-CE63-29CA-4A60-130CCA58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A1D8-7A5D-3FD2-DBE8-FB8FBE7FC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3163C-1C8C-83EB-2EB8-397B7B7D0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C2172-CC68-C16B-EF11-3185F2D3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874EE-D653-F0C8-6D30-63B0A73A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B381D-CF0E-1EE2-E82E-8A05EB0F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3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4FC09-5B77-F03D-57BB-9BB3FCCD0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89872-35BA-5651-1897-C8F40EC4C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3F65C-85D6-4D2F-49DA-CDBA75F96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D26E2-24CA-38A2-7B10-667ED67F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6148E-C8E3-093B-D889-7F1175A4F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9C281-E1CD-4C9E-D856-B37C6117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7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F74D-E04F-C669-2AAB-F6B46DCAB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42EC0-C2C1-F01B-02C1-2357F5C2A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D1EB5-AF59-AB22-B3E1-6319D6239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08B91-C29C-C97C-134B-5E8B3F0C3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39D814-0DBC-871E-317C-5509D661E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71C3E-F2D9-5782-AEFB-A5D809A8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FB818-D686-C5CE-14F5-088C02E5E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C1E29F-5786-0862-1882-2AE98C39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9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D0F52-D9AC-05F7-B4A0-27A5E6B0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99347-422F-29C2-F186-FF67F34E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F0331-435F-0907-3EB6-758342EA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01F5D-D712-6AE6-64B7-2F99A7C4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1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48E34F-0C1F-C85F-E959-DD256A61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C6E51B-7483-227E-218A-C69D1038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FF2C7-014A-8181-C6B8-CE6A8930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8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E59C-8821-27E2-BB22-48965911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E535D-D8FD-BFD9-5B30-88CB40C69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568B4-1ED1-C8C5-23F7-46F49C33B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4D6B0-3ADF-4E27-1816-7E7AF224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ECF16-5AD2-D65B-668C-C2FAB0C7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14BA7-7F96-AFC0-E4F0-F6E3D4B7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0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962B-7FFF-211A-EABA-B479ABA34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DA317-29CC-6ECF-E7B8-D55CFF130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F8E61-6D2C-9E38-D3E0-6F5D560FA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C668A-2A2F-9E8E-EDD3-E346E375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FA977-2D94-1933-92F8-B98BC727E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22E42-2C08-D301-05F3-79D93A85D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3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27C17-3C34-00D4-6A6D-5D5258989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E72EF-BA9C-2DEA-C08F-18A26DD75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F3DE8-2D72-0F28-0E1F-63F2CE729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C7208-6DBE-8040-89DF-57A489FA4BE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BA410-86C6-CF37-19D4-FEB0C265A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84652-8D96-14D3-9926-C9329F436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5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561A-94B4-3E0D-176E-9C377A0980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Readings: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1F1B5-7FE9-5951-F5F1-D6622F214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8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A3B0F-8A5C-2DDD-E14A-42327C77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Bedford et al (2015) 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2715F-633B-79B4-CC95-E84CA8199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Title: Global circulation patterns of seasonal influenza viruses vary with antigenic drift</a:t>
            </a:r>
          </a:p>
          <a:p>
            <a:r>
              <a:rPr lang="en-US" dirty="0"/>
              <a:t>Key Question/Problem: Patterns of Influenza A/H1N1 and B virus variant circulation are largely unexplored.</a:t>
            </a:r>
          </a:p>
          <a:p>
            <a:r>
              <a:rPr lang="en-US" dirty="0"/>
              <a:t>Goal: Understand global circulation patterns of A/H1N1 and B virus variants and contrast these with A/H3N2 circulation patterns.</a:t>
            </a:r>
          </a:p>
        </p:txBody>
      </p:sp>
    </p:spTree>
    <p:extLst>
      <p:ext uri="{BB962C8B-B14F-4D97-AF65-F5344CB8AC3E}">
        <p14:creationId xmlns:p14="http://schemas.microsoft.com/office/powerpoint/2010/main" val="268107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79A6-3DFB-11DF-14BD-976F1B3F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Findings/Recommendations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87FB3-B855-33E6-8E0A-0B97D1329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Flu A evolves faster than flu B, but flu B has more genealogical diversity (which makes sense if selection drives fast mutation).</a:t>
            </a:r>
          </a:p>
          <a:p>
            <a:r>
              <a:rPr lang="en-US" dirty="0"/>
              <a:t>H3N2 viruses “rapidly coalesce to the trunk of the tree” with trunk viruses mostly originating from east and southeast </a:t>
            </a:r>
            <a:r>
              <a:rPr lang="en-US" dirty="0" err="1"/>
              <a:t>asia</a:t>
            </a:r>
            <a:r>
              <a:rPr lang="en-US" dirty="0"/>
              <a:t>.</a:t>
            </a:r>
          </a:p>
          <a:p>
            <a:r>
              <a:rPr lang="en-US" dirty="0"/>
              <a:t>Circulation patterns of H1N1 differed strongly from H3N2: lineages eventually coalesced to the trunk, but demonstrated prolonged circulation of geographically separated lineages.</a:t>
            </a:r>
          </a:p>
          <a:p>
            <a:r>
              <a:rPr lang="en-US" dirty="0"/>
              <a:t>Both lineages of B viruses appeared to have lineages persisting for years without coalescing to the trunk.</a:t>
            </a:r>
          </a:p>
          <a:p>
            <a:r>
              <a:rPr lang="en-US" dirty="0"/>
              <a:t>Average persistence of new variants was 6 months for H3N2, 9 months for H1N1, 13 months for B (Vic), and 12 months for B (Yam).</a:t>
            </a:r>
          </a:p>
        </p:txBody>
      </p:sp>
    </p:spTree>
    <p:extLst>
      <p:ext uri="{BB962C8B-B14F-4D97-AF65-F5344CB8AC3E}">
        <p14:creationId xmlns:p14="http://schemas.microsoft.com/office/powerpoint/2010/main" val="16870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B9142-092A-EBE2-510D-57BE0819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5A46C-995E-49C3-968F-699FBF3D4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this work fit into the modern picture of what we know about influenza dynamics? I thought that now we generally don’t believe the sink/source idea for influenza variation.</a:t>
            </a:r>
          </a:p>
          <a:p>
            <a:r>
              <a:rPr lang="en-US" dirty="0"/>
              <a:t>Does any of this information help to explain the apparent extinction of the B (Yamagata) lineage? If we consider both B lineages as one type (since they are more closely related than any type A HA-subtypes), do we change our interpretation of these results? The results suggest more persistent of variants in type B flu.</a:t>
            </a:r>
          </a:p>
        </p:txBody>
      </p:sp>
    </p:spTree>
    <p:extLst>
      <p:ext uri="{BB962C8B-B14F-4D97-AF65-F5344CB8AC3E}">
        <p14:creationId xmlns:p14="http://schemas.microsoft.com/office/powerpoint/2010/main" val="343890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4731-21D5-C08E-9A2D-C8B4F7AB1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Jargon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2247D-FF82-6C00-CEDA-A9DA2070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Emergence: when a mutant variant of a pathogen spreads and takes hold in the population instead of dying out.</a:t>
            </a:r>
          </a:p>
          <a:p>
            <a:r>
              <a:rPr lang="en-US" dirty="0"/>
              <a:t>Coalesce: to join.</a:t>
            </a:r>
          </a:p>
          <a:p>
            <a:r>
              <a:rPr lang="en-US" dirty="0"/>
              <a:t>Antigenic drift: the gradual process of mutation that occurs as a virus persists in the population under some amount of selection.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5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339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Readings: </vt:lpstr>
      <vt:lpstr>Bedford et al (2015) Nature</vt:lpstr>
      <vt:lpstr>Key Findings/Recommendations</vt:lpstr>
      <vt:lpstr>Questions</vt:lpstr>
      <vt:lpstr>Jargon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Readings: </dc:title>
  <dc:creator>Justin Bahl</dc:creator>
  <cp:lastModifiedBy>Wesley Billings</cp:lastModifiedBy>
  <cp:revision>4</cp:revision>
  <dcterms:created xsi:type="dcterms:W3CDTF">2024-01-11T15:56:06Z</dcterms:created>
  <dcterms:modified xsi:type="dcterms:W3CDTF">2024-04-01T22:35:52Z</dcterms:modified>
</cp:coreProperties>
</file>