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89DBC-A531-4169-87A6-CDAB4F44DE0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6D7E1-BD1F-4B43-A32F-CD1AB9CF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6D7E1-BD1F-4B43-A32F-CD1AB9CFF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6D7E1-BD1F-4B43-A32F-CD1AB9CFF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6202-00C2-35AF-9DFA-5C34660C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D80A-3723-137C-3218-56290F0E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3C0C-0FBC-6A36-3183-DA97286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1949-3708-F468-5BB7-06892529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1961-E840-D6D9-10CE-CFE88C25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F539-3271-D429-F137-B2FE9B9D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8FE0D-4BC3-6915-B37E-6943DE8BB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199E-C237-4FA5-1960-FDC55188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2F05-F5F9-2687-4B68-D50A996B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D54C-401E-4C62-5465-0958305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8EB0F-AF88-F4CD-5A52-9C190B84F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92CF7-9F82-62AB-BE11-AE60E97B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3C50-49B7-8028-1288-18BD9D1C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A2BF-5535-48DB-6F9A-4E99435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0C39-940C-D039-80AB-C0BBE78C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AA2E-FF9B-F2D7-81AB-1204E5D6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3369-A040-937F-169A-61AD9B55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5262-A99D-EB1D-4E6E-417501E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53F4-35EF-3D17-0CF7-3C78283E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34CB-C9C5-4A84-6607-A61E8F41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33D8-F839-AB41-E9BF-E449EE8E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49D2-B8E0-7D07-75EC-F77461AD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4CC4-B0DF-535E-6A56-1AD9847D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691C-90A2-4718-237D-C6DD7736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938C-F20A-C23B-7C04-E2765FD7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0BE-D19B-D442-423B-2DCFD861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C8B0-BAAD-7D84-6741-E7A4F4F8C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F9B63-48E8-F2BE-2A8B-D23F0A63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967D-72A6-B3E2-AE89-057B4B01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8B3DE-0E5B-83A7-6619-E0D66D6B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7D62C-507B-D08D-76EA-2BEAF728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DB28-38D4-457D-B70B-E20029BD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AB0B-170A-CAC1-E09E-7AFBBFCB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8166-E4A1-861B-CFCA-97813895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CDB2D-4B79-0A83-5513-B5E0EA98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999A9-35BD-1D1E-AF93-6D9A8C238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D55DD-5D00-D23B-ED20-0308AAB2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16488-5A99-464C-1018-64215864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08A9E-C935-F829-1C16-9FE8C5C6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496B-C2C6-985C-48F3-85408353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576DA-B128-C267-0741-97421615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7B265-B58D-266D-3081-94E0268C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2462-A0B4-6DEC-E6BC-73D78B5D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867F-5C84-75B3-0D4E-7126D0C3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E2537-C6BA-5034-398F-53D76E8F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0BF3-5101-F9ED-0F1A-712DE9CF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4E3-EE37-4ADF-FD91-6FB8A3D7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95B-7902-D5B9-81E7-55A9DB79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543EB-4AC7-4713-A15B-EB1248D5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362F2-6A88-B1C7-4B0A-F4FDA1C9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0320-6953-AD4F-5A85-ECDD56B0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913E2-1A56-F9FE-E719-06A68E2B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7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7C3-BEAD-BDF9-DCC2-7DEDA212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FB538-92F6-4B95-30F3-D1B2270BB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5328-1A03-78A3-5286-53215134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8525-0FA2-A92F-5A5F-248E824B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65FB-93BF-E724-8D78-75753768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1562-FD9F-E382-860C-4F1EC4EB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D4D87-2CEE-D664-ED03-0FADDD4D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480A-D329-CB73-AFAF-9CC61C3C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927F-6278-44A0-DAEA-F459B62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019F-D3AA-46C0-AF8D-957735D68C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4C3F-5A44-CB85-87C8-18A8DA584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A9F3-C197-DA19-30C3-D476B7993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6B5E-8263-486B-BFB3-3F1F84B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posit.co/hc/en-us/articles/200526207-Using-RStudio-Projects" TargetMode="External"/><Relationship Id="rId2" Type="http://schemas.openxmlformats.org/officeDocument/2006/relationships/hyperlink" Target="https://www.tidyverse.org/blog/2017/12/workflow-vs-scri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re.r-lib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usethis.r-lib.org/reference/use_blank_slat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ookdown.org/martin_shepperd/ModernDataBook/C3-Liter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ropensci.org/targets/literate-programm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zbillings/Symptom-Agreement-Publi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torque.re/zotero-better-bibtex/" TargetMode="External"/><Relationship Id="rId2" Type="http://schemas.openxmlformats.org/officeDocument/2006/relationships/hyperlink" Target="https://www.zoter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-cookbook/bibliograph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s://ohmygit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ashandel.github.io/MADAcourse/Open_Science.html" TargetMode="External"/><Relationship Id="rId2" Type="http://schemas.openxmlformats.org/officeDocument/2006/relationships/hyperlink" Target="https://wzbillings.com/presentations/open-science-ce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dreashandel.github.io/MADAcourse/Tools_Reproducibilit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roject Environments • renv">
            <a:extLst>
              <a:ext uri="{FF2B5EF4-FFF2-40B4-BE49-F238E27FC236}">
                <a16:creationId xmlns:a16="http://schemas.microsoft.com/office/drawing/2014/main" id="{E892649F-3A2E-775E-35C8-32735C39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48" y="3271892"/>
            <a:ext cx="1759135" cy="17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ding figures in R Markdown">
            <a:extLst>
              <a:ext uri="{FF2B5EF4-FFF2-40B4-BE49-F238E27FC236}">
                <a16:creationId xmlns:a16="http://schemas.microsoft.com/office/drawing/2014/main" id="{3DBEF995-437F-1D2A-302C-60EF1B7E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51" y="0"/>
            <a:ext cx="2013980" cy="23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and [Zotero Documentation]">
            <a:extLst>
              <a:ext uri="{FF2B5EF4-FFF2-40B4-BE49-F238E27FC236}">
                <a16:creationId xmlns:a16="http://schemas.microsoft.com/office/drawing/2014/main" id="{0C21052F-BECD-1C99-C2B7-D558CFFB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2" y="3509962"/>
            <a:ext cx="3081670" cy="30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8D954DA9-13C9-9AA5-A1BB-3ABCF332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228" y="0"/>
            <a:ext cx="3430772" cy="34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7CAA8774-B0E2-1AA7-AA2D-C79246D3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27910" cy="32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D4444-6BC1-8E37-C28B-59CD417FB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827"/>
            <a:ext cx="9144000" cy="1759135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b="1" dirty="0"/>
              <a:t>“Hands-on” introduction to reproducible research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3714C-2646-9466-F16A-D3AD62F06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Zane Billings</a:t>
            </a:r>
          </a:p>
        </p:txBody>
      </p:sp>
      <p:pic>
        <p:nvPicPr>
          <p:cNvPr id="1028" name="Picture 4" descr="RStudio Logo Usage Guidelines - RStudio">
            <a:extLst>
              <a:ext uri="{FF2B5EF4-FFF2-40B4-BE49-F238E27FC236}">
                <a16:creationId xmlns:a16="http://schemas.microsoft.com/office/drawing/2014/main" id="{44529536-5CA1-9362-610D-4A124D57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23" y="5257800"/>
            <a:ext cx="4146698" cy="14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A98B2A-8FA8-81ED-3DB1-14BD5EB3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9" y="5026873"/>
            <a:ext cx="4146698" cy="173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961D-D5C3-DC99-F0DC-7661C2C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working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D978A-5AB0-E68A-3683-4900D332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2" y="1846890"/>
            <a:ext cx="7315173" cy="4351338"/>
          </a:xfrm>
        </p:spPr>
      </p:pic>
      <p:sp>
        <p:nvSpPr>
          <p:cNvPr id="6" name="Action Button: Go Hom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548D12-9B87-FF43-0715-DE83C66CF42D}"/>
              </a:ext>
            </a:extLst>
          </p:cNvPr>
          <p:cNvSpPr/>
          <p:nvPr/>
        </p:nvSpPr>
        <p:spPr>
          <a:xfrm>
            <a:off x="4309729" y="5238307"/>
            <a:ext cx="850606" cy="71592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67B9A8-A65C-78E2-89EC-493CCAA464A5}"/>
              </a:ext>
            </a:extLst>
          </p:cNvPr>
          <p:cNvCxnSpPr/>
          <p:nvPr/>
        </p:nvCxnSpPr>
        <p:spPr>
          <a:xfrm flipH="1">
            <a:off x="3466214" y="5691963"/>
            <a:ext cx="6450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3FEC75-0C62-D26F-91C1-3ACAFA96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35318"/>
            <a:ext cx="6096000" cy="35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69E-48FC-2925-C6F0-54565DF7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an R project instead though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798C-7598-C7E9-93D5-40E1291B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https://www.tidyverse.org/blog/2017/12/workflow-vs-script/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https://support.posit.co/hc/en-us/articles/200526207-Using-RStudio-Projects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https://here.r-lib.org/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879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4315-A90D-4018-4126-5ECCB20D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C7F8-254D-BEFA-B5AB-CCC0858F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004" y="1825625"/>
            <a:ext cx="540479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https://usethis.r-lib.org/reference/use_blank_slate.html</a:t>
            </a:r>
            <a:r>
              <a:rPr lang="en-US" dirty="0"/>
              <a:t> </a:t>
            </a:r>
          </a:p>
          <a:p>
            <a:r>
              <a:rPr lang="en-US" dirty="0"/>
              <a:t>CRUCIAL for every new machine you use !!</a:t>
            </a:r>
          </a:p>
        </p:txBody>
      </p:sp>
      <p:pic>
        <p:nvPicPr>
          <p:cNvPr id="4098" name="Picture 2" descr="8 Workflow: projects | R for Data Science">
            <a:extLst>
              <a:ext uri="{FF2B5EF4-FFF2-40B4-BE49-F238E27FC236}">
                <a16:creationId xmlns:a16="http://schemas.microsoft.com/office/drawing/2014/main" id="{E083BB1A-7102-4033-1852-3AC9254B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5" y="1288219"/>
            <a:ext cx="5404796" cy="542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1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746-9D71-4A6E-F934-96966DE3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8819-C016-5EDD-C69B-78C29708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Five Thoughts on Avatar: The Last Airbender's “The Guru” – Multiversity  Comics">
            <a:extLst>
              <a:ext uri="{FF2B5EF4-FFF2-40B4-BE49-F238E27FC236}">
                <a16:creationId xmlns:a16="http://schemas.microsoft.com/office/drawing/2014/main" id="{C5C3C902-F5BC-AFBD-2E58-1AB35A17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95250"/>
            <a:ext cx="901065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6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746-9D71-4A6E-F934-96966DE3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8819-C016-5EDD-C69B-78C29708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Five Thoughts on Avatar: The Last Airbender's “The Guru” – Multiversity  Comics">
            <a:extLst>
              <a:ext uri="{FF2B5EF4-FFF2-40B4-BE49-F238E27FC236}">
                <a16:creationId xmlns:a16="http://schemas.microsoft.com/office/drawing/2014/main" id="{C5C3C902-F5BC-AFBD-2E58-1AB35A17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95250"/>
            <a:ext cx="901065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468FD-1D30-5F09-1185-1713302C8759}"/>
              </a:ext>
            </a:extLst>
          </p:cNvPr>
          <p:cNvSpPr txBox="1"/>
          <p:nvPr/>
        </p:nvSpPr>
        <p:spPr>
          <a:xfrm>
            <a:off x="1722474" y="381575"/>
            <a:ext cx="8513806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“The greatest illusion of this world is the illusion that the things in the R environment</a:t>
            </a:r>
          </a:p>
          <a:p>
            <a:r>
              <a:rPr lang="en-US" dirty="0"/>
              <a:t>   are real, but only the code is real” – Guru Pathik in Avatar: the Last Airbender, probably</a:t>
            </a:r>
          </a:p>
        </p:txBody>
      </p:sp>
    </p:spTree>
    <p:extLst>
      <p:ext uri="{BB962C8B-B14F-4D97-AF65-F5344CB8AC3E}">
        <p14:creationId xmlns:p14="http://schemas.microsoft.com/office/powerpoint/2010/main" val="187902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2B3F-E98A-F545-DA01-0D9B38DD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0096-6CF1-9386-6105-B44C180B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https://bookdown.org/martin_shepperd/ModernDataBook/C3-Literate.html</a:t>
            </a:r>
            <a:r>
              <a:rPr lang="en-US" dirty="0"/>
              <a:t> </a:t>
            </a:r>
          </a:p>
        </p:txBody>
      </p:sp>
      <p:pic>
        <p:nvPicPr>
          <p:cNvPr id="6146" name="Picture 2" descr="The {targets} R package user manual - 12 Literate programming">
            <a:extLst>
              <a:ext uri="{FF2B5EF4-FFF2-40B4-BE49-F238E27FC236}">
                <a16:creationId xmlns:a16="http://schemas.microsoft.com/office/drawing/2014/main" id="{9E208219-8AB3-7985-BAF9-5856DA12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6" y="1296535"/>
            <a:ext cx="10242697" cy="5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CA2BA-5353-7B27-700F-8730A0180347}"/>
              </a:ext>
            </a:extLst>
          </p:cNvPr>
          <p:cNvSpPr txBox="1"/>
          <p:nvPr/>
        </p:nvSpPr>
        <p:spPr>
          <a:xfrm>
            <a:off x="5521842" y="0"/>
            <a:ext cx="677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https://books.ropensci.org/targets/literate-programming.html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802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38CA-512D-6CA1-4359-CB274AC1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and modular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32E2-607E-B939-642F-8C8FF09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is usually 3 hours so we don’t have time for much of a programming tutorial today, so let’s look at an example instead.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https://github.com/wzbillings/Symptom-Agreement-Public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17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B13C-65A0-B297-B8C5-6EC43033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Bibliographies and </a:t>
            </a:r>
            <a:r>
              <a:rPr lang="en-US" dirty="0" err="1"/>
              <a:t>zotero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CE9E-0767-AA87-FF4E-C75271B6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https://www.zotero.org/</a:t>
            </a:r>
            <a:endParaRPr lang="en-US" dirty="0"/>
          </a:p>
          <a:p>
            <a:r>
              <a:rPr lang="en-US" dirty="0">
                <a:hlinkClick r:id="rId3"/>
              </a:rPr>
              <a:t>https://retorque.re/zotero-better-bibtex/</a:t>
            </a:r>
            <a:endParaRPr lang="en-US" dirty="0"/>
          </a:p>
          <a:p>
            <a:r>
              <a:rPr lang="en-US" dirty="0">
                <a:hlinkClick r:id="rId4"/>
              </a:rPr>
              <a:t>https://bookdown.org/yihui/rmarkdown-cookbook/bibliography.html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4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EC06-3DA3-13D1-A0BF-602BB64C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4EBE18-A583-81D0-B958-040F617A1E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Pros: solves that problem in the comic</a:t>
            </a:r>
          </a:p>
          <a:p>
            <a:r>
              <a:rPr lang="en-US" dirty="0"/>
              <a:t>Cons: steep learning curve, tricky to use</a:t>
            </a:r>
          </a:p>
          <a:p>
            <a:r>
              <a:rPr lang="en-US" dirty="0"/>
              <a:t>Again I’ll show an example since a tutorial could take a full lecture</a:t>
            </a:r>
          </a:p>
          <a:p>
            <a:r>
              <a:rPr lang="en-US" dirty="0"/>
              <a:t>Recommend: </a:t>
            </a:r>
            <a:r>
              <a:rPr lang="en-US" dirty="0">
                <a:hlinkClick r:id="rId2"/>
              </a:rPr>
              <a:t>https://ohmygit.org/</a:t>
            </a:r>
            <a:r>
              <a:rPr lang="en-US" dirty="0"/>
              <a:t> </a:t>
            </a:r>
          </a:p>
        </p:txBody>
      </p:sp>
      <p:pic>
        <p:nvPicPr>
          <p:cNvPr id="14" name="Content Placeholder 4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060D8B88-C5C7-9B7C-D5BB-1C212C93B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77" y="365125"/>
            <a:ext cx="4688611" cy="6251482"/>
          </a:xfrm>
        </p:spPr>
      </p:pic>
    </p:spTree>
    <p:extLst>
      <p:ext uri="{BB962C8B-B14F-4D97-AF65-F5344CB8AC3E}">
        <p14:creationId xmlns:p14="http://schemas.microsoft.com/office/powerpoint/2010/main" val="19325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8567-E0D2-D10D-7E15-40286C9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RR?</a:t>
            </a:r>
          </a:p>
        </p:txBody>
      </p:sp>
      <p:pic>
        <p:nvPicPr>
          <p:cNvPr id="5" name="Content Placeholder 4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07310D27-D4FB-00C0-B831-AB8C4712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716"/>
            <a:ext cx="10515600" cy="4241155"/>
          </a:xfrm>
        </p:spPr>
      </p:pic>
    </p:spTree>
    <p:extLst>
      <p:ext uri="{BB962C8B-B14F-4D97-AF65-F5344CB8AC3E}">
        <p14:creationId xmlns:p14="http://schemas.microsoft.com/office/powerpoint/2010/main" val="148811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899B-C8CF-C417-AA36-E45AC98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1CB5-1673-3474-4D35-B20020B6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https://wzbillings.com/presentations/open-science-ceid/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https://andreashandel.github.io/MADAcourse/Open_Science.html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https://andreashandel.github.io/MADAcourse/Tools_Reproducibility.html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2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C42A-1D8B-516F-8D0B-308D8915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trees and the working directory</a:t>
            </a:r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4CC947B-958A-DBA2-BB3C-E955E7D3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7" y="1690688"/>
            <a:ext cx="58017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056DF-8AE9-B5A1-4926-DEF92803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22" y="2047478"/>
            <a:ext cx="5837780" cy="36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961D-D5C3-DC99-F0DC-7661C2C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working directory?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D978A-5AB0-E68A-3683-4900D332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2" y="1846890"/>
            <a:ext cx="7315173" cy="4351338"/>
          </a:xfrm>
        </p:spPr>
      </p:pic>
      <p:sp>
        <p:nvSpPr>
          <p:cNvPr id="6" name="Action Button: Go Hom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548D12-9B87-FF43-0715-DE83C66CF42D}"/>
              </a:ext>
            </a:extLst>
          </p:cNvPr>
          <p:cNvSpPr/>
          <p:nvPr/>
        </p:nvSpPr>
        <p:spPr>
          <a:xfrm>
            <a:off x="4309729" y="5238307"/>
            <a:ext cx="850606" cy="71592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67B9A8-A65C-78E2-89EC-493CCAA464A5}"/>
              </a:ext>
            </a:extLst>
          </p:cNvPr>
          <p:cNvCxnSpPr/>
          <p:nvPr/>
        </p:nvCxnSpPr>
        <p:spPr>
          <a:xfrm flipH="1">
            <a:off x="3466214" y="5691963"/>
            <a:ext cx="6450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700E-C5C3-2C70-015F-CCDE34E1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6161-69F2-28B9-6403-930B9A0F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36EC5-33FD-6330-CC28-A485439F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1153" y="627873"/>
            <a:ext cx="8829692" cy="56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85F2-00E4-F6FC-D5BA-474B357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3BBD-2A43-0CDC-9C2E-6D8100BE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EF5D-5FE0-F67E-107B-3689916AC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7" y="0"/>
            <a:ext cx="4422589" cy="2806040"/>
          </a:xfrm>
          <a:prstGeom prst="rect">
            <a:avLst/>
          </a:prstGeom>
        </p:spPr>
      </p:pic>
      <p:pic>
        <p:nvPicPr>
          <p:cNvPr id="1026" name="Picture 2" descr="Modern Townhouse Design, Brick Row House, New Town Home Development | Townhouse  designs, Narrow lot house plans, House layout plans">
            <a:extLst>
              <a:ext uri="{FF2B5EF4-FFF2-40B4-BE49-F238E27FC236}">
                <a16:creationId xmlns:a16="http://schemas.microsoft.com/office/drawing/2014/main" id="{A78C0D90-4CE2-0952-DCAD-64927C8C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73" y="95250"/>
            <a:ext cx="49815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4F941D-ECC5-868C-5DA4-AEE372B2D4FC}"/>
              </a:ext>
            </a:extLst>
          </p:cNvPr>
          <p:cNvCxnSpPr/>
          <p:nvPr/>
        </p:nvCxnSpPr>
        <p:spPr>
          <a:xfrm>
            <a:off x="4664149" y="2247014"/>
            <a:ext cx="978195" cy="361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85F2-00E4-F6FC-D5BA-474B357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3BBD-2A43-0CDC-9C2E-6D8100BE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EF5D-5FE0-F67E-107B-3689916AC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7" y="0"/>
            <a:ext cx="4422589" cy="2806040"/>
          </a:xfrm>
          <a:prstGeom prst="rect">
            <a:avLst/>
          </a:prstGeom>
        </p:spPr>
      </p:pic>
      <p:pic>
        <p:nvPicPr>
          <p:cNvPr id="1026" name="Picture 2" descr="Modern Townhouse Design, Brick Row House, New Town Home Development | Townhouse  designs, Narrow lot house plans, House layout plans">
            <a:extLst>
              <a:ext uri="{FF2B5EF4-FFF2-40B4-BE49-F238E27FC236}">
                <a16:creationId xmlns:a16="http://schemas.microsoft.com/office/drawing/2014/main" id="{A78C0D90-4CE2-0952-DCAD-64927C8C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2" y="95250"/>
            <a:ext cx="3699606" cy="49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4F941D-ECC5-868C-5DA4-AEE372B2D4FC}"/>
              </a:ext>
            </a:extLst>
          </p:cNvPr>
          <p:cNvCxnSpPr/>
          <p:nvPr/>
        </p:nvCxnSpPr>
        <p:spPr>
          <a:xfrm>
            <a:off x="5545197" y="1215896"/>
            <a:ext cx="978195" cy="361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rugal Freebies: FREEBIE: I Spy Printables">
            <a:extLst>
              <a:ext uri="{FF2B5EF4-FFF2-40B4-BE49-F238E27FC236}">
                <a16:creationId xmlns:a16="http://schemas.microsoft.com/office/drawing/2014/main" id="{368D0CD7-5BF0-808D-AE3E-6CC21F0F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2" y="3017174"/>
            <a:ext cx="5715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D15CED-9B8F-0429-F206-BA679AA1E21B}"/>
              </a:ext>
            </a:extLst>
          </p:cNvPr>
          <p:cNvCxnSpPr>
            <a:cxnSpLocks/>
          </p:cNvCxnSpPr>
          <p:nvPr/>
        </p:nvCxnSpPr>
        <p:spPr>
          <a:xfrm flipH="1">
            <a:off x="6096000" y="2882237"/>
            <a:ext cx="1009842" cy="491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85F2-00E4-F6FC-D5BA-474B357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3BBD-2A43-0CDC-9C2E-6D8100BE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EF5D-5FE0-F67E-107B-3689916AC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7" y="0"/>
            <a:ext cx="4422589" cy="2806040"/>
          </a:xfrm>
          <a:prstGeom prst="rect">
            <a:avLst/>
          </a:prstGeom>
        </p:spPr>
      </p:pic>
      <p:pic>
        <p:nvPicPr>
          <p:cNvPr id="1026" name="Picture 2" descr="Modern Townhouse Design, Brick Row House, New Town Home Development | Townhouse  designs, Narrow lot house plans, House layout plans">
            <a:extLst>
              <a:ext uri="{FF2B5EF4-FFF2-40B4-BE49-F238E27FC236}">
                <a16:creationId xmlns:a16="http://schemas.microsoft.com/office/drawing/2014/main" id="{A78C0D90-4CE2-0952-DCAD-64927C8C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2" y="95250"/>
            <a:ext cx="3699606" cy="49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4F941D-ECC5-868C-5DA4-AEE372B2D4FC}"/>
              </a:ext>
            </a:extLst>
          </p:cNvPr>
          <p:cNvCxnSpPr/>
          <p:nvPr/>
        </p:nvCxnSpPr>
        <p:spPr>
          <a:xfrm>
            <a:off x="5545197" y="1215896"/>
            <a:ext cx="978195" cy="361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rugal Freebies: FREEBIE: I Spy Printables">
            <a:extLst>
              <a:ext uri="{FF2B5EF4-FFF2-40B4-BE49-F238E27FC236}">
                <a16:creationId xmlns:a16="http://schemas.microsoft.com/office/drawing/2014/main" id="{368D0CD7-5BF0-808D-AE3E-6CC21F0F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2" y="3017174"/>
            <a:ext cx="5715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D15CED-9B8F-0429-F206-BA679AA1E21B}"/>
              </a:ext>
            </a:extLst>
          </p:cNvPr>
          <p:cNvCxnSpPr>
            <a:cxnSpLocks/>
          </p:cNvCxnSpPr>
          <p:nvPr/>
        </p:nvCxnSpPr>
        <p:spPr>
          <a:xfrm flipH="1">
            <a:off x="6096000" y="2882237"/>
            <a:ext cx="1009842" cy="491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E820D0-70C8-6AB0-A892-23F69B86B6A1}"/>
              </a:ext>
            </a:extLst>
          </p:cNvPr>
          <p:cNvSpPr/>
          <p:nvPr/>
        </p:nvSpPr>
        <p:spPr>
          <a:xfrm>
            <a:off x="225942" y="3017174"/>
            <a:ext cx="5715000" cy="3629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59631-3337-93AD-8D1F-6CD3C4A7171B}"/>
              </a:ext>
            </a:extLst>
          </p:cNvPr>
          <p:cNvSpPr txBox="1"/>
          <p:nvPr/>
        </p:nvSpPr>
        <p:spPr>
          <a:xfrm>
            <a:off x="1989477" y="2671326"/>
            <a:ext cx="194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directory!</a:t>
            </a:r>
          </a:p>
        </p:txBody>
      </p:sp>
    </p:spTree>
    <p:extLst>
      <p:ext uri="{BB962C8B-B14F-4D97-AF65-F5344CB8AC3E}">
        <p14:creationId xmlns:p14="http://schemas.microsoft.com/office/powerpoint/2010/main" val="82381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334</Words>
  <Application>Microsoft Office PowerPoint</Application>
  <PresentationFormat>Widescreen</PresentationFormat>
  <Paragraphs>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“Hands-on” introduction to reproducible research tools</vt:lpstr>
      <vt:lpstr>What is RR?</vt:lpstr>
      <vt:lpstr>Reproducible research links</vt:lpstr>
      <vt:lpstr>File trees and the working directory</vt:lpstr>
      <vt:lpstr>What is the working directory?</vt:lpstr>
      <vt:lpstr>PowerPoint Presentation</vt:lpstr>
      <vt:lpstr>PowerPoint Presentation</vt:lpstr>
      <vt:lpstr>PowerPoint Presentation</vt:lpstr>
      <vt:lpstr>PowerPoint Presentation</vt:lpstr>
      <vt:lpstr>Setting the working directory</vt:lpstr>
      <vt:lpstr>Just use an R project instead though</vt:lpstr>
      <vt:lpstr>The R history</vt:lpstr>
      <vt:lpstr>PowerPoint Presentation</vt:lpstr>
      <vt:lpstr>PowerPoint Presentation</vt:lpstr>
      <vt:lpstr>Literate programming</vt:lpstr>
      <vt:lpstr>Literate and modular programming</vt:lpstr>
      <vt:lpstr>Bibliographies and zotero</vt:lpstr>
      <vt:lpstr>Git/GitHub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“Hands-on” introduction to reproducible research tools</dc:title>
  <dc:creator>Wesley Billings</dc:creator>
  <cp:lastModifiedBy>Wesley Billings</cp:lastModifiedBy>
  <cp:revision>3</cp:revision>
  <dcterms:created xsi:type="dcterms:W3CDTF">2023-11-10T12:46:06Z</dcterms:created>
  <dcterms:modified xsi:type="dcterms:W3CDTF">2023-11-10T13:20:00Z</dcterms:modified>
</cp:coreProperties>
</file>