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086046798" r:id="rId3"/>
    <p:sldId id="2086046752" r:id="rId4"/>
    <p:sldId id="2086046848" r:id="rId5"/>
    <p:sldId id="2086046773" r:id="rId6"/>
    <p:sldId id="2086046772" r:id="rId7"/>
    <p:sldId id="2086046843" r:id="rId8"/>
    <p:sldId id="2086046771" r:id="rId9"/>
    <p:sldId id="2086046806" r:id="rId10"/>
    <p:sldId id="2086046823" r:id="rId11"/>
    <p:sldId id="2086046812" r:id="rId12"/>
    <p:sldId id="2086046817" r:id="rId13"/>
    <p:sldId id="2086046819" r:id="rId14"/>
    <p:sldId id="2086046820" r:id="rId15"/>
    <p:sldId id="2086046844" r:id="rId16"/>
    <p:sldId id="2086046799" r:id="rId17"/>
    <p:sldId id="2086046807" r:id="rId18"/>
    <p:sldId id="2086046836" r:id="rId19"/>
    <p:sldId id="2086046845" r:id="rId20"/>
    <p:sldId id="2086046786" r:id="rId21"/>
    <p:sldId id="2086046837" r:id="rId22"/>
    <p:sldId id="2086046788" r:id="rId23"/>
    <p:sldId id="2086046824" r:id="rId24"/>
    <p:sldId id="2086046760" r:id="rId25"/>
    <p:sldId id="2086046842" r:id="rId26"/>
    <p:sldId id="2086046732" r:id="rId27"/>
    <p:sldId id="2086046791" r:id="rId28"/>
    <p:sldId id="2086046838" r:id="rId29"/>
    <p:sldId id="2086046761" r:id="rId30"/>
    <p:sldId id="2086046764" r:id="rId31"/>
    <p:sldId id="2086046792" r:id="rId32"/>
    <p:sldId id="2086046765" r:id="rId33"/>
    <p:sldId id="2086046766" r:id="rId34"/>
    <p:sldId id="2086046768" r:id="rId35"/>
    <p:sldId id="2086046783" r:id="rId36"/>
    <p:sldId id="2086046839" r:id="rId37"/>
    <p:sldId id="2086046744" r:id="rId38"/>
    <p:sldId id="2086046756" r:id="rId39"/>
    <p:sldId id="2086046784" r:id="rId40"/>
    <p:sldId id="2086046841" r:id="rId41"/>
    <p:sldId id="2086046833" r:id="rId42"/>
    <p:sldId id="2086046834" r:id="rId43"/>
    <p:sldId id="2086046835" r:id="rId44"/>
    <p:sldId id="2086046846" r:id="rId45"/>
    <p:sldId id="2086046847" r:id="rId46"/>
    <p:sldId id="266" r:id="rId47"/>
    <p:sldId id="208604677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FF53EA-08D2-41D4-9D10-51C52E5870AF}">
          <p14:sldIdLst>
            <p14:sldId id="257"/>
            <p14:sldId id="2086046798"/>
          </p14:sldIdLst>
        </p14:section>
        <p14:section name="Intoduction" id="{0A06D940-FA98-4C7A-9AC2-C49E89C54F7F}">
          <p14:sldIdLst>
            <p14:sldId id="2086046752"/>
            <p14:sldId id="2086046848"/>
            <p14:sldId id="2086046773"/>
            <p14:sldId id="2086046772"/>
            <p14:sldId id="2086046843"/>
            <p14:sldId id="2086046771"/>
            <p14:sldId id="2086046806"/>
            <p14:sldId id="2086046823"/>
            <p14:sldId id="2086046812"/>
            <p14:sldId id="2086046817"/>
            <p14:sldId id="2086046819"/>
            <p14:sldId id="2086046820"/>
            <p14:sldId id="2086046844"/>
          </p14:sldIdLst>
        </p14:section>
        <p14:section name="design" id="{BD05CCD7-87AE-4345-AA76-9E23ADB40807}">
          <p14:sldIdLst>
            <p14:sldId id="2086046799"/>
            <p14:sldId id="2086046807"/>
            <p14:sldId id="2086046836"/>
            <p14:sldId id="2086046845"/>
            <p14:sldId id="2086046786"/>
            <p14:sldId id="2086046837"/>
            <p14:sldId id="2086046788"/>
            <p14:sldId id="2086046824"/>
            <p14:sldId id="2086046760"/>
            <p14:sldId id="2086046842"/>
            <p14:sldId id="2086046732"/>
            <p14:sldId id="2086046791"/>
            <p14:sldId id="2086046838"/>
            <p14:sldId id="2086046761"/>
            <p14:sldId id="2086046764"/>
            <p14:sldId id="2086046792"/>
            <p14:sldId id="2086046765"/>
            <p14:sldId id="2086046766"/>
            <p14:sldId id="2086046768"/>
            <p14:sldId id="2086046783"/>
          </p14:sldIdLst>
        </p14:section>
        <p14:section name="Evaluation" id="{7F7B5643-D357-4A57-9FBF-394578048676}">
          <p14:sldIdLst>
            <p14:sldId id="2086046839"/>
            <p14:sldId id="2086046744"/>
            <p14:sldId id="2086046756"/>
            <p14:sldId id="2086046784"/>
          </p14:sldIdLst>
        </p14:section>
        <p14:section name="Conclusion" id="{A68A3F8E-3D5C-4171-BE43-857BD0C2259B}">
          <p14:sldIdLst>
            <p14:sldId id="2086046841"/>
            <p14:sldId id="2086046833"/>
            <p14:sldId id="2086046834"/>
            <p14:sldId id="2086046835"/>
          </p14:sldIdLst>
        </p14:section>
        <p14:section name="新工作" id="{EC0A370C-BED6-42BF-A21E-2816B4EA449C}">
          <p14:sldIdLst>
            <p14:sldId id="2086046846"/>
            <p14:sldId id="2086046847"/>
            <p14:sldId id="266"/>
            <p14:sldId id="20860467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26b9788b209adb7a" providerId="Windows Live"/>
      </p:ext>
    </p:extLst>
  </p:cmAuthor>
  <p:cmAuthor id="2" name="Zhou Yuhang" initials="ZY" lastIdx="1" clrIdx="1">
    <p:extLst>
      <p:ext uri="{19B8F6BF-5375-455C-9EA6-DF929625EA0E}">
        <p15:presenceInfo xmlns:p15="http://schemas.microsoft.com/office/powerpoint/2012/main" userId="71a8b2a1eb4510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FC6"/>
    <a:srgbClr val="EAEFFA"/>
    <a:srgbClr val="FFFFFF"/>
    <a:srgbClr val="FFC979"/>
    <a:srgbClr val="925700"/>
    <a:srgbClr val="16468D"/>
    <a:srgbClr val="A0C0F0"/>
    <a:srgbClr val="F49FAC"/>
    <a:srgbClr val="DEEBF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 autoAdjust="0"/>
    <p:restoredTop sz="88912" autoAdjust="0"/>
  </p:normalViewPr>
  <p:slideViewPr>
    <p:cSldViewPr snapToGrid="0">
      <p:cViewPr varScale="1">
        <p:scale>
          <a:sx n="72" d="100"/>
          <a:sy n="72" d="100"/>
        </p:scale>
        <p:origin x="480" y="9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C8616-C4E9-425F-8760-040A0997E2A2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74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939F-FCA7-4DC7-829D-4F7F9D4E1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3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73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3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48587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97319-A1E2-BB27-90CE-49E2F3A7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644D02-FA57-C25D-6E74-97C566EC7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89F586-31CB-9F8B-4049-F1B16892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E84B8-6074-C191-E4F7-0E7BF1C2C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6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97319-A1E2-BB27-90CE-49E2F3A7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644D02-FA57-C25D-6E74-97C566EC7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89F586-31CB-9F8B-4049-F1B16892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E84B8-6074-C191-E4F7-0E7BF1C2C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9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97319-A1E2-BB27-90CE-49E2F3A7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644D02-FA57-C25D-6E74-97C566EC7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89F586-31CB-9F8B-4049-F1B16892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单机</a:t>
            </a:r>
            <a:r>
              <a:rPr lang="en-US" altLang="zh-CN" dirty="0"/>
              <a:t>8</a:t>
            </a:r>
            <a:r>
              <a:rPr lang="zh-CN" altLang="en-US" dirty="0"/>
              <a:t>卡 </a:t>
            </a:r>
            <a:r>
              <a:rPr lang="en-US" altLang="zh-CN" dirty="0"/>
              <a:t>8B llama3 </a:t>
            </a:r>
            <a:r>
              <a:rPr lang="zh-CN" altLang="en-US" dirty="0"/>
              <a:t>训练，不开启</a:t>
            </a:r>
            <a:r>
              <a:rPr lang="en-US" altLang="zh-CN" dirty="0"/>
              <a:t>profiling</a:t>
            </a:r>
            <a:r>
              <a:rPr lang="zh-CN" altLang="en-US" dirty="0"/>
              <a:t>单步训练时间仅</a:t>
            </a:r>
            <a:r>
              <a:rPr lang="en-US" altLang="zh-CN" dirty="0"/>
              <a:t>85.19s</a:t>
            </a:r>
            <a:r>
              <a:rPr lang="zh-CN" altLang="en-US" dirty="0"/>
              <a:t>，细粒度</a:t>
            </a:r>
            <a:r>
              <a:rPr lang="en-US" altLang="zh-CN" dirty="0"/>
              <a:t>profiling</a:t>
            </a:r>
            <a:r>
              <a:rPr lang="zh-CN" altLang="en-US" dirty="0"/>
              <a:t>高达</a:t>
            </a:r>
            <a:r>
              <a:rPr lang="en-US" altLang="zh-CN" dirty="0"/>
              <a:t>150.58s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E84B8-6074-C191-E4F7-0E7BF1C2C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17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97319-A1E2-BB27-90CE-49E2F3A7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644D02-FA57-C25D-6E74-97C566EC7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89F586-31CB-9F8B-4049-F1B16892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现有的瓶颈分析大多是手动的，依靠开发人员的经验来优化训练性能。</a:t>
            </a:r>
          </a:p>
          <a:p>
            <a:r>
              <a:rPr lang="zh-CN" altLang="en-US" dirty="0"/>
              <a:t>部分分析工具虽然可以收集剖析数据，帮助用户识别瓶颈，但还存在如下问题：</a:t>
            </a:r>
          </a:p>
          <a:p>
            <a:r>
              <a:rPr lang="zh-CN" altLang="en-US" dirty="0"/>
              <a:t>只针对特定瓶颈</a:t>
            </a:r>
          </a:p>
          <a:p>
            <a:r>
              <a:rPr lang="zh-CN" altLang="en-US" dirty="0"/>
              <a:t>缺乏对瓶颈成因的深入分析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E84B8-6074-C191-E4F7-0E7BF1C2C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502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97319-A1E2-BB27-90CE-49E2F3A7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644D02-FA57-C25D-6E74-97C566EC7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89F586-31CB-9F8B-4049-F1B16892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已有的优化预测工具 </a:t>
            </a:r>
            <a:r>
              <a:rPr lang="en-US" altLang="zh-CN" sz="1200" dirty="0" err="1"/>
              <a:t>DayDream</a:t>
            </a:r>
            <a:r>
              <a:rPr lang="en-US" altLang="zh-CN" sz="1200" dirty="0"/>
              <a:t> </a:t>
            </a:r>
            <a:r>
              <a:rPr lang="zh-CN" altLang="en-US" sz="1200" dirty="0"/>
              <a:t>和 </a:t>
            </a:r>
            <a:r>
              <a:rPr lang="en-US" altLang="zh-CN" sz="1200" dirty="0" err="1"/>
              <a:t>dPRO</a:t>
            </a:r>
            <a:r>
              <a:rPr lang="en-US" altLang="zh-CN" sz="1200" dirty="0"/>
              <a:t> </a:t>
            </a:r>
            <a:r>
              <a:rPr lang="zh-CN" altLang="en-US" sz="1200" dirty="0"/>
              <a:t>根据任务依赖关系预测优化效果，但仅限于数据并行场景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E84B8-6074-C191-E4F7-0E7BF1C2C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91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84B6-B513-B891-A87A-E253A5F15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03129E-F6FF-12AB-D98B-9BBB4891F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FE48A3-343F-EDA9-D2C7-2FF1A18A3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C8F361-A54D-1F1E-6547-A7FF2C4C9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1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3B992-4316-3DDF-6556-DD8B71BD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0776CC-1CEE-0CD9-DD3C-4CFD80F94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461809-257C-5179-5CA4-61FF52F3D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8AB51-6FE5-1AF7-1431-EFF012FD3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779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使用这个图作为</a:t>
            </a:r>
            <a:r>
              <a:rPr lang="en-US" altLang="zh-CN" sz="1200" b="1" dirty="0"/>
              <a:t>outline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94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E95C8-F7FC-0166-FC29-AB1D1798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806904-4983-AA1E-5973-423DF8880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191C8A-D04E-1416-28E3-4959E9E2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加下字</a:t>
            </a:r>
            <a:endParaRPr lang="en-US" altLang="zh-CN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F46EE-FF0A-D8B5-DAB4-735AB6F03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01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2588-EA8A-34E3-BA87-FBB7E09F4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F68060-6E78-B208-79EA-E6337B727F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6820A-6933-7333-CB10-29C7A046DF6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轻量级监控：实时监控每个</a:t>
            </a:r>
            <a:r>
              <a:rPr lang="en-US" altLang="zh-CN" dirty="0"/>
              <a:t>step</a:t>
            </a:r>
            <a:r>
              <a:rPr lang="zh-CN" altLang="en-US" dirty="0"/>
              <a:t>执行时间，过慢的</a:t>
            </a:r>
            <a:r>
              <a:rPr lang="en-US" altLang="zh-CN" dirty="0"/>
              <a:t>step</a:t>
            </a:r>
            <a:r>
              <a:rPr lang="zh-CN" altLang="en-US" dirty="0"/>
              <a:t>表示性能波动发生，并确定哪个设备导致训练变慢。</a:t>
            </a:r>
          </a:p>
          <a:p>
            <a:r>
              <a:rPr lang="zh-CN" altLang="en-US" dirty="0"/>
              <a:t>细粒度</a:t>
            </a:r>
            <a:r>
              <a:rPr lang="en-US" altLang="zh-CN" dirty="0"/>
              <a:t>Profiling</a:t>
            </a:r>
          </a:p>
          <a:p>
            <a:r>
              <a:rPr lang="zh-CN" altLang="en-US" dirty="0"/>
              <a:t>性能指标：包含 </a:t>
            </a:r>
            <a:r>
              <a:rPr lang="en-US" altLang="zh-CN" dirty="0"/>
              <a:t>Host</a:t>
            </a:r>
            <a:r>
              <a:rPr lang="zh-CN" altLang="en-US" dirty="0"/>
              <a:t>、</a:t>
            </a:r>
            <a:r>
              <a:rPr lang="en-US" altLang="zh-CN" dirty="0"/>
              <a:t>Device </a:t>
            </a:r>
            <a:r>
              <a:rPr lang="zh-CN" altLang="en-US" dirty="0"/>
              <a:t>和 </a:t>
            </a:r>
            <a:r>
              <a:rPr lang="en-US" altLang="zh-CN" dirty="0"/>
              <a:t>Network </a:t>
            </a:r>
            <a:r>
              <a:rPr lang="zh-CN" altLang="en-US" dirty="0"/>
              <a:t>组件。</a:t>
            </a:r>
          </a:p>
          <a:p>
            <a:r>
              <a:rPr lang="zh-CN" altLang="en-US" dirty="0"/>
              <a:t>动态</a:t>
            </a:r>
            <a:r>
              <a:rPr lang="en-US" altLang="zh-CN" dirty="0"/>
              <a:t>Profiling</a:t>
            </a:r>
            <a:r>
              <a:rPr lang="zh-CN" altLang="en-US" dirty="0"/>
              <a:t>：不中断训练同时调整</a:t>
            </a:r>
            <a:r>
              <a:rPr lang="en-US" altLang="zh-CN" dirty="0"/>
              <a:t>profiling</a:t>
            </a:r>
            <a:r>
              <a:rPr lang="zh-CN" altLang="en-US" dirty="0"/>
              <a:t>配置展开采集。</a:t>
            </a:r>
          </a:p>
          <a:p>
            <a:r>
              <a:rPr lang="zh-CN" altLang="en-US" dirty="0"/>
              <a:t>高效解析：可视化工具 </a:t>
            </a:r>
            <a:r>
              <a:rPr lang="en-US" altLang="zh-CN" dirty="0" err="1"/>
              <a:t>MindStudio</a:t>
            </a:r>
            <a:r>
              <a:rPr lang="en-US" altLang="zh-CN" dirty="0"/>
              <a:t> </a:t>
            </a:r>
            <a:r>
              <a:rPr lang="zh-CN" altLang="en-US" dirty="0"/>
              <a:t>快速解析海量性能数据。</a:t>
            </a:r>
          </a:p>
        </p:txBody>
      </p:sp>
    </p:spTree>
    <p:extLst>
      <p:ext uri="{BB962C8B-B14F-4D97-AF65-F5344CB8AC3E}">
        <p14:creationId xmlns:p14="http://schemas.microsoft.com/office/powerpoint/2010/main" val="398977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54FE-6B8B-E591-2669-0FE1EFF2A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1E97B7-8D7B-808C-B42A-67C151A3D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D09C88-57D1-AA22-18BA-B44751F5F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654E8-6628-074C-A4F2-BE6FDAE31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06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89725-C5BE-B0A2-D57A-B384856A5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8505CA-7A7F-BA5B-382B-C1E43B7E8D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C999B-F026-9A89-38DC-78D761CD052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180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E95C8-F7FC-0166-FC29-AB1D1798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806904-4983-AA1E-5973-423DF8880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191C8A-D04E-1416-28E3-4959E9E2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加下字</a:t>
            </a:r>
            <a:endParaRPr lang="en-US" altLang="zh-CN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F46EE-FF0A-D8B5-DAB4-735AB6F03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8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EA4E4-C52A-D4AF-481A-EB537905F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CF004A-C9CF-CB5E-AA93-C36B2D8FA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3B97D-6F2F-8EFF-FB26-4096CA7909E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分两页吧</a:t>
            </a:r>
          </a:p>
        </p:txBody>
      </p:sp>
    </p:spTree>
    <p:extLst>
      <p:ext uri="{BB962C8B-B14F-4D97-AF65-F5344CB8AC3E}">
        <p14:creationId xmlns:p14="http://schemas.microsoft.com/office/powerpoint/2010/main" val="898817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EA4E4-C52A-D4AF-481A-EB537905F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CF004A-C9CF-CB5E-AA93-C36B2D8FA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3B97D-6F2F-8EFF-FB26-4096CA7909E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分两页吧</a:t>
            </a:r>
          </a:p>
        </p:txBody>
      </p:sp>
    </p:spTree>
    <p:extLst>
      <p:ext uri="{BB962C8B-B14F-4D97-AF65-F5344CB8AC3E}">
        <p14:creationId xmlns:p14="http://schemas.microsoft.com/office/powerpoint/2010/main" val="3758355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建议加动画，而且右边太小了，最好把左边压扁点，特别是</a:t>
            </a:r>
            <a:r>
              <a:rPr lang="en-US" altLang="zh-CN" dirty="0"/>
              <a:t>operator</a:t>
            </a:r>
            <a:r>
              <a:rPr lang="zh-CN" altLang="en-US" dirty="0"/>
              <a:t>和</a:t>
            </a:r>
            <a:r>
              <a:rPr lang="en-US" altLang="zh-CN" dirty="0"/>
              <a:t>timeline</a:t>
            </a:r>
            <a:r>
              <a:rPr lang="zh-CN" altLang="en-US" dirty="0"/>
              <a:t>，没必要那么大</a:t>
            </a:r>
          </a:p>
        </p:txBody>
      </p:sp>
    </p:spTree>
    <p:extLst>
      <p:ext uri="{BB962C8B-B14F-4D97-AF65-F5344CB8AC3E}">
        <p14:creationId xmlns:p14="http://schemas.microsoft.com/office/powerpoint/2010/main" val="1850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EDACF-FB1B-3C79-C78C-B7CDB66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1CD89A-3E9D-DA33-72BE-50C378EFA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043C0D-57C5-3BBC-F1BE-5C8CD4DC5D7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训练中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NPU</a:t>
            </a:r>
            <a:r>
              <a:rPr lang="zh-CN" altLang="en-US" dirty="0"/>
              <a:t>协同工作，</a:t>
            </a:r>
            <a:r>
              <a:rPr lang="en-US" altLang="zh-CN" dirty="0"/>
              <a:t>CPU</a:t>
            </a:r>
            <a:r>
              <a:rPr lang="zh-CN" altLang="en-US" dirty="0"/>
              <a:t>下发任务和和</a:t>
            </a:r>
            <a:r>
              <a:rPr lang="en-US" altLang="zh-CN" dirty="0"/>
              <a:t>NPU</a:t>
            </a:r>
            <a:r>
              <a:rPr lang="zh-CN" altLang="en-US" dirty="0"/>
              <a:t>执行异步进行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NPU</a:t>
            </a:r>
            <a:r>
              <a:rPr lang="zh-CN" altLang="en-US" dirty="0"/>
              <a:t>执行比</a:t>
            </a:r>
            <a:r>
              <a:rPr lang="en-US" altLang="zh-CN" dirty="0"/>
              <a:t>CPU</a:t>
            </a:r>
            <a:r>
              <a:rPr lang="zh-CN" altLang="en-US" dirty="0"/>
              <a:t>下发更快，会导致</a:t>
            </a:r>
            <a:r>
              <a:rPr lang="en-US" altLang="zh-CN" dirty="0"/>
              <a:t>NPU</a:t>
            </a:r>
            <a:r>
              <a:rPr lang="zh-CN" altLang="en-US" dirty="0"/>
              <a:t>空闲，从而出现</a:t>
            </a:r>
            <a:r>
              <a:rPr lang="en-US" altLang="zh-CN" dirty="0"/>
              <a:t>CPU</a:t>
            </a:r>
            <a:r>
              <a:rPr lang="zh-CN" altLang="en-US" dirty="0"/>
              <a:t>瓶颈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96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450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30F5A-E6B3-E321-44DD-F7492E0CD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781E91-F7E9-2871-5EB5-3B2AF3AB1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3D4A9-1C56-542E-F272-631A2131F8B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394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E95C8-F7FC-0166-FC29-AB1D1798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806904-4983-AA1E-5973-423DF8880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191C8A-D04E-1416-28E3-4959E9E2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加下字</a:t>
            </a:r>
            <a:endParaRPr lang="en-US" altLang="zh-CN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F46EE-FF0A-D8B5-DAB4-735AB6F03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15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7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42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00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0B6B-2EB7-CA5E-5158-EC5F31D2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5A8F2F-1DF2-0EF1-3993-F2107273DF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07E46B-5CBC-EBB7-921D-9EA476B37B4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390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018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同步分析</a:t>
            </a:r>
          </a:p>
          <a:p>
            <a:r>
              <a:rPr lang="zh-CN" altLang="en-US" dirty="0"/>
              <a:t>𝑅</a:t>
            </a:r>
            <a:r>
              <a:rPr lang="en-US" altLang="zh-CN" dirty="0" err="1"/>
              <a:t>wait_comp</a:t>
            </a:r>
            <a:r>
              <a:rPr lang="en-US" altLang="zh-CN" dirty="0"/>
              <a:t>  = 0 ——</a:t>
            </a:r>
            <a:r>
              <a:rPr lang="zh-CN" altLang="en-US" dirty="0"/>
              <a:t>同步不是瓶颈</a:t>
            </a:r>
          </a:p>
          <a:p>
            <a:r>
              <a:rPr lang="zh-CN" altLang="en-US" dirty="0"/>
              <a:t>𝑅</a:t>
            </a:r>
            <a:r>
              <a:rPr lang="en-US" altLang="zh-CN" dirty="0" err="1"/>
              <a:t>wait_comm</a:t>
            </a:r>
            <a:r>
              <a:rPr lang="en-US" altLang="zh-CN" dirty="0"/>
              <a:t>  = 0.3 &gt; threshold —— </a:t>
            </a:r>
            <a:r>
              <a:rPr lang="zh-CN" altLang="en-US" dirty="0"/>
              <a:t>瓶颈源于</a:t>
            </a:r>
            <a:r>
              <a:rPr lang="en-US" altLang="zh-CN" dirty="0"/>
              <a:t>Rank 7</a:t>
            </a:r>
            <a:r>
              <a:rPr lang="zh-CN" altLang="en-US" dirty="0"/>
              <a:t>的慢传输</a:t>
            </a:r>
          </a:p>
          <a:p>
            <a:r>
              <a:rPr lang="zh-CN" altLang="en-US" dirty="0"/>
              <a:t>传输分析</a:t>
            </a:r>
          </a:p>
          <a:p>
            <a:r>
              <a:rPr lang="en-US" altLang="zh-CN" dirty="0"/>
              <a:t>HCCS </a:t>
            </a:r>
            <a:r>
              <a:rPr lang="zh-CN" altLang="en-US" dirty="0"/>
              <a:t>带宽利用率不足 </a:t>
            </a:r>
            <a:r>
              <a:rPr lang="en-US" altLang="zh-CN" dirty="0"/>
              <a:t>(0.53)</a:t>
            </a:r>
          </a:p>
          <a:p>
            <a:r>
              <a:rPr lang="en-US" altLang="zh-CN" dirty="0"/>
              <a:t>HCCS </a:t>
            </a:r>
            <a:r>
              <a:rPr lang="zh-CN" altLang="en-US" dirty="0"/>
              <a:t>包大小仅 </a:t>
            </a:r>
            <a:r>
              <a:rPr lang="en-US" altLang="zh-CN" dirty="0"/>
              <a:t>12.81MB —— </a:t>
            </a:r>
            <a:r>
              <a:rPr lang="zh-CN" altLang="en-US" dirty="0"/>
              <a:t>通信粒度过小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482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贪心的前向搜索算法，用于一个梯度分块方案，目标为最大化带宽和最小化尾延迟。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658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599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48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574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关闭 </a:t>
            </a:r>
            <a:r>
              <a:rPr lang="en-US" altLang="zh-CN" dirty="0"/>
              <a:t>JIT </a:t>
            </a:r>
            <a:r>
              <a:rPr lang="zh-CN" altLang="en-US" dirty="0"/>
              <a:t>编译、消除</a:t>
            </a:r>
            <a:r>
              <a:rPr lang="en-US" altLang="zh-CN" dirty="0"/>
              <a:t>Host</a:t>
            </a:r>
            <a:r>
              <a:rPr lang="zh-CN" altLang="en-US" dirty="0"/>
              <a:t>和</a:t>
            </a:r>
            <a:r>
              <a:rPr lang="en-US" altLang="zh-CN" dirty="0"/>
              <a:t>Device</a:t>
            </a:r>
            <a:r>
              <a:rPr lang="zh-CN" altLang="en-US" dirty="0"/>
              <a:t>间同步流、更换</a:t>
            </a:r>
            <a:r>
              <a:rPr lang="en-US" altLang="zh-CN" dirty="0"/>
              <a:t>NPU</a:t>
            </a:r>
            <a:r>
              <a:rPr lang="zh-CN" altLang="en-US" dirty="0"/>
              <a:t>亲和的</a:t>
            </a:r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028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频繁的</a:t>
            </a:r>
            <a:r>
              <a:rPr kumimoji="1" lang="en-US" altLang="zh-CN" sz="1200" dirty="0"/>
              <a:t>Python</a:t>
            </a:r>
            <a:r>
              <a:rPr kumimoji="1" lang="zh-CN" altLang="en-US" sz="1200" dirty="0"/>
              <a:t>垃圾回收导致</a:t>
            </a:r>
            <a:r>
              <a:rPr kumimoji="1" lang="en-US" altLang="zh-CN" sz="1200" dirty="0"/>
              <a:t>CPU</a:t>
            </a:r>
            <a:r>
              <a:rPr kumimoji="1" lang="zh-CN" altLang="en-US" sz="1200" dirty="0"/>
              <a:t>瓶颈</a:t>
            </a:r>
            <a:endParaRPr kumimoji="1" lang="en-US" altLang="zh-CN" sz="1200" dirty="0"/>
          </a:p>
          <a:p>
            <a:r>
              <a:rPr lang="zh-CN" altLang="en-US" dirty="0"/>
              <a:t>优化前：吞吐量最低仅 </a:t>
            </a:r>
            <a:r>
              <a:rPr lang="en-US" altLang="zh-CN" dirty="0"/>
              <a:t>14.0 TFLOPs/s</a:t>
            </a:r>
          </a:p>
          <a:p>
            <a:r>
              <a:rPr lang="zh-CN" altLang="en-US" dirty="0"/>
              <a:t>优化后：吞吐量保持在 </a:t>
            </a:r>
            <a:r>
              <a:rPr lang="en-US" altLang="zh-CN" dirty="0"/>
              <a:t>40 TFLOPs/s </a:t>
            </a:r>
            <a:r>
              <a:rPr lang="zh-CN" altLang="en-US" dirty="0"/>
              <a:t>以上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29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8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8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AA2C1-6B03-E28A-31AA-CCA87327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852FA5-A768-EBFC-7A13-2C9373920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4F2EF9-92E4-F368-C42B-A24F59BA2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使用这个图作为</a:t>
            </a:r>
            <a:r>
              <a:rPr lang="en-US" altLang="zh-CN" sz="1200" b="1" dirty="0"/>
              <a:t>outline</a:t>
            </a:r>
            <a:endParaRPr lang="en-US" altLang="zh-CN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7B8E2-883B-DB90-71FA-2158F14CA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33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844E7-8CD9-ED8E-0491-17C5F70A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6D81FE-AF42-49A6-F8F7-3F1776255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74BAC-85F5-5F65-2C9B-AF924810193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45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4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8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6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EB02-D6DC-9E49-41F5-DC86BE7E4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2D1A9B-854B-224D-A31B-C295807C5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B95738-E636-5EE7-69F2-E17B68742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2977C-F43F-3CA5-EBF0-E3C5B163B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1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3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3E2146"/>
            </a:gs>
            <a:gs pos="53000">
              <a:srgbClr val="5C0C5C"/>
            </a:gs>
            <a:gs pos="100000">
              <a:srgbClr val="8C4B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5"/>
          <p:cNvSpPr/>
          <p:nvPr userDrawn="1"/>
        </p:nvSpPr>
        <p:spPr>
          <a:xfrm>
            <a:off x="0" y="4095750"/>
            <a:ext cx="12192000" cy="27622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2" name="图片 6" descr="logo_画板 1 副本 3"/>
          <p:cNvPicPr>
            <a:picLocks noChangeAspect="1"/>
          </p:cNvPicPr>
          <p:nvPr userDrawn="1"/>
        </p:nvPicPr>
        <p:blipFill rotWithShape="1">
          <a:blip r:embed="rId2"/>
          <a:srcRect r="81482"/>
          <a:stretch>
            <a:fillRect/>
          </a:stretch>
        </p:blipFill>
        <p:spPr>
          <a:xfrm>
            <a:off x="10009231" y="5183070"/>
            <a:ext cx="2182769" cy="1674929"/>
          </a:xfrm>
          <a:prstGeom prst="rect">
            <a:avLst/>
          </a:prstGeom>
        </p:spPr>
      </p:pic>
      <p:pic>
        <p:nvPicPr>
          <p:cNvPr id="2097153" name="图片 8" descr="logo-0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908499">
            <a:off x="9156958" y="486375"/>
            <a:ext cx="3385518" cy="3124200"/>
          </a:xfrm>
          <a:prstGeom prst="rect">
            <a:avLst/>
          </a:prstGeom>
        </p:spPr>
      </p:pic>
      <p:pic>
        <p:nvPicPr>
          <p:cNvPr id="2097154" name="图片 19" descr="logo_画板 1 副本 3"/>
          <p:cNvPicPr>
            <a:picLocks noChangeAspect="1"/>
          </p:cNvPicPr>
          <p:nvPr/>
        </p:nvPicPr>
        <p:blipFill rotWithShape="1">
          <a:blip r:embed="rId2"/>
          <a:srcRect l="18481" r="48644"/>
          <a:stretch>
            <a:fillRect/>
          </a:stretch>
        </p:blipFill>
        <p:spPr>
          <a:xfrm flipH="1">
            <a:off x="-1" y="5248767"/>
            <a:ext cx="2933435" cy="1609233"/>
          </a:xfrm>
          <a:prstGeom prst="rect">
            <a:avLst/>
          </a:prstGeom>
        </p:spPr>
      </p:pic>
      <p:sp>
        <p:nvSpPr>
          <p:cNvPr id="1048582" name="标题 30"/>
          <p:cNvSpPr>
            <a:spLocks noGrp="1"/>
          </p:cNvSpPr>
          <p:nvPr>
            <p:ph type="title" hasCustomPrompt="1"/>
          </p:nvPr>
        </p:nvSpPr>
        <p:spPr>
          <a:xfrm>
            <a:off x="2828660" y="2448150"/>
            <a:ext cx="6522873" cy="705600"/>
          </a:xfrm>
        </p:spPr>
        <p:txBody>
          <a:bodyPr>
            <a:noAutofit/>
          </a:bodyPr>
          <a:lstStyle>
            <a:lvl1pPr algn="ctr">
              <a:defRPr lang="zh-CN" altLang="en-US" sz="4000" b="0" kern="120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pic>
        <p:nvPicPr>
          <p:cNvPr id="2097155" name="图片 16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375029" y="343100"/>
            <a:ext cx="1491871" cy="1657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03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1048704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A68A1EA-0EB6-402F-8BD9-774ED39F8FE8}" type="datetime1">
              <a:rPr lang="zh-CN" altLang="en-US" smtClean="0"/>
              <a:t>2025/9/12</a:t>
            </a:fld>
            <a:endParaRPr lang="zh-CN" altLang="en-US" dirty="0"/>
          </a:p>
        </p:txBody>
      </p:sp>
      <p:sp>
        <p:nvSpPr>
          <p:cNvPr id="1048705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06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07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1048709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1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1ACE60-B67E-4055-AA55-4571DD3C09FB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71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AD48F89-3DDA-47E4-A3E5-3D191C8CD7C5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699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0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01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343EDEA4-87FC-4DE4-98AE-05FC87A0467E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69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9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104869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design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870C7-8257-CF4E-903D-4969E55B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B296-13CC-6845-A625-1490D707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320"/>
            <a:ext cx="10515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BDE49-9493-CC43-9324-BBBB3C5A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81CC-94C6-4B4D-97A0-A689F3A64935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C4E33-ECE2-9246-8308-FF43C77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75-E8C8-4356-88BD-B485DD0571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5DDB6B-BB63-EE46-9702-50C52F153BC7}"/>
              </a:ext>
            </a:extLst>
          </p:cNvPr>
          <p:cNvSpPr txBox="1"/>
          <p:nvPr userDrawn="1"/>
        </p:nvSpPr>
        <p:spPr>
          <a:xfrm>
            <a:off x="4553578" y="6538912"/>
            <a:ext cx="308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949494"/>
                </a:solidFill>
              </a:rPr>
              <a:t>Motivation | </a:t>
            </a:r>
            <a:r>
              <a:rPr kumimoji="1" lang="en-US" altLang="zh-CN" sz="1200" dirty="0">
                <a:solidFill>
                  <a:schemeClr val="tx1"/>
                </a:solidFill>
              </a:rPr>
              <a:t>Design</a:t>
            </a:r>
            <a:r>
              <a:rPr kumimoji="1" lang="en-US" altLang="zh-CN" sz="1200" dirty="0">
                <a:solidFill>
                  <a:srgbClr val="949494"/>
                </a:solidFill>
              </a:rPr>
              <a:t> | Evaluation</a:t>
            </a:r>
            <a:endParaRPr kumimoji="1" lang="zh-CN" altLang="en-US" sz="1200" dirty="0">
              <a:solidFill>
                <a:srgbClr val="94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8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590" name="内容占位符 4"/>
          <p:cNvSpPr>
            <a:spLocks noGrp="1"/>
          </p:cNvSpPr>
          <p:nvPr>
            <p:ph sz="quarter" idx="13"/>
          </p:nvPr>
        </p:nvSpPr>
        <p:spPr>
          <a:xfrm>
            <a:off x="4629150" y="6446863"/>
            <a:ext cx="2600325" cy="393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54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7" name="图片 306" descr="logo-06 - 副本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54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327" descr="logo-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619760" y="5371425"/>
            <a:ext cx="4865370" cy="1885950"/>
          </a:xfrm>
          <a:prstGeom prst="rect">
            <a:avLst/>
          </a:prstGeom>
        </p:spPr>
      </p:pic>
      <p:sp>
        <p:nvSpPr>
          <p:cNvPr id="1048713" name="矩形 328"/>
          <p:cNvSpPr/>
          <p:nvPr userDrawn="1"/>
        </p:nvSpPr>
        <p:spPr>
          <a:xfrm>
            <a:off x="0" y="1299029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29000">
                <a:srgbClr val="713686"/>
              </a:gs>
              <a:gs pos="6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71" name="图片 329" descr="logo-0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17951" y="-562375"/>
            <a:ext cx="3385518" cy="3124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2D25DFF-C78E-44BF-855C-78D7AEBB0AFB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715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6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72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635"/>
            <a:ext cx="12287250" cy="6858635"/>
          </a:xfrm>
          <a:prstGeom prst="rect">
            <a:avLst/>
          </a:prstGeom>
        </p:spPr>
      </p:pic>
      <p:sp>
        <p:nvSpPr>
          <p:cNvPr id="1048717" name="矩形 5"/>
          <p:cNvSpPr/>
          <p:nvPr userDrawn="1"/>
        </p:nvSpPr>
        <p:spPr>
          <a:xfrm>
            <a:off x="0" y="1622879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29000">
                <a:srgbClr val="713686"/>
              </a:gs>
              <a:gs pos="6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719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72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A338C07-9235-4C90-A240-5A499EEB7210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72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0DA2134-70B5-4BDB-A248-E2CA99B1974D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724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725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26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1048727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28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2FBC33B4-194B-49E3-A946-5BB178FEADB6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729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0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48732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FD2A547-E68B-44A4-9213-CA7FA76923C5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733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4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F2D5D03-08A5-46D2-824C-362B4EBF985F}" type="datetime1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2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ndspore.cn/docs/zh-CN/master/model_train/parallel/multiple_copy.html" TargetMode="Externa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introduction/overview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rovod.readthedocs.io/en/stable/tensor-fusion_include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文本框 1"/>
          <p:cNvSpPr txBox="1"/>
          <p:nvPr/>
        </p:nvSpPr>
        <p:spPr>
          <a:xfrm>
            <a:off x="221047" y="2517025"/>
            <a:ext cx="1174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面向</a:t>
            </a:r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Ascend</a:t>
            </a:r>
            <a:r>
              <a:rPr lang="zh-CN" alt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芯片的大模型训练性能剖析与系统优化</a:t>
            </a:r>
            <a:endParaRPr lang="en-US" altLang="zh-CN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84" name="文本框 3"/>
          <p:cNvSpPr txBox="1"/>
          <p:nvPr/>
        </p:nvSpPr>
        <p:spPr>
          <a:xfrm>
            <a:off x="3456023" y="4621083"/>
            <a:ext cx="5603799" cy="149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周宇航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南京大学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8989-A6FB-3B92-A312-CB9CB3F5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7486B1-2C17-02D6-7BE7-92AF3C32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用户需求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D5C2F632-0EB8-85B8-E8E7-979D495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D66E3B7-F1E3-290F-186D-68CA13410822}"/>
              </a:ext>
            </a:extLst>
          </p:cNvPr>
          <p:cNvSpPr/>
          <p:nvPr/>
        </p:nvSpPr>
        <p:spPr>
          <a:xfrm>
            <a:off x="996524" y="2691877"/>
            <a:ext cx="2602170" cy="29964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8515410-BDBD-9083-7EAC-D04C7612CB5E}"/>
              </a:ext>
            </a:extLst>
          </p:cNvPr>
          <p:cNvSpPr/>
          <p:nvPr/>
        </p:nvSpPr>
        <p:spPr>
          <a:xfrm>
            <a:off x="1197053" y="2875807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发现瓶颈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80759-5BFB-4159-1BB3-7896A7DEC232}"/>
              </a:ext>
            </a:extLst>
          </p:cNvPr>
          <p:cNvSpPr/>
          <p:nvPr/>
        </p:nvSpPr>
        <p:spPr>
          <a:xfrm>
            <a:off x="1201737" y="3938920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选取合适的优化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DADCA2-2FFA-0D44-9199-7B8C7606BC6F}"/>
              </a:ext>
            </a:extLst>
          </p:cNvPr>
          <p:cNvSpPr/>
          <p:nvPr/>
        </p:nvSpPr>
        <p:spPr>
          <a:xfrm>
            <a:off x="1197053" y="5002033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实时监控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21DF83-25D0-CF5F-FAB2-E646374B01DF}"/>
              </a:ext>
            </a:extLst>
          </p:cNvPr>
          <p:cNvSpPr txBox="1"/>
          <p:nvPr/>
        </p:nvSpPr>
        <p:spPr>
          <a:xfrm>
            <a:off x="1572400" y="2138247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主要目标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453766-0C96-4507-AA20-36C3089CED49}"/>
              </a:ext>
            </a:extLst>
          </p:cNvPr>
          <p:cNvSpPr/>
          <p:nvPr/>
        </p:nvSpPr>
        <p:spPr>
          <a:xfrm>
            <a:off x="4629150" y="3684380"/>
            <a:ext cx="6104235" cy="843791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3E2622-2ADA-47A6-A6A8-CBC2B9DE4060}"/>
              </a:ext>
            </a:extLst>
          </p:cNvPr>
          <p:cNvSpPr/>
          <p:nvPr/>
        </p:nvSpPr>
        <p:spPr>
          <a:xfrm>
            <a:off x="4829680" y="3868310"/>
            <a:ext cx="1781871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性能探测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A8BC25-FC66-42C2-B863-73CD259C4577}"/>
              </a:ext>
            </a:extLst>
          </p:cNvPr>
          <p:cNvSpPr/>
          <p:nvPr/>
        </p:nvSpPr>
        <p:spPr>
          <a:xfrm>
            <a:off x="8789798" y="3868310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优化选取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52764F-2515-44C7-A665-0285441C2837}"/>
              </a:ext>
            </a:extLst>
          </p:cNvPr>
          <p:cNvSpPr/>
          <p:nvPr/>
        </p:nvSpPr>
        <p:spPr>
          <a:xfrm>
            <a:off x="6812081" y="3868310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瓶颈分析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51A6BD-30B3-4B8A-8C47-D39E737371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CB99CE-6F50-4552-80DC-1406000D2A40}"/>
              </a:ext>
            </a:extLst>
          </p:cNvPr>
          <p:cNvSpPr txBox="1"/>
          <p:nvPr/>
        </p:nvSpPr>
        <p:spPr>
          <a:xfrm>
            <a:off x="6975465" y="3072337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优化步骤</a:t>
            </a:r>
          </a:p>
        </p:txBody>
      </p:sp>
    </p:spTree>
    <p:extLst>
      <p:ext uri="{BB962C8B-B14F-4D97-AF65-F5344CB8AC3E}">
        <p14:creationId xmlns:p14="http://schemas.microsoft.com/office/powerpoint/2010/main" val="7595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8989-A6FB-3B92-A312-CB9CB3F5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7486B1-2C17-02D6-7BE7-92AF3C32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用户需求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D5C2F632-0EB8-85B8-E8E7-979D495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D66E3B7-F1E3-290F-186D-68CA13410822}"/>
              </a:ext>
            </a:extLst>
          </p:cNvPr>
          <p:cNvSpPr/>
          <p:nvPr/>
        </p:nvSpPr>
        <p:spPr>
          <a:xfrm>
            <a:off x="996524" y="2691877"/>
            <a:ext cx="2602170" cy="29964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8515410-BDBD-9083-7EAC-D04C7612CB5E}"/>
              </a:ext>
            </a:extLst>
          </p:cNvPr>
          <p:cNvSpPr/>
          <p:nvPr/>
        </p:nvSpPr>
        <p:spPr>
          <a:xfrm>
            <a:off x="1197053" y="2875807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发现瓶颈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80759-5BFB-4159-1BB3-7896A7DEC232}"/>
              </a:ext>
            </a:extLst>
          </p:cNvPr>
          <p:cNvSpPr/>
          <p:nvPr/>
        </p:nvSpPr>
        <p:spPr>
          <a:xfrm>
            <a:off x="1201737" y="3938920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选取合适的优化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DADCA2-2FFA-0D44-9199-7B8C7606BC6F}"/>
              </a:ext>
            </a:extLst>
          </p:cNvPr>
          <p:cNvSpPr/>
          <p:nvPr/>
        </p:nvSpPr>
        <p:spPr>
          <a:xfrm>
            <a:off x="1197053" y="5002033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实时监控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21DF83-25D0-CF5F-FAB2-E646374B01DF}"/>
              </a:ext>
            </a:extLst>
          </p:cNvPr>
          <p:cNvSpPr txBox="1"/>
          <p:nvPr/>
        </p:nvSpPr>
        <p:spPr>
          <a:xfrm>
            <a:off x="1572400" y="2138247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主要目标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E85FFC-EF62-4F97-90F0-B1DF4A9759FE}"/>
              </a:ext>
            </a:extLst>
          </p:cNvPr>
          <p:cNvSpPr txBox="1"/>
          <p:nvPr/>
        </p:nvSpPr>
        <p:spPr>
          <a:xfrm>
            <a:off x="2978203" y="1628764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优化步骤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453766-0C96-4507-AA20-36C3089CED49}"/>
              </a:ext>
            </a:extLst>
          </p:cNvPr>
          <p:cNvSpPr/>
          <p:nvPr/>
        </p:nvSpPr>
        <p:spPr>
          <a:xfrm>
            <a:off x="4629150" y="1444834"/>
            <a:ext cx="6104235" cy="843791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3E2622-2ADA-47A6-A6A8-CBC2B9DE4060}"/>
              </a:ext>
            </a:extLst>
          </p:cNvPr>
          <p:cNvSpPr/>
          <p:nvPr/>
        </p:nvSpPr>
        <p:spPr>
          <a:xfrm>
            <a:off x="4829680" y="1628764"/>
            <a:ext cx="1781871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性能探测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A8BC25-FC66-42C2-B863-73CD259C4577}"/>
              </a:ext>
            </a:extLst>
          </p:cNvPr>
          <p:cNvSpPr/>
          <p:nvPr/>
        </p:nvSpPr>
        <p:spPr>
          <a:xfrm>
            <a:off x="8789798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优化选取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52764F-2515-44C7-A665-0285441C2837}"/>
              </a:ext>
            </a:extLst>
          </p:cNvPr>
          <p:cNvSpPr/>
          <p:nvPr/>
        </p:nvSpPr>
        <p:spPr>
          <a:xfrm>
            <a:off x="6812081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瓶颈分析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51A6BD-30B3-4B8A-8C47-D39E737371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C594E5AF-9720-4464-AC39-FF04030C2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27" y="2897424"/>
            <a:ext cx="432000" cy="432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0224571-075B-40ED-B26F-62FDA2962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48" y="2897424"/>
            <a:ext cx="550800" cy="432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1EC994E-A9D1-4DC8-9574-4327BE7398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3" y="2897424"/>
            <a:ext cx="550800" cy="432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64AE4EF7-702A-49FD-B899-FDD027B2B2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48" y="3981996"/>
            <a:ext cx="550800" cy="432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1C695BF-E262-41DD-8C13-9CA7820182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03" y="3981996"/>
            <a:ext cx="550800" cy="432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D0E34363-2A46-4FF7-A3B1-A98992B3B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527" y="5049451"/>
            <a:ext cx="432000" cy="432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80B0A04-2D5A-44BC-BD3C-F5727D552A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48" y="5049451"/>
            <a:ext cx="550800" cy="4320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DC835627-7B3E-45F3-AD90-4E43B6CF67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987" y="5062391"/>
            <a:ext cx="432000" cy="432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7C119B46-F038-4D0D-9E0A-E26731948B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358" y="3973437"/>
            <a:ext cx="5508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8989-A6FB-3B92-A312-CB9CB3F5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7486B1-2C17-02D6-7BE7-92AF3C32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现有工作的缺陷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D5C2F632-0EB8-85B8-E8E7-979D495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D66E3B7-F1E3-290F-186D-68CA13410822}"/>
              </a:ext>
            </a:extLst>
          </p:cNvPr>
          <p:cNvSpPr/>
          <p:nvPr/>
        </p:nvSpPr>
        <p:spPr>
          <a:xfrm>
            <a:off x="996524" y="2691877"/>
            <a:ext cx="2602170" cy="29964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8515410-BDBD-9083-7EAC-D04C7612CB5E}"/>
              </a:ext>
            </a:extLst>
          </p:cNvPr>
          <p:cNvSpPr/>
          <p:nvPr/>
        </p:nvSpPr>
        <p:spPr>
          <a:xfrm>
            <a:off x="1197053" y="2875807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发现瓶颈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80759-5BFB-4159-1BB3-7896A7DEC232}"/>
              </a:ext>
            </a:extLst>
          </p:cNvPr>
          <p:cNvSpPr/>
          <p:nvPr/>
        </p:nvSpPr>
        <p:spPr>
          <a:xfrm>
            <a:off x="1201737" y="3938920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选取合适的优化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DADCA2-2FFA-0D44-9199-7B8C7606BC6F}"/>
              </a:ext>
            </a:extLst>
          </p:cNvPr>
          <p:cNvSpPr/>
          <p:nvPr/>
        </p:nvSpPr>
        <p:spPr>
          <a:xfrm>
            <a:off x="1197053" y="5002033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实时监控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21DF83-25D0-CF5F-FAB2-E646374B01DF}"/>
              </a:ext>
            </a:extLst>
          </p:cNvPr>
          <p:cNvSpPr txBox="1"/>
          <p:nvPr/>
        </p:nvSpPr>
        <p:spPr>
          <a:xfrm>
            <a:off x="1572400" y="2138247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主要目标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E85FFC-EF62-4F97-90F0-B1DF4A9759FE}"/>
              </a:ext>
            </a:extLst>
          </p:cNvPr>
          <p:cNvSpPr txBox="1"/>
          <p:nvPr/>
        </p:nvSpPr>
        <p:spPr>
          <a:xfrm>
            <a:off x="2978203" y="1628764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优化步骤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453766-0C96-4507-AA20-36C3089CED49}"/>
              </a:ext>
            </a:extLst>
          </p:cNvPr>
          <p:cNvSpPr/>
          <p:nvPr/>
        </p:nvSpPr>
        <p:spPr>
          <a:xfrm>
            <a:off x="4629150" y="1444834"/>
            <a:ext cx="6104235" cy="843791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3E2622-2ADA-47A6-A6A8-CBC2B9DE4060}"/>
              </a:ext>
            </a:extLst>
          </p:cNvPr>
          <p:cNvSpPr/>
          <p:nvPr/>
        </p:nvSpPr>
        <p:spPr>
          <a:xfrm>
            <a:off x="4829680" y="1628764"/>
            <a:ext cx="1781871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性能探测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A8BC25-FC66-42C2-B863-73CD259C4577}"/>
              </a:ext>
            </a:extLst>
          </p:cNvPr>
          <p:cNvSpPr/>
          <p:nvPr/>
        </p:nvSpPr>
        <p:spPr>
          <a:xfrm>
            <a:off x="8789798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优化选取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52764F-2515-44C7-A665-0285441C2837}"/>
              </a:ext>
            </a:extLst>
          </p:cNvPr>
          <p:cNvSpPr/>
          <p:nvPr/>
        </p:nvSpPr>
        <p:spPr>
          <a:xfrm>
            <a:off x="6812081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瓶颈分析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51A6BD-30B3-4B8A-8C47-D39E737371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44E01E-E849-4DB6-A42D-8D51A1D19E05}"/>
              </a:ext>
            </a:extLst>
          </p:cNvPr>
          <p:cNvSpPr/>
          <p:nvPr/>
        </p:nvSpPr>
        <p:spPr>
          <a:xfrm>
            <a:off x="4398089" y="3287598"/>
            <a:ext cx="6605169" cy="6013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NimbusRomNo9L-Medi"/>
              </a:rPr>
              <a:t>细粒度性能探测，为瓶颈分析提供数据支撑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曲线连接符 8">
            <a:extLst>
              <a:ext uri="{FF2B5EF4-FFF2-40B4-BE49-F238E27FC236}">
                <a16:creationId xmlns:a16="http://schemas.microsoft.com/office/drawing/2014/main" id="{4E4FC467-55DE-4D5B-B906-3358B3C22633}"/>
              </a:ext>
            </a:extLst>
          </p:cNvPr>
          <p:cNvCxnSpPr>
            <a:cxnSpLocks/>
            <a:stCxn id="38" idx="3"/>
            <a:endCxn id="24" idx="1"/>
          </p:cNvCxnSpPr>
          <p:nvPr/>
        </p:nvCxnSpPr>
        <p:spPr>
          <a:xfrm>
            <a:off x="3447773" y="3130549"/>
            <a:ext cx="950316" cy="45771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10">
            <a:extLst>
              <a:ext uri="{FF2B5EF4-FFF2-40B4-BE49-F238E27FC236}">
                <a16:creationId xmlns:a16="http://schemas.microsoft.com/office/drawing/2014/main" id="{4779D97A-C8D0-4A20-9461-6E7B446D773D}"/>
              </a:ext>
            </a:extLst>
          </p:cNvPr>
          <p:cNvCxnSpPr>
            <a:cxnSpLocks/>
            <a:stCxn id="39" idx="3"/>
            <a:endCxn id="24" idx="1"/>
          </p:cNvCxnSpPr>
          <p:nvPr/>
        </p:nvCxnSpPr>
        <p:spPr>
          <a:xfrm flipV="1">
            <a:off x="3452457" y="3588268"/>
            <a:ext cx="945632" cy="60539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7661C989-000D-4398-8867-80EA4935C824}"/>
              </a:ext>
            </a:extLst>
          </p:cNvPr>
          <p:cNvSpPr/>
          <p:nvPr/>
        </p:nvSpPr>
        <p:spPr>
          <a:xfrm>
            <a:off x="4378682" y="4956104"/>
            <a:ext cx="6605169" cy="60134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NimbusRomNo9L-Medi"/>
              </a:rPr>
              <a:t>持续的性能监控，需要轻量级的工具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93" name="曲线连接符 10">
            <a:extLst>
              <a:ext uri="{FF2B5EF4-FFF2-40B4-BE49-F238E27FC236}">
                <a16:creationId xmlns:a16="http://schemas.microsoft.com/office/drawing/2014/main" id="{F00B5A86-B1FE-407C-9A76-5ECBB8473C02}"/>
              </a:ext>
            </a:extLst>
          </p:cNvPr>
          <p:cNvCxnSpPr>
            <a:cxnSpLocks/>
            <a:stCxn id="40" idx="3"/>
            <a:endCxn id="92" idx="1"/>
          </p:cNvCxnSpPr>
          <p:nvPr/>
        </p:nvCxnSpPr>
        <p:spPr>
          <a:xfrm flipV="1">
            <a:off x="3447773" y="5256774"/>
            <a:ext cx="930909" cy="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爆炸形: 14 pt  96">
            <a:extLst>
              <a:ext uri="{FF2B5EF4-FFF2-40B4-BE49-F238E27FC236}">
                <a16:creationId xmlns:a16="http://schemas.microsoft.com/office/drawing/2014/main" id="{1B7C5927-FFD7-4857-BF2F-3570689488F6}"/>
              </a:ext>
            </a:extLst>
          </p:cNvPr>
          <p:cNvSpPr/>
          <p:nvPr/>
        </p:nvSpPr>
        <p:spPr>
          <a:xfrm>
            <a:off x="5197484" y="3178043"/>
            <a:ext cx="5535901" cy="2379389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长时间训练时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开销难以承受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81A87F6-0CF6-4B03-92B4-4ADEE6523182}"/>
              </a:ext>
            </a:extLst>
          </p:cNvPr>
          <p:cNvSpPr/>
          <p:nvPr/>
        </p:nvSpPr>
        <p:spPr>
          <a:xfrm>
            <a:off x="5133569" y="5783062"/>
            <a:ext cx="5663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8</a:t>
            </a:r>
            <a:r>
              <a:rPr lang="zh-CN" altLang="en-US" dirty="0">
                <a:latin typeface="NimbusRomNo9L-Regu"/>
              </a:rPr>
              <a:t>卡 </a:t>
            </a:r>
            <a:r>
              <a:rPr lang="en-US" altLang="zh-CN" dirty="0">
                <a:latin typeface="NimbusRomNo9L-Regu"/>
              </a:rPr>
              <a:t>8B llama3</a:t>
            </a:r>
            <a:r>
              <a:rPr lang="zh-CN" altLang="en-US" dirty="0">
                <a:latin typeface="NimbusRomNo9L-Regu"/>
              </a:rPr>
              <a:t>单步训练细粒度探测开销是原本的</a:t>
            </a:r>
            <a:r>
              <a:rPr lang="en-US" altLang="zh-CN" dirty="0">
                <a:latin typeface="NimbusRomNo9L-Regu"/>
              </a:rPr>
              <a:t>1.77</a:t>
            </a:r>
            <a:r>
              <a:rPr lang="zh-CN" altLang="en-US" dirty="0">
                <a:latin typeface="NimbusRomNo9L-Regu"/>
              </a:rPr>
              <a:t>倍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91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8989-A6FB-3B92-A312-CB9CB3F5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7486B1-2C17-02D6-7BE7-92AF3C32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现有工作的缺陷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D5C2F632-0EB8-85B8-E8E7-979D495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D66E3B7-F1E3-290F-186D-68CA13410822}"/>
              </a:ext>
            </a:extLst>
          </p:cNvPr>
          <p:cNvSpPr/>
          <p:nvPr/>
        </p:nvSpPr>
        <p:spPr>
          <a:xfrm>
            <a:off x="996524" y="2691877"/>
            <a:ext cx="2602170" cy="29964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8515410-BDBD-9083-7EAC-D04C7612CB5E}"/>
              </a:ext>
            </a:extLst>
          </p:cNvPr>
          <p:cNvSpPr/>
          <p:nvPr/>
        </p:nvSpPr>
        <p:spPr>
          <a:xfrm>
            <a:off x="1197053" y="2875807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发现瓶颈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80759-5BFB-4159-1BB3-7896A7DEC232}"/>
              </a:ext>
            </a:extLst>
          </p:cNvPr>
          <p:cNvSpPr/>
          <p:nvPr/>
        </p:nvSpPr>
        <p:spPr>
          <a:xfrm>
            <a:off x="1201737" y="3938920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选取合适的优化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DADCA2-2FFA-0D44-9199-7B8C7606BC6F}"/>
              </a:ext>
            </a:extLst>
          </p:cNvPr>
          <p:cNvSpPr/>
          <p:nvPr/>
        </p:nvSpPr>
        <p:spPr>
          <a:xfrm>
            <a:off x="1197053" y="5002033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实时监控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21DF83-25D0-CF5F-FAB2-E646374B01DF}"/>
              </a:ext>
            </a:extLst>
          </p:cNvPr>
          <p:cNvSpPr txBox="1"/>
          <p:nvPr/>
        </p:nvSpPr>
        <p:spPr>
          <a:xfrm>
            <a:off x="1572400" y="2138247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主要目标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E85FFC-EF62-4F97-90F0-B1DF4A9759FE}"/>
              </a:ext>
            </a:extLst>
          </p:cNvPr>
          <p:cNvSpPr txBox="1"/>
          <p:nvPr/>
        </p:nvSpPr>
        <p:spPr>
          <a:xfrm>
            <a:off x="2978203" y="1628764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优化步骤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453766-0C96-4507-AA20-36C3089CED49}"/>
              </a:ext>
            </a:extLst>
          </p:cNvPr>
          <p:cNvSpPr/>
          <p:nvPr/>
        </p:nvSpPr>
        <p:spPr>
          <a:xfrm>
            <a:off x="4629150" y="1444834"/>
            <a:ext cx="6104235" cy="843791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3E2622-2ADA-47A6-A6A8-CBC2B9DE4060}"/>
              </a:ext>
            </a:extLst>
          </p:cNvPr>
          <p:cNvSpPr/>
          <p:nvPr/>
        </p:nvSpPr>
        <p:spPr>
          <a:xfrm>
            <a:off x="4829680" y="1628764"/>
            <a:ext cx="1781871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性能探测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A8BC25-FC66-42C2-B863-73CD259C4577}"/>
              </a:ext>
            </a:extLst>
          </p:cNvPr>
          <p:cNvSpPr/>
          <p:nvPr/>
        </p:nvSpPr>
        <p:spPr>
          <a:xfrm>
            <a:off x="8789798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优化选取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52764F-2515-44C7-A665-0285441C2837}"/>
              </a:ext>
            </a:extLst>
          </p:cNvPr>
          <p:cNvSpPr/>
          <p:nvPr/>
        </p:nvSpPr>
        <p:spPr>
          <a:xfrm>
            <a:off x="6812081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瓶颈分析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51A6BD-30B3-4B8A-8C47-D39E737371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44E01E-E849-4DB6-A42D-8D51A1D19E05}"/>
              </a:ext>
            </a:extLst>
          </p:cNvPr>
          <p:cNvSpPr/>
          <p:nvPr/>
        </p:nvSpPr>
        <p:spPr>
          <a:xfrm>
            <a:off x="4398089" y="3287598"/>
            <a:ext cx="6605169" cy="6013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NimbusRomNo9L-Medi"/>
              </a:rPr>
              <a:t>需要自动，全面，能确定根因的分析工具</a:t>
            </a:r>
          </a:p>
        </p:txBody>
      </p:sp>
      <p:cxnSp>
        <p:nvCxnSpPr>
          <p:cNvPr id="25" name="曲线连接符 8">
            <a:extLst>
              <a:ext uri="{FF2B5EF4-FFF2-40B4-BE49-F238E27FC236}">
                <a16:creationId xmlns:a16="http://schemas.microsoft.com/office/drawing/2014/main" id="{4E4FC467-55DE-4D5B-B906-3358B3C22633}"/>
              </a:ext>
            </a:extLst>
          </p:cNvPr>
          <p:cNvCxnSpPr>
            <a:cxnSpLocks/>
            <a:stCxn id="38" idx="3"/>
            <a:endCxn id="24" idx="1"/>
          </p:cNvCxnSpPr>
          <p:nvPr/>
        </p:nvCxnSpPr>
        <p:spPr>
          <a:xfrm>
            <a:off x="3447773" y="3130549"/>
            <a:ext cx="950316" cy="45771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10">
            <a:extLst>
              <a:ext uri="{FF2B5EF4-FFF2-40B4-BE49-F238E27FC236}">
                <a16:creationId xmlns:a16="http://schemas.microsoft.com/office/drawing/2014/main" id="{4779D97A-C8D0-4A20-9461-6E7B446D773D}"/>
              </a:ext>
            </a:extLst>
          </p:cNvPr>
          <p:cNvCxnSpPr>
            <a:cxnSpLocks/>
            <a:stCxn id="39" idx="3"/>
            <a:endCxn id="24" idx="1"/>
          </p:cNvCxnSpPr>
          <p:nvPr/>
        </p:nvCxnSpPr>
        <p:spPr>
          <a:xfrm flipV="1">
            <a:off x="3452457" y="3588268"/>
            <a:ext cx="945632" cy="60539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5179A49-9E9D-499E-BAEC-25B0B2E8C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58228"/>
              </p:ext>
            </p:extLst>
          </p:nvPr>
        </p:nvGraphicFramePr>
        <p:xfrm>
          <a:off x="5743308" y="4433066"/>
          <a:ext cx="3921015" cy="192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05">
                  <a:extLst>
                    <a:ext uri="{9D8B030D-6E8A-4147-A177-3AD203B41FA5}">
                      <a16:colId xmlns:a16="http://schemas.microsoft.com/office/drawing/2014/main" val="3968084124"/>
                    </a:ext>
                  </a:extLst>
                </a:gridCol>
                <a:gridCol w="1307005">
                  <a:extLst>
                    <a:ext uri="{9D8B030D-6E8A-4147-A177-3AD203B41FA5}">
                      <a16:colId xmlns:a16="http://schemas.microsoft.com/office/drawing/2014/main" val="3312151342"/>
                    </a:ext>
                  </a:extLst>
                </a:gridCol>
                <a:gridCol w="1307005">
                  <a:extLst>
                    <a:ext uri="{9D8B030D-6E8A-4147-A177-3AD203B41FA5}">
                      <a16:colId xmlns:a16="http://schemas.microsoft.com/office/drawing/2014/main" val="1837331889"/>
                    </a:ext>
                  </a:extLst>
                </a:gridCol>
              </a:tblGrid>
              <a:tr h="3713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现有分析工具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针对的瓶颈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根因分析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45590"/>
                  </a:ext>
                </a:extLst>
              </a:tr>
              <a:tr h="387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PRESTO</a:t>
                      </a:r>
                      <a:endParaRPr lang="zh-CN" altLang="en-US" sz="1400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I/O</a:t>
                      </a:r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97153"/>
                  </a:ext>
                </a:extLst>
              </a:tr>
              <a:tr h="387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Plumber</a:t>
                      </a:r>
                      <a:endParaRPr lang="zh-CN" altLang="en-US" sz="1400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I/O</a:t>
                      </a:r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350449"/>
                  </a:ext>
                </a:extLst>
              </a:tr>
              <a:tr h="387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Rpingmesh</a:t>
                      </a:r>
                      <a:endParaRPr lang="zh-CN" altLang="en-US" sz="1400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</a:t>
                      </a:r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310838"/>
                  </a:ext>
                </a:extLst>
              </a:tr>
              <a:tr h="3874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Meta’s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work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867969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F74E1927-DC6E-42AB-AFD8-E06F8262A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53" y="4857113"/>
            <a:ext cx="288000" cy="28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F27D3A3-954C-4230-A381-BBFE536CC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53" y="5249553"/>
            <a:ext cx="288000" cy="28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0706D29-E774-4AEB-A372-87A765E7CE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53" y="5641993"/>
            <a:ext cx="288000" cy="288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F13F3B9-EC38-43C8-8710-9BF5C3161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53" y="6028445"/>
            <a:ext cx="288000" cy="288000"/>
          </a:xfrm>
          <a:prstGeom prst="rect">
            <a:avLst/>
          </a:prstGeom>
        </p:spPr>
      </p:pic>
      <p:sp>
        <p:nvSpPr>
          <p:cNvPr id="29" name="爆炸形: 14 pt  28">
            <a:extLst>
              <a:ext uri="{FF2B5EF4-FFF2-40B4-BE49-F238E27FC236}">
                <a16:creationId xmlns:a16="http://schemas.microsoft.com/office/drawing/2014/main" id="{07DF7282-37D5-406A-9639-E386108A12CE}"/>
              </a:ext>
            </a:extLst>
          </p:cNvPr>
          <p:cNvSpPr/>
          <p:nvPr/>
        </p:nvSpPr>
        <p:spPr>
          <a:xfrm>
            <a:off x="5528877" y="2316783"/>
            <a:ext cx="5535901" cy="2379389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现有分析工具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并不满足要求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9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8989-A6FB-3B92-A312-CB9CB3F5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7486B1-2C17-02D6-7BE7-92AF3C32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现有工作的缺陷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D5C2F632-0EB8-85B8-E8E7-979D495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D66E3B7-F1E3-290F-186D-68CA13410822}"/>
              </a:ext>
            </a:extLst>
          </p:cNvPr>
          <p:cNvSpPr/>
          <p:nvPr/>
        </p:nvSpPr>
        <p:spPr>
          <a:xfrm>
            <a:off x="996524" y="2691877"/>
            <a:ext cx="2602170" cy="299642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8515410-BDBD-9083-7EAC-D04C7612CB5E}"/>
              </a:ext>
            </a:extLst>
          </p:cNvPr>
          <p:cNvSpPr/>
          <p:nvPr/>
        </p:nvSpPr>
        <p:spPr>
          <a:xfrm>
            <a:off x="1197053" y="2875807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发现瓶颈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380759-5BFB-4159-1BB3-7896A7DEC232}"/>
              </a:ext>
            </a:extLst>
          </p:cNvPr>
          <p:cNvSpPr/>
          <p:nvPr/>
        </p:nvSpPr>
        <p:spPr>
          <a:xfrm>
            <a:off x="1201737" y="3938920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选取合适的优化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DADCA2-2FFA-0D44-9199-7B8C7606BC6F}"/>
              </a:ext>
            </a:extLst>
          </p:cNvPr>
          <p:cNvSpPr/>
          <p:nvPr/>
        </p:nvSpPr>
        <p:spPr>
          <a:xfrm>
            <a:off x="1197053" y="5002033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实时监控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321DF83-25D0-CF5F-FAB2-E646374B01DF}"/>
              </a:ext>
            </a:extLst>
          </p:cNvPr>
          <p:cNvSpPr txBox="1"/>
          <p:nvPr/>
        </p:nvSpPr>
        <p:spPr>
          <a:xfrm>
            <a:off x="1572400" y="2138247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主要目标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E85FFC-EF62-4F97-90F0-B1DF4A9759FE}"/>
              </a:ext>
            </a:extLst>
          </p:cNvPr>
          <p:cNvSpPr txBox="1"/>
          <p:nvPr/>
        </p:nvSpPr>
        <p:spPr>
          <a:xfrm>
            <a:off x="2978203" y="1628764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优化步骤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3453766-0C96-4507-AA20-36C3089CED49}"/>
              </a:ext>
            </a:extLst>
          </p:cNvPr>
          <p:cNvSpPr/>
          <p:nvPr/>
        </p:nvSpPr>
        <p:spPr>
          <a:xfrm>
            <a:off x="4629150" y="1444834"/>
            <a:ext cx="6104235" cy="843791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3E2622-2ADA-47A6-A6A8-CBC2B9DE4060}"/>
              </a:ext>
            </a:extLst>
          </p:cNvPr>
          <p:cNvSpPr/>
          <p:nvPr/>
        </p:nvSpPr>
        <p:spPr>
          <a:xfrm>
            <a:off x="4829680" y="1628764"/>
            <a:ext cx="1781871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性能探测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A8BC25-FC66-42C2-B863-73CD259C4577}"/>
              </a:ext>
            </a:extLst>
          </p:cNvPr>
          <p:cNvSpPr/>
          <p:nvPr/>
        </p:nvSpPr>
        <p:spPr>
          <a:xfrm>
            <a:off x="8789798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优化选取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B52764F-2515-44C7-A665-0285441C2837}"/>
              </a:ext>
            </a:extLst>
          </p:cNvPr>
          <p:cNvSpPr/>
          <p:nvPr/>
        </p:nvSpPr>
        <p:spPr>
          <a:xfrm>
            <a:off x="6812081" y="1628764"/>
            <a:ext cx="1777187" cy="5094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瓶颈分析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51A6BD-30B3-4B8A-8C47-D39E737371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44E01E-E849-4DB6-A42D-8D51A1D19E05}"/>
              </a:ext>
            </a:extLst>
          </p:cNvPr>
          <p:cNvSpPr/>
          <p:nvPr/>
        </p:nvSpPr>
        <p:spPr>
          <a:xfrm>
            <a:off x="4398089" y="3889417"/>
            <a:ext cx="6605169" cy="6013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NimbusRomNo9L-Medi"/>
              </a:rPr>
              <a:t>指导用户选择有效的优化</a:t>
            </a:r>
          </a:p>
        </p:txBody>
      </p:sp>
      <p:cxnSp>
        <p:nvCxnSpPr>
          <p:cNvPr id="26" name="曲线连接符 10">
            <a:extLst>
              <a:ext uri="{FF2B5EF4-FFF2-40B4-BE49-F238E27FC236}">
                <a16:creationId xmlns:a16="http://schemas.microsoft.com/office/drawing/2014/main" id="{4779D97A-C8D0-4A20-9461-6E7B446D773D}"/>
              </a:ext>
            </a:extLst>
          </p:cNvPr>
          <p:cNvCxnSpPr>
            <a:cxnSpLocks/>
            <a:stCxn id="39" idx="3"/>
            <a:endCxn id="24" idx="1"/>
          </p:cNvCxnSpPr>
          <p:nvPr/>
        </p:nvCxnSpPr>
        <p:spPr>
          <a:xfrm flipV="1">
            <a:off x="3452457" y="4190087"/>
            <a:ext cx="945632" cy="357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爆炸形: 14 pt  28">
            <a:extLst>
              <a:ext uri="{FF2B5EF4-FFF2-40B4-BE49-F238E27FC236}">
                <a16:creationId xmlns:a16="http://schemas.microsoft.com/office/drawing/2014/main" id="{F477E7F4-C831-43EA-BA6F-B45629B0887B}"/>
              </a:ext>
            </a:extLst>
          </p:cNvPr>
          <p:cNvSpPr/>
          <p:nvPr/>
        </p:nvSpPr>
        <p:spPr>
          <a:xfrm>
            <a:off x="5031084" y="2968583"/>
            <a:ext cx="5535901" cy="2379389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现有优化工具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适用场景有限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9DEA64-3D25-4263-8428-18925EBEFD5A}"/>
              </a:ext>
            </a:extLst>
          </p:cNvPr>
          <p:cNvSpPr/>
          <p:nvPr/>
        </p:nvSpPr>
        <p:spPr>
          <a:xfrm>
            <a:off x="4652673" y="54256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 err="1"/>
              <a:t>DayDream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dPRO</a:t>
            </a:r>
            <a:r>
              <a:rPr lang="en-US" altLang="zh-CN" dirty="0"/>
              <a:t> </a:t>
            </a:r>
            <a:r>
              <a:rPr lang="zh-CN" altLang="en-US" dirty="0"/>
              <a:t>仅适用于数据并行</a:t>
            </a:r>
          </a:p>
        </p:txBody>
      </p:sp>
    </p:spTree>
    <p:extLst>
      <p:ext uri="{BB962C8B-B14F-4D97-AF65-F5344CB8AC3E}">
        <p14:creationId xmlns:p14="http://schemas.microsoft.com/office/powerpoint/2010/main" val="2320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99CF-53AA-3799-1FBF-1F866D03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68D945-9E8F-21ED-824D-1E80115F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sz="2800" dirty="0"/>
              <a:t>用户目标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D9AB0F81-E198-B537-64F1-37BE5C08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6CD52D4-B981-848D-3040-25B9EB6DDD33}"/>
              </a:ext>
            </a:extLst>
          </p:cNvPr>
          <p:cNvSpPr/>
          <p:nvPr/>
        </p:nvSpPr>
        <p:spPr>
          <a:xfrm>
            <a:off x="8739822" y="1673073"/>
            <a:ext cx="2863811" cy="4576527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5C81F628-40BD-EDE6-0D19-AB182A784891}"/>
              </a:ext>
            </a:extLst>
          </p:cNvPr>
          <p:cNvSpPr/>
          <p:nvPr/>
        </p:nvSpPr>
        <p:spPr>
          <a:xfrm>
            <a:off x="7299260" y="1996491"/>
            <a:ext cx="1055309" cy="45982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C6B32227-0797-261A-7E85-0197024E5B44}"/>
              </a:ext>
            </a:extLst>
          </p:cNvPr>
          <p:cNvSpPr/>
          <p:nvPr/>
        </p:nvSpPr>
        <p:spPr>
          <a:xfrm>
            <a:off x="7297265" y="5560738"/>
            <a:ext cx="1055309" cy="45982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B902D005-8462-FC5F-B167-BC5D2D044C87}"/>
              </a:ext>
            </a:extLst>
          </p:cNvPr>
          <p:cNvSpPr/>
          <p:nvPr/>
        </p:nvSpPr>
        <p:spPr>
          <a:xfrm>
            <a:off x="7297265" y="3779223"/>
            <a:ext cx="1055309" cy="45982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46B4CF6-7C44-5373-ECEF-D3611116A575}"/>
              </a:ext>
            </a:extLst>
          </p:cNvPr>
          <p:cNvSpPr/>
          <p:nvPr/>
        </p:nvSpPr>
        <p:spPr>
          <a:xfrm>
            <a:off x="9058695" y="1982369"/>
            <a:ext cx="2250720" cy="509483"/>
          </a:xfrm>
          <a:prstGeom prst="rect">
            <a:avLst/>
          </a:prstGeom>
          <a:solidFill>
            <a:srgbClr val="F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片面的瓶颈分析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CC21D1B-94CB-8A0F-61CB-EA9D6902B3AB}"/>
              </a:ext>
            </a:extLst>
          </p:cNvPr>
          <p:cNvSpPr/>
          <p:nvPr/>
        </p:nvSpPr>
        <p:spPr>
          <a:xfrm>
            <a:off x="9056700" y="3765101"/>
            <a:ext cx="2250720" cy="509483"/>
          </a:xfrm>
          <a:prstGeom prst="rect">
            <a:avLst/>
          </a:prstGeom>
          <a:solidFill>
            <a:srgbClr val="F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受限的优化范围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D00298A-8ACA-CF2F-40C3-99F448099170}"/>
              </a:ext>
            </a:extLst>
          </p:cNvPr>
          <p:cNvSpPr/>
          <p:nvPr/>
        </p:nvSpPr>
        <p:spPr>
          <a:xfrm>
            <a:off x="9056700" y="5546616"/>
            <a:ext cx="2250720" cy="509483"/>
          </a:xfrm>
          <a:prstGeom prst="rect">
            <a:avLst/>
          </a:prstGeom>
          <a:solidFill>
            <a:srgbClr val="F9C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高昂的剖析成本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1364723-3BB6-E1B9-E951-DFC96207B38C}"/>
              </a:ext>
            </a:extLst>
          </p:cNvPr>
          <p:cNvSpPr txBox="1"/>
          <p:nvPr/>
        </p:nvSpPr>
        <p:spPr>
          <a:xfrm>
            <a:off x="9446518" y="1135224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EA9DF-4962-717B-5947-C80F37E5BA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BEDFE46-7988-7F67-DE4A-F5A67509FFB7}"/>
              </a:ext>
            </a:extLst>
          </p:cNvPr>
          <p:cNvGrpSpPr/>
          <p:nvPr/>
        </p:nvGrpSpPr>
        <p:grpSpPr>
          <a:xfrm>
            <a:off x="255277" y="1303294"/>
            <a:ext cx="6679274" cy="4983189"/>
            <a:chOff x="2589675" y="1266411"/>
            <a:chExt cx="6679274" cy="4983189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08E85741-296E-465E-55DC-57409EA4D331}"/>
                </a:ext>
              </a:extLst>
            </p:cNvPr>
            <p:cNvSpPr/>
            <p:nvPr/>
          </p:nvSpPr>
          <p:spPr>
            <a:xfrm>
              <a:off x="7844034" y="3491340"/>
              <a:ext cx="1424915" cy="8958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内容占位符 60">
              <a:extLst>
                <a:ext uri="{FF2B5EF4-FFF2-40B4-BE49-F238E27FC236}">
                  <a16:creationId xmlns:a16="http://schemas.microsoft.com/office/drawing/2014/main" id="{39E358D2-058E-4F2E-C431-57C73D2C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641" y="3869803"/>
              <a:ext cx="393700" cy="393700"/>
            </a:xfrm>
            <a:prstGeom prst="rect">
              <a:avLst/>
            </a:prstGeom>
          </p:spPr>
        </p:pic>
        <p:pic>
          <p:nvPicPr>
            <p:cNvPr id="57" name="内容占位符 10">
              <a:extLst>
                <a:ext uri="{FF2B5EF4-FFF2-40B4-BE49-F238E27FC236}">
                  <a16:creationId xmlns:a16="http://schemas.microsoft.com/office/drawing/2014/main" id="{A18F1DD2-728A-C1DD-27AA-76837E806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498" y="5455381"/>
              <a:ext cx="720000" cy="72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5F1E1484-5B55-993B-9C72-ADE30337C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498" y="3611947"/>
              <a:ext cx="720000" cy="720000"/>
            </a:xfrm>
            <a:prstGeom prst="rect">
              <a:avLst/>
            </a:prstGeom>
          </p:spPr>
        </p:pic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D203A77D-43E4-A126-B41A-63074C2DBD78}"/>
                </a:ext>
              </a:extLst>
            </p:cNvPr>
            <p:cNvSpPr/>
            <p:nvPr/>
          </p:nvSpPr>
          <p:spPr>
            <a:xfrm>
              <a:off x="5707470" y="3500424"/>
              <a:ext cx="1424915" cy="8958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61D3C8D5-70DF-08DD-EFA0-E5AB066956F1}"/>
                </a:ext>
              </a:extLst>
            </p:cNvPr>
            <p:cNvSpPr/>
            <p:nvPr/>
          </p:nvSpPr>
          <p:spPr>
            <a:xfrm>
              <a:off x="5690717" y="5349600"/>
              <a:ext cx="3555158" cy="90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Running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CD2513D2-9F3D-B98D-7E6A-6F39EEBDCB7C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 rot="16200000" flipH="1">
              <a:off x="6467444" y="4348748"/>
              <a:ext cx="953336" cy="1048368"/>
            </a:xfrm>
            <a:prstGeom prst="bentConnector3">
              <a:avLst>
                <a:gd name="adj1" fmla="val 286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DB50754F-C665-E032-51F8-7BB3D8A287B4}"/>
                </a:ext>
              </a:extLst>
            </p:cNvPr>
            <p:cNvCxnSpPr>
              <a:cxnSpLocks/>
              <a:stCxn id="51" idx="2"/>
              <a:endCxn id="75" idx="0"/>
            </p:cNvCxnSpPr>
            <p:nvPr/>
          </p:nvCxnSpPr>
          <p:spPr>
            <a:xfrm rot="5400000">
              <a:off x="7531184" y="4324292"/>
              <a:ext cx="962420" cy="1088196"/>
            </a:xfrm>
            <a:prstGeom prst="bentConnector3">
              <a:avLst>
                <a:gd name="adj1" fmla="val 292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1D6B9767-6666-68E6-5100-4AD67AAB1ED2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 flipV="1">
              <a:off x="7132385" y="3939260"/>
              <a:ext cx="711649" cy="9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C07E714F-A2CE-3C71-1A70-459F779B9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200082" y="3890262"/>
              <a:ext cx="409957" cy="409957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9FA4785C-FE4B-5608-81AB-17A94763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185" y="4655311"/>
              <a:ext cx="505094" cy="474267"/>
            </a:xfrm>
            <a:prstGeom prst="rect">
              <a:avLst/>
            </a:prstGeom>
          </p:spPr>
        </p:pic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A5DAE5B6-D36F-5722-97B6-028C1F440F1D}"/>
                </a:ext>
              </a:extLst>
            </p:cNvPr>
            <p:cNvSpPr/>
            <p:nvPr/>
          </p:nvSpPr>
          <p:spPr>
            <a:xfrm>
              <a:off x="5684396" y="1266411"/>
              <a:ext cx="3561479" cy="1555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Optimization library</a:t>
              </a: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5B200385-4A77-737F-2CEB-8420C10ADBF0}"/>
                </a:ext>
              </a:extLst>
            </p:cNvPr>
            <p:cNvSpPr/>
            <p:nvPr/>
          </p:nvSpPr>
          <p:spPr>
            <a:xfrm>
              <a:off x="5896745" y="1703986"/>
              <a:ext cx="1440000" cy="468000"/>
            </a:xfrm>
            <a:prstGeom prst="ellipse">
              <a:avLst/>
            </a:prstGeom>
            <a:solidFill>
              <a:srgbClr val="6096E6">
                <a:alpha val="25000"/>
              </a:srgbClr>
            </a:solidFill>
            <a:ln w="381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41D1FED-0154-7301-C821-02EC2A4135F1}"/>
                </a:ext>
              </a:extLst>
            </p:cNvPr>
            <p:cNvSpPr txBox="1"/>
            <p:nvPr/>
          </p:nvSpPr>
          <p:spPr>
            <a:xfrm>
              <a:off x="6112745" y="1799072"/>
              <a:ext cx="1008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Parallel</a:t>
              </a:r>
              <a:endParaRPr lang="zh-CN" altLang="en-US" sz="1200" b="1" i="1" u="sng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AD4186E-A13E-5456-A5F3-2DB0CE950897}"/>
                </a:ext>
              </a:extLst>
            </p:cNvPr>
            <p:cNvSpPr/>
            <p:nvPr/>
          </p:nvSpPr>
          <p:spPr>
            <a:xfrm>
              <a:off x="7624325" y="1709072"/>
              <a:ext cx="1440000" cy="468000"/>
            </a:xfrm>
            <a:prstGeom prst="ellipse">
              <a:avLst/>
            </a:prstGeom>
            <a:solidFill>
              <a:srgbClr val="FFE5BF"/>
            </a:solidFill>
            <a:ln w="38100">
              <a:solidFill>
                <a:srgbClr val="AA65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0B0E6B9-AF1A-40A1-1ABC-973E262F826C}"/>
                </a:ext>
              </a:extLst>
            </p:cNvPr>
            <p:cNvSpPr txBox="1"/>
            <p:nvPr/>
          </p:nvSpPr>
          <p:spPr>
            <a:xfrm>
              <a:off x="7844034" y="1799072"/>
              <a:ext cx="1008000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I/O</a:t>
              </a:r>
              <a:endParaRPr lang="zh-CN" altLang="en-US" sz="1200" b="1" i="1" u="sng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7EE74E8-F3BA-472A-FEA0-9FC3E6AE53A6}"/>
                </a:ext>
              </a:extLst>
            </p:cNvPr>
            <p:cNvSpPr/>
            <p:nvPr/>
          </p:nvSpPr>
          <p:spPr>
            <a:xfrm>
              <a:off x="5896745" y="2259214"/>
              <a:ext cx="1440000" cy="468000"/>
            </a:xfrm>
            <a:prstGeom prst="ellipse">
              <a:avLst/>
            </a:prstGeom>
            <a:solidFill>
              <a:srgbClr val="FAD7DC"/>
            </a:solidFill>
            <a:ln w="38100">
              <a:solidFill>
                <a:srgbClr val="94122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A461E86-5072-E757-DB5F-757DCBC1D1D3}"/>
                </a:ext>
              </a:extLst>
            </p:cNvPr>
            <p:cNvSpPr txBox="1"/>
            <p:nvPr/>
          </p:nvSpPr>
          <p:spPr>
            <a:xfrm>
              <a:off x="6049121" y="2349112"/>
              <a:ext cx="1135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Computation</a:t>
              </a:r>
              <a:endParaRPr lang="zh-CN" altLang="en-US" sz="1200" b="1" i="1" u="sng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5BCF8EC1-FD98-76D1-B7B6-64B6FAC0C029}"/>
                </a:ext>
              </a:extLst>
            </p:cNvPr>
            <p:cNvSpPr/>
            <p:nvPr/>
          </p:nvSpPr>
          <p:spPr>
            <a:xfrm>
              <a:off x="7623598" y="2262812"/>
              <a:ext cx="1440000" cy="4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226E4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8851D77-A488-4756-9F42-E4B81C9E9F64}"/>
                </a:ext>
              </a:extLst>
            </p:cNvPr>
            <p:cNvSpPr txBox="1"/>
            <p:nvPr/>
          </p:nvSpPr>
          <p:spPr>
            <a:xfrm>
              <a:off x="7661367" y="2352257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Communication</a:t>
              </a:r>
              <a:endParaRPr lang="zh-CN" altLang="en-US" sz="1200" b="1" i="1" u="sng" dirty="0"/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C4B65193-982B-D404-81EF-B991385E7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080" y="1852309"/>
              <a:ext cx="763199" cy="720000"/>
            </a:xfrm>
            <a:prstGeom prst="rect">
              <a:avLst/>
            </a:prstGeom>
          </p:spPr>
        </p:pic>
        <p:sp>
          <p:nvSpPr>
            <p:cNvPr id="99" name="左大括号 98">
              <a:extLst>
                <a:ext uri="{FF2B5EF4-FFF2-40B4-BE49-F238E27FC236}">
                  <a16:creationId xmlns:a16="http://schemas.microsoft.com/office/drawing/2014/main" id="{68B07A86-AF15-D47D-5481-08F9C6C312F6}"/>
                </a:ext>
              </a:extLst>
            </p:cNvPr>
            <p:cNvSpPr/>
            <p:nvPr/>
          </p:nvSpPr>
          <p:spPr>
            <a:xfrm>
              <a:off x="5363260" y="1712272"/>
              <a:ext cx="105136" cy="101494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B1FEA1C-B57C-0920-083D-9DC17D62D3D9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flipV="1">
              <a:off x="4767498" y="4331947"/>
              <a:ext cx="0" cy="1123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1161618-A9C1-F559-4B2E-CED138B2B892}"/>
                </a:ext>
              </a:extLst>
            </p:cNvPr>
            <p:cNvSpPr/>
            <p:nvPr/>
          </p:nvSpPr>
          <p:spPr>
            <a:xfrm>
              <a:off x="2589675" y="1937986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开发者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9D05138-B318-6423-9BB2-F9B8131F187F}"/>
                </a:ext>
              </a:extLst>
            </p:cNvPr>
            <p:cNvSpPr/>
            <p:nvPr/>
          </p:nvSpPr>
          <p:spPr>
            <a:xfrm>
              <a:off x="2589675" y="3717511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部署者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D79FC3F-D036-9DFF-30F0-8904F2CF7EF0}"/>
                </a:ext>
              </a:extLst>
            </p:cNvPr>
            <p:cNvSpPr/>
            <p:nvPr/>
          </p:nvSpPr>
          <p:spPr>
            <a:xfrm>
              <a:off x="2589675" y="5584548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维护者</a:t>
              </a: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CD016399-3674-262C-0E26-769E84358010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7465136" y="2821598"/>
              <a:ext cx="3160" cy="98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70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12FE-0FAC-9FB0-510E-C7E4FFE7A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8B2A4B-9D2E-C654-9902-7487373C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A7A985-A1FA-A511-1740-1574538F1D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84FD198-98A1-4C26-8FDB-F8EA13E5E118}"/>
              </a:ext>
            </a:extLst>
          </p:cNvPr>
          <p:cNvGrpSpPr/>
          <p:nvPr/>
        </p:nvGrpSpPr>
        <p:grpSpPr>
          <a:xfrm>
            <a:off x="0" y="937742"/>
            <a:ext cx="6920922" cy="4515372"/>
            <a:chOff x="0" y="921919"/>
            <a:chExt cx="6920922" cy="451537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8AD6C5-F7BA-4D02-89DC-0A329D3800FC}"/>
                </a:ext>
              </a:extLst>
            </p:cNvPr>
            <p:cNvSpPr/>
            <p:nvPr/>
          </p:nvSpPr>
          <p:spPr>
            <a:xfrm>
              <a:off x="312658" y="1628901"/>
              <a:ext cx="3240000" cy="3240000"/>
            </a:xfrm>
            <a:prstGeom prst="ellipse">
              <a:avLst/>
            </a:prstGeom>
            <a:noFill/>
            <a:ln w="444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C175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683515-AB11-4B26-95FD-9AB5034DCA27}"/>
                </a:ext>
              </a:extLst>
            </p:cNvPr>
            <p:cNvSpPr/>
            <p:nvPr/>
          </p:nvSpPr>
          <p:spPr>
            <a:xfrm>
              <a:off x="0" y="1010937"/>
              <a:ext cx="1992768" cy="434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DE274F7-47CB-4E66-8C4A-A1695A81D3CE}"/>
                </a:ext>
              </a:extLst>
            </p:cNvPr>
            <p:cNvGrpSpPr/>
            <p:nvPr/>
          </p:nvGrpSpPr>
          <p:grpSpPr>
            <a:xfrm>
              <a:off x="654454" y="2077470"/>
              <a:ext cx="2570442" cy="2340000"/>
              <a:chOff x="377279" y="2142969"/>
              <a:chExt cx="2570442" cy="234000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40076FD-DA9E-42B6-B968-208ED5EA60F5}"/>
                  </a:ext>
                </a:extLst>
              </p:cNvPr>
              <p:cNvSpPr/>
              <p:nvPr/>
            </p:nvSpPr>
            <p:spPr>
              <a:xfrm>
                <a:off x="454816" y="2142969"/>
                <a:ext cx="2340000" cy="2340000"/>
              </a:xfrm>
              <a:prstGeom prst="ellipse">
                <a:avLst/>
              </a:prstGeom>
              <a:solidFill>
                <a:srgbClr val="A0C0F0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C1750"/>
                  </a:solidFill>
                </a:endParaRPr>
              </a:p>
            </p:txBody>
          </p:sp>
          <p:sp>
            <p:nvSpPr>
              <p:cNvPr id="29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  <a:extLst>
                  <a:ext uri="{FF2B5EF4-FFF2-40B4-BE49-F238E27FC236}">
                    <a16:creationId xmlns:a16="http://schemas.microsoft.com/office/drawing/2014/main" id="{4CC9FDE7-208E-4D2D-8F91-24ABAB95C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279" y="2768361"/>
                <a:ext cx="257044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149475" algn="l"/>
                  </a:tabLst>
                </a:pPr>
                <a:r>
                  <a:rPr lang="en-US" altLang="zh-CN" sz="5400" b="1" dirty="0">
                    <a:solidFill>
                      <a:srgbClr val="16468D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Outline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58A89A-0F82-4672-809F-6CF908A8D33B}"/>
                </a:ext>
              </a:extLst>
            </p:cNvPr>
            <p:cNvGrpSpPr/>
            <p:nvPr/>
          </p:nvGrpSpPr>
          <p:grpSpPr>
            <a:xfrm>
              <a:off x="3012285" y="921919"/>
              <a:ext cx="3213434" cy="720000"/>
              <a:chOff x="1467496" y="4298193"/>
              <a:chExt cx="4219976" cy="720000"/>
            </a:xfrm>
          </p:grpSpPr>
          <p:sp>
            <p:nvSpPr>
              <p:cNvPr id="26" name="矩形: 圆角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E6921A-F8B7-4FF5-9A5F-49ACDFF1C64C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16468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背景</a:t>
                </a: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1B70865-84B9-4CE5-AADE-329FF4F50957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400" b="1" dirty="0">
                  <a:solidFill>
                    <a:srgbClr val="9257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A48284D-F52B-402F-993D-AB66E96A0FBA}"/>
                </a:ext>
              </a:extLst>
            </p:cNvPr>
            <p:cNvSpPr/>
            <p:nvPr/>
          </p:nvSpPr>
          <p:spPr>
            <a:xfrm>
              <a:off x="2101554" y="1376522"/>
              <a:ext cx="720000" cy="720000"/>
            </a:xfrm>
            <a:prstGeom prst="ellipse">
              <a:avLst/>
            </a:prstGeom>
            <a:solidFill>
              <a:srgbClr val="A0C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rgbClr val="16468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3400" b="1" dirty="0">
                <a:solidFill>
                  <a:srgbClr val="16468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EDA4AA0-B0ED-4EC3-A2D0-80765C19BB29}"/>
                </a:ext>
              </a:extLst>
            </p:cNvPr>
            <p:cNvSpPr/>
            <p:nvPr/>
          </p:nvSpPr>
          <p:spPr>
            <a:xfrm>
              <a:off x="3042447" y="2159217"/>
              <a:ext cx="720000" cy="720000"/>
            </a:xfrm>
            <a:prstGeom prst="ellipse">
              <a:avLst/>
            </a:prstGeom>
            <a:solidFill>
              <a:srgbClr val="FFC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rgbClr val="9257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3400" b="1" dirty="0">
                <a:solidFill>
                  <a:srgbClr val="9257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70C6053-D8FE-4A23-899C-48E72430CF64}"/>
                </a:ext>
              </a:extLst>
            </p:cNvPr>
            <p:cNvGrpSpPr/>
            <p:nvPr/>
          </p:nvGrpSpPr>
          <p:grpSpPr>
            <a:xfrm>
              <a:off x="4004477" y="2159217"/>
              <a:ext cx="2916445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F1AD515-7600-4A1A-8858-4F198FD5463D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矩形: 圆角 24">
                <a:hlinkClick r:id="" action="ppaction://noaction"/>
                <a:extLst>
                  <a:ext uri="{FF2B5EF4-FFF2-40B4-BE49-F238E27FC236}">
                    <a16:creationId xmlns:a16="http://schemas.microsoft.com/office/drawing/2014/main" id="{50920891-19FB-4C5C-A860-0281D5A143AD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9257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系统设计</a:t>
                </a:r>
                <a:endParaRPr lang="en-US" altLang="zh-CN" sz="3400" b="1" dirty="0">
                  <a:solidFill>
                    <a:srgbClr val="9257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D65E953-FFD1-4187-B57F-7048A3007737}"/>
                </a:ext>
              </a:extLst>
            </p:cNvPr>
            <p:cNvSpPr/>
            <p:nvPr/>
          </p:nvSpPr>
          <p:spPr>
            <a:xfrm>
              <a:off x="3121495" y="344983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BB87EFF-A265-4A55-88C3-084906849EBC}"/>
                </a:ext>
              </a:extLst>
            </p:cNvPr>
            <p:cNvGrpSpPr/>
            <p:nvPr/>
          </p:nvGrpSpPr>
          <p:grpSpPr>
            <a:xfrm>
              <a:off x="4003034" y="3479993"/>
              <a:ext cx="2609410" cy="720000"/>
              <a:chOff x="1193768" y="4298193"/>
              <a:chExt cx="4493703" cy="720000"/>
            </a:xfrm>
            <a:solidFill>
              <a:srgbClr val="FFC979"/>
            </a:solidFill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2EF42D4-10F5-441E-9F54-B3800739A03D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19999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矩形: 圆角 22">
                <a:hlinkClick r:id="" action="ppaction://noaction"/>
                <a:extLst>
                  <a:ext uri="{FF2B5EF4-FFF2-40B4-BE49-F238E27FC236}">
                    <a16:creationId xmlns:a16="http://schemas.microsoft.com/office/drawing/2014/main" id="{17415788-DD30-4056-A1EC-08E0826F08A9}"/>
                  </a:ext>
                </a:extLst>
              </p:cNvPr>
              <p:cNvSpPr/>
              <p:nvPr/>
            </p:nvSpPr>
            <p:spPr>
              <a:xfrm>
                <a:off x="1193768" y="4298193"/>
                <a:ext cx="4219974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优化实践</a:t>
                </a:r>
              </a:p>
            </p:txBody>
          </p: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B62A4C7-298C-434C-8A82-0275F51D92CB}"/>
                </a:ext>
              </a:extLst>
            </p:cNvPr>
            <p:cNvSpPr/>
            <p:nvPr/>
          </p:nvSpPr>
          <p:spPr>
            <a:xfrm>
              <a:off x="2268473" y="4417470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6AB6E06-1D05-4442-B213-2BCEC57EA208}"/>
                </a:ext>
              </a:extLst>
            </p:cNvPr>
            <p:cNvGrpSpPr/>
            <p:nvPr/>
          </p:nvGrpSpPr>
          <p:grpSpPr>
            <a:xfrm>
              <a:off x="3224896" y="4717291"/>
              <a:ext cx="3240000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20" name="矩形: 圆角 19">
                <a:hlinkClick r:id="" action="ppaction://noaction"/>
                <a:extLst>
                  <a:ext uri="{FF2B5EF4-FFF2-40B4-BE49-F238E27FC236}">
                    <a16:creationId xmlns:a16="http://schemas.microsoft.com/office/drawing/2014/main" id="{FFAD60E0-AC8B-43AD-A6D7-FC4655A73A38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总结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84B73290-3F00-4808-B011-2D1BE2CF32E1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25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8735A67-CF1D-4B19-A16E-7CDA669C6381}"/>
              </a:ext>
            </a:extLst>
          </p:cNvPr>
          <p:cNvSpPr/>
          <p:nvPr/>
        </p:nvSpPr>
        <p:spPr>
          <a:xfrm>
            <a:off x="7244336" y="1603185"/>
            <a:ext cx="4807228" cy="360573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9401C39-34E9-D95A-48C8-F67BC520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5600"/>
            <a:ext cx="10969200" cy="705600"/>
          </a:xfrm>
        </p:spPr>
        <p:txBody>
          <a:bodyPr/>
          <a:lstStyle/>
          <a:p>
            <a:r>
              <a:rPr lang="en-US" altLang="zh-CN" sz="2800" b="1" i="1" dirty="0"/>
              <a:t>Hermes</a:t>
            </a:r>
            <a:r>
              <a:rPr lang="zh-CN" altLang="en-US" sz="2800" dirty="0"/>
              <a:t>系统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870F9E0-87DE-A107-3C23-2E674BA1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AC38A2-4964-4BC3-9528-AA04C2D6C5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45" y="3281106"/>
            <a:ext cx="720000" cy="720000"/>
          </a:xfr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1BA2FC40-8061-4A36-8891-7C02A15BCE0A}"/>
              </a:ext>
            </a:extLst>
          </p:cNvPr>
          <p:cNvSpPr/>
          <p:nvPr/>
        </p:nvSpPr>
        <p:spPr>
          <a:xfrm>
            <a:off x="8943912" y="1707037"/>
            <a:ext cx="288000" cy="266400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85F21A9-63C4-459B-BAD6-53BDAE876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67714"/>
              </p:ext>
            </p:extLst>
          </p:nvPr>
        </p:nvGraphicFramePr>
        <p:xfrm>
          <a:off x="7442630" y="2765350"/>
          <a:ext cx="3361104" cy="1761265"/>
        </p:xfrm>
        <a:graphic>
          <a:graphicData uri="http://schemas.openxmlformats.org/drawingml/2006/table">
            <a:tbl>
              <a:tblPr firstRow="1" bandRow="1"/>
              <a:tblGrid>
                <a:gridCol w="1120368">
                  <a:extLst>
                    <a:ext uri="{9D8B030D-6E8A-4147-A177-3AD203B41FA5}">
                      <a16:colId xmlns:a16="http://schemas.microsoft.com/office/drawing/2014/main" val="2654344088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972127086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837350567"/>
                    </a:ext>
                  </a:extLst>
                </a:gridCol>
              </a:tblGrid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Bottleneck</a:t>
                      </a:r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Cause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Optimization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408231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30028"/>
                  </a:ext>
                </a:extLst>
              </a:tr>
              <a:tr h="52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I/O</a:t>
                      </a:r>
                      <a:endParaRPr lang="zh-CN" altLang="en-US" sz="1400" b="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Slow data fetching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Cache strategy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9788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85967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20455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4C21189F-79A5-4572-B6DC-D9BE444D9FE9}"/>
              </a:ext>
            </a:extLst>
          </p:cNvPr>
          <p:cNvSpPr txBox="1"/>
          <p:nvPr/>
        </p:nvSpPr>
        <p:spPr>
          <a:xfrm>
            <a:off x="9203853" y="1639341"/>
            <a:ext cx="164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Optimization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BA042D-BCAD-4D83-BDA6-A217892041F0}"/>
              </a:ext>
            </a:extLst>
          </p:cNvPr>
          <p:cNvSpPr/>
          <p:nvPr/>
        </p:nvSpPr>
        <p:spPr>
          <a:xfrm>
            <a:off x="7856628" y="2370099"/>
            <a:ext cx="287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Cause-optimization match</a:t>
            </a:r>
            <a:endParaRPr lang="zh-CN" altLang="en-US" b="1" i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BDAC30F-1823-436E-B9CB-A15CA9D97069}"/>
              </a:ext>
            </a:extLst>
          </p:cNvPr>
          <p:cNvSpPr/>
          <p:nvPr/>
        </p:nvSpPr>
        <p:spPr>
          <a:xfrm>
            <a:off x="7384696" y="3387984"/>
            <a:ext cx="3467364" cy="5136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F79C813D-7F9A-4B3C-89FB-7BB00CC1F6B9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 flipV="1">
            <a:off x="10852060" y="3641106"/>
            <a:ext cx="364385" cy="368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E0604B-142C-43FF-987E-23FC738592CC}"/>
              </a:ext>
            </a:extLst>
          </p:cNvPr>
          <p:cNvGrpSpPr/>
          <p:nvPr/>
        </p:nvGrpSpPr>
        <p:grpSpPr>
          <a:xfrm>
            <a:off x="138126" y="1603185"/>
            <a:ext cx="3473041" cy="3626177"/>
            <a:chOff x="711421" y="1660898"/>
            <a:chExt cx="3473041" cy="3626177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06D138B-0A58-4342-9E6F-EF9447800DBF}"/>
                </a:ext>
              </a:extLst>
            </p:cNvPr>
            <p:cNvSpPr/>
            <p:nvPr/>
          </p:nvSpPr>
          <p:spPr>
            <a:xfrm>
              <a:off x="711421" y="1660898"/>
              <a:ext cx="3473041" cy="3626177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F12BF60C-B973-4455-AAA6-1728DEA61984}"/>
                </a:ext>
              </a:extLst>
            </p:cNvPr>
            <p:cNvSpPr/>
            <p:nvPr/>
          </p:nvSpPr>
          <p:spPr>
            <a:xfrm>
              <a:off x="887289" y="3051706"/>
              <a:ext cx="3148492" cy="2090471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endParaRPr lang="en-US" altLang="zh-CN" sz="80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28A7D462-7124-4B1D-9AC1-8AD175D0435F}"/>
                </a:ext>
              </a:extLst>
            </p:cNvPr>
            <p:cNvSpPr/>
            <p:nvPr/>
          </p:nvSpPr>
          <p:spPr>
            <a:xfrm>
              <a:off x="1017448" y="3216542"/>
              <a:ext cx="1178018" cy="409577"/>
            </a:xfrm>
            <a:prstGeom prst="roundRect">
              <a:avLst/>
            </a:prstGeom>
            <a:solidFill>
              <a:srgbClr val="E2F0D9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Host</a:t>
              </a:r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A4A90330-1FC3-42E8-97B3-8D80D19E19DC}"/>
                </a:ext>
              </a:extLst>
            </p:cNvPr>
            <p:cNvSpPr/>
            <p:nvPr/>
          </p:nvSpPr>
          <p:spPr>
            <a:xfrm>
              <a:off x="1016321" y="4329351"/>
              <a:ext cx="1178018" cy="409575"/>
            </a:xfrm>
            <a:prstGeom prst="roundRect">
              <a:avLst/>
            </a:prstGeom>
            <a:solidFill>
              <a:srgbClr val="DEEB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Network</a:t>
              </a:r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D5AAD5D1-D437-4DD6-B567-2BC1AC38844C}"/>
                </a:ext>
              </a:extLst>
            </p:cNvPr>
            <p:cNvSpPr/>
            <p:nvPr/>
          </p:nvSpPr>
          <p:spPr>
            <a:xfrm>
              <a:off x="1016321" y="3765065"/>
              <a:ext cx="1178018" cy="409577"/>
            </a:xfrm>
            <a:prstGeom prst="roundRect">
              <a:avLst/>
            </a:prstGeom>
            <a:solidFill>
              <a:srgbClr val="F2B4CA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Device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2DD9AD0-E691-4E07-80B6-867B8074972A}"/>
                </a:ext>
              </a:extLst>
            </p:cNvPr>
            <p:cNvSpPr/>
            <p:nvPr/>
          </p:nvSpPr>
          <p:spPr>
            <a:xfrm>
              <a:off x="1531423" y="2203911"/>
              <a:ext cx="1860224" cy="576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Lightweight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Monitor</a:t>
              </a:r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038BB5A0-D5B4-4CAD-920B-50D630269B2A}"/>
                </a:ext>
              </a:extLst>
            </p:cNvPr>
            <p:cNvCxnSpPr>
              <a:cxnSpLocks/>
              <a:stCxn id="128" idx="2"/>
              <a:endCxn id="116" idx="0"/>
            </p:cNvCxnSpPr>
            <p:nvPr/>
          </p:nvCxnSpPr>
          <p:spPr>
            <a:xfrm>
              <a:off x="2461535" y="2780822"/>
              <a:ext cx="0" cy="2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1EC855E-1DD7-44ED-A712-755082327F50}"/>
                </a:ext>
              </a:extLst>
            </p:cNvPr>
            <p:cNvSpPr/>
            <p:nvPr/>
          </p:nvSpPr>
          <p:spPr>
            <a:xfrm>
              <a:off x="1168400" y="4751820"/>
              <a:ext cx="2670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Fine-grained Profiling </a:t>
              </a:r>
              <a:endParaRPr lang="zh-CN" altLang="en-US" b="1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7A1C1FC6-0C47-4F9F-9C93-EE85C1359943}"/>
                </a:ext>
              </a:extLst>
            </p:cNvPr>
            <p:cNvSpPr/>
            <p:nvPr/>
          </p:nvSpPr>
          <p:spPr>
            <a:xfrm>
              <a:off x="1830346" y="1763858"/>
              <a:ext cx="288000" cy="264844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472297E-7748-4170-AA45-4977EEE69A4C}"/>
                </a:ext>
              </a:extLst>
            </p:cNvPr>
            <p:cNvSpPr txBox="1"/>
            <p:nvPr/>
          </p:nvSpPr>
          <p:spPr>
            <a:xfrm>
              <a:off x="1919129" y="1695713"/>
              <a:ext cx="1519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Profiling</a:t>
              </a: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E62F7F2B-E4A9-4309-BFC5-3DFA84F02208}"/>
                </a:ext>
              </a:extLst>
            </p:cNvPr>
            <p:cNvSpPr/>
            <p:nvPr/>
          </p:nvSpPr>
          <p:spPr>
            <a:xfrm>
              <a:off x="2787932" y="3389932"/>
              <a:ext cx="1178018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Timeline</a:t>
              </a:r>
            </a:p>
          </p:txBody>
        </p:sp>
        <p:sp>
          <p:nvSpPr>
            <p:cNvPr id="156" name="矩形: 圆角 155">
              <a:extLst>
                <a:ext uri="{FF2B5EF4-FFF2-40B4-BE49-F238E27FC236}">
                  <a16:creationId xmlns:a16="http://schemas.microsoft.com/office/drawing/2014/main" id="{9FC43085-A5AE-4084-97B1-1BA0742CD653}"/>
                </a:ext>
              </a:extLst>
            </p:cNvPr>
            <p:cNvSpPr/>
            <p:nvPr/>
          </p:nvSpPr>
          <p:spPr>
            <a:xfrm>
              <a:off x="2787932" y="4075580"/>
              <a:ext cx="1178017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Operator</a:t>
              </a:r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C3DED2A7-AEBC-45FB-BD3B-3CE05B7BA06A}"/>
                </a:ext>
              </a:extLst>
            </p:cNvPr>
            <p:cNvSpPr/>
            <p:nvPr/>
          </p:nvSpPr>
          <p:spPr>
            <a:xfrm>
              <a:off x="2294041" y="3841289"/>
              <a:ext cx="458886" cy="268157"/>
            </a:xfrm>
            <a:prstGeom prst="rightArrow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D2D4C0BC-2AD2-4375-80A5-A9A4C007B419}"/>
              </a:ext>
            </a:extLst>
          </p:cNvPr>
          <p:cNvCxnSpPr>
            <a:stCxn id="6" idx="2"/>
            <a:endCxn id="18" idx="2"/>
          </p:cNvCxnSpPr>
          <p:nvPr/>
        </p:nvCxnSpPr>
        <p:spPr>
          <a:xfrm rot="5400000">
            <a:off x="6111418" y="-235665"/>
            <a:ext cx="1228256" cy="9701798"/>
          </a:xfrm>
          <a:prstGeom prst="bentConnector3">
            <a:avLst>
              <a:gd name="adj1" fmla="val 1248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B23408-9B3B-443C-A955-55E4D558CFF8}"/>
              </a:ext>
            </a:extLst>
          </p:cNvPr>
          <p:cNvGrpSpPr/>
          <p:nvPr/>
        </p:nvGrpSpPr>
        <p:grpSpPr>
          <a:xfrm>
            <a:off x="3392654" y="1622723"/>
            <a:ext cx="3966434" cy="3612553"/>
            <a:chOff x="3392654" y="1754341"/>
            <a:chExt cx="3966434" cy="3612553"/>
          </a:xfrm>
        </p:grpSpPr>
        <p:sp>
          <p:nvSpPr>
            <p:cNvPr id="155" name="矩形: 圆角 154">
              <a:extLst>
                <a:ext uri="{FF2B5EF4-FFF2-40B4-BE49-F238E27FC236}">
                  <a16:creationId xmlns:a16="http://schemas.microsoft.com/office/drawing/2014/main" id="{2764D4A2-7492-4B8D-BF8D-E731B4E48CB3}"/>
                </a:ext>
              </a:extLst>
            </p:cNvPr>
            <p:cNvSpPr/>
            <p:nvPr/>
          </p:nvSpPr>
          <p:spPr>
            <a:xfrm>
              <a:off x="3887087" y="1754341"/>
              <a:ext cx="3085984" cy="3612553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23A7B010-6886-4FC9-9613-B5F209EF5C32}"/>
                </a:ext>
              </a:extLst>
            </p:cNvPr>
            <p:cNvSpPr/>
            <p:nvPr/>
          </p:nvSpPr>
          <p:spPr>
            <a:xfrm>
              <a:off x="4104557" y="3483253"/>
              <a:ext cx="1773335" cy="1790497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35DD8EFE-CF61-4F4E-A677-E240A301D169}"/>
                </a:ext>
              </a:extLst>
            </p:cNvPr>
            <p:cNvSpPr/>
            <p:nvPr/>
          </p:nvSpPr>
          <p:spPr>
            <a:xfrm>
              <a:off x="4372842" y="3645481"/>
              <a:ext cx="1236764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I/O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1257C373-BAEA-43B3-84F6-E22BDBD2CB55}"/>
                </a:ext>
              </a:extLst>
            </p:cNvPr>
            <p:cNvSpPr/>
            <p:nvPr/>
          </p:nvSpPr>
          <p:spPr>
            <a:xfrm>
              <a:off x="4362112" y="4483207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ED5049DC-0B13-4CED-A810-6F05BC006E68}"/>
                </a:ext>
              </a:extLst>
            </p:cNvPr>
            <p:cNvSpPr/>
            <p:nvPr/>
          </p:nvSpPr>
          <p:spPr>
            <a:xfrm>
              <a:off x="4362112" y="4891318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8155CE8-9448-4B74-B0E2-B36339EC0DC4}"/>
                </a:ext>
              </a:extLst>
            </p:cNvPr>
            <p:cNvSpPr/>
            <p:nvPr/>
          </p:nvSpPr>
          <p:spPr>
            <a:xfrm>
              <a:off x="4372842" y="4084735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CPU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9C9825C-B6E4-4C1B-B0B4-71E5B265FA86}"/>
                </a:ext>
              </a:extLst>
            </p:cNvPr>
            <p:cNvSpPr/>
            <p:nvPr/>
          </p:nvSpPr>
          <p:spPr>
            <a:xfrm>
              <a:off x="4882416" y="1838654"/>
              <a:ext cx="287485" cy="264717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F26F334-8566-45D7-A681-D0C9AFC652DE}"/>
                </a:ext>
              </a:extLst>
            </p:cNvPr>
            <p:cNvSpPr txBox="1"/>
            <p:nvPr/>
          </p:nvSpPr>
          <p:spPr>
            <a:xfrm>
              <a:off x="5010252" y="1770958"/>
              <a:ext cx="138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Analysis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3B8ADC9-FB7B-434F-BC16-0B87D177F7AB}"/>
                </a:ext>
              </a:extLst>
            </p:cNvPr>
            <p:cNvGrpSpPr/>
            <p:nvPr/>
          </p:nvGrpSpPr>
          <p:grpSpPr>
            <a:xfrm>
              <a:off x="4104558" y="2274609"/>
              <a:ext cx="1773335" cy="965885"/>
              <a:chOff x="11919929" y="3275935"/>
              <a:chExt cx="1009825" cy="571130"/>
            </a:xfrm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A505BA1F-CFB0-41CE-BB53-766D0281B68D}"/>
                  </a:ext>
                </a:extLst>
              </p:cNvPr>
              <p:cNvSpPr/>
              <p:nvPr/>
            </p:nvSpPr>
            <p:spPr>
              <a:xfrm>
                <a:off x="11919929" y="3275935"/>
                <a:ext cx="1009825" cy="571130"/>
              </a:xfrm>
              <a:prstGeom prst="roundRect">
                <a:avLst/>
              </a:prstGeom>
              <a:solidFill>
                <a:srgbClr val="E1D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: 圆角 76">
                <a:extLst>
                  <a:ext uri="{FF2B5EF4-FFF2-40B4-BE49-F238E27FC236}">
                    <a16:creationId xmlns:a16="http://schemas.microsoft.com/office/drawing/2014/main" id="{EEDF298A-3965-43AB-BEB4-749302E56393}"/>
                  </a:ext>
                </a:extLst>
              </p:cNvPr>
              <p:cNvSpPr/>
              <p:nvPr/>
            </p:nvSpPr>
            <p:spPr>
              <a:xfrm>
                <a:off x="12076669" y="3643937"/>
                <a:ext cx="706957" cy="14630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CPA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D6576F27-FA31-4CC6-AB78-C2575045270E}"/>
                  </a:ext>
                </a:extLst>
              </p:cNvPr>
              <p:cNvSpPr/>
              <p:nvPr/>
            </p:nvSpPr>
            <p:spPr>
              <a:xfrm>
                <a:off x="12078010" y="3329429"/>
                <a:ext cx="704275" cy="15704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Parallel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E1836122-9446-4BFF-9A33-2D215D365644}"/>
                  </a:ext>
                </a:extLst>
              </p:cNvPr>
              <p:cNvCxnSpPr>
                <a:cxnSpLocks/>
                <a:stCxn id="136" idx="2"/>
                <a:endCxn id="77" idx="0"/>
              </p:cNvCxnSpPr>
              <p:nvPr/>
            </p:nvCxnSpPr>
            <p:spPr>
              <a:xfrm>
                <a:off x="12430148" y="3486475"/>
                <a:ext cx="0" cy="1574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7A205D4-2916-463C-8898-2280B34B222B}"/>
                </a:ext>
              </a:extLst>
            </p:cNvPr>
            <p:cNvSpPr txBox="1"/>
            <p:nvPr/>
          </p:nvSpPr>
          <p:spPr>
            <a:xfrm>
              <a:off x="5499240" y="2504424"/>
              <a:ext cx="185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Inter-op</a:t>
              </a:r>
              <a:endParaRPr lang="zh-CN" altLang="en-US" b="1" i="1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9C959B3-CACF-4EE6-BC55-EA593FF06615}"/>
                </a:ext>
              </a:extLst>
            </p:cNvPr>
            <p:cNvSpPr txBox="1"/>
            <p:nvPr/>
          </p:nvSpPr>
          <p:spPr>
            <a:xfrm>
              <a:off x="5499242" y="4241224"/>
              <a:ext cx="185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Intra-op</a:t>
              </a:r>
              <a:endParaRPr lang="zh-CN" altLang="en-US" b="1" i="1" dirty="0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B2518A07-A4A0-4BC9-B9D5-D42F1D2F4819}"/>
                </a:ext>
              </a:extLst>
            </p:cNvPr>
            <p:cNvCxnSpPr>
              <a:cxnSpLocks/>
              <a:stCxn id="78" idx="2"/>
              <a:endCxn id="93" idx="0"/>
            </p:cNvCxnSpPr>
            <p:nvPr/>
          </p:nvCxnSpPr>
          <p:spPr>
            <a:xfrm flipH="1">
              <a:off x="4991225" y="3240494"/>
              <a:ext cx="2" cy="242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DC1384C-42FB-4B13-B8A0-4BCC0EB74CAB}"/>
                </a:ext>
              </a:extLst>
            </p:cNvPr>
            <p:cNvCxnSpPr>
              <a:cxnSpLocks/>
              <a:stCxn id="156" idx="3"/>
              <a:endCxn id="93" idx="1"/>
            </p:cNvCxnSpPr>
            <p:nvPr/>
          </p:nvCxnSpPr>
          <p:spPr>
            <a:xfrm>
              <a:off x="3392654" y="4372060"/>
              <a:ext cx="711903" cy="644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连接符: 肘形 180">
              <a:extLst>
                <a:ext uri="{FF2B5EF4-FFF2-40B4-BE49-F238E27FC236}">
                  <a16:creationId xmlns:a16="http://schemas.microsoft.com/office/drawing/2014/main" id="{C4379BD5-55E8-467A-918C-2B5A810764C8}"/>
                </a:ext>
              </a:extLst>
            </p:cNvPr>
            <p:cNvCxnSpPr>
              <a:cxnSpLocks/>
              <a:stCxn id="154" idx="3"/>
              <a:endCxn id="78" idx="1"/>
            </p:cNvCxnSpPr>
            <p:nvPr/>
          </p:nvCxnSpPr>
          <p:spPr>
            <a:xfrm flipV="1">
              <a:off x="3392655" y="2757552"/>
              <a:ext cx="711903" cy="928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矩形 193">
            <a:extLst>
              <a:ext uri="{FF2B5EF4-FFF2-40B4-BE49-F238E27FC236}">
                <a16:creationId xmlns:a16="http://schemas.microsoft.com/office/drawing/2014/main" id="{755A213B-E262-4453-9B35-729BDA9F7F62}"/>
              </a:ext>
            </a:extLst>
          </p:cNvPr>
          <p:cNvSpPr/>
          <p:nvPr/>
        </p:nvSpPr>
        <p:spPr>
          <a:xfrm>
            <a:off x="4318714" y="3432637"/>
            <a:ext cx="1377033" cy="416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41D6A3D-2378-44B7-8393-B7EFA1A0CBCA}"/>
              </a:ext>
            </a:extLst>
          </p:cNvPr>
          <p:cNvCxnSpPr>
            <a:cxnSpLocks/>
            <a:stCxn id="194" idx="3"/>
            <a:endCxn id="38" idx="1"/>
          </p:cNvCxnSpPr>
          <p:nvPr/>
        </p:nvCxnSpPr>
        <p:spPr>
          <a:xfrm>
            <a:off x="5681892" y="3641107"/>
            <a:ext cx="1702804" cy="368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6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20" grpId="0" animBg="1"/>
      <p:bldP spid="25" grpId="0"/>
      <p:bldP spid="27" grpId="0"/>
      <p:bldP spid="38" grpId="0" animBg="1"/>
      <p:bldP spid="1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7A93E-879A-DB00-F94F-1EF8180A8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F9A585-141B-243B-33B2-2A63AC3B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5600"/>
            <a:ext cx="10969200" cy="705600"/>
          </a:xfrm>
        </p:spPr>
        <p:txBody>
          <a:bodyPr/>
          <a:lstStyle/>
          <a:p>
            <a:r>
              <a:rPr lang="en-US" altLang="zh-CN" sz="2800" b="1" i="1" dirty="0"/>
              <a:t>Hermes</a:t>
            </a:r>
            <a:r>
              <a:rPr lang="zh-CN" altLang="en-US" sz="2800" dirty="0"/>
              <a:t>系统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52D0DF39-AB48-965B-6C55-5BBA620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8C892C-C70C-46B5-9761-8314390FF0B6}"/>
              </a:ext>
            </a:extLst>
          </p:cNvPr>
          <p:cNvSpPr/>
          <p:nvPr/>
        </p:nvSpPr>
        <p:spPr>
          <a:xfrm>
            <a:off x="757161" y="551357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由粗到细的性能探测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3D94209-057A-4F45-A66F-81B1DA6BE3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38812850-5547-41F3-AFA0-242FF9A5CF40}"/>
              </a:ext>
            </a:extLst>
          </p:cNvPr>
          <p:cNvSpPr/>
          <p:nvPr/>
        </p:nvSpPr>
        <p:spPr>
          <a:xfrm>
            <a:off x="7244336" y="1603185"/>
            <a:ext cx="4807228" cy="360573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0" name="内容占位符 5">
            <a:extLst>
              <a:ext uri="{FF2B5EF4-FFF2-40B4-BE49-F238E27FC236}">
                <a16:creationId xmlns:a16="http://schemas.microsoft.com/office/drawing/2014/main" id="{E2BBF2CC-E2A1-41D7-BEFD-84F2344F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45" y="3281106"/>
            <a:ext cx="720000" cy="720000"/>
          </a:xfrm>
          <a:prstGeom prst="rect">
            <a:avLst/>
          </a:prstGeom>
        </p:spPr>
      </p:pic>
      <p:sp>
        <p:nvSpPr>
          <p:cNvPr id="171" name="椭圆 170">
            <a:extLst>
              <a:ext uri="{FF2B5EF4-FFF2-40B4-BE49-F238E27FC236}">
                <a16:creationId xmlns:a16="http://schemas.microsoft.com/office/drawing/2014/main" id="{FDB194C2-8C3D-40E5-A8F5-E7A03A8C033B}"/>
              </a:ext>
            </a:extLst>
          </p:cNvPr>
          <p:cNvSpPr/>
          <p:nvPr/>
        </p:nvSpPr>
        <p:spPr>
          <a:xfrm>
            <a:off x="8943912" y="1707037"/>
            <a:ext cx="288000" cy="266400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82C97FFB-694C-4506-ADD3-A455C01B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46752"/>
              </p:ext>
            </p:extLst>
          </p:nvPr>
        </p:nvGraphicFramePr>
        <p:xfrm>
          <a:off x="7442630" y="2765350"/>
          <a:ext cx="3361104" cy="1761265"/>
        </p:xfrm>
        <a:graphic>
          <a:graphicData uri="http://schemas.openxmlformats.org/drawingml/2006/table">
            <a:tbl>
              <a:tblPr firstRow="1" bandRow="1"/>
              <a:tblGrid>
                <a:gridCol w="1120368">
                  <a:extLst>
                    <a:ext uri="{9D8B030D-6E8A-4147-A177-3AD203B41FA5}">
                      <a16:colId xmlns:a16="http://schemas.microsoft.com/office/drawing/2014/main" val="2654344088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972127086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837350567"/>
                    </a:ext>
                  </a:extLst>
                </a:gridCol>
              </a:tblGrid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Bottleneck</a:t>
                      </a:r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Cause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Optimization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408231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30028"/>
                  </a:ext>
                </a:extLst>
              </a:tr>
              <a:tr h="52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I/O</a:t>
                      </a:r>
                      <a:endParaRPr lang="zh-CN" altLang="en-US" sz="1400" b="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Slow data fetching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Cache strategy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9788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85967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20455"/>
                  </a:ext>
                </a:extLst>
              </a:tr>
            </a:tbl>
          </a:graphicData>
        </a:graphic>
      </p:graphicFrame>
      <p:sp>
        <p:nvSpPr>
          <p:cNvPr id="173" name="文本框 172">
            <a:extLst>
              <a:ext uri="{FF2B5EF4-FFF2-40B4-BE49-F238E27FC236}">
                <a16:creationId xmlns:a16="http://schemas.microsoft.com/office/drawing/2014/main" id="{F4B76302-6F23-47CA-991E-C324131D3A5A}"/>
              </a:ext>
            </a:extLst>
          </p:cNvPr>
          <p:cNvSpPr txBox="1"/>
          <p:nvPr/>
        </p:nvSpPr>
        <p:spPr>
          <a:xfrm>
            <a:off x="9203853" y="1639341"/>
            <a:ext cx="164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Optimization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D3AF5AD-831F-47FE-A296-53DD44D4F956}"/>
              </a:ext>
            </a:extLst>
          </p:cNvPr>
          <p:cNvSpPr/>
          <p:nvPr/>
        </p:nvSpPr>
        <p:spPr>
          <a:xfrm>
            <a:off x="7856628" y="2370099"/>
            <a:ext cx="287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Cause-optimization match</a:t>
            </a:r>
            <a:endParaRPr lang="zh-CN" altLang="en-US" b="1" i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06816E-CECC-4FA6-AD27-D3CCFC8D7B84}"/>
              </a:ext>
            </a:extLst>
          </p:cNvPr>
          <p:cNvSpPr/>
          <p:nvPr/>
        </p:nvSpPr>
        <p:spPr>
          <a:xfrm>
            <a:off x="7384696" y="3387984"/>
            <a:ext cx="3467364" cy="5136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061ED19-0708-4B19-92AA-6AF3E424E6BE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 flipV="1">
            <a:off x="10852060" y="3641106"/>
            <a:ext cx="364385" cy="368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FE2CF535-336A-4E22-8C13-546BF554FE80}"/>
              </a:ext>
            </a:extLst>
          </p:cNvPr>
          <p:cNvGrpSpPr/>
          <p:nvPr/>
        </p:nvGrpSpPr>
        <p:grpSpPr>
          <a:xfrm>
            <a:off x="138126" y="1603185"/>
            <a:ext cx="3473041" cy="3626177"/>
            <a:chOff x="711421" y="1660898"/>
            <a:chExt cx="3473041" cy="3626177"/>
          </a:xfrm>
        </p:grpSpPr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D0A4DD7D-7169-4059-A5C8-236B17265C1A}"/>
                </a:ext>
              </a:extLst>
            </p:cNvPr>
            <p:cNvSpPr/>
            <p:nvPr/>
          </p:nvSpPr>
          <p:spPr>
            <a:xfrm>
              <a:off x="711421" y="1660898"/>
              <a:ext cx="3473041" cy="3626177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DC2A1C93-8751-4186-A3A6-F3BA8A4A88E4}"/>
                </a:ext>
              </a:extLst>
            </p:cNvPr>
            <p:cNvSpPr/>
            <p:nvPr/>
          </p:nvSpPr>
          <p:spPr>
            <a:xfrm>
              <a:off x="887289" y="3051706"/>
              <a:ext cx="3148492" cy="2090471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endParaRPr lang="en-US" altLang="zh-CN" sz="80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4C730AE9-1A4E-45A9-AB99-2E6EDBF6589C}"/>
                </a:ext>
              </a:extLst>
            </p:cNvPr>
            <p:cNvSpPr/>
            <p:nvPr/>
          </p:nvSpPr>
          <p:spPr>
            <a:xfrm>
              <a:off x="1017448" y="3216542"/>
              <a:ext cx="1178018" cy="409577"/>
            </a:xfrm>
            <a:prstGeom prst="roundRect">
              <a:avLst/>
            </a:prstGeom>
            <a:solidFill>
              <a:srgbClr val="E2F0D9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Host</a:t>
              </a: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68AD04A3-EFED-47B6-8D64-24512695783C}"/>
                </a:ext>
              </a:extLst>
            </p:cNvPr>
            <p:cNvSpPr/>
            <p:nvPr/>
          </p:nvSpPr>
          <p:spPr>
            <a:xfrm>
              <a:off x="1016321" y="4329351"/>
              <a:ext cx="1178018" cy="409575"/>
            </a:xfrm>
            <a:prstGeom prst="roundRect">
              <a:avLst/>
            </a:prstGeom>
            <a:solidFill>
              <a:srgbClr val="DEEB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Network</a:t>
              </a: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9ABC6A9D-6BD5-4B18-9319-05181DC4F2BE}"/>
                </a:ext>
              </a:extLst>
            </p:cNvPr>
            <p:cNvSpPr/>
            <p:nvPr/>
          </p:nvSpPr>
          <p:spPr>
            <a:xfrm>
              <a:off x="1016321" y="3765065"/>
              <a:ext cx="1178018" cy="409577"/>
            </a:xfrm>
            <a:prstGeom prst="roundRect">
              <a:avLst/>
            </a:prstGeom>
            <a:solidFill>
              <a:srgbClr val="F2B4CA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Device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D010130-492E-4B12-BDBC-F35332A8D107}"/>
                </a:ext>
              </a:extLst>
            </p:cNvPr>
            <p:cNvSpPr/>
            <p:nvPr/>
          </p:nvSpPr>
          <p:spPr>
            <a:xfrm>
              <a:off x="1531423" y="2203911"/>
              <a:ext cx="1860224" cy="576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Lightweight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Monitor</a:t>
              </a: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7377DBFE-CC0F-48D4-B128-9B16C07DA9CF}"/>
                </a:ext>
              </a:extLst>
            </p:cNvPr>
            <p:cNvCxnSpPr>
              <a:cxnSpLocks/>
              <a:stCxn id="188" idx="2"/>
              <a:endCxn id="184" idx="0"/>
            </p:cNvCxnSpPr>
            <p:nvPr/>
          </p:nvCxnSpPr>
          <p:spPr>
            <a:xfrm>
              <a:off x="2461535" y="2780822"/>
              <a:ext cx="0" cy="2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0716A50-DC05-443E-AB01-EF7E7914531E}"/>
                </a:ext>
              </a:extLst>
            </p:cNvPr>
            <p:cNvSpPr/>
            <p:nvPr/>
          </p:nvSpPr>
          <p:spPr>
            <a:xfrm>
              <a:off x="1168400" y="4751820"/>
              <a:ext cx="2670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Fine-grained Profiling </a:t>
              </a:r>
              <a:endParaRPr lang="zh-CN" altLang="en-US" b="1" dirty="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81745163-C3C7-427B-847E-8B0A2C68EFEC}"/>
                </a:ext>
              </a:extLst>
            </p:cNvPr>
            <p:cNvSpPr/>
            <p:nvPr/>
          </p:nvSpPr>
          <p:spPr>
            <a:xfrm>
              <a:off x="1762840" y="1764113"/>
              <a:ext cx="288000" cy="264844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43E9BFAD-CDB4-4682-AB32-91DD6D37CDF3}"/>
                </a:ext>
              </a:extLst>
            </p:cNvPr>
            <p:cNvSpPr txBox="1"/>
            <p:nvPr/>
          </p:nvSpPr>
          <p:spPr>
            <a:xfrm>
              <a:off x="1919129" y="1695713"/>
              <a:ext cx="1519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Profiling</a:t>
              </a: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7AAA74E9-1BD0-48EE-9162-9BD0D3A227DC}"/>
                </a:ext>
              </a:extLst>
            </p:cNvPr>
            <p:cNvSpPr/>
            <p:nvPr/>
          </p:nvSpPr>
          <p:spPr>
            <a:xfrm>
              <a:off x="2787932" y="3389932"/>
              <a:ext cx="1178018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Timeline</a:t>
              </a:r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32794440-2A13-43E0-81D7-08E4DB8E418C}"/>
                </a:ext>
              </a:extLst>
            </p:cNvPr>
            <p:cNvSpPr/>
            <p:nvPr/>
          </p:nvSpPr>
          <p:spPr>
            <a:xfrm>
              <a:off x="2787932" y="4075580"/>
              <a:ext cx="1178017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Operator</a:t>
              </a:r>
            </a:p>
          </p:txBody>
        </p:sp>
        <p:sp>
          <p:nvSpPr>
            <p:cNvPr id="196" name="箭头: 右 195">
              <a:extLst>
                <a:ext uri="{FF2B5EF4-FFF2-40B4-BE49-F238E27FC236}">
                  <a16:creationId xmlns:a16="http://schemas.microsoft.com/office/drawing/2014/main" id="{354098EA-17A6-476F-A0B8-723BD6188730}"/>
                </a:ext>
              </a:extLst>
            </p:cNvPr>
            <p:cNvSpPr/>
            <p:nvPr/>
          </p:nvSpPr>
          <p:spPr>
            <a:xfrm>
              <a:off x="2294041" y="3841289"/>
              <a:ext cx="458886" cy="268157"/>
            </a:xfrm>
            <a:prstGeom prst="rightArrow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13959755-E714-46AA-B6E0-F35FC845EF90}"/>
              </a:ext>
            </a:extLst>
          </p:cNvPr>
          <p:cNvGrpSpPr/>
          <p:nvPr/>
        </p:nvGrpSpPr>
        <p:grpSpPr>
          <a:xfrm>
            <a:off x="3887087" y="1622723"/>
            <a:ext cx="3472001" cy="3612553"/>
            <a:chOff x="3887087" y="1754341"/>
            <a:chExt cx="3472001" cy="3612553"/>
          </a:xfrm>
        </p:grpSpPr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026CF2BB-E8F9-442B-B46B-65FA91804486}"/>
                </a:ext>
              </a:extLst>
            </p:cNvPr>
            <p:cNvSpPr/>
            <p:nvPr/>
          </p:nvSpPr>
          <p:spPr>
            <a:xfrm>
              <a:off x="3887087" y="1754341"/>
              <a:ext cx="3085984" cy="3612553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B23A68A3-A31B-49F9-8BF3-8522E3428491}"/>
                </a:ext>
              </a:extLst>
            </p:cNvPr>
            <p:cNvSpPr/>
            <p:nvPr/>
          </p:nvSpPr>
          <p:spPr>
            <a:xfrm>
              <a:off x="4104557" y="3483253"/>
              <a:ext cx="1773335" cy="1790497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5C12F745-A97D-461A-AA69-4874020D11BA}"/>
                </a:ext>
              </a:extLst>
            </p:cNvPr>
            <p:cNvSpPr/>
            <p:nvPr/>
          </p:nvSpPr>
          <p:spPr>
            <a:xfrm>
              <a:off x="4372842" y="3645481"/>
              <a:ext cx="1236764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I/O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0DDFD5A1-F9B3-479D-A432-8D192A7F97F6}"/>
                </a:ext>
              </a:extLst>
            </p:cNvPr>
            <p:cNvSpPr/>
            <p:nvPr/>
          </p:nvSpPr>
          <p:spPr>
            <a:xfrm>
              <a:off x="4362112" y="4483207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0506BE00-048D-4CC6-B9CB-EB5269BBF9EF}"/>
                </a:ext>
              </a:extLst>
            </p:cNvPr>
            <p:cNvSpPr/>
            <p:nvPr/>
          </p:nvSpPr>
          <p:spPr>
            <a:xfrm>
              <a:off x="4362112" y="4891318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8D72D70E-23AA-4C2B-BF66-C2F53F029B98}"/>
                </a:ext>
              </a:extLst>
            </p:cNvPr>
            <p:cNvSpPr/>
            <p:nvPr/>
          </p:nvSpPr>
          <p:spPr>
            <a:xfrm>
              <a:off x="4372842" y="4084735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CPU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F07D4FD6-77F6-45A6-883D-05F8B662E4A2}"/>
                </a:ext>
              </a:extLst>
            </p:cNvPr>
            <p:cNvSpPr/>
            <p:nvPr/>
          </p:nvSpPr>
          <p:spPr>
            <a:xfrm>
              <a:off x="4882416" y="1838654"/>
              <a:ext cx="287485" cy="264717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04DDE93-1059-4930-8125-65FB0EA743A6}"/>
                </a:ext>
              </a:extLst>
            </p:cNvPr>
            <p:cNvSpPr txBox="1"/>
            <p:nvPr/>
          </p:nvSpPr>
          <p:spPr>
            <a:xfrm>
              <a:off x="5010252" y="1770958"/>
              <a:ext cx="138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Analysis</a:t>
              </a:r>
            </a:p>
          </p:txBody>
        </p: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68F6B91F-E388-4D9B-9445-68630D77CA90}"/>
                </a:ext>
              </a:extLst>
            </p:cNvPr>
            <p:cNvGrpSpPr/>
            <p:nvPr/>
          </p:nvGrpSpPr>
          <p:grpSpPr>
            <a:xfrm>
              <a:off x="4104558" y="2274609"/>
              <a:ext cx="1773335" cy="965885"/>
              <a:chOff x="11919929" y="3275935"/>
              <a:chExt cx="1009825" cy="571130"/>
            </a:xfrm>
          </p:grpSpPr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B65F6A56-54C6-4D28-927C-7026E9E68310}"/>
                  </a:ext>
                </a:extLst>
              </p:cNvPr>
              <p:cNvSpPr/>
              <p:nvPr/>
            </p:nvSpPr>
            <p:spPr>
              <a:xfrm>
                <a:off x="11919929" y="3275935"/>
                <a:ext cx="1009825" cy="571130"/>
              </a:xfrm>
              <a:prstGeom prst="roundRect">
                <a:avLst/>
              </a:prstGeom>
              <a:solidFill>
                <a:srgbClr val="E1D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: 圆角 213">
                <a:extLst>
                  <a:ext uri="{FF2B5EF4-FFF2-40B4-BE49-F238E27FC236}">
                    <a16:creationId xmlns:a16="http://schemas.microsoft.com/office/drawing/2014/main" id="{8B23F7AC-4D55-4074-98D5-F5AF75EFF7CD}"/>
                  </a:ext>
                </a:extLst>
              </p:cNvPr>
              <p:cNvSpPr/>
              <p:nvPr/>
            </p:nvSpPr>
            <p:spPr>
              <a:xfrm>
                <a:off x="12076669" y="3643937"/>
                <a:ext cx="706957" cy="14630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CPA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矩形: 圆角 214">
                <a:extLst>
                  <a:ext uri="{FF2B5EF4-FFF2-40B4-BE49-F238E27FC236}">
                    <a16:creationId xmlns:a16="http://schemas.microsoft.com/office/drawing/2014/main" id="{D8EFED7C-ED36-4C78-9CF2-F8B3FAB72E4A}"/>
                  </a:ext>
                </a:extLst>
              </p:cNvPr>
              <p:cNvSpPr/>
              <p:nvPr/>
            </p:nvSpPr>
            <p:spPr>
              <a:xfrm>
                <a:off x="12078010" y="3329429"/>
                <a:ext cx="704275" cy="15704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Parallel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B012EFBB-ED66-41FD-A637-D38696107F3B}"/>
                  </a:ext>
                </a:extLst>
              </p:cNvPr>
              <p:cNvCxnSpPr>
                <a:cxnSpLocks/>
                <a:stCxn id="215" idx="2"/>
                <a:endCxn id="214" idx="0"/>
              </p:cNvCxnSpPr>
              <p:nvPr/>
            </p:nvCxnSpPr>
            <p:spPr>
              <a:xfrm>
                <a:off x="12430148" y="3486475"/>
                <a:ext cx="0" cy="1574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8C3EA1E-F3A0-459C-8555-47EA8BFCDB28}"/>
                </a:ext>
              </a:extLst>
            </p:cNvPr>
            <p:cNvSpPr txBox="1"/>
            <p:nvPr/>
          </p:nvSpPr>
          <p:spPr>
            <a:xfrm>
              <a:off x="5499240" y="2504424"/>
              <a:ext cx="185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Inter-op</a:t>
              </a:r>
              <a:endParaRPr lang="zh-CN" altLang="en-US" b="1" i="1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CCCAAC1-C43F-44BF-9AB6-1E2F80DD0826}"/>
                </a:ext>
              </a:extLst>
            </p:cNvPr>
            <p:cNvSpPr txBox="1"/>
            <p:nvPr/>
          </p:nvSpPr>
          <p:spPr>
            <a:xfrm>
              <a:off x="5499242" y="4241224"/>
              <a:ext cx="185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Intra-op</a:t>
              </a:r>
              <a:endParaRPr lang="zh-CN" altLang="en-US" b="1" i="1" dirty="0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D1B77A13-10E4-4947-9DB5-B2A008EA8C81}"/>
                </a:ext>
              </a:extLst>
            </p:cNvPr>
            <p:cNvCxnSpPr>
              <a:cxnSpLocks/>
              <a:stCxn id="213" idx="2"/>
              <a:endCxn id="200" idx="0"/>
            </p:cNvCxnSpPr>
            <p:nvPr/>
          </p:nvCxnSpPr>
          <p:spPr>
            <a:xfrm flipH="1">
              <a:off x="4991225" y="3240494"/>
              <a:ext cx="2" cy="242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矩形 216">
            <a:extLst>
              <a:ext uri="{FF2B5EF4-FFF2-40B4-BE49-F238E27FC236}">
                <a16:creationId xmlns:a16="http://schemas.microsoft.com/office/drawing/2014/main" id="{758586C0-AF67-4163-8B21-CC2ADAF5954D}"/>
              </a:ext>
            </a:extLst>
          </p:cNvPr>
          <p:cNvSpPr/>
          <p:nvPr/>
        </p:nvSpPr>
        <p:spPr>
          <a:xfrm>
            <a:off x="4318714" y="3432637"/>
            <a:ext cx="1377033" cy="416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7B86D466-B413-4116-8146-8399228DC5CD}"/>
              </a:ext>
            </a:extLst>
          </p:cNvPr>
          <p:cNvCxnSpPr>
            <a:cxnSpLocks/>
            <a:stCxn id="217" idx="3"/>
            <a:endCxn id="175" idx="1"/>
          </p:cNvCxnSpPr>
          <p:nvPr/>
        </p:nvCxnSpPr>
        <p:spPr>
          <a:xfrm>
            <a:off x="5681892" y="3641107"/>
            <a:ext cx="1702804" cy="368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076DF0AA-51DC-E6BF-5668-C3E12E485E24}"/>
              </a:ext>
            </a:extLst>
          </p:cNvPr>
          <p:cNvSpPr/>
          <p:nvPr/>
        </p:nvSpPr>
        <p:spPr>
          <a:xfrm>
            <a:off x="3719944" y="1489970"/>
            <a:ext cx="8460436" cy="431102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99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ED2B0-F23A-8A5D-068C-85595D44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A273E9D3-983B-02A1-5747-96B56E1C2F37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CE13532F-DC44-5A8C-F1BA-5C70B1DD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CF0A063-16D0-9184-80CE-AEFA6903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由粗到细的性能探测</a:t>
            </a:r>
            <a:endParaRPr lang="en-US" altLang="zh-CN" sz="28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28E52E-EF8A-75D7-016E-1300866CF5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5FD146E4-5910-645E-D827-CCDD9502DD3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945049" y="1693886"/>
            <a:ext cx="235785" cy="1033625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66851F-D2AB-B9DC-DF2D-84861CA2F77D}"/>
              </a:ext>
            </a:extLst>
          </p:cNvPr>
          <p:cNvSpPr/>
          <p:nvPr/>
        </p:nvSpPr>
        <p:spPr>
          <a:xfrm>
            <a:off x="2962535" y="1227839"/>
            <a:ext cx="7464945" cy="1178562"/>
          </a:xfrm>
          <a:prstGeom prst="roundRect">
            <a:avLst/>
          </a:prstGeom>
          <a:noFill/>
          <a:ln w="2857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8EE0A835-C7FE-52A4-7BDE-F312C95AFA82}"/>
              </a:ext>
            </a:extLst>
          </p:cNvPr>
          <p:cNvSpPr/>
          <p:nvPr/>
        </p:nvSpPr>
        <p:spPr>
          <a:xfrm>
            <a:off x="5819545" y="1317319"/>
            <a:ext cx="1411324" cy="740983"/>
          </a:xfrm>
          <a:prstGeom prst="flowChartDecisi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Slow Step?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EE149935-9A09-7247-D678-3D5941D31FB9}"/>
              </a:ext>
            </a:extLst>
          </p:cNvPr>
          <p:cNvSpPr/>
          <p:nvPr/>
        </p:nvSpPr>
        <p:spPr>
          <a:xfrm>
            <a:off x="8483832" y="1323394"/>
            <a:ext cx="1461217" cy="740983"/>
          </a:xfrm>
          <a:prstGeom prst="flowChartDecisi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Slow Rank?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8C150C-A703-8576-AB9E-DABEAEAD7C8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230869" y="1687811"/>
            <a:ext cx="1252963" cy="607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FF00D23-3129-2500-843C-F2944171C75C}"/>
              </a:ext>
            </a:extLst>
          </p:cNvPr>
          <p:cNvSpPr/>
          <p:nvPr/>
        </p:nvSpPr>
        <p:spPr>
          <a:xfrm>
            <a:off x="5088685" y="1325439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C38B87-F3DA-CF4D-DA69-A17AB0C0BAE2}"/>
              </a:ext>
            </a:extLst>
          </p:cNvPr>
          <p:cNvSpPr/>
          <p:nvPr/>
        </p:nvSpPr>
        <p:spPr>
          <a:xfrm>
            <a:off x="9875079" y="1313978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Y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B4B58516-0D98-7550-8E08-C4249701A784}"/>
              </a:ext>
            </a:extLst>
          </p:cNvPr>
          <p:cNvCxnSpPr>
            <a:cxnSpLocks/>
            <a:stCxn id="4" idx="2"/>
            <a:endCxn id="39" idx="2"/>
          </p:cNvCxnSpPr>
          <p:nvPr/>
        </p:nvCxnSpPr>
        <p:spPr>
          <a:xfrm rot="5400000" flipH="1">
            <a:off x="5255658" y="788753"/>
            <a:ext cx="144236" cy="2394863"/>
          </a:xfrm>
          <a:prstGeom prst="bentConnector3">
            <a:avLst>
              <a:gd name="adj1" fmla="val -15849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64C40ED-3A13-A04E-6B6F-EA7C24326BED}"/>
              </a:ext>
            </a:extLst>
          </p:cNvPr>
          <p:cNvCxnSpPr>
            <a:cxnSpLocks/>
            <a:stCxn id="6" idx="2"/>
            <a:endCxn id="39" idx="2"/>
          </p:cNvCxnSpPr>
          <p:nvPr/>
        </p:nvCxnSpPr>
        <p:spPr>
          <a:xfrm rot="5400000" flipH="1">
            <a:off x="6597237" y="-552826"/>
            <a:ext cx="150311" cy="5084097"/>
          </a:xfrm>
          <a:prstGeom prst="bentConnector3">
            <a:avLst>
              <a:gd name="adj1" fmla="val -152085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F5EE134-20C9-ACBD-41E2-E49CDF6E2D74}"/>
              </a:ext>
            </a:extLst>
          </p:cNvPr>
          <p:cNvSpPr/>
          <p:nvPr/>
        </p:nvSpPr>
        <p:spPr>
          <a:xfrm>
            <a:off x="5994994" y="1914433"/>
            <a:ext cx="4546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N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2F4C4B-6BF4-FB10-886B-E75C780C8B43}"/>
              </a:ext>
            </a:extLst>
          </p:cNvPr>
          <p:cNvSpPr/>
          <p:nvPr/>
        </p:nvSpPr>
        <p:spPr>
          <a:xfrm>
            <a:off x="2164080" y="2727512"/>
            <a:ext cx="9189720" cy="3505648"/>
          </a:xfrm>
          <a:prstGeom prst="roundRect">
            <a:avLst/>
          </a:prstGeom>
          <a:noFill/>
          <a:ln w="28575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7B9DB88-081A-1E4E-C206-F941F4A4F9B9}"/>
              </a:ext>
            </a:extLst>
          </p:cNvPr>
          <p:cNvGrpSpPr/>
          <p:nvPr/>
        </p:nvGrpSpPr>
        <p:grpSpPr>
          <a:xfrm>
            <a:off x="5242320" y="4884777"/>
            <a:ext cx="3648762" cy="899182"/>
            <a:chOff x="3248402" y="4963486"/>
            <a:chExt cx="3733042" cy="8991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A2554F1-AB46-D6B9-126B-E0ABB4E62B19}"/>
                </a:ext>
              </a:extLst>
            </p:cNvPr>
            <p:cNvSpPr/>
            <p:nvPr/>
          </p:nvSpPr>
          <p:spPr>
            <a:xfrm>
              <a:off x="3248402" y="4998668"/>
              <a:ext cx="3733042" cy="864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C39E92F-0222-191C-A147-AB2990075AC5}"/>
                </a:ext>
              </a:extLst>
            </p:cNvPr>
            <p:cNvSpPr/>
            <p:nvPr/>
          </p:nvSpPr>
          <p:spPr>
            <a:xfrm>
              <a:off x="4562145" y="5323486"/>
              <a:ext cx="960794" cy="478800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HCCS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4833409-D576-14E6-3DBA-76981FDD9BE0}"/>
                </a:ext>
              </a:extLst>
            </p:cNvPr>
            <p:cNvSpPr/>
            <p:nvPr/>
          </p:nvSpPr>
          <p:spPr>
            <a:xfrm>
              <a:off x="5888166" y="5323486"/>
              <a:ext cx="961303" cy="478800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RDMA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B40D4C7-EB7F-22F0-CB6B-B1524ACFC977}"/>
                </a:ext>
              </a:extLst>
            </p:cNvPr>
            <p:cNvSpPr/>
            <p:nvPr/>
          </p:nvSpPr>
          <p:spPr>
            <a:xfrm>
              <a:off x="3390033" y="5323486"/>
              <a:ext cx="833070" cy="478800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PCIe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71FE47-40C2-33FD-4455-7EE8C661FB7A}"/>
                </a:ext>
              </a:extLst>
            </p:cNvPr>
            <p:cNvSpPr/>
            <p:nvPr/>
          </p:nvSpPr>
          <p:spPr>
            <a:xfrm>
              <a:off x="4550956" y="4963486"/>
              <a:ext cx="10198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rPr>
                <a:t>Network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9A38D1B-F805-8D2D-8E5A-337A94B3FCDF}"/>
              </a:ext>
            </a:extLst>
          </p:cNvPr>
          <p:cNvGrpSpPr/>
          <p:nvPr/>
        </p:nvGrpSpPr>
        <p:grpSpPr>
          <a:xfrm>
            <a:off x="5242319" y="2885199"/>
            <a:ext cx="3649015" cy="904119"/>
            <a:chOff x="3235699" y="2890503"/>
            <a:chExt cx="3733301" cy="90411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0A6EA95-B748-6C52-4D5E-F33B0A7713B3}"/>
                </a:ext>
              </a:extLst>
            </p:cNvPr>
            <p:cNvSpPr/>
            <p:nvPr/>
          </p:nvSpPr>
          <p:spPr>
            <a:xfrm>
              <a:off x="3235699" y="2930622"/>
              <a:ext cx="3733301" cy="864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A7C05E3-E334-37F1-1C00-8ED3A76D8692}"/>
                </a:ext>
              </a:extLst>
            </p:cNvPr>
            <p:cNvSpPr/>
            <p:nvPr/>
          </p:nvSpPr>
          <p:spPr>
            <a:xfrm>
              <a:off x="3377331" y="3245087"/>
              <a:ext cx="833070" cy="476891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I/O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6CB279A-3072-A671-5E84-0BC04331DA43}"/>
                </a:ext>
              </a:extLst>
            </p:cNvPr>
            <p:cNvSpPr/>
            <p:nvPr/>
          </p:nvSpPr>
          <p:spPr>
            <a:xfrm>
              <a:off x="4551772" y="3246425"/>
              <a:ext cx="961864" cy="476891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Pytorch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5CE468E8-1865-22DD-9F17-DC1F313ED33B}"/>
                </a:ext>
              </a:extLst>
            </p:cNvPr>
            <p:cNvSpPr/>
            <p:nvPr/>
          </p:nvSpPr>
          <p:spPr>
            <a:xfrm>
              <a:off x="5875464" y="3245518"/>
              <a:ext cx="961864" cy="478800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CANN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E959BE5-6E0B-DED5-1124-AC416A3A9B3A}"/>
                </a:ext>
              </a:extLst>
            </p:cNvPr>
            <p:cNvSpPr/>
            <p:nvPr/>
          </p:nvSpPr>
          <p:spPr>
            <a:xfrm>
              <a:off x="4747527" y="2890503"/>
              <a:ext cx="62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rPr>
                <a:t>Host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07DC0C9-E673-C436-B5F7-AF892FE93D5F}"/>
              </a:ext>
            </a:extLst>
          </p:cNvPr>
          <p:cNvSpPr/>
          <p:nvPr/>
        </p:nvSpPr>
        <p:spPr>
          <a:xfrm>
            <a:off x="9624605" y="3400450"/>
            <a:ext cx="1616371" cy="18129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4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4C7C57-9502-8DB5-DE88-258442AC86AA}"/>
              </a:ext>
            </a:extLst>
          </p:cNvPr>
          <p:cNvSpPr/>
          <p:nvPr/>
        </p:nvSpPr>
        <p:spPr>
          <a:xfrm>
            <a:off x="9695502" y="3400449"/>
            <a:ext cx="1470845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Parsing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A74A420-F30C-DBBD-FD27-A49D1F66E523}"/>
              </a:ext>
            </a:extLst>
          </p:cNvPr>
          <p:cNvSpPr/>
          <p:nvPr/>
        </p:nvSpPr>
        <p:spPr>
          <a:xfrm>
            <a:off x="8076394" y="2380669"/>
            <a:ext cx="2085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Profiling Request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AD01E9E-44FE-F405-9C50-CDF13FBCDA26}"/>
              </a:ext>
            </a:extLst>
          </p:cNvPr>
          <p:cNvGrpSpPr/>
          <p:nvPr/>
        </p:nvGrpSpPr>
        <p:grpSpPr>
          <a:xfrm>
            <a:off x="5242320" y="3876777"/>
            <a:ext cx="3648762" cy="909209"/>
            <a:chOff x="3167777" y="3787720"/>
            <a:chExt cx="3729440" cy="90920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6E97CB6-D7DD-B3E2-5E8A-1CA85E2C6CD2}"/>
                </a:ext>
              </a:extLst>
            </p:cNvPr>
            <p:cNvSpPr/>
            <p:nvPr/>
          </p:nvSpPr>
          <p:spPr>
            <a:xfrm>
              <a:off x="3167777" y="3832929"/>
              <a:ext cx="3729440" cy="8640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4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3F1D29F-6C25-04D9-3551-C72A6DA06E26}"/>
                </a:ext>
              </a:extLst>
            </p:cNvPr>
            <p:cNvSpPr/>
            <p:nvPr/>
          </p:nvSpPr>
          <p:spPr>
            <a:xfrm>
              <a:off x="5195989" y="4147720"/>
              <a:ext cx="1569941" cy="478800"/>
            </a:xfrm>
            <a:prstGeom prst="roundRect">
              <a:avLst/>
            </a:prstGeom>
            <a:solidFill>
              <a:srgbClr val="F2B4C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Memory Access Performance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3F33D2FA-B0B7-C054-A216-9B6137AE5001}"/>
                </a:ext>
              </a:extLst>
            </p:cNvPr>
            <p:cNvSpPr/>
            <p:nvPr/>
          </p:nvSpPr>
          <p:spPr>
            <a:xfrm>
              <a:off x="3311798" y="4147720"/>
              <a:ext cx="1519138" cy="478800"/>
            </a:xfrm>
            <a:prstGeom prst="roundRect">
              <a:avLst/>
            </a:prstGeom>
            <a:solidFill>
              <a:srgbClr val="F2B4C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Computing Performance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4D944B3-38A1-C2FD-2E10-5447E676E692}"/>
                </a:ext>
              </a:extLst>
            </p:cNvPr>
            <p:cNvSpPr/>
            <p:nvPr/>
          </p:nvSpPr>
          <p:spPr>
            <a:xfrm>
              <a:off x="4579353" y="3787720"/>
              <a:ext cx="822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157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rPr>
                <a:t>Device</a:t>
              </a: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483D24D-69E8-D7F4-E528-8F6736CB253D}"/>
              </a:ext>
            </a:extLst>
          </p:cNvPr>
          <p:cNvSpPr/>
          <p:nvPr/>
        </p:nvSpPr>
        <p:spPr>
          <a:xfrm>
            <a:off x="9844522" y="3761146"/>
            <a:ext cx="1176124" cy="5922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思源黑体" panose="020B0500000000000000" pitchFamily="34" charset="-122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FBB1B8E-3299-1B1F-958F-140088D2E182}"/>
              </a:ext>
            </a:extLst>
          </p:cNvPr>
          <p:cNvSpPr/>
          <p:nvPr/>
        </p:nvSpPr>
        <p:spPr>
          <a:xfrm>
            <a:off x="9844522" y="4497919"/>
            <a:ext cx="1176124" cy="5922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思源黑体" panose="020B0500000000000000" pitchFamily="34" charset="-122"/>
                <a:cs typeface="Arial" panose="020B0604020202020204" pitchFamily="34" charset="0"/>
              </a:rPr>
              <a:t>Operator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5ED3219-207C-108F-417E-7BC9A22A61ED}"/>
              </a:ext>
            </a:extLst>
          </p:cNvPr>
          <p:cNvSpPr/>
          <p:nvPr/>
        </p:nvSpPr>
        <p:spPr>
          <a:xfrm>
            <a:off x="9026256" y="4121534"/>
            <a:ext cx="468000" cy="360000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0D417F8-A313-8314-3F30-BE208286B10B}"/>
              </a:ext>
            </a:extLst>
          </p:cNvPr>
          <p:cNvSpPr/>
          <p:nvPr/>
        </p:nvSpPr>
        <p:spPr>
          <a:xfrm>
            <a:off x="3542602" y="1461556"/>
            <a:ext cx="1175483" cy="452510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Step Time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D55ACF-2559-E9B6-33BE-8ABE3765AB01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>
            <a:off x="4718085" y="1687811"/>
            <a:ext cx="110146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B279712-33CC-E1BE-6A5C-563E23CBE734}"/>
              </a:ext>
            </a:extLst>
          </p:cNvPr>
          <p:cNvSpPr/>
          <p:nvPr/>
        </p:nvSpPr>
        <p:spPr>
          <a:xfrm>
            <a:off x="3786676" y="1930706"/>
            <a:ext cx="319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N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9F9A1765-E365-95E0-9618-4043D85DB3CC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 flipH="1" flipV="1">
            <a:off x="2877476" y="2052752"/>
            <a:ext cx="1030067" cy="300186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EDBA1D72-A10A-474B-00FE-5B33913B12BD}"/>
              </a:ext>
            </a:extLst>
          </p:cNvPr>
          <p:cNvSpPr/>
          <p:nvPr/>
        </p:nvSpPr>
        <p:spPr>
          <a:xfrm>
            <a:off x="3065448" y="2367062"/>
            <a:ext cx="2085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Monitor Process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7EC53E-B2C5-8419-6DF4-70A4D02E77D9}"/>
              </a:ext>
            </a:extLst>
          </p:cNvPr>
          <p:cNvSpPr/>
          <p:nvPr/>
        </p:nvSpPr>
        <p:spPr>
          <a:xfrm>
            <a:off x="8200245" y="5805108"/>
            <a:ext cx="2227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9">
              <a:defRPr/>
            </a:pPr>
            <a:r>
              <a:rPr lang="en-US" altLang="zh-CN" b="1" i="1" kern="0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Efficient parsing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460F6A-5246-5987-6E9C-0FC5B65DBE67}"/>
              </a:ext>
            </a:extLst>
          </p:cNvPr>
          <p:cNvSpPr/>
          <p:nvPr/>
        </p:nvSpPr>
        <p:spPr>
          <a:xfrm>
            <a:off x="2531186" y="2890271"/>
            <a:ext cx="2093345" cy="20833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Calibri" panose="020F0502020204030204" pitchFamily="34" charset="0"/>
                <a:cs typeface="Arial" panose="020B0604020202020204" pitchFamily="34" charset="0"/>
              </a:rPr>
              <a:t>Node</a:t>
            </a: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1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21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21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2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2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2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A44B20C-DEF0-5CC0-6D63-22B325EE3B86}"/>
              </a:ext>
            </a:extLst>
          </p:cNvPr>
          <p:cNvSpPr/>
          <p:nvPr/>
        </p:nvSpPr>
        <p:spPr>
          <a:xfrm>
            <a:off x="2618773" y="3179733"/>
            <a:ext cx="802800" cy="324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rPr>
              <a:t>Rank 0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45A0C43-DFB9-333B-3D9E-10F0BFEBE28A}"/>
              </a:ext>
            </a:extLst>
          </p:cNvPr>
          <p:cNvSpPr/>
          <p:nvPr/>
        </p:nvSpPr>
        <p:spPr>
          <a:xfrm>
            <a:off x="3715055" y="3177999"/>
            <a:ext cx="802800" cy="324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rPr>
              <a:t>Rank 7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882E442-177F-B5B0-6CC1-37D7D92609B7}"/>
              </a:ext>
            </a:extLst>
          </p:cNvPr>
          <p:cNvSpPr/>
          <p:nvPr/>
        </p:nvSpPr>
        <p:spPr>
          <a:xfrm>
            <a:off x="2616840" y="4375667"/>
            <a:ext cx="1925389" cy="324000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rPr>
              <a:t>Monitor process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95D5E1F-2634-1D97-DBD3-26FC2F54CAB0}"/>
              </a:ext>
            </a:extLst>
          </p:cNvPr>
          <p:cNvSpPr/>
          <p:nvPr/>
        </p:nvSpPr>
        <p:spPr>
          <a:xfrm>
            <a:off x="2616840" y="3783876"/>
            <a:ext cx="1925059" cy="324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Arial" panose="020B0604020202020204" pitchFamily="34" charset="0"/>
              </a:rPr>
              <a:t>Shared memory</a:t>
            </a:r>
          </a:p>
        </p:txBody>
      </p:sp>
      <p:sp>
        <p:nvSpPr>
          <p:cNvPr id="50" name="圆柱体 49">
            <a:extLst>
              <a:ext uri="{FF2B5EF4-FFF2-40B4-BE49-F238E27FC236}">
                <a16:creationId xmlns:a16="http://schemas.microsoft.com/office/drawing/2014/main" id="{B1785C4F-985D-C17F-8F0B-5463D6AAB2BC}"/>
              </a:ext>
            </a:extLst>
          </p:cNvPr>
          <p:cNvSpPr/>
          <p:nvPr/>
        </p:nvSpPr>
        <p:spPr>
          <a:xfrm>
            <a:off x="2979520" y="5158473"/>
            <a:ext cx="1200030" cy="553270"/>
          </a:xfrm>
          <a:prstGeom prst="can">
            <a:avLst>
              <a:gd name="adj" fmla="val 14499"/>
            </a:avLst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Calibri" panose="020F0502020204030204" pitchFamily="34" charset="0"/>
                <a:cs typeface="Arial" panose="020B0604020202020204" pitchFamily="34" charset="0"/>
              </a:rPr>
              <a:t>Profiling config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67E204-9E99-3CE1-C29B-7EE6E2AAF754}"/>
              </a:ext>
            </a:extLst>
          </p:cNvPr>
          <p:cNvSpPr txBox="1"/>
          <p:nvPr/>
        </p:nvSpPr>
        <p:spPr>
          <a:xfrm>
            <a:off x="3347512" y="3165328"/>
            <a:ext cx="43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18"/>
            <a:r>
              <a:rPr lang="en-US" altLang="zh-CN" sz="12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…</a:t>
            </a:r>
            <a:endParaRPr lang="zh-CN" altLang="en-US" sz="12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EF677A0-CF21-4F6F-E5E2-FDEFDF356775}"/>
              </a:ext>
            </a:extLst>
          </p:cNvPr>
          <p:cNvSpPr txBox="1"/>
          <p:nvPr/>
        </p:nvSpPr>
        <p:spPr>
          <a:xfrm>
            <a:off x="3604332" y="4078006"/>
            <a:ext cx="42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8"/>
            <a:r>
              <a:rPr lang="en-US" altLang="zh-CN" sz="16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②</a:t>
            </a:r>
            <a:endParaRPr lang="zh-CN" altLang="en-US" sz="16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92976EC-869A-C4F0-8383-86A3FA4CB077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3579370" y="4107876"/>
            <a:ext cx="165" cy="26779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8FAE2CF-9BED-ADD5-A67A-0D64F2AE1242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3020173" y="3503733"/>
            <a:ext cx="473" cy="28014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8864E4F-13C4-F070-BDA4-5B6D47F8E15F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4116455" y="3501999"/>
            <a:ext cx="1" cy="28014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DF4C582-4368-A394-4C7E-F56E898FAC29}"/>
              </a:ext>
            </a:extLst>
          </p:cNvPr>
          <p:cNvSpPr txBox="1"/>
          <p:nvPr/>
        </p:nvSpPr>
        <p:spPr>
          <a:xfrm>
            <a:off x="3609125" y="4671734"/>
            <a:ext cx="389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8"/>
            <a:r>
              <a:rPr lang="en-US" altLang="zh-CN" sz="16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①</a:t>
            </a:r>
            <a:endParaRPr lang="zh-CN" altLang="en-US" sz="16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A8B6B00-7F6C-4BF7-D552-8897C638C997}"/>
              </a:ext>
            </a:extLst>
          </p:cNvPr>
          <p:cNvSpPr txBox="1"/>
          <p:nvPr/>
        </p:nvSpPr>
        <p:spPr>
          <a:xfrm>
            <a:off x="3058199" y="3480704"/>
            <a:ext cx="36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8"/>
            <a:r>
              <a:rPr lang="en-US" altLang="zh-CN" sz="16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③</a:t>
            </a:r>
            <a:endParaRPr lang="zh-CN" altLang="en-US" sz="16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BA1A120D-378A-C2A5-A7C5-F60964E96E43}"/>
              </a:ext>
            </a:extLst>
          </p:cNvPr>
          <p:cNvCxnSpPr>
            <a:cxnSpLocks/>
            <a:stCxn id="47" idx="3"/>
            <a:endCxn id="50" idx="4"/>
          </p:cNvCxnSpPr>
          <p:nvPr/>
        </p:nvCxnSpPr>
        <p:spPr>
          <a:xfrm flipH="1">
            <a:off x="4179550" y="3339999"/>
            <a:ext cx="338305" cy="2095109"/>
          </a:xfrm>
          <a:prstGeom prst="bentConnector3">
            <a:avLst>
              <a:gd name="adj1" fmla="val -9234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84398FF8-75E3-3016-BBCC-969E0A4B027F}"/>
              </a:ext>
            </a:extLst>
          </p:cNvPr>
          <p:cNvSpPr txBox="1"/>
          <p:nvPr/>
        </p:nvSpPr>
        <p:spPr>
          <a:xfrm>
            <a:off x="4276044" y="5104944"/>
            <a:ext cx="32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18"/>
            <a:r>
              <a:rPr lang="en-US" altLang="zh-CN" sz="1600" b="1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④</a:t>
            </a:r>
            <a:endParaRPr lang="zh-CN" altLang="en-US" sz="1600" b="1" dirty="0">
              <a:solidFill>
                <a:prstClr val="black"/>
              </a:solidFill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6E5CEF9C-46FB-900A-2C4D-D559DEDEF47B}"/>
              </a:ext>
            </a:extLst>
          </p:cNvPr>
          <p:cNvSpPr/>
          <p:nvPr/>
        </p:nvSpPr>
        <p:spPr>
          <a:xfrm>
            <a:off x="4985998" y="2925318"/>
            <a:ext cx="205996" cy="2858641"/>
          </a:xfrm>
          <a:prstGeom prst="leftBrace">
            <a:avLst>
              <a:gd name="adj1" fmla="val 8333"/>
              <a:gd name="adj2" fmla="val 5023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1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21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A48451B-8D56-46D0-BD8D-06847226E8CA}"/>
              </a:ext>
            </a:extLst>
          </p:cNvPr>
          <p:cNvCxnSpPr>
            <a:cxnSpLocks/>
            <a:stCxn id="50" idx="1"/>
            <a:endCxn id="48" idx="2"/>
          </p:cNvCxnSpPr>
          <p:nvPr/>
        </p:nvCxnSpPr>
        <p:spPr>
          <a:xfrm flipV="1">
            <a:off x="3579535" y="4699667"/>
            <a:ext cx="0" cy="4588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9051A581-925D-2515-27EE-AAD5CD19EAF8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4517855" y="3339999"/>
            <a:ext cx="468143" cy="1021357"/>
          </a:xfrm>
          <a:prstGeom prst="bentConnector3">
            <a:avLst>
              <a:gd name="adj1" fmla="val 66277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none"/>
          </a:ln>
          <a:effectLst/>
        </p:spPr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001CEFA2-871C-A6CB-4B03-80932BA305AC}"/>
              </a:ext>
            </a:extLst>
          </p:cNvPr>
          <p:cNvSpPr/>
          <p:nvPr/>
        </p:nvSpPr>
        <p:spPr>
          <a:xfrm>
            <a:off x="2556441" y="5806552"/>
            <a:ext cx="2227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9">
              <a:defRPr/>
            </a:pPr>
            <a:r>
              <a:rPr lang="en-US" altLang="zh-CN" b="1" i="1" kern="0" dirty="0">
                <a:solidFill>
                  <a:prstClr val="black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Dynamic profiling</a:t>
            </a:r>
          </a:p>
        </p:txBody>
      </p:sp>
      <p:pic>
        <p:nvPicPr>
          <p:cNvPr id="103" name="图形 102">
            <a:extLst>
              <a:ext uri="{FF2B5EF4-FFF2-40B4-BE49-F238E27FC236}">
                <a16:creationId xmlns:a16="http://schemas.microsoft.com/office/drawing/2014/main" id="{65FF0EB7-F46C-CDFB-C544-183B42506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9173" y="5210019"/>
            <a:ext cx="450177" cy="450177"/>
          </a:xfrm>
          <a:prstGeom prst="rect">
            <a:avLst/>
          </a:prstGeom>
        </p:spPr>
      </p:pic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678B3B7-817D-C211-2063-94C0BF2D781A}"/>
              </a:ext>
            </a:extLst>
          </p:cNvPr>
          <p:cNvCxnSpPr>
            <a:cxnSpLocks/>
            <a:stCxn id="103" idx="3"/>
            <a:endCxn id="50" idx="2"/>
          </p:cNvCxnSpPr>
          <p:nvPr/>
        </p:nvCxnSpPr>
        <p:spPr>
          <a:xfrm>
            <a:off x="2719350" y="5435108"/>
            <a:ext cx="26017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506F3E7F-915E-3EBF-9D6F-A226B5635AF9}"/>
              </a:ext>
            </a:extLst>
          </p:cNvPr>
          <p:cNvSpPr/>
          <p:nvPr/>
        </p:nvSpPr>
        <p:spPr>
          <a:xfrm>
            <a:off x="397828" y="4021723"/>
            <a:ext cx="1637215" cy="70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Fine-grained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Profiling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927BA85-B0BD-7295-8856-41B071FE333E}"/>
              </a:ext>
            </a:extLst>
          </p:cNvPr>
          <p:cNvSpPr/>
          <p:nvPr/>
        </p:nvSpPr>
        <p:spPr>
          <a:xfrm>
            <a:off x="7643395" y="1296146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1574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Y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352BE08-CE01-1416-2DF4-CD9AFEC08689}"/>
              </a:ext>
            </a:extLst>
          </p:cNvPr>
          <p:cNvSpPr/>
          <p:nvPr/>
        </p:nvSpPr>
        <p:spPr>
          <a:xfrm>
            <a:off x="475394" y="1434565"/>
            <a:ext cx="1470845" cy="70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Lightweight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Monitor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82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A37F9-DE89-0144-F0C2-83CC9F880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9667DE-1E0A-1641-C68A-4CACD6E7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D11034-A937-97A3-F17B-CAC91E8A0F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286CCAB-BA64-4570-A67B-C8C3E033079D}"/>
              </a:ext>
            </a:extLst>
          </p:cNvPr>
          <p:cNvGrpSpPr/>
          <p:nvPr/>
        </p:nvGrpSpPr>
        <p:grpSpPr>
          <a:xfrm>
            <a:off x="0" y="937742"/>
            <a:ext cx="6920922" cy="4515372"/>
            <a:chOff x="0" y="921919"/>
            <a:chExt cx="6920922" cy="4515372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ADECFE2-9EA7-4A65-9038-ECED608A3BAA}"/>
                </a:ext>
              </a:extLst>
            </p:cNvPr>
            <p:cNvSpPr/>
            <p:nvPr/>
          </p:nvSpPr>
          <p:spPr>
            <a:xfrm>
              <a:off x="312658" y="1628901"/>
              <a:ext cx="3240000" cy="3240000"/>
            </a:xfrm>
            <a:prstGeom prst="ellipse">
              <a:avLst/>
            </a:prstGeom>
            <a:noFill/>
            <a:ln w="444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C175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A3B07F-9498-44BD-9BE9-1123A7E5D5AA}"/>
                </a:ext>
              </a:extLst>
            </p:cNvPr>
            <p:cNvSpPr/>
            <p:nvPr/>
          </p:nvSpPr>
          <p:spPr>
            <a:xfrm>
              <a:off x="0" y="1010937"/>
              <a:ext cx="1992768" cy="434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0B36B-1532-450A-818D-B44C9AACFA97}"/>
                </a:ext>
              </a:extLst>
            </p:cNvPr>
            <p:cNvGrpSpPr/>
            <p:nvPr/>
          </p:nvGrpSpPr>
          <p:grpSpPr>
            <a:xfrm>
              <a:off x="654454" y="2077470"/>
              <a:ext cx="2570442" cy="2340000"/>
              <a:chOff x="377279" y="2142969"/>
              <a:chExt cx="2570442" cy="234000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40F1F6F-9719-4F91-AFFE-8BCA6144B8A6}"/>
                  </a:ext>
                </a:extLst>
              </p:cNvPr>
              <p:cNvSpPr/>
              <p:nvPr/>
            </p:nvSpPr>
            <p:spPr>
              <a:xfrm>
                <a:off x="454816" y="2142969"/>
                <a:ext cx="2340000" cy="2340000"/>
              </a:xfrm>
              <a:prstGeom prst="ellipse">
                <a:avLst/>
              </a:prstGeom>
              <a:solidFill>
                <a:srgbClr val="A0C0F0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C1750"/>
                  </a:solidFill>
                </a:endParaRPr>
              </a:p>
            </p:txBody>
          </p:sp>
          <p:sp>
            <p:nvSpPr>
              <p:cNvPr id="30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  <a:extLst>
                  <a:ext uri="{FF2B5EF4-FFF2-40B4-BE49-F238E27FC236}">
                    <a16:creationId xmlns:a16="http://schemas.microsoft.com/office/drawing/2014/main" id="{B271B42F-800D-454A-92C6-05686A6D1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279" y="2768361"/>
                <a:ext cx="257044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149475" algn="l"/>
                  </a:tabLst>
                </a:pPr>
                <a:r>
                  <a:rPr lang="en-US" altLang="zh-CN" sz="5400" b="1" dirty="0">
                    <a:solidFill>
                      <a:srgbClr val="16468D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Outline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0F179B6-EFAB-4A40-BF82-1708A6A0AC1B}"/>
                </a:ext>
              </a:extLst>
            </p:cNvPr>
            <p:cNvGrpSpPr/>
            <p:nvPr/>
          </p:nvGrpSpPr>
          <p:grpSpPr>
            <a:xfrm>
              <a:off x="3012285" y="921919"/>
              <a:ext cx="3213434" cy="720000"/>
              <a:chOff x="1467496" y="4298193"/>
              <a:chExt cx="4219976" cy="720000"/>
            </a:xfrm>
          </p:grpSpPr>
          <p:sp>
            <p:nvSpPr>
              <p:cNvPr id="27" name="矩形: 圆角 2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F70F28B-31CA-448F-8A9A-B73059407B5B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9257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背景</a:t>
                </a: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4AF4206-BE93-400D-A165-CD6BE8F985DA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400" b="1" dirty="0">
                  <a:solidFill>
                    <a:srgbClr val="9257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3BD34AD-002C-46E3-A627-960AA1342B3C}"/>
                </a:ext>
              </a:extLst>
            </p:cNvPr>
            <p:cNvSpPr/>
            <p:nvPr/>
          </p:nvSpPr>
          <p:spPr>
            <a:xfrm>
              <a:off x="2101554" y="1376522"/>
              <a:ext cx="720000" cy="720000"/>
            </a:xfrm>
            <a:prstGeom prst="ellipse">
              <a:avLst/>
            </a:prstGeom>
            <a:solidFill>
              <a:srgbClr val="FFC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rgbClr val="9257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3400" b="1" dirty="0">
                <a:solidFill>
                  <a:srgbClr val="9257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5259CE3-0AB3-4941-8FBC-CD1FE0147CE2}"/>
                </a:ext>
              </a:extLst>
            </p:cNvPr>
            <p:cNvSpPr/>
            <p:nvPr/>
          </p:nvSpPr>
          <p:spPr>
            <a:xfrm>
              <a:off x="3042447" y="215921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3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F488389-EF99-4785-BAA4-AE4B48A1ED21}"/>
                </a:ext>
              </a:extLst>
            </p:cNvPr>
            <p:cNvGrpSpPr/>
            <p:nvPr/>
          </p:nvGrpSpPr>
          <p:grpSpPr>
            <a:xfrm>
              <a:off x="4004477" y="2159217"/>
              <a:ext cx="2916445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83CD7E2-443E-47A7-9C81-5C01B2657F13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矩形: 圆角 25">
                <a:hlinkClick r:id="" action="ppaction://noaction"/>
                <a:extLst>
                  <a:ext uri="{FF2B5EF4-FFF2-40B4-BE49-F238E27FC236}">
                    <a16:creationId xmlns:a16="http://schemas.microsoft.com/office/drawing/2014/main" id="{916A4C8C-16E1-41AC-8701-77492149DFE0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系统设计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7BF36E-EEF8-4B37-ABB6-785DF3E21F4E}"/>
                </a:ext>
              </a:extLst>
            </p:cNvPr>
            <p:cNvSpPr/>
            <p:nvPr/>
          </p:nvSpPr>
          <p:spPr>
            <a:xfrm>
              <a:off x="3121495" y="344983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AC98A7F-98EA-4C24-A039-E65F9C2E9451}"/>
                </a:ext>
              </a:extLst>
            </p:cNvPr>
            <p:cNvGrpSpPr/>
            <p:nvPr/>
          </p:nvGrpSpPr>
          <p:grpSpPr>
            <a:xfrm>
              <a:off x="4003034" y="3479993"/>
              <a:ext cx="2609410" cy="720000"/>
              <a:chOff x="1193768" y="4298193"/>
              <a:chExt cx="4493703" cy="720000"/>
            </a:xfrm>
            <a:solidFill>
              <a:srgbClr val="FFC979"/>
            </a:solidFill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A08352C-717E-4B84-8A15-3EDE9B6BA6DE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19999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矩形: 圆角 23">
                <a:hlinkClick r:id="" action="ppaction://noaction"/>
                <a:extLst>
                  <a:ext uri="{FF2B5EF4-FFF2-40B4-BE49-F238E27FC236}">
                    <a16:creationId xmlns:a16="http://schemas.microsoft.com/office/drawing/2014/main" id="{32A1A088-D74A-40C5-A6A6-F4A5899EDAAC}"/>
                  </a:ext>
                </a:extLst>
              </p:cNvPr>
              <p:cNvSpPr/>
              <p:nvPr/>
            </p:nvSpPr>
            <p:spPr>
              <a:xfrm>
                <a:off x="1193768" y="4298193"/>
                <a:ext cx="4219974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优化实践</a:t>
                </a:r>
              </a:p>
            </p:txBody>
          </p:sp>
        </p:grp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016DC33-35AE-4F0A-8360-9BE86D32F2FF}"/>
                </a:ext>
              </a:extLst>
            </p:cNvPr>
            <p:cNvSpPr/>
            <p:nvPr/>
          </p:nvSpPr>
          <p:spPr>
            <a:xfrm>
              <a:off x="2268473" y="4417470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10763CF-2801-4EAE-88BF-B37A507632C7}"/>
                </a:ext>
              </a:extLst>
            </p:cNvPr>
            <p:cNvGrpSpPr/>
            <p:nvPr/>
          </p:nvGrpSpPr>
          <p:grpSpPr>
            <a:xfrm>
              <a:off x="3224896" y="4717291"/>
              <a:ext cx="3240000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21" name="矩形: 圆角 20">
                <a:hlinkClick r:id="" action="ppaction://noaction"/>
                <a:extLst>
                  <a:ext uri="{FF2B5EF4-FFF2-40B4-BE49-F238E27FC236}">
                    <a16:creationId xmlns:a16="http://schemas.microsoft.com/office/drawing/2014/main" id="{43F7C017-4722-4F8D-A6DB-2360690CDE74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总结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C0A40E7-F6A9-4028-8E7B-11B299C86C46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4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44D2D3-7F71-3541-A153-F54B427FA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48B2D04A-EF40-BBF9-432B-0FBDB87BD0CA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73815A43-3359-B185-A93F-00B6C8A10F25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44EF2F31-3FF8-509B-B326-9F01D678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0EC6A17-497C-C9D7-9F02-FE8D5E35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由粗到细的性能探测</a:t>
            </a:r>
            <a:endParaRPr lang="en-US" altLang="zh-CN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10F42C44-9DD0-C326-0E18-BB59007A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99" y="1180204"/>
            <a:ext cx="11471983" cy="516235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具体性能指标</a:t>
            </a:r>
            <a:endParaRPr lang="en-US" altLang="zh-CN" sz="2400" b="1" dirty="0"/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主机算子：</a:t>
            </a:r>
            <a:r>
              <a:rPr lang="en-US" altLang="zh-CN" sz="2000" dirty="0">
                <a:latin typeface="+mn-ea"/>
                <a:ea typeface="+mn-ea"/>
              </a:rPr>
              <a:t>I/O </a:t>
            </a:r>
            <a:r>
              <a:rPr lang="zh-CN" altLang="en-US" sz="2000" dirty="0">
                <a:latin typeface="+mn-ea"/>
                <a:ea typeface="+mn-ea"/>
              </a:rPr>
              <a:t>算子、</a:t>
            </a:r>
            <a:r>
              <a:rPr lang="en-US" altLang="zh-CN" sz="2000" dirty="0">
                <a:latin typeface="+mn-ea"/>
                <a:ea typeface="+mn-ea"/>
              </a:rPr>
              <a:t>CPU </a:t>
            </a:r>
            <a:r>
              <a:rPr lang="zh-CN" altLang="en-US" sz="2000" dirty="0">
                <a:latin typeface="+mn-ea"/>
                <a:ea typeface="+mn-ea"/>
              </a:rPr>
              <a:t>算子性能。</a:t>
            </a: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计算算子：</a:t>
            </a:r>
            <a:r>
              <a:rPr lang="en-US" altLang="zh-CN" sz="2000" dirty="0">
                <a:latin typeface="+mn-ea"/>
                <a:ea typeface="+mn-ea"/>
              </a:rPr>
              <a:t>NPU </a:t>
            </a:r>
            <a:r>
              <a:rPr lang="zh-CN" altLang="en-US" sz="2000" dirty="0">
                <a:latin typeface="+mn-ea"/>
                <a:ea typeface="+mn-ea"/>
              </a:rPr>
              <a:t>计算 </a:t>
            </a:r>
            <a:r>
              <a:rPr lang="en-US" altLang="zh-CN" sz="2000" dirty="0">
                <a:latin typeface="+mn-ea"/>
                <a:ea typeface="+mn-ea"/>
              </a:rPr>
              <a:t>FLOPs</a:t>
            </a:r>
            <a:r>
              <a:rPr lang="zh-CN" altLang="en-US" sz="2000" dirty="0">
                <a:latin typeface="+mn-ea"/>
                <a:ea typeface="+mn-ea"/>
              </a:rPr>
              <a:t>、内存访问量和带宽。</a:t>
            </a: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zh-CN" altLang="en-US" sz="2000" dirty="0">
                <a:latin typeface="+mn-ea"/>
                <a:ea typeface="+mn-ea"/>
              </a:rPr>
              <a:t>通信算子：</a:t>
            </a:r>
            <a:r>
              <a:rPr lang="en-US" altLang="zh-CN" sz="2000" dirty="0">
                <a:latin typeface="+mn-ea"/>
                <a:ea typeface="+mn-ea"/>
              </a:rPr>
              <a:t>PCIe</a:t>
            </a:r>
            <a:r>
              <a:rPr lang="zh-CN" altLang="en-US" sz="2000" dirty="0">
                <a:latin typeface="+mn-ea"/>
                <a:ea typeface="+mn-ea"/>
              </a:rPr>
              <a:t>、</a:t>
            </a:r>
            <a:r>
              <a:rPr lang="en-US" altLang="zh-CN" sz="2000" dirty="0">
                <a:latin typeface="+mn-ea"/>
                <a:ea typeface="+mn-ea"/>
              </a:rPr>
              <a:t>HCCS </a:t>
            </a:r>
            <a:r>
              <a:rPr lang="zh-CN" altLang="en-US" sz="2000" dirty="0">
                <a:latin typeface="+mn-ea"/>
                <a:ea typeface="+mn-ea"/>
              </a:rPr>
              <a:t>和 </a:t>
            </a:r>
            <a:r>
              <a:rPr lang="en-US" altLang="zh-CN" sz="2000" dirty="0">
                <a:latin typeface="+mn-ea"/>
                <a:ea typeface="+mn-ea"/>
              </a:rPr>
              <a:t>RDMA</a:t>
            </a:r>
            <a:r>
              <a:rPr lang="zh-CN" altLang="en-US" sz="2000" dirty="0">
                <a:latin typeface="+mn-ea"/>
                <a:ea typeface="+mn-ea"/>
              </a:rPr>
              <a:t>传输时间和带宽。</a:t>
            </a: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Timeline</a:t>
            </a:r>
            <a:r>
              <a:rPr lang="zh-CN" altLang="en-US" sz="2000" dirty="0">
                <a:latin typeface="+mn-ea"/>
                <a:ea typeface="+mn-ea"/>
              </a:rPr>
              <a:t>：不同类型算子的时序依赖关系。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F4819D-B6EF-C2A1-C525-C8D0DA6BDA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4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7A93E-879A-DB00-F94F-1EF8180A8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F9A585-141B-243B-33B2-2A63AC3B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5600"/>
            <a:ext cx="10969200" cy="705600"/>
          </a:xfrm>
        </p:spPr>
        <p:txBody>
          <a:bodyPr/>
          <a:lstStyle/>
          <a:p>
            <a:r>
              <a:rPr lang="en-US" altLang="zh-CN" sz="2800" b="1" i="1" dirty="0"/>
              <a:t>Hermes</a:t>
            </a:r>
            <a:r>
              <a:rPr lang="zh-CN" altLang="en-US" sz="2800" dirty="0"/>
              <a:t>系统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52D0DF39-AB48-965B-6C55-5BBA620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8C892C-C70C-46B5-9761-8314390FF0B6}"/>
              </a:ext>
            </a:extLst>
          </p:cNvPr>
          <p:cNvSpPr/>
          <p:nvPr/>
        </p:nvSpPr>
        <p:spPr>
          <a:xfrm>
            <a:off x="757161" y="551357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由粗到细的性能探测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3D94209-057A-4F45-A66F-81B1DA6BE3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38812850-5547-41F3-AFA0-242FF9A5CF40}"/>
              </a:ext>
            </a:extLst>
          </p:cNvPr>
          <p:cNvSpPr/>
          <p:nvPr/>
        </p:nvSpPr>
        <p:spPr>
          <a:xfrm>
            <a:off x="7244336" y="1603185"/>
            <a:ext cx="4807228" cy="360573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0" name="内容占位符 5">
            <a:extLst>
              <a:ext uri="{FF2B5EF4-FFF2-40B4-BE49-F238E27FC236}">
                <a16:creationId xmlns:a16="http://schemas.microsoft.com/office/drawing/2014/main" id="{E2BBF2CC-E2A1-41D7-BEFD-84F2344F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45" y="3281106"/>
            <a:ext cx="720000" cy="720000"/>
          </a:xfrm>
          <a:prstGeom prst="rect">
            <a:avLst/>
          </a:prstGeom>
        </p:spPr>
      </p:pic>
      <p:sp>
        <p:nvSpPr>
          <p:cNvPr id="171" name="椭圆 170">
            <a:extLst>
              <a:ext uri="{FF2B5EF4-FFF2-40B4-BE49-F238E27FC236}">
                <a16:creationId xmlns:a16="http://schemas.microsoft.com/office/drawing/2014/main" id="{FDB194C2-8C3D-40E5-A8F5-E7A03A8C033B}"/>
              </a:ext>
            </a:extLst>
          </p:cNvPr>
          <p:cNvSpPr/>
          <p:nvPr/>
        </p:nvSpPr>
        <p:spPr>
          <a:xfrm>
            <a:off x="8943912" y="1707037"/>
            <a:ext cx="288000" cy="266400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82C97FFB-694C-4506-ADD3-A455C01B5395}"/>
              </a:ext>
            </a:extLst>
          </p:cNvPr>
          <p:cNvGraphicFramePr>
            <a:graphicFrameLocks noGrp="1"/>
          </p:cNvGraphicFramePr>
          <p:nvPr/>
        </p:nvGraphicFramePr>
        <p:xfrm>
          <a:off x="7442630" y="2765350"/>
          <a:ext cx="3361104" cy="1761265"/>
        </p:xfrm>
        <a:graphic>
          <a:graphicData uri="http://schemas.openxmlformats.org/drawingml/2006/table">
            <a:tbl>
              <a:tblPr firstRow="1" bandRow="1"/>
              <a:tblGrid>
                <a:gridCol w="1120368">
                  <a:extLst>
                    <a:ext uri="{9D8B030D-6E8A-4147-A177-3AD203B41FA5}">
                      <a16:colId xmlns:a16="http://schemas.microsoft.com/office/drawing/2014/main" val="2654344088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972127086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837350567"/>
                    </a:ext>
                  </a:extLst>
                </a:gridCol>
              </a:tblGrid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Bottleneck</a:t>
                      </a:r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Cause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Optimization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408231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30028"/>
                  </a:ext>
                </a:extLst>
              </a:tr>
              <a:tr h="52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I/O</a:t>
                      </a:r>
                      <a:endParaRPr lang="zh-CN" altLang="en-US" sz="1400" b="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Slow data fetching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Cache strategy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9788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85967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20455"/>
                  </a:ext>
                </a:extLst>
              </a:tr>
            </a:tbl>
          </a:graphicData>
        </a:graphic>
      </p:graphicFrame>
      <p:sp>
        <p:nvSpPr>
          <p:cNvPr id="173" name="文本框 172">
            <a:extLst>
              <a:ext uri="{FF2B5EF4-FFF2-40B4-BE49-F238E27FC236}">
                <a16:creationId xmlns:a16="http://schemas.microsoft.com/office/drawing/2014/main" id="{F4B76302-6F23-47CA-991E-C324131D3A5A}"/>
              </a:ext>
            </a:extLst>
          </p:cNvPr>
          <p:cNvSpPr txBox="1"/>
          <p:nvPr/>
        </p:nvSpPr>
        <p:spPr>
          <a:xfrm>
            <a:off x="9203853" y="1639341"/>
            <a:ext cx="164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Optimization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D3AF5AD-831F-47FE-A296-53DD44D4F956}"/>
              </a:ext>
            </a:extLst>
          </p:cNvPr>
          <p:cNvSpPr/>
          <p:nvPr/>
        </p:nvSpPr>
        <p:spPr>
          <a:xfrm>
            <a:off x="7856628" y="2370099"/>
            <a:ext cx="287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Cause-optimization match</a:t>
            </a:r>
            <a:endParaRPr lang="zh-CN" altLang="en-US" b="1" i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06816E-CECC-4FA6-AD27-D3CCFC8D7B84}"/>
              </a:ext>
            </a:extLst>
          </p:cNvPr>
          <p:cNvSpPr/>
          <p:nvPr/>
        </p:nvSpPr>
        <p:spPr>
          <a:xfrm>
            <a:off x="7384696" y="3387984"/>
            <a:ext cx="3467364" cy="5136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061ED19-0708-4B19-92AA-6AF3E424E6BE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 flipV="1">
            <a:off x="10852060" y="3641106"/>
            <a:ext cx="364385" cy="368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FE2CF535-336A-4E22-8C13-546BF554FE80}"/>
              </a:ext>
            </a:extLst>
          </p:cNvPr>
          <p:cNvGrpSpPr/>
          <p:nvPr/>
        </p:nvGrpSpPr>
        <p:grpSpPr>
          <a:xfrm>
            <a:off x="138126" y="1603185"/>
            <a:ext cx="3473041" cy="3626177"/>
            <a:chOff x="711421" y="1660898"/>
            <a:chExt cx="3473041" cy="3626177"/>
          </a:xfrm>
        </p:grpSpPr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D0A4DD7D-7169-4059-A5C8-236B17265C1A}"/>
                </a:ext>
              </a:extLst>
            </p:cNvPr>
            <p:cNvSpPr/>
            <p:nvPr/>
          </p:nvSpPr>
          <p:spPr>
            <a:xfrm>
              <a:off x="711421" y="1660898"/>
              <a:ext cx="3473041" cy="3626177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DC2A1C93-8751-4186-A3A6-F3BA8A4A88E4}"/>
                </a:ext>
              </a:extLst>
            </p:cNvPr>
            <p:cNvSpPr/>
            <p:nvPr/>
          </p:nvSpPr>
          <p:spPr>
            <a:xfrm>
              <a:off x="887289" y="3051706"/>
              <a:ext cx="3148492" cy="2090471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endParaRPr lang="en-US" altLang="zh-CN" sz="80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4C730AE9-1A4E-45A9-AB99-2E6EDBF6589C}"/>
                </a:ext>
              </a:extLst>
            </p:cNvPr>
            <p:cNvSpPr/>
            <p:nvPr/>
          </p:nvSpPr>
          <p:spPr>
            <a:xfrm>
              <a:off x="1017448" y="3216542"/>
              <a:ext cx="1178018" cy="409577"/>
            </a:xfrm>
            <a:prstGeom prst="roundRect">
              <a:avLst/>
            </a:prstGeom>
            <a:solidFill>
              <a:srgbClr val="E2F0D9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Host</a:t>
              </a: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68AD04A3-EFED-47B6-8D64-24512695783C}"/>
                </a:ext>
              </a:extLst>
            </p:cNvPr>
            <p:cNvSpPr/>
            <p:nvPr/>
          </p:nvSpPr>
          <p:spPr>
            <a:xfrm>
              <a:off x="1016321" y="4329351"/>
              <a:ext cx="1178018" cy="409575"/>
            </a:xfrm>
            <a:prstGeom prst="roundRect">
              <a:avLst/>
            </a:prstGeom>
            <a:solidFill>
              <a:srgbClr val="DEEB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Network</a:t>
              </a: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9ABC6A9D-6BD5-4B18-9319-05181DC4F2BE}"/>
                </a:ext>
              </a:extLst>
            </p:cNvPr>
            <p:cNvSpPr/>
            <p:nvPr/>
          </p:nvSpPr>
          <p:spPr>
            <a:xfrm>
              <a:off x="1016321" y="3765065"/>
              <a:ext cx="1178018" cy="409577"/>
            </a:xfrm>
            <a:prstGeom prst="roundRect">
              <a:avLst/>
            </a:prstGeom>
            <a:solidFill>
              <a:srgbClr val="F2B4CA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Device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D010130-492E-4B12-BDBC-F35332A8D107}"/>
                </a:ext>
              </a:extLst>
            </p:cNvPr>
            <p:cNvSpPr/>
            <p:nvPr/>
          </p:nvSpPr>
          <p:spPr>
            <a:xfrm>
              <a:off x="1531423" y="2203911"/>
              <a:ext cx="1860224" cy="576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Lightweight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Monitor</a:t>
              </a: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7377DBFE-CC0F-48D4-B128-9B16C07DA9CF}"/>
                </a:ext>
              </a:extLst>
            </p:cNvPr>
            <p:cNvCxnSpPr>
              <a:cxnSpLocks/>
              <a:stCxn id="188" idx="2"/>
              <a:endCxn id="184" idx="0"/>
            </p:cNvCxnSpPr>
            <p:nvPr/>
          </p:nvCxnSpPr>
          <p:spPr>
            <a:xfrm>
              <a:off x="2461535" y="2780822"/>
              <a:ext cx="0" cy="2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0716A50-DC05-443E-AB01-EF7E7914531E}"/>
                </a:ext>
              </a:extLst>
            </p:cNvPr>
            <p:cNvSpPr/>
            <p:nvPr/>
          </p:nvSpPr>
          <p:spPr>
            <a:xfrm>
              <a:off x="1168400" y="4751820"/>
              <a:ext cx="2670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Fine-grained Profiling </a:t>
              </a:r>
              <a:endParaRPr lang="zh-CN" altLang="en-US" b="1" dirty="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81745163-C3C7-427B-847E-8B0A2C68EFEC}"/>
                </a:ext>
              </a:extLst>
            </p:cNvPr>
            <p:cNvSpPr/>
            <p:nvPr/>
          </p:nvSpPr>
          <p:spPr>
            <a:xfrm>
              <a:off x="1762840" y="1764113"/>
              <a:ext cx="288000" cy="264844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43E9BFAD-CDB4-4682-AB32-91DD6D37CDF3}"/>
                </a:ext>
              </a:extLst>
            </p:cNvPr>
            <p:cNvSpPr txBox="1"/>
            <p:nvPr/>
          </p:nvSpPr>
          <p:spPr>
            <a:xfrm>
              <a:off x="1919129" y="1695713"/>
              <a:ext cx="1519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Profiling</a:t>
              </a: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7AAA74E9-1BD0-48EE-9162-9BD0D3A227DC}"/>
                </a:ext>
              </a:extLst>
            </p:cNvPr>
            <p:cNvSpPr/>
            <p:nvPr/>
          </p:nvSpPr>
          <p:spPr>
            <a:xfrm>
              <a:off x="2787932" y="3389932"/>
              <a:ext cx="1178018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Timeline</a:t>
              </a:r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32794440-2A13-43E0-81D7-08E4DB8E418C}"/>
                </a:ext>
              </a:extLst>
            </p:cNvPr>
            <p:cNvSpPr/>
            <p:nvPr/>
          </p:nvSpPr>
          <p:spPr>
            <a:xfrm>
              <a:off x="2787932" y="4075580"/>
              <a:ext cx="1178017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Operator</a:t>
              </a:r>
            </a:p>
          </p:txBody>
        </p:sp>
        <p:sp>
          <p:nvSpPr>
            <p:cNvPr id="196" name="箭头: 右 195">
              <a:extLst>
                <a:ext uri="{FF2B5EF4-FFF2-40B4-BE49-F238E27FC236}">
                  <a16:creationId xmlns:a16="http://schemas.microsoft.com/office/drawing/2014/main" id="{354098EA-17A6-476F-A0B8-723BD6188730}"/>
                </a:ext>
              </a:extLst>
            </p:cNvPr>
            <p:cNvSpPr/>
            <p:nvPr/>
          </p:nvSpPr>
          <p:spPr>
            <a:xfrm>
              <a:off x="2294041" y="3841289"/>
              <a:ext cx="458886" cy="268157"/>
            </a:xfrm>
            <a:prstGeom prst="rightArrow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13959755-E714-46AA-B6E0-F35FC845EF90}"/>
              </a:ext>
            </a:extLst>
          </p:cNvPr>
          <p:cNvGrpSpPr/>
          <p:nvPr/>
        </p:nvGrpSpPr>
        <p:grpSpPr>
          <a:xfrm>
            <a:off x="3887087" y="1622723"/>
            <a:ext cx="3472001" cy="3612553"/>
            <a:chOff x="3887087" y="1754341"/>
            <a:chExt cx="3472001" cy="3612553"/>
          </a:xfrm>
        </p:grpSpPr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026CF2BB-E8F9-442B-B46B-65FA91804486}"/>
                </a:ext>
              </a:extLst>
            </p:cNvPr>
            <p:cNvSpPr/>
            <p:nvPr/>
          </p:nvSpPr>
          <p:spPr>
            <a:xfrm>
              <a:off x="3887087" y="1754341"/>
              <a:ext cx="3085984" cy="3612553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B23A68A3-A31B-49F9-8BF3-8522E3428491}"/>
                </a:ext>
              </a:extLst>
            </p:cNvPr>
            <p:cNvSpPr/>
            <p:nvPr/>
          </p:nvSpPr>
          <p:spPr>
            <a:xfrm>
              <a:off x="4104557" y="3483253"/>
              <a:ext cx="1773335" cy="1790497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5C12F745-A97D-461A-AA69-4874020D11BA}"/>
                </a:ext>
              </a:extLst>
            </p:cNvPr>
            <p:cNvSpPr/>
            <p:nvPr/>
          </p:nvSpPr>
          <p:spPr>
            <a:xfrm>
              <a:off x="4372842" y="3645481"/>
              <a:ext cx="1236764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I/O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0DDFD5A1-F9B3-479D-A432-8D192A7F97F6}"/>
                </a:ext>
              </a:extLst>
            </p:cNvPr>
            <p:cNvSpPr/>
            <p:nvPr/>
          </p:nvSpPr>
          <p:spPr>
            <a:xfrm>
              <a:off x="4362112" y="4483207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0506BE00-048D-4CC6-B9CB-EB5269BBF9EF}"/>
                </a:ext>
              </a:extLst>
            </p:cNvPr>
            <p:cNvSpPr/>
            <p:nvPr/>
          </p:nvSpPr>
          <p:spPr>
            <a:xfrm>
              <a:off x="4362112" y="4891318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8D72D70E-23AA-4C2B-BF66-C2F53F029B98}"/>
                </a:ext>
              </a:extLst>
            </p:cNvPr>
            <p:cNvSpPr/>
            <p:nvPr/>
          </p:nvSpPr>
          <p:spPr>
            <a:xfrm>
              <a:off x="4372842" y="4084735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CPU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F07D4FD6-77F6-45A6-883D-05F8B662E4A2}"/>
                </a:ext>
              </a:extLst>
            </p:cNvPr>
            <p:cNvSpPr/>
            <p:nvPr/>
          </p:nvSpPr>
          <p:spPr>
            <a:xfrm>
              <a:off x="4882416" y="1838654"/>
              <a:ext cx="287485" cy="264717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04DDE93-1059-4930-8125-65FB0EA743A6}"/>
                </a:ext>
              </a:extLst>
            </p:cNvPr>
            <p:cNvSpPr txBox="1"/>
            <p:nvPr/>
          </p:nvSpPr>
          <p:spPr>
            <a:xfrm>
              <a:off x="5010252" y="1770958"/>
              <a:ext cx="138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Analysis</a:t>
              </a:r>
            </a:p>
          </p:txBody>
        </p: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68F6B91F-E388-4D9B-9445-68630D77CA90}"/>
                </a:ext>
              </a:extLst>
            </p:cNvPr>
            <p:cNvGrpSpPr/>
            <p:nvPr/>
          </p:nvGrpSpPr>
          <p:grpSpPr>
            <a:xfrm>
              <a:off x="4104558" y="2274609"/>
              <a:ext cx="1773335" cy="965885"/>
              <a:chOff x="11919929" y="3275935"/>
              <a:chExt cx="1009825" cy="571130"/>
            </a:xfrm>
          </p:grpSpPr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B65F6A56-54C6-4D28-927C-7026E9E68310}"/>
                  </a:ext>
                </a:extLst>
              </p:cNvPr>
              <p:cNvSpPr/>
              <p:nvPr/>
            </p:nvSpPr>
            <p:spPr>
              <a:xfrm>
                <a:off x="11919929" y="3275935"/>
                <a:ext cx="1009825" cy="571130"/>
              </a:xfrm>
              <a:prstGeom prst="roundRect">
                <a:avLst/>
              </a:prstGeom>
              <a:solidFill>
                <a:srgbClr val="E1D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: 圆角 213">
                <a:extLst>
                  <a:ext uri="{FF2B5EF4-FFF2-40B4-BE49-F238E27FC236}">
                    <a16:creationId xmlns:a16="http://schemas.microsoft.com/office/drawing/2014/main" id="{8B23F7AC-4D55-4074-98D5-F5AF75EFF7CD}"/>
                  </a:ext>
                </a:extLst>
              </p:cNvPr>
              <p:cNvSpPr/>
              <p:nvPr/>
            </p:nvSpPr>
            <p:spPr>
              <a:xfrm>
                <a:off x="12076669" y="3643937"/>
                <a:ext cx="706957" cy="14630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CPA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矩形: 圆角 214">
                <a:extLst>
                  <a:ext uri="{FF2B5EF4-FFF2-40B4-BE49-F238E27FC236}">
                    <a16:creationId xmlns:a16="http://schemas.microsoft.com/office/drawing/2014/main" id="{D8EFED7C-ED36-4C78-9CF2-F8B3FAB72E4A}"/>
                  </a:ext>
                </a:extLst>
              </p:cNvPr>
              <p:cNvSpPr/>
              <p:nvPr/>
            </p:nvSpPr>
            <p:spPr>
              <a:xfrm>
                <a:off x="12078010" y="3329429"/>
                <a:ext cx="704275" cy="15704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Parallel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B012EFBB-ED66-41FD-A637-D38696107F3B}"/>
                  </a:ext>
                </a:extLst>
              </p:cNvPr>
              <p:cNvCxnSpPr>
                <a:cxnSpLocks/>
                <a:stCxn id="215" idx="2"/>
                <a:endCxn id="214" idx="0"/>
              </p:cNvCxnSpPr>
              <p:nvPr/>
            </p:nvCxnSpPr>
            <p:spPr>
              <a:xfrm>
                <a:off x="12430148" y="3486475"/>
                <a:ext cx="0" cy="1574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8C3EA1E-F3A0-459C-8555-47EA8BFCDB28}"/>
                </a:ext>
              </a:extLst>
            </p:cNvPr>
            <p:cNvSpPr txBox="1"/>
            <p:nvPr/>
          </p:nvSpPr>
          <p:spPr>
            <a:xfrm>
              <a:off x="5499240" y="2504424"/>
              <a:ext cx="185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Inter-op</a:t>
              </a:r>
              <a:endParaRPr lang="zh-CN" altLang="en-US" b="1" i="1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CCCAAC1-C43F-44BF-9AB6-1E2F80DD0826}"/>
                </a:ext>
              </a:extLst>
            </p:cNvPr>
            <p:cNvSpPr txBox="1"/>
            <p:nvPr/>
          </p:nvSpPr>
          <p:spPr>
            <a:xfrm>
              <a:off x="5499242" y="4241224"/>
              <a:ext cx="185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Intra-op</a:t>
              </a:r>
              <a:endParaRPr lang="zh-CN" altLang="en-US" b="1" i="1" dirty="0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D1B77A13-10E4-4947-9DB5-B2A008EA8C81}"/>
                </a:ext>
              </a:extLst>
            </p:cNvPr>
            <p:cNvCxnSpPr>
              <a:cxnSpLocks/>
              <a:stCxn id="213" idx="2"/>
              <a:endCxn id="200" idx="0"/>
            </p:cNvCxnSpPr>
            <p:nvPr/>
          </p:nvCxnSpPr>
          <p:spPr>
            <a:xfrm flipH="1">
              <a:off x="4991225" y="3240494"/>
              <a:ext cx="2" cy="242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76DF0AA-51DC-E6BF-5668-C3E12E485E24}"/>
              </a:ext>
            </a:extLst>
          </p:cNvPr>
          <p:cNvSpPr/>
          <p:nvPr/>
        </p:nvSpPr>
        <p:spPr>
          <a:xfrm>
            <a:off x="7100906" y="1489970"/>
            <a:ext cx="5079473" cy="431102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1E4A5E-07AD-4128-B42B-9DFAF2B922AF}"/>
              </a:ext>
            </a:extLst>
          </p:cNvPr>
          <p:cNvSpPr/>
          <p:nvPr/>
        </p:nvSpPr>
        <p:spPr>
          <a:xfrm>
            <a:off x="4529832" y="551357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层次化瓶颈分析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ED6175-6323-4773-8EFB-01BD0227FCBF}"/>
              </a:ext>
            </a:extLst>
          </p:cNvPr>
          <p:cNvSpPr/>
          <p:nvPr/>
        </p:nvSpPr>
        <p:spPr>
          <a:xfrm>
            <a:off x="11621" y="1489970"/>
            <a:ext cx="3693322" cy="446342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BEF8EC9-8841-487B-A2BC-C4A2AB2ABFDD}"/>
              </a:ext>
            </a:extLst>
          </p:cNvPr>
          <p:cNvCxnSpPr>
            <a:cxnSpLocks/>
            <a:stCxn id="193" idx="3"/>
            <a:endCxn id="213" idx="1"/>
          </p:cNvCxnSpPr>
          <p:nvPr/>
        </p:nvCxnSpPr>
        <p:spPr>
          <a:xfrm flipV="1">
            <a:off x="3392655" y="2625934"/>
            <a:ext cx="711903" cy="9288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3928FF0-C874-4259-86CC-9B5C00614818}"/>
              </a:ext>
            </a:extLst>
          </p:cNvPr>
          <p:cNvCxnSpPr>
            <a:cxnSpLocks/>
            <a:stCxn id="195" idx="3"/>
            <a:endCxn id="200" idx="1"/>
          </p:cNvCxnSpPr>
          <p:nvPr/>
        </p:nvCxnSpPr>
        <p:spPr>
          <a:xfrm>
            <a:off x="3392654" y="4240442"/>
            <a:ext cx="711903" cy="644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9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E1F21-0645-E348-C5EF-D3B75D36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848447C1-E042-A8BA-E7C0-B4EF8789A048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AC1E1AF-1757-CE5D-6A53-867476AE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DC74FAA-E603-AC2E-F6F2-B3B59E3F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算子间分析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C37022-2CED-45AF-1199-9C974FE6CA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BDEC204-4A35-90DE-7628-E70700BCDDC8}"/>
              </a:ext>
            </a:extLst>
          </p:cNvPr>
          <p:cNvSpPr/>
          <p:nvPr/>
        </p:nvSpPr>
        <p:spPr>
          <a:xfrm>
            <a:off x="4555183" y="2880000"/>
            <a:ext cx="5913788" cy="1976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6E0B415D-097D-D881-C111-B2488401110F}"/>
              </a:ext>
            </a:extLst>
          </p:cNvPr>
          <p:cNvGrpSpPr/>
          <p:nvPr/>
        </p:nvGrpSpPr>
        <p:grpSpPr>
          <a:xfrm>
            <a:off x="5929312" y="4536904"/>
            <a:ext cx="4323304" cy="254924"/>
            <a:chOff x="8339141" y="1515488"/>
            <a:chExt cx="3985312" cy="246220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D564C05-89CB-3B58-FAE1-5E953025F301}"/>
                </a:ext>
              </a:extLst>
            </p:cNvPr>
            <p:cNvSpPr txBox="1"/>
            <p:nvPr/>
          </p:nvSpPr>
          <p:spPr>
            <a:xfrm>
              <a:off x="8481277" y="1519692"/>
              <a:ext cx="1206913" cy="23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Computation </a:t>
              </a:r>
              <a:endParaRPr lang="zh-CN" altLang="en-US" sz="10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0FE1C5E-FC82-5C1F-0F0A-BE3740062074}"/>
                </a:ext>
              </a:extLst>
            </p:cNvPr>
            <p:cNvSpPr txBox="1"/>
            <p:nvPr/>
          </p:nvSpPr>
          <p:spPr>
            <a:xfrm>
              <a:off x="9587927" y="1519692"/>
              <a:ext cx="1507267" cy="23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Communication</a:t>
              </a:r>
              <a:endParaRPr lang="zh-CN" altLang="en-US" sz="10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A421191-0A66-4E1C-D5A2-9027EDB05FD3}"/>
                </a:ext>
              </a:extLst>
            </p:cNvPr>
            <p:cNvSpPr/>
            <p:nvPr/>
          </p:nvSpPr>
          <p:spPr>
            <a:xfrm>
              <a:off x="8339141" y="1555414"/>
              <a:ext cx="173448" cy="144038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rgbClr val="99CC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3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CA36314-4EDB-7108-F570-0F82454755FC}"/>
                </a:ext>
              </a:extLst>
            </p:cNvPr>
            <p:cNvSpPr/>
            <p:nvPr/>
          </p:nvSpPr>
          <p:spPr>
            <a:xfrm>
              <a:off x="9424071" y="1552634"/>
              <a:ext cx="173448" cy="144038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rgbClr val="FFCC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3" dirty="0">
                <a:solidFill>
                  <a:schemeClr val="tx1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E4D7CF2-8B51-3274-0273-E115D6E6C9DE}"/>
                </a:ext>
              </a:extLst>
            </p:cNvPr>
            <p:cNvSpPr txBox="1"/>
            <p:nvPr/>
          </p:nvSpPr>
          <p:spPr>
            <a:xfrm>
              <a:off x="10817186" y="1515488"/>
              <a:ext cx="150726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Host</a:t>
              </a:r>
              <a:endParaRPr lang="zh-CN" altLang="en-US" sz="1000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B16212C-C0D2-EA83-1E00-8EE33F3EB487}"/>
                </a:ext>
              </a:extLst>
            </p:cNvPr>
            <p:cNvSpPr/>
            <p:nvPr/>
          </p:nvSpPr>
          <p:spPr>
            <a:xfrm>
              <a:off x="10643738" y="1559900"/>
              <a:ext cx="173448" cy="1440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3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F79AB00-F756-FECF-9F75-29F1AA41AC17}"/>
              </a:ext>
            </a:extLst>
          </p:cNvPr>
          <p:cNvGrpSpPr/>
          <p:nvPr/>
        </p:nvGrpSpPr>
        <p:grpSpPr>
          <a:xfrm>
            <a:off x="4749930" y="3027902"/>
            <a:ext cx="5509547" cy="801313"/>
            <a:chOff x="6370651" y="3119438"/>
            <a:chExt cx="5078816" cy="77395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D757728-CEA0-3CB5-CA0D-1D7BB7FE085D}"/>
                </a:ext>
              </a:extLst>
            </p:cNvPr>
            <p:cNvSpPr/>
            <p:nvPr/>
          </p:nvSpPr>
          <p:spPr>
            <a:xfrm>
              <a:off x="6370652" y="3119439"/>
              <a:ext cx="522740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CE25E4-71B3-5A26-A577-D3F95DB9480A}"/>
                </a:ext>
              </a:extLst>
            </p:cNvPr>
            <p:cNvSpPr/>
            <p:nvPr/>
          </p:nvSpPr>
          <p:spPr>
            <a:xfrm>
              <a:off x="6893393" y="3119439"/>
              <a:ext cx="612424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F3927CA-17B7-E2A9-40CE-F8F30ED7CA2E}"/>
                </a:ext>
              </a:extLst>
            </p:cNvPr>
            <p:cNvSpPr/>
            <p:nvPr/>
          </p:nvSpPr>
          <p:spPr>
            <a:xfrm>
              <a:off x="6893393" y="3674279"/>
              <a:ext cx="1425794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047E79-4221-94E6-9230-E59A28D03F4D}"/>
                </a:ext>
              </a:extLst>
            </p:cNvPr>
            <p:cNvSpPr/>
            <p:nvPr/>
          </p:nvSpPr>
          <p:spPr>
            <a:xfrm>
              <a:off x="8464902" y="3119438"/>
              <a:ext cx="612424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6FDA67E-568F-B025-0760-ECEB011DF05E}"/>
                </a:ext>
              </a:extLst>
            </p:cNvPr>
            <p:cNvSpPr/>
            <p:nvPr/>
          </p:nvSpPr>
          <p:spPr>
            <a:xfrm>
              <a:off x="8549084" y="3671701"/>
              <a:ext cx="706928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60474B3-41AB-4035-D391-8A720E0CB39E}"/>
                </a:ext>
              </a:extLst>
            </p:cNvPr>
            <p:cNvSpPr/>
            <p:nvPr/>
          </p:nvSpPr>
          <p:spPr>
            <a:xfrm>
              <a:off x="10785475" y="3386343"/>
              <a:ext cx="663991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FFABAB-DB80-84A8-93AA-28A9CF511A1B}"/>
                </a:ext>
              </a:extLst>
            </p:cNvPr>
            <p:cNvSpPr/>
            <p:nvPr/>
          </p:nvSpPr>
          <p:spPr>
            <a:xfrm>
              <a:off x="10169242" y="3671701"/>
              <a:ext cx="699945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2D0B9B6-CFCF-0FF9-A1E0-7A583005DF09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6370651" y="3228996"/>
              <a:ext cx="1" cy="661818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3477E23-9A41-440E-DD3A-2FEC33F7D543}"/>
                </a:ext>
              </a:extLst>
            </p:cNvPr>
            <p:cNvCxnSpPr>
              <a:cxnSpLocks/>
            </p:cNvCxnSpPr>
            <p:nvPr/>
          </p:nvCxnSpPr>
          <p:spPr>
            <a:xfrm>
              <a:off x="8464901" y="3225177"/>
              <a:ext cx="0" cy="66563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F8F2401-7885-6A2A-0980-245B229D7BEA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8319187" y="3138229"/>
              <a:ext cx="1" cy="64560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BFB7194-159B-9E8D-7699-BE84D5FC5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415" y="3119438"/>
              <a:ext cx="0" cy="77137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8A4FDDA-E60B-BBA9-83C5-D2019284D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242" y="3119438"/>
              <a:ext cx="0" cy="686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B464CC-CC3E-2FEB-935D-013C4BA5790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9466" y="3119438"/>
              <a:ext cx="1" cy="7713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FFD1974-E48C-4CEE-25A3-9AB08FF3E8D1}"/>
                </a:ext>
              </a:extLst>
            </p:cNvPr>
            <p:cNvCxnSpPr>
              <a:cxnSpLocks/>
              <a:stCxn id="47" idx="1"/>
              <a:endCxn id="49" idx="1"/>
            </p:cNvCxnSpPr>
            <p:nvPr/>
          </p:nvCxnSpPr>
          <p:spPr>
            <a:xfrm>
              <a:off x="6893393" y="3228996"/>
              <a:ext cx="0" cy="55484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6A8A025-2B27-2CBB-125A-C4902C6FFE3C}"/>
                </a:ext>
              </a:extLst>
            </p:cNvPr>
            <p:cNvSpPr/>
            <p:nvPr/>
          </p:nvSpPr>
          <p:spPr>
            <a:xfrm>
              <a:off x="9252521" y="3671701"/>
              <a:ext cx="706928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Comm 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44D5A68-B8BB-E584-93EA-3CA2C4D55670}"/>
                </a:ext>
              </a:extLst>
            </p:cNvPr>
            <p:cNvSpPr/>
            <p:nvPr/>
          </p:nvSpPr>
          <p:spPr>
            <a:xfrm>
              <a:off x="6488171" y="3396859"/>
              <a:ext cx="642594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1581DEE-435E-019D-9233-470EF6A30D88}"/>
                </a:ext>
              </a:extLst>
            </p:cNvPr>
            <p:cNvSpPr/>
            <p:nvPr/>
          </p:nvSpPr>
          <p:spPr>
            <a:xfrm>
              <a:off x="7365734" y="3391392"/>
              <a:ext cx="642594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C46277-146D-6F51-FE96-569347BCFB31}"/>
                </a:ext>
              </a:extLst>
            </p:cNvPr>
            <p:cNvSpPr/>
            <p:nvPr/>
          </p:nvSpPr>
          <p:spPr>
            <a:xfrm>
              <a:off x="8966202" y="3391253"/>
              <a:ext cx="1079215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59D1527-CAE3-D872-E307-D1CC61684323}"/>
                </a:ext>
              </a:extLst>
            </p:cNvPr>
            <p:cNvSpPr/>
            <p:nvPr/>
          </p:nvSpPr>
          <p:spPr>
            <a:xfrm>
              <a:off x="10167916" y="3127212"/>
              <a:ext cx="534802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3" name="内容占位符 12">
            <a:extLst>
              <a:ext uri="{FF2B5EF4-FFF2-40B4-BE49-F238E27FC236}">
                <a16:creationId xmlns:a16="http://schemas.microsoft.com/office/drawing/2014/main" id="{A8FA799C-B3E5-611C-FCDC-E6FC1BB9D669}"/>
              </a:ext>
            </a:extLst>
          </p:cNvPr>
          <p:cNvSpPr txBox="1">
            <a:spLocks/>
          </p:cNvSpPr>
          <p:nvPr/>
        </p:nvSpPr>
        <p:spPr>
          <a:xfrm>
            <a:off x="4195835" y="1052657"/>
            <a:ext cx="6988766" cy="294342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0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多组件并行分析</a:t>
            </a:r>
            <a:endParaRPr lang="en-US" altLang="zh-CN" sz="2400" dirty="0"/>
          </a:p>
          <a:p>
            <a:pPr lvl="1"/>
            <a:r>
              <a:rPr lang="zh-CN" altLang="en-US" sz="2000" dirty="0"/>
              <a:t>展示计算、通信、</a:t>
            </a:r>
            <a:r>
              <a:rPr lang="en-US" altLang="zh-CN" sz="2000" dirty="0"/>
              <a:t>Host</a:t>
            </a:r>
            <a:r>
              <a:rPr lang="zh-CN" altLang="en-US" sz="2000" dirty="0"/>
              <a:t>任务间的并行度</a:t>
            </a:r>
            <a:endParaRPr lang="en-US" altLang="zh-CN" sz="2000" dirty="0"/>
          </a:p>
          <a:p>
            <a:pPr lvl="1"/>
            <a:r>
              <a:rPr lang="zh-CN" altLang="en-US" sz="2000" dirty="0"/>
              <a:t>确定是否存在并行瓶颈</a:t>
            </a:r>
            <a:endParaRPr lang="en-US" altLang="zh-CN" sz="20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558608-8E35-4682-9DAD-C25701A862DF}"/>
              </a:ext>
            </a:extLst>
          </p:cNvPr>
          <p:cNvGrpSpPr/>
          <p:nvPr/>
        </p:nvGrpSpPr>
        <p:grpSpPr>
          <a:xfrm>
            <a:off x="508000" y="1168700"/>
            <a:ext cx="2515365" cy="4918887"/>
            <a:chOff x="2147943" y="1136859"/>
            <a:chExt cx="2515365" cy="4918887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66BED29-1934-4AAD-B61E-0A4893C434C4}"/>
                </a:ext>
              </a:extLst>
            </p:cNvPr>
            <p:cNvSpPr/>
            <p:nvPr/>
          </p:nvSpPr>
          <p:spPr>
            <a:xfrm>
              <a:off x="2147943" y="3167165"/>
              <a:ext cx="2515365" cy="2888581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55F25ACD-1B34-4868-B7BB-CFBB2684DC01}"/>
                </a:ext>
              </a:extLst>
            </p:cNvPr>
            <p:cNvSpPr/>
            <p:nvPr/>
          </p:nvSpPr>
          <p:spPr>
            <a:xfrm>
              <a:off x="2147943" y="1154552"/>
              <a:ext cx="2515365" cy="1750615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1D8357C7-A457-4FD4-ABDE-985F4C6535D9}"/>
                </a:ext>
              </a:extLst>
            </p:cNvPr>
            <p:cNvSpPr/>
            <p:nvPr/>
          </p:nvSpPr>
          <p:spPr>
            <a:xfrm>
              <a:off x="2317327" y="1559597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Parallel Analysis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8338242A-A504-420D-8E55-9C7EA13EDF58}"/>
                </a:ext>
              </a:extLst>
            </p:cNvPr>
            <p:cNvSpPr/>
            <p:nvPr/>
          </p:nvSpPr>
          <p:spPr>
            <a:xfrm>
              <a:off x="2317327" y="3601770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I/O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2BD51421-A449-49C9-85EA-49A0960A2A58}"/>
                </a:ext>
              </a:extLst>
            </p:cNvPr>
            <p:cNvSpPr/>
            <p:nvPr/>
          </p:nvSpPr>
          <p:spPr>
            <a:xfrm>
              <a:off x="2317325" y="4836198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Comp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B0B48750-F196-44D4-B06B-70BA61732FAE}"/>
                </a:ext>
              </a:extLst>
            </p:cNvPr>
            <p:cNvSpPr/>
            <p:nvPr/>
          </p:nvSpPr>
          <p:spPr>
            <a:xfrm>
              <a:off x="2317325" y="5453412"/>
              <a:ext cx="2174410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Comm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FB364FD8-CF2F-4873-8AA5-6CFAA6EB2256}"/>
                </a:ext>
              </a:extLst>
            </p:cNvPr>
            <p:cNvCxnSpPr>
              <a:cxnSpLocks/>
              <a:stCxn id="83" idx="2"/>
              <a:endCxn id="96" idx="0"/>
            </p:cNvCxnSpPr>
            <p:nvPr/>
          </p:nvCxnSpPr>
          <p:spPr>
            <a:xfrm>
              <a:off x="3406517" y="2041810"/>
              <a:ext cx="0" cy="22601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7A0FA1C6-4977-48E0-B169-E7E277FF472F}"/>
                </a:ext>
              </a:extLst>
            </p:cNvPr>
            <p:cNvSpPr/>
            <p:nvPr/>
          </p:nvSpPr>
          <p:spPr>
            <a:xfrm>
              <a:off x="2317326" y="421898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CPU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AF1C7ABC-357B-4554-A949-095B00D7219A}"/>
                </a:ext>
              </a:extLst>
            </p:cNvPr>
            <p:cNvSpPr/>
            <p:nvPr/>
          </p:nvSpPr>
          <p:spPr>
            <a:xfrm>
              <a:off x="2317327" y="226782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Critical Path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D40A9A3-FA23-4825-9908-1C00B316ACA1}"/>
                </a:ext>
              </a:extLst>
            </p:cNvPr>
            <p:cNvSpPr txBox="1"/>
            <p:nvPr/>
          </p:nvSpPr>
          <p:spPr>
            <a:xfrm>
              <a:off x="2267204" y="1136859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/>
                <a:t>算子间分析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834D6401-B7A3-40DE-8FC3-5972276F435B}"/>
                </a:ext>
              </a:extLst>
            </p:cNvPr>
            <p:cNvSpPr txBox="1"/>
            <p:nvPr/>
          </p:nvSpPr>
          <p:spPr>
            <a:xfrm>
              <a:off x="2264170" y="3198721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</a:rPr>
                <a:t>算子内分析</a:t>
              </a: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B9904673-C658-4F71-9419-55125060C8F4}"/>
                </a:ext>
              </a:extLst>
            </p:cNvPr>
            <p:cNvCxnSpPr>
              <a:cxnSpLocks/>
              <a:stCxn id="81" idx="2"/>
              <a:endCxn id="79" idx="0"/>
            </p:cNvCxnSpPr>
            <p:nvPr/>
          </p:nvCxnSpPr>
          <p:spPr>
            <a:xfrm>
              <a:off x="3405626" y="2905167"/>
              <a:ext cx="0" cy="26199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A22EF28-3F1C-4EA6-804A-C133E066CB67}"/>
              </a:ext>
            </a:extLst>
          </p:cNvPr>
          <p:cNvCxnSpPr>
            <a:cxnSpLocks/>
          </p:cNvCxnSpPr>
          <p:nvPr/>
        </p:nvCxnSpPr>
        <p:spPr>
          <a:xfrm>
            <a:off x="3506496" y="1053729"/>
            <a:ext cx="7467" cy="50923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4A8638D-D562-444E-91E7-9BA77437765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916935" y="3817609"/>
            <a:ext cx="1034165" cy="2793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422808B-046C-45DA-AD5A-33F8995E7A19}"/>
              </a:ext>
            </a:extLst>
          </p:cNvPr>
          <p:cNvSpPr txBox="1"/>
          <p:nvPr/>
        </p:nvSpPr>
        <p:spPr>
          <a:xfrm>
            <a:off x="7465979" y="4096936"/>
            <a:ext cx="97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Free time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0067100-B570-48E4-8DD4-454E980A69B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951100" y="3860427"/>
            <a:ext cx="844470" cy="236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7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E1F21-0645-E348-C5EF-D3B75D36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848447C1-E042-A8BA-E7C0-B4EF8789A048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AC1E1AF-1757-CE5D-6A53-867476AE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DC74FAA-E603-AC2E-F6F2-B3B59E3F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算子间分析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C37022-2CED-45AF-1199-9C974FE6CA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BDEC204-4A35-90DE-7628-E70700BCDDC8}"/>
              </a:ext>
            </a:extLst>
          </p:cNvPr>
          <p:cNvSpPr/>
          <p:nvPr/>
        </p:nvSpPr>
        <p:spPr>
          <a:xfrm>
            <a:off x="4555183" y="2880000"/>
            <a:ext cx="5913788" cy="28394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8F75AD9-FB66-BD9F-E92B-AD5A16D9E85F}"/>
              </a:ext>
            </a:extLst>
          </p:cNvPr>
          <p:cNvSpPr/>
          <p:nvPr/>
        </p:nvSpPr>
        <p:spPr>
          <a:xfrm>
            <a:off x="7408771" y="3942254"/>
            <a:ext cx="288212" cy="378016"/>
          </a:xfrm>
          <a:prstGeom prst="downArrow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>
              <a:solidFill>
                <a:schemeClr val="tx1"/>
              </a:solidFill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DF79AB00-F756-FECF-9F75-29F1AA41AC17}"/>
              </a:ext>
            </a:extLst>
          </p:cNvPr>
          <p:cNvGrpSpPr/>
          <p:nvPr/>
        </p:nvGrpSpPr>
        <p:grpSpPr>
          <a:xfrm>
            <a:off x="4749930" y="3016273"/>
            <a:ext cx="5509547" cy="801313"/>
            <a:chOff x="6370651" y="3119438"/>
            <a:chExt cx="5078816" cy="77395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D757728-CEA0-3CB5-CA0D-1D7BB7FE085D}"/>
                </a:ext>
              </a:extLst>
            </p:cNvPr>
            <p:cNvSpPr/>
            <p:nvPr/>
          </p:nvSpPr>
          <p:spPr>
            <a:xfrm>
              <a:off x="6370652" y="3119439"/>
              <a:ext cx="522740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5CE25E4-71B3-5A26-A577-D3F95DB9480A}"/>
                </a:ext>
              </a:extLst>
            </p:cNvPr>
            <p:cNvSpPr/>
            <p:nvPr/>
          </p:nvSpPr>
          <p:spPr>
            <a:xfrm>
              <a:off x="6893393" y="3119439"/>
              <a:ext cx="612424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F3927CA-17B7-E2A9-40CE-F8F30ED7CA2E}"/>
                </a:ext>
              </a:extLst>
            </p:cNvPr>
            <p:cNvSpPr/>
            <p:nvPr/>
          </p:nvSpPr>
          <p:spPr>
            <a:xfrm>
              <a:off x="6893393" y="3674279"/>
              <a:ext cx="1425794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047E79-4221-94E6-9230-E59A28D03F4D}"/>
                </a:ext>
              </a:extLst>
            </p:cNvPr>
            <p:cNvSpPr/>
            <p:nvPr/>
          </p:nvSpPr>
          <p:spPr>
            <a:xfrm>
              <a:off x="8464902" y="3119438"/>
              <a:ext cx="612424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6FDA67E-568F-B025-0760-ECEB011DF05E}"/>
                </a:ext>
              </a:extLst>
            </p:cNvPr>
            <p:cNvSpPr/>
            <p:nvPr/>
          </p:nvSpPr>
          <p:spPr>
            <a:xfrm>
              <a:off x="8549084" y="3671701"/>
              <a:ext cx="706928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60474B3-41AB-4035-D391-8A720E0CB39E}"/>
                </a:ext>
              </a:extLst>
            </p:cNvPr>
            <p:cNvSpPr/>
            <p:nvPr/>
          </p:nvSpPr>
          <p:spPr>
            <a:xfrm>
              <a:off x="10785475" y="3386343"/>
              <a:ext cx="663991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FFABAB-DB80-84A8-93AA-28A9CF511A1B}"/>
                </a:ext>
              </a:extLst>
            </p:cNvPr>
            <p:cNvSpPr/>
            <p:nvPr/>
          </p:nvSpPr>
          <p:spPr>
            <a:xfrm>
              <a:off x="10169242" y="3671701"/>
              <a:ext cx="699945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2D0B9B6-CFCF-0FF9-A1E0-7A583005DF09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6370651" y="3228996"/>
              <a:ext cx="1" cy="661818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3477E23-9A41-440E-DD3A-2FEC33F7D543}"/>
                </a:ext>
              </a:extLst>
            </p:cNvPr>
            <p:cNvCxnSpPr>
              <a:cxnSpLocks/>
            </p:cNvCxnSpPr>
            <p:nvPr/>
          </p:nvCxnSpPr>
          <p:spPr>
            <a:xfrm>
              <a:off x="8464901" y="3225177"/>
              <a:ext cx="0" cy="66563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F8F2401-7885-6A2A-0980-245B229D7BEA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8319187" y="3138229"/>
              <a:ext cx="1" cy="64560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BFB7194-159B-9E8D-7699-BE84D5FC5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415" y="3119438"/>
              <a:ext cx="0" cy="77137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8A4FDDA-E60B-BBA9-83C5-D2019284D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242" y="3119438"/>
              <a:ext cx="0" cy="686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1B464CC-CC3E-2FEB-935D-013C4BA5790B}"/>
                </a:ext>
              </a:extLst>
            </p:cNvPr>
            <p:cNvCxnSpPr>
              <a:cxnSpLocks/>
            </p:cNvCxnSpPr>
            <p:nvPr/>
          </p:nvCxnSpPr>
          <p:spPr>
            <a:xfrm>
              <a:off x="11449466" y="3119438"/>
              <a:ext cx="1" cy="771375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3FFD1974-E48C-4CEE-25A3-9AB08FF3E8D1}"/>
                </a:ext>
              </a:extLst>
            </p:cNvPr>
            <p:cNvCxnSpPr>
              <a:cxnSpLocks/>
              <a:stCxn id="47" idx="1"/>
              <a:endCxn id="49" idx="1"/>
            </p:cNvCxnSpPr>
            <p:nvPr/>
          </p:nvCxnSpPr>
          <p:spPr>
            <a:xfrm>
              <a:off x="6893393" y="3228996"/>
              <a:ext cx="0" cy="55484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6A8A025-2B27-2CBB-125A-C4902C6FFE3C}"/>
                </a:ext>
              </a:extLst>
            </p:cNvPr>
            <p:cNvSpPr/>
            <p:nvPr/>
          </p:nvSpPr>
          <p:spPr>
            <a:xfrm>
              <a:off x="9252521" y="3671701"/>
              <a:ext cx="706928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Comm 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44D5A68-B8BB-E584-93EA-3CA2C4D55670}"/>
                </a:ext>
              </a:extLst>
            </p:cNvPr>
            <p:cNvSpPr/>
            <p:nvPr/>
          </p:nvSpPr>
          <p:spPr>
            <a:xfrm>
              <a:off x="6488171" y="3396859"/>
              <a:ext cx="642594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1581DEE-435E-019D-9233-470EF6A30D88}"/>
                </a:ext>
              </a:extLst>
            </p:cNvPr>
            <p:cNvSpPr/>
            <p:nvPr/>
          </p:nvSpPr>
          <p:spPr>
            <a:xfrm>
              <a:off x="7365734" y="3391392"/>
              <a:ext cx="642594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C46277-146D-6F51-FE96-569347BCFB31}"/>
                </a:ext>
              </a:extLst>
            </p:cNvPr>
            <p:cNvSpPr/>
            <p:nvPr/>
          </p:nvSpPr>
          <p:spPr>
            <a:xfrm>
              <a:off x="8966202" y="3391253"/>
              <a:ext cx="1079215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59D1527-CAE3-D872-E307-D1CC61684323}"/>
                </a:ext>
              </a:extLst>
            </p:cNvPr>
            <p:cNvSpPr/>
            <p:nvPr/>
          </p:nvSpPr>
          <p:spPr>
            <a:xfrm>
              <a:off x="10167916" y="3127212"/>
              <a:ext cx="534802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C1294EE9-61BF-8D96-2A0F-6E8E19585453}"/>
              </a:ext>
            </a:extLst>
          </p:cNvPr>
          <p:cNvGrpSpPr/>
          <p:nvPr/>
        </p:nvGrpSpPr>
        <p:grpSpPr>
          <a:xfrm>
            <a:off x="4757678" y="4402817"/>
            <a:ext cx="5499442" cy="830104"/>
            <a:chOff x="6377793" y="4458641"/>
            <a:chExt cx="5069501" cy="801762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2016A7B-C9A2-8F63-A4B3-74AD0D2E6420}"/>
                </a:ext>
              </a:extLst>
            </p:cNvPr>
            <p:cNvSpPr/>
            <p:nvPr/>
          </p:nvSpPr>
          <p:spPr>
            <a:xfrm>
              <a:off x="8976182" y="4730456"/>
              <a:ext cx="1079215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B8D304D-2864-B2A4-2592-4ED2C64064F0}"/>
                </a:ext>
              </a:extLst>
            </p:cNvPr>
            <p:cNvSpPr/>
            <p:nvPr/>
          </p:nvSpPr>
          <p:spPr>
            <a:xfrm>
              <a:off x="8474882" y="4458641"/>
              <a:ext cx="612424" cy="21911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C4993D1-25F9-3C2D-DB73-5F9A3B502314}"/>
                </a:ext>
              </a:extLst>
            </p:cNvPr>
            <p:cNvSpPr/>
            <p:nvPr/>
          </p:nvSpPr>
          <p:spPr>
            <a:xfrm>
              <a:off x="6893392" y="5035697"/>
              <a:ext cx="1432938" cy="224706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B31D599-B0E7-F70C-3A17-CD8A8F6A95CC}"/>
                </a:ext>
              </a:extLst>
            </p:cNvPr>
            <p:cNvSpPr/>
            <p:nvPr/>
          </p:nvSpPr>
          <p:spPr>
            <a:xfrm>
              <a:off x="10186781" y="5029299"/>
              <a:ext cx="699943" cy="219113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Comm 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0D0EC17-E287-C6F6-13F9-0491A600BDDE}"/>
                </a:ext>
              </a:extLst>
            </p:cNvPr>
            <p:cNvCxnSpPr>
              <a:cxnSpLocks/>
            </p:cNvCxnSpPr>
            <p:nvPr/>
          </p:nvCxnSpPr>
          <p:spPr>
            <a:xfrm>
              <a:off x="8472043" y="4576579"/>
              <a:ext cx="92" cy="67606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02B9CBF-09D2-FB4F-2691-83EE1525E917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8326331" y="4459991"/>
              <a:ext cx="3" cy="688058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83342A3-5DF0-3A73-FF17-DD8289CEFBA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1952" y="4464226"/>
              <a:ext cx="0" cy="796177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590F4EE-686E-7C8D-BB7D-D3DBF8C6E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1240" y="4466690"/>
              <a:ext cx="6053" cy="781722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044F03A-8FC3-41BE-A6B9-D1AFD1A977A7}"/>
                </a:ext>
              </a:extLst>
            </p:cNvPr>
            <p:cNvCxnSpPr>
              <a:cxnSpLocks/>
              <a:stCxn id="42" idx="3"/>
              <a:endCxn id="28" idx="1"/>
            </p:cNvCxnSpPr>
            <p:nvPr/>
          </p:nvCxnSpPr>
          <p:spPr>
            <a:xfrm>
              <a:off x="6891845" y="4576400"/>
              <a:ext cx="1547" cy="571650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1561DFC-B809-BF44-4081-C1BF6E7CDE0A}"/>
                </a:ext>
              </a:extLst>
            </p:cNvPr>
            <p:cNvCxnSpPr>
              <a:cxnSpLocks/>
            </p:cNvCxnSpPr>
            <p:nvPr/>
          </p:nvCxnSpPr>
          <p:spPr>
            <a:xfrm>
              <a:off x="6621394" y="4691397"/>
              <a:ext cx="949101" cy="3442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49AFC1D-74AC-888F-136D-A8EBF33902D7}"/>
                </a:ext>
              </a:extLst>
            </p:cNvPr>
            <p:cNvCxnSpPr>
              <a:cxnSpLocks/>
              <a:stCxn id="28" idx="0"/>
              <a:endCxn id="93" idx="2"/>
            </p:cNvCxnSpPr>
            <p:nvPr/>
          </p:nvCxnSpPr>
          <p:spPr>
            <a:xfrm flipV="1">
              <a:off x="7609861" y="4677754"/>
              <a:ext cx="1171232" cy="357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F67F356-40B1-C67A-4AD4-6EBED6384CA8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8781095" y="4677754"/>
              <a:ext cx="734696" cy="52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73074E8-E9BD-0F52-6C0E-AACC3DD0D945}"/>
                </a:ext>
              </a:extLst>
            </p:cNvPr>
            <p:cNvCxnSpPr>
              <a:cxnSpLocks/>
              <a:stCxn id="31" idx="0"/>
              <a:endCxn id="101" idx="2"/>
            </p:cNvCxnSpPr>
            <p:nvPr/>
          </p:nvCxnSpPr>
          <p:spPr>
            <a:xfrm flipV="1">
              <a:off x="10536752" y="4948229"/>
              <a:ext cx="578545" cy="810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03C1E6A-3B91-65FB-43AE-28CB7A0F86D3}"/>
                </a:ext>
              </a:extLst>
            </p:cNvPr>
            <p:cNvSpPr/>
            <p:nvPr/>
          </p:nvSpPr>
          <p:spPr>
            <a:xfrm>
              <a:off x="6377793" y="4466690"/>
              <a:ext cx="514052" cy="21941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Host1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560C8417-A228-4C88-B659-1940ABE086F4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>
              <a:off x="6377793" y="4576400"/>
              <a:ext cx="5685" cy="68003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725239E-C95A-E479-4E6C-80A32FE262B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781" y="4461822"/>
              <a:ext cx="0" cy="686226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5CE484C9-85E7-2259-6ADC-CFB0B0E6F859}"/>
                </a:ext>
              </a:extLst>
            </p:cNvPr>
            <p:cNvCxnSpPr>
              <a:cxnSpLocks/>
              <a:stCxn id="94" idx="2"/>
              <a:endCxn id="31" idx="0"/>
            </p:cNvCxnSpPr>
            <p:nvPr/>
          </p:nvCxnSpPr>
          <p:spPr>
            <a:xfrm>
              <a:off x="9515790" y="4949569"/>
              <a:ext cx="1020963" cy="797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8425494-E87E-9F5B-C165-1B358B49D42C}"/>
                </a:ext>
              </a:extLst>
            </p:cNvPr>
            <p:cNvSpPr/>
            <p:nvPr/>
          </p:nvSpPr>
          <p:spPr>
            <a:xfrm>
              <a:off x="10783302" y="4729117"/>
              <a:ext cx="663992" cy="219113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Comp4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5E8E22A-422A-43EB-B701-A5CF57ECD776}"/>
              </a:ext>
            </a:extLst>
          </p:cNvPr>
          <p:cNvGrpSpPr/>
          <p:nvPr/>
        </p:nvGrpSpPr>
        <p:grpSpPr>
          <a:xfrm>
            <a:off x="508000" y="1168700"/>
            <a:ext cx="2515365" cy="4918887"/>
            <a:chOff x="2147943" y="1136859"/>
            <a:chExt cx="2515365" cy="4918887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FD7339EB-B221-46F9-9B74-9C81C9E355EC}"/>
                </a:ext>
              </a:extLst>
            </p:cNvPr>
            <p:cNvSpPr/>
            <p:nvPr/>
          </p:nvSpPr>
          <p:spPr>
            <a:xfrm>
              <a:off x="2147943" y="3167165"/>
              <a:ext cx="2515365" cy="2888581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567DE8CE-4720-47FB-8CF5-6996B1320971}"/>
                </a:ext>
              </a:extLst>
            </p:cNvPr>
            <p:cNvSpPr/>
            <p:nvPr/>
          </p:nvSpPr>
          <p:spPr>
            <a:xfrm>
              <a:off x="2147943" y="1154552"/>
              <a:ext cx="2515365" cy="1750615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048349F0-745F-4272-93FB-745A913C5172}"/>
                </a:ext>
              </a:extLst>
            </p:cNvPr>
            <p:cNvSpPr/>
            <p:nvPr/>
          </p:nvSpPr>
          <p:spPr>
            <a:xfrm>
              <a:off x="2317327" y="1559597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Parallel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85BC965E-E7AD-4682-9F8B-3AC3560021EF}"/>
                </a:ext>
              </a:extLst>
            </p:cNvPr>
            <p:cNvSpPr/>
            <p:nvPr/>
          </p:nvSpPr>
          <p:spPr>
            <a:xfrm>
              <a:off x="2317327" y="3601770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I/O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54C445CC-1B1F-4908-ACBA-68F17CB5FBF7}"/>
                </a:ext>
              </a:extLst>
            </p:cNvPr>
            <p:cNvSpPr/>
            <p:nvPr/>
          </p:nvSpPr>
          <p:spPr>
            <a:xfrm>
              <a:off x="2317325" y="4836198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Comp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62FEA54C-333B-4CD2-9619-32F0FBCA0ECD}"/>
                </a:ext>
              </a:extLst>
            </p:cNvPr>
            <p:cNvSpPr/>
            <p:nvPr/>
          </p:nvSpPr>
          <p:spPr>
            <a:xfrm>
              <a:off x="2317325" y="5453412"/>
              <a:ext cx="2174410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Comm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7151A6B2-6FEB-4E23-ADD5-88CAFC03DB5F}"/>
                </a:ext>
              </a:extLst>
            </p:cNvPr>
            <p:cNvCxnSpPr>
              <a:cxnSpLocks/>
              <a:stCxn id="103" idx="2"/>
              <a:endCxn id="109" idx="0"/>
            </p:cNvCxnSpPr>
            <p:nvPr/>
          </p:nvCxnSpPr>
          <p:spPr>
            <a:xfrm>
              <a:off x="3406517" y="2041810"/>
              <a:ext cx="0" cy="22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1AD70628-AA5F-49AE-8510-35383A787C46}"/>
                </a:ext>
              </a:extLst>
            </p:cNvPr>
            <p:cNvSpPr/>
            <p:nvPr/>
          </p:nvSpPr>
          <p:spPr>
            <a:xfrm>
              <a:off x="2317326" y="421898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CPU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7CB25226-994A-4848-8468-A4C7006873EB}"/>
                </a:ext>
              </a:extLst>
            </p:cNvPr>
            <p:cNvSpPr/>
            <p:nvPr/>
          </p:nvSpPr>
          <p:spPr>
            <a:xfrm>
              <a:off x="2317327" y="226782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Critical Path Analysis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9E6A51C-D0CB-4A6B-A0B2-E76DFA451908}"/>
                </a:ext>
              </a:extLst>
            </p:cNvPr>
            <p:cNvSpPr txBox="1"/>
            <p:nvPr/>
          </p:nvSpPr>
          <p:spPr>
            <a:xfrm>
              <a:off x="2267204" y="1136859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/>
                <a:t>算子间分析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8BD5D5EC-6B0D-45AE-A099-FD4BD4A09B27}"/>
                </a:ext>
              </a:extLst>
            </p:cNvPr>
            <p:cNvSpPr txBox="1"/>
            <p:nvPr/>
          </p:nvSpPr>
          <p:spPr>
            <a:xfrm>
              <a:off x="2264170" y="3198721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</a:rPr>
                <a:t>算子内分析</a:t>
              </a: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B63858E-AB38-4F54-B439-0DE4425FAF2D}"/>
                </a:ext>
              </a:extLst>
            </p:cNvPr>
            <p:cNvCxnSpPr>
              <a:cxnSpLocks/>
              <a:stCxn id="95" idx="2"/>
              <a:endCxn id="78" idx="0"/>
            </p:cNvCxnSpPr>
            <p:nvPr/>
          </p:nvCxnSpPr>
          <p:spPr>
            <a:xfrm>
              <a:off x="3405626" y="2905167"/>
              <a:ext cx="0" cy="26199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33764B2-AF65-4FD3-9AB6-DF7CD6ED0226}"/>
              </a:ext>
            </a:extLst>
          </p:cNvPr>
          <p:cNvCxnSpPr>
            <a:cxnSpLocks/>
          </p:cNvCxnSpPr>
          <p:nvPr/>
        </p:nvCxnSpPr>
        <p:spPr>
          <a:xfrm>
            <a:off x="3506496" y="1053729"/>
            <a:ext cx="7467" cy="50923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内容占位符 12">
            <a:extLst>
              <a:ext uri="{FF2B5EF4-FFF2-40B4-BE49-F238E27FC236}">
                <a16:creationId xmlns:a16="http://schemas.microsoft.com/office/drawing/2014/main" id="{CE4C35F6-049D-4223-8EDD-C6B736D9B2D6}"/>
              </a:ext>
            </a:extLst>
          </p:cNvPr>
          <p:cNvSpPr txBox="1">
            <a:spLocks/>
          </p:cNvSpPr>
          <p:nvPr/>
        </p:nvSpPr>
        <p:spPr>
          <a:xfrm>
            <a:off x="4195835" y="1052657"/>
            <a:ext cx="6988766" cy="294342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0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关键路径分析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确定关键路径，找出耗时最久的瓶颈算子</a:t>
            </a:r>
            <a:endParaRPr lang="en-US" altLang="zh-CN" sz="2000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8C7181E-D76C-4335-B4C1-3A9A7CCF7865}"/>
              </a:ext>
            </a:extLst>
          </p:cNvPr>
          <p:cNvGrpSpPr/>
          <p:nvPr/>
        </p:nvGrpSpPr>
        <p:grpSpPr>
          <a:xfrm>
            <a:off x="6090362" y="5387335"/>
            <a:ext cx="4323304" cy="254924"/>
            <a:chOff x="8339141" y="1515488"/>
            <a:chExt cx="3985312" cy="246220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3CDA0E6-1806-4813-9DD0-422A4E782AEC}"/>
                </a:ext>
              </a:extLst>
            </p:cNvPr>
            <p:cNvSpPr txBox="1"/>
            <p:nvPr/>
          </p:nvSpPr>
          <p:spPr>
            <a:xfrm>
              <a:off x="8481277" y="1519692"/>
              <a:ext cx="1206913" cy="23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Computation </a:t>
              </a:r>
              <a:endParaRPr lang="zh-CN" altLang="en-US" sz="1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C1ED69B-DEAA-4A30-8CCB-C8A151120275}"/>
                </a:ext>
              </a:extLst>
            </p:cNvPr>
            <p:cNvSpPr txBox="1"/>
            <p:nvPr/>
          </p:nvSpPr>
          <p:spPr>
            <a:xfrm>
              <a:off x="9587927" y="1519692"/>
              <a:ext cx="1507267" cy="23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Communication</a:t>
              </a:r>
              <a:endParaRPr lang="zh-CN" altLang="en-US" sz="10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C1F4CB0-48FE-4961-BF22-F362DDBF4B5F}"/>
                </a:ext>
              </a:extLst>
            </p:cNvPr>
            <p:cNvSpPr/>
            <p:nvPr/>
          </p:nvSpPr>
          <p:spPr>
            <a:xfrm>
              <a:off x="8339141" y="1555414"/>
              <a:ext cx="173448" cy="144038"/>
            </a:xfrm>
            <a:prstGeom prst="rect">
              <a:avLst/>
            </a:prstGeom>
            <a:solidFill>
              <a:srgbClr val="99CCFF"/>
            </a:solidFill>
            <a:ln w="6350">
              <a:solidFill>
                <a:srgbClr val="99CC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3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035EF1B-5D0E-4778-BB61-588EC4F82556}"/>
                </a:ext>
              </a:extLst>
            </p:cNvPr>
            <p:cNvSpPr/>
            <p:nvPr/>
          </p:nvSpPr>
          <p:spPr>
            <a:xfrm>
              <a:off x="9424071" y="1552634"/>
              <a:ext cx="173448" cy="144038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rgbClr val="FFCC9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3" dirty="0">
                <a:solidFill>
                  <a:schemeClr val="tx1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78BD2A1C-4A30-4A63-9B81-EA1124DA84A8}"/>
                </a:ext>
              </a:extLst>
            </p:cNvPr>
            <p:cNvSpPr txBox="1"/>
            <p:nvPr/>
          </p:nvSpPr>
          <p:spPr>
            <a:xfrm>
              <a:off x="10817186" y="1515488"/>
              <a:ext cx="1507267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Host</a:t>
              </a:r>
              <a:endParaRPr lang="zh-CN" altLang="en-US" sz="10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82060E-2A31-4560-B039-47494D3CC2CB}"/>
                </a:ext>
              </a:extLst>
            </p:cNvPr>
            <p:cNvSpPr/>
            <p:nvPr/>
          </p:nvSpPr>
          <p:spPr>
            <a:xfrm>
              <a:off x="10643738" y="1559900"/>
              <a:ext cx="173448" cy="1440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83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80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en-US" altLang="zh-CN" sz="2800" dirty="0"/>
              <a:t>I/O</a:t>
            </a:r>
            <a:r>
              <a:rPr lang="zh-CN" altLang="en-US" sz="2800" dirty="0"/>
              <a:t>瓶颈分析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648AF-C56F-4D6A-ACEB-19B294E578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30" name="内容占位符 12">
            <a:extLst>
              <a:ext uri="{FF2B5EF4-FFF2-40B4-BE49-F238E27FC236}">
                <a16:creationId xmlns:a16="http://schemas.microsoft.com/office/drawing/2014/main" id="{F39F34B6-FE19-B824-92C5-16B35BC305AB}"/>
              </a:ext>
            </a:extLst>
          </p:cNvPr>
          <p:cNvSpPr txBox="1">
            <a:spLocks/>
          </p:cNvSpPr>
          <p:nvPr/>
        </p:nvSpPr>
        <p:spPr>
          <a:xfrm>
            <a:off x="608400" y="3526827"/>
            <a:ext cx="5844818" cy="114249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0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F96F84-AC0C-09C5-8302-46817D6283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43"/>
          <a:stretch/>
        </p:blipFill>
        <p:spPr>
          <a:xfrm>
            <a:off x="4150464" y="1532112"/>
            <a:ext cx="7079508" cy="1692036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87CAF8-698E-4D0D-B54F-8065DC49C5E3}"/>
              </a:ext>
            </a:extLst>
          </p:cNvPr>
          <p:cNvCxnSpPr>
            <a:cxnSpLocks/>
          </p:cNvCxnSpPr>
          <p:nvPr/>
        </p:nvCxnSpPr>
        <p:spPr>
          <a:xfrm>
            <a:off x="3506496" y="1053729"/>
            <a:ext cx="7467" cy="50923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D955EE1-EF01-4CB2-8316-A2539F344EE3}"/>
              </a:ext>
            </a:extLst>
          </p:cNvPr>
          <p:cNvGrpSpPr/>
          <p:nvPr/>
        </p:nvGrpSpPr>
        <p:grpSpPr>
          <a:xfrm>
            <a:off x="508000" y="1168700"/>
            <a:ext cx="2515365" cy="4918887"/>
            <a:chOff x="2147943" y="1136859"/>
            <a:chExt cx="2515365" cy="4918887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9724C6F-6C87-4677-976E-D0525C4D551B}"/>
                </a:ext>
              </a:extLst>
            </p:cNvPr>
            <p:cNvSpPr/>
            <p:nvPr/>
          </p:nvSpPr>
          <p:spPr>
            <a:xfrm>
              <a:off x="2147943" y="3167165"/>
              <a:ext cx="2515365" cy="2888581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F39E10F-FD81-4DB3-9C40-F6F2D74115DF}"/>
                </a:ext>
              </a:extLst>
            </p:cNvPr>
            <p:cNvSpPr/>
            <p:nvPr/>
          </p:nvSpPr>
          <p:spPr>
            <a:xfrm>
              <a:off x="2147943" y="1154552"/>
              <a:ext cx="2515365" cy="1750615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C3E55CF-6774-4CC4-A7E6-E18ACF916291}"/>
                </a:ext>
              </a:extLst>
            </p:cNvPr>
            <p:cNvSpPr/>
            <p:nvPr/>
          </p:nvSpPr>
          <p:spPr>
            <a:xfrm>
              <a:off x="2317327" y="1559597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Parallel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1887AC1-D074-4ECC-B842-A7C2C0D01DAA}"/>
                </a:ext>
              </a:extLst>
            </p:cNvPr>
            <p:cNvSpPr/>
            <p:nvPr/>
          </p:nvSpPr>
          <p:spPr>
            <a:xfrm>
              <a:off x="2317327" y="3601770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I/O Analysis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FF942E14-C3E6-4F51-AFEA-96956A371A61}"/>
                </a:ext>
              </a:extLst>
            </p:cNvPr>
            <p:cNvSpPr/>
            <p:nvPr/>
          </p:nvSpPr>
          <p:spPr>
            <a:xfrm>
              <a:off x="2317325" y="4836198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Comp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81EFBBD-7FB3-4D19-91FB-4887B301B40D}"/>
                </a:ext>
              </a:extLst>
            </p:cNvPr>
            <p:cNvSpPr/>
            <p:nvPr/>
          </p:nvSpPr>
          <p:spPr>
            <a:xfrm>
              <a:off x="2317325" y="5453412"/>
              <a:ext cx="2174410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Comm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93C22F9-D64B-4E82-A54D-B0EEB467F417}"/>
                </a:ext>
              </a:extLst>
            </p:cNvPr>
            <p:cNvCxnSpPr>
              <a:cxnSpLocks/>
              <a:stCxn id="34" idx="2"/>
              <a:endCxn id="40" idx="0"/>
            </p:cNvCxnSpPr>
            <p:nvPr/>
          </p:nvCxnSpPr>
          <p:spPr>
            <a:xfrm>
              <a:off x="3406517" y="2041810"/>
              <a:ext cx="0" cy="22601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5D430A52-8986-40EE-AA50-46AAE2AAD23F}"/>
                </a:ext>
              </a:extLst>
            </p:cNvPr>
            <p:cNvSpPr/>
            <p:nvPr/>
          </p:nvSpPr>
          <p:spPr>
            <a:xfrm>
              <a:off x="2317326" y="421898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CPU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46B4E5F-9C10-448F-8E01-A83F9D79E799}"/>
                </a:ext>
              </a:extLst>
            </p:cNvPr>
            <p:cNvSpPr/>
            <p:nvPr/>
          </p:nvSpPr>
          <p:spPr>
            <a:xfrm>
              <a:off x="2317327" y="226782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Critical Path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3EFF0E5-1443-4F50-AE90-C3F2B2811513}"/>
                </a:ext>
              </a:extLst>
            </p:cNvPr>
            <p:cNvSpPr txBox="1"/>
            <p:nvPr/>
          </p:nvSpPr>
          <p:spPr>
            <a:xfrm>
              <a:off x="2267204" y="1136859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</a:rPr>
                <a:t>算子间分析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9D24F86-C8AE-4982-A48B-284D74E9A3FA}"/>
                </a:ext>
              </a:extLst>
            </p:cNvPr>
            <p:cNvSpPr txBox="1"/>
            <p:nvPr/>
          </p:nvSpPr>
          <p:spPr>
            <a:xfrm>
              <a:off x="2264170" y="3198721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/>
                <a:t>算子内分析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0635429-52F3-4656-AB56-18F8B5F3FBAD}"/>
                </a:ext>
              </a:extLst>
            </p:cNvPr>
            <p:cNvCxnSpPr>
              <a:cxnSpLocks/>
              <a:stCxn id="33" idx="2"/>
              <a:endCxn id="32" idx="0"/>
            </p:cNvCxnSpPr>
            <p:nvPr/>
          </p:nvCxnSpPr>
          <p:spPr>
            <a:xfrm>
              <a:off x="3405626" y="2905167"/>
              <a:ext cx="0" cy="2619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内容占位符 12">
            <a:extLst>
              <a:ext uri="{FF2B5EF4-FFF2-40B4-BE49-F238E27FC236}">
                <a16:creationId xmlns:a16="http://schemas.microsoft.com/office/drawing/2014/main" id="{2BC631C6-5C88-41A6-9E82-D510C8A61866}"/>
              </a:ext>
            </a:extLst>
          </p:cNvPr>
          <p:cNvSpPr txBox="1">
            <a:spLocks/>
          </p:cNvSpPr>
          <p:nvPr/>
        </p:nvSpPr>
        <p:spPr>
          <a:xfrm>
            <a:off x="4195835" y="1052657"/>
            <a:ext cx="6988766" cy="294342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0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基于队列的</a:t>
            </a:r>
            <a:r>
              <a:rPr lang="en-US" altLang="zh-CN" sz="2400" dirty="0"/>
              <a:t> I/O </a:t>
            </a:r>
            <a:r>
              <a:rPr lang="zh-CN" altLang="en-US" sz="2400" dirty="0"/>
              <a:t>分析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5042709-542E-4DD6-A929-75D49B7B1AFD}"/>
              </a:ext>
            </a:extLst>
          </p:cNvPr>
          <p:cNvGrpSpPr/>
          <p:nvPr/>
        </p:nvGrpSpPr>
        <p:grpSpPr>
          <a:xfrm>
            <a:off x="5517042" y="3221090"/>
            <a:ext cx="4346352" cy="3099431"/>
            <a:chOff x="6609044" y="2221690"/>
            <a:chExt cx="4728727" cy="375766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61B01D4-1AF4-410C-9A0A-18C7A4D19D09}"/>
                </a:ext>
              </a:extLst>
            </p:cNvPr>
            <p:cNvGrpSpPr/>
            <p:nvPr/>
          </p:nvGrpSpPr>
          <p:grpSpPr>
            <a:xfrm>
              <a:off x="6754461" y="2302022"/>
              <a:ext cx="4399855" cy="3585992"/>
              <a:chOff x="3994090" y="2295397"/>
              <a:chExt cx="4505171" cy="3637467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F37B7674-7D4D-4826-87C1-56C165155407}"/>
                  </a:ext>
                </a:extLst>
              </p:cNvPr>
              <p:cNvSpPr/>
              <p:nvPr/>
            </p:nvSpPr>
            <p:spPr>
              <a:xfrm>
                <a:off x="4728840" y="2295397"/>
                <a:ext cx="1023385" cy="241537"/>
              </a:xfrm>
              <a:prstGeom prst="roundRect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20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Start</a:t>
                </a:r>
                <a:endParaRPr lang="zh-CN" altLang="en-US" sz="120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6" name="菱形 45">
                <a:extLst>
                  <a:ext uri="{FF2B5EF4-FFF2-40B4-BE49-F238E27FC236}">
                    <a16:creationId xmlns:a16="http://schemas.microsoft.com/office/drawing/2014/main" id="{3E6EE199-23CD-4B6C-9326-CC3B4945CAB5}"/>
                  </a:ext>
                </a:extLst>
              </p:cNvPr>
              <p:cNvSpPr/>
              <p:nvPr/>
            </p:nvSpPr>
            <p:spPr>
              <a:xfrm>
                <a:off x="3994090" y="2716277"/>
                <a:ext cx="2492884" cy="563723"/>
              </a:xfrm>
              <a:prstGeom prst="diamond">
                <a:avLst/>
              </a:prstGeom>
              <a:solidFill>
                <a:srgbClr val="E7E6E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Device Queue Size &gt; 0</a:t>
                </a:r>
                <a:endParaRPr lang="zh-CN" altLang="en-US" sz="110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E3A19D5-069D-421C-9B01-9F4C8D18DA22}"/>
                  </a:ext>
                </a:extLst>
              </p:cNvPr>
              <p:cNvSpPr txBox="1"/>
              <p:nvPr/>
            </p:nvSpPr>
            <p:spPr>
              <a:xfrm>
                <a:off x="6367283" y="2700219"/>
                <a:ext cx="328951" cy="24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000" b="1" dirty="0">
                    <a:solidFill>
                      <a:prstClr val="black"/>
                    </a:solidFill>
                  </a:rPr>
                  <a:t>Y</a:t>
                </a:r>
                <a:endParaRPr lang="zh-CN" altLang="en-US" sz="10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C671E1F7-94F5-4F1A-A1E8-29D3B06F3BE5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5240533" y="2536934"/>
                <a:ext cx="0" cy="17934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E72E8A49-D4C9-4B7B-B53A-BFA69305FA41}"/>
                  </a:ext>
                </a:extLst>
              </p:cNvPr>
              <p:cNvSpPr/>
              <p:nvPr/>
            </p:nvSpPr>
            <p:spPr>
              <a:xfrm>
                <a:off x="6685090" y="4344142"/>
                <a:ext cx="1246442" cy="399850"/>
              </a:xfrm>
              <a:prstGeom prst="roundRect">
                <a:avLst/>
              </a:prstGeom>
              <a:solidFill>
                <a:srgbClr val="F8CECC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05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Data preprocessing</a:t>
                </a:r>
                <a:endParaRPr lang="zh-CN" altLang="en-US" sz="105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0" name="菱形 49">
                <a:extLst>
                  <a:ext uri="{FF2B5EF4-FFF2-40B4-BE49-F238E27FC236}">
                    <a16:creationId xmlns:a16="http://schemas.microsoft.com/office/drawing/2014/main" id="{D126BDC2-123C-43F2-8D50-9662C3212CE4}"/>
                  </a:ext>
                </a:extLst>
              </p:cNvPr>
              <p:cNvSpPr/>
              <p:nvPr/>
            </p:nvSpPr>
            <p:spPr>
              <a:xfrm>
                <a:off x="3994091" y="3470208"/>
                <a:ext cx="2490542" cy="591293"/>
              </a:xfrm>
              <a:prstGeom prst="diamond">
                <a:avLst/>
              </a:prstGeom>
              <a:solidFill>
                <a:srgbClr val="E7E6E6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Host Queue Size &gt; 0</a:t>
                </a:r>
                <a:endParaRPr lang="zh-CN" altLang="en-US" sz="110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C0EB05F-3619-45C4-BF46-93E5C369C733}"/>
                  </a:ext>
                </a:extLst>
              </p:cNvPr>
              <p:cNvSpPr txBox="1"/>
              <p:nvPr/>
            </p:nvSpPr>
            <p:spPr>
              <a:xfrm>
                <a:off x="6369718" y="3481409"/>
                <a:ext cx="352724" cy="38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000" b="1" dirty="0">
                    <a:solidFill>
                      <a:prstClr val="black"/>
                    </a:solidFill>
                  </a:rPr>
                  <a:t>Y</a:t>
                </a:r>
                <a:endParaRPr lang="zh-CN" alt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184185D-739A-4A7D-B6F8-4C1260426389}"/>
                  </a:ext>
                </a:extLst>
              </p:cNvPr>
              <p:cNvSpPr txBox="1"/>
              <p:nvPr/>
            </p:nvSpPr>
            <p:spPr>
              <a:xfrm>
                <a:off x="4610312" y="3993459"/>
                <a:ext cx="352724" cy="38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000" b="1" dirty="0">
                    <a:solidFill>
                      <a:prstClr val="black"/>
                    </a:solidFill>
                  </a:rPr>
                  <a:t>N</a:t>
                </a:r>
                <a:endParaRPr lang="zh-CN" alt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6C0B89C4-D12D-4BF1-A9EB-217984CF927D}"/>
                  </a:ext>
                </a:extLst>
              </p:cNvPr>
              <p:cNvSpPr/>
              <p:nvPr/>
            </p:nvSpPr>
            <p:spPr>
              <a:xfrm>
                <a:off x="4612800" y="5029034"/>
                <a:ext cx="1247255" cy="398447"/>
              </a:xfrm>
              <a:prstGeom prst="roundRect">
                <a:avLst/>
              </a:prstGeom>
              <a:solidFill>
                <a:srgbClr val="F8CECC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Data reading</a:t>
                </a:r>
                <a:endParaRPr lang="zh-CN" altLang="en-US" sz="110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358CC585-FADB-4D01-801E-01050C0E964E}"/>
                  </a:ext>
                </a:extLst>
              </p:cNvPr>
              <p:cNvCxnSpPr>
                <a:cxnSpLocks/>
                <a:stCxn id="50" idx="2"/>
                <a:endCxn id="62" idx="0"/>
              </p:cNvCxnSpPr>
              <p:nvPr/>
            </p:nvCxnSpPr>
            <p:spPr>
              <a:xfrm flipH="1">
                <a:off x="5239361" y="4061501"/>
                <a:ext cx="1" cy="185644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C6F6B4DD-95C3-4308-B20F-4DD84123CF6F}"/>
                  </a:ext>
                </a:extLst>
              </p:cNvPr>
              <p:cNvCxnSpPr>
                <a:cxnSpLocks/>
                <a:stCxn id="46" idx="2"/>
                <a:endCxn id="50" idx="0"/>
              </p:cNvCxnSpPr>
              <p:nvPr/>
            </p:nvCxnSpPr>
            <p:spPr>
              <a:xfrm flipH="1">
                <a:off x="5239362" y="3280000"/>
                <a:ext cx="1171" cy="19020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D6C5562-F7F9-430C-AC4F-8F16D28E4F47}"/>
                  </a:ext>
                </a:extLst>
              </p:cNvPr>
              <p:cNvCxnSpPr>
                <a:cxnSpLocks/>
                <a:stCxn id="62" idx="2"/>
                <a:endCxn id="53" idx="0"/>
              </p:cNvCxnSpPr>
              <p:nvPr/>
            </p:nvCxnSpPr>
            <p:spPr>
              <a:xfrm flipH="1">
                <a:off x="5236428" y="4838439"/>
                <a:ext cx="2933" cy="19059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FDDB25A1-E9BE-476F-8A42-EA3B84AB39E7}"/>
                  </a:ext>
                </a:extLst>
              </p:cNvPr>
              <p:cNvSpPr/>
              <p:nvPr/>
            </p:nvSpPr>
            <p:spPr>
              <a:xfrm>
                <a:off x="4728840" y="5684758"/>
                <a:ext cx="1023385" cy="248106"/>
              </a:xfrm>
              <a:prstGeom prst="roundRect">
                <a:avLst/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20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End</a:t>
                </a:r>
                <a:endParaRPr lang="zh-CN" altLang="en-US" sz="120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CD84D9CF-41EE-43CC-8405-1E9CCD60F50E}"/>
                  </a:ext>
                </a:extLst>
              </p:cNvPr>
              <p:cNvCxnSpPr>
                <a:cxnSpLocks/>
                <a:stCxn id="50" idx="3"/>
                <a:endCxn id="63" idx="1"/>
              </p:cNvCxnSpPr>
              <p:nvPr/>
            </p:nvCxnSpPr>
            <p:spPr>
              <a:xfrm flipV="1">
                <a:off x="6484633" y="3763876"/>
                <a:ext cx="200455" cy="19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0" name="连接符: 肘形 59">
                <a:extLst>
                  <a:ext uri="{FF2B5EF4-FFF2-40B4-BE49-F238E27FC236}">
                    <a16:creationId xmlns:a16="http://schemas.microsoft.com/office/drawing/2014/main" id="{4F0E1558-F99F-46B3-8128-50BEBD9C5FCF}"/>
                  </a:ext>
                </a:extLst>
              </p:cNvPr>
              <p:cNvCxnSpPr>
                <a:cxnSpLocks/>
                <a:stCxn id="46" idx="3"/>
                <a:endCxn id="58" idx="0"/>
              </p:cNvCxnSpPr>
              <p:nvPr/>
            </p:nvCxnSpPr>
            <p:spPr>
              <a:xfrm flipH="1">
                <a:off x="5240533" y="2998139"/>
                <a:ext cx="1246442" cy="2686619"/>
              </a:xfrm>
              <a:prstGeom prst="bentConnector4">
                <a:avLst>
                  <a:gd name="adj1" fmla="val -160726"/>
                  <a:gd name="adj2" fmla="val 93265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D703D3F-5763-4940-B0B7-44FB67278A0E}"/>
                  </a:ext>
                </a:extLst>
              </p:cNvPr>
              <p:cNvSpPr txBox="1"/>
              <p:nvPr/>
            </p:nvSpPr>
            <p:spPr>
              <a:xfrm>
                <a:off x="4610968" y="3230597"/>
                <a:ext cx="352725" cy="384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000" b="1" dirty="0">
                    <a:solidFill>
                      <a:prstClr val="black"/>
                    </a:solidFill>
                  </a:rPr>
                  <a:t>N</a:t>
                </a:r>
                <a:endParaRPr lang="zh-CN" altLang="en-US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菱形 61">
                <a:extLst>
                  <a:ext uri="{FF2B5EF4-FFF2-40B4-BE49-F238E27FC236}">
                    <a16:creationId xmlns:a16="http://schemas.microsoft.com/office/drawing/2014/main" id="{D5D09011-E4FD-4E26-BA3D-2906A7DE5DFE}"/>
                  </a:ext>
                </a:extLst>
              </p:cNvPr>
              <p:cNvSpPr/>
              <p:nvPr/>
            </p:nvSpPr>
            <p:spPr>
              <a:xfrm>
                <a:off x="3994090" y="4247145"/>
                <a:ext cx="2490542" cy="591293"/>
              </a:xfrm>
              <a:prstGeom prst="diamond">
                <a:avLst/>
              </a:prstGeom>
              <a:solidFill>
                <a:srgbClr val="E7E6E6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10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Data Queue Size &gt; 0</a:t>
                </a:r>
                <a:endParaRPr lang="zh-CN" altLang="en-US" sz="110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5A5175DA-9198-4D60-812D-1D0312DBF6DF}"/>
                  </a:ext>
                </a:extLst>
              </p:cNvPr>
              <p:cNvSpPr/>
              <p:nvPr/>
            </p:nvSpPr>
            <p:spPr>
              <a:xfrm>
                <a:off x="6685088" y="3563950"/>
                <a:ext cx="1246440" cy="399850"/>
              </a:xfrm>
              <a:prstGeom prst="roundRect">
                <a:avLst/>
              </a:prstGeom>
              <a:solidFill>
                <a:srgbClr val="F8CECC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050" kern="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Data fetching</a:t>
                </a:r>
                <a:endParaRPr lang="zh-CN" altLang="en-US" sz="1050" kern="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0B9D2403-9D36-4E2F-81FF-2B3CE5496044}"/>
                  </a:ext>
                </a:extLst>
              </p:cNvPr>
              <p:cNvCxnSpPr>
                <a:cxnSpLocks/>
                <a:stCxn id="62" idx="3"/>
                <a:endCxn id="49" idx="1"/>
              </p:cNvCxnSpPr>
              <p:nvPr/>
            </p:nvCxnSpPr>
            <p:spPr>
              <a:xfrm>
                <a:off x="6484631" y="4542792"/>
                <a:ext cx="200459" cy="127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8946A12-84D8-48F1-BA60-FABCBBED7096}"/>
                  </a:ext>
                </a:extLst>
              </p:cNvPr>
              <p:cNvSpPr txBox="1"/>
              <p:nvPr/>
            </p:nvSpPr>
            <p:spPr>
              <a:xfrm>
                <a:off x="6369718" y="4271343"/>
                <a:ext cx="352724" cy="38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000" b="1" dirty="0">
                    <a:solidFill>
                      <a:prstClr val="black"/>
                    </a:solidFill>
                  </a:rPr>
                  <a:t>Y</a:t>
                </a:r>
                <a:endParaRPr lang="zh-CN" altLang="en-US" sz="1000" b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B65EA66-D17E-4A41-8A90-B14221FF6472}"/>
                  </a:ext>
                </a:extLst>
              </p:cNvPr>
              <p:cNvCxnSpPr>
                <a:cxnSpLocks/>
                <a:stCxn id="63" idx="3"/>
              </p:cNvCxnSpPr>
              <p:nvPr/>
            </p:nvCxnSpPr>
            <p:spPr>
              <a:xfrm>
                <a:off x="7931528" y="3763876"/>
                <a:ext cx="5677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B00B28C8-1A84-443E-9C19-BF588E9E5805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 flipV="1">
                <a:off x="7931532" y="4542132"/>
                <a:ext cx="561425" cy="19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F76C2567-0A22-4F1E-A8B2-FE34A3D93058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5236428" y="5427482"/>
                <a:ext cx="6593" cy="2087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A0761F9E-AB7E-40B0-B61E-7DF980A838ED}"/>
                </a:ext>
              </a:extLst>
            </p:cNvPr>
            <p:cNvSpPr/>
            <p:nvPr/>
          </p:nvSpPr>
          <p:spPr>
            <a:xfrm>
              <a:off x="6609044" y="2221690"/>
              <a:ext cx="4728727" cy="37576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2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A7EA2-BA23-EFC5-E4E4-59B701EF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02F877E8-DE24-5DF6-D336-E2C8F9858C2A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AA107E0-CE49-5135-A53E-90DA39F3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9D749E25-3CAD-EB64-3400-D5416A84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en-US" altLang="zh-CN" sz="2800" dirty="0"/>
              <a:t>CPU</a:t>
            </a:r>
            <a:r>
              <a:rPr lang="zh-CN" altLang="en-US" sz="2800" dirty="0"/>
              <a:t>瓶颈分析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44408-9645-0DA8-54F7-D090542A34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80549CA-40F2-29A3-375D-0E2C9FBEFA65}"/>
              </a:ext>
            </a:extLst>
          </p:cNvPr>
          <p:cNvCxnSpPr>
            <a:cxnSpLocks/>
          </p:cNvCxnSpPr>
          <p:nvPr/>
        </p:nvCxnSpPr>
        <p:spPr>
          <a:xfrm>
            <a:off x="3506496" y="1053729"/>
            <a:ext cx="7467" cy="50923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5F935E6-E354-E0B5-C930-578820E42958}"/>
              </a:ext>
            </a:extLst>
          </p:cNvPr>
          <p:cNvGrpSpPr/>
          <p:nvPr/>
        </p:nvGrpSpPr>
        <p:grpSpPr>
          <a:xfrm>
            <a:off x="508000" y="1168700"/>
            <a:ext cx="2515365" cy="4918887"/>
            <a:chOff x="2147943" y="1136859"/>
            <a:chExt cx="2515365" cy="491888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8063CD5-5919-2C91-A145-396CF71EAC61}"/>
                </a:ext>
              </a:extLst>
            </p:cNvPr>
            <p:cNvSpPr/>
            <p:nvPr/>
          </p:nvSpPr>
          <p:spPr>
            <a:xfrm>
              <a:off x="2147943" y="3167165"/>
              <a:ext cx="2515365" cy="2888581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A125AFF-327B-7A3A-C5DF-30E566690A88}"/>
                </a:ext>
              </a:extLst>
            </p:cNvPr>
            <p:cNvSpPr/>
            <p:nvPr/>
          </p:nvSpPr>
          <p:spPr>
            <a:xfrm>
              <a:off x="2147943" y="1154552"/>
              <a:ext cx="2515365" cy="1750615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72DA570C-D695-7347-5DFC-1EC5A9A60623}"/>
                </a:ext>
              </a:extLst>
            </p:cNvPr>
            <p:cNvSpPr/>
            <p:nvPr/>
          </p:nvSpPr>
          <p:spPr>
            <a:xfrm>
              <a:off x="2317327" y="1559597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Parallel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704A580-A40A-02EB-329C-6D56CF068E63}"/>
                </a:ext>
              </a:extLst>
            </p:cNvPr>
            <p:cNvSpPr/>
            <p:nvPr/>
          </p:nvSpPr>
          <p:spPr>
            <a:xfrm>
              <a:off x="2317327" y="3601770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I/O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CE25DAC-3BE4-D15C-ED45-EB7300642BAE}"/>
                </a:ext>
              </a:extLst>
            </p:cNvPr>
            <p:cNvSpPr/>
            <p:nvPr/>
          </p:nvSpPr>
          <p:spPr>
            <a:xfrm>
              <a:off x="2317325" y="4836198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Comp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3F3C611-2FF6-391D-E6F7-6FADE3F2E1FC}"/>
                </a:ext>
              </a:extLst>
            </p:cNvPr>
            <p:cNvSpPr/>
            <p:nvPr/>
          </p:nvSpPr>
          <p:spPr>
            <a:xfrm>
              <a:off x="2317325" y="5453412"/>
              <a:ext cx="2174410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Comm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80ED9CB-762F-87C8-FAB7-EAC7BAB2A579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>
              <a:off x="3406517" y="2041810"/>
              <a:ext cx="0" cy="22601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A6147CD5-A400-BB84-472F-9156EA7B839C}"/>
                </a:ext>
              </a:extLst>
            </p:cNvPr>
            <p:cNvSpPr/>
            <p:nvPr/>
          </p:nvSpPr>
          <p:spPr>
            <a:xfrm>
              <a:off x="2317326" y="421898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CPU Analysis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7789E998-E5A7-0F0A-1E5F-C7B74DCF8AE8}"/>
                </a:ext>
              </a:extLst>
            </p:cNvPr>
            <p:cNvSpPr/>
            <p:nvPr/>
          </p:nvSpPr>
          <p:spPr>
            <a:xfrm>
              <a:off x="2317327" y="226782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Critical Path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5B3DF0-CCBC-393F-A413-E23F7B5ABF54}"/>
                </a:ext>
              </a:extLst>
            </p:cNvPr>
            <p:cNvSpPr txBox="1"/>
            <p:nvPr/>
          </p:nvSpPr>
          <p:spPr>
            <a:xfrm>
              <a:off x="2267204" y="1136859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</a:rPr>
                <a:t>算子间分析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324E8D0-90D9-1BE2-28D5-FC72D581E6E4}"/>
                </a:ext>
              </a:extLst>
            </p:cNvPr>
            <p:cNvSpPr txBox="1"/>
            <p:nvPr/>
          </p:nvSpPr>
          <p:spPr>
            <a:xfrm>
              <a:off x="2264170" y="3198721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/>
                <a:t>算子内分析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123BA9D-58EE-A35B-0A50-AA0F801ED408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3405626" y="2905167"/>
              <a:ext cx="0" cy="2619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内容占位符 12">
            <a:extLst>
              <a:ext uri="{FF2B5EF4-FFF2-40B4-BE49-F238E27FC236}">
                <a16:creationId xmlns:a16="http://schemas.microsoft.com/office/drawing/2014/main" id="{23FADEF2-8F42-6B31-3927-067F4E42445C}"/>
              </a:ext>
            </a:extLst>
          </p:cNvPr>
          <p:cNvSpPr txBox="1">
            <a:spLocks/>
          </p:cNvSpPr>
          <p:nvPr/>
        </p:nvSpPr>
        <p:spPr>
          <a:xfrm>
            <a:off x="4195835" y="1052657"/>
            <a:ext cx="6988766" cy="294342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0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CPU</a:t>
            </a:r>
            <a:r>
              <a:rPr lang="zh-CN" altLang="en-US" sz="2400" dirty="0"/>
              <a:t>瓶颈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CB1E5C-1C8A-6F7B-AFE6-B5B882300C0C}"/>
              </a:ext>
            </a:extLst>
          </p:cNvPr>
          <p:cNvSpPr/>
          <p:nvPr/>
        </p:nvSpPr>
        <p:spPr>
          <a:xfrm>
            <a:off x="4220238" y="1656000"/>
            <a:ext cx="3059300" cy="1705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7279AA7-CBB2-DECD-12A5-288FA903482B}"/>
              </a:ext>
            </a:extLst>
          </p:cNvPr>
          <p:cNvSpPr/>
          <p:nvPr/>
        </p:nvSpPr>
        <p:spPr>
          <a:xfrm>
            <a:off x="4776981" y="2308987"/>
            <a:ext cx="4320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F3ED636-552A-24E5-2650-4682399C97A0}"/>
              </a:ext>
            </a:extLst>
          </p:cNvPr>
          <p:cNvSpPr/>
          <p:nvPr/>
        </p:nvSpPr>
        <p:spPr>
          <a:xfrm>
            <a:off x="5896675" y="2295070"/>
            <a:ext cx="4320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04B5BA-FFE1-BEAE-FDF3-30DDAD328BE8}"/>
              </a:ext>
            </a:extLst>
          </p:cNvPr>
          <p:cNvSpPr/>
          <p:nvPr/>
        </p:nvSpPr>
        <p:spPr>
          <a:xfrm>
            <a:off x="5340506" y="2836127"/>
            <a:ext cx="4320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02D7A52-A9C8-6333-1D42-34AE593B05FF}"/>
              </a:ext>
            </a:extLst>
          </p:cNvPr>
          <p:cNvSpPr/>
          <p:nvPr/>
        </p:nvSpPr>
        <p:spPr>
          <a:xfrm>
            <a:off x="5340506" y="1733923"/>
            <a:ext cx="432000" cy="431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A7F6D1-1B09-26B7-0CFC-BB3BE24E7885}"/>
              </a:ext>
            </a:extLst>
          </p:cNvPr>
          <p:cNvCxnSpPr>
            <a:cxnSpLocks/>
            <a:stCxn id="12" idx="3"/>
            <a:endCxn id="8" idx="7"/>
          </p:cNvCxnSpPr>
          <p:nvPr/>
        </p:nvCxnSpPr>
        <p:spPr>
          <a:xfrm flipH="1">
            <a:off x="5145716" y="2102487"/>
            <a:ext cx="258055" cy="269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C2632D7-3393-48FB-6D06-F469C6E3CB8A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5709241" y="2102487"/>
            <a:ext cx="250699" cy="25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E1677A6-49CA-0503-C165-EF9A75751008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145716" y="2677551"/>
            <a:ext cx="258055" cy="2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01654B-186F-C07F-23AB-D6C057FEBB1F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5709241" y="2663634"/>
            <a:ext cx="250699" cy="23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A035BF0-1AA7-0E45-44E2-FEDDA34A9C54}"/>
              </a:ext>
            </a:extLst>
          </p:cNvPr>
          <p:cNvSpPr txBox="1"/>
          <p:nvPr/>
        </p:nvSpPr>
        <p:spPr>
          <a:xfrm>
            <a:off x="4267225" y="1681858"/>
            <a:ext cx="8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CDBE32C-506D-2D4D-82A2-F141EDA26392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7279538" y="2508503"/>
            <a:ext cx="1175778" cy="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F453BD5-3C83-2DEC-47E1-51D0C197195D}"/>
              </a:ext>
            </a:extLst>
          </p:cNvPr>
          <p:cNvSpPr txBox="1"/>
          <p:nvPr/>
        </p:nvSpPr>
        <p:spPr>
          <a:xfrm>
            <a:off x="7347798" y="2573641"/>
            <a:ext cx="114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Dispatch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0B0E77C-630C-ACDA-FF36-3F3C2C2864EB}"/>
              </a:ext>
            </a:extLst>
          </p:cNvPr>
          <p:cNvGrpSpPr/>
          <p:nvPr/>
        </p:nvGrpSpPr>
        <p:grpSpPr>
          <a:xfrm>
            <a:off x="8455316" y="1655704"/>
            <a:ext cx="3059300" cy="1705598"/>
            <a:chOff x="4250603" y="4082453"/>
            <a:chExt cx="3059300" cy="166151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BD1EF11-E5C3-E478-F6BD-3D25254CAA9A}"/>
                </a:ext>
              </a:extLst>
            </p:cNvPr>
            <p:cNvSpPr/>
            <p:nvPr/>
          </p:nvSpPr>
          <p:spPr>
            <a:xfrm>
              <a:off x="4250603" y="4082453"/>
              <a:ext cx="3059300" cy="1661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E7B592B-404F-9402-A06B-162E2DB9CFE6}"/>
                </a:ext>
              </a:extLst>
            </p:cNvPr>
            <p:cNvSpPr txBox="1"/>
            <p:nvPr/>
          </p:nvSpPr>
          <p:spPr>
            <a:xfrm>
              <a:off x="4250603" y="4128454"/>
              <a:ext cx="849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NPU</a:t>
              </a:r>
              <a:endParaRPr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730F9CA-343D-56EC-52C0-1CF5BD8CC815}"/>
                </a:ext>
              </a:extLst>
            </p:cNvPr>
            <p:cNvSpPr/>
            <p:nvPr/>
          </p:nvSpPr>
          <p:spPr>
            <a:xfrm>
              <a:off x="4785167" y="4528577"/>
              <a:ext cx="553150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D4E44BA-317D-AFA3-680A-03CF557DDE94}"/>
                </a:ext>
              </a:extLst>
            </p:cNvPr>
            <p:cNvSpPr/>
            <p:nvPr/>
          </p:nvSpPr>
          <p:spPr>
            <a:xfrm>
              <a:off x="5385351" y="4528577"/>
              <a:ext cx="553150" cy="369332"/>
            </a:xfrm>
            <a:prstGeom prst="rect">
              <a:avLst/>
            </a:prstGeom>
            <a:solidFill>
              <a:srgbClr val="F49F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C54E1B5-14DE-2D24-034D-8093B1E197D2}"/>
                </a:ext>
              </a:extLst>
            </p:cNvPr>
            <p:cNvSpPr/>
            <p:nvPr/>
          </p:nvSpPr>
          <p:spPr>
            <a:xfrm>
              <a:off x="5993612" y="4528577"/>
              <a:ext cx="553150" cy="369332"/>
            </a:xfrm>
            <a:prstGeom prst="rect">
              <a:avLst/>
            </a:prstGeom>
            <a:solidFill>
              <a:srgbClr val="F49F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158C746-9D77-496F-FA35-70EE1D1EB1A2}"/>
                </a:ext>
              </a:extLst>
            </p:cNvPr>
            <p:cNvSpPr/>
            <p:nvPr/>
          </p:nvSpPr>
          <p:spPr>
            <a:xfrm>
              <a:off x="6586926" y="4528577"/>
              <a:ext cx="553150" cy="369332"/>
            </a:xfrm>
            <a:prstGeom prst="rect">
              <a:avLst/>
            </a:prstGeom>
            <a:solidFill>
              <a:srgbClr val="F49F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4A25F64-CEE9-CA72-1055-D6C8FFDAE608}"/>
                </a:ext>
              </a:extLst>
            </p:cNvPr>
            <p:cNvCxnSpPr>
              <a:cxnSpLocks/>
              <a:stCxn id="48" idx="2"/>
              <a:endCxn id="53" idx="0"/>
            </p:cNvCxnSpPr>
            <p:nvPr/>
          </p:nvCxnSpPr>
          <p:spPr>
            <a:xfrm>
              <a:off x="5061742" y="4897909"/>
              <a:ext cx="0" cy="3853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2D9258F-A584-8829-5896-8AB6D5BB40FA}"/>
                </a:ext>
              </a:extLst>
            </p:cNvPr>
            <p:cNvSpPr txBox="1"/>
            <p:nvPr/>
          </p:nvSpPr>
          <p:spPr>
            <a:xfrm>
              <a:off x="4386997" y="5283281"/>
              <a:ext cx="1349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Execution</a:t>
              </a:r>
              <a:endParaRPr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CD64D778-A14E-455A-A470-418D48D2BD9B}"/>
              </a:ext>
            </a:extLst>
          </p:cNvPr>
          <p:cNvSpPr txBox="1"/>
          <p:nvPr/>
        </p:nvSpPr>
        <p:spPr>
          <a:xfrm>
            <a:off x="5858327" y="2930864"/>
            <a:ext cx="14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Compilation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7" name="爆炸形: 8 pt  56">
            <a:extLst>
              <a:ext uri="{FF2B5EF4-FFF2-40B4-BE49-F238E27FC236}">
                <a16:creationId xmlns:a16="http://schemas.microsoft.com/office/drawing/2014/main" id="{53AFF0B1-6658-8AB3-E405-C5BD6DBB87F7}"/>
              </a:ext>
            </a:extLst>
          </p:cNvPr>
          <p:cNvSpPr/>
          <p:nvPr/>
        </p:nvSpPr>
        <p:spPr>
          <a:xfrm>
            <a:off x="6781435" y="3395687"/>
            <a:ext cx="2379374" cy="1188559"/>
          </a:xfrm>
          <a:prstGeom prst="irregularSeal1">
            <a:avLst/>
          </a:prstGeom>
          <a:solidFill>
            <a:srgbClr val="F9CFC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CPU bottleneck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A7F90B5-98F3-93F0-F47A-CE9461E1AEB2}"/>
              </a:ext>
            </a:extLst>
          </p:cNvPr>
          <p:cNvSpPr txBox="1"/>
          <p:nvPr/>
        </p:nvSpPr>
        <p:spPr>
          <a:xfrm>
            <a:off x="6781435" y="4572438"/>
            <a:ext cx="237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External interference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4AD6838E-B260-85AA-AC74-7AF3E7F4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71" y="5017030"/>
            <a:ext cx="842400" cy="772432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1A9DBBB-67B9-4F4C-CE93-DAE0CCDAC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465" y="4941770"/>
            <a:ext cx="842400" cy="8424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2EEDF6EC-2612-1042-88F2-AD59CED6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727" y="4994833"/>
            <a:ext cx="842951" cy="842951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4BDA2EF3-25C3-D8ED-921C-0A916B6FE21B}"/>
              </a:ext>
            </a:extLst>
          </p:cNvPr>
          <p:cNvSpPr txBox="1"/>
          <p:nvPr/>
        </p:nvSpPr>
        <p:spPr>
          <a:xfrm>
            <a:off x="5918009" y="5846767"/>
            <a:ext cx="134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Garage collection</a:t>
            </a:r>
            <a:endParaRPr lang="zh-CN" altLang="en-US" sz="1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B28728F-E34C-B759-0386-43CF53ECB846}"/>
              </a:ext>
            </a:extLst>
          </p:cNvPr>
          <p:cNvSpPr txBox="1"/>
          <p:nvPr/>
        </p:nvSpPr>
        <p:spPr>
          <a:xfrm>
            <a:off x="7170457" y="5844717"/>
            <a:ext cx="134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Performance monitor</a:t>
            </a:r>
            <a:endParaRPr lang="zh-CN" altLang="en-US" sz="16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2B2EA9A-CC5D-8854-B76E-62D6BC450B98}"/>
              </a:ext>
            </a:extLst>
          </p:cNvPr>
          <p:cNvSpPr txBox="1"/>
          <p:nvPr/>
        </p:nvSpPr>
        <p:spPr>
          <a:xfrm>
            <a:off x="8491226" y="5844717"/>
            <a:ext cx="134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Environment configuration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7133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5005168" cy="705600"/>
          </a:xfrm>
        </p:spPr>
        <p:txBody>
          <a:bodyPr/>
          <a:lstStyle/>
          <a:p>
            <a:r>
              <a:rPr lang="zh-CN" altLang="en-US" sz="2800" dirty="0"/>
              <a:t>计算瓶颈分析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FF76A4-EC5E-B500-D205-F4272A718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28946A-0E21-4E01-967D-1382CD55B2C3}"/>
              </a:ext>
            </a:extLst>
          </p:cNvPr>
          <p:cNvCxnSpPr>
            <a:cxnSpLocks/>
          </p:cNvCxnSpPr>
          <p:nvPr/>
        </p:nvCxnSpPr>
        <p:spPr>
          <a:xfrm>
            <a:off x="3506496" y="1053729"/>
            <a:ext cx="7467" cy="50923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7453F85-E497-4C99-97BE-6A8B6E02C7EF}"/>
              </a:ext>
            </a:extLst>
          </p:cNvPr>
          <p:cNvGrpSpPr/>
          <p:nvPr/>
        </p:nvGrpSpPr>
        <p:grpSpPr>
          <a:xfrm>
            <a:off x="508000" y="1168700"/>
            <a:ext cx="2515365" cy="4918887"/>
            <a:chOff x="2147943" y="1136859"/>
            <a:chExt cx="2515365" cy="491888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71AB7DD-D583-4E04-94A4-BE0ECFFA1328}"/>
                </a:ext>
              </a:extLst>
            </p:cNvPr>
            <p:cNvSpPr/>
            <p:nvPr/>
          </p:nvSpPr>
          <p:spPr>
            <a:xfrm>
              <a:off x="2147943" y="3167165"/>
              <a:ext cx="2515365" cy="2888581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A03A07F-CDA4-47A7-AACC-A3D14EF55A56}"/>
                </a:ext>
              </a:extLst>
            </p:cNvPr>
            <p:cNvSpPr/>
            <p:nvPr/>
          </p:nvSpPr>
          <p:spPr>
            <a:xfrm>
              <a:off x="2147943" y="1154552"/>
              <a:ext cx="2515365" cy="1750615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EC77B60-CFB0-495E-8B73-F0AC324F9884}"/>
                </a:ext>
              </a:extLst>
            </p:cNvPr>
            <p:cNvSpPr/>
            <p:nvPr/>
          </p:nvSpPr>
          <p:spPr>
            <a:xfrm>
              <a:off x="2317327" y="1559597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Parallel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DBD81B2-7908-4E38-9283-B77858889526}"/>
                </a:ext>
              </a:extLst>
            </p:cNvPr>
            <p:cNvSpPr/>
            <p:nvPr/>
          </p:nvSpPr>
          <p:spPr>
            <a:xfrm>
              <a:off x="2317327" y="3601770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I/O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B4B6474-19E8-4145-92FB-5D447D51CF71}"/>
                </a:ext>
              </a:extLst>
            </p:cNvPr>
            <p:cNvSpPr/>
            <p:nvPr/>
          </p:nvSpPr>
          <p:spPr>
            <a:xfrm>
              <a:off x="2317325" y="4836198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 Analysis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27BDD37-5B26-4495-8C46-5C8C1B4D4550}"/>
                </a:ext>
              </a:extLst>
            </p:cNvPr>
            <p:cNvSpPr/>
            <p:nvPr/>
          </p:nvSpPr>
          <p:spPr>
            <a:xfrm>
              <a:off x="2317325" y="5453412"/>
              <a:ext cx="2174410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Comm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77E3E5A-4515-4A26-8B42-713B592A70D2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>
              <a:off x="3406517" y="2041810"/>
              <a:ext cx="0" cy="22601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D2D17458-463A-4BD0-A45E-3C7B2E569E59}"/>
                </a:ext>
              </a:extLst>
            </p:cNvPr>
            <p:cNvSpPr/>
            <p:nvPr/>
          </p:nvSpPr>
          <p:spPr>
            <a:xfrm>
              <a:off x="2317326" y="421898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CPU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5251924-7991-4E09-AE25-8A6935A5254B}"/>
                </a:ext>
              </a:extLst>
            </p:cNvPr>
            <p:cNvSpPr/>
            <p:nvPr/>
          </p:nvSpPr>
          <p:spPr>
            <a:xfrm>
              <a:off x="2317327" y="226782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Critical Path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7242FBA-32C5-49FE-9594-F4EAA57FD2A2}"/>
                </a:ext>
              </a:extLst>
            </p:cNvPr>
            <p:cNvSpPr txBox="1"/>
            <p:nvPr/>
          </p:nvSpPr>
          <p:spPr>
            <a:xfrm>
              <a:off x="2267204" y="1136859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</a:rPr>
                <a:t>算子间分析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2467E4E-2E04-49D3-828A-95218F9C2B03}"/>
                </a:ext>
              </a:extLst>
            </p:cNvPr>
            <p:cNvSpPr txBox="1"/>
            <p:nvPr/>
          </p:nvSpPr>
          <p:spPr>
            <a:xfrm>
              <a:off x="2264170" y="3198721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/>
                <a:t>算子内分析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D25B3B6-AC39-40A7-80D7-56F0C235B60B}"/>
                </a:ext>
              </a:extLst>
            </p:cNvPr>
            <p:cNvCxnSpPr>
              <a:cxnSpLocks/>
              <a:stCxn id="30" idx="2"/>
              <a:endCxn id="29" idx="0"/>
            </p:cNvCxnSpPr>
            <p:nvPr/>
          </p:nvCxnSpPr>
          <p:spPr>
            <a:xfrm>
              <a:off x="3405626" y="2905167"/>
              <a:ext cx="0" cy="2619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内容占位符 12">
            <a:extLst>
              <a:ext uri="{FF2B5EF4-FFF2-40B4-BE49-F238E27FC236}">
                <a16:creationId xmlns:a16="http://schemas.microsoft.com/office/drawing/2014/main" id="{44485573-752B-47DF-BD65-63596BF9004C}"/>
              </a:ext>
            </a:extLst>
          </p:cNvPr>
          <p:cNvSpPr txBox="1">
            <a:spLocks/>
          </p:cNvSpPr>
          <p:nvPr/>
        </p:nvSpPr>
        <p:spPr>
          <a:xfrm>
            <a:off x="4195835" y="1052657"/>
            <a:ext cx="6988766" cy="294342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0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计算瓶颈</a:t>
            </a:r>
            <a:endParaRPr lang="en-US" altLang="zh-CN" sz="2400" dirty="0"/>
          </a:p>
          <a:p>
            <a:pPr lvl="1"/>
            <a:r>
              <a:rPr lang="zh-CN" altLang="en-US" sz="2000" dirty="0"/>
              <a:t>不同的计算单元（</a:t>
            </a:r>
            <a:r>
              <a:rPr lang="en-US" altLang="zh-CN" sz="2000" dirty="0"/>
              <a:t>AICPU, </a:t>
            </a:r>
            <a:r>
              <a:rPr lang="en-US" altLang="zh-CN" sz="2000" dirty="0" err="1"/>
              <a:t>AICore</a:t>
            </a:r>
            <a:r>
              <a:rPr lang="en-US" altLang="zh-CN" sz="2000" dirty="0"/>
              <a:t> Cube/Vector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Roofline</a:t>
            </a:r>
            <a:r>
              <a:rPr lang="zh-CN" altLang="en-US" sz="2000" dirty="0"/>
              <a:t>分析（</a:t>
            </a:r>
            <a:r>
              <a:rPr lang="en-US" altLang="zh-CN" sz="2000" dirty="0"/>
              <a:t>arithmetic, memory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82EF5A-5DA1-E40B-E978-131A2CB2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143" y="2349292"/>
            <a:ext cx="3327180" cy="1839124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2EAA1F7-19F7-9AED-518E-790A75687C64}"/>
              </a:ext>
            </a:extLst>
          </p:cNvPr>
          <p:cNvGrpSpPr/>
          <p:nvPr/>
        </p:nvGrpSpPr>
        <p:grpSpPr>
          <a:xfrm>
            <a:off x="3882912" y="2469618"/>
            <a:ext cx="3889239" cy="1581386"/>
            <a:chOff x="3800186" y="2598024"/>
            <a:chExt cx="4195730" cy="1741145"/>
          </a:xfrm>
        </p:grpSpPr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56DF015B-7A74-2809-7A8C-42219439FC35}"/>
                </a:ext>
              </a:extLst>
            </p:cNvPr>
            <p:cNvSpPr/>
            <p:nvPr/>
          </p:nvSpPr>
          <p:spPr>
            <a:xfrm>
              <a:off x="4764177" y="2598024"/>
              <a:ext cx="234389" cy="173207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F080FFC-EB4F-188E-EA41-7267E0C4BA8A}"/>
                </a:ext>
              </a:extLst>
            </p:cNvPr>
            <p:cNvSpPr/>
            <p:nvPr/>
          </p:nvSpPr>
          <p:spPr>
            <a:xfrm>
              <a:off x="5068879" y="2607880"/>
              <a:ext cx="1044000" cy="396000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AICPU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C944804-FEB1-7F24-2E90-37298536B197}"/>
                </a:ext>
              </a:extLst>
            </p:cNvPr>
            <p:cNvSpPr/>
            <p:nvPr/>
          </p:nvSpPr>
          <p:spPr>
            <a:xfrm>
              <a:off x="5068879" y="3283464"/>
              <a:ext cx="1043999" cy="396000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Vector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694968B-259A-289D-ECD3-4E0CF0506383}"/>
                </a:ext>
              </a:extLst>
            </p:cNvPr>
            <p:cNvSpPr/>
            <p:nvPr/>
          </p:nvSpPr>
          <p:spPr>
            <a:xfrm>
              <a:off x="6491032" y="2615754"/>
              <a:ext cx="1504883" cy="39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消除或替换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11072D1-EECB-391B-97BD-66F17452308D}"/>
                </a:ext>
              </a:extLst>
            </p:cNvPr>
            <p:cNvSpPr/>
            <p:nvPr/>
          </p:nvSpPr>
          <p:spPr>
            <a:xfrm>
              <a:off x="5068879" y="3943169"/>
              <a:ext cx="1043999" cy="396000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Cube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64E9AA2-731F-5F70-B98D-5A32A16EFD6F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6112879" y="2805880"/>
              <a:ext cx="378153" cy="78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9C519C6-EDCE-B0B0-80EE-8F0207F037F8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>
              <a:off x="6112878" y="3481464"/>
              <a:ext cx="378153" cy="307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F2E9533-FBEC-76C8-CFA3-A8930160CC60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6112878" y="3788637"/>
              <a:ext cx="378153" cy="3525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19660635-891D-1A9E-BB0C-DE6CBB19B753}"/>
                </a:ext>
              </a:extLst>
            </p:cNvPr>
            <p:cNvSpPr/>
            <p:nvPr/>
          </p:nvSpPr>
          <p:spPr>
            <a:xfrm>
              <a:off x="6491032" y="3590636"/>
              <a:ext cx="1504884" cy="39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Roofline 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分析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18E0BC8-90AD-FB13-A0A4-9E36DD29932A}"/>
                </a:ext>
              </a:extLst>
            </p:cNvPr>
            <p:cNvSpPr/>
            <p:nvPr/>
          </p:nvSpPr>
          <p:spPr>
            <a:xfrm>
              <a:off x="3800186" y="3237842"/>
              <a:ext cx="883982" cy="396000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kern="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N</a:t>
              </a: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PU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6862BB8-919F-6375-2354-5048A51BA555}"/>
              </a:ext>
            </a:extLst>
          </p:cNvPr>
          <p:cNvSpPr/>
          <p:nvPr/>
        </p:nvSpPr>
        <p:spPr>
          <a:xfrm>
            <a:off x="8443769" y="4381836"/>
            <a:ext cx="3528345" cy="16792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0BD517-A643-071F-E6EE-9E17EDC040E1}"/>
              </a:ext>
            </a:extLst>
          </p:cNvPr>
          <p:cNvSpPr txBox="1"/>
          <p:nvPr/>
        </p:nvSpPr>
        <p:spPr>
          <a:xfrm>
            <a:off x="4445125" y="5033230"/>
            <a:ext cx="4025764" cy="523220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面向</a:t>
            </a:r>
            <a:r>
              <a:rPr lang="en-US" altLang="zh-CN" sz="1400" dirty="0"/>
              <a:t>Ascend</a:t>
            </a:r>
            <a:r>
              <a:rPr lang="zh-CN" altLang="en-US" sz="1400" dirty="0"/>
              <a:t>架构的</a:t>
            </a:r>
            <a:r>
              <a:rPr lang="en-US" altLang="zh-CN" sz="1400" dirty="0"/>
              <a:t>AI</a:t>
            </a:r>
            <a:r>
              <a:rPr lang="zh-CN" altLang="en-US" sz="1400" dirty="0"/>
              <a:t>算子性能建模与优化</a:t>
            </a:r>
            <a:r>
              <a:rPr lang="en-US" altLang="zh-CN" sz="1400" baseline="30000" dirty="0"/>
              <a:t>[1]</a:t>
            </a:r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APLOS 25</a:t>
            </a:r>
            <a:r>
              <a:rPr lang="zh-CN" altLang="en-US" sz="1400" dirty="0"/>
              <a:t>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9DB2199-9568-6690-6286-60B6629F9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889" y="4399909"/>
            <a:ext cx="3474106" cy="1615497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CCAA5429-0310-718E-168E-AF11EED9E29C}"/>
              </a:ext>
            </a:extLst>
          </p:cNvPr>
          <p:cNvSpPr txBox="1"/>
          <p:nvPr/>
        </p:nvSpPr>
        <p:spPr>
          <a:xfrm>
            <a:off x="102582" y="6209671"/>
            <a:ext cx="118695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 dirty="0"/>
              <a:t>[1] Squeezing Operator Performance Potential for the Ascend Architecture. The 30th ACM International Conference on Architectural Support for Programming Languages and Operating Systems (ASPLOS '25).</a:t>
            </a:r>
            <a:endParaRPr lang="zh-CN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522627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D500-A31C-1245-B23B-5AB00F3EF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EE8428DB-74A0-CB03-8C57-91DD72D414D7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323306C4-EF5B-64D3-9101-85DB9C1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C7B54E9-12CA-431C-70AC-A62395C3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5005168" cy="705600"/>
          </a:xfrm>
        </p:spPr>
        <p:txBody>
          <a:bodyPr/>
          <a:lstStyle/>
          <a:p>
            <a:r>
              <a:rPr lang="zh-CN" altLang="en-US" sz="2800" dirty="0"/>
              <a:t>通信瓶颈分析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D5A6337-A9F6-2671-1FBF-2C03FFB2D1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76C8ED-6EBF-6E75-1860-0F0C9174E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80" y="1679869"/>
            <a:ext cx="5740542" cy="2068021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03BCE9E-AEA7-4013-BF97-F15EA21B2458}"/>
              </a:ext>
            </a:extLst>
          </p:cNvPr>
          <p:cNvCxnSpPr>
            <a:cxnSpLocks/>
          </p:cNvCxnSpPr>
          <p:nvPr/>
        </p:nvCxnSpPr>
        <p:spPr>
          <a:xfrm>
            <a:off x="3506496" y="1053729"/>
            <a:ext cx="7467" cy="50923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812A3E1-7F4A-4F9B-B377-E214B8EB6E9E}"/>
              </a:ext>
            </a:extLst>
          </p:cNvPr>
          <p:cNvGrpSpPr/>
          <p:nvPr/>
        </p:nvGrpSpPr>
        <p:grpSpPr>
          <a:xfrm>
            <a:off x="508000" y="1168700"/>
            <a:ext cx="2515365" cy="4918887"/>
            <a:chOff x="2147943" y="1136859"/>
            <a:chExt cx="2515365" cy="491888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A0F2455-B057-4394-A31A-67894618539A}"/>
                </a:ext>
              </a:extLst>
            </p:cNvPr>
            <p:cNvSpPr/>
            <p:nvPr/>
          </p:nvSpPr>
          <p:spPr>
            <a:xfrm>
              <a:off x="2147943" y="3167165"/>
              <a:ext cx="2515365" cy="2888581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A7E23A85-97D3-4494-B432-D5F1574F4AFD}"/>
                </a:ext>
              </a:extLst>
            </p:cNvPr>
            <p:cNvSpPr/>
            <p:nvPr/>
          </p:nvSpPr>
          <p:spPr>
            <a:xfrm>
              <a:off x="2147943" y="1154552"/>
              <a:ext cx="2515365" cy="1750615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3FEA1337-A6FE-46AA-A17B-357435A0CE92}"/>
                </a:ext>
              </a:extLst>
            </p:cNvPr>
            <p:cNvSpPr/>
            <p:nvPr/>
          </p:nvSpPr>
          <p:spPr>
            <a:xfrm>
              <a:off x="2317327" y="1559597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Parallel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F0804CAF-0A6F-4572-83E3-B960FEF667A9}"/>
                </a:ext>
              </a:extLst>
            </p:cNvPr>
            <p:cNvSpPr/>
            <p:nvPr/>
          </p:nvSpPr>
          <p:spPr>
            <a:xfrm>
              <a:off x="2317327" y="3601770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I/O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4596CE08-C8FB-4C40-A323-4D9D08E13523}"/>
                </a:ext>
              </a:extLst>
            </p:cNvPr>
            <p:cNvSpPr/>
            <p:nvPr/>
          </p:nvSpPr>
          <p:spPr>
            <a:xfrm>
              <a:off x="2317325" y="4836198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Comp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36978EE7-F9DB-49E4-AAD6-98E542828AB9}"/>
                </a:ext>
              </a:extLst>
            </p:cNvPr>
            <p:cNvSpPr/>
            <p:nvPr/>
          </p:nvSpPr>
          <p:spPr>
            <a:xfrm>
              <a:off x="2317325" y="5453412"/>
              <a:ext cx="2174410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Comm Analysis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5971A8C-42B6-4541-870C-02E28CA48314}"/>
                </a:ext>
              </a:extLst>
            </p:cNvPr>
            <p:cNvCxnSpPr>
              <a:cxnSpLocks/>
              <a:stCxn id="49" idx="2"/>
              <a:endCxn id="55" idx="0"/>
            </p:cNvCxnSpPr>
            <p:nvPr/>
          </p:nvCxnSpPr>
          <p:spPr>
            <a:xfrm>
              <a:off x="3406517" y="2041810"/>
              <a:ext cx="0" cy="22601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7467A43-8396-449B-930E-704841823BB5}"/>
                </a:ext>
              </a:extLst>
            </p:cNvPr>
            <p:cNvSpPr/>
            <p:nvPr/>
          </p:nvSpPr>
          <p:spPr>
            <a:xfrm>
              <a:off x="2317326" y="421898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CPU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18F1FEC2-D120-4E2E-9BBA-7EA281F6F68A}"/>
                </a:ext>
              </a:extLst>
            </p:cNvPr>
            <p:cNvSpPr/>
            <p:nvPr/>
          </p:nvSpPr>
          <p:spPr>
            <a:xfrm>
              <a:off x="2317327" y="2267824"/>
              <a:ext cx="2178379" cy="482213"/>
            </a:xfrm>
            <a:prstGeom prst="roundRect">
              <a:avLst/>
            </a:prstGeom>
            <a:solidFill>
              <a:srgbClr val="F8CECC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65000"/>
                    </a:schemeClr>
                  </a:solidFill>
                </a:rPr>
                <a:t>Critical Path Analysis</a:t>
              </a:r>
              <a:endParaRPr lang="zh-CN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899C611-E9BD-40E4-A69F-75D40E06B285}"/>
                </a:ext>
              </a:extLst>
            </p:cNvPr>
            <p:cNvSpPr txBox="1"/>
            <p:nvPr/>
          </p:nvSpPr>
          <p:spPr>
            <a:xfrm>
              <a:off x="2267204" y="1136859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>
                  <a:solidFill>
                    <a:schemeClr val="bg1">
                      <a:lumMod val="65000"/>
                    </a:schemeClr>
                  </a:solidFill>
                </a:rPr>
                <a:t>算子间分析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0F9CF05D-8DAB-4B53-9E8D-1CC4AA28F3A1}"/>
                </a:ext>
              </a:extLst>
            </p:cNvPr>
            <p:cNvSpPr txBox="1"/>
            <p:nvPr/>
          </p:nvSpPr>
          <p:spPr>
            <a:xfrm>
              <a:off x="2264170" y="3198721"/>
              <a:ext cx="227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i="1" dirty="0"/>
                <a:t>算子内分析</a:t>
              </a: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2E59768-39BC-4CAF-922E-25E0E86A706E}"/>
                </a:ext>
              </a:extLst>
            </p:cNvPr>
            <p:cNvCxnSpPr>
              <a:cxnSpLocks/>
              <a:stCxn id="42" idx="2"/>
              <a:endCxn id="29" idx="0"/>
            </p:cNvCxnSpPr>
            <p:nvPr/>
          </p:nvCxnSpPr>
          <p:spPr>
            <a:xfrm>
              <a:off x="3405626" y="2905167"/>
              <a:ext cx="0" cy="2619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内容占位符 12">
            <a:extLst>
              <a:ext uri="{FF2B5EF4-FFF2-40B4-BE49-F238E27FC236}">
                <a16:creationId xmlns:a16="http://schemas.microsoft.com/office/drawing/2014/main" id="{D60727ED-714B-4F40-B28F-5B66926CFF31}"/>
              </a:ext>
            </a:extLst>
          </p:cNvPr>
          <p:cNvSpPr txBox="1">
            <a:spLocks/>
          </p:cNvSpPr>
          <p:nvPr/>
        </p:nvSpPr>
        <p:spPr>
          <a:xfrm>
            <a:off x="4195835" y="1052657"/>
            <a:ext cx="6988766" cy="294342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0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8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u="none" strike="noStrike" kern="0" cap="none" spc="0" normalizeH="0" baseline="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通信瓶颈包含</a:t>
            </a:r>
            <a:r>
              <a:rPr lang="zh-CN" altLang="en-US" sz="2400" dirty="0"/>
              <a:t>同步分析和传输分析两阶段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AA513A2-AE4F-4369-4064-038B5FAC58BB}"/>
              </a:ext>
            </a:extLst>
          </p:cNvPr>
          <p:cNvSpPr/>
          <p:nvPr/>
        </p:nvSpPr>
        <p:spPr>
          <a:xfrm>
            <a:off x="4802528" y="4115824"/>
            <a:ext cx="1919888" cy="432000"/>
          </a:xfrm>
          <a:prstGeom prst="roundRect">
            <a:avLst/>
          </a:prstGeom>
          <a:solidFill>
            <a:srgbClr val="E2F0D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Synchronization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8BFC4A2-2E2E-A08D-4371-1005B77DBA8E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4766677" y="4547824"/>
            <a:ext cx="995795" cy="254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0E0C1-FD8A-48D8-61F2-501358C44661}"/>
              </a:ext>
            </a:extLst>
          </p:cNvPr>
          <p:cNvSpPr/>
          <p:nvPr/>
        </p:nvSpPr>
        <p:spPr>
          <a:xfrm>
            <a:off x="8808742" y="4115824"/>
            <a:ext cx="1919888" cy="432000"/>
          </a:xfrm>
          <a:prstGeom prst="round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Transmission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FDC0D2-F47B-4C3C-925E-4E7AA888D79D}"/>
              </a:ext>
            </a:extLst>
          </p:cNvPr>
          <p:cNvSpPr/>
          <p:nvPr/>
        </p:nvSpPr>
        <p:spPr>
          <a:xfrm>
            <a:off x="4044696" y="4802654"/>
            <a:ext cx="1443961" cy="540000"/>
          </a:xfrm>
          <a:prstGeom prst="roundRect">
            <a:avLst/>
          </a:prstGeom>
          <a:solidFill>
            <a:srgbClr val="E2F0D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Slow computation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167EFA-0D94-C895-2E53-DD02C7EC846F}"/>
              </a:ext>
            </a:extLst>
          </p:cNvPr>
          <p:cNvSpPr/>
          <p:nvPr/>
        </p:nvSpPr>
        <p:spPr>
          <a:xfrm>
            <a:off x="6178162" y="4802654"/>
            <a:ext cx="1443961" cy="540000"/>
          </a:xfrm>
          <a:prstGeom prst="roundRect">
            <a:avLst/>
          </a:prstGeom>
          <a:solidFill>
            <a:srgbClr val="E2F0D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kern="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Slow CPU scheduling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E1B83F-18E2-19C6-7306-57CB587F4A22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762472" y="4547824"/>
            <a:ext cx="1137671" cy="254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D40B83-7CFD-D3F7-6B68-D5F962146C8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8866509" y="4547824"/>
            <a:ext cx="902177" cy="254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D8AF3D-623B-338B-ED10-1F0F7CB0516F}"/>
              </a:ext>
            </a:extLst>
          </p:cNvPr>
          <p:cNvSpPr/>
          <p:nvPr/>
        </p:nvSpPr>
        <p:spPr>
          <a:xfrm>
            <a:off x="8144528" y="4802654"/>
            <a:ext cx="1443961" cy="540000"/>
          </a:xfrm>
          <a:prstGeom prst="round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Bandwidth limit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2CA9632-DCA1-7B35-9B98-819F7C18756B}"/>
              </a:ext>
            </a:extLst>
          </p:cNvPr>
          <p:cNvSpPr/>
          <p:nvPr/>
        </p:nvSpPr>
        <p:spPr>
          <a:xfrm>
            <a:off x="10093122" y="4802654"/>
            <a:ext cx="1590878" cy="540000"/>
          </a:xfrm>
          <a:prstGeom prst="roundRect">
            <a:avLst/>
          </a:prstGeom>
          <a:solidFill>
            <a:srgbClr val="FFF2CC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Bandwidth underutilization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7E26158-6B16-230B-6978-196F612E6F9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9768686" y="4547824"/>
            <a:ext cx="1119875" cy="254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7A93E-879A-DB00-F94F-1EF8180A8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F9A585-141B-243B-33B2-2A63AC3B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5600"/>
            <a:ext cx="10969200" cy="705600"/>
          </a:xfrm>
        </p:spPr>
        <p:txBody>
          <a:bodyPr/>
          <a:lstStyle/>
          <a:p>
            <a:r>
              <a:rPr lang="en-US" altLang="zh-CN" sz="2800" b="1" i="1" dirty="0"/>
              <a:t>Hermes</a:t>
            </a:r>
            <a:r>
              <a:rPr lang="zh-CN" altLang="en-US" sz="2800" dirty="0"/>
              <a:t>系统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52D0DF39-AB48-965B-6C55-5BBA6202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8C892C-C70C-46B5-9761-8314390FF0B6}"/>
              </a:ext>
            </a:extLst>
          </p:cNvPr>
          <p:cNvSpPr/>
          <p:nvPr/>
        </p:nvSpPr>
        <p:spPr>
          <a:xfrm>
            <a:off x="757161" y="551357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由粗到细的性能探测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3D94209-057A-4F45-A66F-81B1DA6BE3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38812850-5547-41F3-AFA0-242FF9A5CF40}"/>
              </a:ext>
            </a:extLst>
          </p:cNvPr>
          <p:cNvSpPr/>
          <p:nvPr/>
        </p:nvSpPr>
        <p:spPr>
          <a:xfrm>
            <a:off x="7244336" y="1603185"/>
            <a:ext cx="4807228" cy="360573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0" name="内容占位符 5">
            <a:extLst>
              <a:ext uri="{FF2B5EF4-FFF2-40B4-BE49-F238E27FC236}">
                <a16:creationId xmlns:a16="http://schemas.microsoft.com/office/drawing/2014/main" id="{E2BBF2CC-E2A1-41D7-BEFD-84F2344F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45" y="3281106"/>
            <a:ext cx="720000" cy="720000"/>
          </a:xfrm>
          <a:prstGeom prst="rect">
            <a:avLst/>
          </a:prstGeom>
        </p:spPr>
      </p:pic>
      <p:sp>
        <p:nvSpPr>
          <p:cNvPr id="171" name="椭圆 170">
            <a:extLst>
              <a:ext uri="{FF2B5EF4-FFF2-40B4-BE49-F238E27FC236}">
                <a16:creationId xmlns:a16="http://schemas.microsoft.com/office/drawing/2014/main" id="{FDB194C2-8C3D-40E5-A8F5-E7A03A8C033B}"/>
              </a:ext>
            </a:extLst>
          </p:cNvPr>
          <p:cNvSpPr/>
          <p:nvPr/>
        </p:nvSpPr>
        <p:spPr>
          <a:xfrm>
            <a:off x="8943912" y="1707037"/>
            <a:ext cx="288000" cy="266400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72" name="表格 171">
            <a:extLst>
              <a:ext uri="{FF2B5EF4-FFF2-40B4-BE49-F238E27FC236}">
                <a16:creationId xmlns:a16="http://schemas.microsoft.com/office/drawing/2014/main" id="{82C97FFB-694C-4506-ADD3-A455C01B5395}"/>
              </a:ext>
            </a:extLst>
          </p:cNvPr>
          <p:cNvGraphicFramePr>
            <a:graphicFrameLocks noGrp="1"/>
          </p:cNvGraphicFramePr>
          <p:nvPr/>
        </p:nvGraphicFramePr>
        <p:xfrm>
          <a:off x="7442630" y="2765350"/>
          <a:ext cx="3361104" cy="1761265"/>
        </p:xfrm>
        <a:graphic>
          <a:graphicData uri="http://schemas.openxmlformats.org/drawingml/2006/table">
            <a:tbl>
              <a:tblPr firstRow="1" bandRow="1"/>
              <a:tblGrid>
                <a:gridCol w="1120368">
                  <a:extLst>
                    <a:ext uri="{9D8B030D-6E8A-4147-A177-3AD203B41FA5}">
                      <a16:colId xmlns:a16="http://schemas.microsoft.com/office/drawing/2014/main" val="2654344088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972127086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837350567"/>
                    </a:ext>
                  </a:extLst>
                </a:gridCol>
              </a:tblGrid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Bottleneck</a:t>
                      </a:r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Cause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Optimization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408231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30028"/>
                  </a:ext>
                </a:extLst>
              </a:tr>
              <a:tr h="52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I/O</a:t>
                      </a:r>
                      <a:endParaRPr lang="zh-CN" altLang="en-US" sz="1400" b="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Slow data fetching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Cache strategy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9788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85967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20455"/>
                  </a:ext>
                </a:extLst>
              </a:tr>
            </a:tbl>
          </a:graphicData>
        </a:graphic>
      </p:graphicFrame>
      <p:sp>
        <p:nvSpPr>
          <p:cNvPr id="173" name="文本框 172">
            <a:extLst>
              <a:ext uri="{FF2B5EF4-FFF2-40B4-BE49-F238E27FC236}">
                <a16:creationId xmlns:a16="http://schemas.microsoft.com/office/drawing/2014/main" id="{F4B76302-6F23-47CA-991E-C324131D3A5A}"/>
              </a:ext>
            </a:extLst>
          </p:cNvPr>
          <p:cNvSpPr txBox="1"/>
          <p:nvPr/>
        </p:nvSpPr>
        <p:spPr>
          <a:xfrm>
            <a:off x="9203853" y="1639341"/>
            <a:ext cx="164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Optimization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D3AF5AD-831F-47FE-A296-53DD44D4F956}"/>
              </a:ext>
            </a:extLst>
          </p:cNvPr>
          <p:cNvSpPr/>
          <p:nvPr/>
        </p:nvSpPr>
        <p:spPr>
          <a:xfrm>
            <a:off x="7856628" y="2370099"/>
            <a:ext cx="287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Cause-optimization match</a:t>
            </a:r>
            <a:endParaRPr lang="zh-CN" altLang="en-US" b="1" i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2706816E-CECC-4FA6-AD27-D3CCFC8D7B84}"/>
              </a:ext>
            </a:extLst>
          </p:cNvPr>
          <p:cNvSpPr/>
          <p:nvPr/>
        </p:nvSpPr>
        <p:spPr>
          <a:xfrm>
            <a:off x="7384696" y="3387984"/>
            <a:ext cx="3467364" cy="5136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061ED19-0708-4B19-92AA-6AF3E424E6BE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 flipV="1">
            <a:off x="10852060" y="3641106"/>
            <a:ext cx="364385" cy="368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FE2CF535-336A-4E22-8C13-546BF554FE80}"/>
              </a:ext>
            </a:extLst>
          </p:cNvPr>
          <p:cNvGrpSpPr/>
          <p:nvPr/>
        </p:nvGrpSpPr>
        <p:grpSpPr>
          <a:xfrm>
            <a:off x="138126" y="1603185"/>
            <a:ext cx="3473041" cy="3626177"/>
            <a:chOff x="711421" y="1660898"/>
            <a:chExt cx="3473041" cy="3626177"/>
          </a:xfrm>
        </p:grpSpPr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D0A4DD7D-7169-4059-A5C8-236B17265C1A}"/>
                </a:ext>
              </a:extLst>
            </p:cNvPr>
            <p:cNvSpPr/>
            <p:nvPr/>
          </p:nvSpPr>
          <p:spPr>
            <a:xfrm>
              <a:off x="711421" y="1660898"/>
              <a:ext cx="3473041" cy="3626177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DC2A1C93-8751-4186-A3A6-F3BA8A4A88E4}"/>
                </a:ext>
              </a:extLst>
            </p:cNvPr>
            <p:cNvSpPr/>
            <p:nvPr/>
          </p:nvSpPr>
          <p:spPr>
            <a:xfrm>
              <a:off x="887289" y="3051706"/>
              <a:ext cx="3148492" cy="2090471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endParaRPr lang="en-US" altLang="zh-CN" sz="80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4C730AE9-1A4E-45A9-AB99-2E6EDBF6589C}"/>
                </a:ext>
              </a:extLst>
            </p:cNvPr>
            <p:cNvSpPr/>
            <p:nvPr/>
          </p:nvSpPr>
          <p:spPr>
            <a:xfrm>
              <a:off x="1017448" y="3216542"/>
              <a:ext cx="1178018" cy="409577"/>
            </a:xfrm>
            <a:prstGeom prst="roundRect">
              <a:avLst/>
            </a:prstGeom>
            <a:solidFill>
              <a:srgbClr val="E2F0D9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Host</a:t>
              </a: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68AD04A3-EFED-47B6-8D64-24512695783C}"/>
                </a:ext>
              </a:extLst>
            </p:cNvPr>
            <p:cNvSpPr/>
            <p:nvPr/>
          </p:nvSpPr>
          <p:spPr>
            <a:xfrm>
              <a:off x="1016321" y="4329351"/>
              <a:ext cx="1178018" cy="409575"/>
            </a:xfrm>
            <a:prstGeom prst="roundRect">
              <a:avLst/>
            </a:prstGeom>
            <a:solidFill>
              <a:srgbClr val="DEEB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Network</a:t>
              </a: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9ABC6A9D-6BD5-4B18-9319-05181DC4F2BE}"/>
                </a:ext>
              </a:extLst>
            </p:cNvPr>
            <p:cNvSpPr/>
            <p:nvPr/>
          </p:nvSpPr>
          <p:spPr>
            <a:xfrm>
              <a:off x="1016321" y="3765065"/>
              <a:ext cx="1178018" cy="409577"/>
            </a:xfrm>
            <a:prstGeom prst="roundRect">
              <a:avLst/>
            </a:prstGeom>
            <a:solidFill>
              <a:srgbClr val="F2B4CA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Device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D010130-492E-4B12-BDBC-F35332A8D107}"/>
                </a:ext>
              </a:extLst>
            </p:cNvPr>
            <p:cNvSpPr/>
            <p:nvPr/>
          </p:nvSpPr>
          <p:spPr>
            <a:xfrm>
              <a:off x="1531423" y="2203911"/>
              <a:ext cx="1860224" cy="576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Lightweight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Monitor</a:t>
              </a: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7377DBFE-CC0F-48D4-B128-9B16C07DA9CF}"/>
                </a:ext>
              </a:extLst>
            </p:cNvPr>
            <p:cNvCxnSpPr>
              <a:cxnSpLocks/>
              <a:stCxn id="188" idx="2"/>
              <a:endCxn id="184" idx="0"/>
            </p:cNvCxnSpPr>
            <p:nvPr/>
          </p:nvCxnSpPr>
          <p:spPr>
            <a:xfrm>
              <a:off x="2461535" y="2780822"/>
              <a:ext cx="0" cy="2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00716A50-DC05-443E-AB01-EF7E7914531E}"/>
                </a:ext>
              </a:extLst>
            </p:cNvPr>
            <p:cNvSpPr/>
            <p:nvPr/>
          </p:nvSpPr>
          <p:spPr>
            <a:xfrm>
              <a:off x="1168400" y="4751820"/>
              <a:ext cx="2670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Fine-grained Profiling </a:t>
              </a:r>
              <a:endParaRPr lang="zh-CN" altLang="en-US" b="1" dirty="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81745163-C3C7-427B-847E-8B0A2C68EFEC}"/>
                </a:ext>
              </a:extLst>
            </p:cNvPr>
            <p:cNvSpPr/>
            <p:nvPr/>
          </p:nvSpPr>
          <p:spPr>
            <a:xfrm>
              <a:off x="1762840" y="1764113"/>
              <a:ext cx="288000" cy="264844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43E9BFAD-CDB4-4682-AB32-91DD6D37CDF3}"/>
                </a:ext>
              </a:extLst>
            </p:cNvPr>
            <p:cNvSpPr txBox="1"/>
            <p:nvPr/>
          </p:nvSpPr>
          <p:spPr>
            <a:xfrm>
              <a:off x="1919129" y="1695713"/>
              <a:ext cx="1519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Profiling</a:t>
              </a: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7AAA74E9-1BD0-48EE-9162-9BD0D3A227DC}"/>
                </a:ext>
              </a:extLst>
            </p:cNvPr>
            <p:cNvSpPr/>
            <p:nvPr/>
          </p:nvSpPr>
          <p:spPr>
            <a:xfrm>
              <a:off x="2787932" y="3389932"/>
              <a:ext cx="1178018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Timeline</a:t>
              </a:r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32794440-2A13-43E0-81D7-08E4DB8E418C}"/>
                </a:ext>
              </a:extLst>
            </p:cNvPr>
            <p:cNvSpPr/>
            <p:nvPr/>
          </p:nvSpPr>
          <p:spPr>
            <a:xfrm>
              <a:off x="2787932" y="4075580"/>
              <a:ext cx="1178017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Operator</a:t>
              </a:r>
            </a:p>
          </p:txBody>
        </p:sp>
        <p:sp>
          <p:nvSpPr>
            <p:cNvPr id="196" name="箭头: 右 195">
              <a:extLst>
                <a:ext uri="{FF2B5EF4-FFF2-40B4-BE49-F238E27FC236}">
                  <a16:creationId xmlns:a16="http://schemas.microsoft.com/office/drawing/2014/main" id="{354098EA-17A6-476F-A0B8-723BD6188730}"/>
                </a:ext>
              </a:extLst>
            </p:cNvPr>
            <p:cNvSpPr/>
            <p:nvPr/>
          </p:nvSpPr>
          <p:spPr>
            <a:xfrm>
              <a:off x="2294041" y="3841289"/>
              <a:ext cx="458886" cy="268157"/>
            </a:xfrm>
            <a:prstGeom prst="rightArrow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13959755-E714-46AA-B6E0-F35FC845EF90}"/>
              </a:ext>
            </a:extLst>
          </p:cNvPr>
          <p:cNvGrpSpPr/>
          <p:nvPr/>
        </p:nvGrpSpPr>
        <p:grpSpPr>
          <a:xfrm>
            <a:off x="3887087" y="1622723"/>
            <a:ext cx="3472001" cy="3612553"/>
            <a:chOff x="3887087" y="1754341"/>
            <a:chExt cx="3472001" cy="3612553"/>
          </a:xfrm>
        </p:grpSpPr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026CF2BB-E8F9-442B-B46B-65FA91804486}"/>
                </a:ext>
              </a:extLst>
            </p:cNvPr>
            <p:cNvSpPr/>
            <p:nvPr/>
          </p:nvSpPr>
          <p:spPr>
            <a:xfrm>
              <a:off x="3887087" y="1754341"/>
              <a:ext cx="3085984" cy="3612553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B23A68A3-A31B-49F9-8BF3-8522E3428491}"/>
                </a:ext>
              </a:extLst>
            </p:cNvPr>
            <p:cNvSpPr/>
            <p:nvPr/>
          </p:nvSpPr>
          <p:spPr>
            <a:xfrm>
              <a:off x="4104557" y="3483253"/>
              <a:ext cx="1773335" cy="1790497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5C12F745-A97D-461A-AA69-4874020D11BA}"/>
                </a:ext>
              </a:extLst>
            </p:cNvPr>
            <p:cNvSpPr/>
            <p:nvPr/>
          </p:nvSpPr>
          <p:spPr>
            <a:xfrm>
              <a:off x="4372842" y="3645481"/>
              <a:ext cx="1236764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I/O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0DDFD5A1-F9B3-479D-A432-8D192A7F97F6}"/>
                </a:ext>
              </a:extLst>
            </p:cNvPr>
            <p:cNvSpPr/>
            <p:nvPr/>
          </p:nvSpPr>
          <p:spPr>
            <a:xfrm>
              <a:off x="4362112" y="4483207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0506BE00-048D-4CC6-B9CB-EB5269BBF9EF}"/>
                </a:ext>
              </a:extLst>
            </p:cNvPr>
            <p:cNvSpPr/>
            <p:nvPr/>
          </p:nvSpPr>
          <p:spPr>
            <a:xfrm>
              <a:off x="4362112" y="4891318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: 圆角 203">
              <a:extLst>
                <a:ext uri="{FF2B5EF4-FFF2-40B4-BE49-F238E27FC236}">
                  <a16:creationId xmlns:a16="http://schemas.microsoft.com/office/drawing/2014/main" id="{8D72D70E-23AA-4C2B-BF66-C2F53F029B98}"/>
                </a:ext>
              </a:extLst>
            </p:cNvPr>
            <p:cNvSpPr/>
            <p:nvPr/>
          </p:nvSpPr>
          <p:spPr>
            <a:xfrm>
              <a:off x="4372842" y="4084735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CPU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F07D4FD6-77F6-45A6-883D-05F8B662E4A2}"/>
                </a:ext>
              </a:extLst>
            </p:cNvPr>
            <p:cNvSpPr/>
            <p:nvPr/>
          </p:nvSpPr>
          <p:spPr>
            <a:xfrm>
              <a:off x="4882416" y="1838654"/>
              <a:ext cx="287485" cy="264717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04DDE93-1059-4930-8125-65FB0EA743A6}"/>
                </a:ext>
              </a:extLst>
            </p:cNvPr>
            <p:cNvSpPr txBox="1"/>
            <p:nvPr/>
          </p:nvSpPr>
          <p:spPr>
            <a:xfrm>
              <a:off x="5010252" y="1770958"/>
              <a:ext cx="138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Analysis</a:t>
              </a:r>
            </a:p>
          </p:txBody>
        </p: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68F6B91F-E388-4D9B-9445-68630D77CA90}"/>
                </a:ext>
              </a:extLst>
            </p:cNvPr>
            <p:cNvGrpSpPr/>
            <p:nvPr/>
          </p:nvGrpSpPr>
          <p:grpSpPr>
            <a:xfrm>
              <a:off x="4104558" y="2274609"/>
              <a:ext cx="1773335" cy="965885"/>
              <a:chOff x="11919929" y="3275935"/>
              <a:chExt cx="1009825" cy="571130"/>
            </a:xfrm>
          </p:grpSpPr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B65F6A56-54C6-4D28-927C-7026E9E68310}"/>
                  </a:ext>
                </a:extLst>
              </p:cNvPr>
              <p:cNvSpPr/>
              <p:nvPr/>
            </p:nvSpPr>
            <p:spPr>
              <a:xfrm>
                <a:off x="11919929" y="3275935"/>
                <a:ext cx="1009825" cy="571130"/>
              </a:xfrm>
              <a:prstGeom prst="roundRect">
                <a:avLst/>
              </a:prstGeom>
              <a:solidFill>
                <a:srgbClr val="E1D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: 圆角 213">
                <a:extLst>
                  <a:ext uri="{FF2B5EF4-FFF2-40B4-BE49-F238E27FC236}">
                    <a16:creationId xmlns:a16="http://schemas.microsoft.com/office/drawing/2014/main" id="{8B23F7AC-4D55-4074-98D5-F5AF75EFF7CD}"/>
                  </a:ext>
                </a:extLst>
              </p:cNvPr>
              <p:cNvSpPr/>
              <p:nvPr/>
            </p:nvSpPr>
            <p:spPr>
              <a:xfrm>
                <a:off x="12076669" y="3643937"/>
                <a:ext cx="706957" cy="14630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CPA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矩形: 圆角 214">
                <a:extLst>
                  <a:ext uri="{FF2B5EF4-FFF2-40B4-BE49-F238E27FC236}">
                    <a16:creationId xmlns:a16="http://schemas.microsoft.com/office/drawing/2014/main" id="{D8EFED7C-ED36-4C78-9CF2-F8B3FAB72E4A}"/>
                  </a:ext>
                </a:extLst>
              </p:cNvPr>
              <p:cNvSpPr/>
              <p:nvPr/>
            </p:nvSpPr>
            <p:spPr>
              <a:xfrm>
                <a:off x="12078010" y="3329429"/>
                <a:ext cx="704275" cy="15704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Parallel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B012EFBB-ED66-41FD-A637-D38696107F3B}"/>
                  </a:ext>
                </a:extLst>
              </p:cNvPr>
              <p:cNvCxnSpPr>
                <a:cxnSpLocks/>
                <a:stCxn id="215" idx="2"/>
                <a:endCxn id="214" idx="0"/>
              </p:cNvCxnSpPr>
              <p:nvPr/>
            </p:nvCxnSpPr>
            <p:spPr>
              <a:xfrm>
                <a:off x="12430148" y="3486475"/>
                <a:ext cx="0" cy="1574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8C3EA1E-F3A0-459C-8555-47EA8BFCDB28}"/>
                </a:ext>
              </a:extLst>
            </p:cNvPr>
            <p:cNvSpPr txBox="1"/>
            <p:nvPr/>
          </p:nvSpPr>
          <p:spPr>
            <a:xfrm>
              <a:off x="5499240" y="2504424"/>
              <a:ext cx="185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Inter-op</a:t>
              </a:r>
              <a:endParaRPr lang="zh-CN" altLang="en-US" b="1" i="1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CCCAAC1-C43F-44BF-9AB6-1E2F80DD0826}"/>
                </a:ext>
              </a:extLst>
            </p:cNvPr>
            <p:cNvSpPr txBox="1"/>
            <p:nvPr/>
          </p:nvSpPr>
          <p:spPr>
            <a:xfrm>
              <a:off x="5499242" y="4241224"/>
              <a:ext cx="185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Intra-op</a:t>
              </a:r>
              <a:endParaRPr lang="zh-CN" altLang="en-US" b="1" i="1" dirty="0"/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D1B77A13-10E4-4947-9DB5-B2A008EA8C81}"/>
                </a:ext>
              </a:extLst>
            </p:cNvPr>
            <p:cNvCxnSpPr>
              <a:cxnSpLocks/>
              <a:stCxn id="213" idx="2"/>
              <a:endCxn id="200" idx="0"/>
            </p:cNvCxnSpPr>
            <p:nvPr/>
          </p:nvCxnSpPr>
          <p:spPr>
            <a:xfrm flipH="1">
              <a:off x="4991225" y="3240494"/>
              <a:ext cx="2" cy="242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4B1E4A5E-07AD-4128-B42B-9DFAF2B922AF}"/>
              </a:ext>
            </a:extLst>
          </p:cNvPr>
          <p:cNvSpPr/>
          <p:nvPr/>
        </p:nvSpPr>
        <p:spPr>
          <a:xfrm>
            <a:off x="4529832" y="551357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层次化瓶颈分析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BEF8EC9-8841-487B-A2BC-C4A2AB2ABFDD}"/>
              </a:ext>
            </a:extLst>
          </p:cNvPr>
          <p:cNvCxnSpPr>
            <a:cxnSpLocks/>
            <a:stCxn id="193" idx="3"/>
            <a:endCxn id="213" idx="1"/>
          </p:cNvCxnSpPr>
          <p:nvPr/>
        </p:nvCxnSpPr>
        <p:spPr>
          <a:xfrm flipV="1">
            <a:off x="3392655" y="2625934"/>
            <a:ext cx="711903" cy="9288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3928FF0-C874-4259-86CC-9B5C00614818}"/>
              </a:ext>
            </a:extLst>
          </p:cNvPr>
          <p:cNvCxnSpPr>
            <a:cxnSpLocks/>
            <a:stCxn id="195" idx="3"/>
            <a:endCxn id="200" idx="1"/>
          </p:cNvCxnSpPr>
          <p:nvPr/>
        </p:nvCxnSpPr>
        <p:spPr>
          <a:xfrm>
            <a:off x="3392654" y="4240442"/>
            <a:ext cx="711903" cy="644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558ABD0-1B38-4000-87FB-B2FB8F2B19D1}"/>
              </a:ext>
            </a:extLst>
          </p:cNvPr>
          <p:cNvSpPr/>
          <p:nvPr/>
        </p:nvSpPr>
        <p:spPr>
          <a:xfrm>
            <a:off x="8747703" y="551357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经验指导的优化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ED6175-6323-4773-8EFB-01BD0227FCBF}"/>
              </a:ext>
            </a:extLst>
          </p:cNvPr>
          <p:cNvSpPr/>
          <p:nvPr/>
        </p:nvSpPr>
        <p:spPr>
          <a:xfrm>
            <a:off x="11621" y="1489970"/>
            <a:ext cx="7018298" cy="45171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1CE43E4-A5FC-49C0-8C05-571FA7FC08D8}"/>
              </a:ext>
            </a:extLst>
          </p:cNvPr>
          <p:cNvCxnSpPr>
            <a:cxnSpLocks/>
            <a:stCxn id="170" idx="2"/>
            <a:endCxn id="183" idx="2"/>
          </p:cNvCxnSpPr>
          <p:nvPr/>
        </p:nvCxnSpPr>
        <p:spPr>
          <a:xfrm rot="5400000">
            <a:off x="6111418" y="-235665"/>
            <a:ext cx="1228256" cy="9701798"/>
          </a:xfrm>
          <a:prstGeom prst="bentConnector3">
            <a:avLst>
              <a:gd name="adj1" fmla="val 11240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9F0C5A4-BD61-4906-99B9-625C73FB81E7}"/>
              </a:ext>
            </a:extLst>
          </p:cNvPr>
          <p:cNvCxnSpPr>
            <a:cxnSpLocks/>
            <a:stCxn id="54" idx="3"/>
            <a:endCxn id="175" idx="1"/>
          </p:cNvCxnSpPr>
          <p:nvPr/>
        </p:nvCxnSpPr>
        <p:spPr>
          <a:xfrm>
            <a:off x="5695747" y="3641107"/>
            <a:ext cx="1688949" cy="368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708ECF2-8F77-4AF5-904D-3265E07748FB}"/>
              </a:ext>
            </a:extLst>
          </p:cNvPr>
          <p:cNvSpPr/>
          <p:nvPr/>
        </p:nvSpPr>
        <p:spPr>
          <a:xfrm>
            <a:off x="4318714" y="3432637"/>
            <a:ext cx="1377033" cy="416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27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217F0491-D8EE-49AC-9712-79844851CA75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并行瓶颈优化</a:t>
            </a:r>
            <a:r>
              <a:rPr lang="en-US" altLang="zh-CN" sz="2800" dirty="0"/>
              <a:t>——GPT3</a:t>
            </a:r>
            <a:endParaRPr lang="zh-CN" altLang="en-US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105200"/>
            <a:ext cx="11319569" cy="28669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并行瓶颈</a:t>
            </a:r>
            <a:endParaRPr lang="en-US" altLang="zh-CN" sz="2400" dirty="0"/>
          </a:p>
          <a:p>
            <a:pPr lvl="1"/>
            <a:r>
              <a:rPr lang="zh-CN" altLang="en-US" sz="2000" dirty="0"/>
              <a:t>计算和通信间重叠部分仅占 </a:t>
            </a:r>
            <a:r>
              <a:rPr lang="en-US" altLang="zh-CN" sz="2000" dirty="0"/>
              <a:t>4.28%</a:t>
            </a:r>
            <a:r>
              <a:rPr lang="zh-CN" altLang="en-US" sz="2000" dirty="0"/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细粒度并行优化</a:t>
            </a:r>
            <a:r>
              <a:rPr lang="en-US" altLang="zh-CN" sz="2000" baseline="30000" dirty="0"/>
              <a:t>[1][2]</a:t>
            </a:r>
            <a:r>
              <a:rPr lang="zh-CN" altLang="en-US" sz="2000" dirty="0"/>
              <a:t>，分片数目为</a:t>
            </a:r>
            <a:r>
              <a:rPr lang="en-US" altLang="zh-CN" sz="2000" dirty="0"/>
              <a:t> 2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8 </a:t>
            </a:r>
            <a:r>
              <a:rPr lang="zh-CN" altLang="en-US" sz="2000" dirty="0"/>
              <a:t>时，加速比分别为 </a:t>
            </a:r>
            <a:r>
              <a:rPr lang="en-US" altLang="zh-CN" sz="2000" dirty="0"/>
              <a:t>1.04</a:t>
            </a:r>
            <a:r>
              <a:rPr lang="zh-CN" altLang="en-US" sz="2000" dirty="0"/>
              <a:t>、</a:t>
            </a:r>
            <a:r>
              <a:rPr lang="en-US" altLang="zh-CN" sz="2000" dirty="0"/>
              <a:t>1.08</a:t>
            </a:r>
            <a:r>
              <a:rPr lang="zh-CN" altLang="en-US" sz="2000" dirty="0"/>
              <a:t>、</a:t>
            </a:r>
            <a:r>
              <a:rPr lang="en-US" altLang="zh-CN" sz="2000" dirty="0"/>
              <a:t>0.95 </a:t>
            </a:r>
            <a:r>
              <a:rPr lang="zh-CN" altLang="en-US" sz="2000" dirty="0"/>
              <a:t>倍。</a:t>
            </a:r>
            <a:endParaRPr lang="en-US" altLang="zh-CN" sz="2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FF76A4-EC5E-B500-D205-F4272A718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A09875-300F-4C8B-9A45-B892D4AE4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91" b="14320"/>
          <a:stretch/>
        </p:blipFill>
        <p:spPr>
          <a:xfrm>
            <a:off x="1694966" y="2486065"/>
            <a:ext cx="3998805" cy="31934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206294-80A3-4E20-8580-70C2DCD31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661" y="2749717"/>
            <a:ext cx="3259013" cy="29254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618145D-CDBF-48A3-A5D0-C41A532AE8B5}"/>
              </a:ext>
            </a:extLst>
          </p:cNvPr>
          <p:cNvSpPr/>
          <p:nvPr/>
        </p:nvSpPr>
        <p:spPr>
          <a:xfrm>
            <a:off x="608400" y="5980894"/>
            <a:ext cx="11426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[1] </a:t>
            </a:r>
            <a:r>
              <a:rPr lang="en-US" altLang="zh-CN" sz="1200" dirty="0" err="1">
                <a:latin typeface="+mn-ea"/>
              </a:rPr>
              <a:t>Shibo</a:t>
            </a:r>
            <a:r>
              <a:rPr lang="en-US" altLang="zh-CN" sz="1200" dirty="0">
                <a:latin typeface="+mn-ea"/>
              </a:rPr>
              <a:t> Wang, </a:t>
            </a:r>
            <a:r>
              <a:rPr lang="en-US" altLang="zh-CN" sz="1200" dirty="0" err="1">
                <a:latin typeface="+mn-ea"/>
              </a:rPr>
              <a:t>etc</a:t>
            </a:r>
            <a:r>
              <a:rPr lang="en-US" altLang="zh-CN" sz="1200" dirty="0">
                <a:latin typeface="+mn-ea"/>
              </a:rPr>
              <a:t> al. Overlap communication with dependent computation via decomposition in large deep learning models, ASPLOS 2023.</a:t>
            </a:r>
          </a:p>
          <a:p>
            <a:r>
              <a:rPr lang="en-US" altLang="zh-CN" sz="1200" dirty="0">
                <a:latin typeface="+mn-ea"/>
              </a:rPr>
              <a:t>[2] </a:t>
            </a:r>
            <a:r>
              <a:rPr lang="zh-CN" altLang="en-US" sz="1200" dirty="0">
                <a:latin typeface="+mn-ea"/>
              </a:rPr>
              <a:t>多副本并行，</a:t>
            </a:r>
            <a:r>
              <a:rPr lang="en-US" altLang="zh-CN" sz="1200" dirty="0">
                <a:latin typeface="+mn-ea"/>
                <a:hlinkClick r:id="rId5"/>
              </a:rPr>
              <a:t>https://www.mindspore.cn/docs/zh-CN/master/model_train/parallel/multiple_copy.html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2024.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99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C530AB-ABE9-A3DF-640F-68097AB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9401C39-34E9-D95A-48C8-F67BC520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大模型训练的开销巨大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25980D79-3B41-4FBC-81D4-4DDDC1F8820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30878178"/>
              </p:ext>
            </p:extLst>
          </p:nvPr>
        </p:nvGraphicFramePr>
        <p:xfrm>
          <a:off x="2998540" y="4231386"/>
          <a:ext cx="6194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730">
                  <a:extLst>
                    <a:ext uri="{9D8B030D-6E8A-4147-A177-3AD203B41FA5}">
                      <a16:colId xmlns:a16="http://schemas.microsoft.com/office/drawing/2014/main" val="875624679"/>
                    </a:ext>
                  </a:extLst>
                </a:gridCol>
                <a:gridCol w="1548730">
                  <a:extLst>
                    <a:ext uri="{9D8B030D-6E8A-4147-A177-3AD203B41FA5}">
                      <a16:colId xmlns:a16="http://schemas.microsoft.com/office/drawing/2014/main" val="920992899"/>
                    </a:ext>
                  </a:extLst>
                </a:gridCol>
                <a:gridCol w="1548730">
                  <a:extLst>
                    <a:ext uri="{9D8B030D-6E8A-4147-A177-3AD203B41FA5}">
                      <a16:colId xmlns:a16="http://schemas.microsoft.com/office/drawing/2014/main" val="167395826"/>
                    </a:ext>
                  </a:extLst>
                </a:gridCol>
                <a:gridCol w="1548730">
                  <a:extLst>
                    <a:ext uri="{9D8B030D-6E8A-4147-A177-3AD203B41FA5}">
                      <a16:colId xmlns:a16="http://schemas.microsoft.com/office/drawing/2014/main" val="2416998261"/>
                    </a:ext>
                  </a:extLst>
                </a:gridCol>
              </a:tblGrid>
              <a:tr h="287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Model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Parameter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Accelerator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Time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611768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GPT-3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100.8B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3072 x A100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84 days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65741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BLOOM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176B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384 x A100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3.5 months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49893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512 x V100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 days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45093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ViT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N/A x TPU v3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10k core-days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27408"/>
                  </a:ext>
                </a:extLst>
              </a:tr>
              <a:tr h="28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V-</a:t>
                      </a:r>
                      <a:r>
                        <a:rPr lang="en-US" altLang="zh-CN" sz="1400" dirty="0" err="1"/>
                        <a:t>MoE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N/A x TPU v3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16.8k core-days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0695"/>
                  </a:ext>
                </a:extLst>
              </a:tr>
            </a:tbl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651E66-9FFF-478D-2DFE-789D6295E640}"/>
              </a:ext>
            </a:extLst>
          </p:cNvPr>
          <p:cNvGrpSpPr/>
          <p:nvPr/>
        </p:nvGrpSpPr>
        <p:grpSpPr>
          <a:xfrm>
            <a:off x="1121275" y="1620575"/>
            <a:ext cx="9943449" cy="2139302"/>
            <a:chOff x="1663043" y="1863908"/>
            <a:chExt cx="9943449" cy="2139302"/>
          </a:xfrm>
        </p:grpSpPr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F97BB64-362A-4F3F-8699-8C7AF3F4E3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54500" y="2860693"/>
              <a:ext cx="4051" cy="3471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203534D-67E2-4185-8071-D902350881AE}"/>
                </a:ext>
              </a:extLst>
            </p:cNvPr>
            <p:cNvSpPr txBox="1"/>
            <p:nvPr/>
          </p:nvSpPr>
          <p:spPr>
            <a:xfrm>
              <a:off x="1663043" y="2037981"/>
              <a:ext cx="100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Bert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340M</a:t>
              </a:r>
              <a:r>
                <a:rPr lang="zh-CN" altLang="en-US" sz="1400" dirty="0"/>
                <a:t>）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CF76A000-0C8C-4A6D-AB17-55C675213C44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19" y="2861500"/>
              <a:ext cx="9815910" cy="27689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CC89CC3-0405-413A-A250-505D53A1888E}"/>
                </a:ext>
              </a:extLst>
            </p:cNvPr>
            <p:cNvSpPr/>
            <p:nvPr/>
          </p:nvSpPr>
          <p:spPr>
            <a:xfrm>
              <a:off x="2098371" y="2827613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9C10FE9-7BD6-488E-880A-F6AB06AC5BCD}"/>
                </a:ext>
              </a:extLst>
            </p:cNvPr>
            <p:cNvSpPr/>
            <p:nvPr/>
          </p:nvSpPr>
          <p:spPr>
            <a:xfrm>
              <a:off x="5143092" y="2815887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93DDC15-F617-4E23-AA86-09AB11E67414}"/>
                </a:ext>
              </a:extLst>
            </p:cNvPr>
            <p:cNvSpPr/>
            <p:nvPr/>
          </p:nvSpPr>
          <p:spPr>
            <a:xfrm>
              <a:off x="6921150" y="2815234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2CA9787-9E60-46FA-B422-25E394FF61E1}"/>
                </a:ext>
              </a:extLst>
            </p:cNvPr>
            <p:cNvSpPr/>
            <p:nvPr/>
          </p:nvSpPr>
          <p:spPr>
            <a:xfrm>
              <a:off x="8026035" y="2825336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DB32F8B-C36D-461F-8464-FCAADEC56EE0}"/>
                </a:ext>
              </a:extLst>
            </p:cNvPr>
            <p:cNvSpPr/>
            <p:nvPr/>
          </p:nvSpPr>
          <p:spPr>
            <a:xfrm>
              <a:off x="2929807" y="2831587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F67C6AD-D93A-448F-B2FF-BA8832B98FA6}"/>
                </a:ext>
              </a:extLst>
            </p:cNvPr>
            <p:cNvSpPr txBox="1"/>
            <p:nvPr/>
          </p:nvSpPr>
          <p:spPr>
            <a:xfrm>
              <a:off x="4707764" y="2025321"/>
              <a:ext cx="100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PanGu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200B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DAACB13-9B89-4D4D-A93C-64E847D71813}"/>
                </a:ext>
              </a:extLst>
            </p:cNvPr>
            <p:cNvSpPr txBox="1"/>
            <p:nvPr/>
          </p:nvSpPr>
          <p:spPr>
            <a:xfrm>
              <a:off x="2490975" y="3223782"/>
              <a:ext cx="100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GPT-3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175B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E6E92BF-3B52-44C6-89E8-119CAC8410AB}"/>
                </a:ext>
              </a:extLst>
            </p:cNvPr>
            <p:cNvSpPr txBox="1"/>
            <p:nvPr/>
          </p:nvSpPr>
          <p:spPr>
            <a:xfrm>
              <a:off x="6400986" y="1863908"/>
              <a:ext cx="11764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Megatron</a:t>
              </a:r>
            </a:p>
            <a:p>
              <a:pPr algn="ctr"/>
              <a:r>
                <a:rPr lang="en-US" altLang="zh-CN" sz="1400" dirty="0"/>
                <a:t>Turing-NLG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137B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9B06609-4775-4F9E-839B-55BB4DD32FCC}"/>
                </a:ext>
              </a:extLst>
            </p:cNvPr>
            <p:cNvSpPr/>
            <p:nvPr/>
          </p:nvSpPr>
          <p:spPr>
            <a:xfrm>
              <a:off x="8679294" y="2825336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BDBB9238-9714-4113-925C-B489083F96CE}"/>
                </a:ext>
              </a:extLst>
            </p:cNvPr>
            <p:cNvSpPr/>
            <p:nvPr/>
          </p:nvSpPr>
          <p:spPr>
            <a:xfrm>
              <a:off x="9292884" y="2823332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5A1256D-33C5-4F12-B22F-B70A093C271D}"/>
                </a:ext>
              </a:extLst>
            </p:cNvPr>
            <p:cNvSpPr/>
            <p:nvPr/>
          </p:nvSpPr>
          <p:spPr>
            <a:xfrm>
              <a:off x="9874047" y="2827975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C77DE64-99DC-498D-9039-3CB9F2CDE955}"/>
                </a:ext>
              </a:extLst>
            </p:cNvPr>
            <p:cNvSpPr txBox="1"/>
            <p:nvPr/>
          </p:nvSpPr>
          <p:spPr>
            <a:xfrm>
              <a:off x="8803032" y="3237517"/>
              <a:ext cx="1006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ChatGPT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3F042AB-0DB1-4E25-9579-574D694DC93B}"/>
                </a:ext>
              </a:extLst>
            </p:cNvPr>
            <p:cNvSpPr txBox="1"/>
            <p:nvPr/>
          </p:nvSpPr>
          <p:spPr>
            <a:xfrm>
              <a:off x="7511214" y="3262863"/>
              <a:ext cx="1176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PaLM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540B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E25E3A-DE56-4B42-8D74-F08E12A7A0DE}"/>
                </a:ext>
              </a:extLst>
            </p:cNvPr>
            <p:cNvSpPr txBox="1"/>
            <p:nvPr/>
          </p:nvSpPr>
          <p:spPr>
            <a:xfrm>
              <a:off x="1784355" y="2937382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2018.10</a:t>
              </a:r>
              <a:endParaRPr lang="zh-CN" altLang="en-US" sz="1200" i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E59DC5A-EC5C-4CC7-B146-44E6AFD75545}"/>
                </a:ext>
              </a:extLst>
            </p:cNvPr>
            <p:cNvSpPr txBox="1"/>
            <p:nvPr/>
          </p:nvSpPr>
          <p:spPr>
            <a:xfrm>
              <a:off x="2561003" y="2613472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2020.05</a:t>
              </a:r>
              <a:endParaRPr lang="zh-CN" altLang="en-US" sz="1200" i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01E7B83-1A41-40DA-8530-12EFFC8E2A02}"/>
                </a:ext>
              </a:extLst>
            </p:cNvPr>
            <p:cNvSpPr txBox="1"/>
            <p:nvPr/>
          </p:nvSpPr>
          <p:spPr>
            <a:xfrm>
              <a:off x="4805384" y="2947048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2021.05</a:t>
              </a:r>
              <a:endParaRPr lang="zh-CN" altLang="en-US" sz="1200" i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5FBFE7F-ADB3-40F0-8806-2AEEDD94011C}"/>
                </a:ext>
              </a:extLst>
            </p:cNvPr>
            <p:cNvSpPr txBox="1"/>
            <p:nvPr/>
          </p:nvSpPr>
          <p:spPr>
            <a:xfrm>
              <a:off x="6626256" y="2928829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2021.10</a:t>
              </a:r>
              <a:endParaRPr lang="zh-CN" altLang="en-US" sz="1200" i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78B30EC-4E74-47CD-8FC8-F3596C2BA2DE}"/>
                </a:ext>
              </a:extLst>
            </p:cNvPr>
            <p:cNvSpPr txBox="1"/>
            <p:nvPr/>
          </p:nvSpPr>
          <p:spPr>
            <a:xfrm>
              <a:off x="7716591" y="2613472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2022.04</a:t>
              </a:r>
              <a:endParaRPr lang="zh-CN" altLang="en-US" sz="1200" i="1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AB0D49A-6F2F-4A50-8AE0-04500BBF9310}"/>
                </a:ext>
              </a:extLst>
            </p:cNvPr>
            <p:cNvSpPr/>
            <p:nvPr/>
          </p:nvSpPr>
          <p:spPr>
            <a:xfrm>
              <a:off x="4062249" y="2829036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ECABE79-AC98-4757-BF44-171807C6BD85}"/>
                </a:ext>
              </a:extLst>
            </p:cNvPr>
            <p:cNvSpPr txBox="1"/>
            <p:nvPr/>
          </p:nvSpPr>
          <p:spPr>
            <a:xfrm>
              <a:off x="3626920" y="2037045"/>
              <a:ext cx="100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ViT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2B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4E665DA-366F-4EAF-9B18-836BAFD987BF}"/>
                </a:ext>
              </a:extLst>
            </p:cNvPr>
            <p:cNvSpPr txBox="1"/>
            <p:nvPr/>
          </p:nvSpPr>
          <p:spPr>
            <a:xfrm>
              <a:off x="3803265" y="2950404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2020.10</a:t>
              </a:r>
              <a:endParaRPr lang="zh-CN" altLang="en-US" sz="1200" i="1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1FB9DFD-5274-452D-8EDB-8D7828F708B1}"/>
                </a:ext>
              </a:extLst>
            </p:cNvPr>
            <p:cNvSpPr txBox="1"/>
            <p:nvPr/>
          </p:nvSpPr>
          <p:spPr>
            <a:xfrm>
              <a:off x="5152528" y="3266843"/>
              <a:ext cx="857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M6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10T</a:t>
              </a:r>
              <a:r>
                <a:rPr lang="zh-CN" altLang="en-US" sz="1400" dirty="0"/>
                <a:t>）</a:t>
              </a: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5F739407-B856-489D-A60B-62FD098B0BCB}"/>
                </a:ext>
              </a:extLst>
            </p:cNvPr>
            <p:cNvCxnSpPr>
              <a:stCxn id="81" idx="0"/>
              <a:endCxn id="75" idx="2"/>
            </p:cNvCxnSpPr>
            <p:nvPr/>
          </p:nvCxnSpPr>
          <p:spPr>
            <a:xfrm flipV="1">
              <a:off x="2166435" y="2561201"/>
              <a:ext cx="0" cy="2664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5D3C6CD-F82F-4EA1-BCDC-04AFD10BFC2B}"/>
                </a:ext>
              </a:extLst>
            </p:cNvPr>
            <p:cNvCxnSpPr>
              <a:cxnSpLocks/>
              <a:stCxn id="90" idx="0"/>
              <a:endCxn id="87" idx="4"/>
            </p:cNvCxnSpPr>
            <p:nvPr/>
          </p:nvCxnSpPr>
          <p:spPr>
            <a:xfrm flipV="1">
              <a:off x="2994367" y="2918496"/>
              <a:ext cx="3504" cy="3052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F3F1CD5A-84F2-4B47-9F98-9E0C6F57F6F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4130312" y="2560265"/>
              <a:ext cx="0" cy="2664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53D28625-8FDA-4AB6-8C3A-03E5C8ED490D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5211155" y="2548541"/>
              <a:ext cx="1" cy="2661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EADC66AF-D4AE-493C-A8D0-8B13C3180F66}"/>
                </a:ext>
              </a:extLst>
            </p:cNvPr>
            <p:cNvCxnSpPr>
              <a:cxnSpLocks/>
              <a:stCxn id="108" idx="0"/>
              <a:endCxn id="134" idx="4"/>
            </p:cNvCxnSpPr>
            <p:nvPr/>
          </p:nvCxnSpPr>
          <p:spPr>
            <a:xfrm flipH="1" flipV="1">
              <a:off x="5579433" y="2906549"/>
              <a:ext cx="1952" cy="360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F69DA6E-7261-4300-824D-5D0E8734E60B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6989214" y="2581744"/>
              <a:ext cx="0" cy="2171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EB86BAF-8BBE-4F0F-86DE-589FCF15C64A}"/>
                </a:ext>
              </a:extLst>
            </p:cNvPr>
            <p:cNvCxnSpPr>
              <a:cxnSpLocks/>
              <a:stCxn id="99" idx="0"/>
              <a:endCxn id="86" idx="4"/>
            </p:cNvCxnSpPr>
            <p:nvPr/>
          </p:nvCxnSpPr>
          <p:spPr>
            <a:xfrm flipH="1" flipV="1">
              <a:off x="8094099" y="2912245"/>
              <a:ext cx="5343" cy="3506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1FA3104-E338-4DB1-B98D-F8A6CF5529E6}"/>
                </a:ext>
              </a:extLst>
            </p:cNvPr>
            <p:cNvSpPr/>
            <p:nvPr/>
          </p:nvSpPr>
          <p:spPr>
            <a:xfrm>
              <a:off x="6257730" y="2824809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D7384B0-0AF6-4743-9ECB-65D65241D1EC}"/>
                </a:ext>
              </a:extLst>
            </p:cNvPr>
            <p:cNvSpPr txBox="1"/>
            <p:nvPr/>
          </p:nvSpPr>
          <p:spPr>
            <a:xfrm>
              <a:off x="5749301" y="3267940"/>
              <a:ext cx="116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AlphaFold2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5E6C70C3-A606-4B88-97F9-73A233DABCAD}"/>
                </a:ext>
              </a:extLst>
            </p:cNvPr>
            <p:cNvCxnSpPr>
              <a:cxnSpLocks/>
              <a:stCxn id="117" idx="0"/>
              <a:endCxn id="116" idx="4"/>
            </p:cNvCxnSpPr>
            <p:nvPr/>
          </p:nvCxnSpPr>
          <p:spPr>
            <a:xfrm flipH="1" flipV="1">
              <a:off x="6325794" y="2911718"/>
              <a:ext cx="3678" cy="3562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2269B9F-FCFC-4F6D-8910-52128687010C}"/>
                </a:ext>
              </a:extLst>
            </p:cNvPr>
            <p:cNvSpPr txBox="1"/>
            <p:nvPr/>
          </p:nvSpPr>
          <p:spPr>
            <a:xfrm>
              <a:off x="5938531" y="2613472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2021.07</a:t>
              </a:r>
              <a:endParaRPr lang="zh-CN" altLang="en-US" sz="1200" i="1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64E101B-01A4-48A0-B050-B493D08A059F}"/>
                </a:ext>
              </a:extLst>
            </p:cNvPr>
            <p:cNvSpPr txBox="1"/>
            <p:nvPr/>
          </p:nvSpPr>
          <p:spPr>
            <a:xfrm>
              <a:off x="8394561" y="2935802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2022.05</a:t>
              </a:r>
              <a:endParaRPr lang="zh-CN" altLang="en-US" sz="1200" i="1" dirty="0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282114F-20C1-4280-84AA-340C643282BF}"/>
                </a:ext>
              </a:extLst>
            </p:cNvPr>
            <p:cNvSpPr/>
            <p:nvPr/>
          </p:nvSpPr>
          <p:spPr>
            <a:xfrm>
              <a:off x="4700848" y="2825359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61DD410-09EE-4A6B-AF8F-24C74DA99A6A}"/>
                </a:ext>
              </a:extLst>
            </p:cNvPr>
            <p:cNvSpPr txBox="1"/>
            <p:nvPr/>
          </p:nvSpPr>
          <p:spPr>
            <a:xfrm>
              <a:off x="4190364" y="3264546"/>
              <a:ext cx="11603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Switch</a:t>
              </a:r>
            </a:p>
            <a:p>
              <a:pPr algn="ctr"/>
              <a:r>
                <a:rPr lang="en-US" altLang="zh-CN" sz="1400" dirty="0"/>
                <a:t>Transformer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1.6T</a:t>
              </a:r>
              <a:r>
                <a:rPr lang="zh-CN" altLang="en-US" sz="1400" dirty="0"/>
                <a:t>）</a:t>
              </a: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F562DD68-B747-4297-BA77-BDBA4D03F890}"/>
                </a:ext>
              </a:extLst>
            </p:cNvPr>
            <p:cNvCxnSpPr>
              <a:cxnSpLocks/>
              <a:stCxn id="124" idx="0"/>
              <a:endCxn id="123" idx="4"/>
            </p:cNvCxnSpPr>
            <p:nvPr/>
          </p:nvCxnSpPr>
          <p:spPr>
            <a:xfrm flipH="1" flipV="1">
              <a:off x="4768912" y="2912268"/>
              <a:ext cx="1623" cy="3522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59E4734A-0E13-4B69-ABF7-6310E697051D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 flipH="1" flipV="1">
              <a:off x="8751260" y="2475751"/>
              <a:ext cx="2" cy="3530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C2132AAA-3D9E-4752-981A-771704459D15}"/>
                </a:ext>
              </a:extLst>
            </p:cNvPr>
            <p:cNvSpPr txBox="1"/>
            <p:nvPr/>
          </p:nvSpPr>
          <p:spPr>
            <a:xfrm>
              <a:off x="8247868" y="1952531"/>
              <a:ext cx="100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Gato</a:t>
              </a:r>
              <a:r>
                <a:rPr lang="zh-CN" altLang="en-US" sz="1400" dirty="0"/>
                <a:t>（</a:t>
              </a:r>
              <a:r>
                <a:rPr lang="en-US" altLang="zh-CN" sz="1400" dirty="0"/>
                <a:t>1.2B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07991E53-DEA1-4BB3-AADE-F7F7119BF9DE}"/>
                </a:ext>
              </a:extLst>
            </p:cNvPr>
            <p:cNvSpPr/>
            <p:nvPr/>
          </p:nvSpPr>
          <p:spPr>
            <a:xfrm>
              <a:off x="7390174" y="2823604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E6EB85DC-1A7B-4C76-8AE4-14803D08968E}"/>
                </a:ext>
              </a:extLst>
            </p:cNvPr>
            <p:cNvSpPr txBox="1"/>
            <p:nvPr/>
          </p:nvSpPr>
          <p:spPr>
            <a:xfrm>
              <a:off x="6878067" y="3266843"/>
              <a:ext cx="11603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Persia 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100T</a:t>
              </a:r>
              <a:r>
                <a:rPr lang="zh-CN" altLang="en-US" sz="1400" dirty="0"/>
                <a:t>）</a:t>
              </a: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4984F4EE-5555-403E-81DA-1615FB71C967}"/>
                </a:ext>
              </a:extLst>
            </p:cNvPr>
            <p:cNvCxnSpPr>
              <a:cxnSpLocks/>
              <a:stCxn id="130" idx="0"/>
              <a:endCxn id="129" idx="4"/>
            </p:cNvCxnSpPr>
            <p:nvPr/>
          </p:nvCxnSpPr>
          <p:spPr>
            <a:xfrm flipV="1">
              <a:off x="7458238" y="2910513"/>
              <a:ext cx="0" cy="3563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58A128C0-F17C-4CE0-B9DA-E331C4BFF562}"/>
                </a:ext>
              </a:extLst>
            </p:cNvPr>
            <p:cNvSpPr txBox="1"/>
            <p:nvPr/>
          </p:nvSpPr>
          <p:spPr>
            <a:xfrm>
              <a:off x="8967237" y="2557192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2022.11</a:t>
              </a:r>
              <a:endParaRPr lang="zh-CN" altLang="en-US" sz="1200" i="1" dirty="0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61826CC-B9B5-4DB4-B305-BF0E02B8A669}"/>
                </a:ext>
              </a:extLst>
            </p:cNvPr>
            <p:cNvSpPr/>
            <p:nvPr/>
          </p:nvSpPr>
          <p:spPr>
            <a:xfrm>
              <a:off x="5511369" y="2819640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F219EF72-07C0-48AA-95CF-357B858F6D0B}"/>
                </a:ext>
              </a:extLst>
            </p:cNvPr>
            <p:cNvSpPr/>
            <p:nvPr/>
          </p:nvSpPr>
          <p:spPr>
            <a:xfrm>
              <a:off x="3246997" y="2825963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89A154D-6469-454C-80C1-E1CAA11D947D}"/>
                </a:ext>
              </a:extLst>
            </p:cNvPr>
            <p:cNvSpPr txBox="1"/>
            <p:nvPr/>
          </p:nvSpPr>
          <p:spPr>
            <a:xfrm>
              <a:off x="2811669" y="2033972"/>
              <a:ext cx="100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GShard</a:t>
              </a:r>
            </a:p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600B</a:t>
              </a:r>
              <a:r>
                <a:rPr lang="zh-CN" altLang="en-US" sz="1400" dirty="0"/>
                <a:t>）</a:t>
              </a: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4F0EF1A-2C7F-40B7-8438-BD8673592D99}"/>
                </a:ext>
              </a:extLst>
            </p:cNvPr>
            <p:cNvSpPr txBox="1"/>
            <p:nvPr/>
          </p:nvSpPr>
          <p:spPr>
            <a:xfrm>
              <a:off x="2988014" y="2947331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2020.06</a:t>
              </a:r>
              <a:endParaRPr lang="zh-CN" altLang="en-US" sz="1200" i="1" dirty="0"/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648F35F-0FBC-4478-89FB-7FF93E736D1E}"/>
                </a:ext>
              </a:extLst>
            </p:cNvPr>
            <p:cNvCxnSpPr>
              <a:cxnSpLocks/>
              <a:endCxn id="136" idx="2"/>
            </p:cNvCxnSpPr>
            <p:nvPr/>
          </p:nvCxnSpPr>
          <p:spPr>
            <a:xfrm flipV="1">
              <a:off x="3315060" y="2557192"/>
              <a:ext cx="1" cy="26641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E904A9B-6FBD-9865-D920-46EB95D7965E}"/>
                </a:ext>
              </a:extLst>
            </p:cNvPr>
            <p:cNvSpPr/>
            <p:nvPr/>
          </p:nvSpPr>
          <p:spPr>
            <a:xfrm>
              <a:off x="10540426" y="2829726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1BBDFCF-A225-8F43-00FF-7DA8BC159B68}"/>
                </a:ext>
              </a:extLst>
            </p:cNvPr>
            <p:cNvSpPr txBox="1"/>
            <p:nvPr/>
          </p:nvSpPr>
          <p:spPr>
            <a:xfrm>
              <a:off x="9382061" y="2210429"/>
              <a:ext cx="112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0" dirty="0">
                  <a:solidFill>
                    <a:srgbClr val="111111"/>
                  </a:solidFill>
                  <a:effectLst/>
                  <a:highlight>
                    <a:srgbClr val="FFFFFF"/>
                  </a:highligh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ERNIE Bot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E18C08D-A47F-CDED-0C4C-74A80C086EB0}"/>
                </a:ext>
              </a:extLst>
            </p:cNvPr>
            <p:cNvCxnSpPr>
              <a:cxnSpLocks/>
              <a:stCxn id="14" idx="0"/>
              <a:endCxn id="96" idx="4"/>
            </p:cNvCxnSpPr>
            <p:nvPr/>
          </p:nvCxnSpPr>
          <p:spPr>
            <a:xfrm flipH="1" flipV="1">
              <a:off x="9942111" y="2914884"/>
              <a:ext cx="617" cy="5787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6CBEB6-2F1C-7859-2C82-73F14A787B40}"/>
                </a:ext>
              </a:extLst>
            </p:cNvPr>
            <p:cNvSpPr txBox="1"/>
            <p:nvPr/>
          </p:nvSpPr>
          <p:spPr>
            <a:xfrm>
              <a:off x="9439336" y="3493664"/>
              <a:ext cx="1006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GPT-4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585918-A83B-86CB-7DDA-980EEAC239C2}"/>
                </a:ext>
              </a:extLst>
            </p:cNvPr>
            <p:cNvCxnSpPr>
              <a:cxnSpLocks/>
              <a:stCxn id="96" idx="0"/>
              <a:endCxn id="9" idx="2"/>
            </p:cNvCxnSpPr>
            <p:nvPr/>
          </p:nvCxnSpPr>
          <p:spPr>
            <a:xfrm flipV="1">
              <a:off x="9942111" y="2518206"/>
              <a:ext cx="0" cy="30976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16BAF49-D05E-0147-E2E2-C472801CA1CE}"/>
                </a:ext>
              </a:extLst>
            </p:cNvPr>
            <p:cNvSpPr txBox="1"/>
            <p:nvPr/>
          </p:nvSpPr>
          <p:spPr>
            <a:xfrm>
              <a:off x="9882259" y="2990005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2023.03</a:t>
              </a:r>
              <a:endParaRPr lang="zh-CN" altLang="en-US" sz="1200" i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D0204BE-6F7A-1036-4A63-1F1440642B84}"/>
                </a:ext>
              </a:extLst>
            </p:cNvPr>
            <p:cNvSpPr txBox="1"/>
            <p:nvPr/>
          </p:nvSpPr>
          <p:spPr>
            <a:xfrm>
              <a:off x="10486393" y="2210429"/>
              <a:ext cx="1120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PanGu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5.0</a:t>
              </a:r>
              <a:endParaRPr lang="zh-CN" altLang="en-US" sz="1400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8B75854-039E-5DE1-ED45-620C98A805AD}"/>
                </a:ext>
              </a:extLst>
            </p:cNvPr>
            <p:cNvCxnSpPr>
              <a:cxnSpLocks/>
              <a:stCxn id="26" idx="0"/>
              <a:endCxn id="24" idx="2"/>
            </p:cNvCxnSpPr>
            <p:nvPr/>
          </p:nvCxnSpPr>
          <p:spPr>
            <a:xfrm flipV="1">
              <a:off x="11046443" y="2518206"/>
              <a:ext cx="0" cy="3306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9AB29AA-EA88-0535-1ABD-731D9D3B7948}"/>
                </a:ext>
              </a:extLst>
            </p:cNvPr>
            <p:cNvSpPr/>
            <p:nvPr/>
          </p:nvSpPr>
          <p:spPr>
            <a:xfrm>
              <a:off x="10978379" y="2848893"/>
              <a:ext cx="136128" cy="8690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8EEBCDA-8D75-F618-DE8C-A05A36F72338}"/>
                </a:ext>
              </a:extLst>
            </p:cNvPr>
            <p:cNvSpPr txBox="1"/>
            <p:nvPr/>
          </p:nvSpPr>
          <p:spPr>
            <a:xfrm>
              <a:off x="10657466" y="2979798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</a:t>
              </a:r>
              <a:r>
                <a:rPr lang="en-US" altLang="zh-CN" sz="1200" i="1" dirty="0">
                  <a:solidFill>
                    <a:srgbClr val="121212"/>
                  </a:solidFill>
                  <a:latin typeface="-apple-system"/>
                </a:rPr>
                <a:t>4</a:t>
              </a:r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.06</a:t>
              </a:r>
              <a:endParaRPr lang="zh-CN" altLang="en-US" sz="1200" i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8B651FA-A57C-98E5-2359-6A39CCA232E6}"/>
                </a:ext>
              </a:extLst>
            </p:cNvPr>
            <p:cNvSpPr txBox="1"/>
            <p:nvPr/>
          </p:nvSpPr>
          <p:spPr>
            <a:xfrm>
              <a:off x="10105098" y="3319961"/>
              <a:ext cx="1006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err="1"/>
                <a:t>QWen</a:t>
              </a:r>
              <a:endParaRPr lang="en-US" altLang="zh-CN" sz="1400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FDC698C-2481-4C9B-9F5A-5F6ECA439869}"/>
                </a:ext>
              </a:extLst>
            </p:cNvPr>
            <p:cNvCxnSpPr>
              <a:cxnSpLocks/>
              <a:stCxn id="33" idx="0"/>
              <a:endCxn id="7" idx="4"/>
            </p:cNvCxnSpPr>
            <p:nvPr/>
          </p:nvCxnSpPr>
          <p:spPr>
            <a:xfrm flipV="1">
              <a:off x="10608490" y="2916635"/>
              <a:ext cx="0" cy="4033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5BD6042-D220-F542-3BE6-166908CE144C}"/>
                </a:ext>
              </a:extLst>
            </p:cNvPr>
            <p:cNvSpPr txBox="1"/>
            <p:nvPr/>
          </p:nvSpPr>
          <p:spPr>
            <a:xfrm>
              <a:off x="10235530" y="2536147"/>
              <a:ext cx="774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0" i="1" dirty="0">
                  <a:solidFill>
                    <a:srgbClr val="121212"/>
                  </a:solidFill>
                  <a:effectLst/>
                  <a:latin typeface="-apple-system"/>
                </a:rPr>
                <a:t>2023.04</a:t>
              </a:r>
              <a:endParaRPr lang="zh-CN" alt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434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217F0491-D8EE-49AC-9712-79844851CA75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en-US" altLang="zh-CN" sz="2800" dirty="0"/>
              <a:t>I/O</a:t>
            </a:r>
            <a:r>
              <a:rPr lang="zh-CN" altLang="en-US" sz="2800" dirty="0"/>
              <a:t>瓶颈优化</a:t>
            </a:r>
            <a:r>
              <a:rPr lang="en-US" altLang="zh-CN" sz="2800" dirty="0"/>
              <a:t>——ResNet50</a:t>
            </a:r>
            <a:endParaRPr lang="zh-CN" altLang="en-US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99" y="1106738"/>
            <a:ext cx="11052507" cy="47592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I/O</a:t>
            </a:r>
            <a:r>
              <a:rPr lang="zh-CN" altLang="en-US" sz="2400" dirty="0"/>
              <a:t>瓶颈</a:t>
            </a:r>
            <a:endParaRPr lang="en-US" altLang="zh-CN" sz="2400" dirty="0"/>
          </a:p>
          <a:p>
            <a:pPr lvl="1"/>
            <a:r>
              <a:rPr lang="zh-CN" altLang="en-US" sz="2000" dirty="0"/>
              <a:t>数据准备占比</a:t>
            </a:r>
            <a:r>
              <a:rPr lang="en-US" altLang="zh-CN" sz="2000" dirty="0"/>
              <a:t> 80.9%</a:t>
            </a:r>
            <a:r>
              <a:rPr lang="zh-CN" altLang="en-US" sz="2000" dirty="0"/>
              <a:t>，队列分析表明数据预处理过慢。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数据预处理的</a:t>
            </a:r>
            <a:r>
              <a:rPr lang="en-US" altLang="zh-CN" sz="2000" dirty="0"/>
              <a:t>CPU</a:t>
            </a:r>
            <a:r>
              <a:rPr lang="zh-CN" altLang="en-US" sz="2000" dirty="0"/>
              <a:t>线程数（𝑛𝑢𝑚</a:t>
            </a:r>
            <a:r>
              <a:rPr lang="en-US" altLang="zh-CN" sz="2000" dirty="0"/>
              <a:t>_</a:t>
            </a:r>
            <a:r>
              <a:rPr lang="zh-CN" altLang="en-US" sz="2000" dirty="0"/>
              <a:t>𝑤𝑜𝑟𝑘𝑒𝑟）从 </a:t>
            </a:r>
            <a:r>
              <a:rPr lang="en-US" altLang="zh-CN" sz="2000" dirty="0"/>
              <a:t>1 </a:t>
            </a:r>
            <a:r>
              <a:rPr lang="zh-CN" altLang="en-US" sz="2000" dirty="0"/>
              <a:t>提升到 </a:t>
            </a:r>
            <a:r>
              <a:rPr lang="en-US" altLang="zh-CN" sz="2000" dirty="0"/>
              <a:t>12</a:t>
            </a:r>
            <a:r>
              <a:rPr lang="zh-CN" altLang="en-US" sz="2000" dirty="0"/>
              <a:t>，实现了 </a:t>
            </a:r>
            <a:r>
              <a:rPr lang="en-US" altLang="zh-CN" sz="2000" dirty="0"/>
              <a:t>5.34 </a:t>
            </a:r>
            <a:r>
              <a:rPr lang="zh-CN" altLang="en-US" sz="2000" dirty="0"/>
              <a:t>倍加速。</a:t>
            </a:r>
            <a:endParaRPr lang="en-US" altLang="zh-CN" sz="1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648AF-C56F-4D6A-ACEB-19B294E578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F1D48-4610-33B3-AC86-E40A787BC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60"/>
          <a:stretch/>
        </p:blipFill>
        <p:spPr>
          <a:xfrm>
            <a:off x="1108029" y="2538019"/>
            <a:ext cx="4198261" cy="36678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3FADA6-91CC-4D63-849F-6A38FEA8D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87" r="1474"/>
          <a:stretch/>
        </p:blipFill>
        <p:spPr>
          <a:xfrm>
            <a:off x="6885710" y="2538020"/>
            <a:ext cx="4198261" cy="36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5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A5B02-8F28-64FD-2F40-56B64819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8023F729-9822-3C14-61C1-7E2EFBB79815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04FBD97A-9D75-B2C4-60EC-50F6186339FF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D2F093B-44F6-FA0C-C1FA-D2899071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BAAEB473-7C6D-5FDA-C0A1-A62565DD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en-US" altLang="zh-CN" sz="2800" dirty="0"/>
              <a:t>CPU</a:t>
            </a:r>
            <a:r>
              <a:rPr lang="zh-CN" altLang="en-US" sz="2800" dirty="0"/>
              <a:t>瓶颈优化</a:t>
            </a:r>
            <a:r>
              <a:rPr lang="en-US" altLang="zh-CN" sz="2800" dirty="0"/>
              <a:t>——GPT-3</a:t>
            </a:r>
            <a:endParaRPr lang="zh-CN" altLang="en-US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C396276-016F-0F27-6077-EF89B22B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99" y="1106738"/>
            <a:ext cx="11294337" cy="47592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CPU</a:t>
            </a:r>
            <a:r>
              <a:rPr lang="zh-CN" altLang="en-US" sz="2400" dirty="0"/>
              <a:t>瓶颈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sz="2000" dirty="0"/>
              <a:t>单机</a:t>
            </a:r>
            <a:r>
              <a:rPr lang="en-US" altLang="zh-CN" sz="2000" dirty="0"/>
              <a:t>8</a:t>
            </a:r>
            <a:r>
              <a:rPr lang="zh-CN" altLang="en-US" sz="2000" dirty="0"/>
              <a:t>卡</a:t>
            </a:r>
            <a:r>
              <a:rPr lang="en-US" altLang="zh-CN" sz="2000" dirty="0"/>
              <a:t>GPT-3</a:t>
            </a:r>
            <a:r>
              <a:rPr lang="zh-CN" altLang="en-US" sz="2000" dirty="0"/>
              <a:t>训练出现显著的性能波动，单步时间最高达到 </a:t>
            </a:r>
            <a:r>
              <a:rPr lang="en-US" altLang="zh-CN" sz="2000" dirty="0"/>
              <a:t>3027.6 ms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瓶颈源于服务器性能监控的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插件</a:t>
            </a:r>
            <a:r>
              <a:rPr lang="en-US" altLang="zh-CN" sz="2000" baseline="30000" dirty="0"/>
              <a:t>[3]</a:t>
            </a:r>
            <a:r>
              <a:rPr lang="zh-CN" altLang="en-US" sz="2000" dirty="0"/>
              <a:t>，消耗了 </a:t>
            </a:r>
            <a:r>
              <a:rPr lang="en-US" altLang="zh-CN" sz="2000" dirty="0"/>
              <a:t>4000% </a:t>
            </a:r>
            <a:r>
              <a:rPr lang="zh-CN" altLang="en-US" sz="2000" dirty="0"/>
              <a:t>的 </a:t>
            </a:r>
            <a:r>
              <a:rPr lang="en-US" altLang="zh-CN" sz="2000" dirty="0"/>
              <a:t>CPU </a:t>
            </a:r>
            <a:r>
              <a:rPr lang="zh-CN" altLang="en-US" sz="2000" dirty="0"/>
              <a:t>资源。</a:t>
            </a: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68A12F-2A6D-4161-B774-54AF4FE07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87060"/>
              </p:ext>
            </p:extLst>
          </p:nvPr>
        </p:nvGraphicFramePr>
        <p:xfrm>
          <a:off x="5765119" y="3633615"/>
          <a:ext cx="5551487" cy="151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48">
                  <a:extLst>
                    <a:ext uri="{9D8B030D-6E8A-4147-A177-3AD203B41FA5}">
                      <a16:colId xmlns:a16="http://schemas.microsoft.com/office/drawing/2014/main" val="3349681434"/>
                    </a:ext>
                  </a:extLst>
                </a:gridCol>
                <a:gridCol w="1575010">
                  <a:extLst>
                    <a:ext uri="{9D8B030D-6E8A-4147-A177-3AD203B41FA5}">
                      <a16:colId xmlns:a16="http://schemas.microsoft.com/office/drawing/2014/main" val="3127940208"/>
                    </a:ext>
                  </a:extLst>
                </a:gridCol>
                <a:gridCol w="2621629">
                  <a:extLst>
                    <a:ext uri="{9D8B030D-6E8A-4147-A177-3AD203B41FA5}">
                      <a16:colId xmlns:a16="http://schemas.microsoft.com/office/drawing/2014/main" val="2408705982"/>
                    </a:ext>
                  </a:extLst>
                </a:gridCol>
              </a:tblGrid>
              <a:tr h="5033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平均单步时间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性能波动超过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10%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占比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370183"/>
                  </a:ext>
                </a:extLst>
              </a:tr>
              <a:tr h="50338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优化前</a:t>
                      </a:r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444.40 ms</a:t>
                      </a:r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2.57%</a:t>
                      </a:r>
                      <a:endParaRPr lang="zh-CN" altLang="en-US" dirty="0"/>
                    </a:p>
                  </a:txBody>
                  <a:tcPr>
                    <a:solidFill>
                      <a:srgbClr val="EA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73530"/>
                  </a:ext>
                </a:extLst>
              </a:tr>
              <a:tr h="50338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优化后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374.88 ms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84201"/>
                  </a:ext>
                </a:extLst>
              </a:tr>
            </a:tbl>
          </a:graphicData>
        </a:graphic>
      </p:graphicFrame>
      <p:sp>
        <p:nvSpPr>
          <p:cNvPr id="8" name="AutoShape 2" descr="Prometheus architecture">
            <a:extLst>
              <a:ext uri="{FF2B5EF4-FFF2-40B4-BE49-F238E27FC236}">
                <a16:creationId xmlns:a16="http://schemas.microsoft.com/office/drawing/2014/main" id="{658B03EE-8FA1-45C9-8928-38E64C6B92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Prometheus architecture">
            <a:extLst>
              <a:ext uri="{FF2B5EF4-FFF2-40B4-BE49-F238E27FC236}">
                <a16:creationId xmlns:a16="http://schemas.microsoft.com/office/drawing/2014/main" id="{99BB799E-5B7F-45AA-A9AA-2A4B9BF959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F9B16A0-2B21-4745-B847-D49B47E5A594}"/>
              </a:ext>
            </a:extLst>
          </p:cNvPr>
          <p:cNvSpPr/>
          <p:nvPr/>
        </p:nvSpPr>
        <p:spPr>
          <a:xfrm>
            <a:off x="990858" y="2953446"/>
            <a:ext cx="3813371" cy="267655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974D37-DF50-427F-960E-B8AA8E058CA7}"/>
              </a:ext>
            </a:extLst>
          </p:cNvPr>
          <p:cNvSpPr/>
          <p:nvPr/>
        </p:nvSpPr>
        <p:spPr>
          <a:xfrm>
            <a:off x="1436400" y="3190291"/>
            <a:ext cx="3004277" cy="7939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323A8D-6462-4BA0-A58B-918B8531BFE9}"/>
              </a:ext>
            </a:extLst>
          </p:cNvPr>
          <p:cNvSpPr/>
          <p:nvPr/>
        </p:nvSpPr>
        <p:spPr>
          <a:xfrm>
            <a:off x="1434551" y="5063382"/>
            <a:ext cx="1083305" cy="3974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018EBE-6C0B-4441-B37F-128862C16212}"/>
              </a:ext>
            </a:extLst>
          </p:cNvPr>
          <p:cNvSpPr txBox="1"/>
          <p:nvPr/>
        </p:nvSpPr>
        <p:spPr>
          <a:xfrm>
            <a:off x="1489892" y="3217925"/>
            <a:ext cx="8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B6DBDE4-1F2E-4416-A071-083A0B436845}"/>
              </a:ext>
            </a:extLst>
          </p:cNvPr>
          <p:cNvSpPr/>
          <p:nvPr/>
        </p:nvSpPr>
        <p:spPr>
          <a:xfrm>
            <a:off x="3357372" y="5063382"/>
            <a:ext cx="1083305" cy="3974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35D8D96B-8DC0-4D16-A047-7F7B883837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33" y="3246814"/>
            <a:ext cx="722803" cy="722803"/>
          </a:xfr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D3DDAB8-5277-4A37-A06B-DDEECEC6F537}"/>
              </a:ext>
            </a:extLst>
          </p:cNvPr>
          <p:cNvSpPr txBox="1"/>
          <p:nvPr/>
        </p:nvSpPr>
        <p:spPr>
          <a:xfrm>
            <a:off x="2629908" y="5055456"/>
            <a:ext cx="56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815D93-DD0D-4A3D-A409-08E3CBEAC9D1}"/>
              </a:ext>
            </a:extLst>
          </p:cNvPr>
          <p:cNvSpPr txBox="1"/>
          <p:nvPr/>
        </p:nvSpPr>
        <p:spPr>
          <a:xfrm>
            <a:off x="2629908" y="2583631"/>
            <a:ext cx="84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Node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674751-E226-4809-871D-A54754730C98}"/>
              </a:ext>
            </a:extLst>
          </p:cNvPr>
          <p:cNvSpPr txBox="1"/>
          <p:nvPr/>
        </p:nvSpPr>
        <p:spPr>
          <a:xfrm>
            <a:off x="2620699" y="3299090"/>
            <a:ext cx="171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Prometheus</a:t>
            </a:r>
          </a:p>
          <a:p>
            <a:pPr algn="ctr"/>
            <a:r>
              <a:rPr lang="en-US" altLang="zh-CN" b="1" dirty="0"/>
              <a:t>4000%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A02E0A5-8334-4B30-99A9-F5C02460DAC3}"/>
              </a:ext>
            </a:extLst>
          </p:cNvPr>
          <p:cNvSpPr/>
          <p:nvPr/>
        </p:nvSpPr>
        <p:spPr>
          <a:xfrm>
            <a:off x="608400" y="6157868"/>
            <a:ext cx="1233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[3] Prometheus. </a:t>
            </a:r>
            <a:r>
              <a:rPr lang="en-US" altLang="zh-CN" sz="1200" dirty="0">
                <a:latin typeface="+mn-ea"/>
                <a:hlinkClick r:id="rId4"/>
              </a:rPr>
              <a:t>https://prometheus.io/docs/introduction/overview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2024.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BB18649F-0369-40D6-A7AA-466545F7051F}"/>
              </a:ext>
            </a:extLst>
          </p:cNvPr>
          <p:cNvSpPr/>
          <p:nvPr/>
        </p:nvSpPr>
        <p:spPr>
          <a:xfrm>
            <a:off x="2699480" y="4120042"/>
            <a:ext cx="421529" cy="816469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爆炸形: 8 pt  26">
            <a:extLst>
              <a:ext uri="{FF2B5EF4-FFF2-40B4-BE49-F238E27FC236}">
                <a16:creationId xmlns:a16="http://schemas.microsoft.com/office/drawing/2014/main" id="{20FFF52A-DC6D-45AF-B605-EB32E9EC8DD6}"/>
              </a:ext>
            </a:extLst>
          </p:cNvPr>
          <p:cNvSpPr/>
          <p:nvPr/>
        </p:nvSpPr>
        <p:spPr>
          <a:xfrm>
            <a:off x="3179603" y="4020214"/>
            <a:ext cx="1668346" cy="1016127"/>
          </a:xfrm>
          <a:prstGeom prst="irregularSeal1">
            <a:avLst/>
          </a:prstGeom>
          <a:solidFill>
            <a:srgbClr val="F9CFC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4B07D3-B263-447C-B706-660DD66EF2DB}"/>
              </a:ext>
            </a:extLst>
          </p:cNvPr>
          <p:cNvSpPr txBox="1"/>
          <p:nvPr/>
        </p:nvSpPr>
        <p:spPr>
          <a:xfrm>
            <a:off x="3164729" y="4322832"/>
            <a:ext cx="171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等待下发</a:t>
            </a:r>
          </a:p>
        </p:txBody>
      </p:sp>
    </p:spTree>
    <p:extLst>
      <p:ext uri="{BB962C8B-B14F-4D97-AF65-F5344CB8AC3E}">
        <p14:creationId xmlns:p14="http://schemas.microsoft.com/office/powerpoint/2010/main" val="2321715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217F0491-D8EE-49AC-9712-79844851CA75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计算瓶颈优化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PanGu</a:t>
            </a:r>
            <a:r>
              <a:rPr lang="en-US" altLang="zh-CN" sz="2800" dirty="0"/>
              <a:t>-α</a:t>
            </a:r>
            <a:endParaRPr lang="zh-CN" altLang="en-US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105200"/>
            <a:ext cx="11406932" cy="40807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计算瓶颈</a:t>
            </a:r>
            <a:endParaRPr lang="en-US" altLang="zh-CN" sz="2400" dirty="0"/>
          </a:p>
          <a:p>
            <a:pPr lvl="1"/>
            <a:r>
              <a:rPr lang="en-US" altLang="zh-CN" sz="2000" dirty="0"/>
              <a:t>Roofline</a:t>
            </a:r>
            <a:r>
              <a:rPr lang="zh-CN" altLang="en-US" sz="2000" dirty="0"/>
              <a:t>分析表明利用率不足算子达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61.48%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通过高性能算子、算子融合、减少格式转换等优化，利用率不足的算子降至 </a:t>
            </a:r>
            <a:r>
              <a:rPr lang="en-US" altLang="zh-CN" sz="2000" dirty="0"/>
              <a:t>46.32%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FF76A4-EC5E-B500-D205-F4272A718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106085-92E4-FBB6-6477-057D8BF7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16" y="2852905"/>
            <a:ext cx="6633064" cy="327025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A076CFC-1DED-4F98-90E1-61F780D88702}"/>
              </a:ext>
            </a:extLst>
          </p:cNvPr>
          <p:cNvSpPr/>
          <p:nvPr/>
        </p:nvSpPr>
        <p:spPr>
          <a:xfrm>
            <a:off x="8485896" y="3764002"/>
            <a:ext cx="3073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</a:rPr>
              <a:t>总训练时间加速 </a:t>
            </a:r>
            <a:r>
              <a:rPr lang="en-US" altLang="zh-CN" sz="2000" dirty="0">
                <a:solidFill>
                  <a:srgbClr val="FF0000"/>
                </a:solidFill>
              </a:rPr>
              <a:t>2.05 </a:t>
            </a:r>
            <a:r>
              <a:rPr lang="zh-CN" altLang="en-US" sz="2000" dirty="0">
                <a:solidFill>
                  <a:srgbClr val="FF0000"/>
                </a:solidFill>
              </a:rPr>
              <a:t>倍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242AF3-E490-4A46-A302-1E7C628125D8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229475" y="3764001"/>
            <a:ext cx="1256421" cy="2000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EE667FE-317F-491A-B478-A0DD2494861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375564" y="3964057"/>
            <a:ext cx="3110332" cy="2000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777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通信瓶颈优化</a:t>
            </a:r>
            <a:r>
              <a:rPr lang="en-US" altLang="zh-CN" sz="2800" dirty="0"/>
              <a:t>——VGG16</a:t>
            </a:r>
            <a:endParaRPr lang="zh-CN" altLang="en-US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105200"/>
            <a:ext cx="11583600" cy="29429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通信瓶颈</a:t>
            </a:r>
            <a:endParaRPr lang="en-US" altLang="zh-CN" sz="2400" dirty="0"/>
          </a:p>
          <a:p>
            <a:pPr lvl="1"/>
            <a:r>
              <a:rPr lang="zh-CN" altLang="en-US" sz="2000" dirty="0"/>
              <a:t>未掩盖的 </a:t>
            </a:r>
            <a:r>
              <a:rPr lang="en-US" altLang="zh-CN" sz="2000" dirty="0" err="1"/>
              <a:t>AllReduce</a:t>
            </a:r>
            <a:r>
              <a:rPr lang="en-US" altLang="zh-CN" sz="2000" dirty="0"/>
              <a:t> </a:t>
            </a:r>
            <a:r>
              <a:rPr lang="zh-CN" altLang="en-US" sz="2000" dirty="0"/>
              <a:t>通信占比 </a:t>
            </a:r>
            <a:r>
              <a:rPr lang="en-US" altLang="zh-CN" sz="2000" dirty="0"/>
              <a:t>28.4%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chemeClr val="tx2"/>
                </a:solidFill>
              </a:rPr>
              <a:t>同步分析：瓶颈源自 </a:t>
            </a:r>
            <a:r>
              <a:rPr lang="en-US" altLang="zh-CN" sz="2000" dirty="0">
                <a:solidFill>
                  <a:schemeClr val="tx2"/>
                </a:solidFill>
              </a:rPr>
              <a:t>Rank 7 </a:t>
            </a:r>
            <a:r>
              <a:rPr lang="zh-CN" altLang="en-US" sz="2000" dirty="0">
                <a:solidFill>
                  <a:schemeClr val="tx2"/>
                </a:solidFill>
              </a:rPr>
              <a:t>的传输较慢。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1"/>
            <a:r>
              <a:rPr lang="zh-CN" altLang="en-US" sz="2000" dirty="0">
                <a:solidFill>
                  <a:schemeClr val="tx2"/>
                </a:solidFill>
              </a:rPr>
              <a:t>传输分析：</a:t>
            </a:r>
            <a:r>
              <a:rPr lang="en-US" altLang="zh-CN" sz="2000" dirty="0">
                <a:solidFill>
                  <a:schemeClr val="tx2"/>
                </a:solidFill>
              </a:rPr>
              <a:t>HCCS </a:t>
            </a:r>
            <a:r>
              <a:rPr lang="zh-CN" altLang="en-US" sz="2000" dirty="0">
                <a:solidFill>
                  <a:schemeClr val="tx2"/>
                </a:solidFill>
              </a:rPr>
              <a:t>带宽利用率不足，由于通信粒度过小。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1"/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FF76A4-EC5E-B500-D205-F4272A718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D37F8A-F9FF-6E29-3BFD-EDDA05C0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6" y="3511941"/>
            <a:ext cx="5018999" cy="22408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429652-2F71-CD1A-F5F1-F7243B59D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00" y="3788518"/>
            <a:ext cx="6289224" cy="16877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F9C5C5-59E3-457B-A20F-9F08CAE60399}"/>
              </a:ext>
            </a:extLst>
          </p:cNvPr>
          <p:cNvSpPr/>
          <p:nvPr/>
        </p:nvSpPr>
        <p:spPr>
          <a:xfrm>
            <a:off x="5888182" y="4668981"/>
            <a:ext cx="5930790" cy="235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24AF-5625-4D01-9076-14B177EA20B0}"/>
              </a:ext>
            </a:extLst>
          </p:cNvPr>
          <p:cNvSpPr txBox="1"/>
          <p:nvPr/>
        </p:nvSpPr>
        <p:spPr>
          <a:xfrm>
            <a:off x="4034926" y="3799032"/>
            <a:ext cx="14259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慢卡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F80EEF-C7A7-4D95-85EC-522509603AF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47907" y="4168364"/>
            <a:ext cx="45766" cy="2916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91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217F0491-D8EE-49AC-9712-79844851CA75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通信瓶颈优化</a:t>
            </a:r>
            <a:r>
              <a:rPr lang="en-US" altLang="zh-CN" sz="2800" dirty="0"/>
              <a:t>——VGG16</a:t>
            </a:r>
            <a:endParaRPr lang="zh-CN" altLang="en-US" sz="2800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105200"/>
            <a:ext cx="11465175" cy="306493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通信优化</a:t>
            </a:r>
            <a:endParaRPr lang="en-US" altLang="zh-CN" sz="2400" dirty="0"/>
          </a:p>
          <a:p>
            <a:pPr lvl="1"/>
            <a:r>
              <a:rPr lang="zh-CN" altLang="en-US" sz="2000" dirty="0"/>
              <a:t>经过梯度融合优化</a:t>
            </a:r>
            <a:r>
              <a:rPr lang="en-US" altLang="zh-CN" sz="2000" baseline="30000" dirty="0"/>
              <a:t>[4]</a:t>
            </a:r>
            <a:r>
              <a:rPr lang="zh-CN" altLang="en-US" sz="2000" dirty="0"/>
              <a:t>，</a:t>
            </a:r>
            <a:r>
              <a:rPr lang="en-US" altLang="zh-CN" sz="2000" dirty="0"/>
              <a:t>VGG16</a:t>
            </a:r>
            <a:r>
              <a:rPr lang="zh-CN" altLang="en-US" sz="2000" dirty="0"/>
              <a:t>的单步时间加速了</a:t>
            </a:r>
            <a:r>
              <a:rPr lang="en-US" altLang="zh-CN" sz="2000" dirty="0"/>
              <a:t> 1.35</a:t>
            </a:r>
            <a:r>
              <a:rPr lang="zh-CN" altLang="en-US" sz="2000" dirty="0"/>
              <a:t>倍。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 </a:t>
            </a:r>
            <a:r>
              <a:rPr lang="en-US" altLang="zh-CN" sz="2000" dirty="0" err="1"/>
              <a:t>AllReduce</a:t>
            </a:r>
            <a:r>
              <a:rPr lang="en-US" altLang="zh-CN" sz="2000" dirty="0"/>
              <a:t> </a:t>
            </a:r>
            <a:r>
              <a:rPr lang="zh-CN" altLang="en-US" sz="2000" dirty="0"/>
              <a:t>通信不是瓶颈，梯度融合优化效果有限。</a:t>
            </a:r>
            <a:endParaRPr lang="en-US" altLang="zh-CN" sz="2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FF76A4-EC5E-B500-D205-F4272A718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7DB6D7-6CC8-B240-548D-A8B3788C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36" y="2486065"/>
            <a:ext cx="6378728" cy="36427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CB6316E-B882-4F8D-B696-13199FBC2F8F}"/>
              </a:ext>
            </a:extLst>
          </p:cNvPr>
          <p:cNvSpPr/>
          <p:nvPr/>
        </p:nvSpPr>
        <p:spPr>
          <a:xfrm>
            <a:off x="608400" y="6157868"/>
            <a:ext cx="12330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ea"/>
              </a:rPr>
              <a:t>[4] </a:t>
            </a:r>
            <a:r>
              <a:rPr lang="en-US" altLang="zh-CN" sz="1200" dirty="0" err="1">
                <a:latin typeface="+mn-ea"/>
              </a:rPr>
              <a:t>Horovod</a:t>
            </a:r>
            <a:r>
              <a:rPr lang="en-US" altLang="zh-CN" sz="1200" dirty="0">
                <a:latin typeface="+mn-ea"/>
              </a:rPr>
              <a:t>. Tensor fusion. </a:t>
            </a:r>
            <a:r>
              <a:rPr lang="en-US" altLang="zh-CN" sz="1200" dirty="0">
                <a:latin typeface="+mn-ea"/>
                <a:hlinkClick r:id="rId4"/>
              </a:rPr>
              <a:t>https://horovod.readthedocs.io/en/stable/tensor-fusion_include.html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2024.</a:t>
            </a:r>
            <a:endParaRPr lang="zh-CN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519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217F0491-D8EE-49AC-9712-79844851CA75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en-US" altLang="zh-CN" sz="2800" dirty="0"/>
              <a:t>135</a:t>
            </a:r>
            <a:r>
              <a:rPr lang="zh-CN" altLang="en-US" sz="2800" dirty="0"/>
              <a:t>个实际案例的启示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FF76A4-EC5E-B500-D205-F4272A718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624F4C-985F-BC21-65E8-1140D46A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95" y="1403537"/>
            <a:ext cx="9213039" cy="4507053"/>
          </a:xfrm>
          <a:prstGeom prst="rect">
            <a:avLst/>
          </a:prstGeom>
        </p:spPr>
      </p:pic>
      <p:sp>
        <p:nvSpPr>
          <p:cNvPr id="8" name="可选流程 7">
            <a:extLst>
              <a:ext uri="{FF2B5EF4-FFF2-40B4-BE49-F238E27FC236}">
                <a16:creationId xmlns:a16="http://schemas.microsoft.com/office/drawing/2014/main" id="{304F45FA-01CF-9881-E9EE-4B53695BD438}"/>
              </a:ext>
            </a:extLst>
          </p:cNvPr>
          <p:cNvSpPr/>
          <p:nvPr/>
        </p:nvSpPr>
        <p:spPr>
          <a:xfrm>
            <a:off x="9635989" y="2947982"/>
            <a:ext cx="2330594" cy="962036"/>
          </a:xfrm>
          <a:prstGeom prst="flowChartAlternate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98ABFB-8947-D2C4-9EB2-C667436C3D99}"/>
              </a:ext>
            </a:extLst>
          </p:cNvPr>
          <p:cNvSpPr txBox="1"/>
          <p:nvPr/>
        </p:nvSpPr>
        <p:spPr>
          <a:xfrm>
            <a:off x="9791864" y="3105834"/>
            <a:ext cx="201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FF0000"/>
                </a:solidFill>
              </a:rPr>
              <a:t>模型部署中</a:t>
            </a:r>
            <a:r>
              <a:rPr kumimoji="1" lang="en-US" altLang="zh-CN" b="1" dirty="0">
                <a:solidFill>
                  <a:srgbClr val="FF0000"/>
                </a:solidFill>
              </a:rPr>
              <a:t>CPU</a:t>
            </a:r>
            <a:r>
              <a:rPr kumimoji="1" lang="zh-CN" altLang="en-US" b="1" dirty="0">
                <a:solidFill>
                  <a:srgbClr val="FF0000"/>
                </a:solidFill>
              </a:rPr>
              <a:t>瓶颈占据主流！</a:t>
            </a:r>
          </a:p>
        </p:txBody>
      </p:sp>
    </p:spTree>
    <p:extLst>
      <p:ext uri="{BB962C8B-B14F-4D97-AF65-F5344CB8AC3E}">
        <p14:creationId xmlns:p14="http://schemas.microsoft.com/office/powerpoint/2010/main" val="4167678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7D4E3D-7EFD-4116-B045-F809C04B27E0}"/>
              </a:ext>
            </a:extLst>
          </p:cNvPr>
          <p:cNvGrpSpPr/>
          <p:nvPr/>
        </p:nvGrpSpPr>
        <p:grpSpPr>
          <a:xfrm>
            <a:off x="0" y="937742"/>
            <a:ext cx="6920922" cy="4515372"/>
            <a:chOff x="0" y="921919"/>
            <a:chExt cx="6920922" cy="451537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047F28A-0D15-457B-9BF5-570B7FCE3D3F}"/>
                </a:ext>
              </a:extLst>
            </p:cNvPr>
            <p:cNvSpPr/>
            <p:nvPr/>
          </p:nvSpPr>
          <p:spPr>
            <a:xfrm>
              <a:off x="312658" y="1628901"/>
              <a:ext cx="3240000" cy="3240000"/>
            </a:xfrm>
            <a:prstGeom prst="ellipse">
              <a:avLst/>
            </a:prstGeom>
            <a:noFill/>
            <a:ln w="444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C175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451A96-0FF8-4518-8946-EFC087E4F350}"/>
                </a:ext>
              </a:extLst>
            </p:cNvPr>
            <p:cNvSpPr/>
            <p:nvPr/>
          </p:nvSpPr>
          <p:spPr>
            <a:xfrm>
              <a:off x="0" y="1010937"/>
              <a:ext cx="1992768" cy="434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D5F01A0-A2A2-4B30-BF91-90F2D2DB4AB8}"/>
                </a:ext>
              </a:extLst>
            </p:cNvPr>
            <p:cNvGrpSpPr/>
            <p:nvPr/>
          </p:nvGrpSpPr>
          <p:grpSpPr>
            <a:xfrm>
              <a:off x="654454" y="2077470"/>
              <a:ext cx="2570442" cy="2340000"/>
              <a:chOff x="377279" y="2142969"/>
              <a:chExt cx="2570442" cy="234000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841E31B-B7FA-486A-9ABD-DDD3A72331D6}"/>
                  </a:ext>
                </a:extLst>
              </p:cNvPr>
              <p:cNvSpPr/>
              <p:nvPr/>
            </p:nvSpPr>
            <p:spPr>
              <a:xfrm>
                <a:off x="454816" y="2142969"/>
                <a:ext cx="2340000" cy="2340000"/>
              </a:xfrm>
              <a:prstGeom prst="ellipse">
                <a:avLst/>
              </a:prstGeom>
              <a:solidFill>
                <a:srgbClr val="A0C0F0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C1750"/>
                  </a:solidFill>
                </a:endParaRPr>
              </a:p>
            </p:txBody>
          </p:sp>
          <p:sp>
            <p:nvSpPr>
              <p:cNvPr id="52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  <a:extLst>
                  <a:ext uri="{FF2B5EF4-FFF2-40B4-BE49-F238E27FC236}">
                    <a16:creationId xmlns:a16="http://schemas.microsoft.com/office/drawing/2014/main" id="{52D98690-3B7D-420A-A7C0-260FF4C6C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279" y="2768361"/>
                <a:ext cx="257044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149475" algn="l"/>
                  </a:tabLst>
                </a:pPr>
                <a:r>
                  <a:rPr lang="en-US" altLang="zh-CN" sz="5400" b="1" dirty="0">
                    <a:solidFill>
                      <a:srgbClr val="16468D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Outline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A210810-0E2A-4E48-A545-B49D5CEFF80E}"/>
                </a:ext>
              </a:extLst>
            </p:cNvPr>
            <p:cNvGrpSpPr/>
            <p:nvPr/>
          </p:nvGrpSpPr>
          <p:grpSpPr>
            <a:xfrm>
              <a:off x="3012285" y="921919"/>
              <a:ext cx="3213434" cy="720000"/>
              <a:chOff x="1467496" y="4298193"/>
              <a:chExt cx="4219976" cy="720000"/>
            </a:xfrm>
          </p:grpSpPr>
          <p:sp>
            <p:nvSpPr>
              <p:cNvPr id="49" name="矩形: 圆角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3009AAD-CAF5-4CDE-AB38-C90740BBA4A4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16468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背景</a:t>
                </a: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591F4AC-B74C-4A9B-9B01-AD01F4B8B325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400" b="1" dirty="0">
                  <a:solidFill>
                    <a:srgbClr val="9257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97F3925-8523-496F-BB8E-D05931B34FAF}"/>
                </a:ext>
              </a:extLst>
            </p:cNvPr>
            <p:cNvSpPr/>
            <p:nvPr/>
          </p:nvSpPr>
          <p:spPr>
            <a:xfrm>
              <a:off x="2101554" y="1376522"/>
              <a:ext cx="720000" cy="720000"/>
            </a:xfrm>
            <a:prstGeom prst="ellipse">
              <a:avLst/>
            </a:prstGeom>
            <a:solidFill>
              <a:srgbClr val="A0C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rgbClr val="16468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3400" b="1" dirty="0">
                <a:solidFill>
                  <a:srgbClr val="16468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FCBE016-546D-4EAE-B50A-CDA4835AAC78}"/>
                </a:ext>
              </a:extLst>
            </p:cNvPr>
            <p:cNvSpPr/>
            <p:nvPr/>
          </p:nvSpPr>
          <p:spPr>
            <a:xfrm>
              <a:off x="3042447" y="215921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3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A73334F-9220-466E-82B9-F4F08B5D2CB8}"/>
                </a:ext>
              </a:extLst>
            </p:cNvPr>
            <p:cNvGrpSpPr/>
            <p:nvPr/>
          </p:nvGrpSpPr>
          <p:grpSpPr>
            <a:xfrm>
              <a:off x="4004477" y="2159217"/>
              <a:ext cx="2916445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366E44B-1026-409A-B801-356AD69846BF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矩形: 圆角 47">
                <a:hlinkClick r:id="" action="ppaction://noaction"/>
                <a:extLst>
                  <a:ext uri="{FF2B5EF4-FFF2-40B4-BE49-F238E27FC236}">
                    <a16:creationId xmlns:a16="http://schemas.microsoft.com/office/drawing/2014/main" id="{34F440FB-BD82-41D8-B355-3D77830C31C2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系统设计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261F698-6450-47A7-8E59-EF1DEC6A12B6}"/>
                </a:ext>
              </a:extLst>
            </p:cNvPr>
            <p:cNvSpPr/>
            <p:nvPr/>
          </p:nvSpPr>
          <p:spPr>
            <a:xfrm>
              <a:off x="3121495" y="3449837"/>
              <a:ext cx="720000" cy="720000"/>
            </a:xfrm>
            <a:prstGeom prst="ellipse">
              <a:avLst/>
            </a:prstGeom>
            <a:solidFill>
              <a:srgbClr val="FFC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rgbClr val="9257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3600" b="1" dirty="0">
                <a:solidFill>
                  <a:srgbClr val="9257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A11C8C6-B764-4C04-949E-E851ADFD08DD}"/>
                </a:ext>
              </a:extLst>
            </p:cNvPr>
            <p:cNvGrpSpPr/>
            <p:nvPr/>
          </p:nvGrpSpPr>
          <p:grpSpPr>
            <a:xfrm>
              <a:off x="4003034" y="3479993"/>
              <a:ext cx="2609410" cy="720000"/>
              <a:chOff x="1193768" y="4298193"/>
              <a:chExt cx="4493703" cy="720000"/>
            </a:xfrm>
            <a:solidFill>
              <a:srgbClr val="FFC979"/>
            </a:solidFill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1E2A12A9-FAE4-497B-8214-BEE09B085A64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19999" cy="720000"/>
              </a:xfrm>
              <a:prstGeom prst="ellipse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矩形: 圆角 45">
                <a:hlinkClick r:id="" action="ppaction://noaction"/>
                <a:extLst>
                  <a:ext uri="{FF2B5EF4-FFF2-40B4-BE49-F238E27FC236}">
                    <a16:creationId xmlns:a16="http://schemas.microsoft.com/office/drawing/2014/main" id="{42989CFE-A782-40C7-BEEC-DDD9B9631271}"/>
                  </a:ext>
                </a:extLst>
              </p:cNvPr>
              <p:cNvSpPr/>
              <p:nvPr/>
            </p:nvSpPr>
            <p:spPr>
              <a:xfrm>
                <a:off x="1193768" y="4298193"/>
                <a:ext cx="4219974" cy="720000"/>
              </a:xfrm>
              <a:prstGeom prst="roundRect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9257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优化实践</a:t>
                </a:r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032DA-967C-46C7-8181-6440E89D4E83}"/>
                </a:ext>
              </a:extLst>
            </p:cNvPr>
            <p:cNvSpPr/>
            <p:nvPr/>
          </p:nvSpPr>
          <p:spPr>
            <a:xfrm>
              <a:off x="2268473" y="4417470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C0AF42D-EAE2-4AE3-A553-23E0AFD2BE5A}"/>
                </a:ext>
              </a:extLst>
            </p:cNvPr>
            <p:cNvGrpSpPr/>
            <p:nvPr/>
          </p:nvGrpSpPr>
          <p:grpSpPr>
            <a:xfrm>
              <a:off x="3224896" y="4717291"/>
              <a:ext cx="3240000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43" name="矩形: 圆角 42">
                <a:hlinkClick r:id="" action="ppaction://noaction"/>
                <a:extLst>
                  <a:ext uri="{FF2B5EF4-FFF2-40B4-BE49-F238E27FC236}">
                    <a16:creationId xmlns:a16="http://schemas.microsoft.com/office/drawing/2014/main" id="{E75924EA-6ECE-47F2-B8C1-3736110DCBED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总结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906BB5C5-19BB-4406-B414-59098F3C49B9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9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zh-CN" altLang="en-US" sz="2800" dirty="0"/>
              <a:t>开发者：</a:t>
            </a:r>
            <a:r>
              <a:rPr lang="en-US" altLang="zh-CN" sz="2800" dirty="0" err="1"/>
              <a:t>PanGu</a:t>
            </a:r>
            <a:r>
              <a:rPr lang="en-US" altLang="zh-CN" sz="2800" dirty="0"/>
              <a:t>-α</a:t>
            </a:r>
            <a:r>
              <a:rPr lang="zh-CN" altLang="en-US" sz="2800" dirty="0"/>
              <a:t>的迭代式分析和优化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996101"/>
            <a:ext cx="11098250" cy="367774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100B </a:t>
            </a:r>
            <a:r>
              <a:rPr kumimoji="1" lang="en-US" altLang="zh-CN" sz="2400" dirty="0" err="1"/>
              <a:t>PanGu</a:t>
            </a:r>
            <a:r>
              <a:rPr kumimoji="1" lang="en-US" altLang="zh-CN" sz="2400" dirty="0"/>
              <a:t>-</a:t>
            </a:r>
            <a:r>
              <a:rPr lang="en-US" altLang="zh-CN" sz="2400" dirty="0"/>
              <a:t>α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模型经过长达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年的多轮迭代优化</a:t>
            </a:r>
            <a:endParaRPr kumimoji="1" lang="en-US" altLang="zh-CN" sz="2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FF76A4-EC5E-B500-D205-F4272A718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999ABE5-C0A4-1403-E198-CACDCA42D110}"/>
              </a:ext>
            </a:extLst>
          </p:cNvPr>
          <p:cNvSpPr txBox="1"/>
          <p:nvPr/>
        </p:nvSpPr>
        <p:spPr>
          <a:xfrm>
            <a:off x="8649984" y="4768888"/>
            <a:ext cx="354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总训练时间加速 </a:t>
            </a:r>
            <a:r>
              <a:rPr lang="en-US" altLang="zh-CN" dirty="0">
                <a:solidFill>
                  <a:srgbClr val="FF0000"/>
                </a:solidFill>
              </a:rPr>
              <a:t>3.05 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1035D7-4318-57D2-60DE-C7B2D135C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9" b="35397"/>
          <a:stretch/>
        </p:blipFill>
        <p:spPr>
          <a:xfrm>
            <a:off x="3019256" y="4037029"/>
            <a:ext cx="6147487" cy="22023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CE3E95-7EFA-351B-711F-70B62D5B76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979"/>
          <a:stretch/>
        </p:blipFill>
        <p:spPr>
          <a:xfrm>
            <a:off x="3040331" y="1627196"/>
            <a:ext cx="6234388" cy="22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84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BAB4ED1-0D41-3C0B-9757-317D0ED94E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3201" y="6445423"/>
            <a:ext cx="2600325" cy="393700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00" y="345600"/>
            <a:ext cx="10969200" cy="705600"/>
          </a:xfrm>
        </p:spPr>
        <p:txBody>
          <a:bodyPr/>
          <a:lstStyle/>
          <a:p>
            <a:r>
              <a:rPr lang="zh-CN" altLang="en-US" sz="2800" dirty="0"/>
              <a:t>部署者：从</a:t>
            </a:r>
            <a:r>
              <a:rPr lang="en-US" altLang="zh-CN" sz="2800" dirty="0"/>
              <a:t>GPU</a:t>
            </a:r>
            <a:r>
              <a:rPr lang="zh-CN" altLang="en-US" sz="2800" dirty="0"/>
              <a:t>到</a:t>
            </a:r>
            <a:r>
              <a:rPr lang="en-US" altLang="zh-CN" sz="2800" dirty="0"/>
              <a:t>NPU</a:t>
            </a:r>
            <a:r>
              <a:rPr lang="zh-CN" altLang="en-US" sz="2800" dirty="0"/>
              <a:t>的模型部署优化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997200"/>
            <a:ext cx="11401074" cy="47592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模型部署优化</a:t>
            </a:r>
            <a:endParaRPr lang="en-US" altLang="zh-CN" sz="2400" dirty="0"/>
          </a:p>
          <a:p>
            <a:pPr lvl="1"/>
            <a:r>
              <a:rPr kumimoji="1" lang="en-US" altLang="zh-CN" sz="2000" dirty="0"/>
              <a:t>8 </a:t>
            </a:r>
            <a:r>
              <a:rPr kumimoji="1" lang="zh-CN" altLang="en-US" sz="2000" dirty="0"/>
              <a:t>卡训练 </a:t>
            </a:r>
            <a:r>
              <a:rPr lang="en-US" altLang="zh-CN" sz="2000" dirty="0"/>
              <a:t>MobileNetV1-SSD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Ascend </a:t>
            </a:r>
            <a:r>
              <a:rPr kumimoji="1" lang="zh-CN" altLang="en-US" sz="2000" dirty="0"/>
              <a:t>吞吐量仅为 </a:t>
            </a:r>
            <a:r>
              <a:rPr kumimoji="1" lang="en-US" altLang="zh-CN" sz="2000" dirty="0"/>
              <a:t>A800 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 43%</a:t>
            </a:r>
            <a:r>
              <a:rPr kumimoji="1" lang="zh-CN" altLang="en-US" sz="2000" dirty="0"/>
              <a:t>，优化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瓶颈后达到 </a:t>
            </a:r>
            <a:r>
              <a:rPr kumimoji="1" lang="en-US" altLang="zh-CN" sz="2000" dirty="0"/>
              <a:t>90%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完整结果：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68102F-B28C-CA1B-6A5C-927F7B9A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41" y="2349853"/>
            <a:ext cx="9111111" cy="30064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72B38F-7F83-4765-1AEC-ADCB4F0A8597}"/>
              </a:ext>
            </a:extLst>
          </p:cNvPr>
          <p:cNvSpPr txBox="1"/>
          <p:nvPr/>
        </p:nvSpPr>
        <p:spPr>
          <a:xfrm>
            <a:off x="4756174" y="5509973"/>
            <a:ext cx="267964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1.08</a:t>
            </a:r>
            <a:r>
              <a:rPr lang="zh-CN" altLang="en-US" sz="2000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5.34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倍训练加速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86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/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217F0491-D8EE-49AC-9712-79844851CA75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B0E39E8C-6779-4642-857A-F49B6F3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BAB4ED1-0D41-3C0B-9757-317D0ED94E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3201" y="6445423"/>
            <a:ext cx="2600325" cy="393700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8D630FB-0ED9-3A68-77A4-6A981AC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5600"/>
            <a:ext cx="10969200" cy="705600"/>
          </a:xfrm>
        </p:spPr>
        <p:txBody>
          <a:bodyPr/>
          <a:lstStyle/>
          <a:p>
            <a:r>
              <a:rPr lang="zh-CN" altLang="en-US" sz="2800" dirty="0"/>
              <a:t>维护者：训练性能波动优化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E9C15404-2152-973F-181F-62D3133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997200"/>
            <a:ext cx="11401074" cy="47592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9</a:t>
            </a:r>
            <a:r>
              <a:rPr lang="zh-CN" altLang="en-US" sz="2400" dirty="0"/>
              <a:t>千卡 </a:t>
            </a:r>
            <a:r>
              <a:rPr lang="en-US" altLang="zh-CN" sz="2400" dirty="0" err="1"/>
              <a:t>MoE</a:t>
            </a:r>
            <a:r>
              <a:rPr lang="en-US" altLang="zh-CN" sz="2400" dirty="0"/>
              <a:t> </a:t>
            </a:r>
            <a:r>
              <a:rPr lang="zh-CN" altLang="en-US" sz="2400" dirty="0"/>
              <a:t>模型训练</a:t>
            </a:r>
            <a:r>
              <a:rPr lang="en-US" altLang="zh-CN" sz="2400" dirty="0"/>
              <a:t>CPU</a:t>
            </a:r>
            <a:r>
              <a:rPr lang="zh-CN" altLang="en-US" sz="2400" dirty="0"/>
              <a:t>瓶颈</a:t>
            </a:r>
            <a:r>
              <a:rPr lang="en-US" altLang="zh-CN" sz="2400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122038-7D57-B4A3-1A76-4D8B36AD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14" y="1506489"/>
            <a:ext cx="5533297" cy="21115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6FBFE6-2A82-3E6F-6109-E63C6A239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329" y="4236330"/>
            <a:ext cx="5533296" cy="217167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696D1306-5845-9841-9E84-F88EFB9D58CA}"/>
              </a:ext>
            </a:extLst>
          </p:cNvPr>
          <p:cNvSpPr/>
          <p:nvPr/>
        </p:nvSpPr>
        <p:spPr>
          <a:xfrm rot="5400000">
            <a:off x="5556706" y="3860926"/>
            <a:ext cx="713311" cy="409631"/>
          </a:xfrm>
          <a:prstGeom prst="rightArrow">
            <a:avLst>
              <a:gd name="adj1" fmla="val 43235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72BDD-8830-488E-8AA0-414341BD6B8A}"/>
              </a:ext>
            </a:extLst>
          </p:cNvPr>
          <p:cNvSpPr txBox="1"/>
          <p:nvPr/>
        </p:nvSpPr>
        <p:spPr>
          <a:xfrm>
            <a:off x="1502458" y="3697277"/>
            <a:ext cx="436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适当提升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垃圾回收阈值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在保存检查点时主动进行垃圾回收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F7BA49-381C-460D-8697-F6DEAA09A484}"/>
              </a:ext>
            </a:extLst>
          </p:cNvPr>
          <p:cNvSpPr txBox="1"/>
          <p:nvPr/>
        </p:nvSpPr>
        <p:spPr>
          <a:xfrm>
            <a:off x="8396951" y="4862774"/>
            <a:ext cx="326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训练时间加速 </a:t>
            </a:r>
            <a:r>
              <a:rPr lang="en-US" altLang="zh-CN" dirty="0">
                <a:solidFill>
                  <a:srgbClr val="FF0000"/>
                </a:solidFill>
              </a:rPr>
              <a:t>1.06 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平均吞吐量提升 </a:t>
            </a:r>
            <a:r>
              <a:rPr lang="en-US" altLang="zh-CN" dirty="0">
                <a:solidFill>
                  <a:srgbClr val="FF0000"/>
                </a:solidFill>
              </a:rPr>
              <a:t>1.05 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1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56" name="灯片编号占位符 1">
            <a:extLst>
              <a:ext uri="{FF2B5EF4-FFF2-40B4-BE49-F238E27FC236}">
                <a16:creationId xmlns:a16="http://schemas.microsoft.com/office/drawing/2014/main" id="{A04E1691-76A0-F6B7-B766-C4E94B7B24FE}"/>
              </a:ext>
            </a:extLst>
          </p:cNvPr>
          <p:cNvSpPr txBox="1">
            <a:spLocks/>
          </p:cNvSpPr>
          <p:nvPr/>
        </p:nvSpPr>
        <p:spPr>
          <a:xfrm>
            <a:off x="9118971" y="6463877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3" name="文本框 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DE0AFC95-A418-F63F-E4A0-2B781C10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14" y="2659559"/>
            <a:ext cx="11869886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9475" algn="l"/>
              </a:tabLst>
            </a:pPr>
            <a:r>
              <a:rPr lang="en-US" altLang="zh-CN" sz="4400" b="1" dirty="0">
                <a:solidFill>
                  <a:srgbClr val="4C17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Question: </a:t>
            </a:r>
            <a:r>
              <a:rPr lang="zh-CN" altLang="en-US" sz="4400" b="1" dirty="0">
                <a:solidFill>
                  <a:srgbClr val="4C17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实践中要训好一个大模型，需要做哪些方面的工作？ 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4C175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7D4E3D-7EFD-4116-B045-F809C04B27E0}"/>
              </a:ext>
            </a:extLst>
          </p:cNvPr>
          <p:cNvGrpSpPr/>
          <p:nvPr/>
        </p:nvGrpSpPr>
        <p:grpSpPr>
          <a:xfrm>
            <a:off x="0" y="937742"/>
            <a:ext cx="6920922" cy="4515372"/>
            <a:chOff x="0" y="921919"/>
            <a:chExt cx="6920922" cy="451537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047F28A-0D15-457B-9BF5-570B7FCE3D3F}"/>
                </a:ext>
              </a:extLst>
            </p:cNvPr>
            <p:cNvSpPr/>
            <p:nvPr/>
          </p:nvSpPr>
          <p:spPr>
            <a:xfrm>
              <a:off x="312658" y="1628901"/>
              <a:ext cx="3240000" cy="3240000"/>
            </a:xfrm>
            <a:prstGeom prst="ellipse">
              <a:avLst/>
            </a:prstGeom>
            <a:noFill/>
            <a:ln w="444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C175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451A96-0FF8-4518-8946-EFC087E4F350}"/>
                </a:ext>
              </a:extLst>
            </p:cNvPr>
            <p:cNvSpPr/>
            <p:nvPr/>
          </p:nvSpPr>
          <p:spPr>
            <a:xfrm>
              <a:off x="0" y="1010937"/>
              <a:ext cx="1992768" cy="434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D5F01A0-A2A2-4B30-BF91-90F2D2DB4AB8}"/>
                </a:ext>
              </a:extLst>
            </p:cNvPr>
            <p:cNvGrpSpPr/>
            <p:nvPr/>
          </p:nvGrpSpPr>
          <p:grpSpPr>
            <a:xfrm>
              <a:off x="654454" y="2077470"/>
              <a:ext cx="2570442" cy="2340000"/>
              <a:chOff x="377279" y="2142969"/>
              <a:chExt cx="2570442" cy="234000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841E31B-B7FA-486A-9ABD-DDD3A72331D6}"/>
                  </a:ext>
                </a:extLst>
              </p:cNvPr>
              <p:cNvSpPr/>
              <p:nvPr/>
            </p:nvSpPr>
            <p:spPr>
              <a:xfrm>
                <a:off x="454816" y="2142969"/>
                <a:ext cx="2340000" cy="2340000"/>
              </a:xfrm>
              <a:prstGeom prst="ellipse">
                <a:avLst/>
              </a:prstGeom>
              <a:solidFill>
                <a:srgbClr val="A0C0F0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C1750"/>
                  </a:solidFill>
                </a:endParaRPr>
              </a:p>
            </p:txBody>
          </p:sp>
          <p:sp>
            <p:nvSpPr>
              <p:cNvPr id="52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  <a:extLst>
                  <a:ext uri="{FF2B5EF4-FFF2-40B4-BE49-F238E27FC236}">
                    <a16:creationId xmlns:a16="http://schemas.microsoft.com/office/drawing/2014/main" id="{52D98690-3B7D-420A-A7C0-260FF4C6C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279" y="2768361"/>
                <a:ext cx="257044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149475" algn="l"/>
                  </a:tabLst>
                </a:pPr>
                <a:r>
                  <a:rPr lang="en-US" altLang="zh-CN" sz="5400" b="1" dirty="0">
                    <a:solidFill>
                      <a:srgbClr val="16468D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Outline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A210810-0E2A-4E48-A545-B49D5CEFF80E}"/>
                </a:ext>
              </a:extLst>
            </p:cNvPr>
            <p:cNvGrpSpPr/>
            <p:nvPr/>
          </p:nvGrpSpPr>
          <p:grpSpPr>
            <a:xfrm>
              <a:off x="3012285" y="921919"/>
              <a:ext cx="3213434" cy="720000"/>
              <a:chOff x="1467496" y="4298193"/>
              <a:chExt cx="4219976" cy="720000"/>
            </a:xfrm>
          </p:grpSpPr>
          <p:sp>
            <p:nvSpPr>
              <p:cNvPr id="49" name="矩形: 圆角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3009AAD-CAF5-4CDE-AB38-C90740BBA4A4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16468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背景</a:t>
                </a: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591F4AC-B74C-4A9B-9B01-AD01F4B8B325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400" b="1" dirty="0">
                  <a:solidFill>
                    <a:srgbClr val="9257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97F3925-8523-496F-BB8E-D05931B34FAF}"/>
                </a:ext>
              </a:extLst>
            </p:cNvPr>
            <p:cNvSpPr/>
            <p:nvPr/>
          </p:nvSpPr>
          <p:spPr>
            <a:xfrm>
              <a:off x="2101554" y="1376522"/>
              <a:ext cx="720000" cy="720000"/>
            </a:xfrm>
            <a:prstGeom prst="ellipse">
              <a:avLst/>
            </a:prstGeom>
            <a:solidFill>
              <a:srgbClr val="A0C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rgbClr val="16468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3400" b="1" dirty="0">
                <a:solidFill>
                  <a:srgbClr val="16468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FCBE016-546D-4EAE-B50A-CDA4835AAC78}"/>
                </a:ext>
              </a:extLst>
            </p:cNvPr>
            <p:cNvSpPr/>
            <p:nvPr/>
          </p:nvSpPr>
          <p:spPr>
            <a:xfrm>
              <a:off x="3042447" y="215921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3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A73334F-9220-466E-82B9-F4F08B5D2CB8}"/>
                </a:ext>
              </a:extLst>
            </p:cNvPr>
            <p:cNvGrpSpPr/>
            <p:nvPr/>
          </p:nvGrpSpPr>
          <p:grpSpPr>
            <a:xfrm>
              <a:off x="4004477" y="2159217"/>
              <a:ext cx="2916445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366E44B-1026-409A-B801-356AD69846BF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矩形: 圆角 47">
                <a:hlinkClick r:id="" action="ppaction://noaction"/>
                <a:extLst>
                  <a:ext uri="{FF2B5EF4-FFF2-40B4-BE49-F238E27FC236}">
                    <a16:creationId xmlns:a16="http://schemas.microsoft.com/office/drawing/2014/main" id="{34F440FB-BD82-41D8-B355-3D77830C31C2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系统设计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261F698-6450-47A7-8E59-EF1DEC6A12B6}"/>
                </a:ext>
              </a:extLst>
            </p:cNvPr>
            <p:cNvSpPr/>
            <p:nvPr/>
          </p:nvSpPr>
          <p:spPr>
            <a:xfrm>
              <a:off x="3121495" y="344983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A11C8C6-B764-4C04-949E-E851ADFD08DD}"/>
                </a:ext>
              </a:extLst>
            </p:cNvPr>
            <p:cNvGrpSpPr/>
            <p:nvPr/>
          </p:nvGrpSpPr>
          <p:grpSpPr>
            <a:xfrm>
              <a:off x="4003034" y="3479993"/>
              <a:ext cx="2609410" cy="720000"/>
              <a:chOff x="1193768" y="4298193"/>
              <a:chExt cx="4493703" cy="720000"/>
            </a:xfrm>
            <a:solidFill>
              <a:srgbClr val="FFC979"/>
            </a:solidFill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1E2A12A9-FAE4-497B-8214-BEE09B085A64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19999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矩形: 圆角 45">
                <a:hlinkClick r:id="" action="ppaction://noaction"/>
                <a:extLst>
                  <a:ext uri="{FF2B5EF4-FFF2-40B4-BE49-F238E27FC236}">
                    <a16:creationId xmlns:a16="http://schemas.microsoft.com/office/drawing/2014/main" id="{42989CFE-A782-40C7-BEEC-DDD9B9631271}"/>
                  </a:ext>
                </a:extLst>
              </p:cNvPr>
              <p:cNvSpPr/>
              <p:nvPr/>
            </p:nvSpPr>
            <p:spPr>
              <a:xfrm>
                <a:off x="1193768" y="4298193"/>
                <a:ext cx="4219974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优化实践</a:t>
                </a:r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032DA-967C-46C7-8181-6440E89D4E83}"/>
                </a:ext>
              </a:extLst>
            </p:cNvPr>
            <p:cNvSpPr/>
            <p:nvPr/>
          </p:nvSpPr>
          <p:spPr>
            <a:xfrm>
              <a:off x="2268473" y="4417470"/>
              <a:ext cx="720000" cy="720000"/>
            </a:xfrm>
            <a:prstGeom prst="ellipse">
              <a:avLst/>
            </a:prstGeom>
            <a:solidFill>
              <a:srgbClr val="FFC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rgbClr val="9257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3600" b="1" dirty="0">
                <a:solidFill>
                  <a:srgbClr val="9257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C0AF42D-EAE2-4AE3-A553-23E0AFD2BE5A}"/>
                </a:ext>
              </a:extLst>
            </p:cNvPr>
            <p:cNvGrpSpPr/>
            <p:nvPr/>
          </p:nvGrpSpPr>
          <p:grpSpPr>
            <a:xfrm>
              <a:off x="3224896" y="4717291"/>
              <a:ext cx="3240000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43" name="矩形: 圆角 42">
                <a:hlinkClick r:id="" action="ppaction://noaction"/>
                <a:extLst>
                  <a:ext uri="{FF2B5EF4-FFF2-40B4-BE49-F238E27FC236}">
                    <a16:creationId xmlns:a16="http://schemas.microsoft.com/office/drawing/2014/main" id="{E75924EA-6ECE-47F2-B8C1-3736110DCBED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9257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总结</a:t>
                </a:r>
                <a:endParaRPr lang="en-US" altLang="zh-CN" sz="3400" b="1" dirty="0">
                  <a:solidFill>
                    <a:srgbClr val="9257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906BB5C5-19BB-4406-B414-59098F3C49B9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rgbClr val="FFC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84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FF552-D70B-7407-D5FF-DC283C6A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B52DE-9D9D-2E74-C8FD-F5B02AE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5600"/>
            <a:ext cx="10969200" cy="705600"/>
          </a:xfrm>
        </p:spPr>
        <p:txBody>
          <a:bodyPr/>
          <a:lstStyle/>
          <a:p>
            <a:r>
              <a:rPr lang="en-US" altLang="zh-CN" sz="2800" b="1" i="1" dirty="0"/>
              <a:t>Hermes</a:t>
            </a:r>
            <a:r>
              <a:rPr lang="zh-CN" altLang="en-US" sz="2800" dirty="0"/>
              <a:t>系统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843ED5CD-EA16-FB11-2253-B20638A8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1D69A-1F5B-425F-BA95-EBAFBECF05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1741FFD-78E7-4F01-A807-B523DD790337}"/>
              </a:ext>
            </a:extLst>
          </p:cNvPr>
          <p:cNvSpPr/>
          <p:nvPr/>
        </p:nvSpPr>
        <p:spPr>
          <a:xfrm>
            <a:off x="7244336" y="1603185"/>
            <a:ext cx="4807228" cy="3605731"/>
          </a:xfrm>
          <a:prstGeom prst="round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57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1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1" name="内容占位符 5">
            <a:extLst>
              <a:ext uri="{FF2B5EF4-FFF2-40B4-BE49-F238E27FC236}">
                <a16:creationId xmlns:a16="http://schemas.microsoft.com/office/drawing/2014/main" id="{7098BDF0-6222-444A-A46D-15E00C846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445" y="3281106"/>
            <a:ext cx="720000" cy="720000"/>
          </a:xfrm>
          <a:prstGeom prst="rect">
            <a:avLst/>
          </a:prstGeom>
        </p:spPr>
      </p:pic>
      <p:sp>
        <p:nvSpPr>
          <p:cNvPr id="52" name="椭圆 51">
            <a:extLst>
              <a:ext uri="{FF2B5EF4-FFF2-40B4-BE49-F238E27FC236}">
                <a16:creationId xmlns:a16="http://schemas.microsoft.com/office/drawing/2014/main" id="{A3D35E4F-FFF4-430E-AE3E-521E86E9BE9F}"/>
              </a:ext>
            </a:extLst>
          </p:cNvPr>
          <p:cNvSpPr/>
          <p:nvPr/>
        </p:nvSpPr>
        <p:spPr>
          <a:xfrm>
            <a:off x="8943912" y="1707037"/>
            <a:ext cx="288000" cy="266400"/>
          </a:xfrm>
          <a:prstGeom prst="ellipse">
            <a:avLst/>
          </a:prstGeom>
          <a:solidFill>
            <a:sysClr val="windowText" lastClr="000000"/>
          </a:solidFill>
          <a:ln w="31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93F42E5E-233C-4310-B89D-98FB01744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69428"/>
              </p:ext>
            </p:extLst>
          </p:nvPr>
        </p:nvGraphicFramePr>
        <p:xfrm>
          <a:off x="7442630" y="2765350"/>
          <a:ext cx="3361104" cy="1761265"/>
        </p:xfrm>
        <a:graphic>
          <a:graphicData uri="http://schemas.openxmlformats.org/drawingml/2006/table">
            <a:tbl>
              <a:tblPr firstRow="1" bandRow="1"/>
              <a:tblGrid>
                <a:gridCol w="1120368">
                  <a:extLst>
                    <a:ext uri="{9D8B030D-6E8A-4147-A177-3AD203B41FA5}">
                      <a16:colId xmlns:a16="http://schemas.microsoft.com/office/drawing/2014/main" val="2654344088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972127086"/>
                    </a:ext>
                  </a:extLst>
                </a:gridCol>
                <a:gridCol w="1120368">
                  <a:extLst>
                    <a:ext uri="{9D8B030D-6E8A-4147-A177-3AD203B41FA5}">
                      <a16:colId xmlns:a16="http://schemas.microsoft.com/office/drawing/2014/main" val="837350567"/>
                    </a:ext>
                  </a:extLst>
                </a:gridCol>
              </a:tblGrid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Bottleneck</a:t>
                      </a:r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Cause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Optimization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408231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030028"/>
                  </a:ext>
                </a:extLst>
              </a:tr>
              <a:tr h="5252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/>
                        <a:t>I/O</a:t>
                      </a:r>
                      <a:endParaRPr lang="zh-CN" altLang="en-US" sz="1400" b="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Slow data fetching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Cache strategy</a:t>
                      </a:r>
                      <a:endParaRPr lang="zh-CN" altLang="en-US" sz="1400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9788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859673"/>
                  </a:ext>
                </a:extLst>
              </a:tr>
              <a:tr h="3089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2880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…</a:t>
                      </a:r>
                      <a:endParaRPr lang="zh-CN" altLang="en-US" sz="1400" b="1" dirty="0"/>
                    </a:p>
                  </a:txBody>
                  <a:tcPr marT="45721" marB="4572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20455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F5CCBD5D-E616-462E-88D8-68F92DB5A40A}"/>
              </a:ext>
            </a:extLst>
          </p:cNvPr>
          <p:cNvSpPr txBox="1"/>
          <p:nvPr/>
        </p:nvSpPr>
        <p:spPr>
          <a:xfrm>
            <a:off x="9203853" y="1639341"/>
            <a:ext cx="164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Optimization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441F8ED-116B-47E1-B4A8-53835B8CCE88}"/>
              </a:ext>
            </a:extLst>
          </p:cNvPr>
          <p:cNvSpPr/>
          <p:nvPr/>
        </p:nvSpPr>
        <p:spPr>
          <a:xfrm>
            <a:off x="7856628" y="2370099"/>
            <a:ext cx="287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altLang="zh-CN" b="1" i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Cause-optimization match</a:t>
            </a:r>
            <a:endParaRPr lang="zh-CN" altLang="en-US" b="1" i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345F35-9746-4B01-A38A-5CC6A27958B9}"/>
              </a:ext>
            </a:extLst>
          </p:cNvPr>
          <p:cNvSpPr/>
          <p:nvPr/>
        </p:nvSpPr>
        <p:spPr>
          <a:xfrm>
            <a:off x="7384696" y="3387984"/>
            <a:ext cx="3467364" cy="5136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D966B16-3434-4352-8EE3-E73E2A8AB80D}"/>
              </a:ext>
            </a:extLst>
          </p:cNvPr>
          <p:cNvCxnSpPr>
            <a:cxnSpLocks/>
            <a:stCxn id="56" idx="3"/>
            <a:endCxn id="51" idx="1"/>
          </p:cNvCxnSpPr>
          <p:nvPr/>
        </p:nvCxnSpPr>
        <p:spPr>
          <a:xfrm flipV="1">
            <a:off x="10852060" y="3641106"/>
            <a:ext cx="364385" cy="368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75C2EBB-FEBA-4119-8EC6-25BE1E470715}"/>
              </a:ext>
            </a:extLst>
          </p:cNvPr>
          <p:cNvGrpSpPr/>
          <p:nvPr/>
        </p:nvGrpSpPr>
        <p:grpSpPr>
          <a:xfrm>
            <a:off x="138126" y="1603185"/>
            <a:ext cx="3473041" cy="3626177"/>
            <a:chOff x="711421" y="1660898"/>
            <a:chExt cx="3473041" cy="3626177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6E964243-416B-4FA5-95A8-7A6B4F35B7D2}"/>
                </a:ext>
              </a:extLst>
            </p:cNvPr>
            <p:cNvSpPr/>
            <p:nvPr/>
          </p:nvSpPr>
          <p:spPr>
            <a:xfrm>
              <a:off x="711421" y="1660898"/>
              <a:ext cx="3473041" cy="3626177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8DF2C84-44AC-4551-B6B7-D6ABC6EF0F51}"/>
                </a:ext>
              </a:extLst>
            </p:cNvPr>
            <p:cNvSpPr/>
            <p:nvPr/>
          </p:nvSpPr>
          <p:spPr>
            <a:xfrm>
              <a:off x="887289" y="3051706"/>
              <a:ext cx="3148492" cy="2090471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endParaRPr lang="en-US" altLang="zh-CN" sz="80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5DDF43A-D911-4972-B64E-0430570FF9CE}"/>
                </a:ext>
              </a:extLst>
            </p:cNvPr>
            <p:cNvSpPr/>
            <p:nvPr/>
          </p:nvSpPr>
          <p:spPr>
            <a:xfrm>
              <a:off x="1017448" y="3216542"/>
              <a:ext cx="1178018" cy="409577"/>
            </a:xfrm>
            <a:prstGeom prst="roundRect">
              <a:avLst/>
            </a:prstGeom>
            <a:solidFill>
              <a:srgbClr val="E2F0D9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Host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1A76EF30-A30F-4A39-A973-A20CF946E98D}"/>
                </a:ext>
              </a:extLst>
            </p:cNvPr>
            <p:cNvSpPr/>
            <p:nvPr/>
          </p:nvSpPr>
          <p:spPr>
            <a:xfrm>
              <a:off x="1016321" y="4329351"/>
              <a:ext cx="1178018" cy="409575"/>
            </a:xfrm>
            <a:prstGeom prst="roundRect">
              <a:avLst/>
            </a:prstGeom>
            <a:solidFill>
              <a:srgbClr val="DEEBF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Network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920F5DF9-4A8C-4E6D-A29F-299603ACDA4C}"/>
                </a:ext>
              </a:extLst>
            </p:cNvPr>
            <p:cNvSpPr/>
            <p:nvPr/>
          </p:nvSpPr>
          <p:spPr>
            <a:xfrm>
              <a:off x="1016321" y="3765065"/>
              <a:ext cx="1178018" cy="409577"/>
            </a:xfrm>
            <a:prstGeom prst="roundRect">
              <a:avLst/>
            </a:prstGeom>
            <a:solidFill>
              <a:srgbClr val="F2B4CA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15823"/>
              <a:r>
                <a:rPr lang="en-US" altLang="zh-CN" sz="1600" b="1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Device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EA4D967-195E-4770-AC0F-D5F29B34B8F6}"/>
                </a:ext>
              </a:extLst>
            </p:cNvPr>
            <p:cNvSpPr/>
            <p:nvPr/>
          </p:nvSpPr>
          <p:spPr>
            <a:xfrm>
              <a:off x="1531423" y="2203911"/>
              <a:ext cx="1860224" cy="576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Lightweight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Monitor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CE09081-D2BD-4CE9-B17B-E73E92B4FFD6}"/>
                </a:ext>
              </a:extLst>
            </p:cNvPr>
            <p:cNvCxnSpPr>
              <a:cxnSpLocks/>
              <a:stCxn id="64" idx="2"/>
              <a:endCxn id="60" idx="0"/>
            </p:cNvCxnSpPr>
            <p:nvPr/>
          </p:nvCxnSpPr>
          <p:spPr>
            <a:xfrm>
              <a:off x="2461535" y="2780822"/>
              <a:ext cx="0" cy="2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E4475F3-1A2F-40C1-AE0E-E8A41789A769}"/>
                </a:ext>
              </a:extLst>
            </p:cNvPr>
            <p:cNvSpPr/>
            <p:nvPr/>
          </p:nvSpPr>
          <p:spPr>
            <a:xfrm>
              <a:off x="1168400" y="4751820"/>
              <a:ext cx="2670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Fine-grained Profiling </a:t>
              </a:r>
              <a:endParaRPr lang="zh-CN" altLang="en-US" b="1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57049E3-C9FD-48C0-B79C-E45F1D412A2A}"/>
                </a:ext>
              </a:extLst>
            </p:cNvPr>
            <p:cNvSpPr/>
            <p:nvPr/>
          </p:nvSpPr>
          <p:spPr>
            <a:xfrm>
              <a:off x="1762840" y="1764113"/>
              <a:ext cx="288000" cy="264844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FC05C62-8AF9-43A5-B617-EABFBEC6798B}"/>
                </a:ext>
              </a:extLst>
            </p:cNvPr>
            <p:cNvSpPr txBox="1"/>
            <p:nvPr/>
          </p:nvSpPr>
          <p:spPr>
            <a:xfrm>
              <a:off x="1919129" y="1695713"/>
              <a:ext cx="1519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Profiling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3C77335-D312-4542-9CC2-27DC808756AA}"/>
                </a:ext>
              </a:extLst>
            </p:cNvPr>
            <p:cNvSpPr/>
            <p:nvPr/>
          </p:nvSpPr>
          <p:spPr>
            <a:xfrm>
              <a:off x="2787932" y="3389932"/>
              <a:ext cx="1178018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Timeline</a:t>
              </a: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5F255264-7684-4C35-AC6F-C0362B949452}"/>
                </a:ext>
              </a:extLst>
            </p:cNvPr>
            <p:cNvSpPr/>
            <p:nvPr/>
          </p:nvSpPr>
          <p:spPr>
            <a:xfrm>
              <a:off x="2787932" y="4075580"/>
              <a:ext cx="1178017" cy="4451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ea typeface="思源黑体" panose="020B0500000000000000" pitchFamily="34" charset="-122"/>
                  <a:cs typeface="Arial" panose="020B0604020202020204" pitchFamily="34" charset="0"/>
                </a:rPr>
                <a:t>Operator</a:t>
              </a:r>
            </a:p>
          </p:txBody>
        </p: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A251C8E4-0E48-405F-BE3B-296944597B9D}"/>
                </a:ext>
              </a:extLst>
            </p:cNvPr>
            <p:cNvSpPr/>
            <p:nvPr/>
          </p:nvSpPr>
          <p:spPr>
            <a:xfrm>
              <a:off x="2294041" y="3841289"/>
              <a:ext cx="458886" cy="268157"/>
            </a:xfrm>
            <a:prstGeom prst="rightArrow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C7B8DB34-8FD7-478C-9EB6-FB7CBFD75935}"/>
              </a:ext>
            </a:extLst>
          </p:cNvPr>
          <p:cNvCxnSpPr>
            <a:stCxn id="51" idx="2"/>
            <a:endCxn id="59" idx="2"/>
          </p:cNvCxnSpPr>
          <p:nvPr/>
        </p:nvCxnSpPr>
        <p:spPr>
          <a:xfrm rot="5400000">
            <a:off x="6111418" y="-235665"/>
            <a:ext cx="1228256" cy="9701798"/>
          </a:xfrm>
          <a:prstGeom prst="bentConnector3">
            <a:avLst>
              <a:gd name="adj1" fmla="val 1248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94D2EF7-1BB6-4CFA-A3B8-215076464EFC}"/>
              </a:ext>
            </a:extLst>
          </p:cNvPr>
          <p:cNvGrpSpPr/>
          <p:nvPr/>
        </p:nvGrpSpPr>
        <p:grpSpPr>
          <a:xfrm>
            <a:off x="3392654" y="1622723"/>
            <a:ext cx="3966434" cy="3612553"/>
            <a:chOff x="3392654" y="1754341"/>
            <a:chExt cx="3966434" cy="3612553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F77EA4FA-86F1-4D0D-88DC-EF09A9D59E8C}"/>
                </a:ext>
              </a:extLst>
            </p:cNvPr>
            <p:cNvSpPr/>
            <p:nvPr/>
          </p:nvSpPr>
          <p:spPr>
            <a:xfrm>
              <a:off x="3887087" y="1754341"/>
              <a:ext cx="3085984" cy="3612553"/>
            </a:xfrm>
            <a:prstGeom prst="round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157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B2D45954-0082-467B-BB7C-23AC65888DC5}"/>
                </a:ext>
              </a:extLst>
            </p:cNvPr>
            <p:cNvSpPr/>
            <p:nvPr/>
          </p:nvSpPr>
          <p:spPr>
            <a:xfrm>
              <a:off x="4104557" y="3483253"/>
              <a:ext cx="1773335" cy="1790497"/>
            </a:xfrm>
            <a:prstGeom prst="round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B62B572-427A-44E9-8094-D58AC0804FF5}"/>
                </a:ext>
              </a:extLst>
            </p:cNvPr>
            <p:cNvSpPr/>
            <p:nvPr/>
          </p:nvSpPr>
          <p:spPr>
            <a:xfrm>
              <a:off x="4372842" y="3645481"/>
              <a:ext cx="1236764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I/O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5FB2A1D3-8040-4654-BAF5-80BB16A6459F}"/>
                </a:ext>
              </a:extLst>
            </p:cNvPr>
            <p:cNvSpPr/>
            <p:nvPr/>
          </p:nvSpPr>
          <p:spPr>
            <a:xfrm>
              <a:off x="4362112" y="4483207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8F8FF037-5001-4D6B-AF59-D725FF473174}"/>
                </a:ext>
              </a:extLst>
            </p:cNvPr>
            <p:cNvSpPr/>
            <p:nvPr/>
          </p:nvSpPr>
          <p:spPr>
            <a:xfrm>
              <a:off x="4362112" y="4891318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Comm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6D5C966D-0ECE-4770-9FFE-9F6CEC65B051}"/>
                </a:ext>
              </a:extLst>
            </p:cNvPr>
            <p:cNvSpPr/>
            <p:nvPr/>
          </p:nvSpPr>
          <p:spPr>
            <a:xfrm>
              <a:off x="4372842" y="4084735"/>
              <a:ext cx="1236761" cy="265593"/>
            </a:xfrm>
            <a:prstGeom prst="roundRect">
              <a:avLst/>
            </a:prstGeom>
            <a:solidFill>
              <a:srgbClr val="F8CE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CPU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A272F2B-C074-4AA8-A7E3-DCF00BFF2ADC}"/>
                </a:ext>
              </a:extLst>
            </p:cNvPr>
            <p:cNvSpPr/>
            <p:nvPr/>
          </p:nvSpPr>
          <p:spPr>
            <a:xfrm>
              <a:off x="4882416" y="1838654"/>
              <a:ext cx="287485" cy="264717"/>
            </a:xfrm>
            <a:prstGeom prst="ellipse">
              <a:avLst/>
            </a:prstGeom>
            <a:solidFill>
              <a:sysClr val="windowText" lastClr="000000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kern="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5E4A7C2-875E-4576-9432-22028835F388}"/>
                </a:ext>
              </a:extLst>
            </p:cNvPr>
            <p:cNvSpPr txBox="1"/>
            <p:nvPr/>
          </p:nvSpPr>
          <p:spPr>
            <a:xfrm>
              <a:off x="5010252" y="1770958"/>
              <a:ext cx="1380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Analysis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A9B84F6-C0B4-44AA-94D0-0126014398B5}"/>
                </a:ext>
              </a:extLst>
            </p:cNvPr>
            <p:cNvGrpSpPr/>
            <p:nvPr/>
          </p:nvGrpSpPr>
          <p:grpSpPr>
            <a:xfrm>
              <a:off x="4104558" y="2274609"/>
              <a:ext cx="1773335" cy="965885"/>
              <a:chOff x="11919929" y="3275935"/>
              <a:chExt cx="1009825" cy="571130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11378C69-FB27-4D1C-B0C5-FDF2827F1BA7}"/>
                  </a:ext>
                </a:extLst>
              </p:cNvPr>
              <p:cNvSpPr/>
              <p:nvPr/>
            </p:nvSpPr>
            <p:spPr>
              <a:xfrm>
                <a:off x="11919929" y="3275935"/>
                <a:ext cx="1009825" cy="571130"/>
              </a:xfrm>
              <a:prstGeom prst="roundRect">
                <a:avLst/>
              </a:prstGeom>
              <a:solidFill>
                <a:srgbClr val="E1D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38381567-0E87-4653-A4DC-39A514D08B27}"/>
                  </a:ext>
                </a:extLst>
              </p:cNvPr>
              <p:cNvSpPr/>
              <p:nvPr/>
            </p:nvSpPr>
            <p:spPr>
              <a:xfrm>
                <a:off x="12076669" y="3643937"/>
                <a:ext cx="706957" cy="14630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CPA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5042004D-B6C1-4CF2-8AA0-E9BE3FC0C498}"/>
                  </a:ext>
                </a:extLst>
              </p:cNvPr>
              <p:cNvSpPr/>
              <p:nvPr/>
            </p:nvSpPr>
            <p:spPr>
              <a:xfrm>
                <a:off x="12078010" y="3329429"/>
                <a:ext cx="704275" cy="157046"/>
              </a:xfrm>
              <a:prstGeom prst="roundRect">
                <a:avLst/>
              </a:prstGeom>
              <a:solidFill>
                <a:srgbClr val="F8CEC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Parallel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B58FE030-1EF9-48F6-99D3-96458B25EDA2}"/>
                  </a:ext>
                </a:extLst>
              </p:cNvPr>
              <p:cNvCxnSpPr>
                <a:cxnSpLocks/>
                <a:stCxn id="95" idx="2"/>
                <a:endCxn id="94" idx="0"/>
              </p:cNvCxnSpPr>
              <p:nvPr/>
            </p:nvCxnSpPr>
            <p:spPr>
              <a:xfrm>
                <a:off x="12430148" y="3486475"/>
                <a:ext cx="0" cy="1574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3AC23CD-5F99-435D-AFD6-6A37EA9720EA}"/>
                </a:ext>
              </a:extLst>
            </p:cNvPr>
            <p:cNvSpPr txBox="1"/>
            <p:nvPr/>
          </p:nvSpPr>
          <p:spPr>
            <a:xfrm>
              <a:off x="5499240" y="2504424"/>
              <a:ext cx="185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Inter-op</a:t>
              </a:r>
              <a:endParaRPr lang="zh-CN" altLang="en-US" b="1" i="1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36801A7-54EE-4204-A4C8-7E106B0D2A22}"/>
                </a:ext>
              </a:extLst>
            </p:cNvPr>
            <p:cNvSpPr txBox="1"/>
            <p:nvPr/>
          </p:nvSpPr>
          <p:spPr>
            <a:xfrm>
              <a:off x="5499242" y="4241224"/>
              <a:ext cx="1859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i="1" dirty="0"/>
                <a:t>Intra-op</a:t>
              </a:r>
              <a:endParaRPr lang="zh-CN" altLang="en-US" b="1" i="1" dirty="0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75554575-45E6-49C8-AB80-B012910EAE57}"/>
                </a:ext>
              </a:extLst>
            </p:cNvPr>
            <p:cNvCxnSpPr>
              <a:cxnSpLocks/>
              <a:stCxn id="91" idx="2"/>
              <a:endCxn id="76" idx="0"/>
            </p:cNvCxnSpPr>
            <p:nvPr/>
          </p:nvCxnSpPr>
          <p:spPr>
            <a:xfrm flipH="1">
              <a:off x="4991225" y="3240494"/>
              <a:ext cx="2" cy="2427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B46DF38-FE56-4B1C-8EA9-A6355F0A5CC7}"/>
                </a:ext>
              </a:extLst>
            </p:cNvPr>
            <p:cNvCxnSpPr>
              <a:cxnSpLocks/>
              <a:stCxn id="70" idx="3"/>
              <a:endCxn id="76" idx="1"/>
            </p:cNvCxnSpPr>
            <p:nvPr/>
          </p:nvCxnSpPr>
          <p:spPr>
            <a:xfrm>
              <a:off x="3392654" y="4372060"/>
              <a:ext cx="711903" cy="644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C5374EF7-D9B7-4233-87E1-1D30F746435A}"/>
                </a:ext>
              </a:extLst>
            </p:cNvPr>
            <p:cNvCxnSpPr>
              <a:cxnSpLocks/>
              <a:stCxn id="69" idx="3"/>
              <a:endCxn id="91" idx="1"/>
            </p:cNvCxnSpPr>
            <p:nvPr/>
          </p:nvCxnSpPr>
          <p:spPr>
            <a:xfrm flipV="1">
              <a:off x="3392655" y="2757552"/>
              <a:ext cx="711903" cy="928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98062711-D844-46AF-B051-4F3313C1C240}"/>
              </a:ext>
            </a:extLst>
          </p:cNvPr>
          <p:cNvSpPr/>
          <p:nvPr/>
        </p:nvSpPr>
        <p:spPr>
          <a:xfrm>
            <a:off x="4318714" y="3432637"/>
            <a:ext cx="1377033" cy="416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9652C3E5-B68C-40BF-9469-CE1797FFC452}"/>
              </a:ext>
            </a:extLst>
          </p:cNvPr>
          <p:cNvCxnSpPr>
            <a:cxnSpLocks/>
            <a:stCxn id="97" idx="3"/>
            <a:endCxn id="56" idx="1"/>
          </p:cNvCxnSpPr>
          <p:nvPr/>
        </p:nvCxnSpPr>
        <p:spPr>
          <a:xfrm>
            <a:off x="5681892" y="3641107"/>
            <a:ext cx="1702804" cy="368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15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4013A-9FBD-3B42-4072-9574EA88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ath118">
            <a:extLst>
              <a:ext uri="{FF2B5EF4-FFF2-40B4-BE49-F238E27FC236}">
                <a16:creationId xmlns:a16="http://schemas.microsoft.com/office/drawing/2014/main" id="{BC23A558-3047-C4E3-6271-2E057C6776DB}"/>
              </a:ext>
            </a:extLst>
          </p:cNvPr>
          <p:cNvSpPr/>
          <p:nvPr/>
        </p:nvSpPr>
        <p:spPr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2" name="Text Box212">
            <a:extLst>
              <a:ext uri="{FF2B5EF4-FFF2-40B4-BE49-F238E27FC236}">
                <a16:creationId xmlns:a16="http://schemas.microsoft.com/office/drawing/2014/main" id="{11473347-B91F-E7AF-AB70-45BEACF41F8A}"/>
              </a:ext>
            </a:extLst>
          </p:cNvPr>
          <p:cNvSpPr txBox="1"/>
          <p:nvPr/>
        </p:nvSpPr>
        <p:spPr>
          <a:xfrm>
            <a:off x="829076" y="1672060"/>
            <a:ext cx="10831830" cy="8140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800100" lvl="1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Hei"/>
              <a:cs typeface="Times New Roman Regular" panose="02020603050405020304" charset="0"/>
            </a:endParaRPr>
          </a:p>
          <a:p>
            <a:pPr marL="342900" indent="-342900" algn="l" rtl="0">
              <a:lnSpc>
                <a:spcPts val="3145"/>
              </a:lnSpc>
              <a:buFont typeface="Arial" panose="020B0604020202090204" pitchFamily="34" charset="0"/>
              <a:buChar char="•"/>
            </a:pPr>
            <a:endParaRPr lang="en-US" altLang="zh-CN" sz="2400" dirty="0">
              <a:latin typeface="Times New Roman Regular" panose="02020603050405020304" charset="0"/>
              <a:ea typeface="Times" panose="00000500000000020000"/>
              <a:cs typeface="Times New Roman Regular" panose="02020603050405020304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F264377-6956-A38D-0F96-52A5076D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396AD26-57D9-FB7A-164D-37D3DF4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lang="en-US" altLang="zh-CN" sz="2800" dirty="0"/>
              <a:t>125</a:t>
            </a:r>
            <a:r>
              <a:rPr lang="zh-CN" altLang="en-US" sz="2800" dirty="0"/>
              <a:t>个实际案例总结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9AA4DA-23A4-3088-BB97-68DFBDEADA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F23197-2CB7-42A2-8092-1A9F36517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41" y="1240118"/>
            <a:ext cx="9811317" cy="48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25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C1F141-30C3-EA78-0311-8FB1F9D1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3357C-AAF7-CC39-D1B8-DC8685F92B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1613DA5-400A-433D-B516-B2A082E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47057"/>
            <a:ext cx="10969200" cy="705600"/>
          </a:xfrm>
        </p:spPr>
        <p:txBody>
          <a:bodyPr/>
          <a:lstStyle/>
          <a:p>
            <a:r>
              <a:rPr kumimoji="1" lang="zh-CN" altLang="en-US" sz="2800" dirty="0"/>
              <a:t>不同角色的优化实践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B4B6D6-2BD6-4367-A41F-D82A6AF4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979"/>
          <a:stretch/>
        </p:blipFill>
        <p:spPr>
          <a:xfrm>
            <a:off x="95784" y="1219902"/>
            <a:ext cx="4867705" cy="1719583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5F7C7CC-AF89-47AF-B559-EA69772C4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88" y="3547749"/>
            <a:ext cx="720000" cy="7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AB8EA2-87EA-4A40-BA75-E18F9BAA1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000" y="3547749"/>
            <a:ext cx="720000" cy="7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819670-66BC-4006-B83E-470238410C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96" y="3547749"/>
            <a:ext cx="763199" cy="7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077BCB-B63D-4E4A-9E64-B4765B112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344" y="4280070"/>
            <a:ext cx="6415312" cy="21168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B4DAFE-A0ED-4D24-838F-147C2EB88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7361" y="347926"/>
            <a:ext cx="3932938" cy="15008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FEBA80B-ED81-4460-ABB1-41E5B7BD7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5594" y="2087665"/>
            <a:ext cx="3932937" cy="154357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C2841B9A-32D9-4B29-921C-ACEF459714ED}"/>
              </a:ext>
            </a:extLst>
          </p:cNvPr>
          <p:cNvSpPr/>
          <p:nvPr/>
        </p:nvSpPr>
        <p:spPr>
          <a:xfrm rot="5400000">
            <a:off x="9772890" y="1872797"/>
            <a:ext cx="481879" cy="389990"/>
          </a:xfrm>
          <a:prstGeom prst="rightArrow">
            <a:avLst>
              <a:gd name="adj1" fmla="val 43235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377565-DE40-45E9-A99F-1F143DCE3B23}"/>
              </a:ext>
            </a:extLst>
          </p:cNvPr>
          <p:cNvSpPr txBox="1"/>
          <p:nvPr/>
        </p:nvSpPr>
        <p:spPr>
          <a:xfrm>
            <a:off x="498288" y="2985496"/>
            <a:ext cx="354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总训练时间加速 </a:t>
            </a:r>
            <a:r>
              <a:rPr lang="en-US" altLang="zh-CN" dirty="0">
                <a:solidFill>
                  <a:srgbClr val="FF0000"/>
                </a:solidFill>
              </a:rPr>
              <a:t>3.05 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E2F1C0-F981-4B9A-95FC-8C432EEB096D}"/>
              </a:ext>
            </a:extLst>
          </p:cNvPr>
          <p:cNvSpPr txBox="1"/>
          <p:nvPr/>
        </p:nvSpPr>
        <p:spPr>
          <a:xfrm>
            <a:off x="5855016" y="1503686"/>
            <a:ext cx="326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训练时间加速 </a:t>
            </a:r>
            <a:r>
              <a:rPr lang="en-US" altLang="zh-CN" dirty="0">
                <a:solidFill>
                  <a:srgbClr val="FF0000"/>
                </a:solidFill>
              </a:rPr>
              <a:t>1.06 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平均吞吐量提升 </a:t>
            </a:r>
            <a:r>
              <a:rPr lang="en-US" altLang="zh-CN" dirty="0">
                <a:solidFill>
                  <a:srgbClr val="FF0000"/>
                </a:solidFill>
              </a:rPr>
              <a:t>1.05 </a:t>
            </a:r>
            <a:r>
              <a:rPr lang="zh-CN" altLang="en-US" dirty="0">
                <a:solidFill>
                  <a:srgbClr val="FF0000"/>
                </a:solidFill>
              </a:rPr>
              <a:t>倍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2C73B7-918C-47EE-8CDF-E95A3F0F03EC}"/>
              </a:ext>
            </a:extLst>
          </p:cNvPr>
          <p:cNvSpPr txBox="1"/>
          <p:nvPr/>
        </p:nvSpPr>
        <p:spPr>
          <a:xfrm>
            <a:off x="9300656" y="5375469"/>
            <a:ext cx="267964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1.08</a:t>
            </a:r>
            <a:r>
              <a:rPr lang="zh-CN" altLang="en-US" sz="2000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5.34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倍训练加速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44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D6C3D8-06E8-9FC9-B79D-398A4B6F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AB90C-4543-39B9-D39A-E1B4F720A2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527C429-41F0-B8B6-4A58-C9589D58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12" y="338250"/>
            <a:ext cx="10969200" cy="705600"/>
          </a:xfrm>
        </p:spPr>
        <p:txBody>
          <a:bodyPr/>
          <a:lstStyle/>
          <a:p>
            <a:r>
              <a:rPr lang="zh-CN" altLang="en-US" sz="3600" dirty="0"/>
              <a:t>大模型推理性能建模与自动调优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F157CA-9B99-D35F-F6A7-0B5A950F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4" y="1213736"/>
            <a:ext cx="11331257" cy="4331426"/>
          </a:xfrm>
        </p:spPr>
        <p:txBody>
          <a:bodyPr>
            <a:normAutofit fontScale="92500" lnSpcReduction="1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大模型推理部署过程中面临以下性能挑战：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B3B3B"/>
                </a:solidFill>
                <a:effectLst/>
                <a:latin typeface="-apple-system"/>
              </a:rPr>
              <a:t>优化目标多样且动态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推理系统需在延迟与吞吐之间权衡，不同业务场景下的优化目标各异，缺乏通用方案。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B3B3B"/>
                </a:solidFill>
                <a:effectLst/>
                <a:latin typeface="-apple-system"/>
              </a:rPr>
              <a:t>影响因素复杂且高度耦合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：推理性能受多</a:t>
            </a:r>
            <a:r>
              <a:rPr lang="zh-CN" altLang="en-US" dirty="0">
                <a:solidFill>
                  <a:srgbClr val="3B3B3B"/>
                </a:solidFill>
                <a:latin typeface="-apple-system"/>
              </a:rPr>
              <a:t>方面影响，难以分析定位性能瓶颈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负载特征（如输入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/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输出长度分布、请求数量等）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模型与量化（模型结构、参数规模、量化精度等）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系统与硬件配置（加速器类型与数量、内存、带宽等）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软件与算法策略（并行、批处理、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KV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缓存、算子融合、分离部署等）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B3B3B"/>
                </a:solidFill>
                <a:effectLst/>
                <a:latin typeface="-apple-system"/>
              </a:rPr>
              <a:t>现有调优方法低效且成本高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：</a:t>
            </a:r>
            <a:endParaRPr lang="en-US" altLang="zh-CN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业界多依赖专家经验手动调优，参数组合空间巨大，验证周期长，难以适应动态变化。</a:t>
            </a:r>
            <a:endParaRPr lang="en-US" altLang="zh-CN" b="0" i="0" dirty="0">
              <a:solidFill>
                <a:srgbClr val="3B3B3B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DB5B05-05F7-F206-8724-A9F612F917D8}"/>
              </a:ext>
            </a:extLst>
          </p:cNvPr>
          <p:cNvSpPr txBox="1"/>
          <p:nvPr/>
        </p:nvSpPr>
        <p:spPr>
          <a:xfrm>
            <a:off x="1745114" y="5715048"/>
            <a:ext cx="8695771" cy="4616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28600" lvl="0" indent="-228600" algn="ctr">
              <a:spcAft>
                <a:spcPts val="1200"/>
              </a:spcAft>
              <a:defRPr/>
            </a:pPr>
            <a:r>
              <a:rPr lang="zh-CN" altLang="en-US" sz="2400" i="1" kern="0" dirty="0">
                <a:solidFill>
                  <a:srgbClr val="3B3B3B"/>
                </a:solidFill>
                <a:latin typeface="-apple-system"/>
                <a:ea typeface="微软雅黑" panose="020B0503020204020204" pitchFamily="34" charset="-122"/>
                <a:cs typeface="Calibri" panose="020F0502020204030204" pitchFamily="34" charset="0"/>
              </a:rPr>
              <a:t>适应多场景需求、</a:t>
            </a:r>
            <a:r>
              <a:rPr kumimoji="0" lang="zh-CN" altLang="en-US" sz="2400" i="1" u="none" strike="noStrike" kern="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-apple-system"/>
                <a:ea typeface="微软雅黑" panose="020B0503020204020204" pitchFamily="34" charset="-122"/>
                <a:cs typeface="Calibri" panose="020F0502020204030204" pitchFamily="34" charset="0"/>
              </a:rPr>
              <a:t>自动识别性能瓶颈、智能搜索最优配置。</a:t>
            </a:r>
          </a:p>
        </p:txBody>
      </p:sp>
    </p:spTree>
    <p:extLst>
      <p:ext uri="{BB962C8B-B14F-4D97-AF65-F5344CB8AC3E}">
        <p14:creationId xmlns:p14="http://schemas.microsoft.com/office/powerpoint/2010/main" val="31321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36C31-1926-22A6-7903-A5C7760E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A18701-0FDF-55A1-7090-E6D7098A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3BF49-E43E-D926-A875-46C49B69FF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3D2F7D7-96AC-09DA-B096-40C21353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已有工作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4FC58F-0F72-8E31-EB41-FDCBE779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4" y="1314000"/>
            <a:ext cx="11331257" cy="433142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B3B3B"/>
                </a:solidFill>
                <a:effectLst/>
                <a:latin typeface="-apple-system"/>
              </a:rPr>
              <a:t>推理性能建模</a:t>
            </a:r>
            <a:endParaRPr lang="en-US" altLang="zh-CN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Roofline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模型</a:t>
            </a:r>
            <a:r>
              <a:rPr lang="zh-CN" altLang="en-US" dirty="0">
                <a:solidFill>
                  <a:srgbClr val="3B3B3B"/>
                </a:solidFill>
                <a:latin typeface="-apple-system"/>
              </a:rPr>
              <a:t>或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ML-based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预测</a:t>
            </a:r>
            <a:endParaRPr lang="en-US" altLang="zh-CN" dirty="0">
              <a:solidFill>
                <a:srgbClr val="3B3B3B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硬件无关的性能预测</a:t>
            </a:r>
            <a:endParaRPr lang="en-US" altLang="zh-CN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特定硬件建模（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Tensor Core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B3B3B"/>
                </a:solidFill>
                <a:effectLst/>
                <a:latin typeface="-apple-system"/>
              </a:rPr>
              <a:t>LLM</a:t>
            </a:r>
            <a:r>
              <a:rPr lang="zh-CN" altLang="en-US" b="1" i="0" dirty="0">
                <a:solidFill>
                  <a:srgbClr val="3B3B3B"/>
                </a:solidFill>
                <a:effectLst/>
                <a:latin typeface="-apple-system"/>
              </a:rPr>
              <a:t>推理性能优化</a:t>
            </a:r>
            <a:endParaRPr lang="zh-CN" altLang="en-US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并行策略：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DP/PP/TP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，</a:t>
            </a:r>
            <a:r>
              <a:rPr lang="en-US" altLang="zh-CN" b="0" i="0" dirty="0" err="1">
                <a:solidFill>
                  <a:srgbClr val="3B3B3B"/>
                </a:solidFill>
                <a:effectLst/>
                <a:latin typeface="-apple-system"/>
              </a:rPr>
              <a:t>MoE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专家并行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KV</a:t>
            </a:r>
            <a:r>
              <a:rPr lang="zh-CN" altLang="en-US" b="0" i="0" dirty="0">
                <a:solidFill>
                  <a:srgbClr val="3B3B3B"/>
                </a:solidFill>
                <a:effectLst/>
                <a:latin typeface="-apple-system"/>
              </a:rPr>
              <a:t>缓存管理：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-apple-system"/>
              </a:rPr>
              <a:t>Paged Attention</a:t>
            </a:r>
            <a:endParaRPr lang="zh-CN" altLang="en-US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B3B3B"/>
                </a:solidFill>
                <a:latin typeface="-apple-system"/>
              </a:rPr>
              <a:t>批处理调度：</a:t>
            </a:r>
            <a:r>
              <a:rPr lang="en-US" altLang="zh-CN" dirty="0">
                <a:solidFill>
                  <a:srgbClr val="3B3B3B"/>
                </a:solidFill>
                <a:latin typeface="-apple-system"/>
              </a:rPr>
              <a:t>Chunked Prefill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B3B3B"/>
                </a:solidFill>
                <a:latin typeface="-apple-system"/>
              </a:rPr>
              <a:t>分离式部署：</a:t>
            </a:r>
            <a:r>
              <a:rPr lang="en-US" altLang="zh-CN" dirty="0">
                <a:solidFill>
                  <a:srgbClr val="3B3B3B"/>
                </a:solidFill>
                <a:latin typeface="-apple-system"/>
              </a:rPr>
              <a:t>PD</a:t>
            </a:r>
            <a:r>
              <a:rPr lang="zh-CN" altLang="en-US" dirty="0">
                <a:solidFill>
                  <a:srgbClr val="3B3B3B"/>
                </a:solidFill>
                <a:latin typeface="-apple-system"/>
              </a:rPr>
              <a:t>分离、</a:t>
            </a:r>
            <a:r>
              <a:rPr lang="en-US" altLang="zh-CN" dirty="0">
                <a:solidFill>
                  <a:srgbClr val="3B3B3B"/>
                </a:solidFill>
                <a:latin typeface="-apple-system"/>
              </a:rPr>
              <a:t>AF</a:t>
            </a:r>
            <a:r>
              <a:rPr lang="zh-CN" altLang="en-US" dirty="0">
                <a:solidFill>
                  <a:srgbClr val="3B3B3B"/>
                </a:solidFill>
                <a:latin typeface="-apple-system"/>
              </a:rPr>
              <a:t>分离</a:t>
            </a:r>
            <a:endParaRPr lang="zh-CN" altLang="en-US" b="0" i="0" dirty="0">
              <a:solidFill>
                <a:srgbClr val="3B3B3B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CE0767-7EED-34DC-0E7E-A6762361254F}"/>
              </a:ext>
            </a:extLst>
          </p:cNvPr>
          <p:cNvSpPr txBox="1"/>
          <p:nvPr/>
        </p:nvSpPr>
        <p:spPr>
          <a:xfrm>
            <a:off x="6608598" y="4376579"/>
            <a:ext cx="502074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228600" algn="ctr">
              <a:spcAft>
                <a:spcPts val="1200"/>
              </a:spcAft>
              <a:defRPr/>
            </a:pPr>
            <a:r>
              <a:rPr kumimoji="0" lang="zh-CN" altLang="en-US" sz="2400" i="1" u="none" strike="noStrike" kern="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-apple-system"/>
                <a:ea typeface="微软雅黑" panose="020B0503020204020204" pitchFamily="34" charset="-122"/>
                <a:cs typeface="Calibri" panose="020F0502020204030204" pitchFamily="34" charset="0"/>
              </a:rPr>
              <a:t>优化种类繁多，用户难以选择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401A81-346A-1CDE-DBD9-DAAF87CDF242}"/>
              </a:ext>
            </a:extLst>
          </p:cNvPr>
          <p:cNvSpPr txBox="1"/>
          <p:nvPr/>
        </p:nvSpPr>
        <p:spPr>
          <a:xfrm>
            <a:off x="6608598" y="2309240"/>
            <a:ext cx="502074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0" indent="-228600" algn="ctr">
              <a:spcAft>
                <a:spcPts val="1200"/>
              </a:spcAft>
              <a:defRPr/>
            </a:pPr>
            <a:r>
              <a:rPr lang="zh-CN" altLang="en-US" sz="2400" i="1" kern="0" dirty="0">
                <a:solidFill>
                  <a:srgbClr val="3B3B3B"/>
                </a:solidFill>
                <a:latin typeface="-apple-system"/>
                <a:ea typeface="微软雅黑" panose="020B0503020204020204" pitchFamily="34" charset="-122"/>
                <a:cs typeface="Calibri" panose="020F0502020204030204" pitchFamily="34" charset="0"/>
              </a:rPr>
              <a:t>性能分析不够全面准确，且不通用</a:t>
            </a:r>
            <a:endParaRPr kumimoji="0" lang="zh-CN" altLang="en-US" sz="2400" i="1" u="none" strike="noStrike" kern="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-apple-system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1048682" name="文本框 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665533" y="3193702"/>
            <a:ext cx="2860932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2400" b="1" i="1" dirty="0">
                <a:solidFill>
                  <a:srgbClr val="4C1750"/>
                </a:solidFill>
                <a:latin typeface="Arial"/>
                <a:ea typeface="微软雅黑"/>
                <a:sym typeface="Calibri" panose="020F0502020204030204" pitchFamily="34" charset="0"/>
              </a:rPr>
              <a:t>Q&amp;A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4C1750"/>
              </a:solidFill>
              <a:effectLst/>
              <a:uLnTx/>
              <a:uFillTx/>
              <a:latin typeface="Arial"/>
              <a:ea typeface="微软雅黑"/>
              <a:sym typeface="Calibri" panose="020F0502020204030204" pitchFamily="34" charset="0"/>
            </a:endParaRPr>
          </a:p>
        </p:txBody>
      </p:sp>
      <p:sp>
        <p:nvSpPr>
          <p:cNvPr id="1048683" name="文本框 4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176934" y="1929105"/>
            <a:ext cx="3838131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9475" algn="l"/>
              </a:tabLst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4C17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Thanks!</a:t>
            </a:r>
          </a:p>
        </p:txBody>
      </p:sp>
      <p:sp>
        <p:nvSpPr>
          <p:cNvPr id="2" name="文本框 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<a:extLst>
              <a:ext uri="{FF2B5EF4-FFF2-40B4-BE49-F238E27FC236}">
                <a16:creationId xmlns:a16="http://schemas.microsoft.com/office/drawing/2014/main" id="{71264344-8099-65C2-D0CD-DD78CB71A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468" y="4609836"/>
            <a:ext cx="494306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C1750"/>
                </a:solidFill>
                <a:effectLst/>
                <a:uLnTx/>
                <a:uFillTx/>
                <a:latin typeface="Arial"/>
                <a:ea typeface="微软雅黑"/>
                <a:sym typeface="Calibri" panose="020F0502020204030204" pitchFamily="34" charset="0"/>
              </a:rPr>
              <a:t>yuhangzhou@smail.nju.edu.cn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7D4E3D-7EFD-4116-B045-F809C04B27E0}"/>
              </a:ext>
            </a:extLst>
          </p:cNvPr>
          <p:cNvGrpSpPr/>
          <p:nvPr/>
        </p:nvGrpSpPr>
        <p:grpSpPr>
          <a:xfrm>
            <a:off x="0" y="937742"/>
            <a:ext cx="6920922" cy="4515372"/>
            <a:chOff x="0" y="921919"/>
            <a:chExt cx="6920922" cy="451537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047F28A-0D15-457B-9BF5-570B7FCE3D3F}"/>
                </a:ext>
              </a:extLst>
            </p:cNvPr>
            <p:cNvSpPr/>
            <p:nvPr/>
          </p:nvSpPr>
          <p:spPr>
            <a:xfrm>
              <a:off x="312658" y="1628901"/>
              <a:ext cx="3240000" cy="3240000"/>
            </a:xfrm>
            <a:prstGeom prst="ellipse">
              <a:avLst/>
            </a:prstGeom>
            <a:noFill/>
            <a:ln w="4445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C175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451A96-0FF8-4518-8946-EFC087E4F350}"/>
                </a:ext>
              </a:extLst>
            </p:cNvPr>
            <p:cNvSpPr/>
            <p:nvPr/>
          </p:nvSpPr>
          <p:spPr>
            <a:xfrm>
              <a:off x="0" y="1010937"/>
              <a:ext cx="1992768" cy="4340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D5F01A0-A2A2-4B30-BF91-90F2D2DB4AB8}"/>
                </a:ext>
              </a:extLst>
            </p:cNvPr>
            <p:cNvGrpSpPr/>
            <p:nvPr/>
          </p:nvGrpSpPr>
          <p:grpSpPr>
            <a:xfrm>
              <a:off x="654454" y="2077470"/>
              <a:ext cx="2570442" cy="2340000"/>
              <a:chOff x="377279" y="2142969"/>
              <a:chExt cx="2570442" cy="2340000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841E31B-B7FA-486A-9ABD-DDD3A72331D6}"/>
                  </a:ext>
                </a:extLst>
              </p:cNvPr>
              <p:cNvSpPr/>
              <p:nvPr/>
            </p:nvSpPr>
            <p:spPr>
              <a:xfrm>
                <a:off x="454816" y="2142969"/>
                <a:ext cx="2340000" cy="2340000"/>
              </a:xfrm>
              <a:prstGeom prst="ellipse">
                <a:avLst/>
              </a:prstGeom>
              <a:solidFill>
                <a:srgbClr val="A0C0F0"/>
              </a:solidFill>
              <a:ln w="1016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C1750"/>
                  </a:solidFill>
                </a:endParaRPr>
              </a:p>
            </p:txBody>
          </p:sp>
          <p:sp>
            <p:nvSpPr>
              <p:cNvPr id="52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>
                <a:extLst>
                  <a:ext uri="{FF2B5EF4-FFF2-40B4-BE49-F238E27FC236}">
                    <a16:creationId xmlns:a16="http://schemas.microsoft.com/office/drawing/2014/main" id="{52D98690-3B7D-420A-A7C0-260FF4C6C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279" y="2768361"/>
                <a:ext cx="2570442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51435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149475" algn="l"/>
                  </a:tabLst>
                </a:pPr>
                <a:r>
                  <a:rPr lang="en-US" altLang="zh-CN" sz="5400" b="1" dirty="0">
                    <a:solidFill>
                      <a:srgbClr val="16468D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Outline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A210810-0E2A-4E48-A545-B49D5CEFF80E}"/>
                </a:ext>
              </a:extLst>
            </p:cNvPr>
            <p:cNvGrpSpPr/>
            <p:nvPr/>
          </p:nvGrpSpPr>
          <p:grpSpPr>
            <a:xfrm>
              <a:off x="3012285" y="921919"/>
              <a:ext cx="3213434" cy="720000"/>
              <a:chOff x="1467496" y="4298193"/>
              <a:chExt cx="4219976" cy="720000"/>
            </a:xfrm>
          </p:grpSpPr>
          <p:sp>
            <p:nvSpPr>
              <p:cNvPr id="49" name="矩形: 圆角 4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3009AAD-CAF5-4CDE-AB38-C90740BBA4A4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rgbClr val="16468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背景</a:t>
                </a: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591F4AC-B74C-4A9B-9B01-AD01F4B8B325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rgbClr val="A0C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400" b="1" dirty="0">
                  <a:solidFill>
                    <a:srgbClr val="9257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97F3925-8523-496F-BB8E-D05931B34FAF}"/>
                </a:ext>
              </a:extLst>
            </p:cNvPr>
            <p:cNvSpPr/>
            <p:nvPr/>
          </p:nvSpPr>
          <p:spPr>
            <a:xfrm>
              <a:off x="2101554" y="1376522"/>
              <a:ext cx="720000" cy="720000"/>
            </a:xfrm>
            <a:prstGeom prst="ellipse">
              <a:avLst/>
            </a:prstGeom>
            <a:solidFill>
              <a:srgbClr val="A0C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rgbClr val="16468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sz="3400" b="1" dirty="0">
                <a:solidFill>
                  <a:srgbClr val="16468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FCBE016-546D-4EAE-B50A-CDA4835AAC78}"/>
                </a:ext>
              </a:extLst>
            </p:cNvPr>
            <p:cNvSpPr/>
            <p:nvPr/>
          </p:nvSpPr>
          <p:spPr>
            <a:xfrm>
              <a:off x="3042447" y="215921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zh-CN" altLang="en-US" sz="3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A73334F-9220-466E-82B9-F4F08B5D2CB8}"/>
                </a:ext>
              </a:extLst>
            </p:cNvPr>
            <p:cNvGrpSpPr/>
            <p:nvPr/>
          </p:nvGrpSpPr>
          <p:grpSpPr>
            <a:xfrm>
              <a:off x="4004477" y="2159217"/>
              <a:ext cx="2916445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366E44B-1026-409A-B801-356AD69846BF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矩形: 圆角 47">
                <a:hlinkClick r:id="" action="ppaction://noaction"/>
                <a:extLst>
                  <a:ext uri="{FF2B5EF4-FFF2-40B4-BE49-F238E27FC236}">
                    <a16:creationId xmlns:a16="http://schemas.microsoft.com/office/drawing/2014/main" id="{34F440FB-BD82-41D8-B355-3D77830C31C2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系统设计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261F698-6450-47A7-8E59-EF1DEC6A12B6}"/>
                </a:ext>
              </a:extLst>
            </p:cNvPr>
            <p:cNvSpPr/>
            <p:nvPr/>
          </p:nvSpPr>
          <p:spPr>
            <a:xfrm>
              <a:off x="3121495" y="3449837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A11C8C6-B764-4C04-949E-E851ADFD08DD}"/>
                </a:ext>
              </a:extLst>
            </p:cNvPr>
            <p:cNvGrpSpPr/>
            <p:nvPr/>
          </p:nvGrpSpPr>
          <p:grpSpPr>
            <a:xfrm>
              <a:off x="4003034" y="3479993"/>
              <a:ext cx="2609410" cy="720000"/>
              <a:chOff x="1193768" y="4298193"/>
              <a:chExt cx="4493703" cy="720000"/>
            </a:xfrm>
            <a:solidFill>
              <a:srgbClr val="FFC979"/>
            </a:solidFill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1E2A12A9-FAE4-497B-8214-BEE09B085A64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19999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矩形: 圆角 45">
                <a:hlinkClick r:id="" action="ppaction://noaction"/>
                <a:extLst>
                  <a:ext uri="{FF2B5EF4-FFF2-40B4-BE49-F238E27FC236}">
                    <a16:creationId xmlns:a16="http://schemas.microsoft.com/office/drawing/2014/main" id="{42989CFE-A782-40C7-BEEC-DDD9B9631271}"/>
                  </a:ext>
                </a:extLst>
              </p:cNvPr>
              <p:cNvSpPr/>
              <p:nvPr/>
            </p:nvSpPr>
            <p:spPr>
              <a:xfrm>
                <a:off x="1193768" y="4298193"/>
                <a:ext cx="4219974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优化实践</a:t>
                </a:r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7A032DA-967C-46C7-8181-6440E89D4E83}"/>
                </a:ext>
              </a:extLst>
            </p:cNvPr>
            <p:cNvSpPr/>
            <p:nvPr/>
          </p:nvSpPr>
          <p:spPr>
            <a:xfrm>
              <a:off x="2268473" y="4417470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zh-CN" alt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C0AF42D-EAE2-4AE3-A553-23E0AFD2BE5A}"/>
                </a:ext>
              </a:extLst>
            </p:cNvPr>
            <p:cNvGrpSpPr/>
            <p:nvPr/>
          </p:nvGrpSpPr>
          <p:grpSpPr>
            <a:xfrm>
              <a:off x="3224896" y="4717291"/>
              <a:ext cx="3240000" cy="720000"/>
              <a:chOff x="1467496" y="4298193"/>
              <a:chExt cx="4219976" cy="720000"/>
            </a:xfrm>
            <a:solidFill>
              <a:srgbClr val="FFC979"/>
            </a:solidFill>
          </p:grpSpPr>
          <p:sp>
            <p:nvSpPr>
              <p:cNvPr id="43" name="矩形: 圆角 42">
                <a:hlinkClick r:id="" action="ppaction://noaction"/>
                <a:extLst>
                  <a:ext uri="{FF2B5EF4-FFF2-40B4-BE49-F238E27FC236}">
                    <a16:creationId xmlns:a16="http://schemas.microsoft.com/office/drawing/2014/main" id="{E75924EA-6ECE-47F2-B8C1-3736110DCBED}"/>
                  </a:ext>
                </a:extLst>
              </p:cNvPr>
              <p:cNvSpPr/>
              <p:nvPr/>
            </p:nvSpPr>
            <p:spPr>
              <a:xfrm>
                <a:off x="1467496" y="4298193"/>
                <a:ext cx="3929271" cy="72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400" b="1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总结</a:t>
                </a:r>
                <a:endParaRPr lang="en-US" altLang="zh-CN" sz="34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906BB5C5-19BB-4406-B414-59098F3C49B9}"/>
                  </a:ext>
                </a:extLst>
              </p:cNvPr>
              <p:cNvSpPr/>
              <p:nvPr/>
            </p:nvSpPr>
            <p:spPr>
              <a:xfrm>
                <a:off x="4967472" y="4298193"/>
                <a:ext cx="720000" cy="72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19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401C39-34E9-D95A-48C8-F67BC520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训练中的角色分工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3B3531-4B6B-96AB-DDAA-A84B8FBCDC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CEF88A6D-03EC-2061-9228-1BF5271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8925CA-EB53-4501-BEA2-8DF92500EF4A}"/>
              </a:ext>
            </a:extLst>
          </p:cNvPr>
          <p:cNvGrpSpPr/>
          <p:nvPr/>
        </p:nvGrpSpPr>
        <p:grpSpPr>
          <a:xfrm>
            <a:off x="2589675" y="1266411"/>
            <a:ext cx="6679274" cy="4983189"/>
            <a:chOff x="2589675" y="1266411"/>
            <a:chExt cx="6679274" cy="498318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D219F63-435F-4189-823A-246A46B45270}"/>
                </a:ext>
              </a:extLst>
            </p:cNvPr>
            <p:cNvSpPr/>
            <p:nvPr/>
          </p:nvSpPr>
          <p:spPr>
            <a:xfrm>
              <a:off x="7844034" y="3491340"/>
              <a:ext cx="1424915" cy="8958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内容占位符 60">
              <a:extLst>
                <a:ext uri="{FF2B5EF4-FFF2-40B4-BE49-F238E27FC236}">
                  <a16:creationId xmlns:a16="http://schemas.microsoft.com/office/drawing/2014/main" id="{617C596C-8E45-4337-8824-320DE1898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641" y="3869803"/>
              <a:ext cx="393700" cy="393700"/>
            </a:xfrm>
            <a:prstGeom prst="rect">
              <a:avLst/>
            </a:prstGeom>
          </p:spPr>
        </p:pic>
        <p:pic>
          <p:nvPicPr>
            <p:cNvPr id="13" name="内容占位符 10">
              <a:extLst>
                <a:ext uri="{FF2B5EF4-FFF2-40B4-BE49-F238E27FC236}">
                  <a16:creationId xmlns:a16="http://schemas.microsoft.com/office/drawing/2014/main" id="{29037629-5A82-4317-BD8E-69010ECF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498" y="5455381"/>
              <a:ext cx="720000" cy="72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18B20D9-98DA-4FFC-9A25-44939117D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498" y="3611947"/>
              <a:ext cx="720000" cy="720000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ABD80E5-07F9-4E66-A178-2D00F9BD9BD7}"/>
                </a:ext>
              </a:extLst>
            </p:cNvPr>
            <p:cNvSpPr/>
            <p:nvPr/>
          </p:nvSpPr>
          <p:spPr>
            <a:xfrm>
              <a:off x="5707470" y="3500424"/>
              <a:ext cx="1424915" cy="8958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D7AEF79-9C53-4BCB-88DC-C03B6263A55A}"/>
                </a:ext>
              </a:extLst>
            </p:cNvPr>
            <p:cNvSpPr/>
            <p:nvPr/>
          </p:nvSpPr>
          <p:spPr>
            <a:xfrm>
              <a:off x="5690717" y="5349600"/>
              <a:ext cx="3555158" cy="90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Running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19A0E1C3-7C56-4C51-8072-BBF9A34A9B15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16200000" flipH="1">
              <a:off x="6467444" y="4348748"/>
              <a:ext cx="953336" cy="1048368"/>
            </a:xfrm>
            <a:prstGeom prst="bentConnector3">
              <a:avLst>
                <a:gd name="adj1" fmla="val 286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0FADE2B9-5B2E-4E41-A6BF-D2700800579B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 rot="5400000">
              <a:off x="7531184" y="4324292"/>
              <a:ext cx="962420" cy="1088196"/>
            </a:xfrm>
            <a:prstGeom prst="bentConnector3">
              <a:avLst>
                <a:gd name="adj1" fmla="val 292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431B31C-0322-4906-92C0-BBB0D3A41FB3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7132385" y="3939260"/>
              <a:ext cx="711649" cy="9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BBC31F9-AD30-472E-A617-6C6E08F1E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200082" y="3890262"/>
              <a:ext cx="409957" cy="409957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9D34C1C-0867-4806-BCCD-5211B06A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185" y="4655311"/>
              <a:ext cx="505094" cy="474267"/>
            </a:xfrm>
            <a:prstGeom prst="rect">
              <a:avLst/>
            </a:prstGeom>
          </p:spPr>
        </p:pic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926357A-6C58-46B0-BCD2-21FAE1C1379C}"/>
                </a:ext>
              </a:extLst>
            </p:cNvPr>
            <p:cNvSpPr/>
            <p:nvPr/>
          </p:nvSpPr>
          <p:spPr>
            <a:xfrm>
              <a:off x="5684396" y="1266411"/>
              <a:ext cx="3561479" cy="1555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Optimization library</a:t>
              </a: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9472DF0-5BAB-45BF-9FED-D1EFB61E847C}"/>
                </a:ext>
              </a:extLst>
            </p:cNvPr>
            <p:cNvSpPr/>
            <p:nvPr/>
          </p:nvSpPr>
          <p:spPr>
            <a:xfrm>
              <a:off x="5896745" y="1703986"/>
              <a:ext cx="1440000" cy="468000"/>
            </a:xfrm>
            <a:prstGeom prst="ellipse">
              <a:avLst/>
            </a:prstGeom>
            <a:solidFill>
              <a:srgbClr val="6096E6">
                <a:alpha val="25000"/>
              </a:srgbClr>
            </a:solidFill>
            <a:ln w="381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4582E0C-AC47-439E-9DE3-138C437F3C9A}"/>
                </a:ext>
              </a:extLst>
            </p:cNvPr>
            <p:cNvSpPr txBox="1"/>
            <p:nvPr/>
          </p:nvSpPr>
          <p:spPr>
            <a:xfrm>
              <a:off x="6112745" y="1799072"/>
              <a:ext cx="1008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Parallel</a:t>
              </a:r>
              <a:endParaRPr lang="zh-CN" altLang="en-US" sz="1200" b="1" i="1" u="sng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087F796-4AFA-4967-87F6-CBA92154EBF4}"/>
                </a:ext>
              </a:extLst>
            </p:cNvPr>
            <p:cNvSpPr/>
            <p:nvPr/>
          </p:nvSpPr>
          <p:spPr>
            <a:xfrm>
              <a:off x="7624325" y="1709072"/>
              <a:ext cx="1440000" cy="468000"/>
            </a:xfrm>
            <a:prstGeom prst="ellipse">
              <a:avLst/>
            </a:prstGeom>
            <a:solidFill>
              <a:srgbClr val="FFE5BF"/>
            </a:solidFill>
            <a:ln w="38100">
              <a:solidFill>
                <a:srgbClr val="AA65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79BC400-1BB0-4E84-9A56-CAFFF32DD137}"/>
                </a:ext>
              </a:extLst>
            </p:cNvPr>
            <p:cNvSpPr txBox="1"/>
            <p:nvPr/>
          </p:nvSpPr>
          <p:spPr>
            <a:xfrm>
              <a:off x="7844034" y="1799072"/>
              <a:ext cx="1008000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I/O</a:t>
              </a:r>
              <a:endParaRPr lang="zh-CN" altLang="en-US" sz="1200" b="1" i="1" u="sng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5CADE28-ABF8-4C48-891E-06B05F6EB9FB}"/>
                </a:ext>
              </a:extLst>
            </p:cNvPr>
            <p:cNvSpPr/>
            <p:nvPr/>
          </p:nvSpPr>
          <p:spPr>
            <a:xfrm>
              <a:off x="5896745" y="2259214"/>
              <a:ext cx="1440000" cy="468000"/>
            </a:xfrm>
            <a:prstGeom prst="ellipse">
              <a:avLst/>
            </a:prstGeom>
            <a:solidFill>
              <a:srgbClr val="FAD7DC"/>
            </a:solidFill>
            <a:ln w="38100">
              <a:solidFill>
                <a:srgbClr val="94122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39E7F7D-C919-4182-B751-191DEF30812E}"/>
                </a:ext>
              </a:extLst>
            </p:cNvPr>
            <p:cNvSpPr txBox="1"/>
            <p:nvPr/>
          </p:nvSpPr>
          <p:spPr>
            <a:xfrm>
              <a:off x="6049121" y="2349112"/>
              <a:ext cx="1135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Computation</a:t>
              </a:r>
              <a:endParaRPr lang="zh-CN" altLang="en-US" sz="1200" b="1" i="1" u="sng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79A3B36-D5F1-4218-AA77-303A97FE28F5}"/>
                </a:ext>
              </a:extLst>
            </p:cNvPr>
            <p:cNvSpPr/>
            <p:nvPr/>
          </p:nvSpPr>
          <p:spPr>
            <a:xfrm>
              <a:off x="7623598" y="2262812"/>
              <a:ext cx="1440000" cy="4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226E4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3DDA9BA-F40F-4925-A335-BFC6A94BAB30}"/>
                </a:ext>
              </a:extLst>
            </p:cNvPr>
            <p:cNvSpPr txBox="1"/>
            <p:nvPr/>
          </p:nvSpPr>
          <p:spPr>
            <a:xfrm>
              <a:off x="7661367" y="2352257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Communication</a:t>
              </a:r>
              <a:endParaRPr lang="zh-CN" altLang="en-US" sz="1200" b="1" i="1" u="sng" dirty="0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48DFC78-B99E-44EA-9888-B33D4788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080" y="1852309"/>
              <a:ext cx="763199" cy="720000"/>
            </a:xfrm>
            <a:prstGeom prst="rect">
              <a:avLst/>
            </a:prstGeom>
          </p:spPr>
        </p:pic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44ED4F71-A7DF-440B-9BF9-652BF78E4514}"/>
                </a:ext>
              </a:extLst>
            </p:cNvPr>
            <p:cNvSpPr/>
            <p:nvPr/>
          </p:nvSpPr>
          <p:spPr>
            <a:xfrm>
              <a:off x="5363260" y="1712272"/>
              <a:ext cx="105136" cy="101494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E3207C9-96E6-4199-9AC0-54102044B696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V="1">
              <a:off x="4767498" y="4331947"/>
              <a:ext cx="0" cy="1123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4C76C80-46B0-4502-956B-3A16F18C8948}"/>
                </a:ext>
              </a:extLst>
            </p:cNvPr>
            <p:cNvSpPr/>
            <p:nvPr/>
          </p:nvSpPr>
          <p:spPr>
            <a:xfrm>
              <a:off x="2589675" y="1937986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开发者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5E8C23A-7500-4C7F-ABCB-0F21B72AB926}"/>
                </a:ext>
              </a:extLst>
            </p:cNvPr>
            <p:cNvSpPr/>
            <p:nvPr/>
          </p:nvSpPr>
          <p:spPr>
            <a:xfrm>
              <a:off x="2589675" y="3717511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部署者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7EC9801-47D9-47E1-B5E0-9CDEEE3E4E7E}"/>
                </a:ext>
              </a:extLst>
            </p:cNvPr>
            <p:cNvSpPr/>
            <p:nvPr/>
          </p:nvSpPr>
          <p:spPr>
            <a:xfrm>
              <a:off x="2589675" y="5584548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维护者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644BD13-70BF-4FC3-88C9-A5F73EDFD3D8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465136" y="2821598"/>
              <a:ext cx="3160" cy="98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946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18FD9B8D-510E-4626-8E87-175D6067A012}"/>
              </a:ext>
            </a:extLst>
          </p:cNvPr>
          <p:cNvSpPr/>
          <p:nvPr/>
        </p:nvSpPr>
        <p:spPr>
          <a:xfrm>
            <a:off x="3066757" y="1314000"/>
            <a:ext cx="8212780" cy="37081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Optimization library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9401C39-34E9-D95A-48C8-F67BC520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开发者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9FC69F-51B8-172B-05A6-ACBE7B1016B0}"/>
              </a:ext>
            </a:extLst>
          </p:cNvPr>
          <p:cNvSpPr/>
          <p:nvPr/>
        </p:nvSpPr>
        <p:spPr>
          <a:xfrm>
            <a:off x="1785600" y="5580000"/>
            <a:ext cx="8619881" cy="601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NimbusRomNo9L-Medi"/>
              </a:rPr>
              <a:t>目标一：发现训练瓶颈，进而开发优化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D0C180-AF55-9E3C-1816-32308659EC2A}"/>
              </a:ext>
            </a:extLst>
          </p:cNvPr>
          <p:cNvSpPr/>
          <p:nvPr/>
        </p:nvSpPr>
        <p:spPr>
          <a:xfrm>
            <a:off x="3272081" y="3479566"/>
            <a:ext cx="3780000" cy="1355786"/>
          </a:xfrm>
          <a:prstGeom prst="ellipse">
            <a:avLst/>
          </a:prstGeom>
          <a:solidFill>
            <a:srgbClr val="EC5F74">
              <a:alpha val="25000"/>
            </a:srgbClr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B7AD9F-CB61-EBFD-8EBF-2E7A1CFDAC4E}"/>
              </a:ext>
            </a:extLst>
          </p:cNvPr>
          <p:cNvSpPr txBox="1"/>
          <p:nvPr/>
        </p:nvSpPr>
        <p:spPr>
          <a:xfrm>
            <a:off x="4358014" y="353899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u="sng" dirty="0"/>
              <a:t>Computation</a:t>
            </a:r>
            <a:endParaRPr lang="zh-CN" altLang="en-US" b="1" i="1" u="sng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4A13C8-E09F-C854-4EF5-C4FB24673FDD}"/>
              </a:ext>
            </a:extLst>
          </p:cNvPr>
          <p:cNvSpPr/>
          <p:nvPr/>
        </p:nvSpPr>
        <p:spPr>
          <a:xfrm>
            <a:off x="3272081" y="1860839"/>
            <a:ext cx="3780000" cy="1355786"/>
          </a:xfrm>
          <a:prstGeom prst="ellipse">
            <a:avLst/>
          </a:prstGeom>
          <a:solidFill>
            <a:srgbClr val="6096E6">
              <a:alpha val="25000"/>
            </a:srgb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0B4449-265B-C168-8BA1-3B8BDFDD6D8B}"/>
              </a:ext>
            </a:extLst>
          </p:cNvPr>
          <p:cNvSpPr txBox="1"/>
          <p:nvPr/>
        </p:nvSpPr>
        <p:spPr>
          <a:xfrm>
            <a:off x="4659378" y="1906495"/>
            <a:ext cx="100540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u="sng" dirty="0"/>
              <a:t>Parallel</a:t>
            </a:r>
            <a:endParaRPr lang="zh-CN" altLang="en-US" b="1" i="1" u="sng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A996CE-2AAB-7E7C-2CAE-CC6E1639B088}"/>
              </a:ext>
            </a:extLst>
          </p:cNvPr>
          <p:cNvSpPr/>
          <p:nvPr/>
        </p:nvSpPr>
        <p:spPr>
          <a:xfrm>
            <a:off x="7201857" y="3479566"/>
            <a:ext cx="3780000" cy="13557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0B19DE-46A7-7724-C533-1A936D45F9F6}"/>
              </a:ext>
            </a:extLst>
          </p:cNvPr>
          <p:cNvSpPr txBox="1"/>
          <p:nvPr/>
        </p:nvSpPr>
        <p:spPr>
          <a:xfrm>
            <a:off x="8127488" y="3538991"/>
            <a:ext cx="192873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i="1" u="sng" dirty="0"/>
              <a:t>Communication</a:t>
            </a:r>
            <a:endParaRPr lang="zh-CN" altLang="en-US" b="1" i="1" u="sng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6600F37-5EE2-9782-4AB7-8D634850F5A7}"/>
              </a:ext>
            </a:extLst>
          </p:cNvPr>
          <p:cNvSpPr/>
          <p:nvPr/>
        </p:nvSpPr>
        <p:spPr>
          <a:xfrm>
            <a:off x="7201856" y="1860838"/>
            <a:ext cx="3780000" cy="1355787"/>
          </a:xfrm>
          <a:prstGeom prst="ellipse">
            <a:avLst/>
          </a:prstGeom>
          <a:solidFill>
            <a:schemeClr val="accent4">
              <a:lumMod val="75000"/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01C508-6B12-923F-3442-609DFE168089}"/>
              </a:ext>
            </a:extLst>
          </p:cNvPr>
          <p:cNvSpPr txBox="1"/>
          <p:nvPr/>
        </p:nvSpPr>
        <p:spPr>
          <a:xfrm>
            <a:off x="8549634" y="1900350"/>
            <a:ext cx="10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u="sng" dirty="0"/>
              <a:t>I/O</a:t>
            </a:r>
            <a:endParaRPr lang="zh-CN" altLang="en-US" b="1" i="1" u="sng" dirty="0"/>
          </a:p>
        </p:txBody>
      </p:sp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93FBC815-B49F-83F8-D442-0042929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2" name="内容占位符 31">
            <a:extLst>
              <a:ext uri="{FF2B5EF4-FFF2-40B4-BE49-F238E27FC236}">
                <a16:creationId xmlns:a16="http://schemas.microsoft.com/office/drawing/2014/main" id="{D1BF35F0-A380-47F8-A742-BB00E2E717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FAF00552-F09C-4461-81AA-BC830FD99DF2}"/>
              </a:ext>
            </a:extLst>
          </p:cNvPr>
          <p:cNvSpPr/>
          <p:nvPr/>
        </p:nvSpPr>
        <p:spPr>
          <a:xfrm>
            <a:off x="2338569" y="2289779"/>
            <a:ext cx="370443" cy="2186828"/>
          </a:xfrm>
          <a:prstGeom prst="leftBrace">
            <a:avLst>
              <a:gd name="adj1" fmla="val 8333"/>
              <a:gd name="adj2" fmla="val 4852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5EB6F27-542A-4DA8-B687-A44B3B32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91" y="2745312"/>
            <a:ext cx="1144800" cy="108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6C64FE-F348-4178-86DB-E04F4A9C7C75}"/>
              </a:ext>
            </a:extLst>
          </p:cNvPr>
          <p:cNvSpPr/>
          <p:nvPr/>
        </p:nvSpPr>
        <p:spPr>
          <a:xfrm>
            <a:off x="2114079" y="23503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/</a:t>
            </a:r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流水线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/</a:t>
            </a:r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张量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/</a:t>
            </a:r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序列并行</a:t>
            </a:r>
            <a:endParaRPr lang="en-US" altLang="zh-CN" sz="1600" kern="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自动并行：</a:t>
            </a:r>
            <a:r>
              <a:rPr lang="en-US" altLang="zh-CN" sz="1600" kern="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Alpa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D2B339-3C8C-4F13-A31F-61D66FF74D9A}"/>
              </a:ext>
            </a:extLst>
          </p:cNvPr>
          <p:cNvSpPr/>
          <p:nvPr/>
        </p:nvSpPr>
        <p:spPr>
          <a:xfrm>
            <a:off x="6070971" y="2260336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CPU</a:t>
            </a:r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预处理：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Pecan, …</a:t>
            </a:r>
          </a:p>
          <a:p>
            <a:pPr algn="ctr"/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Cache</a:t>
            </a:r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策略：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UGACHE, …</a:t>
            </a:r>
          </a:p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数据获取：</a:t>
            </a:r>
            <a:r>
              <a:rPr lang="en-US" altLang="zh-CN" sz="1600" kern="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Fastensor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…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BFCD9F5-2B84-4EEC-A511-D203BF992B9E}"/>
              </a:ext>
            </a:extLst>
          </p:cNvPr>
          <p:cNvSpPr/>
          <p:nvPr/>
        </p:nvSpPr>
        <p:spPr>
          <a:xfrm>
            <a:off x="2135778" y="389375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通算融合：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T3, …</a:t>
            </a:r>
          </a:p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显存管理：</a:t>
            </a:r>
            <a:r>
              <a:rPr lang="en-US" altLang="zh-CN" sz="1600" kern="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GMLake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</a:t>
            </a:r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…</a:t>
            </a:r>
          </a:p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编译优化：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Cocktailer, 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41C846-4CC4-4361-8C8E-8E29395169CA}"/>
              </a:ext>
            </a:extLst>
          </p:cNvPr>
          <p:cNvSpPr/>
          <p:nvPr/>
        </p:nvSpPr>
        <p:spPr>
          <a:xfrm>
            <a:off x="6093000" y="3893750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通信调度：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Syndicate,</a:t>
            </a:r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… </a:t>
            </a:r>
          </a:p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拓扑架构：</a:t>
            </a:r>
            <a:r>
              <a:rPr lang="en-US" altLang="zh-CN" sz="1600" kern="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TopoOpt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, …</a:t>
            </a:r>
          </a:p>
          <a:p>
            <a:pPr algn="ctr"/>
            <a:r>
              <a:rPr lang="zh-CN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集合通信：</a:t>
            </a:r>
            <a:r>
              <a:rPr lang="en-US" altLang="zh-CN" sz="1600" kern="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TCCL, …</a:t>
            </a:r>
          </a:p>
        </p:txBody>
      </p:sp>
    </p:spTree>
    <p:extLst>
      <p:ext uri="{BB962C8B-B14F-4D97-AF65-F5344CB8AC3E}">
        <p14:creationId xmlns:p14="http://schemas.microsoft.com/office/powerpoint/2010/main" val="3511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10" grpId="0" animBg="1"/>
      <p:bldP spid="11" grpId="0"/>
      <p:bldP spid="13" grpId="0" animBg="1"/>
      <p:bldP spid="14" grpId="0" animBg="1"/>
      <p:bldP spid="16" grpId="0" animBg="1"/>
      <p:bldP spid="17" grpId="0"/>
      <p:bldP spid="5" grpId="0"/>
      <p:bldP spid="8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396-5616-4CB8-D5B3-CB624BE9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1C36755-C759-6115-6674-20014FAC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sz="2800" dirty="0"/>
              <a:t>部署者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3528859E-5DAC-3113-1810-BC6882521E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9150" y="6446863"/>
            <a:ext cx="2600325" cy="393700"/>
          </a:xfrm>
        </p:spPr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sp>
        <p:nvSpPr>
          <p:cNvPr id="31" name="灯片编号占位符 1">
            <a:extLst>
              <a:ext uri="{FF2B5EF4-FFF2-40B4-BE49-F238E27FC236}">
                <a16:creationId xmlns:a16="http://schemas.microsoft.com/office/drawing/2014/main" id="{4EAC96B8-8EBA-AA17-FFB0-BBA2E5762EC3}"/>
              </a:ext>
            </a:extLst>
          </p:cNvPr>
          <p:cNvSpPr txBox="1">
            <a:spLocks/>
          </p:cNvSpPr>
          <p:nvPr/>
        </p:nvSpPr>
        <p:spPr>
          <a:xfrm>
            <a:off x="10452471" y="6409188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600" b="1" kern="1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B484AB-E59B-E5C9-97DB-84D7F4A2D6DA}"/>
              </a:ext>
            </a:extLst>
          </p:cNvPr>
          <p:cNvSpPr/>
          <p:nvPr/>
        </p:nvSpPr>
        <p:spPr>
          <a:xfrm>
            <a:off x="1783800" y="5580000"/>
            <a:ext cx="8618400" cy="601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NimbusRomNo9L-Medi"/>
              </a:rPr>
              <a:t>目标二：面对变化的模型和硬件，选用合适的优化提升性能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5E728CF-3812-90F2-AFEC-5F1E187D7651}"/>
              </a:ext>
            </a:extLst>
          </p:cNvPr>
          <p:cNvSpPr/>
          <p:nvPr/>
        </p:nvSpPr>
        <p:spPr>
          <a:xfrm>
            <a:off x="1728788" y="1578769"/>
            <a:ext cx="4279106" cy="32675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68A78D-70C3-5635-A40C-B3C577679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5" y="2529563"/>
            <a:ext cx="1080000" cy="108000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93019EB-6736-D11C-C21C-E9866F15FEF8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6007894" y="3212551"/>
            <a:ext cx="12456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D1D03F5-E7F3-6D60-D83C-085FC08D4749}"/>
              </a:ext>
            </a:extLst>
          </p:cNvPr>
          <p:cNvSpPr txBox="1"/>
          <p:nvPr/>
        </p:nvSpPr>
        <p:spPr>
          <a:xfrm>
            <a:off x="4075679" y="3078860"/>
            <a:ext cx="143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DLRM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191D45-A2BF-F678-B34C-BDCDF4928716}"/>
              </a:ext>
            </a:extLst>
          </p:cNvPr>
          <p:cNvSpPr txBox="1"/>
          <p:nvPr/>
        </p:nvSpPr>
        <p:spPr>
          <a:xfrm>
            <a:off x="2185182" y="3120217"/>
            <a:ext cx="143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Transformer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26DEDD-BB91-1FC3-AF72-955C1D581280}"/>
              </a:ext>
            </a:extLst>
          </p:cNvPr>
          <p:cNvSpPr txBox="1"/>
          <p:nvPr/>
        </p:nvSpPr>
        <p:spPr>
          <a:xfrm>
            <a:off x="2051495" y="4380581"/>
            <a:ext cx="143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MoE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5136B3-9FE3-6144-EC4C-51AAC3AC50DC}"/>
              </a:ext>
            </a:extLst>
          </p:cNvPr>
          <p:cNvSpPr txBox="1"/>
          <p:nvPr/>
        </p:nvSpPr>
        <p:spPr>
          <a:xfrm>
            <a:off x="4075679" y="4380581"/>
            <a:ext cx="143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多模态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3C66532-087E-8B4C-F79E-8661278507BA}"/>
              </a:ext>
            </a:extLst>
          </p:cNvPr>
          <p:cNvSpPr/>
          <p:nvPr/>
        </p:nvSpPr>
        <p:spPr>
          <a:xfrm>
            <a:off x="7253496" y="1578769"/>
            <a:ext cx="4279106" cy="32675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Hardware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4E6527-2C5E-F9B3-C473-EE3658B3B523}"/>
              </a:ext>
            </a:extLst>
          </p:cNvPr>
          <p:cNvSpPr txBox="1"/>
          <p:nvPr/>
        </p:nvSpPr>
        <p:spPr>
          <a:xfrm>
            <a:off x="8437084" y="2917756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GPU vs NPU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A5DD79-1F3C-5C94-62EA-E5C5267A8433}"/>
              </a:ext>
            </a:extLst>
          </p:cNvPr>
          <p:cNvSpPr txBox="1"/>
          <p:nvPr/>
        </p:nvSpPr>
        <p:spPr>
          <a:xfrm>
            <a:off x="7853396" y="4391357"/>
            <a:ext cx="319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单机</a:t>
            </a:r>
            <a:r>
              <a:rPr kumimoji="0" lang="en-US" altLang="zh-CN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vs </a:t>
            </a:r>
            <a:r>
              <a:rPr kumimoji="0" lang="zh-CN" altLang="en-US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多机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E8581CC-2FDE-0711-10F5-AFA595B91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02" y="2077493"/>
            <a:ext cx="764658" cy="10593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AFDA8B-6719-D7AF-0F74-4462E2388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908" y="3595546"/>
            <a:ext cx="1601084" cy="7249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4C2514-88CA-0CFD-943C-00F149C00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106" y="3580102"/>
            <a:ext cx="1760705" cy="7558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B7F0EE-3356-3E21-18E8-D292066A8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409" y="2077493"/>
            <a:ext cx="1058643" cy="9731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51AD9FB-766A-2CC8-D28E-CA80B18941B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8267" t="11344" r="15199" b="13066"/>
          <a:stretch/>
        </p:blipFill>
        <p:spPr>
          <a:xfrm>
            <a:off x="9448830" y="2043087"/>
            <a:ext cx="924046" cy="7695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248DD06-6082-2D5D-0BBE-D586BF0AE17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125" t="14974" r="23749" b="17902"/>
          <a:stretch/>
        </p:blipFill>
        <p:spPr>
          <a:xfrm>
            <a:off x="10349012" y="2043087"/>
            <a:ext cx="831178" cy="7845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B4806F9-B1B1-3228-19CA-43F5BE25D5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2519" y="1996097"/>
            <a:ext cx="1339650" cy="9216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D0B617E-A8A9-B7CD-1BE8-F58C8BA7BC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3906" y="3342220"/>
            <a:ext cx="1651005" cy="103412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9C4DC7A-912F-FA2E-7DA5-85B5C4D7E2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2519" y="3334592"/>
            <a:ext cx="1339650" cy="10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401C39-34E9-D95A-48C8-F67BC520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维护者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F8DD50A-1694-4464-8108-3A3B1A716B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24" y="3618688"/>
            <a:ext cx="1080000" cy="1080000"/>
          </a:xfrm>
        </p:spPr>
      </p:pic>
      <p:sp>
        <p:nvSpPr>
          <p:cNvPr id="19" name="AutoShape 2" descr="流水线并行、张量并行和3D并行-CSDN博客">
            <a:extLst>
              <a:ext uri="{FF2B5EF4-FFF2-40B4-BE49-F238E27FC236}">
                <a16:creationId xmlns:a16="http://schemas.microsoft.com/office/drawing/2014/main" id="{18C47CA0-55E8-0D6D-846C-C66595A1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7202FD-C7D9-9CDD-F3D8-F29075A8BAD7}"/>
              </a:ext>
            </a:extLst>
          </p:cNvPr>
          <p:cNvSpPr/>
          <p:nvPr/>
        </p:nvSpPr>
        <p:spPr>
          <a:xfrm>
            <a:off x="1785600" y="5580000"/>
            <a:ext cx="8618400" cy="6013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NimbusRomNo9L-Medi"/>
              </a:rPr>
              <a:t>目标三：实时监控训练进程，捕捉性能波动以分析和优化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E94ADE-21FD-50A0-8BBE-05A80ACB34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029"/>
          <a:stretch/>
        </p:blipFill>
        <p:spPr>
          <a:xfrm>
            <a:off x="3219780" y="2609781"/>
            <a:ext cx="7448909" cy="2273254"/>
          </a:xfrm>
          <a:prstGeom prst="rect">
            <a:avLst/>
          </a:prstGeom>
        </p:spPr>
      </p:pic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870F9E0-87DE-A107-3C23-2E674BA1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CBA6A89A-C89D-4A06-BB39-FBC4B9A6D5F9}"/>
              </a:ext>
            </a:extLst>
          </p:cNvPr>
          <p:cNvSpPr/>
          <p:nvPr/>
        </p:nvSpPr>
        <p:spPr>
          <a:xfrm>
            <a:off x="8081023" y="1644445"/>
            <a:ext cx="3239183" cy="1018103"/>
          </a:xfrm>
          <a:prstGeom prst="wedgeEllipseCallout">
            <a:avLst>
              <a:gd name="adj1" fmla="val -42728"/>
              <a:gd name="adj2" fmla="val 716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性能波动随机出现，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难以预测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69D75B-084A-4D3C-AF40-CF3DA2155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34" y="2010965"/>
            <a:ext cx="850380" cy="798479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1E6C6E-6927-43DC-93C3-7169A64355FE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1682324" y="2809444"/>
            <a:ext cx="0" cy="809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E09E608-6D89-4E34-9E62-907392767A2A}"/>
              </a:ext>
            </a:extLst>
          </p:cNvPr>
          <p:cNvSpPr/>
          <p:nvPr/>
        </p:nvSpPr>
        <p:spPr>
          <a:xfrm>
            <a:off x="1694415" y="3097271"/>
            <a:ext cx="1295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NimbusRomNo9L-Regu"/>
              </a:rPr>
              <a:t>上报异常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020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401C39-34E9-D95A-48C8-F67BC520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 sz="2800" dirty="0"/>
              <a:t>用户目标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870F9E0-87DE-A107-3C23-2E674BA1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4D134CF-8A2A-4527-9CB4-E8B540D7D3C1}"/>
              </a:ext>
            </a:extLst>
          </p:cNvPr>
          <p:cNvSpPr/>
          <p:nvPr/>
        </p:nvSpPr>
        <p:spPr>
          <a:xfrm>
            <a:off x="8739822" y="1673073"/>
            <a:ext cx="2863811" cy="4576527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E458EB53-5FE3-41D6-9534-CBF92177B0AE}"/>
              </a:ext>
            </a:extLst>
          </p:cNvPr>
          <p:cNvSpPr/>
          <p:nvPr/>
        </p:nvSpPr>
        <p:spPr>
          <a:xfrm>
            <a:off x="7299260" y="1996491"/>
            <a:ext cx="1055309" cy="45982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10FA26FF-A8CE-4CC3-BD95-90A94ED58BD8}"/>
              </a:ext>
            </a:extLst>
          </p:cNvPr>
          <p:cNvSpPr/>
          <p:nvPr/>
        </p:nvSpPr>
        <p:spPr>
          <a:xfrm>
            <a:off x="7297265" y="5560738"/>
            <a:ext cx="1055309" cy="45982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97BA638A-B449-4688-BC50-20F8873E61A3}"/>
              </a:ext>
            </a:extLst>
          </p:cNvPr>
          <p:cNvSpPr/>
          <p:nvPr/>
        </p:nvSpPr>
        <p:spPr>
          <a:xfrm>
            <a:off x="7297265" y="3779223"/>
            <a:ext cx="1055309" cy="45982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B8805A6-41B1-4846-AD62-528DAD2CA924}"/>
              </a:ext>
            </a:extLst>
          </p:cNvPr>
          <p:cNvSpPr/>
          <p:nvPr/>
        </p:nvSpPr>
        <p:spPr>
          <a:xfrm>
            <a:off x="9058695" y="1982369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发现瓶颈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CE438A6-856D-4AFA-AD79-D3AEBE19295E}"/>
              </a:ext>
            </a:extLst>
          </p:cNvPr>
          <p:cNvSpPr/>
          <p:nvPr/>
        </p:nvSpPr>
        <p:spPr>
          <a:xfrm>
            <a:off x="9056700" y="3765101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选取合适的优化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162C31C-7145-49FC-9035-818DAB1F9CAB}"/>
              </a:ext>
            </a:extLst>
          </p:cNvPr>
          <p:cNvSpPr/>
          <p:nvPr/>
        </p:nvSpPr>
        <p:spPr>
          <a:xfrm>
            <a:off x="9056700" y="5546616"/>
            <a:ext cx="2250720" cy="509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实时监控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ECCD871-429D-430D-8A95-0C7561739E57}"/>
              </a:ext>
            </a:extLst>
          </p:cNvPr>
          <p:cNvSpPr txBox="1"/>
          <p:nvPr/>
        </p:nvSpPr>
        <p:spPr>
          <a:xfrm>
            <a:off x="9446518" y="1135224"/>
            <a:ext cx="1450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 dirty="0"/>
              <a:t>主要目标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2EFFD-B33A-4D6C-9F21-C6DA9CC65F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AD2654C-73D0-4EFC-A983-3C044D3BA6E4}"/>
              </a:ext>
            </a:extLst>
          </p:cNvPr>
          <p:cNvGrpSpPr/>
          <p:nvPr/>
        </p:nvGrpSpPr>
        <p:grpSpPr>
          <a:xfrm>
            <a:off x="255277" y="1303294"/>
            <a:ext cx="6679274" cy="4983189"/>
            <a:chOff x="2589675" y="1266411"/>
            <a:chExt cx="6679274" cy="4983189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6E0F9B6D-3A56-4B05-92C7-0B6D6896FB1D}"/>
                </a:ext>
              </a:extLst>
            </p:cNvPr>
            <p:cNvSpPr/>
            <p:nvPr/>
          </p:nvSpPr>
          <p:spPr>
            <a:xfrm>
              <a:off x="7844034" y="3491340"/>
              <a:ext cx="1424915" cy="8958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内容占位符 60">
              <a:extLst>
                <a:ext uri="{FF2B5EF4-FFF2-40B4-BE49-F238E27FC236}">
                  <a16:creationId xmlns:a16="http://schemas.microsoft.com/office/drawing/2014/main" id="{066014A7-D644-40BD-BD7B-372BAE80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9641" y="3869803"/>
              <a:ext cx="393700" cy="393700"/>
            </a:xfrm>
            <a:prstGeom prst="rect">
              <a:avLst/>
            </a:prstGeom>
          </p:spPr>
        </p:pic>
        <p:pic>
          <p:nvPicPr>
            <p:cNvPr id="57" name="内容占位符 10">
              <a:extLst>
                <a:ext uri="{FF2B5EF4-FFF2-40B4-BE49-F238E27FC236}">
                  <a16:creationId xmlns:a16="http://schemas.microsoft.com/office/drawing/2014/main" id="{D8A2AB3D-A5B1-459F-AF32-1C9E29B9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498" y="5455381"/>
              <a:ext cx="720000" cy="72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3EB29DF-5634-4694-8879-C8EDD562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498" y="3611947"/>
              <a:ext cx="720000" cy="720000"/>
            </a:xfrm>
            <a:prstGeom prst="rect">
              <a:avLst/>
            </a:prstGeom>
          </p:spPr>
        </p:pic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8AEA693-404C-48C4-9E2B-B3C61D89AE91}"/>
                </a:ext>
              </a:extLst>
            </p:cNvPr>
            <p:cNvSpPr/>
            <p:nvPr/>
          </p:nvSpPr>
          <p:spPr>
            <a:xfrm>
              <a:off x="5707470" y="3500424"/>
              <a:ext cx="1424915" cy="89584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5E959309-7203-488F-AC5D-CEC6786E29A0}"/>
                </a:ext>
              </a:extLst>
            </p:cNvPr>
            <p:cNvSpPr/>
            <p:nvPr/>
          </p:nvSpPr>
          <p:spPr>
            <a:xfrm>
              <a:off x="5690717" y="5349600"/>
              <a:ext cx="3555158" cy="90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Running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4CEFE44F-6D94-455C-8BBA-A068B0C8E06E}"/>
                </a:ext>
              </a:extLst>
            </p:cNvPr>
            <p:cNvCxnSpPr>
              <a:cxnSpLocks/>
              <a:stCxn id="67" idx="2"/>
              <a:endCxn id="75" idx="0"/>
            </p:cNvCxnSpPr>
            <p:nvPr/>
          </p:nvCxnSpPr>
          <p:spPr>
            <a:xfrm rot="16200000" flipH="1">
              <a:off x="6467444" y="4348748"/>
              <a:ext cx="953336" cy="1048368"/>
            </a:xfrm>
            <a:prstGeom prst="bentConnector3">
              <a:avLst>
                <a:gd name="adj1" fmla="val 286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B320DCA7-E172-41A5-B61F-30D194BB2C85}"/>
                </a:ext>
              </a:extLst>
            </p:cNvPr>
            <p:cNvCxnSpPr>
              <a:cxnSpLocks/>
              <a:stCxn id="51" idx="2"/>
              <a:endCxn id="75" idx="0"/>
            </p:cNvCxnSpPr>
            <p:nvPr/>
          </p:nvCxnSpPr>
          <p:spPr>
            <a:xfrm rot="5400000">
              <a:off x="7531184" y="4324292"/>
              <a:ext cx="962420" cy="1088196"/>
            </a:xfrm>
            <a:prstGeom prst="bentConnector3">
              <a:avLst>
                <a:gd name="adj1" fmla="val 292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61A59B4-C878-4BC9-9BF3-CDAFF508FDF8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 flipV="1">
              <a:off x="7132385" y="3939260"/>
              <a:ext cx="711649" cy="9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8152DFDE-0CB9-4286-94DD-CD2D70AF5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200082" y="3890262"/>
              <a:ext cx="409957" cy="409957"/>
            </a:xfrm>
            <a:prstGeom prst="rect">
              <a:avLst/>
            </a:prstGeom>
          </p:spPr>
        </p:pic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EF6CD2D4-4E9D-4D32-90FB-47E032F5D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185" y="4655311"/>
              <a:ext cx="505094" cy="474267"/>
            </a:xfrm>
            <a:prstGeom prst="rect">
              <a:avLst/>
            </a:prstGeom>
          </p:spPr>
        </p:pic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5AAE448B-277E-4164-BB13-C2A5DD24A695}"/>
                </a:ext>
              </a:extLst>
            </p:cNvPr>
            <p:cNvSpPr/>
            <p:nvPr/>
          </p:nvSpPr>
          <p:spPr>
            <a:xfrm>
              <a:off x="5684396" y="1266411"/>
              <a:ext cx="3561479" cy="15551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Optimization library</a:t>
              </a: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en-US" altLang="zh-CN" sz="10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9C91BF7-FE36-4BD4-B9DD-579D46C13026}"/>
                </a:ext>
              </a:extLst>
            </p:cNvPr>
            <p:cNvSpPr/>
            <p:nvPr/>
          </p:nvSpPr>
          <p:spPr>
            <a:xfrm>
              <a:off x="5896745" y="1703986"/>
              <a:ext cx="1440000" cy="468000"/>
            </a:xfrm>
            <a:prstGeom prst="ellipse">
              <a:avLst/>
            </a:prstGeom>
            <a:solidFill>
              <a:srgbClr val="6096E6">
                <a:alpha val="25000"/>
              </a:srgbClr>
            </a:solidFill>
            <a:ln w="3810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2345346A-7D62-4EF0-A464-50BD5C0D72A7}"/>
                </a:ext>
              </a:extLst>
            </p:cNvPr>
            <p:cNvSpPr txBox="1"/>
            <p:nvPr/>
          </p:nvSpPr>
          <p:spPr>
            <a:xfrm>
              <a:off x="6112745" y="1799072"/>
              <a:ext cx="1008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Parallel</a:t>
              </a:r>
              <a:endParaRPr lang="zh-CN" altLang="en-US" sz="1200" b="1" i="1" u="sng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0417B68-001B-4066-8234-DCC6BA700032}"/>
                </a:ext>
              </a:extLst>
            </p:cNvPr>
            <p:cNvSpPr/>
            <p:nvPr/>
          </p:nvSpPr>
          <p:spPr>
            <a:xfrm>
              <a:off x="7624325" y="1709072"/>
              <a:ext cx="1440000" cy="468000"/>
            </a:xfrm>
            <a:prstGeom prst="ellipse">
              <a:avLst/>
            </a:prstGeom>
            <a:solidFill>
              <a:srgbClr val="FFE5BF"/>
            </a:solidFill>
            <a:ln w="38100">
              <a:solidFill>
                <a:srgbClr val="AA65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35E5B72-60E2-4C6F-82BE-CB4069FD4FBB}"/>
                </a:ext>
              </a:extLst>
            </p:cNvPr>
            <p:cNvSpPr txBox="1"/>
            <p:nvPr/>
          </p:nvSpPr>
          <p:spPr>
            <a:xfrm>
              <a:off x="7844034" y="1799072"/>
              <a:ext cx="1008000" cy="28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I/O</a:t>
              </a:r>
              <a:endParaRPr lang="zh-CN" altLang="en-US" sz="1200" b="1" i="1" u="sng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F00F1D1-2AE0-481D-880F-485CF28B1746}"/>
                </a:ext>
              </a:extLst>
            </p:cNvPr>
            <p:cNvSpPr/>
            <p:nvPr/>
          </p:nvSpPr>
          <p:spPr>
            <a:xfrm>
              <a:off x="5896745" y="2259214"/>
              <a:ext cx="1440000" cy="468000"/>
            </a:xfrm>
            <a:prstGeom prst="ellipse">
              <a:avLst/>
            </a:prstGeom>
            <a:solidFill>
              <a:srgbClr val="FAD7DC"/>
            </a:solidFill>
            <a:ln w="38100">
              <a:solidFill>
                <a:srgbClr val="94122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F9F7A1A-A1BC-4FF1-BFF1-7B4E97334E19}"/>
                </a:ext>
              </a:extLst>
            </p:cNvPr>
            <p:cNvSpPr txBox="1"/>
            <p:nvPr/>
          </p:nvSpPr>
          <p:spPr>
            <a:xfrm>
              <a:off x="6049121" y="2349112"/>
              <a:ext cx="1135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Computation</a:t>
              </a:r>
              <a:endParaRPr lang="zh-CN" altLang="en-US" sz="1200" b="1" i="1" u="sng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5835242-35AD-4F01-8BEF-828F69E48525}"/>
                </a:ext>
              </a:extLst>
            </p:cNvPr>
            <p:cNvSpPr/>
            <p:nvPr/>
          </p:nvSpPr>
          <p:spPr>
            <a:xfrm>
              <a:off x="7623598" y="2262812"/>
              <a:ext cx="1440000" cy="4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rgbClr val="226E4B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03BD104-0213-45C3-AF35-84F60BDC945A}"/>
                </a:ext>
              </a:extLst>
            </p:cNvPr>
            <p:cNvSpPr txBox="1"/>
            <p:nvPr/>
          </p:nvSpPr>
          <p:spPr>
            <a:xfrm>
              <a:off x="7661367" y="2352257"/>
              <a:ext cx="13484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i="1" u="sng" dirty="0"/>
                <a:t>Communication</a:t>
              </a:r>
              <a:endParaRPr lang="zh-CN" altLang="en-US" sz="1200" b="1" i="1" u="sng" dirty="0"/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950E260B-367B-4BDC-8DAD-12E4156C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080" y="1852309"/>
              <a:ext cx="763199" cy="720000"/>
            </a:xfrm>
            <a:prstGeom prst="rect">
              <a:avLst/>
            </a:prstGeom>
          </p:spPr>
        </p:pic>
        <p:sp>
          <p:nvSpPr>
            <p:cNvPr id="99" name="左大括号 98">
              <a:extLst>
                <a:ext uri="{FF2B5EF4-FFF2-40B4-BE49-F238E27FC236}">
                  <a16:creationId xmlns:a16="http://schemas.microsoft.com/office/drawing/2014/main" id="{EBFBF2E2-7B70-4F3E-9572-FB3B43FFED24}"/>
                </a:ext>
              </a:extLst>
            </p:cNvPr>
            <p:cNvSpPr/>
            <p:nvPr/>
          </p:nvSpPr>
          <p:spPr>
            <a:xfrm>
              <a:off x="5363260" y="1712272"/>
              <a:ext cx="105136" cy="101494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47BCAEBC-4FF9-41A6-8257-8CDE3CBB5330}"/>
                </a:ext>
              </a:extLst>
            </p:cNvPr>
            <p:cNvCxnSpPr>
              <a:cxnSpLocks/>
              <a:stCxn id="57" idx="0"/>
              <a:endCxn id="61" idx="2"/>
            </p:cNvCxnSpPr>
            <p:nvPr/>
          </p:nvCxnSpPr>
          <p:spPr>
            <a:xfrm flipV="1">
              <a:off x="4767498" y="4331947"/>
              <a:ext cx="0" cy="1123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0A4F453-EE76-462F-A917-D31A1D66FFCA}"/>
                </a:ext>
              </a:extLst>
            </p:cNvPr>
            <p:cNvSpPr/>
            <p:nvPr/>
          </p:nvSpPr>
          <p:spPr>
            <a:xfrm>
              <a:off x="2589675" y="1937986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开发者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C51B5AF-9871-451C-831E-A402C09ABB1C}"/>
                </a:ext>
              </a:extLst>
            </p:cNvPr>
            <p:cNvSpPr/>
            <p:nvPr/>
          </p:nvSpPr>
          <p:spPr>
            <a:xfrm>
              <a:off x="2589675" y="3717511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部署者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D122D4D-46EF-4AEF-8298-F50404126F8D}"/>
                </a:ext>
              </a:extLst>
            </p:cNvPr>
            <p:cNvSpPr/>
            <p:nvPr/>
          </p:nvSpPr>
          <p:spPr>
            <a:xfrm>
              <a:off x="2589675" y="5584548"/>
              <a:ext cx="15224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维护者</a:t>
              </a: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59E6797-CC62-48A9-A8C4-32BCE59EAA69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7465136" y="2821598"/>
              <a:ext cx="3160" cy="98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617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70C0"/>
      </a:hlink>
      <a:folHlink>
        <a:srgbClr val="0070C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E3183"/>
            </a:gs>
            <a:gs pos="33000">
              <a:srgbClr val="6C3B8B">
                <a:tint val="44500"/>
                <a:satMod val="160000"/>
              </a:srgbClr>
            </a:gs>
            <a:gs pos="100000">
              <a:schemeClr val="bg1"/>
            </a:gs>
          </a:gsLst>
          <a:lin ang="0" scaled="1"/>
        </a:gradFill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22526</TotalTime>
  <Words>2675</Words>
  <Application>Microsoft Office PowerPoint</Application>
  <PresentationFormat>宽屏</PresentationFormat>
  <Paragraphs>907</Paragraphs>
  <Slides>47</Slides>
  <Notes>44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-apple-system</vt:lpstr>
      <vt:lpstr>NimbusRomNo9L-Medi</vt:lpstr>
      <vt:lpstr>NimbusRomNo9L-Regu</vt:lpstr>
      <vt:lpstr>Times New Roman Regular</vt:lpstr>
      <vt:lpstr>等线</vt:lpstr>
      <vt:lpstr>Microsoft YaHei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大模型训练的开销巨大</vt:lpstr>
      <vt:lpstr>PowerPoint 演示文稿</vt:lpstr>
      <vt:lpstr>训练中的角色分工</vt:lpstr>
      <vt:lpstr>开发者</vt:lpstr>
      <vt:lpstr>部署者</vt:lpstr>
      <vt:lpstr>维护者</vt:lpstr>
      <vt:lpstr>用户目标</vt:lpstr>
      <vt:lpstr>用户需求</vt:lpstr>
      <vt:lpstr>用户需求</vt:lpstr>
      <vt:lpstr>现有工作的缺陷</vt:lpstr>
      <vt:lpstr>现有工作的缺陷</vt:lpstr>
      <vt:lpstr>现有工作的缺陷</vt:lpstr>
      <vt:lpstr>用户目标</vt:lpstr>
      <vt:lpstr>PowerPoint 演示文稿</vt:lpstr>
      <vt:lpstr>Hermes系统</vt:lpstr>
      <vt:lpstr>Hermes系统</vt:lpstr>
      <vt:lpstr>由粗到细的性能探测</vt:lpstr>
      <vt:lpstr>由粗到细的性能探测</vt:lpstr>
      <vt:lpstr>Hermes系统</vt:lpstr>
      <vt:lpstr>算子间分析</vt:lpstr>
      <vt:lpstr>算子间分析</vt:lpstr>
      <vt:lpstr>I/O瓶颈分析</vt:lpstr>
      <vt:lpstr>CPU瓶颈分析</vt:lpstr>
      <vt:lpstr>计算瓶颈分析</vt:lpstr>
      <vt:lpstr>通信瓶颈分析</vt:lpstr>
      <vt:lpstr>Hermes系统</vt:lpstr>
      <vt:lpstr>并行瓶颈优化——GPT3</vt:lpstr>
      <vt:lpstr>I/O瓶颈优化——ResNet50</vt:lpstr>
      <vt:lpstr>CPU瓶颈优化——GPT-3</vt:lpstr>
      <vt:lpstr>计算瓶颈优化——PanGu-α</vt:lpstr>
      <vt:lpstr>通信瓶颈优化——VGG16</vt:lpstr>
      <vt:lpstr>通信瓶颈优化——VGG16</vt:lpstr>
      <vt:lpstr>135个实际案例的启示</vt:lpstr>
      <vt:lpstr>PowerPoint 演示文稿</vt:lpstr>
      <vt:lpstr>开发者：PanGu-α的迭代式分析和优化</vt:lpstr>
      <vt:lpstr>部署者：从GPU到NPU的模型部署优化</vt:lpstr>
      <vt:lpstr>维护者：训练性能波动优化</vt:lpstr>
      <vt:lpstr>PowerPoint 演示文稿</vt:lpstr>
      <vt:lpstr>Hermes系统</vt:lpstr>
      <vt:lpstr>125个实际案例总结</vt:lpstr>
      <vt:lpstr>不同角色的优化实践</vt:lpstr>
      <vt:lpstr>大模型推理性能建模与自动调优</vt:lpstr>
      <vt:lpstr>已有工作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宇航 周</cp:lastModifiedBy>
  <cp:revision>1174</cp:revision>
  <dcterms:created xsi:type="dcterms:W3CDTF">2019-06-18T10:08:00Z</dcterms:created>
  <dcterms:modified xsi:type="dcterms:W3CDTF">2025-09-12T07:54:00Z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54ecac43ede8418eadf94ecd041eb57d</vt:lpwstr>
  </property>
</Properties>
</file>