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85" r:id="rId4"/>
    <p:sldId id="287" r:id="rId5"/>
    <p:sldId id="286" r:id="rId6"/>
    <p:sldId id="288" r:id="rId7"/>
    <p:sldId id="289" r:id="rId8"/>
    <p:sldId id="290" r:id="rId9"/>
    <p:sldId id="291" r:id="rId10"/>
    <p:sldId id="292" r:id="rId11"/>
    <p:sldId id="293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42C1AD4-4EFD-EF47-82CF-26A1A1B2CA68}">
          <p14:sldIdLst>
            <p14:sldId id="256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1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75918" autoAdjust="0"/>
  </p:normalViewPr>
  <p:slideViewPr>
    <p:cSldViewPr snapToGrid="0">
      <p:cViewPr varScale="1">
        <p:scale>
          <a:sx n="95" d="100"/>
          <a:sy n="95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C8188-5524-8945-81B5-B4288F0B5293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06435-EBAD-884F-9E56-508A6EDC20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Hello everyone, I'm Xi Lin from Nanjing University.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Today I'm going to share our work "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Swift Unfolding of Communities: GPU-Accelerated Louvain Algorithm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". This work was done in collaboration with Alibaba Group and Rutgers University.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06435-EBAD-884F-9E56-508A6EDC203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86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06435-EBAD-884F-9E56-508A6EDC203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08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5CD53-B9C5-B2C5-E2A4-8ECE7EB72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2EC220-5BD3-48E6-E342-1922CA076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102FE8-57D2-1C96-6C09-C7C05CD88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That's all and thank you for your listening. If you have any questions, feel free to contact/ˈ</a:t>
            </a:r>
            <a:r>
              <a:rPr kumimoji="1" lang="en-US" altLang="zh-CN" dirty="0" err="1"/>
              <a:t>kɑːntækt</a:t>
            </a:r>
            <a:r>
              <a:rPr kumimoji="1" lang="en-US" altLang="zh-CN" dirty="0"/>
              <a:t>/ this email.</a:t>
            </a:r>
          </a:p>
          <a:p>
            <a:endParaRPr kumimoji="1" lang="en-US" altLang="zh-CN" dirty="0"/>
          </a:p>
          <a:p>
            <a:r>
              <a:rPr lang="en-US" altLang="zh-CN" dirty="0"/>
              <a:t>You can get it on GitHub</a:t>
            </a:r>
            <a:r>
              <a:rPr kumimoji="1" lang="en-US" altLang="zh-CN" dirty="0"/>
              <a:t>.</a:t>
            </a:r>
          </a:p>
          <a:p>
            <a:r>
              <a:rPr lang="en-US" altLang="zh-CN" dirty="0"/>
              <a:t>This is not the main focus of this work.</a:t>
            </a:r>
          </a:p>
          <a:p>
            <a:r>
              <a:rPr lang="en-US" altLang="zh-CN" dirty="0"/>
              <a:t>Pruning happens after each iteration, where all the vertices are checked, but there is no need to traverse all the edges, making it very time-efficient.</a:t>
            </a:r>
          </a:p>
          <a:p>
            <a:r>
              <a:rPr lang="en-US" altLang="zh-CN" dirty="0"/>
              <a:t>Because </a:t>
            </a:r>
            <a:r>
              <a:rPr lang="en-US" altLang="zh-CN" dirty="0" err="1"/>
              <a:t>ncclAllGather</a:t>
            </a:r>
            <a:r>
              <a:rPr lang="en-US" altLang="zh-CN" dirty="0"/>
              <a:t> introduces some additional overhead due to data reordering.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CC2509-58CE-5381-5005-63CAE5F34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06435-EBAD-884F-9E56-508A6EDC203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83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3.jpeg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B4AFF74F-5EBF-C063-D706-790AF08B25EB}"/>
              </a:ext>
            </a:extLst>
          </p:cNvPr>
          <p:cNvSpPr/>
          <p:nvPr userDrawn="1"/>
        </p:nvSpPr>
        <p:spPr>
          <a:xfrm>
            <a:off x="0" y="2000732"/>
            <a:ext cx="12192000" cy="1674929"/>
          </a:xfrm>
          <a:prstGeom prst="rect">
            <a:avLst/>
          </a:prstGeom>
          <a:gradFill>
            <a:gsLst>
              <a:gs pos="0">
                <a:srgbClr val="3E2146"/>
              </a:gs>
              <a:gs pos="53000">
                <a:srgbClr val="5C0C5C"/>
              </a:gs>
              <a:gs pos="100000">
                <a:srgbClr val="8C4BA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97152" name="图片 6" descr="logo_画板 1 副本 3"/>
          <p:cNvPicPr>
            <a:picLocks noChangeAspect="1"/>
          </p:cNvPicPr>
          <p:nvPr userDrawn="1"/>
        </p:nvPicPr>
        <p:blipFill rotWithShape="1">
          <a:blip r:embed="rId2"/>
          <a:srcRect r="81482"/>
          <a:stretch>
            <a:fillRect/>
          </a:stretch>
        </p:blipFill>
        <p:spPr>
          <a:xfrm>
            <a:off x="10009231" y="5183070"/>
            <a:ext cx="2182769" cy="1674929"/>
          </a:xfrm>
          <a:prstGeom prst="rect">
            <a:avLst/>
          </a:prstGeom>
        </p:spPr>
      </p:pic>
      <p:pic>
        <p:nvPicPr>
          <p:cNvPr id="2097153" name="图片 8" descr="logo-0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0" y="1859416"/>
            <a:ext cx="2235186" cy="2062659"/>
          </a:xfrm>
          <a:prstGeom prst="rect">
            <a:avLst/>
          </a:prstGeom>
        </p:spPr>
      </p:pic>
      <p:pic>
        <p:nvPicPr>
          <p:cNvPr id="2097154" name="图片 19" descr="logo_画板 1 副本 3"/>
          <p:cNvPicPr>
            <a:picLocks noChangeAspect="1"/>
          </p:cNvPicPr>
          <p:nvPr/>
        </p:nvPicPr>
        <p:blipFill rotWithShape="1">
          <a:blip r:embed="rId2"/>
          <a:srcRect l="18481" r="48644"/>
          <a:stretch>
            <a:fillRect/>
          </a:stretch>
        </p:blipFill>
        <p:spPr>
          <a:xfrm flipH="1">
            <a:off x="-1" y="5248767"/>
            <a:ext cx="2933435" cy="1609233"/>
          </a:xfrm>
          <a:prstGeom prst="rect">
            <a:avLst/>
          </a:prstGeom>
        </p:spPr>
      </p:pic>
      <p:sp>
        <p:nvSpPr>
          <p:cNvPr id="1048582" name="标题 30"/>
          <p:cNvSpPr>
            <a:spLocks noGrp="1"/>
          </p:cNvSpPr>
          <p:nvPr>
            <p:ph type="title" hasCustomPrompt="1"/>
          </p:nvPr>
        </p:nvSpPr>
        <p:spPr>
          <a:xfrm>
            <a:off x="2828660" y="2448150"/>
            <a:ext cx="6522873" cy="705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5400" b="1" kern="1200" baseline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Graph</a:t>
            </a:r>
            <a:endParaRPr lang="zh-CN" altLang="en-US" dirty="0"/>
          </a:p>
        </p:txBody>
      </p:sp>
      <p:pic>
        <p:nvPicPr>
          <p:cNvPr id="2050" name="Picture 2" descr="南大标识-南京大学">
            <a:extLst>
              <a:ext uri="{FF2B5EF4-FFF2-40B4-BE49-F238E27FC236}">
                <a16:creationId xmlns:a16="http://schemas.microsoft.com/office/drawing/2014/main" id="{C35E06F5-4482-E92F-F845-A0D95AF37E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9" y="286310"/>
            <a:ext cx="2909627" cy="89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7D87F-1949-D9E3-75C5-DFAD7CC5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558E-4AA5-3B4E-9B84-933E1ACAABB5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05553B-F5E6-7F72-FB14-9C099B6F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5E0A5-377B-1316-125B-E499F39C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50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12C6-294B-EA29-12AE-044676FC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D9C06-67DF-DCEB-6B30-9C5001D7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EEC0D-C130-C3E8-EE91-86CEC783F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A3C4C1-CEF0-EAA5-6DDC-4B5B75F0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1FB6-5C4A-B848-A867-41FB021E1982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96226-1DA3-E433-4F0D-3A1C1B5D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973A2-7C2C-3775-92EB-23A1826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33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32360-96EC-30F6-B9A2-FF2B9F77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6F0499-4B2C-5655-9E62-9354E4E1E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A3E275-0BCE-A783-B504-42999A7D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3D821-FD3F-BBED-155D-11D38FA3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C788-141A-0B42-BA3B-112577615627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0F8BB-E21A-7C69-808E-F281DCAA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6AF44-E9A4-5E49-2027-48C9309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55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B11A0-DCE9-CE0E-D14E-9558DB06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6E359-38EE-194E-A1F4-F73B9C2DE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17190-D11F-7770-28FD-C86DACD0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1074-C348-4E4D-87C8-3A9C5C93BDC5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F32FA-77C7-C501-472B-7D28A540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42F3E-4E3E-8B59-B0CB-FA686682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17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5F7FB5-3D60-5C2D-02D0-CE0807260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9676C-DFDB-E15E-5FD4-DA4BCEB22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22DE6-B84A-3C20-7798-75ABA8EB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4261-3E1A-1445-B680-7F9710297C73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B143C-7905-BB80-A6AF-2318B86E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4ABC-3115-76E9-C002-D47E2E33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37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0">
              <a:srgbClr val="3E2146"/>
            </a:gs>
            <a:gs pos="53000">
              <a:srgbClr val="5C0C5C"/>
            </a:gs>
            <a:gs pos="100000">
              <a:srgbClr val="8C4B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5"/>
          <p:cNvSpPr/>
          <p:nvPr userDrawn="1"/>
        </p:nvSpPr>
        <p:spPr>
          <a:xfrm>
            <a:off x="0" y="4095750"/>
            <a:ext cx="12192000" cy="27622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2" name="图片 6" descr="logo_画板 1 副本 3"/>
          <p:cNvPicPr>
            <a:picLocks noChangeAspect="1"/>
          </p:cNvPicPr>
          <p:nvPr userDrawn="1"/>
        </p:nvPicPr>
        <p:blipFill rotWithShape="1">
          <a:blip r:embed="rId2"/>
          <a:srcRect r="81482"/>
          <a:stretch>
            <a:fillRect/>
          </a:stretch>
        </p:blipFill>
        <p:spPr>
          <a:xfrm>
            <a:off x="10009231" y="5183070"/>
            <a:ext cx="2182769" cy="1674929"/>
          </a:xfrm>
          <a:prstGeom prst="rect">
            <a:avLst/>
          </a:prstGeom>
        </p:spPr>
      </p:pic>
      <p:pic>
        <p:nvPicPr>
          <p:cNvPr id="2097153" name="图片 8" descr="logo-0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908499">
            <a:off x="9156958" y="486375"/>
            <a:ext cx="3385518" cy="3124200"/>
          </a:xfrm>
          <a:prstGeom prst="rect">
            <a:avLst/>
          </a:prstGeom>
        </p:spPr>
      </p:pic>
      <p:pic>
        <p:nvPicPr>
          <p:cNvPr id="2097154" name="图片 19" descr="logo_画板 1 副本 3"/>
          <p:cNvPicPr>
            <a:picLocks noChangeAspect="1"/>
          </p:cNvPicPr>
          <p:nvPr/>
        </p:nvPicPr>
        <p:blipFill rotWithShape="1">
          <a:blip r:embed="rId2"/>
          <a:srcRect l="18481" r="48644"/>
          <a:stretch>
            <a:fillRect/>
          </a:stretch>
        </p:blipFill>
        <p:spPr>
          <a:xfrm flipH="1">
            <a:off x="-1" y="5248767"/>
            <a:ext cx="2933435" cy="1609233"/>
          </a:xfrm>
          <a:prstGeom prst="rect">
            <a:avLst/>
          </a:prstGeom>
        </p:spPr>
      </p:pic>
      <p:sp>
        <p:nvSpPr>
          <p:cNvPr id="1048582" name="标题 30"/>
          <p:cNvSpPr>
            <a:spLocks noGrp="1"/>
          </p:cNvSpPr>
          <p:nvPr>
            <p:ph type="title" hasCustomPrompt="1"/>
          </p:nvPr>
        </p:nvSpPr>
        <p:spPr>
          <a:xfrm>
            <a:off x="2828660" y="2448150"/>
            <a:ext cx="6522873" cy="7056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zh-CN" altLang="en-US" sz="4000" b="0" kern="120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Graph</a:t>
            </a:r>
            <a:endParaRPr lang="zh-CN" altLang="en-US" dirty="0"/>
          </a:p>
        </p:txBody>
      </p:sp>
      <p:pic>
        <p:nvPicPr>
          <p:cNvPr id="2097155" name="图片 16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375029" y="343100"/>
            <a:ext cx="1491871" cy="16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pic>
        <p:nvPicPr>
          <p:cNvPr id="2097157" name="图片 306" descr="logo-06 -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590" name="内容占位符 4"/>
          <p:cNvSpPr>
            <a:spLocks noGrp="1"/>
          </p:cNvSpPr>
          <p:nvPr>
            <p:ph sz="quarter" idx="13"/>
          </p:nvPr>
        </p:nvSpPr>
        <p:spPr>
          <a:xfrm>
            <a:off x="4629150" y="6446863"/>
            <a:ext cx="2600325" cy="3937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54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319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pic>
        <p:nvPicPr>
          <p:cNvPr id="2097157" name="图片 306" descr="logo-06 -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9118971" y="6463877"/>
            <a:ext cx="2700000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54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937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pic>
        <p:nvPicPr>
          <p:cNvPr id="2097157" name="图片 306" descr="logo-06 -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10879667" y="6463877"/>
            <a:ext cx="939304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40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E2EDB6-CAC7-435C-88A9-DEBC90A08076}"/>
              </a:ext>
            </a:extLst>
          </p:cNvPr>
          <p:cNvSpPr txBox="1"/>
          <p:nvPr userDrawn="1"/>
        </p:nvSpPr>
        <p:spPr>
          <a:xfrm>
            <a:off x="745067" y="6461923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E58A02E-3ED3-4741-AC05-3000958019D6}"/>
              </a:ext>
            </a:extLst>
          </p:cNvPr>
          <p:cNvSpPr txBox="1"/>
          <p:nvPr userDrawn="1"/>
        </p:nvSpPr>
        <p:spPr>
          <a:xfrm>
            <a:off x="4636201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工作介绍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686BF9-CE71-42AB-8010-F1D5C253BCB2}"/>
              </a:ext>
            </a:extLst>
          </p:cNvPr>
          <p:cNvSpPr txBox="1"/>
          <p:nvPr userDrawn="1"/>
        </p:nvSpPr>
        <p:spPr>
          <a:xfrm>
            <a:off x="8527335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12974E-74C8-4C6A-98E3-E6820FFA3054}"/>
              </a:ext>
            </a:extLst>
          </p:cNvPr>
          <p:cNvSpPr/>
          <p:nvPr userDrawn="1"/>
        </p:nvSpPr>
        <p:spPr>
          <a:xfrm>
            <a:off x="799667" y="6496190"/>
            <a:ext cx="2015931" cy="31680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6BA05E-0DC8-4812-A510-9F309A75F14A}"/>
              </a:ext>
            </a:extLst>
          </p:cNvPr>
          <p:cNvSpPr/>
          <p:nvPr userDrawn="1"/>
        </p:nvSpPr>
        <p:spPr>
          <a:xfrm>
            <a:off x="4690801" y="650014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CBF2D5-A5B4-46D5-9B87-54EF2385EBBD}"/>
              </a:ext>
            </a:extLst>
          </p:cNvPr>
          <p:cNvSpPr/>
          <p:nvPr userDrawn="1"/>
        </p:nvSpPr>
        <p:spPr>
          <a:xfrm>
            <a:off x="8581935" y="649619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24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10879667" y="6463877"/>
            <a:ext cx="939304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40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  <p:pic>
        <p:nvPicPr>
          <p:cNvPr id="13" name="图片 306" descr="logo-06 - 副本">
            <a:extLst>
              <a:ext uri="{FF2B5EF4-FFF2-40B4-BE49-F238E27FC236}">
                <a16:creationId xmlns:a16="http://schemas.microsoft.com/office/drawing/2014/main" id="{0D345D34-8F28-4C6F-949A-2769928F539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B383689-5054-4282-8574-CE7BBDB0E135}"/>
              </a:ext>
            </a:extLst>
          </p:cNvPr>
          <p:cNvSpPr txBox="1"/>
          <p:nvPr userDrawn="1"/>
        </p:nvSpPr>
        <p:spPr>
          <a:xfrm>
            <a:off x="745067" y="6461923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EB7225-F3A9-4AC9-84F5-06B87FA592CA}"/>
              </a:ext>
            </a:extLst>
          </p:cNvPr>
          <p:cNvSpPr txBox="1"/>
          <p:nvPr userDrawn="1"/>
        </p:nvSpPr>
        <p:spPr>
          <a:xfrm>
            <a:off x="4636201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6DD8C-764A-44C7-8597-A5CFBFA71694}"/>
              </a:ext>
            </a:extLst>
          </p:cNvPr>
          <p:cNvSpPr txBox="1"/>
          <p:nvPr userDrawn="1"/>
        </p:nvSpPr>
        <p:spPr>
          <a:xfrm>
            <a:off x="8527335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FD878F-21CB-43D2-898A-62F0E747A9E8}"/>
              </a:ext>
            </a:extLst>
          </p:cNvPr>
          <p:cNvSpPr/>
          <p:nvPr userDrawn="1"/>
        </p:nvSpPr>
        <p:spPr>
          <a:xfrm>
            <a:off x="799667" y="648765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F9F897-FFB4-4B16-B403-6610B3989C28}"/>
              </a:ext>
            </a:extLst>
          </p:cNvPr>
          <p:cNvSpPr/>
          <p:nvPr userDrawn="1"/>
        </p:nvSpPr>
        <p:spPr>
          <a:xfrm>
            <a:off x="4690801" y="6500140"/>
            <a:ext cx="2015931" cy="31680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EFC189-53C9-4384-A080-B378F68BD5A1}"/>
              </a:ext>
            </a:extLst>
          </p:cNvPr>
          <p:cNvSpPr/>
          <p:nvPr userDrawn="1"/>
        </p:nvSpPr>
        <p:spPr>
          <a:xfrm>
            <a:off x="8581935" y="649619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4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3E2146"/>
            </a:gs>
            <a:gs pos="53000">
              <a:srgbClr val="5C0C5C"/>
            </a:gs>
            <a:gs pos="100000">
              <a:srgbClr val="8C4B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5"/>
          <p:cNvSpPr/>
          <p:nvPr userDrawn="1"/>
        </p:nvSpPr>
        <p:spPr>
          <a:xfrm>
            <a:off x="0" y="4095750"/>
            <a:ext cx="12192000" cy="2762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2" name="图片 6" descr="logo_画板 1 副本 3"/>
          <p:cNvPicPr>
            <a:picLocks noChangeAspect="1"/>
          </p:cNvPicPr>
          <p:nvPr userDrawn="1"/>
        </p:nvPicPr>
        <p:blipFill rotWithShape="1">
          <a:blip r:embed="rId2"/>
          <a:srcRect r="81482"/>
          <a:stretch>
            <a:fillRect/>
          </a:stretch>
        </p:blipFill>
        <p:spPr>
          <a:xfrm>
            <a:off x="10009231" y="5183070"/>
            <a:ext cx="2182769" cy="1674929"/>
          </a:xfrm>
          <a:prstGeom prst="rect">
            <a:avLst/>
          </a:prstGeom>
        </p:spPr>
      </p:pic>
      <p:pic>
        <p:nvPicPr>
          <p:cNvPr id="2097153" name="图片 8" descr="logo-0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3908499">
            <a:off x="9156958" y="486375"/>
            <a:ext cx="3385518" cy="3124200"/>
          </a:xfrm>
          <a:prstGeom prst="rect">
            <a:avLst/>
          </a:prstGeom>
        </p:spPr>
      </p:pic>
      <p:pic>
        <p:nvPicPr>
          <p:cNvPr id="2097154" name="图片 19" descr="logo_画板 1 副本 3"/>
          <p:cNvPicPr>
            <a:picLocks noChangeAspect="1"/>
          </p:cNvPicPr>
          <p:nvPr/>
        </p:nvPicPr>
        <p:blipFill rotWithShape="1">
          <a:blip r:embed="rId2"/>
          <a:srcRect l="18481" r="48644"/>
          <a:stretch>
            <a:fillRect/>
          </a:stretch>
        </p:blipFill>
        <p:spPr>
          <a:xfrm flipH="1">
            <a:off x="-1" y="5248767"/>
            <a:ext cx="2933435" cy="1609233"/>
          </a:xfrm>
          <a:prstGeom prst="rect">
            <a:avLst/>
          </a:prstGeom>
        </p:spPr>
      </p:pic>
      <p:sp>
        <p:nvSpPr>
          <p:cNvPr id="1048582" name="标题 30"/>
          <p:cNvSpPr>
            <a:spLocks noGrp="1"/>
          </p:cNvSpPr>
          <p:nvPr>
            <p:ph type="title" hasCustomPrompt="1"/>
          </p:nvPr>
        </p:nvSpPr>
        <p:spPr>
          <a:xfrm>
            <a:off x="2828660" y="2448150"/>
            <a:ext cx="6522873" cy="705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5400" b="1" kern="1200" baseline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Graph</a:t>
            </a:r>
            <a:endParaRPr lang="zh-CN" altLang="en-US" dirty="0"/>
          </a:p>
        </p:txBody>
      </p:sp>
      <p:pic>
        <p:nvPicPr>
          <p:cNvPr id="2097155" name="图片 16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375029" y="343100"/>
            <a:ext cx="1491871" cy="16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10879667" y="6463877"/>
            <a:ext cx="939304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40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  <p:pic>
        <p:nvPicPr>
          <p:cNvPr id="13" name="图片 306" descr="logo-06 - 副本">
            <a:extLst>
              <a:ext uri="{FF2B5EF4-FFF2-40B4-BE49-F238E27FC236}">
                <a16:creationId xmlns:a16="http://schemas.microsoft.com/office/drawing/2014/main" id="{0D345D34-8F28-4C6F-949A-2769928F539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B383689-5054-4282-8574-CE7BBDB0E135}"/>
              </a:ext>
            </a:extLst>
          </p:cNvPr>
          <p:cNvSpPr txBox="1"/>
          <p:nvPr userDrawn="1"/>
        </p:nvSpPr>
        <p:spPr>
          <a:xfrm>
            <a:off x="745067" y="6461923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6DD8C-764A-44C7-8597-A5CFBFA71694}"/>
              </a:ext>
            </a:extLst>
          </p:cNvPr>
          <p:cNvSpPr txBox="1"/>
          <p:nvPr userDrawn="1"/>
        </p:nvSpPr>
        <p:spPr>
          <a:xfrm>
            <a:off x="8527335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FD878F-21CB-43D2-898A-62F0E747A9E8}"/>
              </a:ext>
            </a:extLst>
          </p:cNvPr>
          <p:cNvSpPr/>
          <p:nvPr userDrawn="1"/>
        </p:nvSpPr>
        <p:spPr>
          <a:xfrm>
            <a:off x="799667" y="648765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C22162-07E5-4683-B5D3-DCE18296D6AF}"/>
              </a:ext>
            </a:extLst>
          </p:cNvPr>
          <p:cNvGrpSpPr/>
          <p:nvPr userDrawn="1"/>
        </p:nvGrpSpPr>
        <p:grpSpPr>
          <a:xfrm>
            <a:off x="4371550" y="6474436"/>
            <a:ext cx="2654435" cy="584775"/>
            <a:chOff x="4570669" y="6499129"/>
            <a:chExt cx="2351602" cy="58477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EB7225-F3A9-4AC9-84F5-06B87FA592CA}"/>
                </a:ext>
              </a:extLst>
            </p:cNvPr>
            <p:cNvSpPr txBox="1"/>
            <p:nvPr userDrawn="1"/>
          </p:nvSpPr>
          <p:spPr>
            <a:xfrm>
              <a:off x="4570669" y="6499129"/>
              <a:ext cx="2351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主动式拥塞控制协议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ToCC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F9F897-FFB4-4B16-B403-6610B3989C28}"/>
                </a:ext>
              </a:extLst>
            </p:cNvPr>
            <p:cNvSpPr/>
            <p:nvPr userDrawn="1"/>
          </p:nvSpPr>
          <p:spPr>
            <a:xfrm>
              <a:off x="4570669" y="6513964"/>
              <a:ext cx="2351602" cy="31680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7EFC189-53C9-4384-A080-B378F68BD5A1}"/>
              </a:ext>
            </a:extLst>
          </p:cNvPr>
          <p:cNvSpPr/>
          <p:nvPr userDrawn="1"/>
        </p:nvSpPr>
        <p:spPr>
          <a:xfrm>
            <a:off x="8581935" y="649619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97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deb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10879667" y="6463877"/>
            <a:ext cx="939304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40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  <p:pic>
        <p:nvPicPr>
          <p:cNvPr id="13" name="图片 306" descr="logo-06 - 副本">
            <a:extLst>
              <a:ext uri="{FF2B5EF4-FFF2-40B4-BE49-F238E27FC236}">
                <a16:creationId xmlns:a16="http://schemas.microsoft.com/office/drawing/2014/main" id="{0D345D34-8F28-4C6F-949A-2769928F539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B383689-5054-4282-8574-CE7BBDB0E135}"/>
              </a:ext>
            </a:extLst>
          </p:cNvPr>
          <p:cNvSpPr txBox="1"/>
          <p:nvPr userDrawn="1"/>
        </p:nvSpPr>
        <p:spPr>
          <a:xfrm>
            <a:off x="745067" y="6461923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6DD8C-764A-44C7-8597-A5CFBFA71694}"/>
              </a:ext>
            </a:extLst>
          </p:cNvPr>
          <p:cNvSpPr txBox="1"/>
          <p:nvPr userDrawn="1"/>
        </p:nvSpPr>
        <p:spPr>
          <a:xfrm>
            <a:off x="8527335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FD878F-21CB-43D2-898A-62F0E747A9E8}"/>
              </a:ext>
            </a:extLst>
          </p:cNvPr>
          <p:cNvSpPr/>
          <p:nvPr userDrawn="1"/>
        </p:nvSpPr>
        <p:spPr>
          <a:xfrm>
            <a:off x="799667" y="648765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A46600-7986-480C-B73C-56F336F68B3E}"/>
              </a:ext>
            </a:extLst>
          </p:cNvPr>
          <p:cNvGrpSpPr/>
          <p:nvPr userDrawn="1"/>
        </p:nvGrpSpPr>
        <p:grpSpPr>
          <a:xfrm>
            <a:off x="4331642" y="6485313"/>
            <a:ext cx="2788852" cy="338554"/>
            <a:chOff x="4272536" y="6485313"/>
            <a:chExt cx="2788852" cy="33855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EB7225-F3A9-4AC9-84F5-06B87FA592CA}"/>
                </a:ext>
              </a:extLst>
            </p:cNvPr>
            <p:cNvSpPr txBox="1"/>
            <p:nvPr userDrawn="1"/>
          </p:nvSpPr>
          <p:spPr>
            <a:xfrm>
              <a:off x="4272536" y="6485313"/>
              <a:ext cx="2788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微突发场景处理协议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Paydebt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F9F897-FFB4-4B16-B403-6610B3989C28}"/>
                </a:ext>
              </a:extLst>
            </p:cNvPr>
            <p:cNvSpPr/>
            <p:nvPr userDrawn="1"/>
          </p:nvSpPr>
          <p:spPr>
            <a:xfrm>
              <a:off x="4304341" y="6487978"/>
              <a:ext cx="2725242" cy="31680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7EFC189-53C9-4384-A080-B378F68BD5A1}"/>
              </a:ext>
            </a:extLst>
          </p:cNvPr>
          <p:cNvSpPr/>
          <p:nvPr userDrawn="1"/>
        </p:nvSpPr>
        <p:spPr>
          <a:xfrm>
            <a:off x="8581935" y="649619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495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odg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10879667" y="6463877"/>
            <a:ext cx="939304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40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  <p:pic>
        <p:nvPicPr>
          <p:cNvPr id="13" name="图片 306" descr="logo-06 - 副本">
            <a:extLst>
              <a:ext uri="{FF2B5EF4-FFF2-40B4-BE49-F238E27FC236}">
                <a16:creationId xmlns:a16="http://schemas.microsoft.com/office/drawing/2014/main" id="{0D345D34-8F28-4C6F-949A-2769928F539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B383689-5054-4282-8574-CE7BBDB0E135}"/>
              </a:ext>
            </a:extLst>
          </p:cNvPr>
          <p:cNvSpPr txBox="1"/>
          <p:nvPr userDrawn="1"/>
        </p:nvSpPr>
        <p:spPr>
          <a:xfrm>
            <a:off x="745067" y="6461923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C6DD8C-764A-44C7-8597-A5CFBFA71694}"/>
              </a:ext>
            </a:extLst>
          </p:cNvPr>
          <p:cNvSpPr txBox="1"/>
          <p:nvPr userDrawn="1"/>
        </p:nvSpPr>
        <p:spPr>
          <a:xfrm>
            <a:off x="8527335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FD878F-21CB-43D2-898A-62F0E747A9E8}"/>
              </a:ext>
            </a:extLst>
          </p:cNvPr>
          <p:cNvSpPr/>
          <p:nvPr userDrawn="1"/>
        </p:nvSpPr>
        <p:spPr>
          <a:xfrm>
            <a:off x="799667" y="648765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2A2F82-EEA5-4F4E-B557-62DC88453FEE}"/>
              </a:ext>
            </a:extLst>
          </p:cNvPr>
          <p:cNvGrpSpPr/>
          <p:nvPr userDrawn="1"/>
        </p:nvGrpSpPr>
        <p:grpSpPr>
          <a:xfrm>
            <a:off x="4207994" y="6487650"/>
            <a:ext cx="3036148" cy="338554"/>
            <a:chOff x="4314171" y="6487650"/>
            <a:chExt cx="3036148" cy="33855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EB7225-F3A9-4AC9-84F5-06B87FA592CA}"/>
                </a:ext>
              </a:extLst>
            </p:cNvPr>
            <p:cNvSpPr txBox="1"/>
            <p:nvPr userDrawn="1"/>
          </p:nvSpPr>
          <p:spPr>
            <a:xfrm>
              <a:off x="4314171" y="6487650"/>
              <a:ext cx="30361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大规模突发流控协议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Floodgate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7F9F897-FFB4-4B16-B403-6610B3989C28}"/>
                </a:ext>
              </a:extLst>
            </p:cNvPr>
            <p:cNvSpPr/>
            <p:nvPr userDrawn="1"/>
          </p:nvSpPr>
          <p:spPr>
            <a:xfrm>
              <a:off x="4367951" y="6487978"/>
              <a:ext cx="2928588" cy="31680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7EFC189-53C9-4384-A080-B378F68BD5A1}"/>
              </a:ext>
            </a:extLst>
          </p:cNvPr>
          <p:cNvSpPr/>
          <p:nvPr userDrawn="1"/>
        </p:nvSpPr>
        <p:spPr>
          <a:xfrm>
            <a:off x="8581935" y="649619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26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 5"/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6" name="图片 15" descr="logo-04"/>
          <p:cNvPicPr>
            <a:picLocks noChangeAspect="1"/>
          </p:cNvPicPr>
          <p:nvPr userDrawn="1"/>
        </p:nvPicPr>
        <p:blipFill rotWithShape="1">
          <a:blip r:embed="rId4"/>
          <a:srcRect l="17769" t="34703" r="63008" b="32965"/>
          <a:stretch>
            <a:fillRect/>
          </a:stretch>
        </p:blipFill>
        <p:spPr>
          <a:xfrm>
            <a:off x="10719341" y="289490"/>
            <a:ext cx="1099630" cy="1221810"/>
          </a:xfrm>
          <a:prstGeom prst="rect">
            <a:avLst/>
          </a:prstGeom>
        </p:spPr>
      </p:pic>
      <p:sp>
        <p:nvSpPr>
          <p:cNvPr id="1048589" name="灯片编号占位符 311"/>
          <p:cNvSpPr>
            <a:spLocks noGrp="1"/>
          </p:cNvSpPr>
          <p:nvPr>
            <p:ph type="sldNum" sz="quarter" idx="12"/>
          </p:nvPr>
        </p:nvSpPr>
        <p:spPr>
          <a:xfrm>
            <a:off x="10879667" y="6463877"/>
            <a:ext cx="939304" cy="316800"/>
          </a:xfrm>
        </p:spPr>
        <p:txBody>
          <a:bodyPr>
            <a:no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EEA28750-5144-41F9-A099-775D2CCF80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4000" kern="0" spc="0" baseline="0">
                <a:solidFill>
                  <a:srgbClr val="4A194E"/>
                </a:solidFill>
              </a:defRPr>
            </a:lvl1pPr>
          </a:lstStyle>
          <a:p>
            <a:r>
              <a:rPr lang="en-US" altLang="zh-CN" dirty="0"/>
              <a:t>Datacenter Networks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34C9A9C8-A202-48DF-935D-FBB133029A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2800" kern="0" spc="0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2400" kern="0" spc="0" baseline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2000" kern="0" spc="0" baseline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 kern="0" spc="0" baseline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kern="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Datacenter networks1</a:t>
            </a:r>
            <a:endParaRPr lang="zh-CN" altLang="en-US" dirty="0"/>
          </a:p>
          <a:p>
            <a:pPr lvl="1"/>
            <a:r>
              <a:rPr lang="en-US" altLang="zh-CN" dirty="0"/>
              <a:t>Datacenter networks2</a:t>
            </a:r>
            <a:endParaRPr lang="zh-CN" altLang="en-US" dirty="0"/>
          </a:p>
          <a:p>
            <a:pPr lvl="2"/>
            <a:r>
              <a:rPr lang="en-US" altLang="zh-CN" dirty="0"/>
              <a:t>Datacenter networks3</a:t>
            </a:r>
            <a:endParaRPr lang="zh-CN" altLang="en-US" dirty="0"/>
          </a:p>
          <a:p>
            <a:pPr lvl="3"/>
            <a:r>
              <a:rPr lang="en-US" altLang="zh-CN" dirty="0"/>
              <a:t>Datacenter networks4</a:t>
            </a:r>
            <a:endParaRPr lang="zh-CN" altLang="en-US" dirty="0"/>
          </a:p>
          <a:p>
            <a:pPr lvl="4"/>
            <a:r>
              <a:rPr lang="en-US" altLang="zh-CN" dirty="0"/>
              <a:t>Datacenter networks5</a:t>
            </a:r>
            <a:endParaRPr lang="zh-CN" altLang="en-US" dirty="0"/>
          </a:p>
        </p:txBody>
      </p:sp>
      <p:pic>
        <p:nvPicPr>
          <p:cNvPr id="13" name="图片 306" descr="logo-06 - 副本">
            <a:extLst>
              <a:ext uri="{FF2B5EF4-FFF2-40B4-BE49-F238E27FC236}">
                <a16:creationId xmlns:a16="http://schemas.microsoft.com/office/drawing/2014/main" id="{E162F7F3-ED73-4D1A-85E9-77CFA539DD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250" y="6368854"/>
            <a:ext cx="1095375" cy="5246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3D1AAE1-F62C-451D-AB9B-52DCFE6FFA0A}"/>
              </a:ext>
            </a:extLst>
          </p:cNvPr>
          <p:cNvSpPr txBox="1"/>
          <p:nvPr userDrawn="1"/>
        </p:nvSpPr>
        <p:spPr>
          <a:xfrm>
            <a:off x="745067" y="6461923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14996F-98E9-4054-BCFE-60A3F5792079}"/>
              </a:ext>
            </a:extLst>
          </p:cNvPr>
          <p:cNvSpPr txBox="1"/>
          <p:nvPr userDrawn="1"/>
        </p:nvSpPr>
        <p:spPr>
          <a:xfrm>
            <a:off x="4636201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167847-8054-42E2-A08F-1A09D9C19A6A}"/>
              </a:ext>
            </a:extLst>
          </p:cNvPr>
          <p:cNvSpPr txBox="1"/>
          <p:nvPr userDrawn="1"/>
        </p:nvSpPr>
        <p:spPr>
          <a:xfrm>
            <a:off x="8527335" y="6474436"/>
            <a:ext cx="212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A4B036-E82E-4AEE-8713-68DB1D0BCAF1}"/>
              </a:ext>
            </a:extLst>
          </p:cNvPr>
          <p:cNvSpPr/>
          <p:nvPr userDrawn="1"/>
        </p:nvSpPr>
        <p:spPr>
          <a:xfrm>
            <a:off x="4690801" y="6500140"/>
            <a:ext cx="2015931" cy="316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A929AF-8A87-458E-BF6B-104C1E5CDD92}"/>
              </a:ext>
            </a:extLst>
          </p:cNvPr>
          <p:cNvSpPr/>
          <p:nvPr userDrawn="1"/>
        </p:nvSpPr>
        <p:spPr>
          <a:xfrm>
            <a:off x="8581935" y="6496190"/>
            <a:ext cx="2015931" cy="31680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61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327" descr="logo-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619760" y="5371425"/>
            <a:ext cx="4865370" cy="1885950"/>
          </a:xfrm>
          <a:prstGeom prst="rect">
            <a:avLst/>
          </a:prstGeom>
        </p:spPr>
      </p:pic>
      <p:sp>
        <p:nvSpPr>
          <p:cNvPr id="1048713" name="矩形 328"/>
          <p:cNvSpPr/>
          <p:nvPr userDrawn="1"/>
        </p:nvSpPr>
        <p:spPr>
          <a:xfrm>
            <a:off x="0" y="1299029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29000">
                <a:srgbClr val="713686"/>
              </a:gs>
              <a:gs pos="6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71" name="图片 329" descr="logo-0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17951" y="-562375"/>
            <a:ext cx="338551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4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3CAFC528-00A4-9E40-BE14-0CC9F632CADE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715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6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97172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87250" cy="6858635"/>
          </a:xfrm>
          <a:prstGeom prst="rect">
            <a:avLst/>
          </a:prstGeom>
        </p:spPr>
      </p:pic>
      <p:sp>
        <p:nvSpPr>
          <p:cNvPr id="1048717" name="矩形 5"/>
          <p:cNvSpPr/>
          <p:nvPr userDrawn="1"/>
        </p:nvSpPr>
        <p:spPr>
          <a:xfrm>
            <a:off x="0" y="1622879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29000">
                <a:srgbClr val="713686"/>
              </a:gs>
              <a:gs pos="69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F7F027-ED64-4DEE-8CAA-3E4C115B11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774" y="490538"/>
            <a:ext cx="7769225" cy="9953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4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62922C5-47A0-4ADC-BED4-227A7DE004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1828800"/>
            <a:ext cx="9209088" cy="3208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3399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48719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72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A8CF263B-C727-F84E-827E-44BD38EB1AD4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72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24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9767DB7-9ADF-9249-8A23-9B0F3D45B918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82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1048724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1048725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26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1048727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048728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03E4CEBB-2DC4-AE4D-9EDB-7EC187269EDF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729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0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641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48732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DDA51CF-E9B2-304E-9C03-4419221A872F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733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4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0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bg>
      <p:bgPr>
        <a:gradFill>
          <a:gsLst>
            <a:gs pos="0">
              <a:srgbClr val="3E2146"/>
            </a:gs>
            <a:gs pos="53000">
              <a:srgbClr val="5C0C5C"/>
            </a:gs>
            <a:gs pos="100000">
              <a:srgbClr val="8C4B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5">
            <a:extLst>
              <a:ext uri="{FF2B5EF4-FFF2-40B4-BE49-F238E27FC236}">
                <a16:creationId xmlns:a16="http://schemas.microsoft.com/office/drawing/2014/main" id="{99ACC9DD-7B37-7024-C6A2-491BF6DF51FE}"/>
              </a:ext>
            </a:extLst>
          </p:cNvPr>
          <p:cNvSpPr/>
          <p:nvPr userDrawn="1"/>
        </p:nvSpPr>
        <p:spPr>
          <a:xfrm>
            <a:off x="3848100" y="0"/>
            <a:ext cx="83439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6" descr="logo_画板 1 副本 3">
            <a:extLst>
              <a:ext uri="{FF2B5EF4-FFF2-40B4-BE49-F238E27FC236}">
                <a16:creationId xmlns:a16="http://schemas.microsoft.com/office/drawing/2014/main" id="{33F41A9F-6850-E19D-A1A3-8036CE1C22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1482"/>
          <a:stretch>
            <a:fillRect/>
          </a:stretch>
        </p:blipFill>
        <p:spPr>
          <a:xfrm>
            <a:off x="10009231" y="5183070"/>
            <a:ext cx="2182769" cy="1674929"/>
          </a:xfrm>
          <a:prstGeom prst="rect">
            <a:avLst/>
          </a:prstGeom>
        </p:spPr>
      </p:pic>
      <p:sp>
        <p:nvSpPr>
          <p:cNvPr id="19" name="标题 30">
            <a:extLst>
              <a:ext uri="{FF2B5EF4-FFF2-40B4-BE49-F238E27FC236}">
                <a16:creationId xmlns:a16="http://schemas.microsoft.com/office/drawing/2014/main" id="{A0CB98D8-D065-67C5-69B9-02DB0E10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49" y="1826225"/>
            <a:ext cx="2806701" cy="31394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4000" b="1" kern="1200" baseline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pic>
        <p:nvPicPr>
          <p:cNvPr id="20" name="图片 16" descr="logo-04">
            <a:extLst>
              <a:ext uri="{FF2B5EF4-FFF2-40B4-BE49-F238E27FC236}">
                <a16:creationId xmlns:a16="http://schemas.microsoft.com/office/drawing/2014/main" id="{DD42143B-627C-03BE-B75A-73A335B7B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769" t="34703" r="63008" b="32965"/>
          <a:stretch>
            <a:fillRect/>
          </a:stretch>
        </p:blipFill>
        <p:spPr>
          <a:xfrm>
            <a:off x="1362263" y="343101"/>
            <a:ext cx="1085471" cy="1206078"/>
          </a:xfrm>
          <a:prstGeom prst="rect">
            <a:avLst/>
          </a:prstGeom>
        </p:spPr>
      </p:pic>
      <p:pic>
        <p:nvPicPr>
          <p:cNvPr id="21" name="图片 329" descr="logo-05">
            <a:extLst>
              <a:ext uri="{FF2B5EF4-FFF2-40B4-BE49-F238E27FC236}">
                <a16:creationId xmlns:a16="http://schemas.microsoft.com/office/drawing/2014/main" id="{3C4AC668-2FE3-59A5-8D2A-A20E3A8536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7951" y="-562375"/>
            <a:ext cx="3385518" cy="3124200"/>
          </a:xfrm>
          <a:prstGeom prst="rect">
            <a:avLst/>
          </a:prstGeom>
        </p:spPr>
      </p:pic>
      <p:pic>
        <p:nvPicPr>
          <p:cNvPr id="22" name="图片 327" descr="logo-08">
            <a:extLst>
              <a:ext uri="{FF2B5EF4-FFF2-40B4-BE49-F238E27FC236}">
                <a16:creationId xmlns:a16="http://schemas.microsoft.com/office/drawing/2014/main" id="{6E41BD4B-3F55-AC1A-5953-7BE54219403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-619760" y="5371425"/>
            <a:ext cx="4865370" cy="1885950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2CBBE08-7C1D-62C8-4020-3C891E22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389" y="812800"/>
            <a:ext cx="4447072" cy="53641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25735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703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1048704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1E802E8-1D2B-8045-A783-585F588611C7}" type="datetime10">
              <a:rPr lang="zh-CN" altLang="en-US" smtClean="0"/>
              <a:t>19:36</a:t>
            </a:fld>
            <a:endParaRPr lang="zh-CN" altLang="en-US" dirty="0"/>
          </a:p>
        </p:txBody>
      </p:sp>
      <p:sp>
        <p:nvSpPr>
          <p:cNvPr id="1048705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06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07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3184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1048709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10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B2DC7BC-AB26-C84A-94A0-3DE6FCB0B1F3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711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61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01248993-D754-794A-BBD8-559A8ED31F32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699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0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01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98623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37CAFC0E-5988-7C45-9AE1-65512B41FEF4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69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9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104869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2534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k object 46"/>
          <p:cNvSpPr/>
          <p:nvPr/>
        </p:nvSpPr>
        <p:spPr>
          <a:xfrm>
            <a:off x="2" y="1"/>
            <a:ext cx="12186961" cy="806599"/>
          </a:xfrm>
          <a:custGeom>
            <a:avLst/>
            <a:gdLst/>
            <a:ahLst/>
            <a:cxnLst/>
            <a:rect l="l" t="t" r="r" b="b"/>
            <a:pathLst>
              <a:path w="4608195" h="407034">
                <a:moveTo>
                  <a:pt x="0" y="406654"/>
                </a:moveTo>
                <a:lnTo>
                  <a:pt x="4607941" y="406654"/>
                </a:lnTo>
                <a:lnTo>
                  <a:pt x="4607941" y="0"/>
                </a:lnTo>
                <a:lnTo>
                  <a:pt x="0" y="0"/>
                </a:lnTo>
                <a:lnTo>
                  <a:pt x="0" y="40665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bk object 47"/>
          <p:cNvSpPr/>
          <p:nvPr/>
        </p:nvSpPr>
        <p:spPr>
          <a:xfrm>
            <a:off x="10720533" y="72113"/>
            <a:ext cx="1371409" cy="56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2" y="1577340"/>
            <a:ext cx="5303519" cy="44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19" cy="44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A81B-E0B6-A14A-9439-A471B05CD395}" type="datetime10">
              <a:rPr lang="zh-CN" altLang="en-US" smtClean="0"/>
              <a:t>19:36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301614" y="6623328"/>
            <a:ext cx="673415" cy="177889"/>
          </a:xfrm>
        </p:spPr>
        <p:txBody>
          <a:bodyPr lIns="0" tIns="0" rIns="0" bIns="0"/>
          <a:lstStyle>
            <a:lvl1pPr marL="142261">
              <a:lnSpc>
                <a:spcPts val="1318"/>
              </a:lnSpc>
              <a:defRPr sz="1200" b="0" i="0" spc="-20" smtClean="0">
                <a:solidFill>
                  <a:srgbClr val="7F7F7F"/>
                </a:solidFill>
                <a:latin typeface="Bookman Old Style"/>
                <a:cs typeface="Bookman Old Style"/>
              </a:defRPr>
            </a:lvl1pPr>
          </a:lstStyle>
          <a:p>
            <a:fld id="{81D60167-4931-47E6-BA6A-407CBD079E4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6289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ign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870C7-8257-CF4E-903D-4969E55B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B296-13CC-6845-A625-1490D707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320"/>
            <a:ext cx="10515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BDE49-9493-CC43-9324-BBBB3C5A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ED69-38AA-FE4B-9821-5B81ADFB3696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C4E33-ECE2-9246-8308-FF43C77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75-E8C8-4356-88BD-B485DD0571F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5DDB6B-BB63-EE46-9702-50C52F153BC7}"/>
              </a:ext>
            </a:extLst>
          </p:cNvPr>
          <p:cNvSpPr txBox="1"/>
          <p:nvPr userDrawn="1"/>
        </p:nvSpPr>
        <p:spPr>
          <a:xfrm>
            <a:off x="4553578" y="6538912"/>
            <a:ext cx="308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949494"/>
                </a:solidFill>
              </a:rPr>
              <a:t>Motivation | </a:t>
            </a:r>
            <a:r>
              <a:rPr kumimoji="1" lang="en-US" altLang="zh-CN" sz="1200" dirty="0">
                <a:solidFill>
                  <a:schemeClr val="tx1"/>
                </a:solidFill>
              </a:rPr>
              <a:t>Design</a:t>
            </a:r>
            <a:r>
              <a:rPr kumimoji="1" lang="en-US" altLang="zh-CN" sz="1200" dirty="0">
                <a:solidFill>
                  <a:srgbClr val="949494"/>
                </a:solidFill>
              </a:rPr>
              <a:t> | Evaluation</a:t>
            </a:r>
            <a:endParaRPr kumimoji="1" lang="zh-CN" altLang="en-US" sz="1200" dirty="0">
              <a:solidFill>
                <a:srgbClr val="94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1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>
          <a:gsLst>
            <a:gs pos="0">
              <a:srgbClr val="3E2146"/>
            </a:gs>
            <a:gs pos="53000">
              <a:srgbClr val="5C0C5C"/>
            </a:gs>
            <a:gs pos="100000">
              <a:srgbClr val="8C4B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5">
            <a:extLst>
              <a:ext uri="{FF2B5EF4-FFF2-40B4-BE49-F238E27FC236}">
                <a16:creationId xmlns:a16="http://schemas.microsoft.com/office/drawing/2014/main" id="{99ACC9DD-7B37-7024-C6A2-491BF6DF51FE}"/>
              </a:ext>
            </a:extLst>
          </p:cNvPr>
          <p:cNvSpPr/>
          <p:nvPr userDrawn="1"/>
        </p:nvSpPr>
        <p:spPr>
          <a:xfrm>
            <a:off x="3848100" y="0"/>
            <a:ext cx="83439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片 6" descr="logo_画板 1 副本 3">
            <a:extLst>
              <a:ext uri="{FF2B5EF4-FFF2-40B4-BE49-F238E27FC236}">
                <a16:creationId xmlns:a16="http://schemas.microsoft.com/office/drawing/2014/main" id="{33F41A9F-6850-E19D-A1A3-8036CE1C22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1482"/>
          <a:stretch>
            <a:fillRect/>
          </a:stretch>
        </p:blipFill>
        <p:spPr>
          <a:xfrm>
            <a:off x="10009231" y="5183070"/>
            <a:ext cx="2182769" cy="1674929"/>
          </a:xfrm>
          <a:prstGeom prst="rect">
            <a:avLst/>
          </a:prstGeom>
        </p:spPr>
      </p:pic>
      <p:sp>
        <p:nvSpPr>
          <p:cNvPr id="19" name="标题 30">
            <a:extLst>
              <a:ext uri="{FF2B5EF4-FFF2-40B4-BE49-F238E27FC236}">
                <a16:creationId xmlns:a16="http://schemas.microsoft.com/office/drawing/2014/main" id="{A0CB98D8-D065-67C5-69B9-02DB0E10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49" y="1826225"/>
            <a:ext cx="2806701" cy="31394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4000" b="1" kern="1200" baseline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pic>
        <p:nvPicPr>
          <p:cNvPr id="20" name="图片 16" descr="logo-04">
            <a:extLst>
              <a:ext uri="{FF2B5EF4-FFF2-40B4-BE49-F238E27FC236}">
                <a16:creationId xmlns:a16="http://schemas.microsoft.com/office/drawing/2014/main" id="{DD42143B-627C-03BE-B75A-73A335B7B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769" t="34703" r="63008" b="32965"/>
          <a:stretch>
            <a:fillRect/>
          </a:stretch>
        </p:blipFill>
        <p:spPr>
          <a:xfrm>
            <a:off x="1362263" y="343101"/>
            <a:ext cx="1085471" cy="1206078"/>
          </a:xfrm>
          <a:prstGeom prst="rect">
            <a:avLst/>
          </a:prstGeom>
        </p:spPr>
      </p:pic>
      <p:pic>
        <p:nvPicPr>
          <p:cNvPr id="21" name="图片 329" descr="logo-05">
            <a:extLst>
              <a:ext uri="{FF2B5EF4-FFF2-40B4-BE49-F238E27FC236}">
                <a16:creationId xmlns:a16="http://schemas.microsoft.com/office/drawing/2014/main" id="{3C4AC668-2FE3-59A5-8D2A-A20E3A8536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7951" y="-562375"/>
            <a:ext cx="3385518" cy="3124200"/>
          </a:xfrm>
          <a:prstGeom prst="rect">
            <a:avLst/>
          </a:prstGeom>
        </p:spPr>
      </p:pic>
      <p:pic>
        <p:nvPicPr>
          <p:cNvPr id="22" name="图片 327" descr="logo-08">
            <a:extLst>
              <a:ext uri="{FF2B5EF4-FFF2-40B4-BE49-F238E27FC236}">
                <a16:creationId xmlns:a16="http://schemas.microsoft.com/office/drawing/2014/main" id="{6E41BD4B-3F55-AC1A-5953-7BE54219403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-619760" y="5371425"/>
            <a:ext cx="4865370" cy="1885950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2CBBE08-7C1D-62C8-4020-3C891E22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389" y="812800"/>
            <a:ext cx="4447072" cy="53641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34" name="图形 33">
            <a:extLst>
              <a:ext uri="{FF2B5EF4-FFF2-40B4-BE49-F238E27FC236}">
                <a16:creationId xmlns:a16="http://schemas.microsoft.com/office/drawing/2014/main" id="{F83F26CB-E438-6206-01B8-12921D49B75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0532" y="3176081"/>
            <a:ext cx="468000" cy="46800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F8916FF7-E038-3368-E26C-6B17A8AC01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0532" y="1225184"/>
            <a:ext cx="468000" cy="46800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85DD17AB-BB42-E6D7-A501-F5DC4C9A73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0532" y="5126980"/>
            <a:ext cx="468000" cy="468000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3F2B3B57-0AEE-46C9-A01A-12E875E82F0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0532" y="3826380"/>
            <a:ext cx="468000" cy="4680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0502337C-F614-94E1-A613-6912F8DB0B1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40532" y="574885"/>
            <a:ext cx="468000" cy="468000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03D8F65F-7A45-88CF-AD80-A6D23F8BD655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40532" y="4476679"/>
            <a:ext cx="468000" cy="468000"/>
          </a:xfrm>
          <a:prstGeom prst="rect">
            <a:avLst/>
          </a:prstGeom>
        </p:spPr>
      </p:pic>
      <p:pic>
        <p:nvPicPr>
          <p:cNvPr id="46" name="图形 45">
            <a:extLst>
              <a:ext uri="{FF2B5EF4-FFF2-40B4-BE49-F238E27FC236}">
                <a16:creationId xmlns:a16="http://schemas.microsoft.com/office/drawing/2014/main" id="{247FAAD9-BFE5-47E9-AF6A-C00BC66AB49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40532" y="1875483"/>
            <a:ext cx="468000" cy="468000"/>
          </a:xfrm>
          <a:prstGeom prst="rect">
            <a:avLst/>
          </a:prstGeom>
        </p:spPr>
      </p:pic>
      <p:pic>
        <p:nvPicPr>
          <p:cNvPr id="48" name="图形 47">
            <a:extLst>
              <a:ext uri="{FF2B5EF4-FFF2-40B4-BE49-F238E27FC236}">
                <a16:creationId xmlns:a16="http://schemas.microsoft.com/office/drawing/2014/main" id="{022E1107-C5F4-8EFC-33D4-5545B848ED3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40532" y="2525782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80356-527D-9439-682F-BC588E61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1"/>
            <a:ext cx="10515600" cy="473122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7B95F-53DD-9EBC-3BAE-F417997E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9771-5615-3143-A5AF-A97C8C7AB8F8}" type="datetime10">
              <a:rPr kumimoji="1" lang="zh-CN" altLang="en-US" smtClean="0"/>
              <a:t>19:36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A4D70-DA2F-8DB2-223D-D09BF6DE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23A18-3076-59A4-0E85-E97AEF93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4C667198-1EC3-ACF8-E80C-B621D6212289}"/>
              </a:ext>
            </a:extLst>
          </p:cNvPr>
          <p:cNvSpPr/>
          <p:nvPr userDrawn="1"/>
        </p:nvSpPr>
        <p:spPr>
          <a:xfrm>
            <a:off x="0" y="7748"/>
            <a:ext cx="12192000" cy="1114470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6" descr="logo-04">
            <a:extLst>
              <a:ext uri="{FF2B5EF4-FFF2-40B4-BE49-F238E27FC236}">
                <a16:creationId xmlns:a16="http://schemas.microsoft.com/office/drawing/2014/main" id="{84FA6694-6C4D-5738-C41B-10C4E575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69" t="34703" r="63008" b="32965"/>
          <a:stretch>
            <a:fillRect/>
          </a:stretch>
        </p:blipFill>
        <p:spPr>
          <a:xfrm>
            <a:off x="54379" y="159737"/>
            <a:ext cx="729443" cy="810491"/>
          </a:xfrm>
          <a:prstGeom prst="rect">
            <a:avLst/>
          </a:prstGeom>
        </p:spPr>
      </p:pic>
      <p:pic>
        <p:nvPicPr>
          <p:cNvPr id="16" name="图片 329" descr="logo-05">
            <a:extLst>
              <a:ext uri="{FF2B5EF4-FFF2-40B4-BE49-F238E27FC236}">
                <a16:creationId xmlns:a16="http://schemas.microsoft.com/office/drawing/2014/main" id="{ABD27701-BF66-D794-A13D-DFD14CD04B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3717" y="-240687"/>
            <a:ext cx="1528129" cy="1410177"/>
          </a:xfrm>
          <a:prstGeom prst="rect">
            <a:avLst/>
          </a:prstGeom>
        </p:spPr>
      </p:pic>
      <p:sp>
        <p:nvSpPr>
          <p:cNvPr id="7" name="标题 30">
            <a:extLst>
              <a:ext uri="{FF2B5EF4-FFF2-40B4-BE49-F238E27FC236}">
                <a16:creationId xmlns:a16="http://schemas.microsoft.com/office/drawing/2014/main" id="{AC17E099-F9FB-3AEA-56D5-6975F19FF9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8574"/>
            <a:ext cx="10515600" cy="65281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zh-CN" altLang="en-US" sz="4000" b="1" kern="1200" baseline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98E66-9C47-D81B-05CF-38026FAB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299DD-13A1-AC6D-E8AC-6514E439C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FD918-E220-04A8-0594-2A23B2DD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0EEB-0B5C-7346-8B54-9A8B49661C6B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086B9-C58B-7269-6B0D-AC204DCE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16173-ACD1-7332-89AE-DC429F3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051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E8100-8BA8-3E55-0C09-36E72D4C3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6406"/>
            <a:ext cx="5181600" cy="4770557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CB809-4403-2054-1A24-55E576C9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6406"/>
            <a:ext cx="5181600" cy="4770557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EF969-7FBA-7DFA-EBB1-385B5E2A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7296-581D-D344-9C93-CD11EDABDB64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14EB9-CBBB-20EE-AEFB-BC9114B7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6E5EA-2548-ED08-EC31-8C3DB930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A3740AFF-8A1A-A76A-D191-4A05BEF6CDFA}"/>
              </a:ext>
            </a:extLst>
          </p:cNvPr>
          <p:cNvSpPr/>
          <p:nvPr userDrawn="1"/>
        </p:nvSpPr>
        <p:spPr>
          <a:xfrm>
            <a:off x="0" y="7748"/>
            <a:ext cx="12192000" cy="1114470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6" descr="logo-04">
            <a:extLst>
              <a:ext uri="{FF2B5EF4-FFF2-40B4-BE49-F238E27FC236}">
                <a16:creationId xmlns:a16="http://schemas.microsoft.com/office/drawing/2014/main" id="{992190CC-4F2C-81E5-5B4D-C5EE42221E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69" t="34703" r="63008" b="32965"/>
          <a:stretch>
            <a:fillRect/>
          </a:stretch>
        </p:blipFill>
        <p:spPr>
          <a:xfrm>
            <a:off x="54379" y="159737"/>
            <a:ext cx="729443" cy="810491"/>
          </a:xfrm>
          <a:prstGeom prst="rect">
            <a:avLst/>
          </a:prstGeom>
        </p:spPr>
      </p:pic>
      <p:pic>
        <p:nvPicPr>
          <p:cNvPr id="15" name="图片 329" descr="logo-05">
            <a:extLst>
              <a:ext uri="{FF2B5EF4-FFF2-40B4-BE49-F238E27FC236}">
                <a16:creationId xmlns:a16="http://schemas.microsoft.com/office/drawing/2014/main" id="{93962061-C807-E6E5-E81A-17DE6DFACC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3717" y="-240687"/>
            <a:ext cx="1528129" cy="1410177"/>
          </a:xfrm>
          <a:prstGeom prst="rect">
            <a:avLst/>
          </a:prstGeom>
        </p:spPr>
      </p:pic>
      <p:sp>
        <p:nvSpPr>
          <p:cNvPr id="16" name="标题 30">
            <a:extLst>
              <a:ext uri="{FF2B5EF4-FFF2-40B4-BE49-F238E27FC236}">
                <a16:creationId xmlns:a16="http://schemas.microsoft.com/office/drawing/2014/main" id="{CECFBC92-CE95-1B96-105D-FDD753E789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8574"/>
            <a:ext cx="10515600" cy="65281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zh-CN" altLang="en-US" sz="4000" b="1" kern="1200" baseline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10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90FC-58C7-B677-D1ED-3624DB0D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126C1-9AF6-E6C0-F2AB-3F57F0BCC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68EAA4-87B2-9B0A-CED3-33308C0D0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25D8BD-B10E-C122-37BB-3AFEB1C6F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9D856-4881-4219-EC7E-A7826E3F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FF323-5612-A744-B5FE-7DE9FC8A4D9B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19A4B-D0CB-F2FD-FCC9-6158DC8B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CE46-AC67-5398-6802-40CD767F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006B7429-24E7-9354-C5EF-48C3C12089F5}"/>
              </a:ext>
            </a:extLst>
          </p:cNvPr>
          <p:cNvSpPr/>
          <p:nvPr userDrawn="1"/>
        </p:nvSpPr>
        <p:spPr>
          <a:xfrm>
            <a:off x="0" y="7748"/>
            <a:ext cx="12192000" cy="1114470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6" descr="logo-04">
            <a:extLst>
              <a:ext uri="{FF2B5EF4-FFF2-40B4-BE49-F238E27FC236}">
                <a16:creationId xmlns:a16="http://schemas.microsoft.com/office/drawing/2014/main" id="{A023EDD1-3FF1-CA67-D2AA-2D4DA16EC0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69" t="34703" r="63008" b="32965"/>
          <a:stretch>
            <a:fillRect/>
          </a:stretch>
        </p:blipFill>
        <p:spPr>
          <a:xfrm>
            <a:off x="54379" y="159737"/>
            <a:ext cx="729443" cy="810491"/>
          </a:xfrm>
          <a:prstGeom prst="rect">
            <a:avLst/>
          </a:prstGeom>
        </p:spPr>
      </p:pic>
      <p:pic>
        <p:nvPicPr>
          <p:cNvPr id="14" name="图片 329" descr="logo-05">
            <a:extLst>
              <a:ext uri="{FF2B5EF4-FFF2-40B4-BE49-F238E27FC236}">
                <a16:creationId xmlns:a16="http://schemas.microsoft.com/office/drawing/2014/main" id="{874B681E-B957-A0EC-83BD-5E906FB21E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3717" y="-240687"/>
            <a:ext cx="1528129" cy="1410177"/>
          </a:xfrm>
          <a:prstGeom prst="rect">
            <a:avLst/>
          </a:prstGeom>
        </p:spPr>
      </p:pic>
      <p:sp>
        <p:nvSpPr>
          <p:cNvPr id="15" name="标题 30">
            <a:extLst>
              <a:ext uri="{FF2B5EF4-FFF2-40B4-BE49-F238E27FC236}">
                <a16:creationId xmlns:a16="http://schemas.microsoft.com/office/drawing/2014/main" id="{59A67C84-92A3-18C4-F170-70334A470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8574"/>
            <a:ext cx="10515600" cy="65281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zh-CN" altLang="en-US" sz="4000" b="1" kern="1200" baseline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BAE70-83EC-036F-91C0-9E680940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479292-9D08-7958-4EA2-13894EB3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FA0A-4F56-7846-8893-2A9B52F72480}" type="datetime10">
              <a:rPr kumimoji="1" lang="zh-CN" altLang="en-US" smtClean="0"/>
              <a:t>19:36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9D91C1-992D-7FD9-B9ED-9167B33F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B6CE26-AAB0-087C-CC8C-C1C622FE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4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ags" Target="../tags/tag4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3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.xml"/><Relationship Id="rId28" Type="http://schemas.openxmlformats.org/officeDocument/2006/relationships/tags" Target="../tags/tag6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Relationship Id="rId27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265F0-2A25-351C-03B3-F46ADF381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DAE8606A-6D19-24EB-44C5-259E87384F25}"/>
              </a:ext>
            </a:extLst>
          </p:cNvPr>
          <p:cNvSpPr/>
          <p:nvPr userDrawn="1"/>
        </p:nvSpPr>
        <p:spPr>
          <a:xfrm>
            <a:off x="0" y="6429428"/>
            <a:ext cx="12192000" cy="428571"/>
          </a:xfrm>
          <a:prstGeom prst="rect">
            <a:avLst/>
          </a:prstGeom>
          <a:solidFill>
            <a:srgbClr val="4A1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A6E5F-2E43-7E95-E903-9FF9327A5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11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6A09B4F-B1B4-5B40-8E69-2BB3F100CCA6}" type="datetime10">
              <a:rPr kumimoji="1" lang="zh-CN" altLang="en-US" smtClean="0"/>
              <a:t>19:36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4C14E-D4E3-F6D2-10D3-CB5F6F44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11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A76B0-64DB-073B-0365-C04C8219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11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E0E82F-035D-4549-9D51-02841711E3B0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41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en-US" altLang="zh-CN" dirty="0"/>
              <a:t>Graph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  <a:p>
            <a:pPr lvl="2"/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zh-CN" altLang="en-US" dirty="0"/>
          </a:p>
          <a:p>
            <a:pPr lvl="3"/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  <a:p>
            <a:pPr lvl="4"/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63465335-99C1-124E-BD0A-181F5B3C22BE}" type="datetime10">
              <a:rPr lang="zh-CN" altLang="en-US" smtClean="0"/>
              <a:t>19:36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145952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20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微软雅黑" panose="020B0503020204020204" pitchFamily="34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wzbwangzhibin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emf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008B9C2-7D43-FE8D-C1DF-95E61E15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42" y="2448150"/>
            <a:ext cx="8145517" cy="705600"/>
          </a:xfrm>
        </p:spPr>
        <p:txBody>
          <a:bodyPr/>
          <a:lstStyle/>
          <a:p>
            <a:r>
              <a:rPr lang="zh-CN" altLang="en-US" sz="6600" dirty="0">
                <a:latin typeface="Arial" panose="020B0604020202020204" pitchFamily="34" charset="0"/>
                <a:cs typeface="Arial" panose="020B0604020202020204" pitchFamily="34" charset="0"/>
              </a:rPr>
              <a:t>当</a:t>
            </a:r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GNN</a:t>
            </a:r>
            <a:r>
              <a:rPr lang="zh-CN" altLang="en-US" sz="6600" dirty="0">
                <a:latin typeface="Arial" panose="020B0604020202020204" pitchFamily="34" charset="0"/>
                <a:cs typeface="Arial" panose="020B0604020202020204" pitchFamily="34" charset="0"/>
              </a:rPr>
              <a:t>遇到</a:t>
            </a:r>
            <a:r>
              <a:rPr lang="en-US" altLang="zh-CN" sz="6600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F396D3-4C0E-2865-8583-B78C3FD582F4}"/>
              </a:ext>
            </a:extLst>
          </p:cNvPr>
          <p:cNvSpPr txBox="1"/>
          <p:nvPr/>
        </p:nvSpPr>
        <p:spPr>
          <a:xfrm>
            <a:off x="5157282" y="421675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25441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王智彬</a:t>
            </a:r>
            <a:endParaRPr kumimoji="0" lang="zh-CN" altLang="en-US" sz="4000" b="0" i="0" u="none" strike="noStrike" kern="1200" cap="none" spc="0" normalizeH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078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BF64B91-C584-09AA-39AC-45D127ECA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E6D2B2-D0DC-D18F-8CFF-67706090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9771-5615-3143-A5AF-A97C8C7AB8F8}" type="datetime10">
              <a:rPr kumimoji="1" lang="zh-CN" altLang="en-US" smtClean="0"/>
              <a:t>20:12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B5D7F-B620-4A13-4A85-99475C66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DC2CAA1-6C81-2F30-0E3F-51E842BC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84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95792-6DC9-D06A-A872-2FF9D0EC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A484569-32E4-5C3C-E5FC-852C7BFD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42" y="2448150"/>
            <a:ext cx="8145517" cy="705600"/>
          </a:xfrm>
        </p:spPr>
        <p:txBody>
          <a:bodyPr/>
          <a:lstStyle/>
          <a:p>
            <a:r>
              <a:rPr lang="en-US" altLang="zh-CN" sz="8800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33C32-4750-2DA5-8A4E-4B4006F8BA31}"/>
              </a:ext>
            </a:extLst>
          </p:cNvPr>
          <p:cNvSpPr txBox="1"/>
          <p:nvPr/>
        </p:nvSpPr>
        <p:spPr>
          <a:xfrm>
            <a:off x="4056821" y="4216750"/>
            <a:ext cx="4078361" cy="1840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25441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  <a:r>
              <a:rPr lang="en-US" altLang="zh-CN" sz="32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&amp;A</a:t>
            </a:r>
          </a:p>
          <a:p>
            <a:pPr marL="0" marR="0" lvl="0" indent="0" algn="ctr" defTabSz="25441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4472C4">
                  <a:lumMod val="50000"/>
                </a:srgb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 defTabSz="2544185"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wzbwangzhibin@gmail.com</a:t>
            </a:r>
            <a:r>
              <a:rPr lang="en-US" altLang="zh-CN" sz="240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25441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5969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376B3BF-DA46-C431-8543-C506BE41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9D9FF8-D4BE-41E8-F4E2-D99CC334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/>
              <a:t>GNN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GNN</a:t>
            </a:r>
            <a:r>
              <a:rPr lang="zh-CN" altLang="en-US" dirty="0"/>
              <a:t>处理</a:t>
            </a:r>
            <a:r>
              <a:rPr lang="en-US" altLang="zh-CN" dirty="0"/>
              <a:t>NLP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大模型时代下的</a:t>
            </a:r>
            <a:r>
              <a:rPr lang="en-US" altLang="zh-CN" dirty="0"/>
              <a:t>GNN</a:t>
            </a:r>
          </a:p>
        </p:txBody>
      </p:sp>
    </p:spTree>
    <p:extLst>
      <p:ext uri="{BB962C8B-B14F-4D97-AF65-F5344CB8AC3E}">
        <p14:creationId xmlns:p14="http://schemas.microsoft.com/office/powerpoint/2010/main" val="225819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B93A7-B790-76AF-EFA1-54EA7731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51B8BA9-0954-E9BD-D91A-249B68ED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C6091C1-7D5B-9C44-5FA2-F0E2CF8A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/>
              <a:t>GNN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GNN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处理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NLP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问题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大模型时代下的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GNN</a:t>
            </a:r>
          </a:p>
        </p:txBody>
      </p:sp>
    </p:spTree>
    <p:extLst>
      <p:ext uri="{BB962C8B-B14F-4D97-AF65-F5344CB8AC3E}">
        <p14:creationId xmlns:p14="http://schemas.microsoft.com/office/powerpoint/2010/main" val="148446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846AD2F-3589-F54C-BFFE-9168269D9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5741"/>
                <a:ext cx="4701988" cy="4731222"/>
              </a:xfrm>
            </p:spPr>
            <p:txBody>
              <a:bodyPr/>
              <a:lstStyle/>
              <a:p>
                <a:r>
                  <a:rPr lang="zh-CN" altLang="en-US" dirty="0"/>
                  <a:t>一个图 </a:t>
                </a:r>
                <a:r>
                  <a:rPr lang="en-US" altLang="zh-CN" dirty="0"/>
                  <a:t>(graph)</a:t>
                </a:r>
                <a:r>
                  <a:rPr lang="zh-CN" altLang="en-US" dirty="0"/>
                  <a:t>由点</a:t>
                </a:r>
                <a:r>
                  <a:rPr lang="en-US" altLang="zh-CN" dirty="0"/>
                  <a:t>(vertex/node)</a:t>
                </a:r>
                <a:r>
                  <a:rPr lang="zh-CN" altLang="en-US" dirty="0"/>
                  <a:t>和边 </a:t>
                </a:r>
                <a:r>
                  <a:rPr lang="en-US" altLang="zh-CN" dirty="0"/>
                  <a:t>(edge/relation)</a:t>
                </a:r>
                <a:r>
                  <a:rPr lang="zh-CN" altLang="en-US" dirty="0"/>
                  <a:t>组成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：点的集合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：边的集合</a:t>
                </a:r>
                <a:endParaRPr lang="en-US" altLang="zh-CN" dirty="0"/>
              </a:p>
              <a:p>
                <a:r>
                  <a:rPr lang="en-US" altLang="zh-CN" dirty="0"/>
                  <a:t>Heterogeneous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每个点有</a:t>
                </a:r>
                <a:r>
                  <a:rPr lang="en-US" altLang="zh-CN" dirty="0"/>
                  <a:t>type</a:t>
                </a:r>
                <a:r>
                  <a:rPr lang="zh-CN" altLang="en-US" dirty="0"/>
                  <a:t>，在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每条边有</a:t>
                </a:r>
                <a:r>
                  <a:rPr lang="en-US" altLang="zh-CN" dirty="0"/>
                  <a:t>type</a:t>
                </a:r>
                <a:r>
                  <a:rPr lang="zh-CN" altLang="en-US" dirty="0"/>
                  <a:t>，在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点和边都可以有</a:t>
                </a:r>
                <a:r>
                  <a:rPr lang="en-US" altLang="zh-CN" dirty="0"/>
                  <a:t>feature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846AD2F-3589-F54C-BFFE-9168269D9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5741"/>
                <a:ext cx="4701988" cy="4731222"/>
              </a:xfrm>
              <a:blipFill>
                <a:blip r:embed="rId3"/>
                <a:stretch>
                  <a:fillRect l="-2426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>
            <a:extLst>
              <a:ext uri="{FF2B5EF4-FFF2-40B4-BE49-F238E27FC236}">
                <a16:creationId xmlns:a16="http://schemas.microsoft.com/office/drawing/2014/main" id="{FCBF9AFB-3892-B639-8A53-5C219065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graph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727622-43C1-7CE6-A045-B087A74F4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72" y="1574120"/>
            <a:ext cx="3458353" cy="17163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94345E-FC41-7FB9-9174-8FEE66294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814" y="3465315"/>
            <a:ext cx="4187889" cy="26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2A91CCF5-4F68-5D78-5C97-5AB6D0C1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6" y="3536707"/>
            <a:ext cx="3456641" cy="25599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1EE04BF-F23F-EC9A-E2CA-B6A6C2D0F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39" y="1300683"/>
            <a:ext cx="3126928" cy="2408094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36F44A-62AC-F4AC-3A0F-5C934D15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9771-5615-3143-A5AF-A97C8C7AB8F8}" type="datetime10">
              <a:rPr kumimoji="1" lang="zh-CN" altLang="en-US" smtClean="0"/>
              <a:t>19:59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BCCED-FAA6-7478-28FD-36794C0E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AC3A523-7B27-ED30-0BE0-6E6125CC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图无处不在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C9EFD9F-8BEB-E9F8-F64A-41689298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481" y="1671161"/>
            <a:ext cx="3048000" cy="167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468D85-476F-B7DE-668B-8632E9FB97E1}"/>
              </a:ext>
            </a:extLst>
          </p:cNvPr>
          <p:cNvSpPr txBox="1"/>
          <p:nvPr/>
        </p:nvSpPr>
        <p:spPr>
          <a:xfrm>
            <a:off x="5350057" y="36257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食物链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76AD55-8E27-9BCC-AA38-2E2115CF3A7D}"/>
              </a:ext>
            </a:extLst>
          </p:cNvPr>
          <p:cNvSpPr txBox="1"/>
          <p:nvPr/>
        </p:nvSpPr>
        <p:spPr>
          <a:xfrm>
            <a:off x="9260434" y="33743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化学分子图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B466AE-2F9A-B782-C680-B1130FF84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47" y="3952296"/>
            <a:ext cx="4102358" cy="21667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EEBC4A8-460F-36B7-F0A6-CBCF08FFE21E}"/>
              </a:ext>
            </a:extLst>
          </p:cNvPr>
          <p:cNvSpPr txBox="1"/>
          <p:nvPr/>
        </p:nvSpPr>
        <p:spPr>
          <a:xfrm>
            <a:off x="5487933" y="59932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知识图谱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A88E7C-B56D-4A67-086E-DDE0DB340637}"/>
              </a:ext>
            </a:extLst>
          </p:cNvPr>
          <p:cNvSpPr txBox="1"/>
          <p:nvPr/>
        </p:nvSpPr>
        <p:spPr>
          <a:xfrm>
            <a:off x="1538821" y="5959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393DAB-CCA3-3868-E345-BBE34972C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114" y="4154117"/>
            <a:ext cx="3730426" cy="18376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0D5E693-1916-A598-4270-012451400E08}"/>
              </a:ext>
            </a:extLst>
          </p:cNvPr>
          <p:cNvSpPr txBox="1"/>
          <p:nvPr/>
        </p:nvSpPr>
        <p:spPr>
          <a:xfrm>
            <a:off x="9448697" y="6022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交通图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7D746AF-5C46-052F-7ED9-4969D7E3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9083" y="1496706"/>
            <a:ext cx="2430205" cy="185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A6A30E-79D8-D517-2A52-58BF22EB3CD1}"/>
              </a:ext>
            </a:extLst>
          </p:cNvPr>
          <p:cNvSpPr txBox="1"/>
          <p:nvPr/>
        </p:nvSpPr>
        <p:spPr>
          <a:xfrm>
            <a:off x="1653676" y="3224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社交网络</a:t>
            </a:r>
          </a:p>
        </p:txBody>
      </p:sp>
    </p:spTree>
    <p:extLst>
      <p:ext uri="{BB962C8B-B14F-4D97-AF65-F5344CB8AC3E}">
        <p14:creationId xmlns:p14="http://schemas.microsoft.com/office/powerpoint/2010/main" val="264297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8C50E-32D8-35DA-0EEA-B789910A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9771-5615-3143-A5AF-A97C8C7AB8F8}" type="datetime10">
              <a:rPr kumimoji="1" lang="zh-CN" altLang="en-US" smtClean="0"/>
              <a:t>20:00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F54ADE-8E86-0478-0E39-55877354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4FCC9F3-14B5-A055-5970-C3FE5A9B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数据库也是图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0EDED0-27EB-7D10-B8FA-693BCB69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0" y="1155167"/>
            <a:ext cx="10278760" cy="52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5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1244FC-08B8-3C97-23C2-B1CA7B57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1"/>
            <a:ext cx="5035883" cy="4731222"/>
          </a:xfrm>
        </p:spPr>
        <p:txBody>
          <a:bodyPr/>
          <a:lstStyle/>
          <a:p>
            <a:r>
              <a:rPr kumimoji="1" lang="zh-CN" altLang="en-US" dirty="0"/>
              <a:t>用户购买商品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在数据库中是一个表格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可以表示成二分图</a:t>
            </a:r>
            <a:endParaRPr kumimoji="1" lang="en-US" altLang="zh-CN" dirty="0"/>
          </a:p>
          <a:p>
            <a:r>
              <a:rPr kumimoji="1" lang="zh-CN" altLang="en-US" dirty="0"/>
              <a:t>有巨大的商业价值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商品推荐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广告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C9B413-11CE-34F2-E294-69E3359F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9771-5615-3143-A5AF-A97C8C7AB8F8}" type="datetime10">
              <a:rPr kumimoji="1" lang="zh-CN" altLang="en-US" smtClean="0"/>
              <a:t>20:05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87075-E0C4-B7DD-38C4-A4B915C0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32F12E-D3F4-ADA8-9158-C1325D0C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8BDE9D-B91C-2E7C-2358-FBB76653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83" y="1235065"/>
            <a:ext cx="5473034" cy="50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8103C9-44AC-AE1C-7F48-4BE4E36E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但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比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更复杂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6A00C-C338-ED7B-2350-5AC0C546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9771-5615-3143-A5AF-A97C8C7AB8F8}" type="datetime10">
              <a:rPr kumimoji="1" lang="zh-CN" altLang="en-US" smtClean="0"/>
              <a:t>20:08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7D238-D26B-33B5-83B4-BE9465B6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88741E-74E3-E869-3C3D-DFBD5428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图像和文字是特殊的</a:t>
            </a:r>
            <a:r>
              <a:rPr kumimoji="1" lang="en-US" altLang="zh-CN" dirty="0"/>
              <a:t>graph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CAF1C-2461-A7A8-FBDA-F37E8CED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6" y="2533281"/>
            <a:ext cx="11938389" cy="3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7A835-8C07-FC02-9A6E-C670A4C2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9771-5615-3143-A5AF-A97C8C7AB8F8}" type="datetime10">
              <a:rPr kumimoji="1" lang="zh-CN" altLang="en-US" smtClean="0"/>
              <a:t>20:10</a:t>
            </a:fld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A02C0-D512-9146-5F32-3ACC0625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0E82F-035D-4549-9D51-02841711E3B0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AB6AC54-3CC4-7CD6-9870-70C6B900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不同的图上的任务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40C888-6701-E364-3D24-90F44AAC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47" y="1228933"/>
            <a:ext cx="8117541" cy="51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6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70C0"/>
      </a:hlink>
      <a:folHlink>
        <a:srgbClr val="0070C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E3183"/>
            </a:gs>
            <a:gs pos="33000">
              <a:srgbClr val="6C3B8B">
                <a:tint val="44500"/>
                <a:satMod val="160000"/>
              </a:srgbClr>
            </a:gs>
            <a:gs pos="100000">
              <a:schemeClr val="bg1"/>
            </a:gs>
          </a:gsLst>
          <a:lin ang="0" scaled="1"/>
        </a:gradFill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10943</TotalTime>
  <Words>326</Words>
  <Application>Microsoft Macintosh PowerPoint</Application>
  <PresentationFormat>宽屏</PresentationFormat>
  <Paragraphs>70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等线</vt:lpstr>
      <vt:lpstr>黑体</vt:lpstr>
      <vt:lpstr>微软雅黑</vt:lpstr>
      <vt:lpstr>Arial</vt:lpstr>
      <vt:lpstr>Bookman Old Style</vt:lpstr>
      <vt:lpstr>Calibri</vt:lpstr>
      <vt:lpstr>Cambria Math</vt:lpstr>
      <vt:lpstr>Garamond</vt:lpstr>
      <vt:lpstr>Open Sans</vt:lpstr>
      <vt:lpstr>Wingdings</vt:lpstr>
      <vt:lpstr>Office 主题​​</vt:lpstr>
      <vt:lpstr>1_Office 主题​​</vt:lpstr>
      <vt:lpstr>当GNN遇到NLP</vt:lpstr>
      <vt:lpstr>大纲</vt:lpstr>
      <vt:lpstr>大纲</vt:lpstr>
      <vt:lpstr>什么是graph</vt:lpstr>
      <vt:lpstr>图无处不在</vt:lpstr>
      <vt:lpstr>数据库也是图</vt:lpstr>
      <vt:lpstr>Relation is graph</vt:lpstr>
      <vt:lpstr>图像和文字是特殊的graph</vt:lpstr>
      <vt:lpstr>不同的图上的任务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智彬 王</cp:lastModifiedBy>
  <cp:revision>475</cp:revision>
  <dcterms:created xsi:type="dcterms:W3CDTF">2024-06-28T09:07:53Z</dcterms:created>
  <dcterms:modified xsi:type="dcterms:W3CDTF">2025-03-21T12:13:25Z</dcterms:modified>
</cp:coreProperties>
</file>