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9" r:id="rId4"/>
    <p:sldId id="257" r:id="rId5"/>
    <p:sldId id="258" r:id="rId6"/>
    <p:sldId id="259" r:id="rId7"/>
    <p:sldId id="263" r:id="rId8"/>
    <p:sldId id="261" r:id="rId9"/>
    <p:sldId id="264" r:id="rId10"/>
    <p:sldId id="271" r:id="rId11"/>
    <p:sldId id="270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2950B-BBFE-47D1-B962-B4B9818D3252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A9746-E913-4F6A-943E-8D8486DB7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36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AEC74-9E2A-4487-A94A-D20CF4A47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800A33-1C36-47AB-BBC1-BDEA263A0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09D4D-91A0-458C-8170-FC302378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3422-6FD5-4F6D-801B-126DC8FA069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4EB37-8FD0-4035-BE42-29E3199E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4F479C-99F2-4ECA-8891-921E7F4A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CE3-9E0F-4447-A483-35BABFC4F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20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4E9FF-2F08-47E7-AC86-BED06950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F6CE2B-5DAC-4E92-8AEE-FA8443DA1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5C259-B09A-481F-90C0-746B78B2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3422-6FD5-4F6D-801B-126DC8FA069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AF9AFE-A3CE-4680-B9B0-816388A8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2F770-FC65-40AD-8FE4-A7D7C093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CE3-9E0F-4447-A483-35BABFC4F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0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7A63FE-96AE-44F1-BD80-D44D40624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81219D-A157-4F2A-91A3-647DAF9C1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D42B9-B055-480E-9048-F6EAA8B8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3422-6FD5-4F6D-801B-126DC8FA069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DF652-7C4A-49ED-90A4-F60479A7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E8C11-4482-4739-A727-168A1C9E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CE3-9E0F-4447-A483-35BABFC4F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9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2DF79-BAF6-4AFA-8C5C-44B5C84A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C32E0-DE0F-4146-A6A9-0774F8E46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652DD-E4AA-4FC0-B2A7-BD29CDDE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3422-6FD5-4F6D-801B-126DC8FA069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F567EB-CC37-4C3E-B9FB-0C2C7B57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7B2FC-7A39-4097-9FAA-38293682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CE3-9E0F-4447-A483-35BABFC4F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4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6A1E4-2996-44E2-8972-3E82A19E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DCBD57-2097-4F5C-9C47-9F9E82079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617CA-6A27-41D0-A569-5AAEE201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3422-6FD5-4F6D-801B-126DC8FA069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B7102-7571-4BF9-B793-73409AC7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A7709-77F6-4B13-9D7C-A3FBC2D2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CE3-9E0F-4447-A483-35BABFC4F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31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C4A8F-97EA-40A5-A380-82015A59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462D1-5FE2-4923-87E2-6A60331E2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0EA56F-C2EE-4BD9-81BE-7D8DEAD19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88B313-5405-4310-A4CE-61D66161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3422-6FD5-4F6D-801B-126DC8FA069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6A0EB0-60FD-43CB-9E54-19A9083C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425E81-EA70-419F-AE6E-A6AA014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CE3-9E0F-4447-A483-35BABFC4F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88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B5259-94C7-476F-A3F2-137C24E2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2D6444-3CF1-4E89-9D12-41589C274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9452C7-216B-4AC8-AD7B-A99484018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D9159-4BCE-474B-BDE1-CD6A1ABE8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9FA1D6-C59D-411D-A31B-3A7A413EE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045927-8163-4AC9-8A30-EF070EA1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3422-6FD5-4F6D-801B-126DC8FA069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1BAB73-F325-45F0-8A8C-6C3B7779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B74097-0F70-4F38-A52D-57E18BF7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CE3-9E0F-4447-A483-35BABFC4F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17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BFC77-A470-4F1C-8D0B-7895BE40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E8E89B-3B2B-43E6-A27C-E91BF5CC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3422-6FD5-4F6D-801B-126DC8FA069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D54AF2-9514-4518-AFC2-A8C70193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632DE4-94EB-4363-BCFC-075F39D0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CE3-9E0F-4447-A483-35BABFC4F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4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872613-D2CF-43E8-96B4-7A521620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3422-6FD5-4F6D-801B-126DC8FA069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B8C4D8-850A-4742-9143-3E76685F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8AD1C4-2BCE-4FB5-8D9C-20D1DFD3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CE3-9E0F-4447-A483-35BABFC4F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94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802F2-268B-4476-8538-98A24A16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95D2C-3D77-4620-ABA4-7325F9BDA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413204-B029-4F4F-BFBF-4887A22C3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B15ACE-E866-4B72-A2DA-C1BFFE0B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3422-6FD5-4F6D-801B-126DC8FA069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0D3554-A38B-4196-8E68-08995A57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6380DE-0DD5-4378-AE06-4A18F629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CE3-9E0F-4447-A483-35BABFC4F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1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C9FF4-BDC1-45B8-8B7A-6441154A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FF6507-0EF8-44A4-988C-A252AFD26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902035-F78A-4EE5-BF35-CFE09CDC0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7C1D51-B9DC-492B-9183-1471FD2C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3422-6FD5-4F6D-801B-126DC8FA069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A19BBC-B7D7-43DC-A782-6A2F870B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C0AAA6-BCA3-4A5D-9BA5-0096B56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CE3-9E0F-4447-A483-35BABFC4F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9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618DFE-D4F0-4861-A931-BEC042F4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630802-F509-4E48-AB65-87609887B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1DD50-D20C-4191-9ED5-A6E27BC79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B3422-6FD5-4F6D-801B-126DC8FA069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2C4B6-6D20-44FD-A94D-64D09F434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A3DA7-BFCA-414D-8B2E-6044466C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37CE3-9E0F-4447-A483-35BABFC4F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4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6110478-3E3E-4DD7-B0CC-1DFF42BA5A81}"/>
              </a:ext>
            </a:extLst>
          </p:cNvPr>
          <p:cNvSpPr txBox="1">
            <a:spLocks/>
          </p:cNvSpPr>
          <p:nvPr/>
        </p:nvSpPr>
        <p:spPr>
          <a:xfrm>
            <a:off x="570530" y="2959119"/>
            <a:ext cx="10544774" cy="93976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论文题目：</a:t>
            </a:r>
            <a:endParaRPr lang="en-US" altLang="zh-CN" sz="3200" dirty="0"/>
          </a:p>
          <a:p>
            <a:r>
              <a:rPr lang="zh-CN" altLang="en-US" sz="3200" dirty="0"/>
              <a:t>面向校园疫情防控的人群运动行为及疫情传播建模研究</a:t>
            </a:r>
          </a:p>
        </p:txBody>
      </p:sp>
    </p:spTree>
    <p:extLst>
      <p:ext uri="{BB962C8B-B14F-4D97-AF65-F5344CB8AC3E}">
        <p14:creationId xmlns:p14="http://schemas.microsoft.com/office/powerpoint/2010/main" val="282834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, 项链&#10;&#10;描述已自动生成">
            <a:extLst>
              <a:ext uri="{FF2B5EF4-FFF2-40B4-BE49-F238E27FC236}">
                <a16:creationId xmlns:a16="http://schemas.microsoft.com/office/drawing/2014/main" id="{D1797FCC-304A-43B7-9DA1-B67001ED3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11" y="1403783"/>
            <a:ext cx="5485714" cy="3657143"/>
          </a:xfrm>
          <a:prstGeom prst="rect">
            <a:avLst/>
          </a:prstGeom>
        </p:spPr>
      </p:pic>
      <p:pic>
        <p:nvPicPr>
          <p:cNvPr id="7" name="图片 6" descr="图片包含 游戏机, 项链&#10;&#10;描述已自动生成">
            <a:extLst>
              <a:ext uri="{FF2B5EF4-FFF2-40B4-BE49-F238E27FC236}">
                <a16:creationId xmlns:a16="http://schemas.microsoft.com/office/drawing/2014/main" id="{68DFC4A9-CDDC-43D7-A38B-BDF3193CE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25126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21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F2D260A-F9F6-4261-97F5-A675FD66659F}"/>
              </a:ext>
            </a:extLst>
          </p:cNvPr>
          <p:cNvSpPr txBox="1"/>
          <p:nvPr/>
        </p:nvSpPr>
        <p:spPr>
          <a:xfrm>
            <a:off x="531421" y="781241"/>
            <a:ext cx="9194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trike="sngStrike" dirty="0"/>
              <a:t>学生的遵从程度（主观因素）：学生对口罩</a:t>
            </a:r>
            <a:r>
              <a:rPr lang="en-US" altLang="zh-CN" strike="sngStrike" dirty="0"/>
              <a:t>f</a:t>
            </a:r>
            <a:r>
              <a:rPr lang="zh-CN" altLang="en-US" strike="sngStrike" dirty="0"/>
              <a:t>、参与核酸</a:t>
            </a:r>
            <a:r>
              <a:rPr lang="en-US" altLang="zh-CN" strike="sngStrike" dirty="0"/>
              <a:t>c</a:t>
            </a:r>
            <a:r>
              <a:rPr lang="zh-CN" altLang="en-US" strike="sngStrike" dirty="0"/>
              <a:t>、不去社交</a:t>
            </a:r>
            <a:r>
              <a:rPr lang="en-US" altLang="zh-CN" strike="sngStrike" dirty="0"/>
              <a:t>h</a:t>
            </a:r>
            <a:r>
              <a:rPr lang="zh-CN" altLang="en-US" strike="sngStrike" dirty="0"/>
              <a:t>的遵从程度</a:t>
            </a:r>
            <a:endParaRPr lang="zh-CN" altLang="en-US" dirty="0"/>
          </a:p>
        </p:txBody>
      </p:sp>
      <p:pic>
        <p:nvPicPr>
          <p:cNvPr id="7" name="图片 6" descr="图表, 箱线图&#10;&#10;描述已自动生成">
            <a:extLst>
              <a:ext uri="{FF2B5EF4-FFF2-40B4-BE49-F238E27FC236}">
                <a16:creationId xmlns:a16="http://schemas.microsoft.com/office/drawing/2014/main" id="{F95480F0-E212-49C5-BA83-36137E4DA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352" y="2131621"/>
            <a:ext cx="3170025" cy="2113350"/>
          </a:xfrm>
          <a:prstGeom prst="rect">
            <a:avLst/>
          </a:prstGeom>
        </p:spPr>
      </p:pic>
      <p:pic>
        <p:nvPicPr>
          <p:cNvPr id="9" name="图片 8" descr="图表, 箱线图&#10;&#10;描述已自动生成">
            <a:extLst>
              <a:ext uri="{FF2B5EF4-FFF2-40B4-BE49-F238E27FC236}">
                <a16:creationId xmlns:a16="http://schemas.microsoft.com/office/drawing/2014/main" id="{5F65409D-0674-473F-861F-FD6DF8DB2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144" y="2078007"/>
            <a:ext cx="3250446" cy="2166964"/>
          </a:xfrm>
          <a:prstGeom prst="rect">
            <a:avLst/>
          </a:prstGeom>
        </p:spPr>
      </p:pic>
      <p:pic>
        <p:nvPicPr>
          <p:cNvPr id="11" name="图片 10" descr="图表, 箱线图&#10;&#10;描述已自动生成">
            <a:extLst>
              <a:ext uri="{FF2B5EF4-FFF2-40B4-BE49-F238E27FC236}">
                <a16:creationId xmlns:a16="http://schemas.microsoft.com/office/drawing/2014/main" id="{59D61D2E-B531-42B8-95AD-426A38C53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21" y="2078007"/>
            <a:ext cx="3029995" cy="201999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9DED8E2-ABDD-40BA-B6A0-C4B96720D562}"/>
              </a:ext>
            </a:extLst>
          </p:cNvPr>
          <p:cNvSpPr txBox="1"/>
          <p:nvPr/>
        </p:nvSpPr>
        <p:spPr>
          <a:xfrm>
            <a:off x="807522" y="4548249"/>
            <a:ext cx="302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低程度遵循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D4FC13-7D2A-46BF-A946-280967D470A5}"/>
              </a:ext>
            </a:extLst>
          </p:cNvPr>
          <p:cNvSpPr txBox="1"/>
          <p:nvPr/>
        </p:nvSpPr>
        <p:spPr>
          <a:xfrm>
            <a:off x="4652254" y="4502128"/>
            <a:ext cx="177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中程度遵循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5095E45-C9BB-4C99-AB26-E367F800F3B7}"/>
              </a:ext>
            </a:extLst>
          </p:cNvPr>
          <p:cNvSpPr txBox="1"/>
          <p:nvPr/>
        </p:nvSpPr>
        <p:spPr>
          <a:xfrm>
            <a:off x="9011392" y="4502128"/>
            <a:ext cx="205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高程度遵循</a:t>
            </a:r>
          </a:p>
        </p:txBody>
      </p:sp>
    </p:spTree>
    <p:extLst>
      <p:ext uri="{BB962C8B-B14F-4D97-AF65-F5344CB8AC3E}">
        <p14:creationId xmlns:p14="http://schemas.microsoft.com/office/powerpoint/2010/main" val="3454904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E5C99CB-A161-41E9-941F-87E8A24608AB}"/>
              </a:ext>
            </a:extLst>
          </p:cNvPr>
          <p:cNvSpPr txBox="1"/>
          <p:nvPr/>
        </p:nvSpPr>
        <p:spPr>
          <a:xfrm>
            <a:off x="904568" y="1166841"/>
            <a:ext cx="91538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通过建模，模型了一个相对真实的校园环境，同时模拟了学生在校园内的流动性，并且在流动的过程中发生感染。老师、学生也可能通过校外节点产生感染。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尽量使得拟合曲线平滑，拟合效果更好。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分析防疫政策：比较</a:t>
            </a:r>
            <a:r>
              <a:rPr lang="en-US" altLang="zh-CN" dirty="0"/>
              <a:t>R0</a:t>
            </a:r>
            <a:r>
              <a:rPr lang="zh-CN" altLang="en-US" dirty="0"/>
              <a:t>和最终感染人数的大小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(1)</a:t>
            </a:r>
            <a:r>
              <a:rPr lang="zh-CN" altLang="en-US" dirty="0"/>
              <a:t>佩戴口罩（修改感染概率）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</a:t>
            </a:r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(2)</a:t>
            </a:r>
            <a:r>
              <a:rPr lang="zh-CN" altLang="en-US" dirty="0"/>
              <a:t>减少社交：修改社交概率 </a:t>
            </a:r>
            <a:r>
              <a:rPr lang="en-US" altLang="zh-CN" dirty="0"/>
              <a:t>{0</a:t>
            </a:r>
            <a:r>
              <a:rPr lang="zh-CN" altLang="en-US" dirty="0"/>
              <a:t>，</a:t>
            </a:r>
            <a:r>
              <a:rPr lang="en-US" altLang="zh-CN" dirty="0"/>
              <a:t>0.25</a:t>
            </a:r>
            <a:r>
              <a:rPr lang="zh-CN" altLang="en-US" dirty="0"/>
              <a:t>，</a:t>
            </a:r>
            <a:r>
              <a:rPr lang="en-US" altLang="zh-CN" dirty="0"/>
              <a:t>0.5}</a:t>
            </a:r>
            <a:r>
              <a:rPr lang="zh-CN" altLang="en-US" dirty="0"/>
              <a:t>，用在宿舍代替去社交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(3)</a:t>
            </a:r>
            <a:r>
              <a:rPr lang="zh-CN" altLang="en-US" dirty="0"/>
              <a:t>核算结果返回时间：修改</a:t>
            </a:r>
            <a:r>
              <a:rPr lang="en-US" altLang="zh-CN" dirty="0"/>
              <a:t>return</a:t>
            </a:r>
            <a:r>
              <a:rPr lang="zh-CN" altLang="en-US" dirty="0"/>
              <a:t>参数，</a:t>
            </a:r>
            <a:r>
              <a:rPr lang="en-US" altLang="zh-CN" dirty="0"/>
              <a:t>{1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(4)</a:t>
            </a:r>
            <a:r>
              <a:rPr lang="zh-CN" altLang="en-US" dirty="0"/>
              <a:t>减少学生规模：修改学校内的学生人数</a:t>
            </a:r>
            <a:r>
              <a:rPr lang="en-US" altLang="zh-CN" dirty="0"/>
              <a:t>75%</a:t>
            </a:r>
            <a:r>
              <a:rPr lang="zh-CN" altLang="en-US" dirty="0"/>
              <a:t>，</a:t>
            </a:r>
            <a:r>
              <a:rPr lang="en-US" altLang="zh-CN" dirty="0"/>
              <a:t>50%</a:t>
            </a:r>
            <a:r>
              <a:rPr lang="zh-CN" altLang="en-US" dirty="0"/>
              <a:t>人数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(5)</a:t>
            </a:r>
            <a:r>
              <a:rPr lang="zh-CN" altLang="en-US" strike="sngStrike" dirty="0"/>
              <a:t>学生的遵从程度（主观因素）：学生对口罩</a:t>
            </a:r>
            <a:r>
              <a:rPr lang="en-US" altLang="zh-CN" strike="sngStrike" dirty="0"/>
              <a:t>f</a:t>
            </a:r>
            <a:r>
              <a:rPr lang="zh-CN" altLang="en-US" strike="sngStrike" dirty="0"/>
              <a:t>、参与核酸</a:t>
            </a:r>
            <a:r>
              <a:rPr lang="en-US" altLang="zh-CN" strike="sngStrike" dirty="0"/>
              <a:t>c</a:t>
            </a:r>
            <a:r>
              <a:rPr lang="zh-CN" altLang="en-US" strike="sngStrike" dirty="0"/>
              <a:t>、不去社交</a:t>
            </a:r>
            <a:r>
              <a:rPr lang="en-US" altLang="zh-CN" strike="sngStrike" dirty="0"/>
              <a:t>h</a:t>
            </a:r>
            <a:r>
              <a:rPr lang="zh-CN" altLang="en-US" strike="sngStrike" dirty="0"/>
              <a:t>的遵从程度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BDD24D-EF1C-43BE-AAFA-C05F91C56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17" y="3018858"/>
            <a:ext cx="3760291" cy="8466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741A90-FC0E-4A59-B677-4E8B2689C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81018"/>
            <a:ext cx="2994920" cy="2611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106EB0-1CE4-460A-9AA7-4E79BC2EB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10052"/>
            <a:ext cx="2994920" cy="2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5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58D7560-5EA2-4837-BF26-5F9A5D5D31D4}"/>
              </a:ext>
            </a:extLst>
          </p:cNvPr>
          <p:cNvSpPr txBox="1"/>
          <p:nvPr/>
        </p:nvSpPr>
        <p:spPr>
          <a:xfrm>
            <a:off x="807522" y="1033152"/>
            <a:ext cx="84789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毕设要完成工作：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完成学校网络的建模。尽量模拟一个真实的校园环境。包含教学楼、宿舍、食堂、体育馆、图书馆，为了模拟开放环境。同时能与外界进行接触。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完成移动代理的构建。学生、教师都是一个代理。对于每个</a:t>
            </a:r>
            <a:r>
              <a:rPr lang="en-US" altLang="zh-CN" dirty="0"/>
              <a:t>Agent</a:t>
            </a:r>
            <a:r>
              <a:rPr lang="zh-CN" altLang="en-US" dirty="0"/>
              <a:t>，生成唯一的时间表，从而实现流动性都是随机的。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根据</a:t>
            </a:r>
            <a:r>
              <a:rPr lang="en-US" altLang="zh-CN" dirty="0"/>
              <a:t>SEIR</a:t>
            </a:r>
            <a:r>
              <a:rPr lang="zh-CN" altLang="en-US" dirty="0"/>
              <a:t>疾病传播模型，结合我们对病毒传播的认知，修改经典的</a:t>
            </a:r>
            <a:r>
              <a:rPr lang="en-US" altLang="zh-CN" dirty="0"/>
              <a:t>SEIR</a:t>
            </a:r>
            <a:r>
              <a:rPr lang="zh-CN" altLang="en-US" dirty="0"/>
              <a:t>模型，进而模拟整个病毒传播的过程。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初始化学校人数以及相关参数。根据时间表更新和</a:t>
            </a:r>
            <a:r>
              <a:rPr lang="en-US" altLang="zh-CN" dirty="0"/>
              <a:t>model</a:t>
            </a:r>
            <a:r>
              <a:rPr lang="zh-CN" altLang="en-US" dirty="0"/>
              <a:t>当前时刻，实现代理在校园内的移动。同时统计</a:t>
            </a:r>
            <a:r>
              <a:rPr lang="en-US" altLang="zh-CN" dirty="0"/>
              <a:t>base</a:t>
            </a:r>
            <a:r>
              <a:rPr lang="zh-CN" altLang="en-US" dirty="0"/>
              <a:t>模型最终感染人数。模拟</a:t>
            </a:r>
            <a:r>
              <a:rPr lang="en-US" altLang="zh-CN" dirty="0"/>
              <a:t>40</a:t>
            </a:r>
            <a:r>
              <a:rPr lang="zh-CN" altLang="en-US" dirty="0"/>
              <a:t>次，做出</a:t>
            </a:r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的</a:t>
            </a:r>
            <a:r>
              <a:rPr lang="en-US" altLang="zh-CN" dirty="0"/>
              <a:t>95%</a:t>
            </a:r>
            <a:r>
              <a:rPr lang="zh-CN" altLang="en-US" dirty="0"/>
              <a:t>置信区间的曲线。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加入超级传播者事件，尽量拟合一个真实的校园感染数据集。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模拟加入不同防疫政策，比较其</a:t>
            </a:r>
            <a:r>
              <a:rPr lang="en-US" altLang="zh-CN" dirty="0"/>
              <a:t>R0</a:t>
            </a:r>
            <a:r>
              <a:rPr lang="zh-CN" altLang="en-US" dirty="0"/>
              <a:t>和最终感染人数的大小，从而分析不同政策的有效性。</a:t>
            </a:r>
          </a:p>
        </p:txBody>
      </p:sp>
    </p:spTree>
    <p:extLst>
      <p:ext uri="{BB962C8B-B14F-4D97-AF65-F5344CB8AC3E}">
        <p14:creationId xmlns:p14="http://schemas.microsoft.com/office/powerpoint/2010/main" val="318955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25EC14-368F-4E4D-8BD2-496DF452B5BB}"/>
              </a:ext>
            </a:extLst>
          </p:cNvPr>
          <p:cNvSpPr txBox="1"/>
          <p:nvPr/>
        </p:nvSpPr>
        <p:spPr>
          <a:xfrm>
            <a:off x="807521" y="866897"/>
            <a:ext cx="847898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毕设已经完成工作：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完成学校网络的建模。尽量模拟一个真实的校园环境。包含教学楼、宿舍、食堂、体育馆、图书馆，为了模拟开放环境。同时能与外界进行接触。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完成移动代理的构建。学生、教师都是一个代理。对于每个</a:t>
            </a:r>
            <a:r>
              <a:rPr lang="en-US" altLang="zh-CN" dirty="0"/>
              <a:t>Agent</a:t>
            </a:r>
            <a:r>
              <a:rPr lang="zh-CN" altLang="en-US" dirty="0"/>
              <a:t>，生成唯一的时间表，从而实现流动性都是随机的。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根据</a:t>
            </a:r>
            <a:r>
              <a:rPr lang="en-US" altLang="zh-CN" dirty="0"/>
              <a:t>SEIR</a:t>
            </a:r>
            <a:r>
              <a:rPr lang="zh-CN" altLang="en-US" dirty="0"/>
              <a:t>疾病传播模型，结合我们对病毒传播的认知，修改经典的</a:t>
            </a:r>
            <a:r>
              <a:rPr lang="en-US" altLang="zh-CN" dirty="0"/>
              <a:t>SEIR</a:t>
            </a:r>
            <a:r>
              <a:rPr lang="zh-CN" altLang="en-US" dirty="0"/>
              <a:t>模型，进而模拟整个病毒传播的过程。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初始化学校人数以及相关参数。根据时间表更新和</a:t>
            </a:r>
            <a:r>
              <a:rPr lang="en-US" altLang="zh-CN" dirty="0"/>
              <a:t>model</a:t>
            </a:r>
            <a:r>
              <a:rPr lang="zh-CN" altLang="en-US" dirty="0"/>
              <a:t>当前时刻，实现代理在校园内的移动。同时统计</a:t>
            </a:r>
            <a:r>
              <a:rPr lang="en-US" altLang="zh-CN" dirty="0"/>
              <a:t>base</a:t>
            </a:r>
            <a:r>
              <a:rPr lang="zh-CN" altLang="en-US" dirty="0"/>
              <a:t>模型最终感染人数。模拟</a:t>
            </a:r>
            <a:r>
              <a:rPr lang="en-US" altLang="zh-CN" dirty="0"/>
              <a:t>40</a:t>
            </a:r>
            <a:r>
              <a:rPr lang="zh-CN" altLang="en-US" dirty="0"/>
              <a:t>次，做出</a:t>
            </a:r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的</a:t>
            </a:r>
            <a:r>
              <a:rPr lang="en-US" altLang="zh-CN" dirty="0"/>
              <a:t>95%</a:t>
            </a:r>
            <a:r>
              <a:rPr lang="zh-CN" altLang="en-US" dirty="0"/>
              <a:t>置信区间的曲线。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加入超级传播者事件，尽量拟合一个真实的校园感染数据集（但是拟合不够平滑，正在解决）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模拟加入不同防疫政策，比较其</a:t>
            </a:r>
            <a:r>
              <a:rPr lang="en-US" altLang="zh-CN" dirty="0"/>
              <a:t>R0</a:t>
            </a:r>
            <a:r>
              <a:rPr lang="zh-CN" altLang="en-US" dirty="0"/>
              <a:t>和最终感染人数的大小，从而分析不同政策的有效性。（已做出学生遵从度的</a:t>
            </a:r>
            <a:r>
              <a:rPr lang="en-US" altLang="zh-CN" dirty="0"/>
              <a:t>R0</a:t>
            </a:r>
            <a:r>
              <a:rPr lang="zh-CN" altLang="en-US" dirty="0"/>
              <a:t>图）</a:t>
            </a:r>
          </a:p>
        </p:txBody>
      </p:sp>
    </p:spTree>
    <p:extLst>
      <p:ext uri="{BB962C8B-B14F-4D97-AF65-F5344CB8AC3E}">
        <p14:creationId xmlns:p14="http://schemas.microsoft.com/office/powerpoint/2010/main" val="353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70B3A2-2607-4A05-A679-7261997FFF22}"/>
              </a:ext>
            </a:extLst>
          </p:cNvPr>
          <p:cNvSpPr txBox="1"/>
          <p:nvPr/>
        </p:nvSpPr>
        <p:spPr>
          <a:xfrm>
            <a:off x="334297" y="629265"/>
            <a:ext cx="2880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学校网络的建立</a:t>
            </a:r>
          </a:p>
        </p:txBody>
      </p:sp>
      <p:pic>
        <p:nvPicPr>
          <p:cNvPr id="3" name="图片 2" descr="图表&#10;&#10;描述已自动生成">
            <a:extLst>
              <a:ext uri="{FF2B5EF4-FFF2-40B4-BE49-F238E27FC236}">
                <a16:creationId xmlns:a16="http://schemas.microsoft.com/office/drawing/2014/main" id="{AA4F7DAC-D588-4BA3-9AC1-3AF3C57C2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2" y="1480014"/>
            <a:ext cx="7443063" cy="506128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DB2D5BE-6C0B-4D6C-A587-53FD3C222B58}"/>
              </a:ext>
            </a:extLst>
          </p:cNvPr>
          <p:cNvSpPr txBox="1"/>
          <p:nvPr/>
        </p:nvSpPr>
        <p:spPr>
          <a:xfrm>
            <a:off x="8203727" y="2274838"/>
            <a:ext cx="33046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1.</a:t>
            </a:r>
            <a:r>
              <a:rPr lang="zh-CN" altLang="en-US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建筑节点</a:t>
            </a:r>
            <a:endParaRPr lang="en-US" altLang="zh-CN" b="0" i="0" dirty="0">
              <a:solidFill>
                <a:srgbClr val="202020"/>
              </a:solidFill>
              <a:effectLst/>
              <a:latin typeface="Helvetica" panose="020B0604020202020204" pitchFamily="34" charset="0"/>
            </a:endParaRPr>
          </a:p>
          <a:p>
            <a:r>
              <a:rPr lang="zh-CN" altLang="en-US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建筑核心：建筑物中的共享空间，例如走廊、浴室、大堂等。</a:t>
            </a:r>
            <a:endParaRPr lang="en-US" altLang="zh-CN" b="0" i="0" dirty="0">
              <a:solidFill>
                <a:srgbClr val="202020"/>
              </a:solidFill>
              <a:effectLst/>
              <a:latin typeface="Helvetica" panose="020B0604020202020204" pitchFamily="34" charset="0"/>
            </a:endParaRPr>
          </a:p>
          <a:p>
            <a:r>
              <a:rPr lang="zh-CN" altLang="en-US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建筑叶子：特定房间或部分</a:t>
            </a:r>
            <a:endParaRPr lang="en-US" altLang="zh-CN" b="0" i="0" dirty="0">
              <a:solidFill>
                <a:srgbClr val="202020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altLang="zh-CN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2.</a:t>
            </a:r>
            <a:r>
              <a:rPr lang="zh-CN" altLang="en-US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中转顶点</a:t>
            </a:r>
            <a:endParaRPr lang="en-US" altLang="zh-CN" b="0" i="0" dirty="0">
              <a:solidFill>
                <a:srgbClr val="202020"/>
              </a:solidFill>
              <a:effectLst/>
              <a:latin typeface="Helvetica" panose="020B0604020202020204" pitchFamily="34" charset="0"/>
            </a:endParaRPr>
          </a:p>
          <a:p>
            <a:r>
              <a:rPr lang="zh-CN" altLang="en-US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建筑核心都连接到中转顶点，该中转顶点代表建筑物之间的连接空间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94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D15CD12-22F1-4B64-8902-83614160B958}"/>
              </a:ext>
            </a:extLst>
          </p:cNvPr>
          <p:cNvSpPr txBox="1"/>
          <p:nvPr/>
        </p:nvSpPr>
        <p:spPr>
          <a:xfrm>
            <a:off x="401054" y="36896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agent behavior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8172D-E8E2-49F9-A880-AC1511E1602E}"/>
              </a:ext>
            </a:extLst>
          </p:cNvPr>
          <p:cNvSpPr txBox="1"/>
          <p:nvPr/>
        </p:nvSpPr>
        <p:spPr>
          <a:xfrm>
            <a:off x="304800" y="979181"/>
            <a:ext cx="115823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Agent types:</a:t>
            </a:r>
          </a:p>
          <a:p>
            <a:r>
              <a:rPr lang="zh-CN" altLang="en-US" dirty="0"/>
              <a:t>属性</a:t>
            </a:r>
            <a:r>
              <a:rPr lang="en-US" altLang="zh-CN" dirty="0"/>
              <a:t>1 </a:t>
            </a:r>
            <a:r>
              <a:rPr lang="zh-CN" altLang="en-US" dirty="0"/>
              <a:t>：</a:t>
            </a:r>
            <a:r>
              <a:rPr lang="en-US" altLang="zh-CN" dirty="0"/>
              <a:t>(</a:t>
            </a:r>
            <a:r>
              <a:rPr lang="en-US" altLang="zh-CN" b="0" i="1" dirty="0" err="1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n</a:t>
            </a:r>
            <a:r>
              <a:rPr lang="en-US" altLang="zh-CN" b="0" i="1" baseline="-25000" dirty="0" err="1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c</a:t>
            </a:r>
            <a:r>
              <a:rPr lang="en-US" altLang="zh-CN" b="0" i="1" baseline="-2500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altLang="zh-CN" b="0" i="1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n</a:t>
            </a:r>
            <a:r>
              <a:rPr lang="en-US" altLang="zh-CN" b="0" i="1" baseline="-2500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o</a:t>
            </a:r>
            <a:r>
              <a:rPr lang="en-US" altLang="zh-CN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  </a:t>
            </a:r>
            <a:r>
              <a:rPr lang="en-US" altLang="zh-CN" b="0" i="1" dirty="0" err="1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n</a:t>
            </a:r>
            <a:r>
              <a:rPr lang="en-US" altLang="zh-CN" b="0" i="1" baseline="-25000" dirty="0" err="1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f</a:t>
            </a:r>
            <a:r>
              <a:rPr lang="en-US" altLang="zh-CN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altLang="zh-CN" dirty="0"/>
              <a:t>) </a:t>
            </a:r>
            <a:r>
              <a:rPr lang="zh-CN" altLang="en-US" dirty="0"/>
              <a:t>在校、校外、教师（决定作息表）。属性</a:t>
            </a:r>
            <a:r>
              <a:rPr lang="en-US" altLang="zh-CN" dirty="0"/>
              <a:t>2</a:t>
            </a:r>
            <a:r>
              <a:rPr lang="zh-CN" altLang="en-US" dirty="0"/>
              <a:t>：标明专业（文、理、艺术）（决定他的上课位置）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Agent schedules</a:t>
            </a:r>
            <a:r>
              <a:rPr lang="zh-CN" altLang="en-US" dirty="0"/>
              <a:t>（作息表）</a:t>
            </a:r>
            <a:r>
              <a:rPr lang="en-US" altLang="zh-CN" dirty="0"/>
              <a:t> : </a:t>
            </a:r>
            <a:r>
              <a:rPr lang="zh-CN" altLang="en-US" dirty="0"/>
              <a:t>三种类型</a:t>
            </a:r>
            <a:r>
              <a:rPr lang="en-US" altLang="zh-CN" dirty="0"/>
              <a:t>A</a:t>
            </a:r>
            <a:r>
              <a:rPr lang="zh-CN" altLang="en-US" dirty="0"/>
              <a:t>（奇数日）</a:t>
            </a:r>
            <a:r>
              <a:rPr lang="en-US" altLang="zh-CN" dirty="0"/>
              <a:t>, B</a:t>
            </a:r>
            <a:r>
              <a:rPr lang="zh-CN" altLang="en-US" dirty="0"/>
              <a:t>（偶数日）</a:t>
            </a:r>
            <a:r>
              <a:rPr lang="en-US" altLang="zh-CN" dirty="0"/>
              <a:t>, W</a:t>
            </a:r>
            <a:r>
              <a:rPr lang="zh-CN" altLang="en-US" dirty="0"/>
              <a:t>（周末）</a:t>
            </a:r>
            <a:endParaRPr lang="en-US" altLang="zh-CN" dirty="0"/>
          </a:p>
          <a:p>
            <a:r>
              <a:rPr lang="en-US" altLang="zh-CN" dirty="0"/>
              <a:t>Class</a:t>
            </a:r>
            <a:r>
              <a:rPr lang="zh-CN" altLang="en-US" dirty="0"/>
              <a:t>：</a:t>
            </a:r>
            <a:r>
              <a:rPr lang="en-US" altLang="zh-CN" dirty="0" err="1"/>
              <a:t>stem_tickets</a:t>
            </a:r>
            <a:r>
              <a:rPr lang="en-US" altLang="zh-CN" dirty="0"/>
              <a:t> (</a:t>
            </a:r>
            <a:r>
              <a:rPr lang="en-US" altLang="zh-CN" dirty="0" err="1"/>
              <a:t>classroomID</a:t>
            </a:r>
            <a:r>
              <a:rPr lang="en-US" altLang="zh-CN" dirty="0"/>
              <a:t> ,  </a:t>
            </a:r>
            <a:r>
              <a:rPr lang="en-US" altLang="zh-CN" dirty="0" err="1"/>
              <a:t>buildingID</a:t>
            </a:r>
            <a:r>
              <a:rPr lang="en-US" altLang="zh-CN" dirty="0"/>
              <a:t> ,   "STEM",   </a:t>
            </a:r>
            <a:r>
              <a:rPr lang="en-US" altLang="zh-CN" dirty="0" err="1"/>
              <a:t>class_times</a:t>
            </a:r>
            <a:r>
              <a:rPr lang="en-US" altLang="zh-CN" dirty="0"/>
              <a:t>,   </a:t>
            </a:r>
            <a:r>
              <a:rPr lang="en-US" altLang="zh-CN" dirty="0" err="1"/>
              <a:t>class_days</a:t>
            </a:r>
            <a:r>
              <a:rPr lang="en-US" altLang="zh-CN" dirty="0"/>
              <a:t>,  </a:t>
            </a:r>
            <a:r>
              <a:rPr lang="en-US" altLang="zh-CN" dirty="0" err="1"/>
              <a:t>seatID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 </a:t>
            </a:r>
            <a:r>
              <a:rPr lang="en-US" altLang="zh-CN" dirty="0" err="1"/>
              <a:t>seatID</a:t>
            </a:r>
            <a:r>
              <a:rPr lang="en-US" altLang="zh-CN" dirty="0"/>
              <a:t> </a:t>
            </a:r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cap-1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class_times</a:t>
            </a:r>
            <a:r>
              <a:rPr lang="en-US" altLang="zh-CN" dirty="0"/>
              <a:t> = [10,12,14,16]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class_days</a:t>
            </a:r>
            <a:r>
              <a:rPr lang="en-US" altLang="zh-CN" dirty="0"/>
              <a:t> = ["A","B"]</a:t>
            </a:r>
          </a:p>
          <a:p>
            <a:r>
              <a:rPr lang="en-US" altLang="zh-CN" dirty="0"/>
              <a:t>Dining hall</a:t>
            </a:r>
            <a:r>
              <a:rPr lang="zh-CN" altLang="en-US" dirty="0"/>
              <a:t>：选取早中晚时间中的</a:t>
            </a:r>
            <a:r>
              <a:rPr lang="en-US" altLang="zh-CN" dirty="0"/>
              <a:t>3</a:t>
            </a:r>
            <a:r>
              <a:rPr lang="zh-CN" altLang="en-US" dirty="0"/>
              <a:t>个空闲时间去餐厅</a:t>
            </a:r>
            <a:endParaRPr lang="en-US" altLang="zh-CN" dirty="0"/>
          </a:p>
          <a:p>
            <a:r>
              <a:rPr lang="en-US" altLang="zh-CN" dirty="0"/>
              <a:t>Gym</a:t>
            </a:r>
            <a:r>
              <a:rPr lang="zh-CN" altLang="en-US" dirty="0"/>
              <a:t>：有概率</a:t>
            </a:r>
            <a:r>
              <a:rPr lang="en-US" altLang="zh-CN" dirty="0"/>
              <a:t>g</a:t>
            </a:r>
            <a:r>
              <a:rPr lang="zh-CN" altLang="en-US" dirty="0"/>
              <a:t>去体育馆</a:t>
            </a:r>
            <a:endParaRPr lang="en-US" altLang="zh-CN" dirty="0"/>
          </a:p>
          <a:p>
            <a:r>
              <a:rPr lang="en-US" altLang="zh-CN" dirty="0"/>
              <a:t>Library, Social and in Dorm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[0, lib)</a:t>
            </a:r>
            <a:r>
              <a:rPr lang="zh-CN" altLang="en-US" dirty="0"/>
              <a:t>、</a:t>
            </a:r>
            <a:r>
              <a:rPr lang="en-US" altLang="zh-CN" dirty="0"/>
              <a:t>[lib , </a:t>
            </a:r>
            <a:r>
              <a:rPr lang="en-US" altLang="zh-CN" dirty="0" err="1"/>
              <a:t>lib+s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en-US" altLang="zh-CN" dirty="0" err="1"/>
              <a:t>lib+s</a:t>
            </a:r>
            <a:r>
              <a:rPr lang="en-US" altLang="zh-CN" dirty="0"/>
              <a:t> , 1]   </a:t>
            </a:r>
            <a:r>
              <a:rPr lang="zh-CN" altLang="en-US" dirty="0"/>
              <a:t>生成</a:t>
            </a:r>
            <a:r>
              <a:rPr lang="en-US" altLang="zh-CN" dirty="0"/>
              <a:t>[0,1]</a:t>
            </a:r>
            <a:r>
              <a:rPr lang="zh-CN" altLang="en-US" dirty="0"/>
              <a:t>的数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Agent paths: u</a:t>
            </a:r>
            <a:r>
              <a:rPr lang="zh-CN" altLang="en-US" dirty="0"/>
              <a:t>叶子</a:t>
            </a:r>
            <a:r>
              <a:rPr lang="en-US" altLang="zh-CN" dirty="0"/>
              <a:t>-&gt;u</a:t>
            </a:r>
            <a:r>
              <a:rPr lang="zh-CN" altLang="en-US" dirty="0"/>
              <a:t>中心节点</a:t>
            </a:r>
            <a:r>
              <a:rPr lang="en-US" altLang="zh-CN" dirty="0"/>
              <a:t>-&gt;</a:t>
            </a:r>
            <a:r>
              <a:rPr lang="en-US" altLang="zh-CN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 transit vertex-&gt;v</a:t>
            </a:r>
            <a:r>
              <a:rPr lang="zh-CN" altLang="en-US" dirty="0"/>
              <a:t>中心节点</a:t>
            </a:r>
            <a:r>
              <a:rPr lang="en-US" altLang="zh-CN" dirty="0"/>
              <a:t>-&gt;v</a:t>
            </a:r>
            <a:r>
              <a:rPr lang="zh-CN" altLang="en-US" dirty="0"/>
              <a:t>叶子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255380E-D3A6-45CD-92D9-3B36AB738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093" y="2487560"/>
            <a:ext cx="5024535" cy="31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3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9FD83A6-84A3-4162-B6DF-2CF774C849DD}"/>
              </a:ext>
            </a:extLst>
          </p:cNvPr>
          <p:cNvSpPr txBox="1"/>
          <p:nvPr/>
        </p:nvSpPr>
        <p:spPr>
          <a:xfrm>
            <a:off x="401053" y="368968"/>
            <a:ext cx="5694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病毒感染</a:t>
            </a:r>
            <a:endParaRPr lang="zh-CN" altLang="en-US" sz="2400" dirty="0"/>
          </a:p>
        </p:txBody>
      </p:sp>
      <p:pic>
        <p:nvPicPr>
          <p:cNvPr id="12" name="图片 11" descr="图片包含 钟表, 看着, 灯光, 标志&#10;&#10;描述已自动生成">
            <a:extLst>
              <a:ext uri="{FF2B5EF4-FFF2-40B4-BE49-F238E27FC236}">
                <a16:creationId xmlns:a16="http://schemas.microsoft.com/office/drawing/2014/main" id="{4BC8A39F-FEFB-4EBE-BCF5-E80666E3B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3" y="1131161"/>
            <a:ext cx="6135537" cy="24414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39AE495-25C6-4D2C-ADDA-22CD55204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1652"/>
            <a:ext cx="7230820" cy="2879199"/>
          </a:xfrm>
          <a:prstGeom prst="rect">
            <a:avLst/>
          </a:prstGeom>
        </p:spPr>
      </p:pic>
      <p:pic>
        <p:nvPicPr>
          <p:cNvPr id="14" name="图片 13" descr="文本&#10;&#10;描述已自动生成">
            <a:extLst>
              <a:ext uri="{FF2B5EF4-FFF2-40B4-BE49-F238E27FC236}">
                <a16:creationId xmlns:a16="http://schemas.microsoft.com/office/drawing/2014/main" id="{6558BB2C-C5EB-4312-958D-D51025612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820" y="1815854"/>
            <a:ext cx="4161717" cy="298664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2B4960F-5A90-4D19-A39A-D74B3A4C53C6}"/>
              </a:ext>
            </a:extLst>
          </p:cNvPr>
          <p:cNvSpPr txBox="1"/>
          <p:nvPr/>
        </p:nvSpPr>
        <p:spPr>
          <a:xfrm>
            <a:off x="7230820" y="1409517"/>
            <a:ext cx="242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zh-CN" altLang="en-US" dirty="0"/>
              <a:t>易感类 </a:t>
            </a:r>
            <a:r>
              <a:rPr lang="en-US" altLang="zh-CN" dirty="0"/>
              <a:t>-&gt; E</a:t>
            </a:r>
            <a:r>
              <a:rPr lang="zh-CN" altLang="en-US" dirty="0"/>
              <a:t>暴露类</a:t>
            </a:r>
          </a:p>
        </p:txBody>
      </p:sp>
    </p:spTree>
    <p:extLst>
      <p:ext uri="{BB962C8B-B14F-4D97-AF65-F5344CB8AC3E}">
        <p14:creationId xmlns:p14="http://schemas.microsoft.com/office/powerpoint/2010/main" val="303904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FA67C3-6F32-499D-9B52-6088BCA5A1AF}"/>
              </a:ext>
            </a:extLst>
          </p:cNvPr>
          <p:cNvSpPr txBox="1"/>
          <p:nvPr/>
        </p:nvSpPr>
        <p:spPr>
          <a:xfrm>
            <a:off x="845574" y="1197012"/>
            <a:ext cx="974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根据数据集中数据，修改初始感染人数、状态转变时间、学校教学楼教室数量、被隔离的概率、接触被感染的概率等等。学生老师的免疫性初设为不同值，表示人群免疫性区别。</a:t>
            </a:r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D2A7012F-B32E-42AF-ACD6-0CF02E74F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" y="2404052"/>
            <a:ext cx="4342581" cy="3256936"/>
          </a:xfrm>
          <a:prstGeom prst="rect">
            <a:avLst/>
          </a:prstGeom>
        </p:spPr>
      </p:pic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A8E23130-98D5-4DA3-8D9B-9093E6EFB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04052"/>
            <a:ext cx="4342581" cy="325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8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32C3AA0-9FBD-4321-8590-0839DF87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7" y="1630570"/>
            <a:ext cx="5364628" cy="36035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36F4EB-D31C-4D6B-BE2C-F29800390DBC}"/>
              </a:ext>
            </a:extLst>
          </p:cNvPr>
          <p:cNvSpPr txBox="1"/>
          <p:nvPr/>
        </p:nvSpPr>
        <p:spPr>
          <a:xfrm>
            <a:off x="776748" y="823614"/>
            <a:ext cx="484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为拟合数据加入超级传播事件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E054C3-F35C-4E1B-8173-AE7EF1B60EF0}"/>
              </a:ext>
            </a:extLst>
          </p:cNvPr>
          <p:cNvSpPr txBox="1"/>
          <p:nvPr/>
        </p:nvSpPr>
        <p:spPr>
          <a:xfrm>
            <a:off x="5624051" y="1820562"/>
            <a:ext cx="5713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拟合了一个真实的数据集</a:t>
            </a:r>
            <a:endParaRPr lang="en-US" altLang="zh-CN" dirty="0"/>
          </a:p>
          <a:p>
            <a:r>
              <a:rPr lang="zh-CN" altLang="en-US" dirty="0"/>
              <a:t>由于是通过差分方程模拟，结果是一个平滑的曲线</a:t>
            </a:r>
          </a:p>
        </p:txBody>
      </p:sp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53037A1C-2A84-4AD6-8D71-364A085B2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051" y="2678773"/>
            <a:ext cx="6425785" cy="255539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B62D384-C088-4646-8EE7-4BA8AC6B8C81}"/>
              </a:ext>
            </a:extLst>
          </p:cNvPr>
          <p:cNvSpPr txBox="1"/>
          <p:nvPr/>
        </p:nvSpPr>
        <p:spPr>
          <a:xfrm>
            <a:off x="8158348" y="5453191"/>
            <a:ext cx="135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理想图</a:t>
            </a:r>
          </a:p>
        </p:txBody>
      </p:sp>
    </p:spTree>
    <p:extLst>
      <p:ext uri="{BB962C8B-B14F-4D97-AF65-F5344CB8AC3E}">
        <p14:creationId xmlns:p14="http://schemas.microsoft.com/office/powerpoint/2010/main" val="124322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6BAC67-6997-4188-AC2A-D26D339030AE}"/>
              </a:ext>
            </a:extLst>
          </p:cNvPr>
          <p:cNvSpPr txBox="1"/>
          <p:nvPr/>
        </p:nvSpPr>
        <p:spPr>
          <a:xfrm>
            <a:off x="845574" y="491613"/>
            <a:ext cx="9743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根据参考文献，加入每周核酸检测。根据参考文献参数设置为每周</a:t>
            </a:r>
            <a:r>
              <a:rPr lang="en-US" altLang="zh-CN" dirty="0"/>
              <a:t>1/4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根据参考文献，加入超级传播事件。在三个时间节点加入传播事件。</a:t>
            </a:r>
          </a:p>
        </p:txBody>
      </p:sp>
      <p:pic>
        <p:nvPicPr>
          <p:cNvPr id="8" name="图片 7" descr="图表, 直方图&#10;&#10;描述已自动生成">
            <a:extLst>
              <a:ext uri="{FF2B5EF4-FFF2-40B4-BE49-F238E27FC236}">
                <a16:creationId xmlns:a16="http://schemas.microsoft.com/office/drawing/2014/main" id="{292D028D-DD78-4843-8145-03F4ED0F9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4" y="1395952"/>
            <a:ext cx="2808746" cy="210656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05E1D6D-0C02-4307-B14B-F4B54B8EDB15}"/>
              </a:ext>
            </a:extLst>
          </p:cNvPr>
          <p:cNvSpPr txBox="1"/>
          <p:nvPr/>
        </p:nvSpPr>
        <p:spPr>
          <a:xfrm>
            <a:off x="1021426" y="4314925"/>
            <a:ext cx="42573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拟合的缺点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加入超级传播事件后，整体走势能拟合，但是拟合不够平滑。分析后，因为我们不是差分方程，数据中不存在小数，我们是确定性的感染。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对于</a:t>
            </a:r>
            <a:r>
              <a:rPr lang="en-US" altLang="zh-CN" dirty="0"/>
              <a:t>3</a:t>
            </a:r>
            <a:r>
              <a:rPr lang="zh-CN" altLang="en-US" dirty="0"/>
              <a:t>次突增人数</a:t>
            </a:r>
            <a:r>
              <a:rPr lang="en-US" altLang="zh-CN" dirty="0"/>
              <a:t>k</a:t>
            </a:r>
            <a:r>
              <a:rPr lang="zh-CN" altLang="en-US" dirty="0"/>
              <a:t>可能也需要调试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为使得曲线更光滑，尝试将陡增散布到</a:t>
            </a:r>
            <a:r>
              <a:rPr lang="en-US" altLang="zh-CN" dirty="0"/>
              <a:t>2-3</a:t>
            </a:r>
            <a:r>
              <a:rPr lang="zh-CN" altLang="en-US" dirty="0"/>
              <a:t>天中不使得峰值激增。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64C8B8-5CAF-4253-967C-962211709F12}"/>
              </a:ext>
            </a:extLst>
          </p:cNvPr>
          <p:cNvSpPr txBox="1"/>
          <p:nvPr/>
        </p:nvSpPr>
        <p:spPr>
          <a:xfrm>
            <a:off x="1021426" y="3517707"/>
            <a:ext cx="228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未调节感染因子</a:t>
            </a:r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A500AC-4472-4860-BFF3-AB05EA2F306C}"/>
              </a:ext>
            </a:extLst>
          </p:cNvPr>
          <p:cNvSpPr txBox="1"/>
          <p:nvPr/>
        </p:nvSpPr>
        <p:spPr>
          <a:xfrm>
            <a:off x="5942779" y="4220781"/>
            <a:ext cx="228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调节感染因子</a:t>
            </a:r>
            <a:r>
              <a:rPr lang="en-US" altLang="zh-CN" dirty="0"/>
              <a:t>P</a:t>
            </a:r>
            <a:endParaRPr lang="zh-CN" altLang="en-US" dirty="0"/>
          </a:p>
        </p:txBody>
      </p:sp>
      <p:pic>
        <p:nvPicPr>
          <p:cNvPr id="6" name="图片 5" descr="图片包含 游戏机&#10;&#10;描述已自动生成">
            <a:extLst>
              <a:ext uri="{FF2B5EF4-FFF2-40B4-BE49-F238E27FC236}">
                <a16:creationId xmlns:a16="http://schemas.microsoft.com/office/drawing/2014/main" id="{38A664C2-4B93-4123-BCBE-E7CE52F19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49" y="1255683"/>
            <a:ext cx="4545322" cy="303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2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1113</Words>
  <Application>Microsoft Office PowerPoint</Application>
  <PresentationFormat>宽屏</PresentationFormat>
  <Paragraphs>90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QZ2204</dc:creator>
  <cp:lastModifiedBy>QZ2204</cp:lastModifiedBy>
  <cp:revision>33</cp:revision>
  <dcterms:created xsi:type="dcterms:W3CDTF">2022-04-20T08:12:26Z</dcterms:created>
  <dcterms:modified xsi:type="dcterms:W3CDTF">2022-04-22T00:52:11Z</dcterms:modified>
</cp:coreProperties>
</file>