
<file path=[Content_Types].xml><?xml version="1.0" encoding="utf-8"?>
<Types xmlns="http://schemas.openxmlformats.org/package/2006/content-types">
  <Default Extension="png" ContentType="image/png"/>
  <Default Extension="jpeg" ContentType="image/jpe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6.xml"/><Relationship Id="rId7" Type="http://schemas.openxmlformats.org/officeDocument/2006/relationships/image" Target="../media/image3.png"/><Relationship Id="rId6" Type="http://schemas.openxmlformats.org/officeDocument/2006/relationships/tags" Target="../tags/tag95.xml"/><Relationship Id="rId5" Type="http://schemas.openxmlformats.org/officeDocument/2006/relationships/image" Target="../media/image2.png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1.png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image" Target="../media/image5.png"/><Relationship Id="rId3" Type="http://schemas.openxmlformats.org/officeDocument/2006/relationships/tags" Target="../tags/tag102.xml"/><Relationship Id="rId2" Type="http://schemas.openxmlformats.org/officeDocument/2006/relationships/image" Target="../media/image1.png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9.png"/><Relationship Id="rId7" Type="http://schemas.openxmlformats.org/officeDocument/2006/relationships/tags" Target="../tags/tag122.xml"/><Relationship Id="rId6" Type="http://schemas.openxmlformats.org/officeDocument/2006/relationships/image" Target="../media/image8.png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image" Target="../media/image11.png"/><Relationship Id="rId12" Type="http://schemas.openxmlformats.org/officeDocument/2006/relationships/tags" Target="../tags/tag125.xml"/><Relationship Id="rId11" Type="http://schemas.openxmlformats.org/officeDocument/2006/relationships/image" Target="../media/image10.png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tags" Target="../tags/tag140.xml"/><Relationship Id="rId12" Type="http://schemas.openxmlformats.org/officeDocument/2006/relationships/image" Target="../media/image4.png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../media/image3.png"/><Relationship Id="rId7" Type="http://schemas.openxmlformats.org/officeDocument/2006/relationships/tags" Target="../tags/tag144.xml"/><Relationship Id="rId6" Type="http://schemas.openxmlformats.org/officeDocument/2006/relationships/image" Target="../media/image2.png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image" Target="../media/image1.png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../media/image3.png"/><Relationship Id="rId7" Type="http://schemas.openxmlformats.org/officeDocument/2006/relationships/tags" Target="../tags/tag154.xml"/><Relationship Id="rId6" Type="http://schemas.openxmlformats.org/officeDocument/2006/relationships/image" Target="../media/image4.png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image" Target="../media/image1.png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image" Target="../media/image13.png"/><Relationship Id="rId7" Type="http://schemas.openxmlformats.org/officeDocument/2006/relationships/tags" Target="../tags/tag164.xml"/><Relationship Id="rId6" Type="http://schemas.openxmlformats.org/officeDocument/2006/relationships/image" Target="../media/image12.png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1.png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image" Target="../media/image1.png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image" Target="../media/image3.png"/><Relationship Id="rId12" Type="http://schemas.openxmlformats.org/officeDocument/2006/relationships/tags" Target="../tags/tag181.xml"/><Relationship Id="rId11" Type="http://schemas.openxmlformats.org/officeDocument/2006/relationships/image" Target="../media/image2.png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6.xml"/><Relationship Id="rId7" Type="http://schemas.openxmlformats.org/officeDocument/2006/relationships/image" Target="../media/image3.png"/><Relationship Id="rId6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1.png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image" Target="../media/image7.png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9.xml"/><Relationship Id="rId7" Type="http://schemas.openxmlformats.org/officeDocument/2006/relationships/image" Target="../media/image3.png"/><Relationship Id="rId6" Type="http://schemas.openxmlformats.org/officeDocument/2006/relationships/tags" Target="../tags/tag38.xml"/><Relationship Id="rId5" Type="http://schemas.openxmlformats.org/officeDocument/2006/relationships/image" Target="../media/image2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1.png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50.xml"/><Relationship Id="rId7" Type="http://schemas.openxmlformats.org/officeDocument/2006/relationships/image" Target="../media/image3.png"/><Relationship Id="rId6" Type="http://schemas.openxmlformats.org/officeDocument/2006/relationships/tags" Target="../tags/tag49.xml"/><Relationship Id="rId5" Type="http://schemas.openxmlformats.org/officeDocument/2006/relationships/image" Target="../media/image2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1.png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image" Target="../media/image5.png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image" Target="../media/image1.png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5.png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75.xml"/><Relationship Id="rId7" Type="http://schemas.openxmlformats.org/officeDocument/2006/relationships/image" Target="../media/image3.png"/><Relationship Id="rId6" Type="http://schemas.openxmlformats.org/officeDocument/2006/relationships/tags" Target="../tags/tag74.xml"/><Relationship Id="rId5" Type="http://schemas.openxmlformats.org/officeDocument/2006/relationships/image" Target="../media/image2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1.png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6.xm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../media/image2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1.png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/>
          <p:nvPr>
            <p:custDataLst>
              <p:tags r:id="rId3"/>
            </p:custDataLst>
          </p:nvPr>
        </p:nvSpPr>
        <p:spPr>
          <a:xfrm>
            <a:off x="-135890" y="2936875"/>
            <a:ext cx="2684780" cy="111760"/>
          </a:xfrm>
          <a:custGeom>
            <a:avLst/>
            <a:gdLst>
              <a:gd name="connsiteX0" fmla="*/ 0 w 2682416"/>
              <a:gd name="connsiteY0" fmla="*/ 0 h 111919"/>
              <a:gd name="connsiteX1" fmla="*/ 2682416 w 2682416"/>
              <a:gd name="connsiteY1" fmla="*/ 0 h 111919"/>
              <a:gd name="connsiteX2" fmla="*/ 2682416 w 2682416"/>
              <a:gd name="connsiteY2" fmla="*/ 111919 h 111919"/>
              <a:gd name="connsiteX3" fmla="*/ 0 w 2682416"/>
              <a:gd name="connsiteY3" fmla="*/ 111919 h 111919"/>
              <a:gd name="connsiteX4" fmla="*/ 0 w 2682416"/>
              <a:gd name="connsiteY4" fmla="*/ 0 h 111919"/>
              <a:gd name="connsiteX0-1" fmla="*/ 0 w 2684798"/>
              <a:gd name="connsiteY0-2" fmla="*/ 50006 h 111919"/>
              <a:gd name="connsiteX1-3" fmla="*/ 2684798 w 2684798"/>
              <a:gd name="connsiteY1-4" fmla="*/ 0 h 111919"/>
              <a:gd name="connsiteX2-5" fmla="*/ 2684798 w 2684798"/>
              <a:gd name="connsiteY2-6" fmla="*/ 111919 h 111919"/>
              <a:gd name="connsiteX3-7" fmla="*/ 2382 w 2684798"/>
              <a:gd name="connsiteY3-8" fmla="*/ 111919 h 111919"/>
              <a:gd name="connsiteX4-9" fmla="*/ 0 w 2684798"/>
              <a:gd name="connsiteY4-10" fmla="*/ 50006 h 111919"/>
              <a:gd name="connsiteX0-11" fmla="*/ 0 w 2684798"/>
              <a:gd name="connsiteY0-12" fmla="*/ 50006 h 111919"/>
              <a:gd name="connsiteX1-13" fmla="*/ 2684798 w 2684798"/>
              <a:gd name="connsiteY1-14" fmla="*/ 0 h 111919"/>
              <a:gd name="connsiteX2-15" fmla="*/ 2684798 w 2684798"/>
              <a:gd name="connsiteY2-16" fmla="*/ 111919 h 111919"/>
              <a:gd name="connsiteX3-17" fmla="*/ 1 w 2684798"/>
              <a:gd name="connsiteY3-18" fmla="*/ 50007 h 111919"/>
              <a:gd name="connsiteX4-19" fmla="*/ 0 w 2684798"/>
              <a:gd name="connsiteY4-20" fmla="*/ 50006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4798" h="111919">
                <a:moveTo>
                  <a:pt x="0" y="50006"/>
                </a:moveTo>
                <a:lnTo>
                  <a:pt x="2684798" y="0"/>
                </a:lnTo>
                <a:lnTo>
                  <a:pt x="2684798" y="111919"/>
                </a:lnTo>
                <a:lnTo>
                  <a:pt x="1" y="50007"/>
                </a:lnTo>
                <a:lnTo>
                  <a:pt x="0" y="500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85000"/>
                  <a:alpha val="6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 rot="2700000">
            <a:off x="2483485" y="2926715"/>
            <a:ext cx="130810" cy="130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>
            <p:custDataLst>
              <p:tags r:id="rId5"/>
            </p:custDataLst>
          </p:nvPr>
        </p:nvSpPr>
        <p:spPr>
          <a:xfrm rot="10800000">
            <a:off x="9667875" y="2936875"/>
            <a:ext cx="2684780" cy="111760"/>
          </a:xfrm>
          <a:custGeom>
            <a:avLst/>
            <a:gdLst>
              <a:gd name="connsiteX0" fmla="*/ 0 w 2682416"/>
              <a:gd name="connsiteY0" fmla="*/ 0 h 111919"/>
              <a:gd name="connsiteX1" fmla="*/ 2682416 w 2682416"/>
              <a:gd name="connsiteY1" fmla="*/ 0 h 111919"/>
              <a:gd name="connsiteX2" fmla="*/ 2682416 w 2682416"/>
              <a:gd name="connsiteY2" fmla="*/ 111919 h 111919"/>
              <a:gd name="connsiteX3" fmla="*/ 0 w 2682416"/>
              <a:gd name="connsiteY3" fmla="*/ 111919 h 111919"/>
              <a:gd name="connsiteX4" fmla="*/ 0 w 2682416"/>
              <a:gd name="connsiteY4" fmla="*/ 0 h 111919"/>
              <a:gd name="connsiteX0-1" fmla="*/ 0 w 2684798"/>
              <a:gd name="connsiteY0-2" fmla="*/ 50006 h 111919"/>
              <a:gd name="connsiteX1-3" fmla="*/ 2684798 w 2684798"/>
              <a:gd name="connsiteY1-4" fmla="*/ 0 h 111919"/>
              <a:gd name="connsiteX2-5" fmla="*/ 2684798 w 2684798"/>
              <a:gd name="connsiteY2-6" fmla="*/ 111919 h 111919"/>
              <a:gd name="connsiteX3-7" fmla="*/ 2382 w 2684798"/>
              <a:gd name="connsiteY3-8" fmla="*/ 111919 h 111919"/>
              <a:gd name="connsiteX4-9" fmla="*/ 0 w 2684798"/>
              <a:gd name="connsiteY4-10" fmla="*/ 50006 h 111919"/>
              <a:gd name="connsiteX0-11" fmla="*/ 0 w 2684798"/>
              <a:gd name="connsiteY0-12" fmla="*/ 50006 h 111919"/>
              <a:gd name="connsiteX1-13" fmla="*/ 2684798 w 2684798"/>
              <a:gd name="connsiteY1-14" fmla="*/ 0 h 111919"/>
              <a:gd name="connsiteX2-15" fmla="*/ 2684798 w 2684798"/>
              <a:gd name="connsiteY2-16" fmla="*/ 111919 h 111919"/>
              <a:gd name="connsiteX3-17" fmla="*/ 1 w 2684798"/>
              <a:gd name="connsiteY3-18" fmla="*/ 50007 h 111919"/>
              <a:gd name="connsiteX4-19" fmla="*/ 0 w 2684798"/>
              <a:gd name="connsiteY4-20" fmla="*/ 50006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4798" h="111919">
                <a:moveTo>
                  <a:pt x="0" y="50006"/>
                </a:moveTo>
                <a:lnTo>
                  <a:pt x="2684798" y="0"/>
                </a:lnTo>
                <a:lnTo>
                  <a:pt x="2684798" y="111919"/>
                </a:lnTo>
                <a:lnTo>
                  <a:pt x="1" y="50007"/>
                </a:lnTo>
                <a:lnTo>
                  <a:pt x="0" y="500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85000"/>
                  <a:alpha val="6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 rot="13500000">
            <a:off x="9602470" y="2926715"/>
            <a:ext cx="130810" cy="130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5276424" y="5847455"/>
            <a:ext cx="1643063" cy="458459"/>
          </a:xfrm>
        </p:spPr>
        <p:txBody>
          <a:bodyPr lIns="90000" tIns="46800" rIns="90000" bIns="46800" anchor="ctr"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794455" y="2061300"/>
            <a:ext cx="6603090" cy="186204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15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794455" y="3995173"/>
            <a:ext cx="6603090" cy="80213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矩形 2"/>
          <p:cNvSpPr/>
          <p:nvPr>
            <p:custDataLst>
              <p:tags r:id="rId13"/>
            </p:custDataLst>
          </p:nvPr>
        </p:nvSpPr>
        <p:spPr>
          <a:xfrm>
            <a:off x="-149860" y="2936875"/>
            <a:ext cx="2684780" cy="111760"/>
          </a:xfrm>
          <a:custGeom>
            <a:avLst/>
            <a:gdLst>
              <a:gd name="connsiteX0" fmla="*/ 0 w 2682416"/>
              <a:gd name="connsiteY0" fmla="*/ 0 h 111919"/>
              <a:gd name="connsiteX1" fmla="*/ 2682416 w 2682416"/>
              <a:gd name="connsiteY1" fmla="*/ 0 h 111919"/>
              <a:gd name="connsiteX2" fmla="*/ 2682416 w 2682416"/>
              <a:gd name="connsiteY2" fmla="*/ 111919 h 111919"/>
              <a:gd name="connsiteX3" fmla="*/ 0 w 2682416"/>
              <a:gd name="connsiteY3" fmla="*/ 111919 h 111919"/>
              <a:gd name="connsiteX4" fmla="*/ 0 w 2682416"/>
              <a:gd name="connsiteY4" fmla="*/ 0 h 111919"/>
              <a:gd name="connsiteX0-1" fmla="*/ 0 w 2684798"/>
              <a:gd name="connsiteY0-2" fmla="*/ 50006 h 111919"/>
              <a:gd name="connsiteX1-3" fmla="*/ 2684798 w 2684798"/>
              <a:gd name="connsiteY1-4" fmla="*/ 0 h 111919"/>
              <a:gd name="connsiteX2-5" fmla="*/ 2684798 w 2684798"/>
              <a:gd name="connsiteY2-6" fmla="*/ 111919 h 111919"/>
              <a:gd name="connsiteX3-7" fmla="*/ 2382 w 2684798"/>
              <a:gd name="connsiteY3-8" fmla="*/ 111919 h 111919"/>
              <a:gd name="connsiteX4-9" fmla="*/ 0 w 2684798"/>
              <a:gd name="connsiteY4-10" fmla="*/ 50006 h 111919"/>
              <a:gd name="connsiteX0-11" fmla="*/ 0 w 2684798"/>
              <a:gd name="connsiteY0-12" fmla="*/ 50006 h 111919"/>
              <a:gd name="connsiteX1-13" fmla="*/ 2684798 w 2684798"/>
              <a:gd name="connsiteY1-14" fmla="*/ 0 h 111919"/>
              <a:gd name="connsiteX2-15" fmla="*/ 2684798 w 2684798"/>
              <a:gd name="connsiteY2-16" fmla="*/ 111919 h 111919"/>
              <a:gd name="connsiteX3-17" fmla="*/ 1 w 2684798"/>
              <a:gd name="connsiteY3-18" fmla="*/ 50007 h 111919"/>
              <a:gd name="connsiteX4-19" fmla="*/ 0 w 2684798"/>
              <a:gd name="connsiteY4-20" fmla="*/ 50006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4798" h="111919">
                <a:moveTo>
                  <a:pt x="0" y="50006"/>
                </a:moveTo>
                <a:lnTo>
                  <a:pt x="2684798" y="0"/>
                </a:lnTo>
                <a:lnTo>
                  <a:pt x="2684798" y="111919"/>
                </a:lnTo>
                <a:lnTo>
                  <a:pt x="1" y="50007"/>
                </a:lnTo>
                <a:lnTo>
                  <a:pt x="0" y="5000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85000"/>
                  <a:alpha val="6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4"/>
            </p:custDataLst>
          </p:nvPr>
        </p:nvSpPr>
        <p:spPr>
          <a:xfrm rot="2700000">
            <a:off x="2469515" y="2926715"/>
            <a:ext cx="130810" cy="130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84785" y="164465"/>
            <a:ext cx="11822430" cy="6557645"/>
            <a:chOff x="184785" y="164465"/>
            <a:chExt cx="11822430" cy="655764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9814560" y="164465"/>
              <a:ext cx="2192655" cy="711835"/>
              <a:chOff x="9814560" y="164465"/>
              <a:chExt cx="2192655" cy="711835"/>
            </a:xfrm>
          </p:grpSpPr>
          <p:pic>
            <p:nvPicPr>
              <p:cNvPr id="12" name="图片 11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0479405" y="164465"/>
                <a:ext cx="1527810" cy="71183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9814560" y="34798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" name="组合 8"/>
            <p:cNvGrpSpPr/>
            <p:nvPr userDrawn="1"/>
          </p:nvGrpSpPr>
          <p:grpSpPr>
            <a:xfrm>
              <a:off x="184785" y="5835650"/>
              <a:ext cx="2512695" cy="886460"/>
              <a:chOff x="184785" y="5835650"/>
              <a:chExt cx="2512695" cy="886460"/>
            </a:xfrm>
          </p:grpSpPr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84785" y="5957570"/>
                <a:ext cx="1771650" cy="7645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10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1956435" y="583565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5900926" y="3619499"/>
            <a:ext cx="6291073" cy="323850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0361491" y="1032877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BDCBD1">
                    <a:alpha val="1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海</a:t>
            </a:r>
            <a:endParaRPr lang="zh-CN" altLang="en-US" sz="9600" dirty="0">
              <a:solidFill>
                <a:srgbClr val="BDCBD1">
                  <a:alpha val="1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474796" y="-935554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>
                <a:solidFill>
                  <a:srgbClr val="BDCBD1">
                    <a:alpha val="1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endParaRPr lang="zh-CN" altLang="en-US" sz="16600" dirty="0">
              <a:solidFill>
                <a:srgbClr val="BDCBD1">
                  <a:alpha val="1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-148228" y="3359604"/>
            <a:ext cx="12488455" cy="131122"/>
            <a:chOff x="-135794" y="3359604"/>
            <a:chExt cx="12488455" cy="131122"/>
          </a:xfrm>
        </p:grpSpPr>
        <p:grpSp>
          <p:nvGrpSpPr>
            <p:cNvPr id="11" name="组合 10"/>
            <p:cNvGrpSpPr/>
            <p:nvPr/>
          </p:nvGrpSpPr>
          <p:grpSpPr>
            <a:xfrm>
              <a:off x="-135794" y="3359604"/>
              <a:ext cx="2750359" cy="131122"/>
              <a:chOff x="-2382" y="3188417"/>
              <a:chExt cx="2750359" cy="131122"/>
            </a:xfrm>
          </p:grpSpPr>
          <p:sp>
            <p:nvSpPr>
              <p:cNvPr id="15" name="矩形 2"/>
              <p:cNvSpPr/>
              <p:nvPr>
                <p:custDataLst>
                  <p:tags r:id="rId8"/>
                </p:custDataLst>
              </p:nvPr>
            </p:nvSpPr>
            <p:spPr>
              <a:xfrm>
                <a:off x="-2382" y="3198019"/>
                <a:ext cx="2684798" cy="111919"/>
              </a:xfrm>
              <a:custGeom>
                <a:avLst/>
                <a:gdLst>
                  <a:gd name="connsiteX0" fmla="*/ 0 w 2682416"/>
                  <a:gd name="connsiteY0" fmla="*/ 0 h 111919"/>
                  <a:gd name="connsiteX1" fmla="*/ 2682416 w 2682416"/>
                  <a:gd name="connsiteY1" fmla="*/ 0 h 111919"/>
                  <a:gd name="connsiteX2" fmla="*/ 2682416 w 2682416"/>
                  <a:gd name="connsiteY2" fmla="*/ 111919 h 111919"/>
                  <a:gd name="connsiteX3" fmla="*/ 0 w 2682416"/>
                  <a:gd name="connsiteY3" fmla="*/ 111919 h 111919"/>
                  <a:gd name="connsiteX4" fmla="*/ 0 w 2682416"/>
                  <a:gd name="connsiteY4" fmla="*/ 0 h 111919"/>
                  <a:gd name="connsiteX0-1" fmla="*/ 0 w 2684798"/>
                  <a:gd name="connsiteY0-2" fmla="*/ 50006 h 111919"/>
                  <a:gd name="connsiteX1-3" fmla="*/ 2684798 w 2684798"/>
                  <a:gd name="connsiteY1-4" fmla="*/ 0 h 111919"/>
                  <a:gd name="connsiteX2-5" fmla="*/ 2684798 w 2684798"/>
                  <a:gd name="connsiteY2-6" fmla="*/ 111919 h 111919"/>
                  <a:gd name="connsiteX3-7" fmla="*/ 2382 w 2684798"/>
                  <a:gd name="connsiteY3-8" fmla="*/ 111919 h 111919"/>
                  <a:gd name="connsiteX4-9" fmla="*/ 0 w 2684798"/>
                  <a:gd name="connsiteY4-10" fmla="*/ 50006 h 111919"/>
                  <a:gd name="connsiteX0-11" fmla="*/ 0 w 2684798"/>
                  <a:gd name="connsiteY0-12" fmla="*/ 50006 h 111919"/>
                  <a:gd name="connsiteX1-13" fmla="*/ 2684798 w 2684798"/>
                  <a:gd name="connsiteY1-14" fmla="*/ 0 h 111919"/>
                  <a:gd name="connsiteX2-15" fmla="*/ 2684798 w 2684798"/>
                  <a:gd name="connsiteY2-16" fmla="*/ 111919 h 111919"/>
                  <a:gd name="connsiteX3-17" fmla="*/ 1 w 2684798"/>
                  <a:gd name="connsiteY3-18" fmla="*/ 50007 h 111919"/>
                  <a:gd name="connsiteX4-19" fmla="*/ 0 w 2684798"/>
                  <a:gd name="connsiteY4-20" fmla="*/ 50006 h 1119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684798" h="111919">
                    <a:moveTo>
                      <a:pt x="0" y="50006"/>
                    </a:moveTo>
                    <a:lnTo>
                      <a:pt x="2684798" y="0"/>
                    </a:lnTo>
                    <a:lnTo>
                      <a:pt x="2684798" y="111919"/>
                    </a:lnTo>
                    <a:lnTo>
                      <a:pt x="1" y="50007"/>
                    </a:lnTo>
                    <a:lnTo>
                      <a:pt x="0" y="5000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64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>
                <p:custDataLst>
                  <p:tags r:id="rId9"/>
                </p:custDataLst>
              </p:nvPr>
            </p:nvSpPr>
            <p:spPr>
              <a:xfrm rot="2700000">
                <a:off x="2616855" y="3188417"/>
                <a:ext cx="131122" cy="13112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0800000">
              <a:off x="9602302" y="3359604"/>
              <a:ext cx="2750359" cy="131122"/>
              <a:chOff x="-2382" y="3188417"/>
              <a:chExt cx="2750359" cy="131122"/>
            </a:xfrm>
          </p:grpSpPr>
          <p:sp>
            <p:nvSpPr>
              <p:cNvPr id="13" name="矩形 2"/>
              <p:cNvSpPr/>
              <p:nvPr>
                <p:custDataLst>
                  <p:tags r:id="rId10"/>
                </p:custDataLst>
              </p:nvPr>
            </p:nvSpPr>
            <p:spPr>
              <a:xfrm>
                <a:off x="-2382" y="3198019"/>
                <a:ext cx="2684798" cy="111919"/>
              </a:xfrm>
              <a:custGeom>
                <a:avLst/>
                <a:gdLst>
                  <a:gd name="connsiteX0" fmla="*/ 0 w 2682416"/>
                  <a:gd name="connsiteY0" fmla="*/ 0 h 111919"/>
                  <a:gd name="connsiteX1" fmla="*/ 2682416 w 2682416"/>
                  <a:gd name="connsiteY1" fmla="*/ 0 h 111919"/>
                  <a:gd name="connsiteX2" fmla="*/ 2682416 w 2682416"/>
                  <a:gd name="connsiteY2" fmla="*/ 111919 h 111919"/>
                  <a:gd name="connsiteX3" fmla="*/ 0 w 2682416"/>
                  <a:gd name="connsiteY3" fmla="*/ 111919 h 111919"/>
                  <a:gd name="connsiteX4" fmla="*/ 0 w 2682416"/>
                  <a:gd name="connsiteY4" fmla="*/ 0 h 111919"/>
                  <a:gd name="connsiteX0-1" fmla="*/ 0 w 2684798"/>
                  <a:gd name="connsiteY0-2" fmla="*/ 50006 h 111919"/>
                  <a:gd name="connsiteX1-3" fmla="*/ 2684798 w 2684798"/>
                  <a:gd name="connsiteY1-4" fmla="*/ 0 h 111919"/>
                  <a:gd name="connsiteX2-5" fmla="*/ 2684798 w 2684798"/>
                  <a:gd name="connsiteY2-6" fmla="*/ 111919 h 111919"/>
                  <a:gd name="connsiteX3-7" fmla="*/ 2382 w 2684798"/>
                  <a:gd name="connsiteY3-8" fmla="*/ 111919 h 111919"/>
                  <a:gd name="connsiteX4-9" fmla="*/ 0 w 2684798"/>
                  <a:gd name="connsiteY4-10" fmla="*/ 50006 h 111919"/>
                  <a:gd name="connsiteX0-11" fmla="*/ 0 w 2684798"/>
                  <a:gd name="connsiteY0-12" fmla="*/ 50006 h 111919"/>
                  <a:gd name="connsiteX1-13" fmla="*/ 2684798 w 2684798"/>
                  <a:gd name="connsiteY1-14" fmla="*/ 0 h 111919"/>
                  <a:gd name="connsiteX2-15" fmla="*/ 2684798 w 2684798"/>
                  <a:gd name="connsiteY2-16" fmla="*/ 111919 h 111919"/>
                  <a:gd name="connsiteX3-17" fmla="*/ 1 w 2684798"/>
                  <a:gd name="connsiteY3-18" fmla="*/ 50007 h 111919"/>
                  <a:gd name="connsiteX4-19" fmla="*/ 0 w 2684798"/>
                  <a:gd name="connsiteY4-20" fmla="*/ 50006 h 1119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684798" h="111919">
                    <a:moveTo>
                      <a:pt x="0" y="50006"/>
                    </a:moveTo>
                    <a:lnTo>
                      <a:pt x="2684798" y="0"/>
                    </a:lnTo>
                    <a:lnTo>
                      <a:pt x="2684798" y="111919"/>
                    </a:lnTo>
                    <a:lnTo>
                      <a:pt x="1" y="50007"/>
                    </a:lnTo>
                    <a:lnTo>
                      <a:pt x="0" y="5000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64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>
                <p:custDataLst>
                  <p:tags r:id="rId11"/>
                </p:custDataLst>
              </p:nvPr>
            </p:nvSpPr>
            <p:spPr>
              <a:xfrm rot="2700000">
                <a:off x="2616855" y="3188417"/>
                <a:ext cx="131122" cy="13112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-793083" y="4360024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>
                <a:solidFill>
                  <a:srgbClr val="BDCBD1">
                    <a:alpha val="25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endParaRPr lang="zh-CN" altLang="en-US" sz="19900" dirty="0">
              <a:solidFill>
                <a:srgbClr val="BDCBD1">
                  <a:alpha val="25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2782021" y="2497976"/>
            <a:ext cx="6603090" cy="1862047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15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 rot="0">
            <a:off x="9720580" y="396240"/>
            <a:ext cx="2039620" cy="662305"/>
            <a:chOff x="9814560" y="164465"/>
            <a:chExt cx="2192655" cy="711835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0479405" y="164465"/>
              <a:ext cx="1527810" cy="7118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flipH="1" flipV="1">
              <a:off x="9814560" y="34798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 rot="0">
            <a:off x="451485" y="5736590"/>
            <a:ext cx="2088515" cy="736600"/>
            <a:chOff x="184785" y="5835650"/>
            <a:chExt cx="2512695" cy="88646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84785" y="5957570"/>
              <a:ext cx="1771650" cy="7645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flipH="1" flipV="1">
              <a:off x="1956435" y="583565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84785" y="5835650"/>
            <a:ext cx="2512695" cy="886460"/>
            <a:chOff x="184785" y="5835650"/>
            <a:chExt cx="2512695" cy="886460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84785" y="5957570"/>
              <a:ext cx="1771650" cy="7645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 flipH="1" flipV="1">
              <a:off x="1956435" y="583565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9814560" y="164465"/>
            <a:ext cx="2192655" cy="711835"/>
            <a:chOff x="9814560" y="164465"/>
            <a:chExt cx="2192655" cy="711835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0479405" y="164465"/>
              <a:ext cx="1527810" cy="7118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flipH="1" flipV="1">
              <a:off x="9814560" y="34798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184785" y="5835650"/>
            <a:ext cx="2512695" cy="886460"/>
            <a:chOff x="184785" y="5835650"/>
            <a:chExt cx="2512695" cy="88646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84785" y="5957570"/>
              <a:ext cx="1771650" cy="7645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flipH="1" flipV="1">
              <a:off x="1956435" y="583565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0229388" y="115976"/>
            <a:ext cx="1853370" cy="601688"/>
            <a:chOff x="9814560" y="164465"/>
            <a:chExt cx="2192655" cy="711835"/>
          </a:xfrm>
        </p:grpSpPr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0479405" y="164465"/>
              <a:ext cx="1527810" cy="7118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flipH="1" flipV="1">
              <a:off x="9814560" y="34798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 rot="5400000">
            <a:off x="10570210" y="3072765"/>
            <a:ext cx="2192655" cy="711835"/>
            <a:chOff x="9814560" y="164465"/>
            <a:chExt cx="2192655" cy="711835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0479405" y="164465"/>
              <a:ext cx="1527810" cy="7118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flipH="1" flipV="1">
              <a:off x="9814560" y="34798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5" name="组合 14"/>
          <p:cNvGrpSpPr/>
          <p:nvPr>
            <p:custDataLst>
              <p:tags r:id="rId14"/>
            </p:custDataLst>
          </p:nvPr>
        </p:nvGrpSpPr>
        <p:grpSpPr>
          <a:xfrm rot="5400000" flipH="1" flipV="1">
            <a:off x="-613410" y="3073400"/>
            <a:ext cx="2192655" cy="711835"/>
            <a:chOff x="9814560" y="164465"/>
            <a:chExt cx="2192655" cy="711835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0479405" y="164465"/>
              <a:ext cx="1527810" cy="7118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16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flipH="1" flipV="1">
              <a:off x="9814560" y="347980"/>
              <a:ext cx="741045" cy="3454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84785" y="164465"/>
            <a:ext cx="11822430" cy="6557645"/>
            <a:chOff x="184785" y="164465"/>
            <a:chExt cx="11822430" cy="655764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9814560" y="164465"/>
              <a:ext cx="2192655" cy="711835"/>
              <a:chOff x="9814560" y="164465"/>
              <a:chExt cx="2192655" cy="711835"/>
            </a:xfrm>
          </p:grpSpPr>
          <p:pic>
            <p:nvPicPr>
              <p:cNvPr id="12" name="图片 11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0479405" y="164465"/>
                <a:ext cx="1527810" cy="71183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9814560" y="34798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" name="组合 8"/>
            <p:cNvGrpSpPr/>
            <p:nvPr userDrawn="1"/>
          </p:nvGrpSpPr>
          <p:grpSpPr>
            <a:xfrm>
              <a:off x="184785" y="5835650"/>
              <a:ext cx="2512695" cy="886460"/>
              <a:chOff x="184785" y="5835650"/>
              <a:chExt cx="2512695" cy="886460"/>
            </a:xfrm>
          </p:grpSpPr>
          <p:pic>
            <p:nvPicPr>
              <p:cNvPr id="10" name="图片 9"/>
              <p:cNvPicPr>
                <a:picLocks noChangeAspect="1"/>
              </p:cNvPicPr>
              <p:nvPr userDrawn="1"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84785" y="5957570"/>
                <a:ext cx="1771650" cy="7645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10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1956435" y="583565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0361491" y="1032877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BDCBD1">
                    <a:alpha val="1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海</a:t>
            </a:r>
            <a:endParaRPr lang="zh-CN" altLang="en-US" sz="9600" dirty="0">
              <a:solidFill>
                <a:srgbClr val="BDCBD1">
                  <a:alpha val="1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900926" y="3619499"/>
            <a:ext cx="6291073" cy="32385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474796" y="-935554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>
                <a:solidFill>
                  <a:srgbClr val="BDCBD1">
                    <a:alpha val="1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endParaRPr lang="zh-CN" altLang="en-US" sz="16600" dirty="0">
              <a:solidFill>
                <a:srgbClr val="BDCBD1">
                  <a:alpha val="1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7"/>
            </p:custDataLst>
          </p:nvPr>
        </p:nvGrpSpPr>
        <p:grpSpPr>
          <a:xfrm>
            <a:off x="2506345" y="854392"/>
            <a:ext cx="7179310" cy="5149215"/>
            <a:chOff x="4195" y="1968"/>
            <a:chExt cx="9569" cy="6863"/>
          </a:xfrm>
        </p:grpSpPr>
        <p:pic>
          <p:nvPicPr>
            <p:cNvPr id="11" name="图片 1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1212" y="4008"/>
              <a:ext cx="2552" cy="118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4195" y="5639"/>
              <a:ext cx="2915" cy="135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任意多边形: 形状 12"/>
            <p:cNvSpPr/>
            <p:nvPr userDrawn="1">
              <p:custDataLst>
                <p:tags r:id="rId12"/>
              </p:custDataLst>
            </p:nvPr>
          </p:nvSpPr>
          <p:spPr>
            <a:xfrm>
              <a:off x="5756" y="1968"/>
              <a:ext cx="6379" cy="3435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3"/>
              </p:custDataLst>
            </p:nvPr>
          </p:nvSpPr>
          <p:spPr>
            <a:xfrm rot="10800000">
              <a:off x="6224" y="5397"/>
              <a:ext cx="6379" cy="3435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-793083" y="4360024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>
                <a:solidFill>
                  <a:srgbClr val="BDCBD1">
                    <a:alpha val="25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endParaRPr lang="zh-CN" altLang="en-US" sz="19900" dirty="0">
              <a:solidFill>
                <a:srgbClr val="BDCBD1">
                  <a:alpha val="25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831141" y="1460500"/>
            <a:ext cx="690470" cy="3924300"/>
          </a:xfrm>
        </p:spPr>
        <p:txBody>
          <a:bodyPr vert="eaVert" lIns="90000" tIns="46800" rIns="90000" bIns="46800" anchor="t" anchorCtr="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84785" y="164465"/>
            <a:ext cx="11822430" cy="6557645"/>
            <a:chOff x="184785" y="164465"/>
            <a:chExt cx="11822430" cy="6557645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9814560" y="164465"/>
              <a:ext cx="2192655" cy="711835"/>
              <a:chOff x="9814560" y="164465"/>
              <a:chExt cx="2192655" cy="711835"/>
            </a:xfrm>
          </p:grpSpPr>
          <p:pic>
            <p:nvPicPr>
              <p:cNvPr id="13" name="图片 12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0479405" y="164465"/>
                <a:ext cx="1527810" cy="71183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图片 13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9814560" y="34798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0" name="组合 9"/>
            <p:cNvGrpSpPr/>
            <p:nvPr userDrawn="1"/>
          </p:nvGrpSpPr>
          <p:grpSpPr>
            <a:xfrm>
              <a:off x="184785" y="5835650"/>
              <a:ext cx="2512695" cy="886460"/>
              <a:chOff x="184785" y="5835650"/>
              <a:chExt cx="2512695" cy="886460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84785" y="5957570"/>
                <a:ext cx="1771650" cy="7645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图片 11"/>
              <p:cNvPicPr>
                <a:picLocks noChangeAspect="1"/>
              </p:cNvPicPr>
              <p:nvPr userDrawn="1">
                <p:custDataLst>
                  <p:tags r:id="rId10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1956435" y="583565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184785" y="164465"/>
            <a:ext cx="11822430" cy="6557645"/>
            <a:chOff x="184785" y="164465"/>
            <a:chExt cx="11822430" cy="6557645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9814560" y="164465"/>
              <a:ext cx="2192655" cy="711835"/>
              <a:chOff x="9814560" y="164465"/>
              <a:chExt cx="2192655" cy="711835"/>
            </a:xfrm>
          </p:grpSpPr>
          <p:pic>
            <p:nvPicPr>
              <p:cNvPr id="15" name="图片 14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0479405" y="164465"/>
                <a:ext cx="1527810" cy="71183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图片 15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9814560" y="34798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2" name="组合 11"/>
            <p:cNvGrpSpPr/>
            <p:nvPr userDrawn="1"/>
          </p:nvGrpSpPr>
          <p:grpSpPr>
            <a:xfrm>
              <a:off x="184785" y="5835650"/>
              <a:ext cx="2512695" cy="886460"/>
              <a:chOff x="184785" y="5835650"/>
              <a:chExt cx="2512695" cy="886460"/>
            </a:xfrm>
          </p:grpSpPr>
          <p:pic>
            <p:nvPicPr>
              <p:cNvPr id="13" name="图片 12"/>
              <p:cNvPicPr>
                <a:picLocks noChangeAspect="1"/>
              </p:cNvPicPr>
              <p:nvPr userDrawn="1"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84785" y="5957570"/>
                <a:ext cx="1771650" cy="7645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图片 13"/>
              <p:cNvPicPr>
                <a:picLocks noChangeAspect="1"/>
              </p:cNvPicPr>
              <p:nvPr userDrawn="1">
                <p:custDataLst>
                  <p:tags r:id="rId10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1956435" y="583565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361491" y="1032877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BDCBD1">
                    <a:alpha val="1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海</a:t>
            </a:r>
            <a:endParaRPr lang="zh-CN" altLang="en-US" sz="9600" dirty="0">
              <a:solidFill>
                <a:srgbClr val="BDCBD1">
                  <a:alpha val="1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900926" y="3619499"/>
            <a:ext cx="6291073" cy="32385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474796" y="-935554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>
                <a:solidFill>
                  <a:srgbClr val="BDCBD1">
                    <a:alpha val="1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endParaRPr lang="zh-CN" altLang="en-US" sz="16600" dirty="0">
              <a:solidFill>
                <a:srgbClr val="BDCBD1">
                  <a:alpha val="1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-793083" y="4360024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>
                <a:solidFill>
                  <a:srgbClr val="BDCBD1">
                    <a:alpha val="25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endParaRPr lang="zh-CN" altLang="en-US" sz="19900" dirty="0">
              <a:solidFill>
                <a:srgbClr val="BDCBD1">
                  <a:alpha val="25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5900926" y="3619499"/>
            <a:ext cx="6291073" cy="323850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84785" y="164465"/>
            <a:ext cx="11822430" cy="6557645"/>
            <a:chOff x="184785" y="164465"/>
            <a:chExt cx="11822430" cy="6557645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9814560" y="164465"/>
              <a:ext cx="2192655" cy="711835"/>
              <a:chOff x="9814560" y="164465"/>
              <a:chExt cx="2192655" cy="711835"/>
            </a:xfrm>
          </p:grpSpPr>
          <p:pic>
            <p:nvPicPr>
              <p:cNvPr id="13" name="图片 12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0479405" y="164465"/>
                <a:ext cx="1527810" cy="71183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图片 13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9814560" y="34798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0" name="组合 9"/>
            <p:cNvGrpSpPr/>
            <p:nvPr userDrawn="1"/>
          </p:nvGrpSpPr>
          <p:grpSpPr>
            <a:xfrm>
              <a:off x="184785" y="5835650"/>
              <a:ext cx="2512695" cy="886460"/>
              <a:chOff x="184785" y="5835650"/>
              <a:chExt cx="2512695" cy="886460"/>
            </a:xfrm>
          </p:grpSpPr>
          <p:pic>
            <p:nvPicPr>
              <p:cNvPr id="11" name="图片 10"/>
              <p:cNvPicPr>
                <a:picLocks noChangeAspect="1"/>
              </p:cNvPicPr>
              <p:nvPr userDrawn="1"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84785" y="5957570"/>
                <a:ext cx="1771650" cy="7645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图片 11"/>
              <p:cNvPicPr>
                <a:picLocks noChangeAspect="1"/>
              </p:cNvPicPr>
              <p:nvPr userDrawn="1">
                <p:custDataLst>
                  <p:tags r:id="rId10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1956435" y="583565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184785" y="164465"/>
            <a:ext cx="11822430" cy="6557645"/>
            <a:chOff x="184785" y="164465"/>
            <a:chExt cx="11822430" cy="6557645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9814560" y="164465"/>
              <a:ext cx="2192655" cy="711835"/>
              <a:chOff x="9814560" y="164465"/>
              <a:chExt cx="2192655" cy="711835"/>
            </a:xfrm>
          </p:grpSpPr>
          <p:pic>
            <p:nvPicPr>
              <p:cNvPr id="19" name="图片 18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0479405" y="164465"/>
                <a:ext cx="1527810" cy="71183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图片 19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9814560" y="34798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6" name="组合 15"/>
            <p:cNvGrpSpPr/>
            <p:nvPr userDrawn="1"/>
          </p:nvGrpSpPr>
          <p:grpSpPr>
            <a:xfrm>
              <a:off x="184785" y="5835650"/>
              <a:ext cx="2512695" cy="886460"/>
              <a:chOff x="184785" y="5835650"/>
              <a:chExt cx="2512695" cy="886460"/>
            </a:xfrm>
          </p:grpSpPr>
          <p:pic>
            <p:nvPicPr>
              <p:cNvPr id="17" name="图片 16"/>
              <p:cNvPicPr>
                <a:picLocks noChangeAspect="1"/>
              </p:cNvPicPr>
              <p:nvPr userDrawn="1"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84785" y="5957570"/>
                <a:ext cx="1771650" cy="7645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图片 17"/>
              <p:cNvPicPr>
                <a:picLocks noChangeAspect="1"/>
              </p:cNvPicPr>
              <p:nvPr userDrawn="1">
                <p:custDataLst>
                  <p:tags r:id="rId10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1956435" y="5835650"/>
                <a:ext cx="741045" cy="345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6.xml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7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image" Target="../media/image15.png"/><Relationship Id="rId4" Type="http://schemas.openxmlformats.org/officeDocument/2006/relationships/tags" Target="../tags/tag195.xml"/><Relationship Id="rId3" Type="http://schemas.openxmlformats.org/officeDocument/2006/relationships/image" Target="../media/image14.png"/><Relationship Id="rId2" Type="http://schemas.openxmlformats.org/officeDocument/2006/relationships/tags" Target="../tags/tag194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tags" Target="../tags/tag1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2.xml"/><Relationship Id="rId4" Type="http://schemas.openxmlformats.org/officeDocument/2006/relationships/image" Target="../media/image16.png"/><Relationship Id="rId3" Type="http://schemas.openxmlformats.org/officeDocument/2006/relationships/tags" Target="../tags/tag211.xml"/><Relationship Id="rId2" Type="http://schemas.microsoft.com/office/2007/relationships/media" Target="../media/media1.mp4"/><Relationship Id="rId1" Type="http://schemas.openxmlformats.org/officeDocument/2006/relationships/video" Target="NUL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5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4920" y="2060575"/>
            <a:ext cx="7122160" cy="1861820"/>
          </a:xfrm>
        </p:spPr>
        <p:txBody>
          <a:bodyPr>
            <a:normAutofit fontScale="90000"/>
          </a:bodyPr>
          <a:p>
            <a:r>
              <a:rPr lang="zh-CN" altLang="en-US" sz="10665">
                <a:latin typeface="奶酪陷阱体" panose="02000000000000000000" charset="-122"/>
                <a:ea typeface="奶酪陷阱体" panose="02000000000000000000" charset="-122"/>
              </a:rPr>
              <a:t>步 态 识 别</a:t>
            </a:r>
            <a:endParaRPr lang="zh-CN" altLang="en-US" sz="10665">
              <a:latin typeface="奶酪陷阱体" panose="02000000000000000000" charset="-122"/>
              <a:ea typeface="奶酪陷阱体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299075" y="4757420"/>
            <a:ext cx="6603365" cy="1316355"/>
          </a:xfrm>
        </p:spPr>
        <p:txBody>
          <a:bodyPr>
            <a:normAutofit/>
          </a:bodyPr>
          <a:p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  <a:cs typeface="奶酪陷阱体" panose="02000000000000000000" charset="-122"/>
              </a:rPr>
              <a:t> 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  <a:cs typeface="奶酪陷阱体" panose="02000000000000000000" charset="-122"/>
              </a:rPr>
              <a:t>计科</a:t>
            </a: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  <a:cs typeface="奶酪陷阱体" panose="02000000000000000000" charset="-122"/>
              </a:rPr>
              <a:t>20</a:t>
            </a: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  <a:cs typeface="奶酪陷阱体" panose="02000000000000000000" charset="-122"/>
              </a:rPr>
              <a:t>01  2007010129  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  <a:cs typeface="奶酪陷阱体" panose="02000000000000000000" charset="-122"/>
              </a:rPr>
              <a:t>周政</a:t>
            </a:r>
            <a:endParaRPr lang="zh-CN" altLang="en-US" sz="3200">
              <a:latin typeface="奶酪陷阱体" panose="02000000000000000000" charset="-122"/>
              <a:ea typeface="奶酪陷阱体" panose="02000000000000000000" charset="-122"/>
              <a:cs typeface="奶酪陷阱体" panose="020000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9075" y="5004435"/>
            <a:ext cx="95313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5" grpId="1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应用前景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3400">
                <a:latin typeface="奶酪陷阱体" panose="02000000000000000000" charset="-122"/>
                <a:ea typeface="奶酪陷阱体" panose="02000000000000000000" charset="-122"/>
              </a:rPr>
              <a:t>安防</a:t>
            </a: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Char char="n"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Char char="n"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1371600" lvl="2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门禁技术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3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监控标注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3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司法领域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3" indent="-457200" algn="l">
              <a:buFont typeface="Wingdings" panose="05000000000000000000" charset="0"/>
              <a:buChar char="l"/>
            </a:pPr>
            <a:r>
              <a:rPr lang="en-US" altLang="zh-CN" sz="3000">
                <a:latin typeface="奶酪陷阱体" panose="02000000000000000000" charset="-122"/>
                <a:ea typeface="奶酪陷阱体" panose="02000000000000000000" charset="-122"/>
              </a:rPr>
              <a:t>……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3400">
                <a:latin typeface="奶酪陷阱体" panose="02000000000000000000" charset="-122"/>
                <a:ea typeface="奶酪陷阱体" panose="02000000000000000000" charset="-122"/>
              </a:rPr>
              <a:t>   </a:t>
            </a: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3870" y="1913255"/>
            <a:ext cx="67310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应用前景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0" indent="0" algn="l">
              <a:buFont typeface="Wingdings" panose="05000000000000000000" charset="0"/>
              <a:buChar char="n"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0" indent="0" algn="l">
              <a:buFont typeface="Wingdings" panose="05000000000000000000" charset="0"/>
              <a:buChar char="n"/>
            </a:pPr>
            <a:r>
              <a:rPr lang="zh-CN" altLang="en-US" sz="3400">
                <a:latin typeface="奶酪陷阱体" panose="02000000000000000000" charset="-122"/>
                <a:ea typeface="奶酪陷阱体" panose="02000000000000000000" charset="-122"/>
              </a:rPr>
              <a:t>日常生活</a:t>
            </a: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1" indent="0" algn="l">
              <a:buFont typeface="Wingdings" panose="05000000000000000000" charset="0"/>
              <a:buChar char="n"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1371600" lvl="2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签到签退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3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监控寻人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3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  <a:sym typeface="+mn-ea"/>
              </a:rPr>
              <a:t>家居智能化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  <a:sym typeface="+mn-ea"/>
            </a:endParaRPr>
          </a:p>
          <a:p>
            <a:pPr lvl="3" indent="-457200" algn="l">
              <a:buFont typeface="Wingdings" panose="05000000000000000000" charset="0"/>
              <a:buChar char="l"/>
            </a:pPr>
            <a:r>
              <a:rPr lang="en-US" altLang="zh-CN" sz="3000">
                <a:latin typeface="奶酪陷阱体" panose="02000000000000000000" charset="-122"/>
                <a:ea typeface="奶酪陷阱体" panose="02000000000000000000" charset="-122"/>
                <a:sym typeface="+mn-ea"/>
              </a:rPr>
              <a:t>……</a:t>
            </a:r>
            <a:endParaRPr lang="en-US" altLang="zh-CN" sz="3000">
              <a:latin typeface="奶酪陷阱体" panose="02000000000000000000" charset="-122"/>
              <a:ea typeface="奶酪陷阱体" panose="02000000000000000000" charset="-122"/>
              <a:sym typeface="+mn-ea"/>
            </a:endParaRPr>
          </a:p>
          <a:p>
            <a:pPr lvl="3" indent="-457200" algn="l">
              <a:buFont typeface="Wingdings" panose="05000000000000000000" charset="0"/>
              <a:buChar char="l"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755" y="1736725"/>
            <a:ext cx="4397375" cy="246126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90" y="4390390"/>
            <a:ext cx="2797810" cy="1745615"/>
          </a:xfrm>
          <a:prstGeom prst="rect">
            <a:avLst/>
          </a:prstGeom>
        </p:spPr>
      </p:pic>
      <p:pic>
        <p:nvPicPr>
          <p:cNvPr id="6" name="图片 5" descr="下载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90" y="4287520"/>
            <a:ext cx="2598420" cy="1950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4920" y="2498090"/>
            <a:ext cx="7122160" cy="1861820"/>
          </a:xfrm>
        </p:spPr>
        <p:txBody>
          <a:bodyPr>
            <a:normAutofit/>
          </a:bodyPr>
          <a:p>
            <a:r>
              <a:rPr lang="zh-CN" altLang="en-US" sz="10665">
                <a:latin typeface="奶酪陷阱体" panose="02000000000000000000" charset="-122"/>
                <a:ea typeface="奶酪陷阱体" panose="02000000000000000000" charset="-122"/>
              </a:rPr>
              <a:t>谢谢观赏</a:t>
            </a:r>
            <a:endParaRPr lang="zh-CN" altLang="en-US" sz="10665">
              <a:latin typeface="奶酪陷阱体" panose="02000000000000000000" charset="-122"/>
              <a:ea typeface="奶酪陷阱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7548880" y="1941830"/>
            <a:ext cx="4169410" cy="2990850"/>
            <a:chOff x="4195" y="1968"/>
            <a:chExt cx="9569" cy="6863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1212" y="4008"/>
              <a:ext cx="2552" cy="118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4195" y="5639"/>
              <a:ext cx="2915" cy="1358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>
              <a:off x="5756" y="1968"/>
              <a:ext cx="6379" cy="3435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6224" y="5397"/>
              <a:ext cx="6379" cy="3435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8644404" y="1908071"/>
            <a:ext cx="1954381" cy="3041858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pPr algn="ctr"/>
            <a:r>
              <a:rPr lang="zh-CN" altLang="en-US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rPr>
              <a:t>目录</a:t>
            </a:r>
            <a:endParaRPr lang="zh-CN" altLang="en-US" sz="11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尚巍手书W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615192" y="2549525"/>
            <a:ext cx="615553" cy="246634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现实背景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6446183" y="1842770"/>
            <a:ext cx="954107" cy="7073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壹</a:t>
            </a:r>
            <a:endParaRPr lang="zh-CN" altLang="en-US" sz="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4664683" y="2549525"/>
            <a:ext cx="615553" cy="246634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实现方式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4495674" y="1842770"/>
            <a:ext cx="954107" cy="7073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贰</a:t>
            </a:r>
            <a:endParaRPr lang="zh-CN" altLang="en-US" sz="5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714175" y="2549525"/>
            <a:ext cx="615553" cy="246634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优点＆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缺点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545166" y="1842770"/>
            <a:ext cx="954107" cy="7073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叁</a:t>
            </a:r>
            <a:endParaRPr lang="zh-CN" altLang="en-US" sz="5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763667" y="2548890"/>
            <a:ext cx="615553" cy="246634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未来发展前景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594658" y="1842135"/>
            <a:ext cx="954107" cy="7073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zh-CN" alt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肆</a:t>
            </a:r>
            <a:endParaRPr lang="zh-CN" altLang="en-US" sz="5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9" grpId="0"/>
      <p:bldP spid="21" grpId="0"/>
      <p:bldP spid="22" grpId="0"/>
      <p:bldP spid="25" grpId="0"/>
      <p:bldP spid="26" grpId="0"/>
      <p:bldP spid="38" grpId="0"/>
      <p:bldP spid="39" grpId="0"/>
      <p:bldP spid="12" grpId="1"/>
      <p:bldP spid="4" grpId="1"/>
      <p:bldP spid="9" grpId="1"/>
      <p:bldP spid="21" grpId="1"/>
      <p:bldP spid="22" grpId="1"/>
      <p:bldP spid="25" grpId="1"/>
      <p:bldP spid="26" grpId="1"/>
      <p:bldP spid="38" grpId="1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现实背景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3600">
                <a:latin typeface="奶酪陷阱体" panose="02000000000000000000" charset="-122"/>
                <a:ea typeface="奶酪陷阱体" panose="02000000000000000000" charset="-122"/>
              </a:rPr>
              <a:t>步态是指人们行走时的方式，这是一种复杂的行为特征。</a:t>
            </a:r>
            <a:endParaRPr lang="zh-CN" altLang="en-US" sz="36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3600">
                <a:latin typeface="奶酪陷阱体" panose="02000000000000000000" charset="-122"/>
                <a:ea typeface="奶酪陷阱体" panose="02000000000000000000" charset="-122"/>
              </a:rPr>
              <a:t>根据美国咨询机构</a:t>
            </a:r>
            <a:r>
              <a:rPr lang="en-US" altLang="zh-CN" sz="3600">
                <a:latin typeface="奶酪陷阱体" panose="02000000000000000000" charset="-122"/>
                <a:ea typeface="奶酪陷阱体" panose="02000000000000000000" charset="-122"/>
              </a:rPr>
              <a:t>Transparency Market Reseach</a:t>
            </a:r>
            <a:r>
              <a:rPr lang="zh-CN" altLang="en-US" sz="3600">
                <a:latin typeface="奶酪陷阱体" panose="02000000000000000000" charset="-122"/>
                <a:ea typeface="奶酪陷阱体" panose="02000000000000000000" charset="-122"/>
              </a:rPr>
              <a:t>的预计，生物识别技术的全球市场规模至</a:t>
            </a:r>
            <a:r>
              <a:rPr lang="en-US" altLang="zh-CN" sz="3600">
                <a:latin typeface="奶酪陷阱体" panose="02000000000000000000" charset="-122"/>
                <a:ea typeface="奶酪陷阱体" panose="02000000000000000000" charset="-122"/>
              </a:rPr>
              <a:t>2020</a:t>
            </a:r>
            <a:r>
              <a:rPr lang="zh-CN" altLang="en-US" sz="3600">
                <a:latin typeface="奶酪陷阱体" panose="02000000000000000000" charset="-122"/>
                <a:ea typeface="奶酪陷阱体" panose="02000000000000000000" charset="-122"/>
              </a:rPr>
              <a:t>年将达到</a:t>
            </a:r>
            <a:r>
              <a:rPr lang="en-US" altLang="zh-CN" sz="3600">
                <a:latin typeface="奶酪陷阱体" panose="02000000000000000000" charset="-122"/>
                <a:ea typeface="奶酪陷阱体" panose="02000000000000000000" charset="-122"/>
              </a:rPr>
              <a:t>233</a:t>
            </a:r>
            <a:r>
              <a:rPr lang="zh-CN" altLang="en-US" sz="3600">
                <a:latin typeface="奶酪陷阱体" panose="02000000000000000000" charset="-122"/>
                <a:ea typeface="奶酪陷阱体" panose="02000000000000000000" charset="-122"/>
              </a:rPr>
              <a:t>亿美元。</a:t>
            </a:r>
            <a:endParaRPr lang="zh-CN" altLang="en-US" sz="36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3600">
                <a:latin typeface="奶酪陷阱体" panose="02000000000000000000" charset="-122"/>
                <a:ea typeface="奶酪陷阱体" panose="02000000000000000000" charset="-122"/>
              </a:rPr>
              <a:t>到2020年，基本实现“全域覆盖、全网共享、全时可用、全程可控”的公共安全视频监控建设联网应用。</a:t>
            </a:r>
            <a:endParaRPr lang="zh-CN" altLang="en-US" sz="3600">
              <a:latin typeface="奶酪陷阱体" panose="02000000000000000000" charset="-122"/>
              <a:ea typeface="奶酪陷阱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cover dir="d"/>
      </p:transition>
    </mc:Choice>
    <mc:Fallback>
      <p:transition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实现方式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Wingdings" panose="05000000000000000000" charset="0"/>
              <a:buNone/>
            </a:pP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</a:rPr>
              <a:t>1.采集视频。通过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双目立体视觉</a:t>
            </a: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</a:rPr>
              <a:t>采集一段人体行走的视频。常用的是90度角，就是人体的侧面，方便特征提取。然后对视频进行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逐</a:t>
            </a: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</a:rPr>
              <a:t>帧处理，变成图片格式，方便后期图片处理。其中会用到图片的归一化，灰度处理，轮廓提取，膨胀，填充等技术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。</a:t>
            </a:r>
            <a:endParaRPr lang="en-US" altLang="zh-CN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实现方式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Wingdings" panose="05000000000000000000" charset="0"/>
              <a:buNone/>
            </a:pPr>
            <a:r>
              <a:rPr lang="en-US" sz="3200">
                <a:latin typeface="奶酪陷阱体" panose="02000000000000000000" charset="-122"/>
                <a:ea typeface="奶酪陷阱体" panose="02000000000000000000" charset="-122"/>
              </a:rPr>
              <a:t>2.分析图片。</a:t>
            </a: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3400">
                <a:latin typeface="奶酪陷阱体" panose="02000000000000000000" charset="-122"/>
                <a:ea typeface="奶酪陷阱体" panose="02000000000000000000" charset="-122"/>
              </a:rPr>
              <a:t>通过第一步骤中处理好的图片，进行图片分析的工作。这个过程中用到的主要是图片处理的知识，可以从各个角度来分析，比如，人体的步态周期轮廓</a:t>
            </a:r>
            <a:r>
              <a:rPr lang="zh-CN" altLang="en-US" sz="3400">
                <a:latin typeface="奶酪陷阱体" panose="02000000000000000000" charset="-122"/>
                <a:ea typeface="奶酪陷阱体" panose="02000000000000000000" charset="-122"/>
              </a:rPr>
              <a:t>或者各类算法的应用上。</a:t>
            </a: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实现方式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Wingdings" panose="05000000000000000000" charset="0"/>
              <a:buNone/>
            </a:pP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3200">
                <a:latin typeface="奶酪陷阱体" panose="02000000000000000000" charset="-122"/>
                <a:ea typeface="奶酪陷阱体" panose="02000000000000000000" charset="-122"/>
              </a:rPr>
              <a:t>3.特征提取。</a:t>
            </a: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3200">
                <a:latin typeface="奶酪陷阱体" panose="02000000000000000000" charset="-122"/>
                <a:ea typeface="奶酪陷阱体" panose="02000000000000000000" charset="-122"/>
              </a:rPr>
              <a:t>对第2步中的图片分析之后，提取一些每个人都会展示出不同的特征，比如说小腿抬起的高度，走路时胯的宽度，手臂摆放的角度等等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。</a:t>
            </a:r>
            <a:endParaRPr lang="zh-CN" alt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     骨骼追踪</a:t>
            </a: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</a:rPr>
              <a:t>-----&gt;</a:t>
            </a:r>
            <a:endParaRPr lang="zh-CN" alt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  <p:pic>
        <p:nvPicPr>
          <p:cNvPr id="2" name="video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879.000000"/>
                </p14:media>
              </p:ext>
            </p:extLst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680075" y="3717290"/>
            <a:ext cx="5486400" cy="2682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实现方式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Wingdings" panose="05000000000000000000" charset="0"/>
              <a:buNone/>
            </a:pPr>
            <a:r>
              <a:rPr lang="en-US" sz="3200">
                <a:latin typeface="奶酪陷阱体" panose="02000000000000000000" charset="-122"/>
                <a:ea typeface="奶酪陷阱体" panose="02000000000000000000" charset="-122"/>
              </a:rPr>
              <a:t>4.对比库内的数据</a:t>
            </a:r>
            <a:endParaRPr 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3200">
                <a:latin typeface="奶酪陷阱体" panose="02000000000000000000" charset="-122"/>
                <a:ea typeface="奶酪陷阱体" panose="02000000000000000000" charset="-122"/>
              </a:rPr>
              <a:t>通过3步的特征提取，与库里的存下的人的同样特征做对比，如果特征吻合，确定是自己人。如果找不到匹配的人，那就不是自己人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。</a:t>
            </a: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优势：识别距离远，全视角识别；不易隐藏、不易模仿、全球唯一、长期不变</a:t>
            </a:r>
            <a:r>
              <a:rPr lang="en-US" altLang="zh-CN" sz="3200">
                <a:latin typeface="奶酪陷阱体" panose="02000000000000000000" charset="-122"/>
                <a:ea typeface="奶酪陷阱体" panose="02000000000000000000" charset="-122"/>
              </a:rPr>
              <a:t>;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无需配合；泛用性更强</a:t>
            </a: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。</a:t>
            </a:r>
            <a:endParaRPr lang="zh-CN" altLang="en-US" sz="32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3200">
                <a:latin typeface="奶酪陷阱体" panose="02000000000000000000" charset="-122"/>
                <a:ea typeface="奶酪陷阱体" panose="02000000000000000000" charset="-122"/>
              </a:rPr>
              <a:t>缺点：正面识别率低；无法正确识别受伤或醉酒等异常状态下的人；受光照、天气等环境因素影响。</a:t>
            </a:r>
            <a:endParaRPr lang="zh-CN" altLang="en-US" sz="3200">
              <a:latin typeface="奶酪陷阱体" panose="02000000000000000000" charset="-122"/>
              <a:ea typeface="奶酪陷阱体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优势及</a:t>
            </a:r>
            <a:r>
              <a:rPr lang="zh-CN" altLang="en-US" sz="3600"/>
              <a:t>缺点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237490" y="381635"/>
            <a:ext cx="3648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/>
              <a:t>应用前景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481965" y="1041400"/>
            <a:ext cx="11228705" cy="55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indent="-457200" algn="l">
              <a:buFont typeface="Wingdings" panose="05000000000000000000" charset="0"/>
              <a:buChar char="n"/>
            </a:pPr>
            <a:r>
              <a:rPr lang="zh-CN" altLang="en-US" sz="3400">
                <a:latin typeface="奶酪陷阱体" panose="02000000000000000000" charset="-122"/>
                <a:ea typeface="奶酪陷阱体" panose="02000000000000000000" charset="-122"/>
              </a:rPr>
              <a:t>智能跟随机器人</a:t>
            </a: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自动跟随行李箱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lvl="2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看护机器人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r>
              <a:rPr lang="zh-CN" altLang="en-US" sz="3000">
                <a:latin typeface="奶酪陷阱体" panose="02000000000000000000" charset="-122"/>
                <a:ea typeface="奶酪陷阱体" panose="02000000000000000000" charset="-122"/>
              </a:rPr>
              <a:t>机器人宠物</a:t>
            </a:r>
            <a:endParaRPr lang="zh-CN" altLang="en-US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r>
              <a:rPr lang="en-US" altLang="zh-CN" sz="3000">
                <a:latin typeface="奶酪陷阱体" panose="02000000000000000000" charset="-122"/>
                <a:ea typeface="奶酪陷阱体" panose="02000000000000000000" charset="-122"/>
              </a:rPr>
              <a:t>……</a:t>
            </a:r>
            <a:endParaRPr lang="en-US" altLang="zh-CN" sz="30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Char char="n"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  <a:p>
            <a:pPr marL="457200" indent="-457200" algn="l">
              <a:buFont typeface="Wingdings" panose="05000000000000000000" charset="0"/>
              <a:buNone/>
            </a:pPr>
            <a:endParaRPr lang="en-US" altLang="zh-CN" sz="3400">
              <a:latin typeface="奶酪陷阱体" panose="02000000000000000000" charset="-122"/>
              <a:ea typeface="奶酪陷阱体" panose="02000000000000000000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1275" y="1244600"/>
            <a:ext cx="3893820" cy="258953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15" y="4057015"/>
            <a:ext cx="2789555" cy="1891665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65" y="3904615"/>
            <a:ext cx="2033905" cy="2196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cover dir="d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20.xml><?xml version="1.0" encoding="utf-8"?>
<p:tagLst xmlns:p="http://schemas.openxmlformats.org/presentationml/2006/main">
  <p:tag name="KSO_WM_SLIDE_BACKGROUND_TYPE" val="frame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SLIDE_BACKGROUND_TYPE" val="belt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9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94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94"/>
  <p:tag name="KSO_WM_TEMPLATE_THUMBS_INDEX" val="1、4、9、10、11、12、13、14、15、16、17、18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94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94_4*i*1"/>
  <p:tag name="KSO_WM_TEMPLATE_CATEGORY" val="custom"/>
  <p:tag name="KSO_WM_TEMPLATE_INDEX" val="20202594"/>
  <p:tag name="KSO_WM_UNIT_LAYERLEVEL" val="1"/>
  <p:tag name="KSO_WM_TAG_VERSION" val="1.0"/>
  <p:tag name="KSO_WM_BEAUTIFY_FLAG" val="#wm#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94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4_4*i*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TEMPLATE_CATEGORY" val="custom"/>
  <p:tag name="KSO_WM_TEMPLATE_INDEX" val="20202594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4_4*i*4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TEMPLATE_CATEGORY" val="custom"/>
  <p:tag name="KSO_WM_TEMPLATE_INDEX" val="20202594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4_4*i*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5"/>
  <p:tag name="KSO_WM_TEMPLATE_CATEGORY" val="custom"/>
  <p:tag name="KSO_WM_TEMPLATE_INDEX" val="20202594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94_4*a*1"/>
  <p:tag name="KSO_WM_TEMPLATE_CATEGORY" val="custom"/>
  <p:tag name="KSO_WM_TEMPLATE_INDEX" val="2020259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94_4*l_h_a*1_1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94_4*l_h_i*1_1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594_4*l_h_a*1_2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94_4*l_h_i*1_2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594_4*l_h_a*1_3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94_4*l_h_i*1_3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ISCONTENTSTITLE" val="0"/>
  <p:tag name="KSO_WM_UNIT_PRESET_TEXT" val="点击输入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custom20202594_4*l_h_a*1_6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2594_4*l_h_i*1_6_1"/>
  <p:tag name="KSO_WM_TEMPLATE_CATEGORY" val="custom"/>
  <p:tag name="KSO_WM_TEMPLATE_INDEX" val="2020259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SLIDE_ID" val="custom2020259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94"/>
  <p:tag name="KSO_WM_SLIDE_LAYOUT" val="a_l"/>
  <p:tag name="KSO_WM_SLIDE_LAYOUT_CNT" val="1_1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4090*1882*459*459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94"/>
</p:tagLst>
</file>

<file path=ppt/tags/tag2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94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03">
      <a:dk1>
        <a:sysClr val="windowText" lastClr="000000"/>
      </a:dk1>
      <a:lt1>
        <a:sysClr val="window" lastClr="FFFFFF"/>
      </a:lt1>
      <a:dk2>
        <a:srgbClr val="E0E3E8"/>
      </a:dk2>
      <a:lt2>
        <a:srgbClr val="FFFFFF"/>
      </a:lt2>
      <a:accent1>
        <a:srgbClr val="89929B"/>
      </a:accent1>
      <a:accent2>
        <a:srgbClr val="7E8690"/>
      </a:accent2>
      <a:accent3>
        <a:srgbClr val="737A84"/>
      </a:accent3>
      <a:accent4>
        <a:srgbClr val="676F79"/>
      </a:accent4>
      <a:accent5>
        <a:srgbClr val="5C636D"/>
      </a:accent5>
      <a:accent6>
        <a:srgbClr val="515762"/>
      </a:accent6>
      <a:hlink>
        <a:srgbClr val="658BD5"/>
      </a:hlink>
      <a:folHlink>
        <a:srgbClr val="A16AA5"/>
      </a:folHlink>
    </a:clrScheme>
    <a:fontScheme name="中国风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宽屏</PresentationFormat>
  <Paragraphs>109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隶书</vt:lpstr>
      <vt:lpstr>汉仪尚巍手书W</vt:lpstr>
      <vt:lpstr>华文中宋</vt:lpstr>
      <vt:lpstr>奶酪陷阱体</vt:lpstr>
      <vt:lpstr>Wingdings</vt:lpstr>
      <vt:lpstr>微软雅黑</vt:lpstr>
      <vt:lpstr>Arial Unicode MS</vt:lpstr>
      <vt:lpstr>Calibri</vt:lpstr>
      <vt:lpstr>1_Office 主题​​</vt:lpstr>
      <vt:lpstr>步 态 识 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舍吾迷离丶</cp:lastModifiedBy>
  <cp:revision>181</cp:revision>
  <dcterms:created xsi:type="dcterms:W3CDTF">2019-06-19T02:08:00Z</dcterms:created>
  <dcterms:modified xsi:type="dcterms:W3CDTF">2020-12-30T01:47:03Z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