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5" r:id="rId5"/>
    <p:sldId id="262" r:id="rId6"/>
    <p:sldId id="264" r:id="rId7"/>
    <p:sldId id="266" r:id="rId8"/>
    <p:sldId id="259" r:id="rId9"/>
    <p:sldId id="272" r:id="rId10"/>
    <p:sldId id="273" r:id="rId11"/>
    <p:sldId id="257" r:id="rId12"/>
    <p:sldId id="270" r:id="rId13"/>
    <p:sldId id="271" r:id="rId14"/>
    <p:sldId id="261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2F3CD-5534-AB3B-68B8-2F4E5E9EF5FE}" v="10" dt="2020-12-05T17:22:22.032"/>
    <p1510:client id="{27408A97-F105-9D62-B59A-740EFB6E9E91}" v="227" dt="2020-12-06T17:16:22.635"/>
    <p1510:client id="{2741BEAC-6F8F-AAA1-E063-950C7BDA92BA}" v="17" dt="2020-12-05T21:04:54.794"/>
    <p1510:client id="{402DD6C6-2AB3-9EB0-46F1-321C9BC6724C}" v="73" dt="2020-12-06T17:39:33.766"/>
    <p1510:client id="{4FDE61DE-D37C-13F4-F134-7BD1D5D7759C}" v="331" dt="2020-12-06T05:17:50.668"/>
    <p1510:client id="{80AA8AD3-468C-B62B-2D9E-3ADEE198153C}" v="4" dt="2020-12-06T20:19:42.859"/>
    <p1510:client id="{8A67397B-55F3-9B53-7AB9-BF0DB9D292B5}" v="323" dt="2020-12-06T01:21:34.381"/>
    <p1510:client id="{92D1387B-4911-6C03-EFB9-227F7FA6B298}" v="15" dt="2020-12-05T14:52:07.746"/>
    <p1510:client id="{9C78B935-3892-E247-5738-E86BAD13EF36}" v="15" dt="2020-12-07T05:51:29.806"/>
    <p1510:client id="{B249796B-57D8-225A-784B-BDC2F0FD63E6}" v="197" dt="2020-12-06T22:36:24.533"/>
    <p1510:client id="{BE105D4D-E020-46CD-B7E5-D2050DEDDC3A}" v="153" dt="2020-12-05T19:50:38.944"/>
    <p1510:client id="{C4E72E6E-2F3D-1097-F922-3CB400AA08AB}" v="785" dt="2020-12-05T18:54:20.530"/>
    <p1510:client id="{C5B08239-103F-813D-33C7-3628312D1151}" v="345" dt="2020-12-06T12:31:51.436"/>
    <p1510:client id="{C5B4FC62-F094-4A7C-9937-AFD0BC2B64A9}" v="250" dt="2020-12-05T13:12:35.304"/>
    <p1510:client id="{D6E9BB0D-367A-3C7F-DAC2-9E908B09D41A}" v="71" dt="2020-12-07T13:25:18.445"/>
    <p1510:client id="{DBDF6BB3-C6BE-0C79-A153-B11A29F2984C}" v="26" dt="2020-12-06T15:44:22.691"/>
    <p1510:client id="{F414C5E6-1308-66C4-8DC2-68E5268A7321}" v="26" dt="2020-12-06T14:02:59.748"/>
    <p1510:client id="{F87B97BF-2740-D0C1-DD64-F0BCB95E403A}" v="264" dt="2020-12-07T15:44:53.901"/>
    <p1510:client id="{FBAE92F9-16FB-00FA-EDFE-12E81F071295}" v="1" dt="2020-12-06T17:28:20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cs typeface="Calibri Light"/>
              </a:rPr>
              <a:t>Crowd Counting 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cs typeface="Calibri"/>
              </a:rPr>
              <a:t>- Anwesha Tomar, Jingya Gao, Wenyu Zeng</a:t>
            </a:r>
            <a:endParaRPr lang="en-US" sz="200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9C2C85-1492-463C-B805-3FD3FCE93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6724E-2440-44E6-B245-4403AEED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4548558"/>
            <a:ext cx="10071536" cy="9008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latin typeface="+mj-lt"/>
                <a:ea typeface="+mj-ea"/>
                <a:cs typeface="+mj-cs"/>
              </a:rPr>
              <a:t>CNN Model Predict Result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436C1D6-BCAF-4F1F-8F1E-CD357CE72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4" r="-191" b="-254"/>
          <a:stretch/>
        </p:blipFill>
        <p:spPr>
          <a:xfrm>
            <a:off x="897717" y="621323"/>
            <a:ext cx="5079247" cy="3802217"/>
          </a:xfrm>
          <a:prstGeom prst="rect">
            <a:avLst/>
          </a:prstGeo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B3747D5E-CDB9-4F87-AA5C-0ACCB456F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4" b="-254"/>
          <a:stretch/>
        </p:blipFill>
        <p:spPr>
          <a:xfrm>
            <a:off x="6209216" y="630969"/>
            <a:ext cx="5065624" cy="379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5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62B24-17BB-4FB4-920E-4E49D4D2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579031"/>
            <a:ext cx="10066122" cy="901439"/>
          </a:xfrm>
        </p:spPr>
        <p:txBody>
          <a:bodyPr anchor="b">
            <a:normAutofit/>
          </a:bodyPr>
          <a:lstStyle/>
          <a:p>
            <a:r>
              <a:rPr lang="en-US" sz="5200">
                <a:cs typeface="Calibri Light"/>
              </a:rPr>
              <a:t>Resnet 50: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6B1D6-BEED-4140-AAA1-7AA2EB989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693454"/>
            <a:ext cx="4823171" cy="354550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600">
                <a:ea typeface="+mn-lt"/>
                <a:cs typeface="+mn-lt"/>
              </a:rPr>
              <a:t>ResNet-50 is a convolutional neural network that is 50 layers deep.</a:t>
            </a:r>
          </a:p>
          <a:p>
            <a:r>
              <a:rPr lang="en-US" sz="1600">
                <a:ea typeface="+mn-lt"/>
                <a:cs typeface="+mn-lt"/>
              </a:rPr>
              <a:t>90 Epochs were used for training </a:t>
            </a:r>
          </a:p>
          <a:p>
            <a:r>
              <a:rPr lang="en-US" sz="1600">
                <a:ea typeface="+mn-lt"/>
                <a:cs typeface="+mn-lt"/>
              </a:rPr>
              <a:t>Made last 7 layers untrainable </a:t>
            </a:r>
          </a:p>
          <a:p>
            <a:pPr lvl="1"/>
            <a:r>
              <a:rPr lang="en-US" sz="1600">
                <a:cs typeface="Calibri" panose="020F0502020204030204"/>
              </a:rPr>
              <a:t>Modify the output layer to predict the number of people in the image</a:t>
            </a:r>
          </a:p>
          <a:p>
            <a:pPr lvl="1"/>
            <a:r>
              <a:rPr lang="en-US" sz="1600">
                <a:cs typeface="Calibri" panose="020F0502020204030204"/>
              </a:rPr>
              <a:t>Prevent Overfitting</a:t>
            </a:r>
          </a:p>
          <a:p>
            <a:r>
              <a:rPr lang="en-US" sz="1600">
                <a:cs typeface="Calibri" panose="020F0502020204030204"/>
              </a:rPr>
              <a:t>Adam optimizer used for training</a:t>
            </a:r>
          </a:p>
          <a:p>
            <a:r>
              <a:rPr lang="en-US" sz="1600" err="1">
                <a:ea typeface="+mn-lt"/>
                <a:cs typeface="+mn-lt"/>
              </a:rPr>
              <a:t>ReduceLROnPlateau</a:t>
            </a:r>
            <a:r>
              <a:rPr lang="en-US" sz="1600">
                <a:ea typeface="+mn-lt"/>
                <a:cs typeface="+mn-lt"/>
              </a:rPr>
              <a:t>()</a:t>
            </a:r>
            <a:endParaRPr lang="en-US" sz="1600">
              <a:cs typeface="Calibri" panose="020F0502020204030204"/>
            </a:endParaRPr>
          </a:p>
          <a:p>
            <a:pPr lvl="1"/>
            <a:r>
              <a:rPr lang="en-US" sz="1600">
                <a:cs typeface="Calibri" panose="020F0502020204030204"/>
              </a:rPr>
              <a:t>Monitor on the validation mean square error</a:t>
            </a:r>
          </a:p>
          <a:p>
            <a:pPr lvl="1"/>
            <a:r>
              <a:rPr lang="en-US" sz="1600">
                <a:cs typeface="Calibri" panose="020F0502020204030204"/>
              </a:rPr>
              <a:t>Learning rate drop 20% every 3 epochs, if the MSE does not go down</a:t>
            </a:r>
          </a:p>
          <a:p>
            <a:pPr lvl="1"/>
            <a:r>
              <a:rPr lang="en-US" sz="1600">
                <a:cs typeface="Calibri" panose="020F0502020204030204"/>
              </a:rPr>
              <a:t>Lowest learning rate will not go beyond 1e-6</a:t>
            </a:r>
          </a:p>
          <a:p>
            <a:endParaRPr lang="en-US" sz="1400">
              <a:cs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0ED60CB-14EC-4BE5-8F48-53C9EE2FB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88" t="20567" r="40637" b="57447"/>
          <a:stretch/>
        </p:blipFill>
        <p:spPr>
          <a:xfrm>
            <a:off x="6143625" y="3095625"/>
            <a:ext cx="5000631" cy="19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D3075099-D40B-4726-9B1B-4932B278A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698500"/>
            <a:ext cx="4495800" cy="2095500"/>
          </a:xfrm>
          <a:prstGeom prst="rect">
            <a:avLst/>
          </a:prstGeom>
        </p:spPr>
      </p:pic>
      <p:pic>
        <p:nvPicPr>
          <p:cNvPr id="3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26A3814B-CB57-4B56-AAD4-97016EFFD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882900"/>
            <a:ext cx="4495800" cy="939800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73C2AC5-2386-4134-B4B2-4F1C67475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19700" y="698500"/>
            <a:ext cx="6311900" cy="31115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3C5158-E1E7-453E-A241-697F62F8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Resnet 50- Results</a:t>
            </a:r>
          </a:p>
        </p:txBody>
      </p:sp>
    </p:spTree>
    <p:extLst>
      <p:ext uri="{BB962C8B-B14F-4D97-AF65-F5344CB8AC3E}">
        <p14:creationId xmlns:p14="http://schemas.microsoft.com/office/powerpoint/2010/main" val="93961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3456-14A0-4AB3-8E26-6B82541D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1190013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Resnet 50- Evaluation</a:t>
            </a:r>
            <a:br>
              <a:rPr lang="en-US" sz="3600"/>
            </a:br>
            <a:r>
              <a:rPr lang="en-US" sz="2400">
                <a:ea typeface="+mj-lt"/>
                <a:cs typeface="+mj-lt"/>
              </a:rPr>
              <a:t>One Example of Model Prediction</a:t>
            </a:r>
          </a:p>
          <a:p>
            <a:endParaRPr lang="en-US" sz="2400">
              <a:cs typeface="Calibri Light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40493DA-3CEF-4909-9392-E5909EB06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428" y="2742397"/>
            <a:ext cx="3291840" cy="3291840"/>
          </a:xfrm>
          <a:prstGeom prst="rect">
            <a:avLst/>
          </a:prstGeom>
        </p:spPr>
      </p:pic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EE133E0-AB6C-4858-855B-331D02BE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092" y="2742397"/>
            <a:ext cx="438912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8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82F4C-0B1C-425F-BC83-95315D609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C550F-8775-4C50-8F2A-739D6DEAA50F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ResNet50 model performs better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316AEE-9D3F-473B-A6F9-219FD5402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969976"/>
              </p:ext>
            </p:extLst>
          </p:nvPr>
        </p:nvGraphicFramePr>
        <p:xfrm>
          <a:off x="5911532" y="2540119"/>
          <a:ext cx="5150279" cy="360251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37490">
                  <a:extLst>
                    <a:ext uri="{9D8B030D-6E8A-4147-A177-3AD203B41FA5}">
                      <a16:colId xmlns:a16="http://schemas.microsoft.com/office/drawing/2014/main" val="1900175112"/>
                    </a:ext>
                  </a:extLst>
                </a:gridCol>
                <a:gridCol w="1872743">
                  <a:extLst>
                    <a:ext uri="{9D8B030D-6E8A-4147-A177-3AD203B41FA5}">
                      <a16:colId xmlns:a16="http://schemas.microsoft.com/office/drawing/2014/main" val="2982002173"/>
                    </a:ext>
                  </a:extLst>
                </a:gridCol>
                <a:gridCol w="1640046">
                  <a:extLst>
                    <a:ext uri="{9D8B030D-6E8A-4147-A177-3AD203B41FA5}">
                      <a16:colId xmlns:a16="http://schemas.microsoft.com/office/drawing/2014/main" val="3800104088"/>
                    </a:ext>
                  </a:extLst>
                </a:gridCol>
              </a:tblGrid>
              <a:tr h="16181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Models</a:t>
                      </a:r>
                      <a:endParaRPr lang="en-US" sz="4300">
                        <a:effectLst/>
                      </a:endParaRPr>
                    </a:p>
                  </a:txBody>
                  <a:tcPr marL="153643" marR="153643" marT="153643" marB="1536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Mean Absolute Error</a:t>
                      </a:r>
                      <a:endParaRPr lang="en-US" sz="4300">
                        <a:effectLst/>
                      </a:endParaRPr>
                    </a:p>
                  </a:txBody>
                  <a:tcPr marL="153643" marR="153643" marT="153643" marB="1536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Mean Square Error</a:t>
                      </a:r>
                      <a:endParaRPr lang="en-US" sz="4300">
                        <a:effectLst/>
                      </a:endParaRPr>
                    </a:p>
                  </a:txBody>
                  <a:tcPr marL="153643" marR="153643" marT="153643" marB="153643"/>
                </a:tc>
                <a:extLst>
                  <a:ext uri="{0D108BD9-81ED-4DB2-BD59-A6C34878D82A}">
                    <a16:rowId xmlns:a16="http://schemas.microsoft.com/office/drawing/2014/main" val="405205236"/>
                  </a:ext>
                </a:extLst>
              </a:tr>
              <a:tr h="78352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CNN</a:t>
                      </a:r>
                      <a:endParaRPr lang="en-US" sz="4300">
                        <a:effectLst/>
                      </a:endParaRPr>
                    </a:p>
                  </a:txBody>
                  <a:tcPr marL="153643" marR="153643" marT="153643" marB="1536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5.55</a:t>
                      </a:r>
                      <a:endParaRPr lang="en-US" sz="4300">
                        <a:effectLst/>
                      </a:endParaRPr>
                    </a:p>
                  </a:txBody>
                  <a:tcPr marL="153643" marR="153643" marT="153643" marB="1536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50.29</a:t>
                      </a:r>
                      <a:endParaRPr lang="en-US" sz="4300">
                        <a:effectLst/>
                      </a:endParaRPr>
                    </a:p>
                  </a:txBody>
                  <a:tcPr marL="153643" marR="153643" marT="153643" marB="153643"/>
                </a:tc>
                <a:extLst>
                  <a:ext uri="{0D108BD9-81ED-4DB2-BD59-A6C34878D82A}">
                    <a16:rowId xmlns:a16="http://schemas.microsoft.com/office/drawing/2014/main" val="1297446061"/>
                  </a:ext>
                </a:extLst>
              </a:tr>
              <a:tr h="12008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Resnet 50</a:t>
                      </a:r>
                      <a:endParaRPr lang="en-US" sz="4300">
                        <a:effectLst/>
                      </a:endParaRPr>
                    </a:p>
                  </a:txBody>
                  <a:tcPr marL="153643" marR="153643" marT="153643" marB="1536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4.92</a:t>
                      </a:r>
                      <a:endParaRPr lang="en-US" sz="4300">
                        <a:effectLst/>
                      </a:endParaRPr>
                    </a:p>
                  </a:txBody>
                  <a:tcPr marL="153643" marR="153643" marT="153643" marB="1536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36.31</a:t>
                      </a:r>
                      <a:endParaRPr lang="en-US" sz="4300">
                        <a:effectLst/>
                      </a:endParaRPr>
                    </a:p>
                  </a:txBody>
                  <a:tcPr marL="153643" marR="153643" marT="153643" marB="153643"/>
                </a:tc>
                <a:extLst>
                  <a:ext uri="{0D108BD9-81ED-4DB2-BD59-A6C34878D82A}">
                    <a16:rowId xmlns:a16="http://schemas.microsoft.com/office/drawing/2014/main" val="119343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33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E4EA0-CA56-44FB-BC0E-28656BB3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600">
                <a:cs typeface="Calibri Light"/>
              </a:rPr>
              <a:t>Future Scope</a:t>
            </a:r>
            <a:endParaRPr lang="en-US" sz="5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874CF-A942-4022-AEF2-66F19600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MCNN model</a:t>
            </a:r>
          </a:p>
          <a:p>
            <a:r>
              <a:rPr lang="en-US" sz="2400">
                <a:cs typeface="Calibri"/>
              </a:rPr>
              <a:t>Find more relevant datasets</a:t>
            </a:r>
          </a:p>
          <a:p>
            <a:r>
              <a:rPr lang="en-US" sz="2400">
                <a:cs typeface="Calibri"/>
              </a:rPr>
              <a:t>Attempt to decrease loss value by ensembling models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9085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2E71-2C98-4380-99EE-35079E46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kern="1200">
                <a:latin typeface="+mj-lt"/>
                <a:ea typeface="+mj-ea"/>
                <a:cs typeface="+mj-cs"/>
              </a:rPr>
              <a:t>Thank you</a:t>
            </a:r>
            <a:r>
              <a:rPr lang="en-US" sz="8800"/>
              <a:t>!</a:t>
            </a:r>
            <a:endParaRPr lang="en-US" sz="8800" kern="1200">
              <a:latin typeface="+mj-lt"/>
              <a:ea typeface="+mj-ea"/>
              <a:cs typeface="+mj-cs"/>
            </a:endParaRP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2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02D6-A497-47CB-B9B8-096160F6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Introduction:</a:t>
            </a:r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3FF5-B7B1-44A8-8CB3-AA22531AF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Source Data:</a:t>
            </a: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Images collected from a webcam in a mall, each image has a different number of people in each image (Kaggle Dataset)</a:t>
            </a:r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Problem statement: </a:t>
            </a:r>
            <a:endParaRPr lang="en-US" sz="2200"/>
          </a:p>
          <a:p>
            <a:pPr marL="0" indent="0">
              <a:buNone/>
            </a:pPr>
            <a:r>
              <a:rPr lang="en-US" sz="2200">
                <a:cs typeface="Calibri"/>
              </a:rPr>
              <a:t>Object detection problem that counts the number of people in each image.</a:t>
            </a:r>
          </a:p>
          <a:p>
            <a:r>
              <a:rPr lang="en-US" sz="2200">
                <a:cs typeface="Calibri"/>
              </a:rPr>
              <a:t>Project Design:</a:t>
            </a:r>
          </a:p>
          <a:p>
            <a:pPr marL="0" indent="0">
              <a:buNone/>
            </a:pPr>
            <a:r>
              <a:rPr lang="en-US" sz="2200">
                <a:cs typeface="Calibri"/>
              </a:rPr>
              <a:t>TensorFlow framework</a:t>
            </a:r>
          </a:p>
          <a:p>
            <a:pPr marL="0" indent="0">
              <a:buNone/>
            </a:pPr>
            <a:r>
              <a:rPr lang="en-US" sz="2200">
                <a:cs typeface="Calibri"/>
              </a:rPr>
              <a:t>Comparing custom built Keras Sequential model with pretrained Resnet 50 model</a:t>
            </a:r>
          </a:p>
        </p:txBody>
      </p:sp>
    </p:spTree>
    <p:extLst>
      <p:ext uri="{BB962C8B-B14F-4D97-AF65-F5344CB8AC3E}">
        <p14:creationId xmlns:p14="http://schemas.microsoft.com/office/powerpoint/2010/main" val="114904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BE2E3-1279-49DB-A547-7E7FBE3C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Dataset: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7F35-8C42-46BE-A182-01DF71146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2000 Images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Size:480x640x3</a:t>
            </a:r>
            <a:endParaRPr lang="en-US"/>
          </a:p>
          <a:p>
            <a:pPr marL="0" indent="0">
              <a:buNone/>
            </a:pPr>
            <a:r>
              <a:rPr lang="en-US" sz="2000">
                <a:cs typeface="Calibri"/>
              </a:rPr>
              <a:t>Rezised:128x96x3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group of people standing next to a glass display case&#10;&#10;Description automatically generated">
            <a:extLst>
              <a:ext uri="{FF2B5EF4-FFF2-40B4-BE49-F238E27FC236}">
                <a16:creationId xmlns:a16="http://schemas.microsoft.com/office/drawing/2014/main" id="{92022EF4-1624-4ADE-87AA-39E313652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23632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group of people walking down a street next to a dog&#10;&#10;Description automatically generated">
            <a:extLst>
              <a:ext uri="{FF2B5EF4-FFF2-40B4-BE49-F238E27FC236}">
                <a16:creationId xmlns:a16="http://schemas.microsoft.com/office/drawing/2014/main" id="{547E0164-BB1A-4C1C-B644-B1DEBB0C9A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3598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BE2E3-1279-49DB-A547-7E7FBE3C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/>
              <a:t>Labels: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7F35-8C42-46BE-A182-01DF71146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302" y="3867650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600"/>
              <a:t>The</a:t>
            </a:r>
            <a:r>
              <a:rPr lang="en-US" sz="3600">
                <a:cs typeface="Calibri"/>
              </a:rPr>
              <a:t> data is skewed</a:t>
            </a:r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0DF4CAFF-93D3-416B-A8E4-3D93CFBD7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08" r="9020" b="-1"/>
          <a:stretch/>
        </p:blipFill>
        <p:spPr>
          <a:xfrm>
            <a:off x="5922492" y="928201"/>
            <a:ext cx="5536001" cy="492694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4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913FC-0DEA-41F9-B89D-5A2EDC0C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/>
              <a:t>Data Generation and Augmentation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EAF2812-7590-4F3C-AB08-A6E713FEA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" t="29847" r="47911" b="10675"/>
          <a:stretch/>
        </p:blipFill>
        <p:spPr>
          <a:xfrm>
            <a:off x="5791989" y="1898967"/>
            <a:ext cx="5609852" cy="3619483"/>
          </a:xfrm>
          <a:prstGeom prst="rect">
            <a:avLst/>
          </a:prstGeom>
        </p:spPr>
      </p:pic>
      <p:sp>
        <p:nvSpPr>
          <p:cNvPr id="20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2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24F75-2B98-4890-9025-24EB81B8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Hyper parameter selection- Learning rate 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8624080-B9E7-4B0D-BBC3-F5AB8C379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147" t="19185" r="6208" b="64269"/>
          <a:stretch/>
        </p:blipFill>
        <p:spPr>
          <a:xfrm>
            <a:off x="693706" y="1971761"/>
            <a:ext cx="7484691" cy="1628149"/>
          </a:xfrm>
        </p:spPr>
      </p:pic>
    </p:spTree>
    <p:extLst>
      <p:ext uri="{BB962C8B-B14F-4D97-AF65-F5344CB8AC3E}">
        <p14:creationId xmlns:p14="http://schemas.microsoft.com/office/powerpoint/2010/main" val="11547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3BF711F-F9A0-4EA4-B156-A79E9F362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46802-E8E7-4E2D-B5D3-7429AA78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01738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Selecting batch size: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29E255-7EEC-4CE2-82E5-8464EFBC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232" y="4861899"/>
            <a:ext cx="10071536" cy="4483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batch size of 32 is selected </a:t>
            </a:r>
          </a:p>
        </p:txBody>
      </p:sp>
      <p:pic>
        <p:nvPicPr>
          <p:cNvPr id="5" name="Picture 5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80B989CC-0409-4C5C-9576-07CBDA510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8" r="-1" b="-1"/>
          <a:stretch/>
        </p:blipFill>
        <p:spPr>
          <a:xfrm>
            <a:off x="904492" y="772621"/>
            <a:ext cx="3292790" cy="2663137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0BD2669-67F1-4EAA-A480-E4CAE16CDB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68" r="-1" b="-1"/>
          <a:stretch/>
        </p:blipFill>
        <p:spPr>
          <a:xfrm>
            <a:off x="4457293" y="772621"/>
            <a:ext cx="3292790" cy="2663137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A6A79EF-DD95-4C07-80E9-87DC2AD83A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20" r="947" b="-1"/>
          <a:stretch/>
        </p:blipFill>
        <p:spPr>
          <a:xfrm>
            <a:off x="8015984" y="772621"/>
            <a:ext cx="3292790" cy="26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2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FA5D3-1AD5-4E47-9706-5D050E37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06" y="599132"/>
            <a:ext cx="10066122" cy="864397"/>
          </a:xfrm>
        </p:spPr>
        <p:txBody>
          <a:bodyPr anchor="b">
            <a:noAutofit/>
          </a:bodyPr>
          <a:lstStyle/>
          <a:p>
            <a:r>
              <a:rPr lang="en-US" sz="5200">
                <a:cs typeface="Calibri Light"/>
              </a:rPr>
              <a:t>CNN Model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32DB-5FB4-40A0-8F26-907F53262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205" y="5191788"/>
            <a:ext cx="3701380" cy="931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epochs = 100</a:t>
            </a:r>
          </a:p>
          <a:p>
            <a:r>
              <a:rPr lang="en-US" sz="2000">
                <a:ea typeface="+mn-lt"/>
                <a:cs typeface="+mn-lt"/>
              </a:rPr>
              <a:t>Adam optimizer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94DCC3-AFBC-4505-9030-218809455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81" r="-103" b="15123"/>
          <a:stretch/>
        </p:blipFill>
        <p:spPr>
          <a:xfrm>
            <a:off x="884713" y="2320546"/>
            <a:ext cx="9611097" cy="27440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5EA2F7-016A-482C-87F9-E2C3BC8EC8ED}"/>
              </a:ext>
            </a:extLst>
          </p:cNvPr>
          <p:cNvSpPr txBox="1"/>
          <p:nvPr/>
        </p:nvSpPr>
        <p:spPr>
          <a:xfrm>
            <a:off x="4531489" y="5071641"/>
            <a:ext cx="6852211" cy="10583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model_check</a:t>
            </a:r>
            <a:r>
              <a:rPr lang="en-US">
                <a:ea typeface="+mn-lt"/>
                <a:cs typeface="+mn-lt"/>
              </a:rPr>
              <a:t> = </a:t>
            </a:r>
            <a:r>
              <a:rPr lang="en-US" err="1">
                <a:ea typeface="+mn-lt"/>
                <a:cs typeface="+mn-lt"/>
              </a:rPr>
              <a:t>ModelCheckpoint</a:t>
            </a:r>
            <a:r>
              <a:rPr lang="en-US">
                <a:ea typeface="+mn-lt"/>
                <a:cs typeface="+mn-lt"/>
              </a:rPr>
              <a:t>("keras-CNN-128-96.hdf5", monitor="</a:t>
            </a:r>
            <a:r>
              <a:rPr lang="en-US" err="1">
                <a:ea typeface="+mn-lt"/>
                <a:cs typeface="+mn-lt"/>
              </a:rPr>
              <a:t>val_</a:t>
            </a:r>
            <a:r>
              <a:rPr lang="en-US" sz="2000" err="1">
                <a:ea typeface="+mn-lt"/>
                <a:cs typeface="+mn-lt"/>
              </a:rPr>
              <a:t>loss</a:t>
            </a:r>
            <a:r>
              <a:rPr lang="en-US">
                <a:ea typeface="+mn-lt"/>
                <a:cs typeface="+mn-lt"/>
              </a:rPr>
              <a:t>", verbose=1, </a:t>
            </a:r>
            <a:r>
              <a:rPr lang="en-US" err="1">
                <a:ea typeface="+mn-lt"/>
                <a:cs typeface="+mn-lt"/>
              </a:rPr>
              <a:t>save_best_only</a:t>
            </a:r>
            <a:r>
              <a:rPr lang="en-US">
                <a:ea typeface="+mn-lt"/>
                <a:cs typeface="+mn-lt"/>
              </a:rPr>
              <a:t>=True)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0C5D6-BA15-47D3-B1E5-77113F7B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6491" y="855996"/>
            <a:ext cx="2469624" cy="49680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CNN Model Evaluation:</a:t>
            </a:r>
            <a:br>
              <a:rPr lang="en-US" sz="3300"/>
            </a:br>
            <a:br>
              <a:rPr lang="en-US" sz="3300"/>
            </a:br>
            <a:r>
              <a:rPr lang="en-US" sz="3300" err="1">
                <a:ea typeface="+mj-lt"/>
                <a:cs typeface="+mj-lt"/>
              </a:rPr>
              <a:t>val_loss</a:t>
            </a:r>
            <a:r>
              <a:rPr lang="en-US" sz="3300">
                <a:ea typeface="+mj-lt"/>
                <a:cs typeface="+mj-lt"/>
              </a:rPr>
              <a:t>: 49.9336</a:t>
            </a:r>
            <a:br>
              <a:rPr lang="en-US" sz="3300">
                <a:ea typeface="+mj-lt"/>
                <a:cs typeface="+mj-lt"/>
              </a:rPr>
            </a:br>
            <a:r>
              <a:rPr lang="en-US" sz="3300">
                <a:ea typeface="+mj-lt"/>
                <a:cs typeface="+mj-lt"/>
              </a:rPr>
              <a:t> </a:t>
            </a:r>
            <a:br>
              <a:rPr lang="en-US" sz="3300">
                <a:ea typeface="+mj-lt"/>
                <a:cs typeface="+mj-lt"/>
              </a:rPr>
            </a:br>
            <a:r>
              <a:rPr lang="en-US" sz="3300" err="1">
                <a:ea typeface="+mj-lt"/>
                <a:cs typeface="+mj-lt"/>
              </a:rPr>
              <a:t>val_mae</a:t>
            </a:r>
            <a:r>
              <a:rPr lang="en-US" sz="3300">
                <a:ea typeface="+mj-lt"/>
                <a:cs typeface="+mj-lt"/>
              </a:rPr>
              <a:t>: 5.4904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E267867C-A993-4921-BA5E-B7F2627AC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8664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6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Crowd Counting </vt:lpstr>
      <vt:lpstr>Introduction:</vt:lpstr>
      <vt:lpstr>Dataset:</vt:lpstr>
      <vt:lpstr>Labels:</vt:lpstr>
      <vt:lpstr>Data Generation and Augmentation</vt:lpstr>
      <vt:lpstr>Hyper parameter selection- Learning rate </vt:lpstr>
      <vt:lpstr>Selecting batch size:</vt:lpstr>
      <vt:lpstr>CNN Model</vt:lpstr>
      <vt:lpstr>CNN Model Evaluation:  val_loss: 49.9336   val_mae: 5.4904</vt:lpstr>
      <vt:lpstr>CNN Model Predict Result</vt:lpstr>
      <vt:lpstr>Resnet 50:</vt:lpstr>
      <vt:lpstr>Resnet 50- Results</vt:lpstr>
      <vt:lpstr>Resnet 50- Evaluation One Example of Model Prediction </vt:lpstr>
      <vt:lpstr>Conclusion:</vt:lpstr>
      <vt:lpstr>Future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2020-12-05T12:49:20Z</dcterms:created>
  <dcterms:modified xsi:type="dcterms:W3CDTF">2020-12-07T16:06:43Z</dcterms:modified>
</cp:coreProperties>
</file>