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2" r:id="rId6"/>
    <p:sldId id="264" r:id="rId7"/>
    <p:sldId id="268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>
        <p:guide orient="horz" pos="214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2019/9/9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2270781"/>
            <a:ext cx="10852237" cy="899167"/>
          </a:xfrm>
        </p:spPr>
        <p:txBody>
          <a:bodyPr/>
          <a:lstStyle/>
          <a:p>
            <a:r>
              <a:rPr lang="zh-CN" altLang="en-US"/>
              <a:t>位与数对个数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9882" y="4093210"/>
            <a:ext cx="10852237" cy="950984"/>
          </a:xfrm>
        </p:spPr>
        <p:txBody>
          <a:bodyPr/>
          <a:lstStyle/>
          <a:p>
            <a:r>
              <a:rPr lang="en-US" altLang="zh-CN"/>
              <a:t>Kilo_5723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位与数对个数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题意：给定 </a:t>
            </a:r>
            <a:r>
              <a:rPr lang="en-US" altLang="zh-CN"/>
              <a:t>a,b,k</a:t>
            </a:r>
            <a:r>
              <a:t>，求出满足 </a:t>
            </a:r>
            <a:r>
              <a:rPr lang="en-US" altLang="zh-CN"/>
              <a:t>x -&gt; [0,a), y -&gt; [0,b), x&amp;y -&gt; [0,k) </a:t>
            </a:r>
            <a:r>
              <a:t>的 </a:t>
            </a:r>
            <a:r>
              <a:rPr lang="en-US" altLang="zh-CN"/>
              <a:t>(x,y) </a:t>
            </a:r>
            <a:r>
              <a:t>二元组个数。</a:t>
            </a:r>
          </a:p>
          <a:p>
            <a:r>
              <a:t>题解：</a:t>
            </a:r>
          </a:p>
          <a:p>
            <a:pPr lvl="1"/>
            <a:r>
              <a:t>从低到高逐位考虑 </a:t>
            </a:r>
            <a:r>
              <a:rPr lang="en-US" altLang="zh-CN"/>
              <a:t>a,b,k </a:t>
            </a:r>
            <a:r>
              <a:t>在该位二进制上的 </a:t>
            </a:r>
            <a:r>
              <a:rPr lang="en-US" altLang="zh-CN"/>
              <a:t>0/1 </a:t>
            </a:r>
            <a:r>
              <a:t>情况。</a:t>
            </a:r>
            <a:r>
              <a:rPr lang="en-US" altLang="zh-CN"/>
              <a:t>	</a:t>
            </a:r>
          </a:p>
          <a:p>
            <a:pPr marL="914400" lvl="2" indent="0">
              <a:buNone/>
            </a:pPr>
            <a:r>
              <a:t>接下来会用到一些位运算：</a:t>
            </a: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1&lt;&lt;i </a:t>
            </a:r>
            <a:r>
              <a:rPr>
                <a:sym typeface="+mn-ea"/>
              </a:rPr>
              <a:t>代表 </a:t>
            </a:r>
            <a:r>
              <a:rPr lang="en-US" altLang="zh-CN">
                <a:sym typeface="+mn-ea"/>
              </a:rPr>
              <a:t>2 </a:t>
            </a:r>
            <a:r>
              <a:rPr>
                <a:sym typeface="+mn-ea"/>
              </a:rPr>
              <a:t>的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次幂，即 </a:t>
            </a:r>
            <a:r>
              <a:rPr lang="en-US" altLang="zh-CN">
                <a:sym typeface="+mn-ea"/>
              </a:rPr>
              <a:t>2^i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p%(1&lt;&lt;i) </a:t>
            </a:r>
            <a:r>
              <a:rPr>
                <a:sym typeface="+mn-ea"/>
              </a:rPr>
              <a:t>代表取 </a:t>
            </a:r>
            <a:r>
              <a:rPr lang="en-US" altLang="zh-CN">
                <a:sym typeface="+mn-ea"/>
              </a:rPr>
              <a:t>p </a:t>
            </a:r>
            <a:r>
              <a:rPr>
                <a:sym typeface="+mn-ea"/>
              </a:rPr>
              <a:t>的后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位二进制数，</a:t>
            </a:r>
            <a:r>
              <a:rPr lang="en-US" altLang="zh-CN">
                <a:sym typeface="+mn-ea"/>
              </a:rPr>
              <a:t>(p&gt;&gt;i)&amp;1 </a:t>
            </a:r>
            <a:r>
              <a:rPr>
                <a:sym typeface="+mn-ea"/>
              </a:rPr>
              <a:t>代表取 </a:t>
            </a:r>
            <a:r>
              <a:rPr lang="en-US" altLang="zh-CN">
                <a:sym typeface="+mn-ea"/>
              </a:rPr>
              <a:t>p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位二进制值。</a:t>
            </a:r>
            <a:endParaRPr lang="en-US" altLang="zh-CN"/>
          </a:p>
          <a:p>
            <a:pPr marL="914400" lvl="2" indent="0">
              <a:buNone/>
            </a:pPr>
            <a:r>
              <a:t>令 </a:t>
            </a:r>
            <a:r>
              <a:rPr lang="en-US" altLang="zh-CN"/>
              <a:t>dp[i] </a:t>
            </a:r>
            <a:r>
              <a:t>代表 </a:t>
            </a:r>
            <a:r>
              <a:rPr lang="en-US" altLang="zh-CN"/>
              <a:t>x -&gt; [0,a%(1&lt;&lt;i)), y -&gt; [0,b</a:t>
            </a:r>
            <a:r>
              <a:rPr lang="en-US" altLang="zh-CN">
                <a:sym typeface="+mn-ea"/>
              </a:rPr>
              <a:t>%(1&lt;&lt;i)</a:t>
            </a:r>
            <a:r>
              <a:rPr lang="en-US" altLang="zh-CN"/>
              <a:t>), x&amp;y -&gt; [0,k</a:t>
            </a:r>
            <a:r>
              <a:rPr lang="en-US" altLang="zh-CN">
                <a:sym typeface="+mn-ea"/>
              </a:rPr>
              <a:t>%(1&lt;&lt;i)</a:t>
            </a:r>
            <a:r>
              <a:rPr lang="en-US" altLang="zh-CN"/>
              <a:t>) </a:t>
            </a:r>
            <a:r>
              <a:t>的二元组个数。</a:t>
            </a:r>
          </a:p>
          <a:p>
            <a:pPr marL="914400" lvl="2" indent="0">
              <a:buNone/>
            </a:pPr>
            <a:r>
              <a:t>我们定义 </a:t>
            </a:r>
            <a:r>
              <a:rPr lang="en-US" altLang="zh-CN"/>
              <a:t>dp[0] = 0</a:t>
            </a:r>
            <a:r>
              <a:t>，而 </a:t>
            </a:r>
            <a:r>
              <a:rPr lang="en-US" altLang="zh-CN"/>
              <a:t>dp[i] </a:t>
            </a:r>
            <a:r>
              <a:t>如何转移和 </a:t>
            </a:r>
            <a:r>
              <a:rPr lang="en-US" altLang="zh-CN"/>
              <a:t>a,b,k </a:t>
            </a:r>
            <a:r>
              <a:t>第 </a:t>
            </a:r>
            <a:r>
              <a:rPr lang="en-US" altLang="zh-CN"/>
              <a:t>i </a:t>
            </a:r>
            <a:r>
              <a:t>位的值相关，而因为 </a:t>
            </a:r>
            <a:r>
              <a:rPr lang="en-US" altLang="zh-CN"/>
              <a:t>a &lt; 1000000000</a:t>
            </a:r>
            <a:r>
              <a:t>，我们只要计算 </a:t>
            </a:r>
            <a:r>
              <a:rPr lang="en-US" altLang="zh-CN"/>
              <a:t>30 </a:t>
            </a:r>
            <a:r>
              <a:t>位二进制位，</a:t>
            </a:r>
            <a:r>
              <a:rPr lang="en-US" altLang="zh-CN"/>
              <a:t>dp[31] </a:t>
            </a:r>
            <a:r>
              <a:t>就是最终的答案。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61645"/>
            <a:ext cx="10852150" cy="5875655"/>
          </a:xfrm>
        </p:spPr>
        <p:txBody>
          <a:bodyPr/>
          <a:lstStyle/>
          <a:p>
            <a:r>
              <a:rPr lang="en-US" altLang="zh-CN"/>
              <a:t>1</a:t>
            </a:r>
            <a:r>
              <a:t>）</a:t>
            </a:r>
            <a:r>
              <a:rPr lang="en-US" altLang="zh-CN">
                <a:sym typeface="+mn-ea"/>
              </a:rPr>
              <a:t>(a&gt;&gt;i)&amp;1=0, (b&gt;&gt;i)&amp;1=0, (k&gt;&gt;i)&amp;1=0</a:t>
            </a:r>
          </a:p>
          <a:p>
            <a:pPr marL="457200" lvl="1" indent="0">
              <a:buNone/>
            </a:pPr>
            <a:r>
              <a:rPr>
                <a:sym typeface="+mn-ea"/>
              </a:rPr>
              <a:t>此时无论如何 </a:t>
            </a:r>
            <a:r>
              <a:rPr lang="en-US" altLang="zh-CN">
                <a:sym typeface="+mn-ea"/>
              </a:rPr>
              <a:t>x,y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位都只能取 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，情况和 </a:t>
            </a:r>
            <a:r>
              <a:rPr lang="en-US" altLang="zh-CN">
                <a:sym typeface="+mn-ea"/>
              </a:rPr>
              <a:t>i-1 </a:t>
            </a:r>
            <a:r>
              <a:rPr>
                <a:sym typeface="+mn-ea"/>
              </a:rPr>
              <a:t>时一样，此时 </a:t>
            </a:r>
            <a:r>
              <a:rPr lang="en-US" altLang="zh-CN">
                <a:sym typeface="+mn-ea"/>
              </a:rPr>
              <a:t>dp[i]=dp[i-1]</a:t>
            </a:r>
            <a:r>
              <a:rPr>
                <a:sym typeface="+mn-ea"/>
              </a:rPr>
              <a:t>。</a:t>
            </a:r>
          </a:p>
          <a:p>
            <a:r>
              <a:rPr lang="en-US" altLang="zh-CN"/>
              <a:t>2</a:t>
            </a:r>
            <a:r>
              <a:t>）</a:t>
            </a:r>
            <a:r>
              <a:rPr lang="en-US" altLang="zh-CN"/>
              <a:t>(a&gt;&gt;i)&amp;1=0, (b&gt;&gt;i)&amp;1=0, (k&gt;&gt;i)&amp;1=1</a:t>
            </a:r>
          </a:p>
          <a:p>
            <a:pPr marL="457200" lvl="1" indent="0">
              <a:buNone/>
            </a:pPr>
            <a:r>
              <a:t>此时 </a:t>
            </a:r>
            <a:r>
              <a:rPr lang="en-US" altLang="zh-CN"/>
              <a:t>x&amp;y </a:t>
            </a:r>
            <a:r>
              <a:t>的第 </a:t>
            </a:r>
            <a:r>
              <a:rPr lang="en-US" altLang="zh-CN"/>
              <a:t>i </a:t>
            </a:r>
            <a:r>
              <a:t>位一定为 </a:t>
            </a:r>
            <a:r>
              <a:rPr lang="en-US" altLang="zh-CN"/>
              <a:t>0</a:t>
            </a:r>
            <a:r>
              <a:t>，肯定 </a:t>
            </a:r>
            <a:r>
              <a:rPr lang="en-US" altLang="zh-CN"/>
              <a:t>&lt; k</a:t>
            </a:r>
            <a:r>
              <a:t>，所以任何二元组都是合法的，</a:t>
            </a:r>
            <a:r>
              <a:rPr lang="en-US" altLang="zh-CN"/>
              <a:t>dp[i]=(a%(1&lt;&lt;i))*(b%(1&lt;&lt;i))</a:t>
            </a:r>
          </a:p>
          <a:p>
            <a:r>
              <a:rPr lang="en-US" altLang="zh-CN"/>
              <a:t>3</a:t>
            </a:r>
            <a:r>
              <a:t>）</a:t>
            </a:r>
            <a:r>
              <a:rPr lang="en-US" altLang="zh-CN">
                <a:sym typeface="+mn-ea"/>
              </a:rPr>
              <a:t>(a&gt;&gt;i)&amp;1=0, (b&gt;&gt;i)&amp;1=1, (k&gt;&gt;i)&amp;1=0</a:t>
            </a:r>
          </a:p>
          <a:p>
            <a:pPr marL="457200" lvl="1" indent="0">
              <a:buNone/>
            </a:pPr>
            <a:r>
              <a:t>又有两种情况，如果 </a:t>
            </a:r>
            <a:r>
              <a:rPr lang="en-US" altLang="zh-CN"/>
              <a:t>y </a:t>
            </a:r>
            <a:r>
              <a:t>的第 </a:t>
            </a:r>
            <a:r>
              <a:rPr lang="en-US" altLang="zh-CN"/>
              <a:t>i </a:t>
            </a:r>
            <a:r>
              <a:t>位取 </a:t>
            </a:r>
            <a:r>
              <a:rPr lang="en-US" altLang="zh-CN"/>
              <a:t>0, </a:t>
            </a:r>
            <a:r>
              <a:t>此时 </a:t>
            </a:r>
            <a:r>
              <a:rPr lang="en-US" altLang="zh-CN"/>
              <a:t>y </a:t>
            </a:r>
            <a:r>
              <a:t>的后 </a:t>
            </a:r>
            <a:r>
              <a:rPr lang="en-US" altLang="zh-CN"/>
              <a:t>i-1 </a:t>
            </a:r>
            <a:r>
              <a:t>位可以取 </a:t>
            </a:r>
            <a:r>
              <a:rPr lang="en-US" altLang="zh-CN"/>
              <a:t>[0,1&lt;&lt;(i-1))</a:t>
            </a:r>
            <a:r>
              <a:t>，也就是任取，而 </a:t>
            </a:r>
            <a:r>
              <a:rPr lang="en-US" altLang="zh-CN"/>
              <a:t>x </a:t>
            </a:r>
            <a:r>
              <a:t>的后 </a:t>
            </a:r>
            <a:r>
              <a:rPr lang="en-US" altLang="zh-CN"/>
              <a:t>i-1 </a:t>
            </a:r>
            <a:r>
              <a:t>位可以取 </a:t>
            </a:r>
            <a:r>
              <a:rPr lang="en-US" altLang="zh-CN"/>
              <a:t>[0,a%(1&lt;&lt;(i-1)))</a:t>
            </a:r>
            <a:r>
              <a:t>。我们想要知道 </a:t>
            </a:r>
            <a:r>
              <a:rPr lang="en-US" altLang="zh-CN"/>
              <a:t>x -&gt; [0,a%(1&lt;&lt;i))</a:t>
            </a:r>
            <a:r>
              <a:t>，</a:t>
            </a:r>
            <a:r>
              <a:rPr lang="en-US" altLang="zh-CN"/>
              <a:t>y </a:t>
            </a:r>
            <a:r>
              <a:t>任取 </a:t>
            </a:r>
            <a:r>
              <a:rPr lang="en-US" altLang="zh-CN"/>
              <a:t>i </a:t>
            </a:r>
            <a:r>
              <a:t>位二进制数时，满足条件的 </a:t>
            </a:r>
            <a:r>
              <a:rPr lang="en-US" altLang="zh-CN"/>
              <a:t>(x,y) </a:t>
            </a:r>
            <a:r>
              <a:t>二元组的个数。我们暂且将这种二元组的个数定义为 </a:t>
            </a:r>
            <a:r>
              <a:rPr lang="en-US" altLang="zh-CN"/>
              <a:t>dpa[i]</a:t>
            </a:r>
            <a:r>
              <a:t>，则这种情况下的方案数是 </a:t>
            </a:r>
            <a:r>
              <a:rPr lang="en-US" altLang="zh-CN"/>
              <a:t>dpa[i-1]</a:t>
            </a:r>
            <a:r>
              <a:t>。</a:t>
            </a:r>
          </a:p>
          <a:p>
            <a:pPr marL="457200" lvl="1" indent="0">
              <a:buNone/>
            </a:pPr>
            <a:r>
              <a:t>第二种情况，</a:t>
            </a:r>
            <a:r>
              <a:rPr lang="en-US" altLang="zh-CN"/>
              <a:t>y </a:t>
            </a:r>
            <a:r>
              <a:t>的第 </a:t>
            </a:r>
            <a:r>
              <a:rPr lang="en-US" altLang="zh-CN"/>
              <a:t>i </a:t>
            </a:r>
            <a:r>
              <a:t>位取 </a:t>
            </a:r>
            <a:r>
              <a:rPr lang="en-US" altLang="zh-CN"/>
              <a:t>1</a:t>
            </a:r>
            <a:r>
              <a:t>，此时 </a:t>
            </a:r>
            <a:r>
              <a:rPr lang="en-US" altLang="zh-CN"/>
              <a:t>x&amp;y </a:t>
            </a:r>
            <a:r>
              <a:t>的第 </a:t>
            </a:r>
            <a:r>
              <a:rPr lang="en-US" altLang="zh-CN"/>
              <a:t>i </a:t>
            </a:r>
            <a:r>
              <a:t>位一定是 </a:t>
            </a:r>
            <a:r>
              <a:rPr lang="en-US" altLang="zh-CN"/>
              <a:t>0</a:t>
            </a:r>
            <a:r>
              <a:t>，而 </a:t>
            </a:r>
            <a:r>
              <a:rPr lang="en-US" altLang="zh-CN"/>
              <a:t>x,y </a:t>
            </a:r>
            <a:r>
              <a:t>的后 </a:t>
            </a:r>
            <a:r>
              <a:rPr lang="en-US" altLang="zh-CN"/>
              <a:t>i-1 </a:t>
            </a:r>
            <a:r>
              <a:t>位取值范围又和 </a:t>
            </a:r>
            <a:r>
              <a:rPr lang="en-US" altLang="zh-CN"/>
              <a:t>dp[i-1] </a:t>
            </a:r>
            <a:r>
              <a:t>时相同，所以这种情况下的方案数是 </a:t>
            </a:r>
            <a:r>
              <a:rPr lang="en-US" altLang="zh-CN"/>
              <a:t>dp[i-1]</a:t>
            </a:r>
            <a:r>
              <a:t>。</a:t>
            </a:r>
          </a:p>
          <a:p>
            <a:pPr marL="457200" lvl="1" indent="0">
              <a:buNone/>
            </a:pPr>
            <a:r>
              <a:t>综上，此时 </a:t>
            </a:r>
            <a:r>
              <a:rPr lang="en-US" altLang="zh-CN"/>
              <a:t>dp[i]=dpa[i-1]+dp[i-1]</a:t>
            </a:r>
            <a:r>
              <a:t>。</a:t>
            </a:r>
          </a:p>
          <a:p>
            <a:r>
              <a:rPr lang="en-US" altLang="zh-CN"/>
              <a:t>4</a:t>
            </a:r>
            <a:r>
              <a:t>）</a:t>
            </a:r>
            <a:r>
              <a:rPr lang="en-US" altLang="zh-CN">
                <a:sym typeface="+mn-ea"/>
              </a:rPr>
              <a:t>(a&gt;&gt;i)&amp;1=0, (b&gt;&gt;i)&amp;1=1, (k&gt;&gt;i)&amp;1=1</a:t>
            </a:r>
          </a:p>
          <a:p>
            <a:pPr marL="457200" lvl="1" indent="0">
              <a:buNone/>
            </a:pPr>
            <a:r>
              <a:t>这种情况与 </a:t>
            </a:r>
            <a:r>
              <a:rPr lang="en-US" altLang="zh-CN"/>
              <a:t>2) </a:t>
            </a:r>
            <a:r>
              <a:t>类似，无论如何 </a:t>
            </a:r>
            <a:r>
              <a:rPr lang="en-US" altLang="zh-CN"/>
              <a:t>x&amp;y </a:t>
            </a:r>
            <a:r>
              <a:t>的第 </a:t>
            </a:r>
            <a:r>
              <a:rPr lang="en-US" altLang="zh-CN"/>
              <a:t>i </a:t>
            </a:r>
            <a:r>
              <a:t>位都是 </a:t>
            </a:r>
            <a:r>
              <a:rPr lang="en-US" altLang="zh-CN"/>
              <a:t>0</a:t>
            </a:r>
            <a:r>
              <a:t>，肯定小于 </a:t>
            </a:r>
            <a:r>
              <a:rPr lang="en-US" altLang="zh-CN"/>
              <a:t>k</a:t>
            </a:r>
            <a:r>
              <a:t>，</a:t>
            </a:r>
            <a:r>
              <a:rPr lang="en-US" altLang="zh-CN">
                <a:sym typeface="+mn-ea"/>
              </a:rPr>
              <a:t>dp[i]=(a%(1&lt;&lt;i))*(b%(1&lt;&lt;i))</a:t>
            </a:r>
            <a:r>
              <a:rPr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61645"/>
            <a:ext cx="10852150" cy="5875655"/>
          </a:xfrm>
        </p:spPr>
        <p:txBody>
          <a:bodyPr/>
          <a:lstStyle/>
          <a:p>
            <a:r>
              <a:rPr lang="en-US" altLang="zh-CN"/>
              <a:t>5</a:t>
            </a:r>
            <a:r>
              <a:t>）</a:t>
            </a:r>
            <a:r>
              <a:rPr lang="en-US" altLang="zh-CN">
                <a:sym typeface="+mn-ea"/>
              </a:rPr>
              <a:t>(a&gt;&gt;i)&amp;1=1, (b&gt;&gt;i)&amp;1=0, (k&gt;&gt;i)&amp;1=0</a:t>
            </a:r>
          </a:p>
          <a:p>
            <a:pPr marL="457200" lvl="1" indent="0">
              <a:buNone/>
            </a:pP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3) </a:t>
            </a:r>
            <a:r>
              <a:rPr>
                <a:sym typeface="+mn-ea"/>
              </a:rPr>
              <a:t>对称，相似地定义 </a:t>
            </a:r>
            <a:r>
              <a:rPr lang="en-US" altLang="zh-CN">
                <a:sym typeface="+mn-ea"/>
              </a:rPr>
              <a:t>dpb[i] </a:t>
            </a:r>
            <a:r>
              <a:rPr>
                <a:sym typeface="+mn-ea"/>
              </a:rPr>
              <a:t>后 </a:t>
            </a:r>
            <a:r>
              <a:rPr lang="en-US" altLang="zh-CN">
                <a:sym typeface="+mn-ea"/>
              </a:rPr>
              <a:t>dp[i]=dpb[i-1]+dp[i-1]</a:t>
            </a:r>
            <a:r>
              <a:rPr>
                <a:sym typeface="+mn-ea"/>
              </a:rPr>
              <a:t>。</a:t>
            </a:r>
          </a:p>
          <a:p>
            <a:r>
              <a:rPr lang="en-US" altLang="zh-CN"/>
              <a:t>6</a:t>
            </a:r>
            <a:r>
              <a:t>）</a:t>
            </a:r>
            <a:r>
              <a:rPr lang="en-US" altLang="zh-CN"/>
              <a:t>(a&gt;&gt;i)&amp;1=1, (b&gt;&gt;i)&amp;1=0, (k&gt;&gt;i)&amp;1=1</a:t>
            </a:r>
          </a:p>
          <a:p>
            <a:pPr marL="457200" lvl="1" indent="0">
              <a:buNone/>
            </a:pPr>
            <a:r>
              <a:t>和 </a:t>
            </a:r>
            <a:r>
              <a:rPr lang="en-US" altLang="zh-CN"/>
              <a:t>4) </a:t>
            </a:r>
            <a:r>
              <a:t>对称，任何 </a:t>
            </a:r>
            <a:r>
              <a:rPr lang="en-US" altLang="zh-CN"/>
              <a:t>(x,y) </a:t>
            </a:r>
            <a:r>
              <a:t>都满足条件，</a:t>
            </a:r>
            <a:r>
              <a:rPr lang="en-US" altLang="zh-CN">
                <a:sym typeface="+mn-ea"/>
              </a:rPr>
              <a:t>dp[i]=(a%(1&lt;&lt;i))*(b%(1&lt;&lt;i))</a:t>
            </a:r>
            <a:r>
              <a:rPr>
                <a:sym typeface="+mn-ea"/>
              </a:rPr>
              <a:t>。</a:t>
            </a:r>
            <a:endParaRPr lang="en-US" altLang="zh-CN"/>
          </a:p>
          <a:p>
            <a:r>
              <a:rPr lang="en-US" altLang="zh-CN"/>
              <a:t>7</a:t>
            </a:r>
            <a:r>
              <a:t>）</a:t>
            </a:r>
            <a:r>
              <a:rPr lang="en-US" altLang="zh-CN">
                <a:sym typeface="+mn-ea"/>
              </a:rPr>
              <a:t>(a&gt;&gt;i)&amp;1=1, (b&gt;&gt;i)&amp;1=1, (k&gt;&gt;i)&amp;1=0</a:t>
            </a:r>
          </a:p>
          <a:p>
            <a:pPr marL="457200" lvl="1" indent="0">
              <a:buNone/>
            </a:pPr>
            <a:r>
              <a:t>这种情况下，</a:t>
            </a:r>
            <a:r>
              <a:rPr lang="en-US" altLang="zh-CN"/>
              <a:t>x,y </a:t>
            </a:r>
            <a:r>
              <a:t>的第 </a:t>
            </a:r>
            <a:r>
              <a:rPr lang="en-US" altLang="zh-CN"/>
              <a:t>i </a:t>
            </a:r>
            <a:r>
              <a:t>位不可能都是 </a:t>
            </a:r>
            <a:r>
              <a:rPr lang="en-US" altLang="zh-CN"/>
              <a:t>1</a:t>
            </a:r>
            <a:r>
              <a:t>，所以分两种情况。</a:t>
            </a:r>
          </a:p>
          <a:p>
            <a:pPr marL="457200" lvl="1" indent="0">
              <a:buNone/>
            </a:pPr>
            <a:r>
              <a:t>第一种，</a:t>
            </a:r>
            <a:r>
              <a:rPr lang="en-US" altLang="zh-CN"/>
              <a:t>x,y </a:t>
            </a:r>
            <a:r>
              <a:t>的第 </a:t>
            </a:r>
            <a:r>
              <a:rPr lang="en-US" altLang="zh-CN"/>
              <a:t>i </a:t>
            </a:r>
            <a:r>
              <a:t>位都是 </a:t>
            </a:r>
            <a:r>
              <a:rPr lang="en-US" altLang="zh-CN"/>
              <a:t>0</a:t>
            </a:r>
            <a:r>
              <a:t>。此时 </a:t>
            </a:r>
            <a:r>
              <a:rPr lang="en-US" altLang="zh-CN"/>
              <a:t>x,y </a:t>
            </a:r>
            <a:r>
              <a:t>都可以在 </a:t>
            </a:r>
            <a:r>
              <a:rPr lang="en-US" altLang="zh-CN"/>
              <a:t>[0,(1&lt;&lt;(i-1))) </a:t>
            </a:r>
            <a:r>
              <a:t>里任取。我们想要知道 </a:t>
            </a:r>
            <a:r>
              <a:rPr lang="en-US" altLang="zh-CN"/>
              <a:t>x,y </a:t>
            </a:r>
            <a:r>
              <a:t>任取 </a:t>
            </a:r>
            <a:r>
              <a:rPr lang="en-US" altLang="zh-CN"/>
              <a:t>i </a:t>
            </a:r>
            <a:r>
              <a:t>位二进制时，满足条件的 </a:t>
            </a:r>
            <a:r>
              <a:rPr lang="en-US" altLang="zh-CN"/>
              <a:t>(x,y) </a:t>
            </a:r>
            <a:r>
              <a:t>二元组个数。我们也将这种二元组的个数定义为 </a:t>
            </a:r>
            <a:r>
              <a:rPr lang="en-US" altLang="zh-CN"/>
              <a:t>dpk[i]</a:t>
            </a:r>
            <a:r>
              <a:t>。那么这种情况下的方案数是 </a:t>
            </a:r>
            <a:r>
              <a:rPr lang="en-US" altLang="zh-CN"/>
              <a:t>dpk[i-1]</a:t>
            </a:r>
            <a:r>
              <a:t>。</a:t>
            </a:r>
          </a:p>
          <a:p>
            <a:pPr marL="457200" lvl="1" indent="0">
              <a:buNone/>
            </a:pPr>
            <a:r>
              <a:t>第二种，</a:t>
            </a:r>
            <a:r>
              <a:rPr lang="en-US" altLang="zh-CN"/>
              <a:t>x,y </a:t>
            </a:r>
            <a:r>
              <a:t>的第 </a:t>
            </a:r>
            <a:r>
              <a:rPr lang="en-US" altLang="zh-CN"/>
              <a:t>i </a:t>
            </a:r>
            <a:r>
              <a:t>位有一个是 </a:t>
            </a:r>
            <a:r>
              <a:rPr lang="en-US" altLang="zh-CN"/>
              <a:t>1</a:t>
            </a:r>
            <a:r>
              <a:t>，另一个是 </a:t>
            </a:r>
            <a:r>
              <a:rPr lang="en-US" altLang="zh-CN"/>
              <a:t>0</a:t>
            </a:r>
            <a:r>
              <a:t>。先考虑 </a:t>
            </a:r>
            <a:r>
              <a:rPr lang="en-US" altLang="zh-CN"/>
              <a:t>x </a:t>
            </a:r>
            <a:r>
              <a:t>取 </a:t>
            </a:r>
            <a:r>
              <a:rPr lang="en-US" altLang="zh-CN"/>
              <a:t>1 </a:t>
            </a:r>
            <a:r>
              <a:t>的情况。此时 </a:t>
            </a:r>
            <a:r>
              <a:rPr lang="en-US" altLang="zh-CN"/>
              <a:t>x </a:t>
            </a:r>
            <a:r>
              <a:t>的后 </a:t>
            </a:r>
            <a:r>
              <a:rPr lang="en-US" altLang="zh-CN"/>
              <a:t>i </a:t>
            </a:r>
            <a:r>
              <a:t>位取 </a:t>
            </a:r>
            <a:r>
              <a:rPr lang="en-US" altLang="zh-CN"/>
              <a:t>[0,a%(1&lt;&lt;(i-1)))</a:t>
            </a:r>
            <a:r>
              <a:t>，</a:t>
            </a:r>
            <a:r>
              <a:rPr lang="en-US" altLang="zh-CN"/>
              <a:t>y </a:t>
            </a:r>
            <a:r>
              <a:t>的后 </a:t>
            </a:r>
            <a:r>
              <a:rPr lang="en-US" altLang="zh-CN"/>
              <a:t>i </a:t>
            </a:r>
            <a:r>
              <a:t>位任取，答案是 </a:t>
            </a:r>
            <a:r>
              <a:rPr lang="en-US" altLang="zh-CN"/>
              <a:t>dpa[i-1]</a:t>
            </a:r>
            <a:r>
              <a:t>。根据对称性，</a:t>
            </a:r>
            <a:r>
              <a:rPr lang="en-US" altLang="zh-CN"/>
              <a:t>y </a:t>
            </a:r>
            <a:r>
              <a:t>取 </a:t>
            </a:r>
            <a:r>
              <a:rPr lang="en-US" altLang="zh-CN"/>
              <a:t>1 </a:t>
            </a:r>
            <a:r>
              <a:t>的情况下答案是 </a:t>
            </a:r>
            <a:r>
              <a:rPr lang="en-US" altLang="zh-CN"/>
              <a:t>dpb[i-1]</a:t>
            </a:r>
            <a:r>
              <a:t>。</a:t>
            </a:r>
          </a:p>
          <a:p>
            <a:pPr marL="457200" lvl="1" indent="0">
              <a:buNone/>
            </a:pPr>
            <a:r>
              <a:t>综上，此时 </a:t>
            </a:r>
            <a:r>
              <a:rPr lang="en-US" altLang="zh-CN"/>
              <a:t>dp[i]=dpk[i-1]+dpa[i-1]+dpb[i-1]</a:t>
            </a:r>
            <a: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61645"/>
            <a:ext cx="10852150" cy="5875655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dirty="0"/>
              <a:t>）</a:t>
            </a:r>
            <a:r>
              <a:rPr lang="en-US" altLang="zh-CN" dirty="0">
                <a:sym typeface="+mn-ea"/>
              </a:rPr>
              <a:t>(a&gt;&gt;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)&amp;1=1, (b&gt;&gt;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)&amp;1=1, (k&gt;&gt;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)&amp;1=1</a:t>
            </a:r>
          </a:p>
          <a:p>
            <a:pPr marL="457200" lvl="1" indent="0">
              <a:buNone/>
            </a:pPr>
            <a:r>
              <a:rPr dirty="0"/>
              <a:t>这种情况下，所有取法都可能发生，分三种情况。</a:t>
            </a:r>
          </a:p>
          <a:p>
            <a:pPr marL="457200" lvl="1" indent="0">
              <a:buNone/>
            </a:pPr>
            <a:r>
              <a:rPr dirty="0"/>
              <a:t>第一种，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dirty="0"/>
              <a:t>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dirty="0"/>
              <a:t>位都是 </a:t>
            </a:r>
            <a:r>
              <a:rPr lang="en-US" altLang="zh-CN" dirty="0"/>
              <a:t>0</a:t>
            </a:r>
            <a:r>
              <a:rPr dirty="0"/>
              <a:t>。此时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dirty="0"/>
              <a:t>都可以在 </a:t>
            </a:r>
            <a:r>
              <a:rPr lang="en-US" altLang="zh-CN" dirty="0"/>
              <a:t>[0,(1&lt;&lt;(i-1))) </a:t>
            </a:r>
            <a:r>
              <a:rPr dirty="0"/>
              <a:t>里任取，而且怎么取都满足条件。这种情况下的答案是 </a:t>
            </a:r>
            <a:r>
              <a:rPr lang="en-US" altLang="zh-CN" dirty="0"/>
              <a:t>(1&lt;&lt;(i-1))*(1&lt;&lt;(i-1)) = 1&lt;&lt;(2*i-2)</a:t>
            </a:r>
            <a:r>
              <a:rPr dirty="0"/>
              <a:t>。</a:t>
            </a:r>
          </a:p>
          <a:p>
            <a:pPr marL="457200" lvl="1" indent="0">
              <a:buNone/>
            </a:pPr>
            <a:r>
              <a:rPr dirty="0"/>
              <a:t>第二种，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dirty="0"/>
              <a:t>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dirty="0"/>
              <a:t>位有一个是 </a:t>
            </a:r>
            <a:r>
              <a:rPr lang="en-US" altLang="zh-CN" dirty="0"/>
              <a:t>1</a:t>
            </a:r>
            <a:r>
              <a:rPr dirty="0"/>
              <a:t>，另一个是 </a:t>
            </a:r>
            <a:r>
              <a:rPr lang="en-US" altLang="zh-CN" dirty="0"/>
              <a:t>0</a:t>
            </a:r>
            <a:r>
              <a:rPr dirty="0"/>
              <a:t>。此时也同样是无论怎么取都满足条件，先讨论 </a:t>
            </a:r>
            <a:r>
              <a:rPr lang="en-US" altLang="zh-CN" dirty="0"/>
              <a:t>x </a:t>
            </a:r>
            <a:r>
              <a:rPr dirty="0"/>
              <a:t>取 </a:t>
            </a:r>
            <a:r>
              <a:rPr lang="en-US" altLang="zh-CN" dirty="0"/>
              <a:t>1 </a:t>
            </a:r>
            <a:r>
              <a:rPr dirty="0"/>
              <a:t>的时候。此时 </a:t>
            </a:r>
            <a:r>
              <a:rPr lang="en-US" altLang="zh-CN" dirty="0"/>
              <a:t>x </a:t>
            </a:r>
            <a:r>
              <a:rPr dirty="0"/>
              <a:t>的后 </a:t>
            </a:r>
            <a:r>
              <a:rPr lang="en-US" altLang="zh-CN" dirty="0"/>
              <a:t>i-1 </a:t>
            </a:r>
            <a:r>
              <a:rPr dirty="0"/>
              <a:t>位可以取 </a:t>
            </a:r>
            <a:r>
              <a:rPr lang="en-US" altLang="zh-CN" dirty="0"/>
              <a:t>[0,a%(1&lt;&lt;(i-1)))</a:t>
            </a:r>
            <a:r>
              <a:rPr dirty="0"/>
              <a:t>，</a:t>
            </a:r>
            <a:r>
              <a:rPr lang="en-US" altLang="zh-CN" dirty="0"/>
              <a:t>y </a:t>
            </a:r>
            <a:r>
              <a:rPr dirty="0"/>
              <a:t>的后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dirty="0"/>
              <a:t>位可以取 </a:t>
            </a:r>
            <a:r>
              <a:rPr lang="en-US" altLang="zh-CN" dirty="0"/>
              <a:t>[0,1&lt;&lt;(i-1))</a:t>
            </a:r>
            <a:r>
              <a:rPr dirty="0"/>
              <a:t>，答案是 </a:t>
            </a:r>
            <a:r>
              <a:rPr lang="en-US" altLang="zh-CN" dirty="0"/>
              <a:t>(a%(1&lt;&lt;(i-1)))*(1&lt;&lt;(i-1))</a:t>
            </a:r>
            <a:r>
              <a:rPr dirty="0"/>
              <a:t>。同样地，</a:t>
            </a:r>
            <a:r>
              <a:rPr lang="en-US" altLang="zh-CN" dirty="0"/>
              <a:t>y </a:t>
            </a:r>
            <a:r>
              <a:rPr dirty="0"/>
              <a:t>取 </a:t>
            </a:r>
            <a:r>
              <a:rPr lang="en-US" altLang="zh-CN" dirty="0"/>
              <a:t>1 </a:t>
            </a:r>
            <a:r>
              <a:rPr dirty="0"/>
              <a:t>的时候是 </a:t>
            </a:r>
            <a:r>
              <a:rPr lang="en-US" altLang="zh-CN" dirty="0"/>
              <a:t>(b%(1&lt;&lt;(i-1)))*(1&lt;&lt;(i-1))</a:t>
            </a:r>
            <a:r>
              <a:rPr dirty="0"/>
              <a:t>，这种情况下的答案是 </a:t>
            </a:r>
            <a:r>
              <a:rPr lang="en-US" altLang="zh-CN" dirty="0"/>
              <a:t>(a%(1&lt;&lt;(i-1))+b%(1&lt;&lt;(i-1)))*(1&lt;&lt;(i-1))</a:t>
            </a:r>
            <a:r>
              <a:rPr dirty="0"/>
              <a:t>。</a:t>
            </a:r>
          </a:p>
          <a:p>
            <a:pPr marL="457200" lvl="1" indent="0">
              <a:buNone/>
            </a:pPr>
            <a:r>
              <a:rPr dirty="0"/>
              <a:t>第三种，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dirty="0"/>
              <a:t>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dirty="0"/>
              <a:t>位都取 </a:t>
            </a:r>
            <a:r>
              <a:rPr lang="en-US" altLang="zh-CN" dirty="0"/>
              <a:t>1</a:t>
            </a:r>
            <a:r>
              <a:rPr dirty="0" smtClean="0"/>
              <a:t>。</a:t>
            </a:r>
            <a:r>
              <a:rPr lang="zh-CN" altLang="en-US" dirty="0" smtClean="0"/>
              <a:t>此时 </a:t>
            </a:r>
            <a:r>
              <a:rPr lang="en-US" altLang="zh-CN" dirty="0" err="1" smtClean="0"/>
              <a:t>x,y</a:t>
            </a:r>
            <a:r>
              <a:rPr lang="en-US" altLang="zh-CN" dirty="0"/>
              <a:t> </a:t>
            </a:r>
            <a:r>
              <a:rPr lang="zh-CN" altLang="en-US" dirty="0" smtClean="0"/>
              <a:t>的后 </a:t>
            </a:r>
            <a:r>
              <a:rPr lang="en-US" altLang="zh-CN" dirty="0" smtClean="0"/>
              <a:t>i-1 </a:t>
            </a:r>
            <a:r>
              <a:rPr lang="zh-CN" altLang="en-US" dirty="0" smtClean="0"/>
              <a:t>位取值范围又和 </a:t>
            </a:r>
            <a:r>
              <a:rPr lang="en-US" altLang="zh-CN" dirty="0" smtClean="0"/>
              <a:t>i-1 </a:t>
            </a:r>
            <a:r>
              <a:rPr lang="zh-CN" altLang="en-US" dirty="0" smtClean="0"/>
              <a:t>的情况一样，答案是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dirty="0" smtClean="0"/>
              <a:t>综上</a:t>
            </a:r>
            <a:r>
              <a:rPr dirty="0"/>
              <a:t>，这种情况下的答案是 </a:t>
            </a:r>
            <a:r>
              <a:rPr lang="en-US" altLang="zh-CN" dirty="0" err="1"/>
              <a:t>dpk</a:t>
            </a:r>
            <a:r>
              <a:rPr lang="en-US" altLang="zh-CN" dirty="0"/>
              <a:t>[i-1]+</a:t>
            </a:r>
            <a:r>
              <a:rPr lang="en-US" altLang="zh-CN" dirty="0" err="1"/>
              <a:t>dpa</a:t>
            </a:r>
            <a:r>
              <a:rPr lang="en-US" altLang="zh-CN" dirty="0"/>
              <a:t>[i-1]+</a:t>
            </a:r>
            <a:r>
              <a:rPr lang="en-US" altLang="zh-CN" dirty="0" err="1"/>
              <a:t>dpb</a:t>
            </a:r>
            <a:r>
              <a:rPr lang="en-US" altLang="zh-CN" dirty="0"/>
              <a:t>[i-1]</a:t>
            </a:r>
            <a:r>
              <a:rPr dirty="0"/>
              <a:t>。这种情况和 </a:t>
            </a:r>
            <a:r>
              <a:rPr lang="en-US" altLang="zh-CN" dirty="0"/>
              <a:t>1) </a:t>
            </a:r>
            <a:r>
              <a:rPr dirty="0"/>
              <a:t> 类似，和 </a:t>
            </a:r>
            <a:r>
              <a:rPr lang="en-US" altLang="zh-CN" dirty="0"/>
              <a:t>i-1 </a:t>
            </a:r>
            <a:r>
              <a:rPr dirty="0"/>
              <a:t>时一样，所以这种情况下的答案是 </a:t>
            </a:r>
            <a:r>
              <a:rPr lang="en-US" altLang="zh-CN" dirty="0" err="1"/>
              <a:t>dp</a:t>
            </a:r>
            <a:r>
              <a:rPr lang="en-US" altLang="zh-CN" dirty="0"/>
              <a:t>[i-1]</a:t>
            </a:r>
            <a:r>
              <a:rPr dirty="0"/>
              <a:t>。</a:t>
            </a:r>
          </a:p>
          <a:p>
            <a:pPr marL="457200" lvl="1" indent="0">
              <a:buNone/>
            </a:pPr>
            <a:r>
              <a:rPr dirty="0"/>
              <a:t>综上，此时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]=(1&lt;&lt;(2*i-2))+</a:t>
            </a:r>
            <a:r>
              <a:rPr lang="en-US" altLang="zh-CN" dirty="0">
                <a:sym typeface="+mn-ea"/>
              </a:rPr>
              <a:t>(a%(1&lt;&lt;(i-1))+b%(1&lt;&lt;(i-1)))*(1&lt;&lt;(i-1))+</a:t>
            </a:r>
            <a:r>
              <a:rPr lang="en-US" altLang="zh-CN" dirty="0" err="1">
                <a:sym typeface="+mn-ea"/>
              </a:rPr>
              <a:t>dp</a:t>
            </a:r>
            <a:r>
              <a:rPr lang="en-US" altLang="zh-CN" dirty="0">
                <a:sym typeface="+mn-ea"/>
              </a:rPr>
              <a:t>[i-1]</a:t>
            </a:r>
            <a:r>
              <a:rPr dirty="0"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61645"/>
            <a:ext cx="10852150" cy="5875655"/>
          </a:xfrm>
        </p:spPr>
        <p:txBody>
          <a:bodyPr/>
          <a:lstStyle/>
          <a:p>
            <a:r>
              <a:rPr>
                <a:sym typeface="+mn-ea"/>
              </a:rPr>
              <a:t>至此，我们已经通过引入 </a:t>
            </a:r>
            <a:r>
              <a:rPr lang="en-US" altLang="zh-CN">
                <a:sym typeface="+mn-ea"/>
              </a:rPr>
              <a:t>dpa[i],dpb[i],dpk[i] </a:t>
            </a:r>
            <a:r>
              <a:rPr>
                <a:sym typeface="+mn-ea"/>
              </a:rPr>
              <a:t>完成了从 </a:t>
            </a:r>
            <a:r>
              <a:rPr lang="en-US" altLang="zh-CN">
                <a:sym typeface="+mn-ea"/>
              </a:rPr>
              <a:t>dp[i-1] </a:t>
            </a:r>
            <a:r>
              <a:rPr>
                <a:sym typeface="+mn-ea"/>
              </a:rPr>
              <a:t>到 </a:t>
            </a:r>
            <a:r>
              <a:rPr lang="en-US" altLang="zh-CN">
                <a:sym typeface="+mn-ea"/>
              </a:rPr>
              <a:t>dp[i] </a:t>
            </a:r>
            <a:r>
              <a:rPr>
                <a:sym typeface="+mn-ea"/>
              </a:rPr>
              <a:t>的递推。那么，这三个数列又如何计算呢？</a:t>
            </a:r>
          </a:p>
          <a:p>
            <a:r>
              <a:rPr>
                <a:sym typeface="+mn-ea"/>
              </a:rPr>
              <a:t>可以用同样的方法计算。</a:t>
            </a:r>
          </a:p>
          <a:p>
            <a:r>
              <a:rPr>
                <a:sym typeface="+mn-ea"/>
              </a:rPr>
              <a:t>同样，定义 </a:t>
            </a:r>
            <a:r>
              <a:rPr lang="en-US" altLang="zh-CN">
                <a:sym typeface="+mn-ea"/>
              </a:rPr>
              <a:t>dpa[0]=dpb[0]=dpk[0]=0</a:t>
            </a:r>
            <a:r>
              <a:rPr>
                <a:sym typeface="+mn-ea"/>
              </a:rPr>
              <a:t>，先计算 </a:t>
            </a:r>
            <a:r>
              <a:rPr lang="en-US" altLang="zh-CN">
                <a:sym typeface="+mn-ea"/>
              </a:rPr>
              <a:t>dpa[i]</a:t>
            </a:r>
            <a:r>
              <a:rPr>
                <a:sym typeface="+mn-ea"/>
              </a:rPr>
              <a:t>。依旧分类讨论。</a:t>
            </a:r>
          </a:p>
          <a:p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(a&gt;&gt;i)&amp;1=0, (k&gt;&gt;i)&amp;1=0</a:t>
            </a:r>
          </a:p>
          <a:p>
            <a:pPr marL="457200" lvl="1" indent="0">
              <a:buNone/>
            </a:pPr>
            <a:r>
              <a:rPr>
                <a:sym typeface="+mn-ea"/>
              </a:rPr>
              <a:t>此时 </a:t>
            </a:r>
            <a:r>
              <a:rPr lang="en-US" altLang="zh-CN">
                <a:sym typeface="+mn-ea"/>
              </a:rPr>
              <a:t>y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位可以取 </a:t>
            </a:r>
            <a:r>
              <a:rPr lang="en-US" altLang="zh-CN">
                <a:sym typeface="+mn-ea"/>
              </a:rPr>
              <a:t>0/1</a:t>
            </a:r>
            <a:r>
              <a:rPr>
                <a:sym typeface="+mn-ea"/>
              </a:rPr>
              <a:t>，但不会影响 </a:t>
            </a:r>
            <a:r>
              <a:rPr lang="en-US" altLang="zh-CN">
                <a:sym typeface="+mn-ea"/>
              </a:rPr>
              <a:t>x&amp;y </a:t>
            </a:r>
            <a:r>
              <a:rPr>
                <a:sym typeface="+mn-ea"/>
              </a:rPr>
              <a:t>的结果。在 </a:t>
            </a:r>
            <a:r>
              <a:rPr lang="en-US" altLang="zh-CN">
                <a:sym typeface="+mn-ea"/>
              </a:rPr>
              <a:t>y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位确定的情况下，方案数和 </a:t>
            </a:r>
            <a:r>
              <a:rPr lang="en-US" altLang="zh-CN">
                <a:sym typeface="+mn-ea"/>
              </a:rPr>
              <a:t>i-1 </a:t>
            </a:r>
            <a:r>
              <a:rPr>
                <a:sym typeface="+mn-ea"/>
              </a:rPr>
              <a:t>时相同，故此时 </a:t>
            </a:r>
            <a:r>
              <a:rPr lang="en-US" altLang="zh-CN">
                <a:sym typeface="+mn-ea"/>
              </a:rPr>
              <a:t>dpa[i]=2*dpa[i-1]</a:t>
            </a:r>
            <a:r>
              <a:rPr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(a&gt;&gt;i)&amp;1=0, (k&gt;&gt;i)&amp;1=1</a:t>
            </a:r>
          </a:p>
          <a:p>
            <a:pPr marL="457200" lvl="1" indent="0">
              <a:buNone/>
            </a:pPr>
            <a:r>
              <a:rPr>
                <a:sym typeface="+mn-ea"/>
              </a:rPr>
              <a:t>此时 </a:t>
            </a:r>
            <a:r>
              <a:rPr lang="en-US" altLang="zh-CN">
                <a:sym typeface="+mn-ea"/>
              </a:rPr>
              <a:t>x,y </a:t>
            </a:r>
            <a:r>
              <a:rPr>
                <a:sym typeface="+mn-ea"/>
              </a:rPr>
              <a:t>都可在范围内任取，</a:t>
            </a:r>
            <a:r>
              <a:rPr lang="en-US" altLang="zh-CN">
                <a:sym typeface="+mn-ea"/>
              </a:rPr>
              <a:t>dpa[i]=(a%(1&lt;&lt;(i-1)))*(1&lt;&lt;i)</a:t>
            </a:r>
            <a:r>
              <a:rPr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(a&gt;&gt;i)&amp;1=1, (k&gt;&gt;i)&amp;1=0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x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位取 </a:t>
            </a:r>
            <a:r>
              <a:rPr lang="en-US" altLang="zh-CN">
                <a:sym typeface="+mn-ea"/>
              </a:rPr>
              <a:t>0 </a:t>
            </a:r>
            <a:r>
              <a:rPr>
                <a:sym typeface="+mn-ea"/>
              </a:rPr>
              <a:t>时，</a:t>
            </a:r>
            <a:r>
              <a:rPr lang="en-US" altLang="zh-CN">
                <a:sym typeface="+mn-ea"/>
              </a:rPr>
              <a:t>x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y </a:t>
            </a:r>
            <a:r>
              <a:rPr>
                <a:sym typeface="+mn-ea"/>
              </a:rPr>
              <a:t>都可以任取。</a:t>
            </a:r>
            <a:r>
              <a:rPr lang="en-US" altLang="zh-CN">
                <a:sym typeface="+mn-ea"/>
              </a:rPr>
              <a:t>y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位确定后答案为 </a:t>
            </a:r>
            <a:r>
              <a:rPr lang="en-US" altLang="zh-CN">
                <a:sym typeface="+mn-ea"/>
              </a:rPr>
              <a:t>dpk[i-1]</a:t>
            </a:r>
            <a:r>
              <a:rPr>
                <a:sym typeface="+mn-ea"/>
              </a:rPr>
              <a:t>，故此时答案为 </a:t>
            </a:r>
            <a:r>
              <a:rPr lang="en-US" altLang="zh-CN">
                <a:sym typeface="+mn-ea"/>
              </a:rPr>
              <a:t>2*dpk[i-1]</a:t>
            </a:r>
            <a:r>
              <a:rPr>
                <a:sym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x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为取 </a:t>
            </a:r>
            <a:r>
              <a:rPr lang="en-US" altLang="zh-CN">
                <a:sym typeface="+mn-ea"/>
              </a:rPr>
              <a:t>1 </a:t>
            </a:r>
            <a:r>
              <a:rPr>
                <a:sym typeface="+mn-ea"/>
              </a:rPr>
              <a:t>时，</a:t>
            </a:r>
            <a:r>
              <a:rPr lang="en-US" altLang="zh-CN">
                <a:sym typeface="+mn-ea"/>
              </a:rPr>
              <a:t>y </a:t>
            </a:r>
            <a:r>
              <a:rPr>
                <a:sym typeface="+mn-ea"/>
              </a:rPr>
              <a:t>的第 </a:t>
            </a:r>
            <a:r>
              <a:rPr lang="en-US" altLang="zh-CN">
                <a:sym typeface="+mn-ea"/>
              </a:rPr>
              <a:t>i </a:t>
            </a:r>
            <a:r>
              <a:rPr>
                <a:sym typeface="+mn-ea"/>
              </a:rPr>
              <a:t>位只能取 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，此时的情况和 </a:t>
            </a:r>
            <a:r>
              <a:rPr lang="en-US" altLang="zh-CN">
                <a:sym typeface="+mn-ea"/>
              </a:rPr>
              <a:t>i-1 </a:t>
            </a:r>
            <a:r>
              <a:rPr>
                <a:sym typeface="+mn-ea"/>
              </a:rPr>
              <a:t>时相同，答案为 </a:t>
            </a:r>
            <a:r>
              <a:rPr lang="en-US" altLang="zh-CN">
                <a:sym typeface="+mn-ea"/>
              </a:rPr>
              <a:t>dpa[i-1]</a:t>
            </a:r>
            <a:r>
              <a:rPr>
                <a:sym typeface="+mn-ea"/>
              </a:rPr>
              <a:t>。</a:t>
            </a:r>
          </a:p>
          <a:p>
            <a:pPr marL="457200" lvl="1" indent="0">
              <a:buNone/>
            </a:pPr>
            <a:r>
              <a:rPr>
                <a:sym typeface="+mn-ea"/>
              </a:rPr>
              <a:t>综上，此时 </a:t>
            </a:r>
            <a:r>
              <a:rPr lang="en-US" altLang="zh-CN">
                <a:sym typeface="+mn-ea"/>
              </a:rPr>
              <a:t>dpa[i]=dpa[i-1]+2*dpk[i-1]</a:t>
            </a:r>
            <a:r>
              <a:rPr>
                <a:sym typeface="+mn-ea"/>
              </a:rPr>
              <a:t>。</a:t>
            </a:r>
          </a:p>
          <a:p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61645"/>
            <a:ext cx="10852150" cy="587565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(a&gt;&gt;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)&amp;1=1, (k&gt;&gt;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)&amp;1=1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此时如果 </a:t>
            </a:r>
            <a:r>
              <a:rPr lang="en-US" altLang="zh-CN" dirty="0">
                <a:sym typeface="+mn-ea"/>
              </a:rPr>
              <a:t>x </a:t>
            </a:r>
            <a:r>
              <a:rPr dirty="0">
                <a:sym typeface="+mn-ea"/>
              </a:rPr>
              <a:t>的最高位为 </a:t>
            </a:r>
            <a:r>
              <a:rPr lang="en-US" altLang="zh-CN" dirty="0">
                <a:sym typeface="+mn-ea"/>
              </a:rPr>
              <a:t>0</a:t>
            </a:r>
            <a:r>
              <a:rPr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都可以任取，答案为 </a:t>
            </a:r>
            <a:r>
              <a:rPr lang="en-US" altLang="zh-CN" dirty="0">
                <a:sym typeface="+mn-ea"/>
              </a:rPr>
              <a:t>(1&lt;&lt;(i-1))*(1&lt;&lt;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)=1&lt;&lt;(2*i-1)</a:t>
            </a:r>
            <a:r>
              <a:rPr dirty="0">
                <a:sym typeface="+mn-ea"/>
              </a:rPr>
              <a:t>。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如果 </a:t>
            </a:r>
            <a:r>
              <a:rPr lang="en-US" altLang="zh-CN" dirty="0">
                <a:sym typeface="+mn-ea"/>
              </a:rPr>
              <a:t>x </a:t>
            </a:r>
            <a:r>
              <a:rPr dirty="0">
                <a:sym typeface="+mn-ea"/>
              </a:rPr>
              <a:t>的最高位为 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y </a:t>
            </a:r>
            <a:r>
              <a:rPr dirty="0">
                <a:sym typeface="+mn-ea"/>
              </a:rPr>
              <a:t>的最高位为 </a:t>
            </a:r>
            <a:r>
              <a:rPr lang="en-US" altLang="zh-CN" dirty="0">
                <a:sym typeface="+mn-ea"/>
              </a:rPr>
              <a:t>0 </a:t>
            </a:r>
            <a:r>
              <a:rPr dirty="0">
                <a:sym typeface="+mn-ea"/>
              </a:rPr>
              <a:t>时 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也可以任取，答案为 </a:t>
            </a:r>
            <a:r>
              <a:rPr lang="en-US" altLang="zh-CN" dirty="0">
                <a:sym typeface="+mn-ea"/>
              </a:rPr>
              <a:t>(a%(1&lt;&lt;(i-1)))*(1&lt;&lt;(i-1))</a:t>
            </a:r>
            <a:r>
              <a:rPr dirty="0">
                <a:sym typeface="+mn-ea"/>
              </a:rPr>
              <a:t>。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而如果 </a:t>
            </a:r>
            <a:r>
              <a:rPr lang="en-US" altLang="zh-CN" dirty="0">
                <a:sym typeface="+mn-ea"/>
              </a:rPr>
              <a:t>y </a:t>
            </a:r>
            <a:r>
              <a:rPr dirty="0">
                <a:sym typeface="+mn-ea"/>
              </a:rPr>
              <a:t>的最高位为 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，情况又和 </a:t>
            </a:r>
            <a:r>
              <a:rPr lang="en-US" altLang="zh-CN" dirty="0">
                <a:sym typeface="+mn-ea"/>
              </a:rPr>
              <a:t>i-1 </a:t>
            </a:r>
            <a:r>
              <a:rPr dirty="0">
                <a:sym typeface="+mn-ea"/>
              </a:rPr>
              <a:t>时一样，答案为 </a:t>
            </a:r>
            <a:r>
              <a:rPr lang="en-US" altLang="zh-CN" dirty="0" err="1">
                <a:sym typeface="+mn-ea"/>
              </a:rPr>
              <a:t>dpa</a:t>
            </a:r>
            <a:r>
              <a:rPr lang="en-US" altLang="zh-CN" dirty="0">
                <a:sym typeface="+mn-ea"/>
              </a:rPr>
              <a:t>[i-1]</a:t>
            </a:r>
            <a:r>
              <a:rPr dirty="0">
                <a:sym typeface="+mn-ea"/>
              </a:rPr>
              <a:t>。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综上，此时 </a:t>
            </a:r>
            <a:r>
              <a:rPr lang="en-US" altLang="zh-CN" dirty="0" err="1" smtClean="0">
                <a:sym typeface="+mn-ea"/>
              </a:rPr>
              <a:t>dpa</a:t>
            </a:r>
            <a:r>
              <a:rPr lang="en-US" altLang="zh-CN" dirty="0" smtClean="0">
                <a:sym typeface="+mn-ea"/>
              </a:rPr>
              <a:t>[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]=1&lt;&lt;(2*i-1)+(a%(1&lt;&lt;(i-1)))*(1&lt;&lt;(i-1))+</a:t>
            </a:r>
            <a:r>
              <a:rPr lang="en-US" altLang="zh-CN" dirty="0" err="1">
                <a:sym typeface="+mn-ea"/>
              </a:rPr>
              <a:t>dpa</a:t>
            </a:r>
            <a:r>
              <a:rPr lang="en-US" altLang="zh-CN" dirty="0">
                <a:sym typeface="+mn-ea"/>
              </a:rPr>
              <a:t>[i-1]</a:t>
            </a:r>
            <a:r>
              <a:rPr dirty="0">
                <a:sym typeface="+mn-ea"/>
              </a:rPr>
              <a:t>。</a:t>
            </a:r>
          </a:p>
          <a:p>
            <a:r>
              <a:rPr dirty="0">
                <a:sym typeface="+mn-ea"/>
              </a:rPr>
              <a:t>根据对称性，</a:t>
            </a:r>
            <a:r>
              <a:rPr lang="en-US" altLang="zh-CN" dirty="0" err="1">
                <a:sym typeface="+mn-ea"/>
              </a:rPr>
              <a:t>dpb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</a:t>
            </a:r>
            <a:r>
              <a:rPr dirty="0">
                <a:sym typeface="+mn-ea"/>
              </a:rPr>
              <a:t>可以用同样的方法求得，所以现在，只要计算 </a:t>
            </a:r>
            <a:r>
              <a:rPr lang="en-US" altLang="zh-CN" dirty="0" err="1">
                <a:sym typeface="+mn-ea"/>
              </a:rPr>
              <a:t>dpk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</a:t>
            </a:r>
            <a:r>
              <a:rPr dirty="0">
                <a:sym typeface="+mn-ea"/>
              </a:rPr>
              <a:t>就能做出这道题。</a:t>
            </a:r>
          </a:p>
          <a:p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(k&gt;&gt;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)&amp;1=0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此时，只要 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的最高位不同时为 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，情况就和 </a:t>
            </a:r>
            <a:r>
              <a:rPr lang="en-US" altLang="zh-CN" dirty="0">
                <a:sym typeface="+mn-ea"/>
              </a:rPr>
              <a:t>i-1 </a:t>
            </a:r>
            <a:r>
              <a:rPr dirty="0">
                <a:sym typeface="+mn-ea"/>
              </a:rPr>
              <a:t>一样，故 </a:t>
            </a:r>
            <a:r>
              <a:rPr lang="en-US" altLang="zh-CN" dirty="0" err="1">
                <a:sym typeface="+mn-ea"/>
              </a:rPr>
              <a:t>dpk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]=3*</a:t>
            </a:r>
            <a:r>
              <a:rPr lang="en-US" altLang="zh-CN" dirty="0" err="1">
                <a:sym typeface="+mn-ea"/>
              </a:rPr>
              <a:t>dpk</a:t>
            </a:r>
            <a:r>
              <a:rPr lang="en-US" altLang="zh-CN" dirty="0">
                <a:sym typeface="+mn-ea"/>
              </a:rPr>
              <a:t>[i-1]</a:t>
            </a:r>
            <a:r>
              <a:rPr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2</a:t>
            </a:r>
            <a:r>
              <a:rPr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(k&gt;&gt;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)&amp;1=1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此时，如果 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的最高为同时为 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，情况和 </a:t>
            </a:r>
            <a:r>
              <a:rPr lang="en-US" altLang="zh-CN" dirty="0">
                <a:sym typeface="+mn-ea"/>
              </a:rPr>
              <a:t>i-1 </a:t>
            </a:r>
            <a:r>
              <a:rPr dirty="0">
                <a:sym typeface="+mn-ea"/>
              </a:rPr>
              <a:t>相同，否则可以任取。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因此，此时 </a:t>
            </a:r>
            <a:r>
              <a:rPr lang="en-US" altLang="zh-CN" dirty="0" err="1">
                <a:sym typeface="+mn-ea"/>
              </a:rPr>
              <a:t>dpk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]=</a:t>
            </a:r>
            <a:r>
              <a:rPr lang="en-US" altLang="zh-CN" dirty="0" err="1">
                <a:sym typeface="+mn-ea"/>
              </a:rPr>
              <a:t>dpk</a:t>
            </a:r>
            <a:r>
              <a:rPr lang="en-US" altLang="zh-CN" dirty="0">
                <a:sym typeface="+mn-ea"/>
              </a:rPr>
              <a:t>[i-1]+3*(1&lt;&lt;(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*2-2))</a:t>
            </a:r>
            <a:r>
              <a:rPr dirty="0">
                <a:sym typeface="+mn-ea"/>
              </a:rPr>
              <a:t>。</a:t>
            </a:r>
          </a:p>
          <a:p>
            <a:pPr marL="457200" lvl="1" indent="0">
              <a:buNone/>
            </a:pPr>
            <a:r>
              <a:rPr dirty="0">
                <a:sym typeface="+mn-ea"/>
              </a:rPr>
              <a:t>至此，我们已经知道了 </a:t>
            </a:r>
            <a:r>
              <a:rPr lang="en-US" altLang="zh-CN" dirty="0" err="1">
                <a:sym typeface="+mn-ea"/>
              </a:rPr>
              <a:t>dpk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],</a:t>
            </a:r>
            <a:r>
              <a:rPr lang="en-US" altLang="zh-CN" dirty="0" err="1">
                <a:sym typeface="+mn-ea"/>
              </a:rPr>
              <a:t>dpa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],</a:t>
            </a:r>
            <a:r>
              <a:rPr lang="en-US" altLang="zh-CN" dirty="0" err="1">
                <a:sym typeface="+mn-ea"/>
              </a:rPr>
              <a:t>dpb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</a:t>
            </a:r>
            <a:r>
              <a:rPr dirty="0">
                <a:sym typeface="+mn-ea"/>
              </a:rPr>
              <a:t>以及 </a:t>
            </a:r>
            <a:r>
              <a:rPr lang="en-US" altLang="zh-CN" dirty="0" err="1">
                <a:sym typeface="+mn-ea"/>
              </a:rPr>
              <a:t>dp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</a:t>
            </a:r>
            <a:r>
              <a:rPr dirty="0">
                <a:sym typeface="+mn-ea"/>
              </a:rPr>
              <a:t>的全部递推式，根据递推式计算出 </a:t>
            </a:r>
            <a:r>
              <a:rPr lang="en-US" altLang="zh-CN" dirty="0" err="1">
                <a:sym typeface="+mn-ea"/>
              </a:rPr>
              <a:t>dp</a:t>
            </a:r>
            <a:r>
              <a:rPr lang="en-US" altLang="zh-CN" dirty="0">
                <a:sym typeface="+mn-ea"/>
              </a:rPr>
              <a:t>[31] </a:t>
            </a:r>
            <a:r>
              <a:rPr dirty="0">
                <a:sym typeface="+mn-ea"/>
              </a:rPr>
              <a:t>就是答案。复杂度为 </a:t>
            </a:r>
            <a:r>
              <a:rPr lang="en-US" altLang="zh-CN" dirty="0">
                <a:sym typeface="+mn-ea"/>
              </a:rPr>
              <a:t>O(T*</a:t>
            </a:r>
            <a:r>
              <a:rPr lang="en-US" altLang="zh-CN" dirty="0" err="1">
                <a:sym typeface="+mn-ea"/>
              </a:rPr>
              <a:t>logn</a:t>
            </a:r>
            <a:r>
              <a:rPr lang="en-US" altLang="zh-CN" dirty="0">
                <a:sym typeface="+mn-ea"/>
              </a:rPr>
              <a:t>)</a:t>
            </a:r>
            <a:r>
              <a:rPr dirty="0">
                <a:sym typeface="+mn-ea"/>
              </a:rPr>
              <a:t>，耗时 </a:t>
            </a:r>
            <a:r>
              <a:rPr lang="en-US" altLang="zh-CN" dirty="0">
                <a:sym typeface="+mn-ea"/>
              </a:rPr>
              <a:t>189ms/2500ms</a:t>
            </a:r>
            <a:r>
              <a:rPr dirty="0"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61645"/>
            <a:ext cx="10852150" cy="5875655"/>
          </a:xfrm>
        </p:spPr>
        <p:txBody>
          <a:bodyPr/>
          <a:lstStyle/>
          <a:p>
            <a:r>
              <a:rPr>
                <a:sym typeface="+mn-ea"/>
              </a:rPr>
              <a:t>这种做法不是唯一解法。</a:t>
            </a:r>
          </a:p>
          <a:p>
            <a:r>
              <a:rPr>
                <a:sym typeface="+mn-ea"/>
              </a:rPr>
              <a:t>正统的数位 </a:t>
            </a:r>
            <a:r>
              <a:rPr lang="en-US" altLang="zh-CN">
                <a:sym typeface="+mn-ea"/>
              </a:rPr>
              <a:t>dp </a:t>
            </a:r>
            <a:r>
              <a:rPr>
                <a:sym typeface="+mn-ea"/>
              </a:rPr>
              <a:t>可以规避如此大量的讨论。（但是我不会）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1151</Words>
  <Application>Microsoft Office PowerPoint</Application>
  <PresentationFormat>宽屏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Office 主题​​</vt:lpstr>
      <vt:lpstr>位与数对个数</vt:lpstr>
      <vt:lpstr>位与数对个数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位与数对个数</dc:title>
  <dc:creator/>
  <cp:lastModifiedBy>teacher</cp:lastModifiedBy>
  <cp:revision>29</cp:revision>
  <dcterms:created xsi:type="dcterms:W3CDTF">2019-06-19T02:08:00Z</dcterms:created>
  <dcterms:modified xsi:type="dcterms:W3CDTF">2019-09-09T01:18:15Z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