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00" r:id="rId3"/>
    <p:sldId id="302" r:id="rId4"/>
    <p:sldId id="303" r:id="rId5"/>
    <p:sldId id="354" r:id="rId6"/>
    <p:sldId id="305" r:id="rId7"/>
    <p:sldId id="307" r:id="rId8"/>
    <p:sldId id="308" r:id="rId9"/>
    <p:sldId id="310" r:id="rId10"/>
    <p:sldId id="311" r:id="rId11"/>
    <p:sldId id="313" r:id="rId12"/>
    <p:sldId id="314" r:id="rId13"/>
    <p:sldId id="317" r:id="rId14"/>
    <p:sldId id="315" r:id="rId15"/>
    <p:sldId id="318" r:id="rId16"/>
    <p:sldId id="320" r:id="rId17"/>
    <p:sldId id="321" r:id="rId18"/>
    <p:sldId id="322" r:id="rId19"/>
    <p:sldId id="324" r:id="rId20"/>
    <p:sldId id="355" r:id="rId21"/>
    <p:sldId id="325" r:id="rId22"/>
    <p:sldId id="326" r:id="rId23"/>
    <p:sldId id="327" r:id="rId24"/>
    <p:sldId id="328" r:id="rId25"/>
    <p:sldId id="329" r:id="rId26"/>
    <p:sldId id="287" r:id="rId27"/>
    <p:sldId id="288" r:id="rId28"/>
    <p:sldId id="331" r:id="rId29"/>
    <p:sldId id="332" r:id="rId30"/>
    <p:sldId id="333" r:id="rId31"/>
    <p:sldId id="334" r:id="rId32"/>
    <p:sldId id="336" r:id="rId33"/>
    <p:sldId id="337" r:id="rId34"/>
    <p:sldId id="290" r:id="rId35"/>
    <p:sldId id="291" r:id="rId36"/>
    <p:sldId id="339" r:id="rId37"/>
    <p:sldId id="340" r:id="rId38"/>
    <p:sldId id="352" r:id="rId39"/>
    <p:sldId id="341" r:id="rId40"/>
    <p:sldId id="342" r:id="rId41"/>
    <p:sldId id="343" r:id="rId42"/>
    <p:sldId id="344" r:id="rId43"/>
    <p:sldId id="345" r:id="rId44"/>
    <p:sldId id="353" r:id="rId45"/>
    <p:sldId id="292" r:id="rId46"/>
    <p:sldId id="293" r:id="rId47"/>
    <p:sldId id="294" r:id="rId48"/>
    <p:sldId id="297" r:id="rId49"/>
    <p:sldId id="350" r:id="rId50"/>
    <p:sldId id="351" r:id="rId51"/>
    <p:sldId id="298" r:id="rId52"/>
    <p:sldId id="347" r:id="rId53"/>
    <p:sldId id="348" r:id="rId54"/>
    <p:sldId id="349" r:id="rId55"/>
    <p:sldId id="296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CC"/>
    <a:srgbClr val="FF00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1316F-ECB5-4BC0-B07E-F2B4C971861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A2E06-BB8B-41AA-A311-6C7D2C870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3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6973-910F-437D-9B5E-3E2526DF79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" y="0"/>
            <a:ext cx="9144000" cy="114777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26126" y="115093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779"/>
            <a:ext cx="9132026" cy="5265719"/>
          </a:xfrm>
          <a:solidFill>
            <a:schemeClr val="bg1"/>
          </a:solidFill>
        </p:spPr>
        <p:txBody>
          <a:bodyPr/>
          <a:lstStyle>
            <a:lvl1pPr marL="252000" indent="-2880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-17419" y="6398227"/>
            <a:ext cx="9180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498"/>
            <a:ext cx="9144000" cy="4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7" y="12700"/>
            <a:ext cx="9121203" cy="11382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1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5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1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8E3B-0D5F-45A2-BD73-2BC397B4B6BC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1E8-B9C7-4E3F-8B11-AC827D5B2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2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8.png"/><Relationship Id="rId7" Type="http://schemas.openxmlformats.org/officeDocument/2006/relationships/image" Target="../media/image95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5" Type="http://schemas.openxmlformats.org/officeDocument/2006/relationships/image" Target="../media/image930.png"/><Relationship Id="rId10" Type="http://schemas.openxmlformats.org/officeDocument/2006/relationships/image" Target="../media/image98.png"/><Relationship Id="rId4" Type="http://schemas.openxmlformats.org/officeDocument/2006/relationships/image" Target="../media/image920.png"/><Relationship Id="rId9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0.png"/><Relationship Id="rId7" Type="http://schemas.openxmlformats.org/officeDocument/2006/relationships/image" Target="../media/image1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7765" y="4533364"/>
            <a:ext cx="4842456" cy="1094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算法分析与设计</a:t>
            </a:r>
            <a:endParaRPr lang="en-US" altLang="zh-CN" sz="4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ECNU,cyxiao@cs.ecnu.edu.n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递推方程的例子</a:t>
            </a:r>
            <a:r>
              <a:rPr lang="en-US" altLang="zh-CN" dirty="0"/>
              <a:t>--</a:t>
            </a:r>
            <a:r>
              <a:rPr lang="zh-CN" altLang="en-US" dirty="0"/>
              <a:t>汉诺塔问题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//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if(n==1) then move(A, C);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个盘子，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 </a:t>
            </a: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Hanoi(A, B, n-1);</a:t>
            </a: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move(A, C);</a:t>
            </a: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Hanoi(B, C, n-1);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递推方程与算法分析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34873" y="4389354"/>
                <a:ext cx="5397153" cy="202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算法时间复杂度的分析：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盘子的移动为基本运算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个盘子的移动次数为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73" y="4389354"/>
                <a:ext cx="5397153" cy="2024144"/>
              </a:xfrm>
              <a:prstGeom prst="rect">
                <a:avLst/>
              </a:prstGeom>
              <a:blipFill rotWithShape="0">
                <a:blip r:embed="rId2"/>
                <a:stretch>
                  <a:fillRect l="-1808" t="-3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6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迭代法</a:t>
            </a:r>
            <a:endParaRPr lang="en-US" altLang="zh-CN" dirty="0"/>
          </a:p>
          <a:p>
            <a:pPr lvl="1"/>
            <a:r>
              <a:rPr lang="zh-CN" altLang="en-US" sz="2800" dirty="0"/>
              <a:t>不断用递推方程的右部替换左部</a:t>
            </a:r>
            <a:endParaRPr lang="en-US" altLang="zh-CN" sz="2800" dirty="0"/>
          </a:p>
          <a:p>
            <a:pPr lvl="1"/>
            <a:r>
              <a:rPr lang="zh-CN" altLang="en-US" sz="2800" dirty="0"/>
              <a:t>每次替换，随着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的降低在求和公式中多出一项</a:t>
            </a:r>
            <a:endParaRPr lang="en-US" altLang="zh-CN" sz="2800" dirty="0"/>
          </a:p>
          <a:p>
            <a:pPr lvl="1"/>
            <a:r>
              <a:rPr lang="zh-CN" altLang="en-US" sz="2800" dirty="0"/>
              <a:t>直到出现初值停止迭代</a:t>
            </a:r>
            <a:endParaRPr lang="en-US" altLang="zh-CN" sz="2800" dirty="0"/>
          </a:p>
          <a:p>
            <a:pPr lvl="1"/>
            <a:r>
              <a:rPr lang="zh-CN" altLang="en-US" sz="2800" dirty="0"/>
              <a:t>将初值代入并对求和公式求解</a:t>
            </a:r>
            <a:endParaRPr lang="en-US" altLang="zh-CN" sz="2800" dirty="0"/>
          </a:p>
          <a:p>
            <a:pPr lvl="1"/>
            <a:r>
              <a:rPr lang="zh-CN" altLang="en-US" sz="2800" dirty="0"/>
              <a:t>可用数学归纳法证明解的正确性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迭代法求解递推方程</a:t>
            </a:r>
          </a:p>
        </p:txBody>
      </p:sp>
    </p:spTree>
    <p:extLst>
      <p:ext uri="{BB962C8B-B14F-4D97-AF65-F5344CB8AC3E}">
        <p14:creationId xmlns:p14="http://schemas.microsoft.com/office/powerpoint/2010/main" val="324916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Hanoi(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A,C,n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迭代法求解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T(n)=2T(n-1)+1=2[2T(n-2)+1]+1=2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T(n-2)+2+1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T(1)+2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(n-3)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+…+2+1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(n-3)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+…+2+1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迭代法求解递推方程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9549" y="1783740"/>
                <a:ext cx="5499279" cy="10045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altLang="zh-CN" sz="2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49" y="1783740"/>
                <a:ext cx="5499279" cy="10045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35387" y="5397835"/>
            <a:ext cx="6780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秒钟移动</a:t>
            </a:r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次，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移动完（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b="1" baseline="30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）次共需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5845</a:t>
            </a:r>
            <a:r>
              <a: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亿年以上</a:t>
            </a:r>
            <a:endParaRPr lang="en-US" altLang="zh-CN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CC"/>
                </a:solidFill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秒钟移动千万亿次，则也需要</a:t>
            </a:r>
            <a:r>
              <a:rPr lang="en-US" altLang="zh-CN" sz="2000" b="1" dirty="0">
                <a:solidFill>
                  <a:srgbClr val="0000CC"/>
                </a:solidFill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</a:rPr>
              <a:t>个多小时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r>
              <a:rPr lang="en-US" altLang="zh-CN" sz="2000" b="1" dirty="0">
                <a:solidFill>
                  <a:srgbClr val="0000CC"/>
                </a:solidFill>
              </a:rPr>
              <a:t>Hanoi</a:t>
            </a:r>
            <a:r>
              <a:rPr lang="zh-CN" altLang="en-US" sz="2000" b="1" dirty="0">
                <a:solidFill>
                  <a:srgbClr val="0000CC"/>
                </a:solidFill>
              </a:rPr>
              <a:t>问题是一个难解的问题，不存在多项式时间的算法</a:t>
            </a:r>
          </a:p>
        </p:txBody>
      </p:sp>
    </p:spTree>
    <p:extLst>
      <p:ext uri="{BB962C8B-B14F-4D97-AF65-F5344CB8AC3E}">
        <p14:creationId xmlns:p14="http://schemas.microsoft.com/office/powerpoint/2010/main" val="9587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265858"/>
                <a:ext cx="9132026" cy="50576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二分归并排序算法在最坏情况下时间复杂度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W(n)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基本运算为比较运算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3800" lvl="1" indent="0">
                  <a:spcAft>
                    <a:spcPts val="0"/>
                  </a:spcAft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MERGE-SORT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</a:t>
                </a:r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1…n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n==1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return.          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Recursively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MERGE-SORT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1…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altLang="zh-CN" sz="2400" b="1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num>
                          <m:den>
                            <m:r>
                              <a:rPr lang="en-US" altLang="zh-CN" sz="2400" b="1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+1…n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]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“Merge”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sorted lists.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cs typeface="Arial" panose="020B0604020202020204" pitchFamily="34" charset="0"/>
                  </a:rPr>
                  <a:t>     </a:t>
                </a:r>
                <a:endParaRPr lang="en-US" altLang="zh-CN" b="1" i="1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b="1" i="1" dirty="0">
                    <a:cs typeface="Arial" panose="020B0604020202020204" pitchFamily="34" charset="0"/>
                  </a:rPr>
                  <a:t>      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5858"/>
                <a:ext cx="9132026" cy="5057669"/>
              </a:xfrm>
              <a:blipFill rotWithShape="0">
                <a:blip r:embed="rId3"/>
                <a:stretch>
                  <a:fillRect l="-1135" t="-1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迭代法求解递推方程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64892" y="3504917"/>
            <a:ext cx="141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 W(n/2)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6315" y="2952878"/>
            <a:ext cx="92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4892" y="3905138"/>
            <a:ext cx="92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62130" y="4855335"/>
                <a:ext cx="6502762" cy="13522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baseline="-25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zh-CN" altLang="en-US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 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2∗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/2)+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zh-CN" altLang="en-US" sz="2800" b="1" i="1" dirty="0">
                                <a:solidFill>
                                  <a:srgbClr val="00B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altLang="zh-CN" sz="28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30" y="4855335"/>
                <a:ext cx="6502762" cy="135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87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换元迭代</a:t>
            </a:r>
            <a:endParaRPr lang="en-US" altLang="zh-CN" dirty="0"/>
          </a:p>
          <a:p>
            <a:pPr lvl="1"/>
            <a:r>
              <a:rPr lang="zh-CN" altLang="en-US" sz="2800" dirty="0"/>
              <a:t>将对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的递推式换成对其他变元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/>
              <a:t>的递推式</a:t>
            </a:r>
            <a:endParaRPr lang="en-US" altLang="zh-CN" sz="2800" dirty="0"/>
          </a:p>
          <a:p>
            <a:pPr lvl="1"/>
            <a:r>
              <a:rPr lang="zh-CN" altLang="en-US" sz="2800" dirty="0"/>
              <a:t>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/>
              <a:t>直接迭代</a:t>
            </a:r>
            <a:endParaRPr lang="en-US" altLang="zh-CN" sz="2800" dirty="0"/>
          </a:p>
          <a:p>
            <a:pPr lvl="1"/>
            <a:r>
              <a:rPr lang="zh-CN" altLang="en-US" sz="2800" dirty="0"/>
              <a:t>将解（关于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/>
              <a:t>的函数）转换成关于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的函数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迭代法求解递推方程</a:t>
            </a:r>
          </a:p>
        </p:txBody>
      </p:sp>
    </p:spTree>
    <p:extLst>
      <p:ext uri="{BB962C8B-B14F-4D97-AF65-F5344CB8AC3E}">
        <p14:creationId xmlns:p14="http://schemas.microsoft.com/office/powerpoint/2010/main" val="296212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二分归并排序算法在最坏情况下时间复杂度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W(n)=2W(n/2)+n-1    W(1)=0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W(2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)=2W(2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 </a:t>
            </a: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W(2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2W(2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2W(2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=…</a:t>
            </a: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+…+2+1)</a:t>
            </a:r>
          </a:p>
          <a:p>
            <a: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=k2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+1=nlogn-n+1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迭代法求解递推方程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2E8592-E2DE-4F28-897C-F229A789C446}"/>
              </a:ext>
            </a:extLst>
          </p:cNvPr>
          <p:cNvSpPr/>
          <p:nvPr/>
        </p:nvSpPr>
        <p:spPr>
          <a:xfrm>
            <a:off x="6014300" y="4713402"/>
            <a:ext cx="2215299" cy="857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3ADE38-9778-4F5A-B006-3FB4E85BC515}"/>
              </a:ext>
            </a:extLst>
          </p:cNvPr>
          <p:cNvSpPr/>
          <p:nvPr/>
        </p:nvSpPr>
        <p:spPr>
          <a:xfrm>
            <a:off x="6259398" y="4732256"/>
            <a:ext cx="1819373" cy="942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3BB94D-4B18-4305-9E52-BEBA762EAC9F}"/>
                  </a:ext>
                </a:extLst>
              </p:cNvPr>
              <p:cNvSpPr/>
              <p:nvPr/>
            </p:nvSpPr>
            <p:spPr>
              <a:xfrm>
                <a:off x="5981772" y="5037828"/>
                <a:ext cx="2806262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altLang="zh-CN" sz="2400" b="1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400" b="1" i="1" dirty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3BB94D-4B18-4305-9E52-BEBA762EA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72" y="5037828"/>
                <a:ext cx="2806262" cy="1042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88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(QuickSort)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分解：数组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被划分为两个子数组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A[p…q-1]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A[q+1…r]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A[p…q-1]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中的每一个元素都小于等于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A[q+1…r]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中的每一个元素都大于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解决：递归调用快速排序，对子数组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A[p…q-1]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A[q+1…r]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进行排序。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合并：因为子数组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A[p…q-1]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A[q+1…r]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是原址排序，已经有序，所以不需要合并操作。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94100"/>
              </p:ext>
            </p:extLst>
          </p:nvPr>
        </p:nvGraphicFramePr>
        <p:xfrm>
          <a:off x="1330817" y="310003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1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A[p]        …     A[q-1]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 A[q]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A[q+1]     ……      A[r]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15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≤x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&gt;x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0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快速排序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(QuickSort)</a:t>
            </a: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A,p,r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if(p&lt;r)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  q=PARTITION(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A,p,r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QuickSort(A,p,q-1);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QuickSort(A,q+1,r);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初始调用：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76690" y="3515932"/>
            <a:ext cx="4855336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快速排序算法的时间复杂度：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划分数组</a:t>
            </a:r>
            <a:r>
              <a:rPr lang="en-US" altLang="zh-CN" sz="2400" b="1" dirty="0">
                <a:solidFill>
                  <a:srgbClr val="FF0000"/>
                </a:solidFill>
              </a:rPr>
              <a:t>A[p…r]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</a:rPr>
              <a:t>A[p…q-1]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A[q+1…r] </a:t>
            </a:r>
            <a:r>
              <a:rPr lang="zh-CN" altLang="en-US" sz="2400" b="1" dirty="0">
                <a:solidFill>
                  <a:srgbClr val="FF0000"/>
                </a:solidFill>
              </a:rPr>
              <a:t>快速排序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快速排序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(QuickSort)</a:t>
            </a:r>
            <a:endParaRPr lang="en-US" altLang="zh-CN" dirty="0"/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A,p,r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//A[p…r]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[p]; 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//pivot=A[p]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p+1 to r)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if(A[j]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   { 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i+1;  swap(A[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],A[j]);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swap(A[p],A[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8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sp>
        <p:nvSpPr>
          <p:cNvPr id="4" name="矩形 3"/>
          <p:cNvSpPr/>
          <p:nvPr/>
        </p:nvSpPr>
        <p:spPr>
          <a:xfrm>
            <a:off x="2525165" y="5008091"/>
            <a:ext cx="6155196" cy="1251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比较运算作为基本运算，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对数组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A[1…n]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进行划分需比较次数为：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50937"/>
            <a:ext cx="9132026" cy="5109184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假设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p…r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的元素彼此不相等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最坏情况的时间复杂度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W(n)</a:t>
            </a:r>
          </a:p>
          <a:p>
            <a:pPr lvl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划分产生的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个子数组分别包含了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在算法的每一层递归调用中都出现了最大不平衡划分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3700"/>
              </a:lnSpc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82579"/>
              </p:ext>
            </p:extLst>
          </p:nvPr>
        </p:nvGraphicFramePr>
        <p:xfrm>
          <a:off x="837871" y="3395793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11026" y="3907119"/>
            <a:ext cx="782844" cy="518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6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2348" y="3906658"/>
            <a:ext cx="7828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18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5821" y="3903743"/>
            <a:ext cx="7828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294" y="3907912"/>
            <a:ext cx="782844" cy="518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8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1177" y="3902495"/>
            <a:ext cx="7828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50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7162" y="3902495"/>
            <a:ext cx="7014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71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7871" y="3915602"/>
            <a:ext cx="782844" cy="5181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3076" y="3913953"/>
            <a:ext cx="782844" cy="518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9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39245" y="4550007"/>
                <a:ext cx="673050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</a:p>
              <a:p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=1+2+3+…+n-2+n-1=n(n-1)/2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5" y="4550007"/>
                <a:ext cx="6730501" cy="1384995"/>
              </a:xfrm>
              <a:prstGeom prst="rect">
                <a:avLst/>
              </a:prstGeom>
              <a:blipFill>
                <a:blip r:embed="rId2"/>
                <a:stretch>
                  <a:fillRect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51F2B00-2698-4204-99C2-AB193B4450CD}"/>
                  </a:ext>
                </a:extLst>
              </p:cNvPr>
              <p:cNvSpPr/>
              <p:nvPr/>
            </p:nvSpPr>
            <p:spPr>
              <a:xfrm>
                <a:off x="6783049" y="5480887"/>
                <a:ext cx="2219549" cy="8444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CN" sz="2400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4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51F2B00-2698-4204-99C2-AB193B445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49" y="5480887"/>
                <a:ext cx="2219549" cy="844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BinarySearch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x)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输入：有序数组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T[1…n]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输出：数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在数组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中的下标；如果没找到，则输出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1;  r n;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while(l ≤ r)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{  m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)/2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if(T[m]==x)        then  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m;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//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返回下标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else if(T[m]&gt;x)  then     r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m-1;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else   l m+1;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}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return 0;   //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没有找到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zh-CN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返回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}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  <a:blipFill rotWithShape="0">
                <a:blip r:embed="rId2"/>
                <a:stretch>
                  <a:fillRect l="-1202" t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</a:t>
            </a:r>
          </a:p>
        </p:txBody>
      </p:sp>
    </p:spTree>
    <p:extLst>
      <p:ext uri="{BB962C8B-B14F-4D97-AF65-F5344CB8AC3E}">
        <p14:creationId xmlns:p14="http://schemas.microsoft.com/office/powerpoint/2010/main" val="310979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29671"/>
                <a:ext cx="9132026" cy="5109184"/>
              </a:xfrm>
            </p:spPr>
            <p:txBody>
              <a:bodyPr/>
              <a:lstStyle/>
              <a:p>
                <a:pPr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快速排序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假设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p…r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的元素彼此不相等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最好情况的时间复杂度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B(n)</a:t>
                </a:r>
              </a:p>
              <a:p>
                <a:pPr lvl="1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dirty="0"/>
                  <a:t>平衡的划分，一个子数组的规模为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，另一个子数组的规模为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dirty="0"/>
                  <a:t>在算法的每一层递归调用中都平衡划分数组</a:t>
                </a:r>
                <a:endParaRPr lang="en-US" altLang="zh-CN" sz="2000" dirty="0"/>
              </a:p>
              <a:p>
                <a:pPr marL="457200" lvl="1" indent="0">
                  <a:lnSpc>
                    <a:spcPts val="37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9671"/>
                <a:ext cx="9132026" cy="5109184"/>
              </a:xfrm>
              <a:blipFill>
                <a:blip r:embed="rId2"/>
                <a:stretch>
                  <a:fillRect l="-113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37871" y="3395793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11026" y="3907119"/>
            <a:ext cx="782844" cy="518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2348" y="3906658"/>
            <a:ext cx="7828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18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5821" y="3903743"/>
            <a:ext cx="7828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294" y="3907912"/>
            <a:ext cx="782844" cy="518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4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1177" y="3902495"/>
            <a:ext cx="7828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20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7162" y="3902495"/>
            <a:ext cx="701444" cy="518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7871" y="3915602"/>
            <a:ext cx="782844" cy="518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63076" y="3913953"/>
            <a:ext cx="782844" cy="5181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6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739245" y="4550007"/>
                <a:ext cx="6730501" cy="1930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 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800" b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altLang="zh-CN" sz="2800" b="1" i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zh-CN" sz="2800" b="1" i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altLang="zh-CN" sz="2800" b="1" i="0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5" y="4550007"/>
                <a:ext cx="6730501" cy="1930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8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50937"/>
            <a:ext cx="9132026" cy="521087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假设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p…r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的元素彼此不相等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平均情况的时间复杂度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</a:p>
          <a:p>
            <a:pPr marL="776700" lvl="1" indent="-342900">
              <a:lnSpc>
                <a:spcPts val="3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种可能的输入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18665"/>
              </p:ext>
            </p:extLst>
          </p:nvPr>
        </p:nvGraphicFramePr>
        <p:xfrm>
          <a:off x="643944" y="3161407"/>
          <a:ext cx="7495504" cy="3200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基准 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划分后的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子问题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规模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子问题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规模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n-3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5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快速排序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假设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p…r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的元素彼此不相等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平均情况的时间复杂度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</a:p>
              <a:p>
                <a:pPr marL="776700" lvl="1" indent="-34290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假设一次划分基准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在每个位置是等概率的，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3800" lvl="1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T(0)+T(n-1)+n-1</a:t>
                </a:r>
              </a:p>
              <a:p>
                <a:pPr marL="433800" lvl="1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T(1)+T(n-2)+n-1</a:t>
                </a:r>
              </a:p>
              <a:p>
                <a:pPr marL="433800" lvl="1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T(2)+T(n-3)+n-1</a:t>
                </a:r>
              </a:p>
              <a:p>
                <a:pPr marL="433800" lvl="1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…</a:t>
                </a:r>
              </a:p>
              <a:p>
                <a:pPr marL="433800" lvl="1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T(n-2)+T(1)+n-1</a:t>
                </a:r>
              </a:p>
              <a:p>
                <a:pPr marL="0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T(n-1)+T(0)+n-1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lnSpc>
                    <a:spcPts val="37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5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2743199" y="3284112"/>
            <a:ext cx="502276" cy="2459863"/>
          </a:xfrm>
          <a:prstGeom prst="rightBrac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27514" y="3114782"/>
                <a:ext cx="5898525" cy="1294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14" y="3114782"/>
                <a:ext cx="5898525" cy="1294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40028" y="4357817"/>
                <a:ext cx="3896313" cy="115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28" y="4357817"/>
                <a:ext cx="3896313" cy="1156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49951" y="5513881"/>
                <a:ext cx="3786390" cy="115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51" y="5513881"/>
                <a:ext cx="3786390" cy="11560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265493" y="5630248"/>
            <a:ext cx="18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3333FF"/>
                </a:solidFill>
              </a:rPr>
              <a:t>T(0)=T(1)=0</a:t>
            </a:r>
            <a:endParaRPr lang="zh-CN" altLang="en-US" sz="2400" b="1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0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差消化简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5383" y="1566315"/>
                <a:ext cx="4784956" cy="115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3" y="1566315"/>
                <a:ext cx="4784956" cy="11560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54482" y="2722379"/>
                <a:ext cx="5609204" cy="115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82" y="2722379"/>
                <a:ext cx="5609204" cy="11560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9472" y="3857458"/>
                <a:ext cx="7978918" cy="115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2" y="3857458"/>
                <a:ext cx="7978918" cy="1156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90893" y="2709500"/>
            <a:ext cx="1490957" cy="2291143"/>
          </a:xfrm>
          <a:prstGeom prst="rect">
            <a:avLst/>
          </a:prstGeom>
          <a:noFill/>
          <a:ln w="476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472" y="5110837"/>
            <a:ext cx="860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400" b="1" dirty="0"/>
              <a:t>将两个方程相减，将右边的项尽可能削去，达到降阶的目的</a:t>
            </a:r>
          </a:p>
        </p:txBody>
      </p:sp>
    </p:spTree>
    <p:extLst>
      <p:ext uri="{BB962C8B-B14F-4D97-AF65-F5344CB8AC3E}">
        <p14:creationId xmlns:p14="http://schemas.microsoft.com/office/powerpoint/2010/main" val="1297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1150937"/>
                <a:ext cx="9028090" cy="1154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937"/>
                <a:ext cx="9028090" cy="11543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797" y="2747214"/>
                <a:ext cx="9121203" cy="6284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2747214"/>
                <a:ext cx="9121203" cy="628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2011248" y="2312977"/>
            <a:ext cx="605307" cy="581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101400" y="3366442"/>
            <a:ext cx="605307" cy="608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-46557" y="4003256"/>
                <a:ext cx="9121203" cy="6284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557" y="4003256"/>
                <a:ext cx="9121203" cy="6284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911404" y="4129374"/>
                <a:ext cx="22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2(n-1)=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4" y="4129374"/>
                <a:ext cx="2228045" cy="461665"/>
              </a:xfrm>
              <a:prstGeom prst="rect">
                <a:avLst/>
              </a:prstGeom>
              <a:blipFill>
                <a:blip r:embed="rId5"/>
                <a:stretch>
                  <a:fillRect l="-438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0" y="4757867"/>
                <a:ext cx="9121203" cy="6284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7867"/>
                <a:ext cx="9121203" cy="6284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797" y="5448083"/>
                <a:ext cx="9121203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5448083"/>
                <a:ext cx="9121203" cy="1042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E35BF44-5462-4ADF-B7F8-1EC09FBC628F}"/>
              </a:ext>
            </a:extLst>
          </p:cNvPr>
          <p:cNvSpPr txBox="1"/>
          <p:nvPr/>
        </p:nvSpPr>
        <p:spPr>
          <a:xfrm>
            <a:off x="5021813" y="5345030"/>
            <a:ext cx="389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等式两边同时除以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n(n+1)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2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差消法化简高阶递推方程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797" y="1910790"/>
                <a:ext cx="9121203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1910790"/>
                <a:ext cx="9121203" cy="1042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797" y="1241090"/>
            <a:ext cx="235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迭代求解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01214" y="3070710"/>
                <a:ext cx="7376116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14" y="3070710"/>
                <a:ext cx="7376116" cy="10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761409" y="3382465"/>
            <a:ext cx="151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T(1)=0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27856" y="4230630"/>
                <a:ext cx="7376116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56" y="4230630"/>
                <a:ext cx="7376116" cy="1042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409128" y="3905685"/>
                <a:ext cx="3606084" cy="16221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28" y="3905685"/>
                <a:ext cx="3606084" cy="16221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27856" y="5209728"/>
                <a:ext cx="2806262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856" y="5209728"/>
                <a:ext cx="2806262" cy="10428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34118" y="5273498"/>
                <a:ext cx="2806262" cy="104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altLang="zh-CN" sz="2400" b="1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400" b="1" i="1" dirty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18" y="5273498"/>
                <a:ext cx="2806262" cy="1042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4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随机化快速排序</a:t>
            </a:r>
            <a:endParaRPr lang="en-US" altLang="zh-CN" dirty="0"/>
          </a:p>
          <a:p>
            <a:pPr lvl="1"/>
            <a:r>
              <a:rPr lang="zh-CN" altLang="en-US" dirty="0"/>
              <a:t>随机排列输入序列</a:t>
            </a:r>
            <a:endParaRPr lang="en-US" altLang="zh-CN" dirty="0"/>
          </a:p>
          <a:p>
            <a:pPr lvl="1"/>
            <a:r>
              <a:rPr lang="zh-CN" altLang="en-US" dirty="0"/>
              <a:t>随机选取主元   </a:t>
            </a:r>
            <a:r>
              <a:rPr lang="zh-CN" altLang="en-US" dirty="0">
                <a:solidFill>
                  <a:srgbClr val="FF0000"/>
                </a:solidFill>
              </a:rPr>
              <a:t>（√）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A,p,r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//A[p…r]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=RANDOM(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swap(A[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],A[p]);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PARTITION(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A,p,r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随机化快速排序</a:t>
            </a:r>
          </a:p>
        </p:txBody>
      </p:sp>
    </p:spTree>
    <p:extLst>
      <p:ext uri="{BB962C8B-B14F-4D97-AF65-F5344CB8AC3E}">
        <p14:creationId xmlns:p14="http://schemas.microsoft.com/office/powerpoint/2010/main" val="84092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随机化快速排序的优点：</a:t>
            </a:r>
            <a:endParaRPr lang="en-US" altLang="zh-CN" dirty="0"/>
          </a:p>
          <a:p>
            <a:pPr lvl="1"/>
            <a:r>
              <a:rPr lang="zh-CN" altLang="zh-CN" dirty="0"/>
              <a:t>运行时间不依赖于输入序列</a:t>
            </a:r>
            <a:r>
              <a:rPr lang="zh-CN" altLang="en-US" dirty="0"/>
              <a:t>中元素</a:t>
            </a:r>
            <a:r>
              <a:rPr lang="zh-CN" altLang="zh-CN" dirty="0"/>
              <a:t>的</a:t>
            </a:r>
            <a:r>
              <a:rPr lang="zh-CN" altLang="en-US" dirty="0"/>
              <a:t>相对</a:t>
            </a:r>
            <a:r>
              <a:rPr lang="zh-CN" altLang="zh-CN" dirty="0"/>
              <a:t>顺序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r>
              <a:rPr lang="zh-CN" altLang="zh-CN" dirty="0"/>
              <a:t>需对输入序列的分布作任何假设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没有任何一种特定的输入序列能使算法的效率极低。</a:t>
            </a:r>
            <a:endParaRPr lang="en-US" altLang="zh-CN" dirty="0"/>
          </a:p>
          <a:p>
            <a:pPr lvl="1"/>
            <a:r>
              <a:rPr lang="zh-CN" altLang="en-US" dirty="0"/>
              <a:t>最坏情况</a:t>
            </a:r>
            <a:r>
              <a:rPr lang="zh-CN" altLang="zh-CN" dirty="0"/>
              <a:t>是</a:t>
            </a:r>
            <a:r>
              <a:rPr lang="zh-CN" altLang="en-US" dirty="0"/>
              <a:t>由</a:t>
            </a:r>
            <a:r>
              <a:rPr lang="zh-CN" altLang="zh-CN" dirty="0"/>
              <a:t>随机数</a:t>
            </a:r>
            <a:r>
              <a:rPr lang="zh-CN" altLang="en-US" dirty="0"/>
              <a:t>生成</a:t>
            </a:r>
            <a:r>
              <a:rPr lang="zh-CN" altLang="zh-CN" dirty="0"/>
              <a:t>器</a:t>
            </a:r>
            <a:r>
              <a:rPr lang="zh-CN" altLang="en-US" dirty="0"/>
              <a:t>决定</a:t>
            </a:r>
            <a:r>
              <a:rPr lang="zh-CN" altLang="zh-CN" dirty="0"/>
              <a:t>，不是因为输入序列的原因。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随机化快速排序</a:t>
            </a:r>
          </a:p>
        </p:txBody>
      </p:sp>
    </p:spTree>
    <p:extLst>
      <p:ext uri="{BB962C8B-B14F-4D97-AF65-F5344CB8AC3E}">
        <p14:creationId xmlns:p14="http://schemas.microsoft.com/office/powerpoint/2010/main" val="1773265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递归树的概念</a:t>
            </a:r>
            <a:endParaRPr lang="en-US" altLang="zh-CN" dirty="0"/>
          </a:p>
          <a:p>
            <a:pPr lvl="1"/>
            <a:r>
              <a:rPr lang="zh-CN" altLang="en-US" sz="2800" dirty="0"/>
              <a:t>递归树是迭代计算的模型</a:t>
            </a:r>
            <a:endParaRPr lang="en-US" altLang="zh-CN" sz="2800" dirty="0"/>
          </a:p>
          <a:p>
            <a:pPr lvl="1"/>
            <a:r>
              <a:rPr lang="zh-CN" altLang="en-US" sz="2800" dirty="0"/>
              <a:t>递归树的生成过程与迭代过程一致</a:t>
            </a:r>
            <a:endParaRPr lang="en-US" altLang="zh-CN" sz="2800" dirty="0"/>
          </a:p>
          <a:p>
            <a:pPr lvl="1"/>
            <a:r>
              <a:rPr lang="zh-CN" altLang="en-US" sz="2800" dirty="0"/>
              <a:t>递归树上所有项恰好是迭代之后产生和式中的项</a:t>
            </a:r>
            <a:endParaRPr lang="en-US" altLang="zh-CN" sz="2800" dirty="0"/>
          </a:p>
          <a:p>
            <a:pPr lvl="1"/>
            <a:r>
              <a:rPr lang="zh-CN" altLang="en-US" sz="2800" dirty="0"/>
              <a:t>对递归树上的项求和就是迭代后方程的解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递归树</a:t>
            </a:r>
          </a:p>
        </p:txBody>
      </p:sp>
    </p:spTree>
    <p:extLst>
      <p:ext uri="{BB962C8B-B14F-4D97-AF65-F5344CB8AC3E}">
        <p14:creationId xmlns:p14="http://schemas.microsoft.com/office/powerpoint/2010/main" val="2216079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迭代在递归树的表示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假设递归树上某结点标记为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W(m)=W(m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)+W(m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)+…W(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)+f(m)+…+g(m)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 W(m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称为递归函数项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递归树</a:t>
            </a:r>
          </a:p>
        </p:txBody>
      </p:sp>
      <p:sp>
        <p:nvSpPr>
          <p:cNvPr id="4" name="椭圆 3"/>
          <p:cNvSpPr/>
          <p:nvPr/>
        </p:nvSpPr>
        <p:spPr>
          <a:xfrm>
            <a:off x="1107584" y="4224271"/>
            <a:ext cx="296214" cy="25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414" y="4481849"/>
            <a:ext cx="100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W(m)</a:t>
            </a:r>
            <a:endParaRPr lang="zh-CN" altLang="en-US" sz="2400" b="1" dirty="0"/>
          </a:p>
        </p:txBody>
      </p:sp>
      <p:sp>
        <p:nvSpPr>
          <p:cNvPr id="6" name="椭圆 5"/>
          <p:cNvSpPr/>
          <p:nvPr/>
        </p:nvSpPr>
        <p:spPr>
          <a:xfrm>
            <a:off x="5587286" y="3877529"/>
            <a:ext cx="296214" cy="25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9273" y="3508197"/>
            <a:ext cx="209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f(m)+…+g(m)</a:t>
            </a:r>
          </a:p>
        </p:txBody>
      </p:sp>
      <p:cxnSp>
        <p:nvCxnSpPr>
          <p:cNvPr id="9" name="直接连接符 8"/>
          <p:cNvCxnSpPr>
            <a:stCxn id="6" idx="3"/>
            <a:endCxn id="16" idx="7"/>
          </p:cNvCxnSpPr>
          <p:nvPr/>
        </p:nvCxnSpPr>
        <p:spPr>
          <a:xfrm flipH="1">
            <a:off x="4168251" y="4097386"/>
            <a:ext cx="1462415" cy="8485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7" idx="0"/>
          </p:cNvCxnSpPr>
          <p:nvPr/>
        </p:nvCxnSpPr>
        <p:spPr>
          <a:xfrm flipH="1">
            <a:off x="4945141" y="4121854"/>
            <a:ext cx="759579" cy="7610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5"/>
            <a:endCxn id="18" idx="0"/>
          </p:cNvCxnSpPr>
          <p:nvPr/>
        </p:nvCxnSpPr>
        <p:spPr>
          <a:xfrm>
            <a:off x="5840120" y="4097386"/>
            <a:ext cx="6508" cy="7855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5"/>
            <a:endCxn id="19" idx="1"/>
          </p:cNvCxnSpPr>
          <p:nvPr/>
        </p:nvCxnSpPr>
        <p:spPr>
          <a:xfrm>
            <a:off x="5840120" y="4097386"/>
            <a:ext cx="1316908" cy="8247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915417" y="4908223"/>
            <a:ext cx="296214" cy="25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97034" y="4882925"/>
            <a:ext cx="296214" cy="25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98521" y="4882925"/>
            <a:ext cx="296214" cy="25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113648" y="4884367"/>
            <a:ext cx="296214" cy="25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94631" y="5136357"/>
            <a:ext cx="823767" cy="40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476002" y="5165801"/>
            <a:ext cx="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440504" y="5158475"/>
            <a:ext cx="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W(m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6942762" y="5165801"/>
            <a:ext cx="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6273918" y="5149489"/>
            <a:ext cx="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522725" y="5789649"/>
            <a:ext cx="387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每个叶结点是一个递归函数项</a:t>
            </a:r>
            <a:endParaRPr lang="zh-CN" altLang="en-US" sz="2000" b="1" dirty="0"/>
          </a:p>
        </p:txBody>
      </p:sp>
      <p:sp>
        <p:nvSpPr>
          <p:cNvPr id="35" name="左右箭头 34"/>
          <p:cNvSpPr/>
          <p:nvPr/>
        </p:nvSpPr>
        <p:spPr>
          <a:xfrm>
            <a:off x="2073499" y="4183857"/>
            <a:ext cx="1791623" cy="568447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67421" y="3703489"/>
            <a:ext cx="20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结点总值相等</a:t>
            </a:r>
          </a:p>
        </p:txBody>
      </p:sp>
    </p:spTree>
    <p:extLst>
      <p:ext uri="{BB962C8B-B14F-4D97-AF65-F5344CB8AC3E}">
        <p14:creationId xmlns:p14="http://schemas.microsoft.com/office/powerpoint/2010/main" val="28814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50937"/>
            <a:ext cx="9132026" cy="5265719"/>
          </a:xfrm>
        </p:spPr>
        <p:txBody>
          <a:bodyPr/>
          <a:lstStyle/>
          <a:p>
            <a:r>
              <a:rPr lang="zh-CN" altLang="en-US" dirty="0"/>
              <a:t>输入分析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63639" y="1803042"/>
            <a:ext cx="1815922" cy="431442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3200" y="1803041"/>
            <a:ext cx="3386693" cy="431442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x&lt;T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x &lt;T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x &lt;T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x &lt;T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>
              <a:lnSpc>
                <a:spcPts val="38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800"/>
              </a:lnSpc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19739" y="4494727"/>
            <a:ext cx="2022440" cy="14553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输入共有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2n+1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62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74" y="1185108"/>
            <a:ext cx="9132026" cy="5265719"/>
          </a:xfrm>
        </p:spPr>
        <p:txBody>
          <a:bodyPr/>
          <a:lstStyle/>
          <a:p>
            <a:r>
              <a:rPr lang="zh-CN" altLang="en-US" dirty="0"/>
              <a:t>例：归并排序最坏情况：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W(n)=2W(n/2)+n-1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W(1)=0,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n=2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递归树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18800" y="3201481"/>
            <a:ext cx="2945037" cy="1759601"/>
            <a:chOff x="2072336" y="2461752"/>
            <a:chExt cx="2945037" cy="1759601"/>
          </a:xfrm>
        </p:grpSpPr>
        <p:sp>
          <p:nvSpPr>
            <p:cNvPr id="4" name="椭圆 3"/>
            <p:cNvSpPr/>
            <p:nvPr/>
          </p:nvSpPr>
          <p:spPr>
            <a:xfrm>
              <a:off x="3269091" y="2831084"/>
              <a:ext cx="296214" cy="257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31078" y="2461752"/>
              <a:ext cx="2091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n-1</a:t>
              </a:r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 flipH="1">
              <a:off x="2639909" y="3050941"/>
              <a:ext cx="672562" cy="5063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4" idx="5"/>
              <a:endCxn id="9" idx="1"/>
            </p:cNvCxnSpPr>
            <p:nvPr/>
          </p:nvCxnSpPr>
          <p:spPr>
            <a:xfrm>
              <a:off x="3521925" y="3050941"/>
              <a:ext cx="556173" cy="54402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415435" y="3539097"/>
              <a:ext cx="296214" cy="257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34718" y="3557241"/>
              <a:ext cx="296214" cy="257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72336" y="3755539"/>
              <a:ext cx="1145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W(n/2)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71633" y="3759688"/>
              <a:ext cx="1145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W(n/2)</a:t>
              </a:r>
              <a:endParaRPr lang="zh-CN" altLang="en-US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7572" y="2037662"/>
            <a:ext cx="1095420" cy="461665"/>
            <a:chOff x="-457010" y="2623692"/>
            <a:chExt cx="1095420" cy="461665"/>
          </a:xfrm>
        </p:grpSpPr>
        <p:sp>
          <p:nvSpPr>
            <p:cNvPr id="12" name="椭圆 11"/>
            <p:cNvSpPr/>
            <p:nvPr/>
          </p:nvSpPr>
          <p:spPr>
            <a:xfrm>
              <a:off x="342196" y="2753360"/>
              <a:ext cx="296214" cy="257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457010" y="2623692"/>
              <a:ext cx="1004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W(n)</a:t>
              </a:r>
              <a:endParaRPr lang="zh-CN" altLang="en-US" sz="2400" b="1" dirty="0"/>
            </a:p>
          </p:txBody>
        </p:sp>
      </p:grpSp>
      <p:sp>
        <p:nvSpPr>
          <p:cNvPr id="14" name="左右箭头 13"/>
          <p:cNvSpPr/>
          <p:nvPr/>
        </p:nvSpPr>
        <p:spPr>
          <a:xfrm rot="5400000">
            <a:off x="1846242" y="2648556"/>
            <a:ext cx="754343" cy="449421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3859823" y="3288287"/>
            <a:ext cx="5111422" cy="2793330"/>
            <a:chOff x="3859823" y="3288287"/>
            <a:chExt cx="5111422" cy="2793330"/>
          </a:xfrm>
        </p:grpSpPr>
        <p:grpSp>
          <p:nvGrpSpPr>
            <p:cNvPr id="19" name="组合 18"/>
            <p:cNvGrpSpPr/>
            <p:nvPr/>
          </p:nvGrpSpPr>
          <p:grpSpPr>
            <a:xfrm>
              <a:off x="4592356" y="3288287"/>
              <a:ext cx="3575491" cy="1570612"/>
              <a:chOff x="1835011" y="2179226"/>
              <a:chExt cx="3575491" cy="157061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310462" y="2524545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371325" y="2179226"/>
                <a:ext cx="2091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 flipH="1">
                <a:off x="2436037" y="2743111"/>
                <a:ext cx="932215" cy="72636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5"/>
                <a:endCxn id="39" idx="1"/>
              </p:cNvCxnSpPr>
              <p:nvPr/>
            </p:nvCxnSpPr>
            <p:spPr>
              <a:xfrm>
                <a:off x="3563296" y="2744402"/>
                <a:ext cx="1021535" cy="77826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4549005" y="3492260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835011" y="3030595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n/2-1</a:t>
                </a:r>
                <a:endParaRPr lang="zh-CN" altLang="en-US" sz="2400" b="1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425025" y="3137120"/>
                <a:ext cx="985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n/2-1</a:t>
                </a:r>
                <a:endParaRPr lang="zh-CN" altLang="en-US" sz="2400" b="1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859823" y="4526879"/>
              <a:ext cx="2627406" cy="1532845"/>
              <a:chOff x="2083639" y="2831084"/>
              <a:chExt cx="2627406" cy="1532845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269091" y="2831084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" name="直接连接符 30"/>
              <p:cNvCxnSpPr>
                <a:stCxn id="29" idx="3"/>
                <a:endCxn id="33" idx="7"/>
              </p:cNvCxnSpPr>
              <p:nvPr/>
            </p:nvCxnSpPr>
            <p:spPr>
              <a:xfrm flipH="1">
                <a:off x="2651465" y="3050941"/>
                <a:ext cx="661006" cy="63146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9" idx="5"/>
                <a:endCxn id="34" idx="0"/>
              </p:cNvCxnSpPr>
              <p:nvPr/>
            </p:nvCxnSpPr>
            <p:spPr>
              <a:xfrm>
                <a:off x="3521925" y="3050941"/>
                <a:ext cx="621591" cy="611145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2398631" y="3644686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95409" y="3662086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83639" y="3845535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W(n/4)</a:t>
                </a:r>
                <a:endParaRPr lang="zh-CN" altLang="en-US" sz="2400" b="1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565305" y="3902264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W(n/4)</a:t>
                </a:r>
                <a:endParaRPr lang="zh-CN" altLang="en-US" sz="2400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449270" y="4594003"/>
              <a:ext cx="2521975" cy="1487614"/>
              <a:chOff x="2419565" y="2831084"/>
              <a:chExt cx="2521975" cy="148761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69091" y="2831084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直接连接符 40"/>
              <p:cNvCxnSpPr>
                <a:stCxn id="39" idx="3"/>
                <a:endCxn id="43" idx="7"/>
              </p:cNvCxnSpPr>
              <p:nvPr/>
            </p:nvCxnSpPr>
            <p:spPr>
              <a:xfrm flipH="1">
                <a:off x="2834579" y="3050941"/>
                <a:ext cx="477892" cy="61767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9" idx="5"/>
                <a:endCxn id="44" idx="1"/>
              </p:cNvCxnSpPr>
              <p:nvPr/>
            </p:nvCxnSpPr>
            <p:spPr>
              <a:xfrm>
                <a:off x="3521925" y="3050941"/>
                <a:ext cx="556173" cy="54402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/>
            </p:nvSpPr>
            <p:spPr>
              <a:xfrm>
                <a:off x="2581745" y="3630899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034718" y="3557241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419565" y="3857033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W(n/4)</a:t>
                </a:r>
                <a:endParaRPr lang="zh-CN" altLang="en-US" sz="2400" b="1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795800" y="3848990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W(n/4)</a:t>
                </a:r>
                <a:endParaRPr lang="zh-CN" altLang="en-US" sz="2400" b="1" dirty="0"/>
              </a:p>
            </p:txBody>
          </p:sp>
        </p:grpSp>
      </p:grpSp>
      <p:sp>
        <p:nvSpPr>
          <p:cNvPr id="58" name="左右箭头 57"/>
          <p:cNvSpPr/>
          <p:nvPr/>
        </p:nvSpPr>
        <p:spPr>
          <a:xfrm rot="10800000">
            <a:off x="3219565" y="3469747"/>
            <a:ext cx="2153302" cy="449421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3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2500" y="1150937"/>
            <a:ext cx="4954176" cy="2793330"/>
            <a:chOff x="4017069" y="3288287"/>
            <a:chExt cx="4954176" cy="2793330"/>
          </a:xfrm>
        </p:grpSpPr>
        <p:grpSp>
          <p:nvGrpSpPr>
            <p:cNvPr id="5" name="组合 4"/>
            <p:cNvGrpSpPr/>
            <p:nvPr/>
          </p:nvGrpSpPr>
          <p:grpSpPr>
            <a:xfrm>
              <a:off x="4592356" y="3288287"/>
              <a:ext cx="3575491" cy="1570612"/>
              <a:chOff x="1835011" y="2179226"/>
              <a:chExt cx="3575491" cy="157061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3310462" y="2524545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371325" y="2179226"/>
                <a:ext cx="2091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H="1">
                <a:off x="2436037" y="2743111"/>
                <a:ext cx="932215" cy="726368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2" idx="5"/>
                <a:endCxn id="8" idx="1"/>
              </p:cNvCxnSpPr>
              <p:nvPr/>
            </p:nvCxnSpPr>
            <p:spPr>
              <a:xfrm>
                <a:off x="3563296" y="2744402"/>
                <a:ext cx="1021535" cy="77826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549005" y="3492260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835011" y="3030595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n/2-1</a:t>
                </a:r>
                <a:endParaRPr lang="zh-CN" altLang="en-US" sz="2400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425025" y="3137120"/>
                <a:ext cx="985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n/2-1</a:t>
                </a:r>
                <a:endParaRPr lang="zh-CN" altLang="en-US" sz="2400" b="1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017069" y="4526879"/>
              <a:ext cx="2742488" cy="1521598"/>
              <a:chOff x="2240885" y="2831084"/>
              <a:chExt cx="2742488" cy="152159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69091" y="2831084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直接连接符 15"/>
              <p:cNvCxnSpPr>
                <a:stCxn id="15" idx="3"/>
                <a:endCxn id="18" idx="7"/>
              </p:cNvCxnSpPr>
              <p:nvPr/>
            </p:nvCxnSpPr>
            <p:spPr>
              <a:xfrm flipH="1">
                <a:off x="2651465" y="3050941"/>
                <a:ext cx="661006" cy="63146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5"/>
                <a:endCxn id="19" idx="0"/>
              </p:cNvCxnSpPr>
              <p:nvPr/>
            </p:nvCxnSpPr>
            <p:spPr>
              <a:xfrm>
                <a:off x="3521925" y="3050941"/>
                <a:ext cx="621591" cy="611145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2398631" y="3644686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95409" y="3662086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240885" y="3826812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n/4-1</a:t>
                </a:r>
                <a:endParaRPr lang="zh-CN" altLang="en-US" sz="2400" b="1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37633" y="3891017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n/4-1</a:t>
                </a:r>
                <a:endParaRPr lang="zh-CN" altLang="en-US" sz="2400" b="1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449270" y="4594003"/>
              <a:ext cx="2521975" cy="1487614"/>
              <a:chOff x="2419565" y="2831084"/>
              <a:chExt cx="2521975" cy="148761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269091" y="2831084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3"/>
                <a:endCxn id="11" idx="7"/>
              </p:cNvCxnSpPr>
              <p:nvPr/>
            </p:nvCxnSpPr>
            <p:spPr>
              <a:xfrm flipH="1">
                <a:off x="2834579" y="3050941"/>
                <a:ext cx="477892" cy="61767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8" idx="5"/>
                <a:endCxn id="12" idx="1"/>
              </p:cNvCxnSpPr>
              <p:nvPr/>
            </p:nvCxnSpPr>
            <p:spPr>
              <a:xfrm>
                <a:off x="3521925" y="3050941"/>
                <a:ext cx="556173" cy="544021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581745" y="3630899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034718" y="3557241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19565" y="3857033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n/4-1</a:t>
                </a:r>
                <a:endParaRPr lang="zh-CN" altLang="en-US" sz="24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95800" y="3848990"/>
                <a:ext cx="11457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n/4-1</a:t>
                </a:r>
                <a:endParaRPr lang="zh-CN" altLang="en-US" sz="2400" b="1" dirty="0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2181676" y="3652104"/>
            <a:ext cx="1746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...…</a:t>
            </a:r>
            <a:endParaRPr lang="zh-CN" altLang="en-US" sz="4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890195" y="1256438"/>
            <a:ext cx="1274367" cy="584775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850917" y="2138968"/>
            <a:ext cx="1313645" cy="584775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endParaRPr lang="zh-CN" alt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50918" y="3311599"/>
            <a:ext cx="1313645" cy="584775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n-4</a:t>
            </a:r>
            <a:endParaRPr lang="zh-CN" altLang="en-US" sz="3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-72828" y="4216259"/>
            <a:ext cx="8237392" cy="1010546"/>
            <a:chOff x="145667" y="4681609"/>
            <a:chExt cx="8237392" cy="1010546"/>
          </a:xfrm>
        </p:grpSpPr>
        <p:grpSp>
          <p:nvGrpSpPr>
            <p:cNvPr id="32" name="组合 31"/>
            <p:cNvGrpSpPr/>
            <p:nvPr/>
          </p:nvGrpSpPr>
          <p:grpSpPr>
            <a:xfrm>
              <a:off x="145667" y="5036473"/>
              <a:ext cx="415124" cy="655682"/>
              <a:chOff x="145667" y="5036473"/>
              <a:chExt cx="415124" cy="65568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68353" y="5036473"/>
              <a:ext cx="415124" cy="655682"/>
              <a:chOff x="145667" y="5036473"/>
              <a:chExt cx="415124" cy="65568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431251" y="5036473"/>
              <a:ext cx="415124" cy="655682"/>
              <a:chOff x="145667" y="5036473"/>
              <a:chExt cx="415124" cy="655682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90175" y="5036473"/>
              <a:ext cx="415124" cy="655682"/>
              <a:chOff x="145667" y="5036473"/>
              <a:chExt cx="415124" cy="655682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617041" y="5036473"/>
              <a:ext cx="415124" cy="655682"/>
              <a:chOff x="145667" y="5036473"/>
              <a:chExt cx="415124" cy="65568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142462" y="5036473"/>
              <a:ext cx="415124" cy="655682"/>
              <a:chOff x="145667" y="5036473"/>
              <a:chExt cx="415124" cy="655682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636244" y="5036473"/>
              <a:ext cx="415124" cy="655682"/>
              <a:chOff x="145667" y="5036473"/>
              <a:chExt cx="415124" cy="655682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05122" y="5036473"/>
                <a:ext cx="296214" cy="257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45667" y="5230490"/>
                <a:ext cx="415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dirty="0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3122912" y="4681609"/>
              <a:ext cx="1746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...…</a:t>
              </a:r>
              <a:endParaRPr lang="zh-CN" altLang="en-US" sz="4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069414" y="4886895"/>
              <a:ext cx="1313645" cy="584775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n-2</a:t>
              </a:r>
              <a:r>
                <a:rPr lang="en-US" altLang="zh-CN" sz="3200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endParaRPr lang="zh-CN" altLang="en-US" sz="3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282841" y="5344732"/>
            <a:ext cx="6787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W(n)=n-1+n-2+n-4+…+n-2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           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(n=2</a:t>
            </a:r>
            <a:r>
              <a:rPr lang="en-US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/>
          </a:p>
          <a:p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-1)=nlogn-n+1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4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40752"/>
            <a:ext cx="9132026" cy="5265719"/>
          </a:xfrm>
          <a:solidFill>
            <a:srgbClr val="0000CC"/>
          </a:solidFill>
        </p:spPr>
        <p:txBody>
          <a:bodyPr>
            <a:normAutofit/>
          </a:bodyPr>
          <a:lstStyle/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6714" y="1343900"/>
            <a:ext cx="65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T(n)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0772" y="1343900"/>
            <a:ext cx="656823" cy="63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en-US" altLang="zh-CN" sz="2800" baseline="30000" dirty="0">
                <a:solidFill>
                  <a:schemeClr val="bg1"/>
                </a:solidFill>
              </a:rPr>
              <a:t>2</a:t>
            </a:r>
            <a:endParaRPr lang="zh-CN" altLang="en-US" sz="2800" baseline="30000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828826" y="1858793"/>
            <a:ext cx="1495607" cy="465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33062" y="1836972"/>
            <a:ext cx="1164311" cy="5837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14152" y="2214504"/>
            <a:ext cx="124573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T(n/4)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4080" y="2298220"/>
            <a:ext cx="1245739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T(n/2)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3900" y="2231544"/>
            <a:ext cx="130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(n/4)</a:t>
            </a:r>
            <a:r>
              <a:rPr lang="en-US" altLang="zh-CN" sz="2800" baseline="30000" dirty="0">
                <a:solidFill>
                  <a:schemeClr val="bg1"/>
                </a:solidFill>
              </a:rPr>
              <a:t>2</a:t>
            </a:r>
            <a:endParaRPr lang="zh-CN" altLang="en-US" sz="2800" baseline="300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1772056" y="2703749"/>
            <a:ext cx="759854" cy="3734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44411" y="2658778"/>
            <a:ext cx="734548" cy="418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57382" y="2977486"/>
            <a:ext cx="124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T(n/16)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2434" y="3070323"/>
            <a:ext cx="124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T(n/8)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6704" y="2324381"/>
            <a:ext cx="129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(n/2)</a:t>
            </a:r>
            <a:r>
              <a:rPr lang="en-US" altLang="zh-CN" sz="2800" baseline="30000" dirty="0">
                <a:solidFill>
                  <a:schemeClr val="bg1"/>
                </a:solidFill>
              </a:rPr>
              <a:t>2</a:t>
            </a:r>
            <a:endParaRPr lang="zh-CN" altLang="en-US" sz="2800" baseline="30000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5075451" y="2796586"/>
            <a:ext cx="759854" cy="3734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7806" y="2751615"/>
            <a:ext cx="734548" cy="418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60777" y="3070323"/>
            <a:ext cx="124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T(n/8)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6869" y="3070323"/>
            <a:ext cx="124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T(n/4)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73855" y="3006439"/>
            <a:ext cx="2961831" cy="1301137"/>
            <a:chOff x="2244436" y="1208710"/>
            <a:chExt cx="2961831" cy="1301137"/>
          </a:xfrm>
        </p:grpSpPr>
        <p:sp>
          <p:nvSpPr>
            <p:cNvPr id="33" name="文本框 32"/>
            <p:cNvSpPr txBox="1"/>
            <p:nvPr/>
          </p:nvSpPr>
          <p:spPr>
            <a:xfrm>
              <a:off x="2882174" y="1208710"/>
              <a:ext cx="148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(n/16)</a:t>
              </a:r>
              <a:r>
                <a:rPr lang="en-US" altLang="zh-CN" sz="2800" baseline="30000" dirty="0">
                  <a:solidFill>
                    <a:schemeClr val="bg1"/>
                  </a:solidFill>
                </a:rPr>
                <a:t>2</a:t>
              </a:r>
              <a:endParaRPr lang="zh-CN" altLang="en-US" sz="2800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2859110" y="1712890"/>
              <a:ext cx="759854" cy="3734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831465" y="1667919"/>
              <a:ext cx="734548" cy="4184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244436" y="1986627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960528" y="1986627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51111" y="3020062"/>
            <a:ext cx="2540619" cy="1301137"/>
            <a:chOff x="2665648" y="1208710"/>
            <a:chExt cx="2540619" cy="1301137"/>
          </a:xfrm>
        </p:grpSpPr>
        <p:sp>
          <p:nvSpPr>
            <p:cNvPr id="39" name="文本框 38"/>
            <p:cNvSpPr txBox="1"/>
            <p:nvPr/>
          </p:nvSpPr>
          <p:spPr>
            <a:xfrm>
              <a:off x="2882174" y="1208710"/>
              <a:ext cx="148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(n/8)</a:t>
              </a:r>
              <a:r>
                <a:rPr lang="en-US" altLang="zh-CN" sz="2800" baseline="30000" dirty="0">
                  <a:solidFill>
                    <a:schemeClr val="bg1"/>
                  </a:solidFill>
                </a:rPr>
                <a:t>2</a:t>
              </a:r>
              <a:endParaRPr lang="zh-CN" altLang="en-US" sz="2800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2859110" y="1712890"/>
              <a:ext cx="759854" cy="3734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831465" y="1667919"/>
              <a:ext cx="734548" cy="4184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665648" y="1986627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960528" y="1986627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83241" y="3020062"/>
            <a:ext cx="2464533" cy="1301137"/>
            <a:chOff x="2741734" y="1208710"/>
            <a:chExt cx="2464533" cy="1301137"/>
          </a:xfrm>
        </p:grpSpPr>
        <p:sp>
          <p:nvSpPr>
            <p:cNvPr id="45" name="文本框 44"/>
            <p:cNvSpPr txBox="1"/>
            <p:nvPr/>
          </p:nvSpPr>
          <p:spPr>
            <a:xfrm>
              <a:off x="2882174" y="1208710"/>
              <a:ext cx="148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(n/8)</a:t>
              </a:r>
              <a:r>
                <a:rPr lang="en-US" altLang="zh-CN" sz="2800" baseline="30000" dirty="0">
                  <a:solidFill>
                    <a:schemeClr val="bg1"/>
                  </a:solidFill>
                </a:rPr>
                <a:t>2</a:t>
              </a:r>
              <a:endParaRPr lang="zh-CN" altLang="en-US" sz="2800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2859110" y="1712890"/>
              <a:ext cx="759854" cy="3734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831465" y="1667919"/>
              <a:ext cx="734548" cy="4184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741734" y="1973004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60528" y="1986627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09449" y="3020062"/>
            <a:ext cx="2440912" cy="1314760"/>
            <a:chOff x="2765355" y="1208710"/>
            <a:chExt cx="2440912" cy="1314760"/>
          </a:xfrm>
        </p:grpSpPr>
        <p:sp>
          <p:nvSpPr>
            <p:cNvPr id="51" name="文本框 50"/>
            <p:cNvSpPr txBox="1"/>
            <p:nvPr/>
          </p:nvSpPr>
          <p:spPr>
            <a:xfrm>
              <a:off x="2882174" y="1208710"/>
              <a:ext cx="148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(n/4)</a:t>
              </a:r>
              <a:r>
                <a:rPr lang="en-US" altLang="zh-CN" sz="2800" baseline="30000" dirty="0">
                  <a:solidFill>
                    <a:schemeClr val="bg1"/>
                  </a:solidFill>
                </a:rPr>
                <a:t>2</a:t>
              </a:r>
              <a:endParaRPr lang="zh-CN" altLang="en-US" sz="2800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2859110" y="1712890"/>
              <a:ext cx="759854" cy="3734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831465" y="1667919"/>
              <a:ext cx="734548" cy="41845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765355" y="2000250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960528" y="1986627"/>
              <a:ext cx="1245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852634" y="4241755"/>
            <a:ext cx="1030334" cy="943669"/>
            <a:chOff x="276565" y="4286671"/>
            <a:chExt cx="1030334" cy="943669"/>
          </a:xfrm>
        </p:grpSpPr>
        <p:sp>
          <p:nvSpPr>
            <p:cNvPr id="57" name="文本框 56"/>
            <p:cNvSpPr txBox="1"/>
            <p:nvPr/>
          </p:nvSpPr>
          <p:spPr>
            <a:xfrm>
              <a:off x="276565" y="4707120"/>
              <a:ext cx="103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   O(1) </a:t>
              </a:r>
              <a:endParaRPr lang="zh-CN" altLang="en-US" sz="2800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490619" y="4286671"/>
              <a:ext cx="427687" cy="4204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6620169" y="2325340"/>
            <a:ext cx="2695804" cy="461665"/>
            <a:chOff x="5233742" y="1378795"/>
            <a:chExt cx="2695804" cy="461665"/>
          </a:xfrm>
        </p:grpSpPr>
        <p:cxnSp>
          <p:nvCxnSpPr>
            <p:cNvPr id="103" name="直接连接符 102"/>
            <p:cNvCxnSpPr/>
            <p:nvPr/>
          </p:nvCxnSpPr>
          <p:spPr>
            <a:xfrm flipV="1">
              <a:off x="5233742" y="1639446"/>
              <a:ext cx="1090297" cy="6292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140092" y="1378795"/>
              <a:ext cx="178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5/16</a:t>
              </a:r>
              <a:r>
                <a: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b="1" baseline="30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649104" y="1496300"/>
            <a:ext cx="3165158" cy="523220"/>
            <a:chOff x="5496704" y="1343900"/>
            <a:chExt cx="3165158" cy="52322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5496704" y="1596044"/>
              <a:ext cx="212767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624382" y="1343900"/>
              <a:ext cx="1037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baseline="30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475559" y="2993741"/>
            <a:ext cx="2049967" cy="461665"/>
            <a:chOff x="5206842" y="1378795"/>
            <a:chExt cx="2049967" cy="461665"/>
          </a:xfrm>
        </p:grpSpPr>
        <p:cxnSp>
          <p:nvCxnSpPr>
            <p:cNvPr id="112" name="直接连接符 111"/>
            <p:cNvCxnSpPr/>
            <p:nvPr/>
          </p:nvCxnSpPr>
          <p:spPr>
            <a:xfrm flipV="1">
              <a:off x="5233742" y="1628685"/>
              <a:ext cx="269548" cy="17053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5206842" y="1378795"/>
              <a:ext cx="20499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25/256</a:t>
              </a:r>
              <a:r>
                <a:rPr lang="zh-CN" altLang="en-US" sz="20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30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baseline="30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108316" y="5170765"/>
                <a:ext cx="7739774" cy="11455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6" y="5170765"/>
                <a:ext cx="7739774" cy="1145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4234547" y="1879925"/>
            <a:ext cx="449104" cy="36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内容占位符 1"/>
              <p:cNvSpPr txBox="1">
                <a:spLocks/>
              </p:cNvSpPr>
              <p:nvPr/>
            </p:nvSpPr>
            <p:spPr>
              <a:xfrm>
                <a:off x="18539" y="314777"/>
                <a:ext cx="9100554" cy="8065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52000" indent="-288000" algn="l" defTabSz="914400" rtl="0" eaLnBrk="1" latinLnBrk="0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00FF"/>
                  </a:buClr>
                  <a:buFont typeface="Wingdings" panose="05000000000000000000" pitchFamily="2" charset="2"/>
                  <a:buChar char="u"/>
                  <a:defRPr sz="2800" b="1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  <a:defRPr sz="2400" b="1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B050"/>
                  </a:buClr>
                  <a:buFont typeface="Wingdings" panose="05000000000000000000" pitchFamily="2" charset="2"/>
                  <a:buChar char="n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1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" y="314777"/>
                <a:ext cx="9100554" cy="806589"/>
              </a:xfrm>
              <a:prstGeom prst="rect">
                <a:avLst/>
              </a:prstGeom>
              <a:blipFill rotWithShape="0">
                <a:blip r:embed="rId3"/>
                <a:stretch>
                  <a:fillRect l="-1340" t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2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12" grpId="0"/>
      <p:bldP spid="12" grpId="1"/>
      <p:bldP spid="13" grpId="0"/>
      <p:bldP spid="13" grpId="1"/>
      <p:bldP spid="17" grpId="0"/>
      <p:bldP spid="20" grpId="0"/>
      <p:bldP spid="20" grpId="1"/>
      <p:bldP spid="21" grpId="0"/>
      <p:bldP spid="21" grpId="1"/>
      <p:bldP spid="23" grpId="0"/>
      <p:bldP spid="26" grpId="0"/>
      <p:bldP spid="26" grpId="1"/>
      <p:bldP spid="27" grpId="0"/>
      <p:bldP spid="27" grpId="1"/>
      <p:bldP spid="116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7552" y="1287887"/>
                <a:ext cx="8974473" cy="5201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…=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1−(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800" b="0" i="1" smtClean="0">
                        <a:latin typeface="Cambria Math" panose="02040503050406030204" pitchFamily="18" charset="0"/>
                      </a:rPr>
                      <m:t>𝛰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0" i="1" dirty="0"/>
                  <a:t>    </a:t>
                </a:r>
                <a:r>
                  <a:rPr lang="zh-CN" altLang="en-US" sz="2800" b="0" dirty="0">
                    <a:solidFill>
                      <a:srgbClr val="FF0000"/>
                    </a:solidFill>
                  </a:rPr>
                  <a:t>可以用数学归纳法验证解的正确性。</a:t>
                </a:r>
                <a:endParaRPr lang="en-US" altLang="zh-CN" sz="2800" b="0" dirty="0">
                  <a:solidFill>
                    <a:srgbClr val="FF0000"/>
                  </a:solidFill>
                </a:endParaRPr>
              </a:p>
              <a:p>
                <a:endParaRPr lang="en-US" altLang="zh-CN" sz="2800" b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>
                    <a:solidFill>
                      <a:srgbClr val="3333FF"/>
                    </a:solidFill>
                  </a:rPr>
                  <a:t>递归树生成猜测，然后用数学归纳法证明正确性。</a:t>
                </a:r>
                <a:endParaRPr lang="en-US" altLang="zh-CN" sz="2800" b="1" dirty="0">
                  <a:solidFill>
                    <a:srgbClr val="3333FF"/>
                  </a:solidFill>
                </a:endParaRPr>
              </a:p>
              <a:p>
                <a:endParaRPr lang="en-US" altLang="zh-CN" sz="2800" b="1" dirty="0">
                  <a:solidFill>
                    <a:srgbClr val="3333FF"/>
                  </a:solidFill>
                </a:endParaRPr>
              </a:p>
              <a:p>
                <a:r>
                  <a:rPr lang="zh-CN" altLang="en-US" sz="2800" b="1" dirty="0">
                    <a:solidFill>
                      <a:srgbClr val="3333FF"/>
                    </a:solidFill>
                  </a:rPr>
                  <a:t>证明存在某个常数 </a:t>
                </a:r>
                <a:r>
                  <a:rPr lang="en-US" altLang="zh-CN" sz="2800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c&gt;0, </a:t>
                </a:r>
                <a:r>
                  <a:rPr lang="zh-CN" altLang="en-US" sz="2800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lang="en-US" altLang="zh-CN" sz="2800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n&gt;n</a:t>
                </a:r>
                <a:r>
                  <a:rPr lang="en-US" altLang="zh-CN" sz="2800" b="1" i="1" baseline="-250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T(n) ≤ cn</a:t>
                </a:r>
                <a:r>
                  <a:rPr lang="en-US" altLang="zh-CN" sz="2800" b="1" i="1" baseline="300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800" b="1" i="1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成立。</a:t>
                </a:r>
                <a:endParaRPr lang="en-US" altLang="zh-CN" sz="2800" b="1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/>
                  <a:t>    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287887"/>
                <a:ext cx="8974473" cy="5201680"/>
              </a:xfrm>
              <a:prstGeom prst="rect">
                <a:avLst/>
              </a:prstGeo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35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主定理（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 theorem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适用于求解具有如下形式的递归式：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常量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1,</m:t>
                      </m:r>
                      <m:r>
                        <m:rPr>
                          <m:nor/>
                        </m:rPr>
                        <a:rPr lang="en-US" altLang="zh-CN" b="1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/>
                        <m:t>是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复杂度</m:t>
                      </m:r>
                      <m:r>
                        <m:rPr>
                          <m:nor/>
                        </m:rPr>
                        <a:rPr lang="zh-CN" altLang="en-US"/>
                        <m:t>函数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的渐近表示。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子问题个数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子问题的规模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递归求解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个子问题，每个子问题的运行时间为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为分解子问题和合并子问题的解所需要的时间代价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例如：归并排序算法：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T(n)=2T(n/2)+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l-GR" altLang="zh-CN" sz="2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    a=2,b=2  </a:t>
                </a:r>
              </a:p>
              <a:p>
                <a:pPr marL="457200" lvl="1" indent="0">
                  <a:buNone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5" t="-1620" b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</p:spTree>
    <p:extLst>
      <p:ext uri="{BB962C8B-B14F-4D97-AF65-F5344CB8AC3E}">
        <p14:creationId xmlns:p14="http://schemas.microsoft.com/office/powerpoint/2010/main" val="2984333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主定理（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 theorem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600" i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600" i="0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&gt;1</m:t>
                    </m:r>
                    <m:r>
                      <a:rPr lang="zh-CN" altLang="en-US" sz="2600" i="0">
                        <a:latin typeface="Cambria Math" panose="02040503050406030204" pitchFamily="18" charset="0"/>
                      </a:rPr>
                      <m:t>是常数</m:t>
                    </m:r>
                    <m:r>
                      <m:rPr>
                        <m:nor/>
                      </m:rPr>
                      <a:rPr lang="en-US" altLang="zh-CN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600" b="1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6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是函数</m:t>
                    </m:r>
                    <m:r>
                      <a:rPr lang="zh-CN" altLang="en-US" sz="2600" i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是定义在非负整数上的递归式：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𝑎𝑇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可解释为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sz="2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zh-CN" altLang="en-US" sz="260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或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600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6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有如下三种渐近界：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n"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若存在常数</a:t>
                </a:r>
                <a:r>
                  <a:rPr lang="el-GR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𝜪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zh-CN" sz="2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则：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 i="0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b="1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n"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，则：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60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3: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若存在常数</a:t>
                </a:r>
                <a:r>
                  <a:rPr lang="el-GR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sz="2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且对某个常数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c&lt;1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和所有足够大的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𝒂𝒇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𝒄𝒇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则：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n"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</p:spTree>
    <p:extLst>
      <p:ext uri="{BB962C8B-B14F-4D97-AF65-F5344CB8AC3E}">
        <p14:creationId xmlns:p14="http://schemas.microsoft.com/office/powerpoint/2010/main" val="1364511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主定理证明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1700012"/>
                <a:ext cx="91440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𝑎𝑇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0012"/>
                <a:ext cx="9144000" cy="914400"/>
              </a:xfrm>
              <a:prstGeom prst="rect">
                <a:avLst/>
              </a:prstGeom>
              <a:blipFill rotWithShape="0">
                <a:blip r:embed="rId2"/>
                <a:stretch>
                  <a:fillRect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-11974" y="2593280"/>
                <a:ext cx="91440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4" y="2593280"/>
                <a:ext cx="9144000" cy="9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-11974" y="3512306"/>
                <a:ext cx="91440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4" y="3512306"/>
                <a:ext cx="9144000" cy="914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4505702"/>
                <a:ext cx="91440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5702"/>
                <a:ext cx="914400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797" y="5398970"/>
                <a:ext cx="91440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5398970"/>
                <a:ext cx="9144000" cy="9144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89478" y="1185762"/>
                <a:ext cx="3261316" cy="5553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FF0000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78" y="1185762"/>
                <a:ext cx="3261316" cy="555391"/>
              </a:xfrm>
              <a:prstGeom prst="rect">
                <a:avLst/>
              </a:prstGeom>
              <a:blipFill rotWithShape="0">
                <a:blip r:embed="rId7"/>
                <a:stretch>
                  <a:fillRect t="-12088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57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797" y="1150937"/>
                <a:ext cx="91440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1150937"/>
                <a:ext cx="9144000" cy="914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797" y="2013854"/>
                <a:ext cx="8100811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2013854"/>
                <a:ext cx="8100811" cy="1311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90264" y="4636394"/>
                <a:ext cx="2091080" cy="6979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64" y="4636394"/>
                <a:ext cx="2091080" cy="697901"/>
              </a:xfrm>
              <a:prstGeom prst="rect">
                <a:avLst/>
              </a:prstGeom>
              <a:blipFill rotWithShape="0">
                <a:blip r:embed="rId4"/>
                <a:stretch>
                  <a:fillRect l="-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80252" y="3515107"/>
                <a:ext cx="3090414" cy="6729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52" y="3515107"/>
                <a:ext cx="3090414" cy="672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797" y="3325124"/>
                <a:ext cx="8100811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" y="3325124"/>
                <a:ext cx="8100811" cy="13112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9440" y="4653693"/>
                <a:ext cx="8100811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0" y="4653693"/>
                <a:ext cx="8100811" cy="13112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53586" y="2360614"/>
                <a:ext cx="1964437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586" y="2360614"/>
                <a:ext cx="1964437" cy="4149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37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9" y="1136280"/>
            <a:ext cx="8809148" cy="5225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22797" y="12700"/>
            <a:ext cx="9121203" cy="1138237"/>
          </a:xfrm>
        </p:spPr>
        <p:txBody>
          <a:bodyPr/>
          <a:lstStyle/>
          <a:p>
            <a:r>
              <a:rPr lang="zh-CN" altLang="en-US" dirty="0"/>
              <a:t>主定理</a:t>
            </a:r>
          </a:p>
        </p:txBody>
      </p:sp>
    </p:spTree>
    <p:extLst>
      <p:ext uri="{BB962C8B-B14F-4D97-AF65-F5344CB8AC3E}">
        <p14:creationId xmlns:p14="http://schemas.microsoft.com/office/powerpoint/2010/main" val="1034956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Case 1: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若存在常数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𝜪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11974" y="1630381"/>
                <a:ext cx="8100811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4" y="1630381"/>
                <a:ext cx="8100811" cy="1311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58414" y="2941651"/>
                <a:ext cx="7176493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𝒂</m:t>
                                      </m:r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ε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14" y="2941651"/>
                <a:ext cx="7176493" cy="1311270"/>
              </a:xfrm>
              <a:prstGeom prst="rect">
                <a:avLst/>
              </a:prstGeom>
              <a:blipFill rotWithShape="0">
                <a:blip r:embed="rId4"/>
                <a:stretch>
                  <a:fillRect b="-181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02838" y="1147779"/>
                <a:ext cx="1532070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38" y="1147779"/>
                <a:ext cx="1532070" cy="414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95500" y="4547088"/>
                <a:ext cx="7548500" cy="1900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e>
                              </m:func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func>
                                            <m:func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28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𝒃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ε</m:t>
                                              </m:r>
                                            </m:e>
                                          </m:func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00" y="4547088"/>
                <a:ext cx="7548500" cy="19002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74" y="1345587"/>
            <a:ext cx="9132026" cy="563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1…n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中查找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次的可能输入</a:t>
            </a:r>
            <a:endParaRPr lang="zh-CN" altLang="en-US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24745"/>
              </p:ext>
            </p:extLst>
          </p:nvPr>
        </p:nvGraphicFramePr>
        <p:xfrm>
          <a:off x="261880" y="2268023"/>
          <a:ext cx="66283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8511" y="2268023"/>
            <a:ext cx="437881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2080" y="2265852"/>
            <a:ext cx="189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比较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次：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种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630"/>
              </p:ext>
            </p:extLst>
          </p:nvPr>
        </p:nvGraphicFramePr>
        <p:xfrm>
          <a:off x="279583" y="2986927"/>
          <a:ext cx="66283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74802" y="2979476"/>
            <a:ext cx="437881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2080" y="2990208"/>
            <a:ext cx="189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比较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次：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种</a:t>
            </a:r>
          </a:p>
        </p:txBody>
      </p:sp>
      <p:sp>
        <p:nvSpPr>
          <p:cNvPr id="12" name="矩形 11"/>
          <p:cNvSpPr/>
          <p:nvPr/>
        </p:nvSpPr>
        <p:spPr>
          <a:xfrm>
            <a:off x="261880" y="2265852"/>
            <a:ext cx="3086631" cy="373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99278" y="2263148"/>
            <a:ext cx="3086631" cy="373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509" y="2974046"/>
            <a:ext cx="6629394" cy="381700"/>
            <a:chOff x="261880" y="3200995"/>
            <a:chExt cx="6629394" cy="381700"/>
          </a:xfrm>
        </p:grpSpPr>
        <p:sp>
          <p:nvSpPr>
            <p:cNvPr id="10" name="矩形 9"/>
            <p:cNvSpPr/>
            <p:nvPr/>
          </p:nvSpPr>
          <p:spPr>
            <a:xfrm>
              <a:off x="1586255" y="3209151"/>
              <a:ext cx="43788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10767" y="3203699"/>
              <a:ext cx="43788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1880" y="3200995"/>
              <a:ext cx="1324375" cy="373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21987" y="3209151"/>
              <a:ext cx="1324375" cy="373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799115" y="3200995"/>
              <a:ext cx="1324375" cy="373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66899" y="3209151"/>
              <a:ext cx="1324375" cy="3735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77875"/>
              </p:ext>
            </p:extLst>
          </p:nvPr>
        </p:nvGraphicFramePr>
        <p:xfrm>
          <a:off x="261343" y="3736506"/>
          <a:ext cx="66283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347974" y="3736506"/>
            <a:ext cx="437881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85718" y="3717480"/>
            <a:ext cx="437881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230" y="3733802"/>
            <a:ext cx="437881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4590" y="3714732"/>
            <a:ext cx="5724649" cy="382437"/>
            <a:chOff x="704590" y="3714732"/>
            <a:chExt cx="5724649" cy="382437"/>
          </a:xfrm>
        </p:grpSpPr>
        <p:sp>
          <p:nvSpPr>
            <p:cNvPr id="23" name="矩形 22"/>
            <p:cNvSpPr/>
            <p:nvPr/>
          </p:nvSpPr>
          <p:spPr>
            <a:xfrm>
              <a:off x="704590" y="3726329"/>
              <a:ext cx="43788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66846" y="3726329"/>
              <a:ext cx="43788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29102" y="3714732"/>
              <a:ext cx="43788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991358" y="3726329"/>
              <a:ext cx="437881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133829" y="3748663"/>
            <a:ext cx="189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比较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次：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种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5445" y="4352779"/>
            <a:ext cx="9005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t=1,2,3,..,k-1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，比较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次的有：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种可能输入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，比较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次的有：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+n+1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种可能输入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80A7CBD-301D-4778-8CA6-731985FD599C}"/>
                  </a:ext>
                </a:extLst>
              </p:cNvPr>
              <p:cNvSpPr/>
              <p:nvPr/>
            </p:nvSpPr>
            <p:spPr>
              <a:xfrm>
                <a:off x="6720986" y="4966037"/>
                <a:ext cx="2125229" cy="5064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0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80A7CBD-301D-4778-8CA6-731985FD5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86" y="4966037"/>
                <a:ext cx="2125229" cy="506445"/>
              </a:xfrm>
              <a:prstGeom prst="rect">
                <a:avLst/>
              </a:prstGeom>
              <a:blipFill>
                <a:blip r:embed="rId2"/>
                <a:stretch>
                  <a:fillRect l="-287" b="-1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0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2" grpId="0" animBg="1"/>
      <p:bldP spid="13" grpId="0" animBg="1"/>
      <p:bldP spid="20" grpId="0" animBg="1"/>
      <p:bldP spid="21" grpId="0" animBg="1"/>
      <p:bldP spid="22" grpId="0" animBg="1"/>
      <p:bldP spid="28" grpId="0"/>
      <p:bldP spid="29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677473"/>
              </a:xfrm>
            </p:spPr>
            <p:txBody>
              <a:bodyPr/>
              <a:lstStyle/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Case 1: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若存在常数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𝜪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677473"/>
              </a:xfrm>
              <a:blipFill rotWithShape="0">
                <a:blip r:embed="rId2"/>
                <a:stretch>
                  <a:fillRect t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02838" y="1147779"/>
                <a:ext cx="1532070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38" y="1147779"/>
                <a:ext cx="1532070" cy="4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0456" y="1562691"/>
                <a:ext cx="8680361" cy="15232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e>
                              </m:func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func>
                                            <m:func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28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𝒃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ε</m:t>
                                              </m:r>
                                            </m:e>
                                          </m:func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6" y="1562691"/>
                <a:ext cx="8680361" cy="1523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19732" y="103721"/>
                <a:ext cx="3013654" cy="95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𝒂</m:t>
                                      </m:r>
                                      <m:r>
                                        <a:rPr lang="en-US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ε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ε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𝒋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32" y="103721"/>
                <a:ext cx="3013654" cy="9530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71979" y="3085944"/>
                <a:ext cx="6400798" cy="14731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e>
                              </m:func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𝒋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79" y="3085944"/>
                <a:ext cx="6400798" cy="14731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71979" y="4513511"/>
                <a:ext cx="6412772" cy="1180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e>
                              </m:func>
                            </m:sup>
                          </m:sSup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  <m:func>
                                    <m:funcPr>
                                      <m:ctrlPr>
                                        <a:rPr lang="en-US" altLang="zh-CN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79" y="4513511"/>
                <a:ext cx="6412772" cy="11806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98253" y="5644563"/>
                <a:ext cx="7752563" cy="1180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e>
                              </m:func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ε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53" y="5644563"/>
                <a:ext cx="7752563" cy="11806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212168" y="4224270"/>
            <a:ext cx="1919857" cy="59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02838" y="4224270"/>
            <a:ext cx="1532070" cy="81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747615" y="3863662"/>
                <a:ext cx="1235852" cy="953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ε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15" y="3863662"/>
                <a:ext cx="1235852" cy="9530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12" idx="1"/>
            <a:endCxn id="15" idx="7"/>
          </p:cNvCxnSpPr>
          <p:nvPr/>
        </p:nvCxnSpPr>
        <p:spPr>
          <a:xfrm flipH="1">
            <a:off x="6809811" y="4340181"/>
            <a:ext cx="937804" cy="31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144790" y="4493659"/>
            <a:ext cx="1950694" cy="11021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b="1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44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</p:spPr>
            <p:txBody>
              <a:bodyPr/>
              <a:lstStyle/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Case 2: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  <a:blipFill rotWithShape="0">
                <a:blip r:embed="rId2"/>
                <a:stretch>
                  <a:fillRect t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11974" y="1630381"/>
                <a:ext cx="8009755" cy="1202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4" y="1630381"/>
                <a:ext cx="8009755" cy="1202971"/>
              </a:xfrm>
              <a:prstGeom prst="rect">
                <a:avLst/>
              </a:prstGeom>
              <a:blipFill rotWithShape="0">
                <a:blip r:embed="rId3"/>
                <a:stretch>
                  <a:fillRect b="-25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8038" y="2796367"/>
                <a:ext cx="7315201" cy="1172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𝒂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38" y="2796367"/>
                <a:ext cx="7315201" cy="1172064"/>
              </a:xfrm>
              <a:prstGeom prst="rect">
                <a:avLst/>
              </a:prstGeom>
              <a:blipFill rotWithShape="0">
                <a:blip r:embed="rId4"/>
                <a:stretch>
                  <a:fillRect b="-26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65711" y="1181624"/>
                <a:ext cx="1532070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11" y="1181624"/>
                <a:ext cx="1532070" cy="414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92469" y="4395918"/>
                <a:ext cx="7200771" cy="899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func>
                                            <m:funcPr>
                                              <m:ctrlP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28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𝒃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</m:func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69" y="4395918"/>
                <a:ext cx="7200771" cy="899515"/>
              </a:xfrm>
              <a:prstGeom prst="rect">
                <a:avLst/>
              </a:prstGeom>
              <a:blipFill rotWithShape="0">
                <a:blip r:embed="rId6"/>
                <a:stretch>
                  <a:fillRect t="-12838" b="-49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78039" y="5736783"/>
                <a:ext cx="7765961" cy="899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39" y="5736783"/>
                <a:ext cx="7765961" cy="8995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80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Case 3: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若存在常数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且对某个常数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c&lt;1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和所有足够大的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6542" y="2070743"/>
                <a:ext cx="5388646" cy="12620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2" y="2070743"/>
                <a:ext cx="5388646" cy="12620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34776" y="1663648"/>
                <a:ext cx="1532070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776" y="1663648"/>
                <a:ext cx="1532070" cy="414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76546" y="3332841"/>
                <a:ext cx="4765184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46" y="3332841"/>
                <a:ext cx="4765184" cy="1311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-11975" y="4809660"/>
                <a:ext cx="5240797" cy="11918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可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推导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出</m:t>
                          </m:r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：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5" y="4809660"/>
                <a:ext cx="5240797" cy="11918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159607" y="3780638"/>
                <a:ext cx="1921425" cy="588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𝒂𝒇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07" y="3780638"/>
                <a:ext cx="1921425" cy="588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120588" y="4442450"/>
                <a:ext cx="1960444" cy="5451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𝒂𝒇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88" y="4442450"/>
                <a:ext cx="1960444" cy="5451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069594" y="5128414"/>
                <a:ext cx="2062432" cy="6179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𝒂𝒇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594" y="5128414"/>
                <a:ext cx="2062432" cy="6179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80538" y="5775029"/>
                <a:ext cx="2279561" cy="674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𝒂𝒇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538" y="5775029"/>
                <a:ext cx="2279561" cy="6748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19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</p:spPr>
            <p:txBody>
              <a:bodyPr/>
              <a:lstStyle/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Case 3: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若存在常数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且对某个常数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c&lt;1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和所有足够大的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779"/>
                <a:ext cx="9132026" cy="5710221"/>
              </a:xfrm>
              <a:blipFill rotWithShape="0">
                <a:blip r:embed="rId2"/>
                <a:stretch>
                  <a:fillRect t="-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34776" y="1663648"/>
                <a:ext cx="1532070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776" y="1663648"/>
                <a:ext cx="1532070" cy="4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8440" y="2039575"/>
                <a:ext cx="7423511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0" y="2039575"/>
                <a:ext cx="7423511" cy="1311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31861" y="3221460"/>
                <a:ext cx="4533363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61" y="3221460"/>
                <a:ext cx="4533363" cy="1311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17502" y="4403345"/>
                <a:ext cx="5024240" cy="13112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02" y="4403345"/>
                <a:ext cx="5024240" cy="13112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90066" y="5507159"/>
                <a:ext cx="1532070" cy="4149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66" y="5507159"/>
                <a:ext cx="1532070" cy="4149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31861" y="5407789"/>
                <a:ext cx="5009881" cy="10058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61" y="5407789"/>
                <a:ext cx="5009881" cy="10058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91743" y="6109953"/>
                <a:ext cx="2282521" cy="6928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𝜣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43" y="6109953"/>
                <a:ext cx="2282521" cy="6928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40195" y="6127389"/>
                <a:ext cx="4021424" cy="525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e>
                        </m:func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,</a:t>
                </a:r>
                <a:r>
                  <a:rPr lang="el-GR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95" y="6127389"/>
                <a:ext cx="4021424" cy="525292"/>
              </a:xfrm>
              <a:prstGeom prst="rect">
                <a:avLst/>
              </a:prstGeom>
              <a:blipFill rotWithShape="0">
                <a:blip r:embed="rId10"/>
                <a:stretch>
                  <a:fillRect t="-10465" r="-1818" b="-34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286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分别证明上述两个递归式的上界下界，从而得证对于任意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i="1" dirty="0"/>
                  <a:t>,</a:t>
                </a:r>
                <a:r>
                  <a:rPr lang="zh-CN" altLang="en-US" dirty="0"/>
                  <a:t>主定理都成立</a:t>
                </a:r>
                <a:r>
                  <a:rPr lang="zh-CN" altLang="en-US" i="1" dirty="0"/>
                  <a:t>。</a:t>
                </a:r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i="1"/>
                  <a:t>  </a:t>
                </a:r>
                <a:r>
                  <a:rPr lang="zh-CN" altLang="en-US"/>
                  <a:t>具体</a:t>
                </a:r>
                <a:r>
                  <a:rPr lang="zh-CN" altLang="en-US" dirty="0"/>
                  <a:t>证明见</a:t>
                </a:r>
                <a:r>
                  <a:rPr lang="en-US" altLang="zh-CN" dirty="0"/>
                  <a:t>4.6.2</a:t>
                </a:r>
                <a:r>
                  <a:rPr lang="zh-CN" altLang="en-US" dirty="0"/>
                  <a:t>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1620" r="-1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471" y="1674254"/>
                <a:ext cx="4185636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1" y="1674254"/>
                <a:ext cx="4185636" cy="9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84577" y="1674254"/>
                <a:ext cx="4069725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77" y="1674254"/>
                <a:ext cx="4069725" cy="9144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79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𝜪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l-GR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𝜺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l-GR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ε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rPr>
                  <a:t>=1</a:t>
                </a: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应用主定理的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Case 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，得到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</a:p>
              <a:p>
                <a:pPr marL="457200" lvl="1" indent="0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 t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2788382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应用主定理的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Case 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，得到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80600" indent="-457200"/>
                <a:r>
                  <a:rPr lang="zh-CN" altLang="en-US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：二分归并排序</a:t>
                </a:r>
                <a:endParaRPr lang="en-US" altLang="zh-CN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340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340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  <a:r>
                  <a:rPr lang="en-US" altLang="zh-CN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应用主定理的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Case 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，得到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𝐖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l-GR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𝛩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 t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1073049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𝚶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𝟕𝟗𝟑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</a:t>
                </a:r>
                <a:endParaRPr lang="en-US" altLang="zh-CN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𝟕𝟗𝟑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ε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l-GR" altLang="zh-CN" sz="28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ε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≈0.2</a:t>
                </a: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𝐚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𝟒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对于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c=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所有足够大的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𝒄𝒇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</a:t>
                </a:r>
              </a:p>
              <a:p>
                <a:pPr marL="457200" lvl="1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    应用主定理的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Case 3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，得到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altLang="zh-CN" sz="2800" b="1" dirty="0"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</a:p>
              <a:p>
                <a:pPr marL="457200" lvl="1" indent="0">
                  <a:buNone/>
                </a:pP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1" t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1950683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altLang="zh-CN" sz="2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</a:t>
                </a:r>
                <a:endParaRPr lang="en-US" altLang="zh-CN" sz="28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en-US" altLang="zh-CN" sz="2800" dirty="0"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渐近大于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但不是多项式意义上的大于，即：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，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func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func>
                    <m:r>
                      <a:rPr lang="zh-CN" alt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渐近小于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ε</m:t>
                        </m:r>
                      </m:sup>
                    </m:sSup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或者说，不存在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使得下面式子成立</a:t>
                </a: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ε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ts val="39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因此不可应用主定理的第三种情况。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 t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2149351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  可以采用递归树求解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 t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555"/>
            <a:ext cx="9116734" cy="48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BAAE57-1CEF-403C-A2BD-8CEDB172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最好情况：比较</a:t>
            </a:r>
            <a:r>
              <a:rPr lang="en-US" altLang="zh-CN" dirty="0"/>
              <a:t>1</a:t>
            </a:r>
            <a:r>
              <a:rPr lang="zh-CN" altLang="en-US" dirty="0"/>
              <a:t>次，找到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最坏情况：比较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次，没有找到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平均情况：时间复杂度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为输入规模为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的实例集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I∈S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算法对实例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执行的基本运算次数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38514F-AE45-4E94-BE9F-1285310E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7FD578-B772-46A2-9A60-B70C668639BE}"/>
                  </a:ext>
                </a:extLst>
              </p:cNvPr>
              <p:cNvSpPr/>
              <p:nvPr/>
            </p:nvSpPr>
            <p:spPr>
              <a:xfrm>
                <a:off x="1734904" y="4601651"/>
                <a:ext cx="3148533" cy="10602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C7FD578-B772-46A2-9A60-B70C6686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904" y="4601651"/>
                <a:ext cx="3148533" cy="1060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085943E-012B-411C-849E-2FEF141053E3}"/>
                  </a:ext>
                </a:extLst>
              </p:cNvPr>
              <p:cNvSpPr/>
              <p:nvPr/>
            </p:nvSpPr>
            <p:spPr>
              <a:xfrm>
                <a:off x="5817219" y="1797535"/>
                <a:ext cx="2858948" cy="5064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085943E-012B-411C-849E-2FEF14105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19" y="1797535"/>
                <a:ext cx="2858948" cy="506445"/>
              </a:xfrm>
              <a:prstGeom prst="rect">
                <a:avLst/>
              </a:prstGeom>
              <a:blipFill>
                <a:blip r:embed="rId3"/>
                <a:stretch>
                  <a:fillRect l="-1706" b="-12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89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  可以采用递归树求解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nlogn+n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(logn-1)+n(logn-2)+…+n(logn-k+1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knlogn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-n(1+2+3+…+k-1)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nlognlogn-nk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(k-1)/2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=n(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–n(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/2+nlogn/2</a:t>
                </a:r>
              </a:p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=n(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/2+nlogn/2=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O(n(</a:t>
                </a:r>
                <a:r>
                  <a:rPr lang="en-US" altLang="zh-CN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1638955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主定理第二种情况的扩展 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2600" dirty="0"/>
                  <a:t>令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nor/>
                      </m:rPr>
                      <a:rPr lang="en-US" altLang="zh-CN" sz="2600"/>
                      <m:t>a</m:t>
                    </m:r>
                    <m:r>
                      <m:rPr>
                        <m:nor/>
                      </m:rPr>
                      <a:rPr lang="zh-CN" altLang="en-US" sz="2600"/>
                      <m:t>≥</m:t>
                    </m:r>
                    <m:r>
                      <m:rPr>
                        <m:nor/>
                      </m:rPr>
                      <a:rPr lang="en-US" altLang="zh-CN" sz="2600"/>
                      <m:t>1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600"/>
                      <m:t>b</m:t>
                    </m:r>
                    <m:r>
                      <m:rPr>
                        <m:nor/>
                      </m:rPr>
                      <a:rPr lang="en-US" altLang="zh-CN" sz="2600"/>
                      <m:t>&gt;1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是常数</m:t>
                    </m:r>
                    <m:r>
                      <m:rPr>
                        <m:nor/>
                      </m:rPr>
                      <a:rPr lang="en-US" altLang="zh-CN" sz="2600"/>
                      <m:t>,</m:t>
                    </m:r>
                    <m:r>
                      <m:rPr>
                        <m:nor/>
                      </m:rPr>
                      <a:rPr lang="en-US" altLang="zh-CN" sz="2600"/>
                      <m:t>f</m:t>
                    </m:r>
                    <m:r>
                      <m:rPr>
                        <m:nor/>
                      </m:rPr>
                      <a:rPr lang="en-US" altLang="zh-CN" sz="2600"/>
                      <m:t>(</m:t>
                    </m:r>
                    <m:r>
                      <m:rPr>
                        <m:nor/>
                      </m:rPr>
                      <a:rPr lang="en-US" altLang="zh-CN" sz="2600"/>
                      <m:t>n</m:t>
                    </m:r>
                    <m:r>
                      <m:rPr>
                        <m:nor/>
                      </m:rPr>
                      <a:rPr lang="en-US" altLang="zh-CN" sz="2600"/>
                      <m:t>)</m:t>
                    </m:r>
                    <m:r>
                      <m:rPr>
                        <m:nor/>
                      </m:rPr>
                      <a:rPr lang="zh-CN" altLang="en-US" sz="2600"/>
                      <m:t>是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渐近正</m:t>
                    </m:r>
                    <m:r>
                      <m:rPr>
                        <m:nor/>
                      </m:rPr>
                      <a:rPr lang="zh-CN" altLang="en-US" sz="2600"/>
                      <m:t>函数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600" dirty="0">
                    <a:latin typeface="Cambria Math" panose="02040503050406030204" pitchFamily="18" charset="0"/>
                  </a:rPr>
                  <a:t>T(n)</a:t>
                </a:r>
                <a:r>
                  <a:rPr lang="zh-CN" altLang="en-US" sz="2600" dirty="0">
                    <a:latin typeface="Cambria Math" panose="02040503050406030204" pitchFamily="18" charset="0"/>
                  </a:rPr>
                  <a:t>是定义在非负整数上的递归式：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𝒂𝑻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sz="26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存在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zh-CN" alt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d>
                      <m:d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e>
                            </m:func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6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altLang="zh-CN" sz="2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则：</a:t>
                </a:r>
                <a:endParaRPr lang="en-US" altLang="zh-CN" sz="26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26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6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altLang="zh-CN" sz="2600" b="1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=2⟹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  <a:r>
                  <a:rPr lang="en-US" altLang="zh-CN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  <a:r>
                  <a:rPr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则：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6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9" t="-2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1544056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ts val="3800"/>
                  </a:lnSpc>
                  <a:buNone/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 each of the three cases, we compare the function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Intuitively, the larger of the two functions determines the solution to the recurrence. </a:t>
                </a:r>
              </a:p>
              <a:p>
                <a:pPr marL="891000" lvl="1" indent="-457200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If, as in case 1,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larger, then the solution 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91000" lvl="1" indent="-457200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If, as in case 3, the function 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larger, then the solution is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91000" lvl="1" indent="-457200">
                  <a:lnSpc>
                    <a:spcPts val="3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If, as in case 2, the two functions are the same size, we multiply by a logarithmic factor, and the solution is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3800" lvl="1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5" t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194272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ts val="4000"/>
                  </a:lnSpc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first case, not only must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be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it must be </a:t>
                </a:r>
                <a:r>
                  <a:rPr lang="en-US" altLang="zh-CN" b="0" i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r>
                  <a:rPr lang="en-US" altLang="zh-CN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smaller. That is,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must be asymptotically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constant </a:t>
                </a:r>
                <a:r>
                  <a:rPr lang="el-GR" altLang="zh-CN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ε</a:t>
                </a:r>
                <a:r>
                  <a:rPr lang="en-US" altLang="zh-CN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&gt;0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>
                  <a:lnSpc>
                    <a:spcPts val="4000"/>
                  </a:lnSpc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third case, not only must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be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it also must be </a:t>
                </a:r>
                <a:r>
                  <a:rPr lang="en-US" altLang="zh-CN" b="0" i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larger and in addition satisfy the “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regularity”condition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</a:t>
                </a: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 t="-463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38939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the three cases do not cover all the possibilities for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457200" indent="-457200"/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gap between cases 1 and 2 when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 but not 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smaller. </a:t>
                </a:r>
              </a:p>
              <a:p>
                <a:pPr marL="457200" indent="-457200"/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Similarly, there is a gap between cases 2 and 3 when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but not </a:t>
                </a:r>
                <a:r>
                  <a:rPr lang="en-US" altLang="zh-CN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larger. </a:t>
                </a:r>
              </a:p>
              <a:p>
                <a:pPr marL="457200" indent="-457200"/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function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falls into one of these gaps, or if the regularity condition in case 3 fails to hold, you cannot use the master method to solve the recurrence.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35" t="-1273" r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主定理的应用</a:t>
            </a:r>
          </a:p>
        </p:txBody>
      </p:sp>
    </p:spTree>
    <p:extLst>
      <p:ext uri="{BB962C8B-B14F-4D97-AF65-F5344CB8AC3E}">
        <p14:creationId xmlns:p14="http://schemas.microsoft.com/office/powerpoint/2010/main" val="1145973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请阅读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《Introduction to Algorithms</a:t>
            </a:r>
            <a:r>
              <a:rPr lang="zh-C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Edition》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Chapter 3:Growth of Functions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Chapter 4:Divide-and-Conquer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4.3 The substitution method for solving recurrences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4.4 The recursion-tree method for solving recurrences</a:t>
            </a:r>
          </a:p>
          <a:p>
            <a:pPr lvl="2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4.5 The master method for solving recurrences</a:t>
            </a:r>
          </a:p>
          <a:p>
            <a:pPr lvl="2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4.6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Proof of the master theorem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Chapter 4: Quicksort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第二讲 </a:t>
            </a:r>
            <a:r>
              <a:rPr lang="zh-CN" altLang="en-US" dirty="0"/>
              <a:t>算法的数学基础</a:t>
            </a:r>
          </a:p>
        </p:txBody>
      </p:sp>
    </p:spTree>
    <p:extLst>
      <p:ext uri="{BB962C8B-B14F-4D97-AF65-F5344CB8AC3E}">
        <p14:creationId xmlns:p14="http://schemas.microsoft.com/office/powerpoint/2010/main" val="374577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2797" y="1150937"/>
                <a:ext cx="9132026" cy="5613629"/>
              </a:xfrm>
            </p:spPr>
            <p:txBody>
              <a:bodyPr/>
              <a:lstStyle/>
              <a:p>
                <a:r>
                  <a:rPr lang="zh-CN" altLang="en-US" dirty="0"/>
                  <a:t>平均时间复杂度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A(n)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各种输入相等概率出现，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97" y="1150937"/>
                <a:ext cx="9132026" cy="5613629"/>
              </a:xfrm>
              <a:blipFill rotWithShape="0">
                <a:blip r:embed="rId2"/>
                <a:stretch>
                  <a:fillRect l="-1402" t="-1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0304" y="2402600"/>
                <a:ext cx="7263686" cy="10777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4" y="2402600"/>
                <a:ext cx="7263686" cy="1077742"/>
              </a:xfrm>
              <a:prstGeom prst="rect">
                <a:avLst/>
              </a:prstGeom>
              <a:blipFill rotWithShape="0">
                <a:blip r:embed="rId3"/>
                <a:stretch>
                  <a:fillRect t="-1695" b="-6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7349" y="3567302"/>
                <a:ext cx="5221930" cy="12072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9" y="3567302"/>
                <a:ext cx="5221930" cy="1207276"/>
              </a:xfrm>
              <a:prstGeom prst="rect">
                <a:avLst/>
              </a:prstGeom>
              <a:blipFill rotWithShape="0">
                <a:blip r:embed="rId4"/>
                <a:stretch>
                  <a:fillRect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7349" y="4711600"/>
                <a:ext cx="5961110" cy="8824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9" y="4711600"/>
                <a:ext cx="5961110" cy="882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1815920" y="3514044"/>
            <a:ext cx="1571223" cy="1457201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8712" y="5705470"/>
                <a:ext cx="7205277" cy="88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2" y="5705470"/>
                <a:ext cx="7205277" cy="882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983346" y="4945487"/>
            <a:ext cx="2202287" cy="547846"/>
          </a:xfrm>
          <a:prstGeom prst="rect">
            <a:avLst/>
          </a:prstGeom>
          <a:noFill/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53831" y="3746172"/>
                <a:ext cx="3337264" cy="882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31" y="3746172"/>
                <a:ext cx="3337264" cy="882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35926" y="5306279"/>
                <a:ext cx="2125229" cy="5064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926" y="5306279"/>
                <a:ext cx="2125229" cy="506445"/>
              </a:xfrm>
              <a:prstGeom prst="rect">
                <a:avLst/>
              </a:prstGeom>
              <a:blipFill rotWithShape="0">
                <a:blip r:embed="rId8"/>
                <a:stretch>
                  <a:fillRect l="-287" b="-1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AD5C9CE-AF53-4B3B-BA6A-6FACDA5192A8}"/>
              </a:ext>
            </a:extLst>
          </p:cNvPr>
          <p:cNvSpPr txBox="1"/>
          <p:nvPr/>
        </p:nvSpPr>
        <p:spPr>
          <a:xfrm>
            <a:off x="7644810" y="599676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b="1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利用积分来估计求和公式渐近的界</a:t>
            </a:r>
            <a:endParaRPr lang="en-US" altLang="zh-CN" dirty="0"/>
          </a:p>
          <a:p>
            <a:pPr lvl="1"/>
            <a:r>
              <a:rPr lang="zh-CN" altLang="en-US" dirty="0"/>
              <a:t>估计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估计求和公式渐近的界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32585" y="1700026"/>
                <a:ext cx="2614411" cy="1120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渐近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界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85" y="1700026"/>
                <a:ext cx="2614411" cy="11204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72" y="2306014"/>
            <a:ext cx="4615855" cy="319326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653825" y="4481848"/>
            <a:ext cx="3370502" cy="573748"/>
            <a:chOff x="5653825" y="4481848"/>
            <a:chExt cx="3370502" cy="573748"/>
          </a:xfrm>
        </p:grpSpPr>
        <p:sp>
          <p:nvSpPr>
            <p:cNvPr id="7" name="矩形 6"/>
            <p:cNvSpPr/>
            <p:nvPr/>
          </p:nvSpPr>
          <p:spPr>
            <a:xfrm>
              <a:off x="5653825" y="4481848"/>
              <a:ext cx="605307" cy="56667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0"/>
                  </a:schemeClr>
                </a:gs>
                <a:gs pos="91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59132" y="4778062"/>
              <a:ext cx="540913" cy="27045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0"/>
                  </a:schemeClr>
                </a:gs>
                <a:gs pos="91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0045" y="4881092"/>
              <a:ext cx="605307" cy="16742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0"/>
                  </a:schemeClr>
                </a:gs>
                <a:gs pos="91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8512935" y="4964804"/>
              <a:ext cx="511392" cy="9079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0"/>
                  </a:schemeClr>
                </a:gs>
                <a:gs pos="91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2858" y="3644736"/>
                <a:ext cx="4293155" cy="1120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8" y="3644736"/>
                <a:ext cx="4293155" cy="11204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0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利用积分来估计求和公式渐近的界</a:t>
            </a:r>
            <a:endParaRPr lang="en-US" altLang="zh-CN" dirty="0"/>
          </a:p>
          <a:p>
            <a:pPr lvl="1"/>
            <a:r>
              <a:rPr lang="zh-CN" altLang="en-US" dirty="0"/>
              <a:t>估计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估计求和公式渐近的界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32585" y="1700026"/>
                <a:ext cx="2614411" cy="1120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渐近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界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85" y="1700026"/>
                <a:ext cx="2614411" cy="11204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72" y="2306014"/>
            <a:ext cx="4615855" cy="31932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53825" y="4765183"/>
            <a:ext cx="605307" cy="2962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alpha val="0"/>
                </a:schemeClr>
              </a:gs>
              <a:gs pos="91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9132" y="4893971"/>
            <a:ext cx="540913" cy="1616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alpha val="0"/>
                </a:schemeClr>
              </a:gs>
              <a:gs pos="91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0045" y="4977683"/>
            <a:ext cx="605307" cy="837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alpha val="0"/>
                </a:schemeClr>
              </a:gs>
              <a:gs pos="91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8196223" y="5009875"/>
            <a:ext cx="329592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alpha val="0"/>
                </a:schemeClr>
              </a:gs>
              <a:gs pos="91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2858" y="2910624"/>
                <a:ext cx="2818071" cy="12621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8" y="2910624"/>
                <a:ext cx="2818071" cy="12621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2857" y="4243511"/>
                <a:ext cx="4293155" cy="1120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7" y="4243511"/>
                <a:ext cx="4293155" cy="11204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57273" y="5372216"/>
                <a:ext cx="4288214" cy="1120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3" y="5372216"/>
                <a:ext cx="4288214" cy="11204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11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设序列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一个把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与某些个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联系起来的等式叫做关于序列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递推方程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递推方程求解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给定关于序列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的递推方程和若干个初值，计算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递推方程与算法分析</a:t>
            </a:r>
          </a:p>
        </p:txBody>
      </p:sp>
    </p:spTree>
    <p:extLst>
      <p:ext uri="{BB962C8B-B14F-4D97-AF65-F5344CB8AC3E}">
        <p14:creationId xmlns:p14="http://schemas.microsoft.com/office/powerpoint/2010/main" val="35640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5933</TotalTime>
  <Words>4698</Words>
  <Application>Microsoft Office PowerPoint</Application>
  <PresentationFormat>全屏显示(4:3)</PresentationFormat>
  <Paragraphs>602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楷体</vt:lpstr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主题</vt:lpstr>
      <vt:lpstr>PowerPoint 演示文稿</vt:lpstr>
      <vt:lpstr>二分查找算法</vt:lpstr>
      <vt:lpstr>二分查找算法</vt:lpstr>
      <vt:lpstr>二分查找算法</vt:lpstr>
      <vt:lpstr>二分查找算法</vt:lpstr>
      <vt:lpstr>二分查找算法</vt:lpstr>
      <vt:lpstr>估计求和公式渐近的界</vt:lpstr>
      <vt:lpstr>估计求和公式渐近的界</vt:lpstr>
      <vt:lpstr>递推方程与算法分析</vt:lpstr>
      <vt:lpstr>递推方程与算法分析</vt:lpstr>
      <vt:lpstr>迭代法求解递推方程</vt:lpstr>
      <vt:lpstr>迭代法求解递推方程</vt:lpstr>
      <vt:lpstr>迭代法求解递推方程</vt:lpstr>
      <vt:lpstr>迭代法求解递推方程</vt:lpstr>
      <vt:lpstr>迭代法求解递推方程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差消法化简高阶递推方程</vt:lpstr>
      <vt:lpstr>随机化快速排序</vt:lpstr>
      <vt:lpstr>随机化快速排序</vt:lpstr>
      <vt:lpstr>递归树</vt:lpstr>
      <vt:lpstr>递归树</vt:lpstr>
      <vt:lpstr>递归树</vt:lpstr>
      <vt:lpstr>递归树</vt:lpstr>
      <vt:lpstr>PowerPoint 演示文稿</vt:lpstr>
      <vt:lpstr>PowerPoint 演示文稿</vt:lpstr>
      <vt:lpstr>主定理</vt:lpstr>
      <vt:lpstr>主定理</vt:lpstr>
      <vt:lpstr>主定理</vt:lpstr>
      <vt:lpstr>主定理</vt:lpstr>
      <vt:lpstr>主定理</vt:lpstr>
      <vt:lpstr>主定理</vt:lpstr>
      <vt:lpstr>主定理</vt:lpstr>
      <vt:lpstr>主定理</vt:lpstr>
      <vt:lpstr>主定理</vt:lpstr>
      <vt:lpstr>主定理</vt:lpstr>
      <vt:lpstr>主定理</vt:lpstr>
      <vt:lpstr>主定理的应用</vt:lpstr>
      <vt:lpstr>主定理的应用</vt:lpstr>
      <vt:lpstr>主定理的应用</vt:lpstr>
      <vt:lpstr>主定理的应用</vt:lpstr>
      <vt:lpstr>主定理的应用</vt:lpstr>
      <vt:lpstr>主定理的应用</vt:lpstr>
      <vt:lpstr>主定理的应用</vt:lpstr>
      <vt:lpstr>主定理的应用</vt:lpstr>
      <vt:lpstr>主定理的应用</vt:lpstr>
      <vt:lpstr>主定理的应用</vt:lpstr>
      <vt:lpstr>第二讲 算法的数学基础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cyxiao</dc:creator>
  <cp:lastModifiedBy>xu sunny</cp:lastModifiedBy>
  <cp:revision>743</cp:revision>
  <dcterms:created xsi:type="dcterms:W3CDTF">2016-02-17T02:04:21Z</dcterms:created>
  <dcterms:modified xsi:type="dcterms:W3CDTF">2020-02-17T11:41:56Z</dcterms:modified>
</cp:coreProperties>
</file>