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sldIdLst>
    <p:sldId id="256" r:id="rId2"/>
    <p:sldId id="412" r:id="rId3"/>
    <p:sldId id="413" r:id="rId4"/>
    <p:sldId id="414" r:id="rId5"/>
    <p:sldId id="415" r:id="rId6"/>
    <p:sldId id="416" r:id="rId7"/>
    <p:sldId id="419" r:id="rId8"/>
    <p:sldId id="418" r:id="rId9"/>
    <p:sldId id="420" r:id="rId10"/>
    <p:sldId id="421" r:id="rId11"/>
    <p:sldId id="428" r:id="rId12"/>
    <p:sldId id="429" r:id="rId13"/>
    <p:sldId id="430" r:id="rId14"/>
    <p:sldId id="431" r:id="rId15"/>
    <p:sldId id="422" r:id="rId16"/>
    <p:sldId id="442" r:id="rId17"/>
    <p:sldId id="305" r:id="rId18"/>
    <p:sldId id="432" r:id="rId19"/>
    <p:sldId id="387" r:id="rId20"/>
    <p:sldId id="394" r:id="rId21"/>
    <p:sldId id="405" r:id="rId22"/>
    <p:sldId id="395" r:id="rId23"/>
    <p:sldId id="397" r:id="rId24"/>
    <p:sldId id="311" r:id="rId25"/>
    <p:sldId id="313" r:id="rId26"/>
    <p:sldId id="314" r:id="rId27"/>
    <p:sldId id="434" r:id="rId28"/>
    <p:sldId id="315" r:id="rId29"/>
    <p:sldId id="316" r:id="rId30"/>
    <p:sldId id="317" r:id="rId31"/>
    <p:sldId id="435" r:id="rId32"/>
    <p:sldId id="444" r:id="rId33"/>
    <p:sldId id="436" r:id="rId34"/>
    <p:sldId id="437" r:id="rId35"/>
    <p:sldId id="438" r:id="rId36"/>
    <p:sldId id="402" r:id="rId37"/>
    <p:sldId id="409" r:id="rId38"/>
    <p:sldId id="408" r:id="rId39"/>
    <p:sldId id="410" r:id="rId40"/>
    <p:sldId id="439" r:id="rId41"/>
    <p:sldId id="388" r:id="rId42"/>
    <p:sldId id="1768" r:id="rId43"/>
    <p:sldId id="389" r:id="rId44"/>
    <p:sldId id="390" r:id="rId45"/>
    <p:sldId id="392" r:id="rId46"/>
    <p:sldId id="393" r:id="rId47"/>
    <p:sldId id="404" r:id="rId48"/>
    <p:sldId id="406" r:id="rId49"/>
    <p:sldId id="407" r:id="rId50"/>
    <p:sldId id="335" r:id="rId51"/>
    <p:sldId id="336" r:id="rId52"/>
    <p:sldId id="340" r:id="rId53"/>
    <p:sldId id="341" r:id="rId54"/>
    <p:sldId id="342" r:id="rId55"/>
    <p:sldId id="343" r:id="rId56"/>
    <p:sldId id="344" r:id="rId57"/>
    <p:sldId id="345" r:id="rId58"/>
    <p:sldId id="346" r:id="rId59"/>
    <p:sldId id="347" r:id="rId60"/>
    <p:sldId id="348" r:id="rId61"/>
    <p:sldId id="349" r:id="rId62"/>
    <p:sldId id="350" r:id="rId63"/>
    <p:sldId id="351" r:id="rId64"/>
    <p:sldId id="352" r:id="rId65"/>
    <p:sldId id="1769" r:id="rId66"/>
    <p:sldId id="411" r:id="rId67"/>
    <p:sldId id="354" r:id="rId68"/>
    <p:sldId id="355" r:id="rId69"/>
    <p:sldId id="356" r:id="rId70"/>
    <p:sldId id="357" r:id="rId71"/>
    <p:sldId id="358" r:id="rId72"/>
    <p:sldId id="359" r:id="rId73"/>
    <p:sldId id="360" r:id="rId74"/>
    <p:sldId id="369" r:id="rId75"/>
    <p:sldId id="362" r:id="rId76"/>
    <p:sldId id="363" r:id="rId77"/>
    <p:sldId id="365" r:id="rId78"/>
    <p:sldId id="366" r:id="rId79"/>
    <p:sldId id="367" r:id="rId80"/>
    <p:sldId id="364" r:id="rId81"/>
    <p:sldId id="1770" r:id="rId82"/>
    <p:sldId id="1771" r:id="rId83"/>
    <p:sldId id="998" r:id="rId84"/>
    <p:sldId id="992" r:id="rId85"/>
    <p:sldId id="290" r:id="rId8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E907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50" autoAdjust="0"/>
    <p:restoredTop sz="94660"/>
  </p:normalViewPr>
  <p:slideViewPr>
    <p:cSldViewPr snapToGrid="0">
      <p:cViewPr varScale="1">
        <p:scale>
          <a:sx n="60" d="100"/>
          <a:sy n="60" d="100"/>
        </p:scale>
        <p:origin x="14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7213F-88C9-4773-9884-0F323C2303D2}" type="datetimeFigureOut">
              <a:rPr lang="zh-CN" altLang="en-US" smtClean="0"/>
              <a:t>2020/2/16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16973-910F-437D-9B5E-3E2526DF79ED}" type="slidenum">
              <a:rPr lang="zh-CN" altLang="en-US" smtClean="0"/>
              <a:t>‹#›</a:t>
            </a:fld>
            <a:endParaRPr lang="zh-CN" altLang="en-US"/>
          </a:p>
        </p:txBody>
      </p:sp>
    </p:spTree>
    <p:extLst>
      <p:ext uri="{BB962C8B-B14F-4D97-AF65-F5344CB8AC3E}">
        <p14:creationId xmlns:p14="http://schemas.microsoft.com/office/powerpoint/2010/main" val="3736223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7338E3B-0D5F-45A2-BD73-2BC397B4B6BC}" type="datetimeFigureOut">
              <a:rPr lang="zh-CN" altLang="en-US" smtClean="0"/>
              <a:t>2020/2/16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1072646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7338E3B-0D5F-45A2-BD73-2BC397B4B6BC}" type="datetimeFigureOut">
              <a:rPr lang="zh-CN" altLang="en-US" smtClean="0"/>
              <a:t>2020/2/16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3752998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7338E3B-0D5F-45A2-BD73-2BC397B4B6BC}" type="datetimeFigureOut">
              <a:rPr lang="zh-CN" altLang="en-US" smtClean="0"/>
              <a:t>2020/2/16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3614129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17ED7736-E428-4437-8CD0-E12D371D6962}"/>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76C82B5E-A01E-4154-A725-EAF8A8785B11}"/>
              </a:ext>
            </a:extLst>
          </p:cNvPr>
          <p:cNvSpPr>
            <a:spLocks noGrp="1"/>
          </p:cNvSpPr>
          <p:nvPr>
            <p:ph type="ftr" sz="quarter" idx="11"/>
          </p:nvPr>
        </p:nvSpPr>
        <p:spPr/>
        <p:txBody>
          <a:bodyPr/>
          <a:lstStyle>
            <a:lvl1pPr>
              <a:defRPr/>
            </a:lvl1pPr>
          </a:lstStyle>
          <a:p>
            <a:pPr>
              <a:defRPr/>
            </a:pPr>
            <a:r>
              <a:rPr lang="zh-CN" altLang="en-US"/>
              <a:t>华东理工大学 罗勇军</a:t>
            </a:r>
            <a:endParaRPr lang="en-US" altLang="x-none"/>
          </a:p>
        </p:txBody>
      </p:sp>
      <p:sp>
        <p:nvSpPr>
          <p:cNvPr id="7" name="Rectangle 6">
            <a:extLst>
              <a:ext uri="{FF2B5EF4-FFF2-40B4-BE49-F238E27FC236}">
                <a16:creationId xmlns:a16="http://schemas.microsoft.com/office/drawing/2014/main" id="{8B9AEF8F-EF8A-469C-9182-EE3AC3FD0FC8}"/>
              </a:ext>
            </a:extLst>
          </p:cNvPr>
          <p:cNvSpPr>
            <a:spLocks noGrp="1"/>
          </p:cNvSpPr>
          <p:nvPr>
            <p:ph type="sldNum" sz="quarter" idx="12"/>
          </p:nvPr>
        </p:nvSpPr>
        <p:spPr/>
        <p:txBody>
          <a:bodyPr/>
          <a:lstStyle>
            <a:lvl1pPr>
              <a:defRPr/>
            </a:lvl1pPr>
          </a:lstStyle>
          <a:p>
            <a:pPr>
              <a:defRPr/>
            </a:pPr>
            <a:fld id="{E08A5F24-CCDA-4AD1-A6E2-A059543B74F7}" type="slidenum">
              <a:rPr lang="en-US" altLang="x-none"/>
              <a:pPr>
                <a:defRPr/>
              </a:pPr>
              <a:t>‹#›</a:t>
            </a:fld>
            <a:endParaRPr lang="en-US" altLang="x-none"/>
          </a:p>
        </p:txBody>
      </p:sp>
    </p:spTree>
    <p:extLst>
      <p:ext uri="{BB962C8B-B14F-4D97-AF65-F5344CB8AC3E}">
        <p14:creationId xmlns:p14="http://schemas.microsoft.com/office/powerpoint/2010/main" val="3482921091"/>
      </p:ext>
    </p:extLst>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正文">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6" y="0"/>
            <a:ext cx="9144000" cy="1147779"/>
          </a:xfrm>
          <a:prstGeom prst="rect">
            <a:avLst/>
          </a:prstGeom>
        </p:spPr>
      </p:pic>
      <p:cxnSp>
        <p:nvCxnSpPr>
          <p:cNvPr id="10" name="直接连接符 9"/>
          <p:cNvCxnSpPr/>
          <p:nvPr userDrawn="1"/>
        </p:nvCxnSpPr>
        <p:spPr>
          <a:xfrm>
            <a:off x="-26126" y="1150937"/>
            <a:ext cx="9180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0" y="1265858"/>
            <a:ext cx="9132026" cy="5020642"/>
          </a:xfrm>
        </p:spPr>
        <p:txBody>
          <a:bodyPr/>
          <a:lstStyle>
            <a:lvl1pPr marL="252000" indent="-288000">
              <a:lnSpc>
                <a:spcPts val="3600"/>
              </a:lnSpc>
              <a:spcBef>
                <a:spcPts val="600"/>
              </a:spcBef>
              <a:spcAft>
                <a:spcPts val="600"/>
              </a:spcAft>
              <a:buClr>
                <a:srgbClr val="FF00FF"/>
              </a:buClr>
              <a:buFont typeface="Wingdings" panose="05000000000000000000" pitchFamily="2" charset="2"/>
              <a:buChar char="u"/>
              <a:defRPr>
                <a:latin typeface="楷体" panose="02010609060101010101" pitchFamily="49" charset="-122"/>
                <a:ea typeface="楷体" panose="02010609060101010101" pitchFamily="49" charset="-122"/>
              </a:defRPr>
            </a:lvl1pPr>
            <a:lvl2pPr marL="685800" indent="-228600">
              <a:lnSpc>
                <a:spcPct val="100000"/>
              </a:lnSpc>
              <a:spcBef>
                <a:spcPts val="600"/>
              </a:spcBef>
              <a:spcAft>
                <a:spcPts val="600"/>
              </a:spcAft>
              <a:buClr>
                <a:srgbClr val="0000FF"/>
              </a:buClr>
              <a:buFont typeface="Wingdings" panose="05000000000000000000" pitchFamily="2" charset="2"/>
              <a:buChar char="Ø"/>
              <a:defRPr>
                <a:latin typeface="楷体" panose="02010609060101010101" pitchFamily="49" charset="-122"/>
                <a:ea typeface="楷体" panose="02010609060101010101" pitchFamily="49" charset="-122"/>
              </a:defRPr>
            </a:lvl2pPr>
            <a:lvl3pPr marL="1143000" indent="-228600">
              <a:lnSpc>
                <a:spcPct val="100000"/>
              </a:lnSpc>
              <a:spcBef>
                <a:spcPts val="600"/>
              </a:spcBef>
              <a:spcAft>
                <a:spcPts val="600"/>
              </a:spcAft>
              <a:buClr>
                <a:srgbClr val="7030A0"/>
              </a:buClr>
              <a:buFont typeface="Wingdings" panose="05000000000000000000" pitchFamily="2" charset="2"/>
              <a:buChar char="n"/>
              <a:defRPr b="1"/>
            </a:lvl3pPr>
            <a:lvl4pPr marL="1600200" indent="-228600">
              <a:lnSpc>
                <a:spcPct val="100000"/>
              </a:lnSpc>
              <a:spcBef>
                <a:spcPts val="600"/>
              </a:spcBef>
              <a:spcAft>
                <a:spcPts val="600"/>
              </a:spcAft>
              <a:buFont typeface="Wingdings" panose="05000000000000000000" pitchFamily="2" charset="2"/>
              <a:buChar char="ü"/>
              <a:defRPr/>
            </a:lvl4pPr>
            <a:lvl5pPr>
              <a:lnSpc>
                <a:spcPct val="100000"/>
              </a:lnSpc>
              <a:spcBef>
                <a:spcPts val="600"/>
              </a:spcBef>
              <a:spcAft>
                <a:spcPts val="600"/>
              </a:spcAf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cxnSp>
        <p:nvCxnSpPr>
          <p:cNvPr id="13" name="直接连接符 12"/>
          <p:cNvCxnSpPr/>
          <p:nvPr userDrawn="1"/>
        </p:nvCxnSpPr>
        <p:spPr>
          <a:xfrm>
            <a:off x="-17419" y="6398227"/>
            <a:ext cx="9180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413498"/>
            <a:ext cx="9144000" cy="444501"/>
          </a:xfrm>
          <a:prstGeom prst="rect">
            <a:avLst/>
          </a:prstGeom>
        </p:spPr>
      </p:pic>
      <p:sp>
        <p:nvSpPr>
          <p:cNvPr id="2" name="Title 1"/>
          <p:cNvSpPr>
            <a:spLocks noGrp="1"/>
          </p:cNvSpPr>
          <p:nvPr>
            <p:ph type="title"/>
          </p:nvPr>
        </p:nvSpPr>
        <p:spPr>
          <a:xfrm>
            <a:off x="22797" y="12700"/>
            <a:ext cx="9121203" cy="1138237"/>
          </a:xfrm>
        </p:spPr>
        <p:txBody>
          <a:bodyPr/>
          <a:lstStyle>
            <a:lvl1pPr>
              <a:defRPr b="1">
                <a:solidFill>
                  <a:schemeClr val="bg1"/>
                </a:solidFill>
                <a:latin typeface="+mj-ea"/>
                <a:ea typeface="+mj-ea"/>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3008317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7338E3B-0D5F-45A2-BD73-2BC397B4B6BC}" type="datetimeFigureOut">
              <a:rPr lang="zh-CN" altLang="en-US" smtClean="0"/>
              <a:t>2020/2/16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2554182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7338E3B-0D5F-45A2-BD73-2BC397B4B6BC}" type="datetimeFigureOut">
              <a:rPr lang="zh-CN" altLang="en-US" smtClean="0"/>
              <a:t>2020/2/16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2196649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7338E3B-0D5F-45A2-BD73-2BC397B4B6BC}" type="datetimeFigureOut">
              <a:rPr lang="zh-CN" altLang="en-US" smtClean="0"/>
              <a:t>2020/2/16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729719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7338E3B-0D5F-45A2-BD73-2BC397B4B6BC}" type="datetimeFigureOut">
              <a:rPr lang="zh-CN" altLang="en-US" smtClean="0"/>
              <a:t>2020/2/16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1747756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338E3B-0D5F-45A2-BD73-2BC397B4B6BC}" type="datetimeFigureOut">
              <a:rPr lang="zh-CN" altLang="en-US" smtClean="0"/>
              <a:t>2020/2/16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3439536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7338E3B-0D5F-45A2-BD73-2BC397B4B6BC}" type="datetimeFigureOut">
              <a:rPr lang="zh-CN" altLang="en-US" smtClean="0"/>
              <a:t>2020/2/16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737168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7338E3B-0D5F-45A2-BD73-2BC397B4B6BC}" type="datetimeFigureOut">
              <a:rPr lang="zh-CN" altLang="en-US" smtClean="0"/>
              <a:t>2020/2/16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74521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38E3B-0D5F-45A2-BD73-2BC397B4B6BC}" type="datetimeFigureOut">
              <a:rPr lang="zh-CN" altLang="en-US" smtClean="0"/>
              <a:t>2020/2/16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2630914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1.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351.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61.pn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150.png"/><Relationship Id="rId4" Type="http://schemas.openxmlformats.org/officeDocument/2006/relationships/image" Target="../media/image140.png"/></Relationships>
</file>

<file path=ppt/slides/_rels/slide4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70.png"/></Relationships>
</file>

<file path=ppt/slides/_rels/slide47.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8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0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440.png"/><Relationship Id="rId1" Type="http://schemas.openxmlformats.org/officeDocument/2006/relationships/slideLayout" Target="../slideLayouts/slideLayout2.xml"/><Relationship Id="rId4" Type="http://schemas.openxmlformats.org/officeDocument/2006/relationships/image" Target="../media/image46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5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279561" y="4340180"/>
            <a:ext cx="6581104" cy="1287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solidFill>
                  <a:schemeClr val="tx1"/>
                </a:solidFill>
              </a:rPr>
              <a:t>算法分析与设计</a:t>
            </a:r>
            <a:endParaRPr lang="en-US" altLang="zh-CN" sz="4400" dirty="0">
              <a:solidFill>
                <a:schemeClr val="tx1"/>
              </a:solidFill>
            </a:endParaRPr>
          </a:p>
        </p:txBody>
      </p:sp>
    </p:spTree>
    <p:extLst>
      <p:ext uri="{BB962C8B-B14F-4D97-AF65-F5344CB8AC3E}">
        <p14:creationId xmlns:p14="http://schemas.microsoft.com/office/powerpoint/2010/main" val="2370509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D560601-42D9-45AF-BB02-20D864548982}"/>
              </a:ext>
            </a:extLst>
          </p:cNvPr>
          <p:cNvSpPr>
            <a:spLocks noGrp="1"/>
          </p:cNvSpPr>
          <p:nvPr>
            <p:ph idx="1"/>
          </p:nvPr>
        </p:nvSpPr>
        <p:spPr/>
        <p:txBody>
          <a:bodyPr/>
          <a:lstStyle/>
          <a:p>
            <a:r>
              <a:rPr lang="zh-CN" altLang="en-US" b="1" dirty="0">
                <a:solidFill>
                  <a:srgbClr val="FF0000"/>
                </a:solidFill>
              </a:rPr>
              <a:t>例</a:t>
            </a:r>
            <a:r>
              <a:rPr lang="en-US" altLang="zh-CN" b="1" dirty="0">
                <a:solidFill>
                  <a:srgbClr val="FF0000"/>
                </a:solidFill>
              </a:rPr>
              <a:t>2</a:t>
            </a:r>
            <a:r>
              <a:rPr lang="zh-CN" altLang="en-US" b="1" dirty="0">
                <a:solidFill>
                  <a:srgbClr val="FF0000"/>
                </a:solidFill>
              </a:rPr>
              <a:t>：连续子序列和</a:t>
            </a:r>
            <a:endParaRPr lang="en-US" altLang="zh-CN" b="1" dirty="0">
              <a:solidFill>
                <a:srgbClr val="FF0000"/>
              </a:solidFill>
            </a:endParaRPr>
          </a:p>
          <a:p>
            <a:pPr marL="891000" lvl="1" indent="-457200"/>
            <a:r>
              <a:rPr lang="zh-CN" altLang="en-US" dirty="0"/>
              <a:t>方法一：</a:t>
            </a:r>
            <a:endParaRPr lang="en-US" altLang="zh-CN" dirty="0"/>
          </a:p>
          <a:p>
            <a:pPr marL="433800" lvl="1" indent="0">
              <a:buNone/>
            </a:pPr>
            <a:endParaRPr lang="zh-CN" altLang="en-US" dirty="0"/>
          </a:p>
        </p:txBody>
      </p:sp>
      <p:sp>
        <p:nvSpPr>
          <p:cNvPr id="3" name="标题 2">
            <a:extLst>
              <a:ext uri="{FF2B5EF4-FFF2-40B4-BE49-F238E27FC236}">
                <a16:creationId xmlns:a16="http://schemas.microsoft.com/office/drawing/2014/main" id="{2C9A04D6-4A34-47F1-B839-C3065107D7CC}"/>
              </a:ext>
            </a:extLst>
          </p:cNvPr>
          <p:cNvSpPr>
            <a:spLocks noGrp="1"/>
          </p:cNvSpPr>
          <p:nvPr>
            <p:ph type="title"/>
          </p:nvPr>
        </p:nvSpPr>
        <p:spPr/>
        <p:txBody>
          <a:bodyPr/>
          <a:lstStyle/>
          <a:p>
            <a:r>
              <a:rPr lang="zh-CN" altLang="en-US" dirty="0"/>
              <a:t>算法初体验</a:t>
            </a:r>
          </a:p>
        </p:txBody>
      </p:sp>
      <p:pic>
        <p:nvPicPr>
          <p:cNvPr id="4" name="图片 3">
            <a:extLst>
              <a:ext uri="{FF2B5EF4-FFF2-40B4-BE49-F238E27FC236}">
                <a16:creationId xmlns:a16="http://schemas.microsoft.com/office/drawing/2014/main" id="{8E4C0330-067C-4E01-B4DE-3E08A335E7F4}"/>
              </a:ext>
            </a:extLst>
          </p:cNvPr>
          <p:cNvPicPr>
            <a:picLocks noChangeAspect="1"/>
          </p:cNvPicPr>
          <p:nvPr/>
        </p:nvPicPr>
        <p:blipFill>
          <a:blip r:embed="rId2"/>
          <a:stretch>
            <a:fillRect/>
          </a:stretch>
        </p:blipFill>
        <p:spPr>
          <a:xfrm>
            <a:off x="229680" y="2688160"/>
            <a:ext cx="4935422" cy="32884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5" name="表格 4">
            <a:extLst>
              <a:ext uri="{FF2B5EF4-FFF2-40B4-BE49-F238E27FC236}">
                <a16:creationId xmlns:a16="http://schemas.microsoft.com/office/drawing/2014/main" id="{B35E25FF-A422-4FCE-A17C-8A4797B8D06C}"/>
              </a:ext>
            </a:extLst>
          </p:cNvPr>
          <p:cNvGraphicFramePr>
            <a:graphicFrameLocks noGrp="1"/>
          </p:cNvGraphicFramePr>
          <p:nvPr>
            <p:extLst>
              <p:ext uri="{D42A27DB-BD31-4B8C-83A1-F6EECF244321}">
                <p14:modId xmlns:p14="http://schemas.microsoft.com/office/powerpoint/2010/main" val="2489809100"/>
              </p:ext>
            </p:extLst>
          </p:nvPr>
        </p:nvGraphicFramePr>
        <p:xfrm>
          <a:off x="2900315" y="1849487"/>
          <a:ext cx="6074001" cy="535494"/>
        </p:xfrm>
        <a:graphic>
          <a:graphicData uri="http://schemas.openxmlformats.org/drawingml/2006/table">
            <a:tbl>
              <a:tblPr firstRow="1" bandRow="1">
                <a:tableStyleId>{5940675A-B579-460E-94D1-54222C63F5DA}</a:tableStyleId>
              </a:tblPr>
              <a:tblGrid>
                <a:gridCol w="674889">
                  <a:extLst>
                    <a:ext uri="{9D8B030D-6E8A-4147-A177-3AD203B41FA5}">
                      <a16:colId xmlns:a16="http://schemas.microsoft.com/office/drawing/2014/main" val="1195010459"/>
                    </a:ext>
                  </a:extLst>
                </a:gridCol>
                <a:gridCol w="674889">
                  <a:extLst>
                    <a:ext uri="{9D8B030D-6E8A-4147-A177-3AD203B41FA5}">
                      <a16:colId xmlns:a16="http://schemas.microsoft.com/office/drawing/2014/main" val="4048489224"/>
                    </a:ext>
                  </a:extLst>
                </a:gridCol>
                <a:gridCol w="674889">
                  <a:extLst>
                    <a:ext uri="{9D8B030D-6E8A-4147-A177-3AD203B41FA5}">
                      <a16:colId xmlns:a16="http://schemas.microsoft.com/office/drawing/2014/main" val="1694765279"/>
                    </a:ext>
                  </a:extLst>
                </a:gridCol>
                <a:gridCol w="674889">
                  <a:extLst>
                    <a:ext uri="{9D8B030D-6E8A-4147-A177-3AD203B41FA5}">
                      <a16:colId xmlns:a16="http://schemas.microsoft.com/office/drawing/2014/main" val="3466804149"/>
                    </a:ext>
                  </a:extLst>
                </a:gridCol>
                <a:gridCol w="674889">
                  <a:extLst>
                    <a:ext uri="{9D8B030D-6E8A-4147-A177-3AD203B41FA5}">
                      <a16:colId xmlns:a16="http://schemas.microsoft.com/office/drawing/2014/main" val="3545320472"/>
                    </a:ext>
                  </a:extLst>
                </a:gridCol>
                <a:gridCol w="674889">
                  <a:extLst>
                    <a:ext uri="{9D8B030D-6E8A-4147-A177-3AD203B41FA5}">
                      <a16:colId xmlns:a16="http://schemas.microsoft.com/office/drawing/2014/main" val="3118918502"/>
                    </a:ext>
                  </a:extLst>
                </a:gridCol>
                <a:gridCol w="674889">
                  <a:extLst>
                    <a:ext uri="{9D8B030D-6E8A-4147-A177-3AD203B41FA5}">
                      <a16:colId xmlns:a16="http://schemas.microsoft.com/office/drawing/2014/main" val="977087253"/>
                    </a:ext>
                  </a:extLst>
                </a:gridCol>
                <a:gridCol w="674889">
                  <a:extLst>
                    <a:ext uri="{9D8B030D-6E8A-4147-A177-3AD203B41FA5}">
                      <a16:colId xmlns:a16="http://schemas.microsoft.com/office/drawing/2014/main" val="762617703"/>
                    </a:ext>
                  </a:extLst>
                </a:gridCol>
                <a:gridCol w="674889">
                  <a:extLst>
                    <a:ext uri="{9D8B030D-6E8A-4147-A177-3AD203B41FA5}">
                      <a16:colId xmlns:a16="http://schemas.microsoft.com/office/drawing/2014/main" val="2012263544"/>
                    </a:ext>
                  </a:extLst>
                </a:gridCol>
              </a:tblGrid>
              <a:tr h="535494">
                <a:tc>
                  <a:txBody>
                    <a:bodyPr/>
                    <a:lstStyle/>
                    <a:p>
                      <a:endParaRPr lang="zh-CN" altLang="en-US" dirty="0"/>
                    </a:p>
                  </a:txBody>
                  <a:tcPr anchor="ctr"/>
                </a:tc>
                <a:tc>
                  <a:txBody>
                    <a:bodyPr/>
                    <a:lstStyle/>
                    <a:p>
                      <a:r>
                        <a:rPr lang="en-US" altLang="zh-CN" dirty="0"/>
                        <a:t>……</a:t>
                      </a:r>
                      <a:endParaRPr lang="zh-CN" altLang="en-US" dirty="0"/>
                    </a:p>
                  </a:txBody>
                  <a:tcPr anchor="ctr"/>
                </a:tc>
                <a:tc>
                  <a:txBody>
                    <a:bodyPr/>
                    <a:lstStyle/>
                    <a:p>
                      <a:pPr algn="ctr"/>
                      <a:r>
                        <a:rPr lang="en-US" altLang="zh-CN" dirty="0"/>
                        <a:t>A[</a:t>
                      </a:r>
                      <a:r>
                        <a:rPr lang="en-US" altLang="zh-CN" dirty="0" err="1"/>
                        <a:t>i</a:t>
                      </a:r>
                      <a:r>
                        <a:rPr lang="en-US" altLang="zh-CN" dirty="0"/>
                        <a:t>]</a:t>
                      </a:r>
                      <a:endParaRPr lang="zh-CN" altLang="en-US" dirty="0"/>
                    </a:p>
                  </a:txBody>
                  <a:tcPr anchor="ctr"/>
                </a:tc>
                <a:tc>
                  <a:txBody>
                    <a:bodyPr/>
                    <a:lstStyle/>
                    <a:p>
                      <a:endParaRPr lang="zh-CN" altLang="en-US" dirty="0"/>
                    </a:p>
                  </a:txBody>
                  <a:tcPr anchor="ctr"/>
                </a:tc>
                <a:tc>
                  <a:txBody>
                    <a:bodyPr/>
                    <a:lstStyle/>
                    <a:p>
                      <a:endParaRPr lang="zh-CN" altLang="en-US" dirty="0"/>
                    </a:p>
                  </a:txBody>
                  <a:tcPr anchor="ctr"/>
                </a:tc>
                <a:tc>
                  <a:txBody>
                    <a:bodyPr/>
                    <a:lstStyle/>
                    <a:p>
                      <a:endParaRPr lang="zh-CN" altLang="en-US" dirty="0"/>
                    </a:p>
                  </a:txBody>
                  <a:tcPr anchor="ctr"/>
                </a:tc>
                <a:tc>
                  <a:txBody>
                    <a:bodyPr/>
                    <a:lstStyle/>
                    <a:p>
                      <a:r>
                        <a:rPr lang="en-US" altLang="zh-CN" dirty="0"/>
                        <a:t>A[j]</a:t>
                      </a:r>
                      <a:endParaRPr lang="zh-CN" altLang="en-US" dirty="0"/>
                    </a:p>
                  </a:txBody>
                  <a:tcPr anchor="ctr"/>
                </a:tc>
                <a:tc>
                  <a:txBody>
                    <a:bodyPr/>
                    <a:lstStyle/>
                    <a:p>
                      <a:r>
                        <a:rPr lang="en-US" altLang="zh-CN" dirty="0"/>
                        <a:t>…..</a:t>
                      </a:r>
                      <a:endParaRPr lang="zh-CN" altLang="en-US" dirty="0"/>
                    </a:p>
                  </a:txBody>
                  <a:tcPr anchor="ctr"/>
                </a:tc>
                <a:tc>
                  <a:txBody>
                    <a:bodyPr/>
                    <a:lstStyle/>
                    <a:p>
                      <a:endParaRPr lang="zh-CN" altLang="en-US" dirty="0"/>
                    </a:p>
                  </a:txBody>
                  <a:tcPr anchor="ctr"/>
                </a:tc>
                <a:extLst>
                  <a:ext uri="{0D108BD9-81ED-4DB2-BD59-A6C34878D82A}">
                    <a16:rowId xmlns:a16="http://schemas.microsoft.com/office/drawing/2014/main" val="782459361"/>
                  </a:ext>
                </a:extLst>
              </a:tr>
            </a:tbl>
          </a:graphicData>
        </a:graphic>
      </p:graphicFrame>
      <p:sp>
        <p:nvSpPr>
          <p:cNvPr id="6" name="左大括号 5">
            <a:extLst>
              <a:ext uri="{FF2B5EF4-FFF2-40B4-BE49-F238E27FC236}">
                <a16:creationId xmlns:a16="http://schemas.microsoft.com/office/drawing/2014/main" id="{5CB937F2-403A-4F9B-9A5B-C9E091667358}"/>
              </a:ext>
            </a:extLst>
          </p:cNvPr>
          <p:cNvSpPr/>
          <p:nvPr/>
        </p:nvSpPr>
        <p:spPr>
          <a:xfrm rot="5400000">
            <a:off x="5722069" y="245097"/>
            <a:ext cx="433634" cy="280918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202CCC8-F34D-4429-BDEF-B80956796013}"/>
              </a:ext>
            </a:extLst>
          </p:cNvPr>
          <p:cNvSpPr/>
          <p:nvPr/>
        </p:nvSpPr>
        <p:spPr>
          <a:xfrm>
            <a:off x="5288438" y="1093509"/>
            <a:ext cx="1593130" cy="30165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subSum</a:t>
            </a:r>
            <a:endParaRPr lang="zh-CN" altLang="en-US" b="1" dirty="0">
              <a:solidFill>
                <a:schemeClr val="tx1"/>
              </a:solidFill>
            </a:endParaRPr>
          </a:p>
        </p:txBody>
      </p:sp>
      <p:sp>
        <p:nvSpPr>
          <p:cNvPr id="8" name="矩形 7">
            <a:extLst>
              <a:ext uri="{FF2B5EF4-FFF2-40B4-BE49-F238E27FC236}">
                <a16:creationId xmlns:a16="http://schemas.microsoft.com/office/drawing/2014/main" id="{EFC97587-CB1B-46BE-82A5-B2D4FB26F8D8}"/>
              </a:ext>
            </a:extLst>
          </p:cNvPr>
          <p:cNvSpPr/>
          <p:nvPr/>
        </p:nvSpPr>
        <p:spPr>
          <a:xfrm>
            <a:off x="5385201" y="4667782"/>
            <a:ext cx="3758799" cy="461665"/>
          </a:xfrm>
          <a:prstGeom prst="rect">
            <a:avLst/>
          </a:prstGeom>
        </p:spPr>
        <p:txBody>
          <a:bodyPr wrap="square">
            <a:spAutoFit/>
          </a:bodyPr>
          <a:lstStyle/>
          <a:p>
            <a:r>
              <a:rPr lang="en-US" altLang="zh-CN" sz="2400" b="1" dirty="0" err="1"/>
              <a:t>subSum</a:t>
            </a:r>
            <a:r>
              <a:rPr lang="en-US" altLang="zh-CN" sz="2400" b="1" dirty="0"/>
              <a:t>(</a:t>
            </a:r>
            <a:r>
              <a:rPr lang="en-US" altLang="zh-CN" sz="2400" b="1" dirty="0" err="1"/>
              <a:t>i,j</a:t>
            </a:r>
            <a:r>
              <a:rPr lang="en-US" altLang="zh-CN" sz="2400" b="1" dirty="0"/>
              <a:t>)=A</a:t>
            </a:r>
            <a:r>
              <a:rPr lang="en-US" altLang="zh-CN" sz="2400" b="1" baseline="-25000" dirty="0"/>
              <a:t>i</a:t>
            </a:r>
            <a:r>
              <a:rPr lang="en-US" altLang="zh-CN" sz="2400" b="1" dirty="0"/>
              <a:t>+A</a:t>
            </a:r>
            <a:r>
              <a:rPr lang="en-US" altLang="zh-CN" sz="2400" b="1" baseline="-25000" dirty="0"/>
              <a:t>i+1</a:t>
            </a:r>
            <a:r>
              <a:rPr lang="en-US" altLang="zh-CN" sz="2400" b="1" dirty="0"/>
              <a:t>+…+</a:t>
            </a:r>
            <a:r>
              <a:rPr lang="en-US" altLang="zh-CN" sz="2400" b="1" dirty="0" err="1"/>
              <a:t>A</a:t>
            </a:r>
            <a:r>
              <a:rPr lang="en-US" altLang="zh-CN" sz="2400" b="1" baseline="-25000" dirty="0" err="1"/>
              <a:t>j</a:t>
            </a:r>
            <a:endParaRPr lang="zh-CN" altLang="en-US" sz="2400" dirty="0"/>
          </a:p>
        </p:txBody>
      </p:sp>
      <p:sp>
        <p:nvSpPr>
          <p:cNvPr id="9" name="矩形 8">
            <a:extLst>
              <a:ext uri="{FF2B5EF4-FFF2-40B4-BE49-F238E27FC236}">
                <a16:creationId xmlns:a16="http://schemas.microsoft.com/office/drawing/2014/main" id="{46AB41A1-9DD4-4CD1-AEF5-B85558AC2FCC}"/>
              </a:ext>
            </a:extLst>
          </p:cNvPr>
          <p:cNvSpPr/>
          <p:nvPr/>
        </p:nvSpPr>
        <p:spPr>
          <a:xfrm>
            <a:off x="3265743" y="3886927"/>
            <a:ext cx="1560782" cy="461665"/>
          </a:xfrm>
          <a:prstGeom prst="rect">
            <a:avLst/>
          </a:prstGeom>
        </p:spPr>
        <p:txBody>
          <a:bodyPr wrap="square">
            <a:spAutoFit/>
          </a:bodyPr>
          <a:lstStyle/>
          <a:p>
            <a:r>
              <a:rPr lang="zh-CN" altLang="en-US" sz="2400" b="1" dirty="0">
                <a:solidFill>
                  <a:srgbClr val="FF0000"/>
                </a:solidFill>
              </a:rPr>
              <a:t>三层循环</a:t>
            </a:r>
            <a:endParaRPr lang="zh-CN" altLang="en-US" sz="2400" dirty="0">
              <a:solidFill>
                <a:srgbClr val="FF0000"/>
              </a:solidFill>
            </a:endParaRPr>
          </a:p>
        </p:txBody>
      </p:sp>
    </p:spTree>
    <p:extLst>
      <p:ext uri="{BB962C8B-B14F-4D97-AF65-F5344CB8AC3E}">
        <p14:creationId xmlns:p14="http://schemas.microsoft.com/office/powerpoint/2010/main" val="2404853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AB0F9133-FE5B-439E-A51F-EB0B47A85343}"/>
              </a:ext>
            </a:extLst>
          </p:cNvPr>
          <p:cNvPicPr>
            <a:picLocks noChangeAspect="1"/>
          </p:cNvPicPr>
          <p:nvPr/>
        </p:nvPicPr>
        <p:blipFill>
          <a:blip r:embed="rId2"/>
          <a:stretch>
            <a:fillRect/>
          </a:stretch>
        </p:blipFill>
        <p:spPr>
          <a:xfrm>
            <a:off x="92156" y="2478808"/>
            <a:ext cx="5431951" cy="37909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内容占位符 1">
            <a:extLst>
              <a:ext uri="{FF2B5EF4-FFF2-40B4-BE49-F238E27FC236}">
                <a16:creationId xmlns:a16="http://schemas.microsoft.com/office/drawing/2014/main" id="{FD560601-42D9-45AF-BB02-20D864548982}"/>
              </a:ext>
            </a:extLst>
          </p:cNvPr>
          <p:cNvSpPr>
            <a:spLocks noGrp="1"/>
          </p:cNvSpPr>
          <p:nvPr>
            <p:ph idx="1"/>
          </p:nvPr>
        </p:nvSpPr>
        <p:spPr/>
        <p:txBody>
          <a:bodyPr/>
          <a:lstStyle/>
          <a:p>
            <a:r>
              <a:rPr lang="zh-CN" altLang="en-US" b="1" dirty="0">
                <a:solidFill>
                  <a:srgbClr val="FF0000"/>
                </a:solidFill>
              </a:rPr>
              <a:t>例</a:t>
            </a:r>
            <a:r>
              <a:rPr lang="en-US" altLang="zh-CN" b="1" dirty="0">
                <a:solidFill>
                  <a:srgbClr val="FF0000"/>
                </a:solidFill>
              </a:rPr>
              <a:t>2</a:t>
            </a:r>
            <a:r>
              <a:rPr lang="zh-CN" altLang="en-US" b="1" dirty="0">
                <a:solidFill>
                  <a:srgbClr val="FF0000"/>
                </a:solidFill>
              </a:rPr>
              <a:t>：连续子序列和</a:t>
            </a:r>
            <a:endParaRPr lang="en-US" altLang="zh-CN" b="1" dirty="0">
              <a:solidFill>
                <a:srgbClr val="FF0000"/>
              </a:solidFill>
            </a:endParaRPr>
          </a:p>
          <a:p>
            <a:pPr marL="891000" lvl="1" indent="-457200"/>
            <a:r>
              <a:rPr lang="zh-CN" altLang="en-US" dirty="0"/>
              <a:t>方法二：</a:t>
            </a:r>
            <a:endParaRPr lang="en-US" altLang="zh-CN" dirty="0"/>
          </a:p>
          <a:p>
            <a:pPr marL="433800" lvl="1" indent="0">
              <a:buNone/>
            </a:pPr>
            <a:endParaRPr lang="zh-CN" altLang="en-US" dirty="0"/>
          </a:p>
        </p:txBody>
      </p:sp>
      <p:sp>
        <p:nvSpPr>
          <p:cNvPr id="3" name="标题 2">
            <a:extLst>
              <a:ext uri="{FF2B5EF4-FFF2-40B4-BE49-F238E27FC236}">
                <a16:creationId xmlns:a16="http://schemas.microsoft.com/office/drawing/2014/main" id="{2C9A04D6-4A34-47F1-B839-C3065107D7CC}"/>
              </a:ext>
            </a:extLst>
          </p:cNvPr>
          <p:cNvSpPr>
            <a:spLocks noGrp="1"/>
          </p:cNvSpPr>
          <p:nvPr>
            <p:ph type="title"/>
          </p:nvPr>
        </p:nvSpPr>
        <p:spPr/>
        <p:txBody>
          <a:bodyPr/>
          <a:lstStyle/>
          <a:p>
            <a:r>
              <a:rPr lang="zh-CN" altLang="en-US" dirty="0"/>
              <a:t>算法初体验</a:t>
            </a:r>
          </a:p>
        </p:txBody>
      </p:sp>
      <p:graphicFrame>
        <p:nvGraphicFramePr>
          <p:cNvPr id="5" name="表格 4">
            <a:extLst>
              <a:ext uri="{FF2B5EF4-FFF2-40B4-BE49-F238E27FC236}">
                <a16:creationId xmlns:a16="http://schemas.microsoft.com/office/drawing/2014/main" id="{B35E25FF-A422-4FCE-A17C-8A4797B8D06C}"/>
              </a:ext>
            </a:extLst>
          </p:cNvPr>
          <p:cNvGraphicFramePr>
            <a:graphicFrameLocks noGrp="1"/>
          </p:cNvGraphicFramePr>
          <p:nvPr>
            <p:extLst>
              <p:ext uri="{D42A27DB-BD31-4B8C-83A1-F6EECF244321}">
                <p14:modId xmlns:p14="http://schemas.microsoft.com/office/powerpoint/2010/main" val="3706891220"/>
              </p:ext>
            </p:extLst>
          </p:nvPr>
        </p:nvGraphicFramePr>
        <p:xfrm>
          <a:off x="2900315" y="1849487"/>
          <a:ext cx="6074001" cy="535494"/>
        </p:xfrm>
        <a:graphic>
          <a:graphicData uri="http://schemas.openxmlformats.org/drawingml/2006/table">
            <a:tbl>
              <a:tblPr firstRow="1" bandRow="1">
                <a:tableStyleId>{5940675A-B579-460E-94D1-54222C63F5DA}</a:tableStyleId>
              </a:tblPr>
              <a:tblGrid>
                <a:gridCol w="674889">
                  <a:extLst>
                    <a:ext uri="{9D8B030D-6E8A-4147-A177-3AD203B41FA5}">
                      <a16:colId xmlns:a16="http://schemas.microsoft.com/office/drawing/2014/main" val="1195010459"/>
                    </a:ext>
                  </a:extLst>
                </a:gridCol>
                <a:gridCol w="674889">
                  <a:extLst>
                    <a:ext uri="{9D8B030D-6E8A-4147-A177-3AD203B41FA5}">
                      <a16:colId xmlns:a16="http://schemas.microsoft.com/office/drawing/2014/main" val="4048489224"/>
                    </a:ext>
                  </a:extLst>
                </a:gridCol>
                <a:gridCol w="674889">
                  <a:extLst>
                    <a:ext uri="{9D8B030D-6E8A-4147-A177-3AD203B41FA5}">
                      <a16:colId xmlns:a16="http://schemas.microsoft.com/office/drawing/2014/main" val="1694765279"/>
                    </a:ext>
                  </a:extLst>
                </a:gridCol>
                <a:gridCol w="674889">
                  <a:extLst>
                    <a:ext uri="{9D8B030D-6E8A-4147-A177-3AD203B41FA5}">
                      <a16:colId xmlns:a16="http://schemas.microsoft.com/office/drawing/2014/main" val="3466804149"/>
                    </a:ext>
                  </a:extLst>
                </a:gridCol>
                <a:gridCol w="674889">
                  <a:extLst>
                    <a:ext uri="{9D8B030D-6E8A-4147-A177-3AD203B41FA5}">
                      <a16:colId xmlns:a16="http://schemas.microsoft.com/office/drawing/2014/main" val="3545320472"/>
                    </a:ext>
                  </a:extLst>
                </a:gridCol>
                <a:gridCol w="674889">
                  <a:extLst>
                    <a:ext uri="{9D8B030D-6E8A-4147-A177-3AD203B41FA5}">
                      <a16:colId xmlns:a16="http://schemas.microsoft.com/office/drawing/2014/main" val="3118918502"/>
                    </a:ext>
                  </a:extLst>
                </a:gridCol>
                <a:gridCol w="674889">
                  <a:extLst>
                    <a:ext uri="{9D8B030D-6E8A-4147-A177-3AD203B41FA5}">
                      <a16:colId xmlns:a16="http://schemas.microsoft.com/office/drawing/2014/main" val="977087253"/>
                    </a:ext>
                  </a:extLst>
                </a:gridCol>
                <a:gridCol w="674889">
                  <a:extLst>
                    <a:ext uri="{9D8B030D-6E8A-4147-A177-3AD203B41FA5}">
                      <a16:colId xmlns:a16="http://schemas.microsoft.com/office/drawing/2014/main" val="762617703"/>
                    </a:ext>
                  </a:extLst>
                </a:gridCol>
                <a:gridCol w="674889">
                  <a:extLst>
                    <a:ext uri="{9D8B030D-6E8A-4147-A177-3AD203B41FA5}">
                      <a16:colId xmlns:a16="http://schemas.microsoft.com/office/drawing/2014/main" val="2012263544"/>
                    </a:ext>
                  </a:extLst>
                </a:gridCol>
              </a:tblGrid>
              <a:tr h="535494">
                <a:tc>
                  <a:txBody>
                    <a:bodyPr/>
                    <a:lstStyle/>
                    <a:p>
                      <a:endParaRPr lang="zh-CN" altLang="en-US" dirty="0"/>
                    </a:p>
                  </a:txBody>
                  <a:tcPr anchor="ctr"/>
                </a:tc>
                <a:tc>
                  <a:txBody>
                    <a:bodyPr/>
                    <a:lstStyle/>
                    <a:p>
                      <a:r>
                        <a:rPr lang="en-US" altLang="zh-CN" dirty="0"/>
                        <a:t>……</a:t>
                      </a:r>
                      <a:endParaRPr lang="zh-CN" altLang="en-US" dirty="0"/>
                    </a:p>
                  </a:txBody>
                  <a:tcPr anchor="ctr"/>
                </a:tc>
                <a:tc>
                  <a:txBody>
                    <a:bodyPr/>
                    <a:lstStyle/>
                    <a:p>
                      <a:pPr algn="ctr"/>
                      <a:r>
                        <a:rPr lang="en-US" altLang="zh-CN" dirty="0"/>
                        <a:t>A[</a:t>
                      </a:r>
                      <a:r>
                        <a:rPr lang="en-US" altLang="zh-CN" dirty="0" err="1"/>
                        <a:t>i</a:t>
                      </a:r>
                      <a:r>
                        <a:rPr lang="en-US" altLang="zh-CN" dirty="0"/>
                        <a:t>]</a:t>
                      </a:r>
                      <a:endParaRPr lang="zh-CN" altLang="en-US" dirty="0"/>
                    </a:p>
                  </a:txBody>
                  <a:tcPr anchor="ctr"/>
                </a:tc>
                <a:tc>
                  <a:txBody>
                    <a:bodyPr/>
                    <a:lstStyle/>
                    <a:p>
                      <a:endParaRPr lang="zh-CN" altLang="en-US" dirty="0"/>
                    </a:p>
                  </a:txBody>
                  <a:tcPr anchor="ctr"/>
                </a:tc>
                <a:tc>
                  <a:txBody>
                    <a:bodyPr/>
                    <a:lstStyle/>
                    <a:p>
                      <a:endParaRPr lang="zh-CN" altLang="en-US" dirty="0"/>
                    </a:p>
                  </a:txBody>
                  <a:tcPr anchor="ctr"/>
                </a:tc>
                <a:tc>
                  <a:txBody>
                    <a:bodyPr/>
                    <a:lstStyle/>
                    <a:p>
                      <a:r>
                        <a:rPr lang="en-US" altLang="zh-CN" dirty="0"/>
                        <a:t>A[j-1]</a:t>
                      </a:r>
                      <a:endParaRPr lang="zh-CN" altLang="en-US" dirty="0"/>
                    </a:p>
                  </a:txBody>
                  <a:tcPr anchor="ctr"/>
                </a:tc>
                <a:tc>
                  <a:txBody>
                    <a:bodyPr/>
                    <a:lstStyle/>
                    <a:p>
                      <a:r>
                        <a:rPr lang="en-US" altLang="zh-CN" dirty="0"/>
                        <a:t>A[j]</a:t>
                      </a:r>
                      <a:endParaRPr lang="zh-CN" altLang="en-US" dirty="0"/>
                    </a:p>
                  </a:txBody>
                  <a:tcPr anchor="ctr"/>
                </a:tc>
                <a:tc>
                  <a:txBody>
                    <a:bodyPr/>
                    <a:lstStyle/>
                    <a:p>
                      <a:r>
                        <a:rPr lang="en-US" altLang="zh-CN" dirty="0"/>
                        <a:t>…..</a:t>
                      </a:r>
                      <a:endParaRPr lang="zh-CN" altLang="en-US" dirty="0"/>
                    </a:p>
                  </a:txBody>
                  <a:tcPr anchor="ctr"/>
                </a:tc>
                <a:tc>
                  <a:txBody>
                    <a:bodyPr/>
                    <a:lstStyle/>
                    <a:p>
                      <a:endParaRPr lang="zh-CN" altLang="en-US" dirty="0"/>
                    </a:p>
                  </a:txBody>
                  <a:tcPr anchor="ctr"/>
                </a:tc>
                <a:extLst>
                  <a:ext uri="{0D108BD9-81ED-4DB2-BD59-A6C34878D82A}">
                    <a16:rowId xmlns:a16="http://schemas.microsoft.com/office/drawing/2014/main" val="782459361"/>
                  </a:ext>
                </a:extLst>
              </a:tr>
            </a:tbl>
          </a:graphicData>
        </a:graphic>
      </p:graphicFrame>
      <p:sp>
        <p:nvSpPr>
          <p:cNvPr id="6" name="左大括号 5">
            <a:extLst>
              <a:ext uri="{FF2B5EF4-FFF2-40B4-BE49-F238E27FC236}">
                <a16:creationId xmlns:a16="http://schemas.microsoft.com/office/drawing/2014/main" id="{5CB937F2-403A-4F9B-9A5B-C9E091667358}"/>
              </a:ext>
            </a:extLst>
          </p:cNvPr>
          <p:cNvSpPr/>
          <p:nvPr/>
        </p:nvSpPr>
        <p:spPr>
          <a:xfrm rot="5400000">
            <a:off x="5354426" y="622171"/>
            <a:ext cx="424204" cy="206447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202CCC8-F34D-4429-BDEF-B80956796013}"/>
              </a:ext>
            </a:extLst>
          </p:cNvPr>
          <p:cNvSpPr/>
          <p:nvPr/>
        </p:nvSpPr>
        <p:spPr>
          <a:xfrm>
            <a:off x="4807671" y="1065229"/>
            <a:ext cx="1593130" cy="30165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subSum</a:t>
            </a:r>
            <a:r>
              <a:rPr lang="en-US" altLang="zh-CN" b="1" dirty="0">
                <a:solidFill>
                  <a:schemeClr val="tx1"/>
                </a:solidFill>
              </a:rPr>
              <a:t>(i,j-1)</a:t>
            </a:r>
            <a:endParaRPr lang="zh-CN" altLang="en-US" b="1" dirty="0">
              <a:solidFill>
                <a:schemeClr val="tx1"/>
              </a:solidFill>
            </a:endParaRPr>
          </a:p>
        </p:txBody>
      </p:sp>
      <p:sp>
        <p:nvSpPr>
          <p:cNvPr id="9" name="矩形 8">
            <a:extLst>
              <a:ext uri="{FF2B5EF4-FFF2-40B4-BE49-F238E27FC236}">
                <a16:creationId xmlns:a16="http://schemas.microsoft.com/office/drawing/2014/main" id="{215D5B86-A3EC-4D2A-8326-46BB5CE032A3}"/>
              </a:ext>
            </a:extLst>
          </p:cNvPr>
          <p:cNvSpPr/>
          <p:nvPr/>
        </p:nvSpPr>
        <p:spPr>
          <a:xfrm>
            <a:off x="4585493" y="2963103"/>
            <a:ext cx="3945763" cy="461665"/>
          </a:xfrm>
          <a:prstGeom prst="rect">
            <a:avLst/>
          </a:prstGeom>
        </p:spPr>
        <p:txBody>
          <a:bodyPr wrap="square">
            <a:spAutoFit/>
          </a:bodyPr>
          <a:lstStyle/>
          <a:p>
            <a:r>
              <a:rPr lang="en-US" altLang="zh-CN" sz="2400" b="1" dirty="0" err="1"/>
              <a:t>subSum</a:t>
            </a:r>
            <a:r>
              <a:rPr lang="en-US" altLang="zh-CN" sz="2400" b="1" dirty="0"/>
              <a:t>(</a:t>
            </a:r>
            <a:r>
              <a:rPr lang="en-US" altLang="zh-CN" sz="2400" b="1" dirty="0" err="1"/>
              <a:t>i,j</a:t>
            </a:r>
            <a:r>
              <a:rPr lang="en-US" altLang="zh-CN" sz="2400" b="1" dirty="0"/>
              <a:t>)=</a:t>
            </a:r>
            <a:r>
              <a:rPr lang="en-US" altLang="zh-CN" sz="2400" b="1" dirty="0" err="1"/>
              <a:t>subSum</a:t>
            </a:r>
            <a:r>
              <a:rPr lang="en-US" altLang="zh-CN" sz="2400" b="1" dirty="0"/>
              <a:t>(i,j-1)+</a:t>
            </a:r>
            <a:r>
              <a:rPr lang="en-US" altLang="zh-CN" sz="2400" b="1" dirty="0" err="1"/>
              <a:t>A</a:t>
            </a:r>
            <a:r>
              <a:rPr lang="en-US" altLang="zh-CN" sz="2400" b="1" baseline="-25000" dirty="0" err="1"/>
              <a:t>j</a:t>
            </a:r>
            <a:endParaRPr lang="zh-CN" altLang="en-US" sz="2400" dirty="0"/>
          </a:p>
        </p:txBody>
      </p:sp>
      <p:sp>
        <p:nvSpPr>
          <p:cNvPr id="11" name="左大括号 10">
            <a:extLst>
              <a:ext uri="{FF2B5EF4-FFF2-40B4-BE49-F238E27FC236}">
                <a16:creationId xmlns:a16="http://schemas.microsoft.com/office/drawing/2014/main" id="{47B217A9-5939-4E04-B47B-C4CDB9047C7A}"/>
              </a:ext>
            </a:extLst>
          </p:cNvPr>
          <p:cNvSpPr/>
          <p:nvPr/>
        </p:nvSpPr>
        <p:spPr>
          <a:xfrm rot="16200000">
            <a:off x="5713431" y="1227841"/>
            <a:ext cx="433634" cy="280761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2E5CD3D-1BF8-4A5E-B2E6-F7713D600EA1}"/>
              </a:ext>
            </a:extLst>
          </p:cNvPr>
          <p:cNvSpPr/>
          <p:nvPr/>
        </p:nvSpPr>
        <p:spPr>
          <a:xfrm>
            <a:off x="3444853" y="4198011"/>
            <a:ext cx="1560782" cy="461665"/>
          </a:xfrm>
          <a:prstGeom prst="rect">
            <a:avLst/>
          </a:prstGeom>
        </p:spPr>
        <p:txBody>
          <a:bodyPr wrap="square">
            <a:spAutoFit/>
          </a:bodyPr>
          <a:lstStyle/>
          <a:p>
            <a:r>
              <a:rPr lang="zh-CN" altLang="en-US" sz="2400" b="1" dirty="0">
                <a:solidFill>
                  <a:srgbClr val="FF0000"/>
                </a:solidFill>
              </a:rPr>
              <a:t>二层循环</a:t>
            </a:r>
            <a:endParaRPr lang="zh-CN" altLang="en-US" sz="2400" dirty="0">
              <a:solidFill>
                <a:srgbClr val="FF0000"/>
              </a:solidFill>
            </a:endParaRPr>
          </a:p>
        </p:txBody>
      </p:sp>
    </p:spTree>
    <p:extLst>
      <p:ext uri="{BB962C8B-B14F-4D97-AF65-F5344CB8AC3E}">
        <p14:creationId xmlns:p14="http://schemas.microsoft.com/office/powerpoint/2010/main" val="3659575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E016EA38-278E-4F51-A55F-E7D190AD66B4}"/>
              </a:ext>
            </a:extLst>
          </p:cNvPr>
          <p:cNvPicPr>
            <a:picLocks noChangeAspect="1"/>
          </p:cNvPicPr>
          <p:nvPr/>
        </p:nvPicPr>
        <p:blipFill>
          <a:blip r:embed="rId2"/>
          <a:stretch>
            <a:fillRect/>
          </a:stretch>
        </p:blipFill>
        <p:spPr>
          <a:xfrm>
            <a:off x="0" y="3101419"/>
            <a:ext cx="4062953" cy="3140137"/>
          </a:xfrm>
          <a:prstGeom prst="rect">
            <a:avLst/>
          </a:prstGeom>
        </p:spPr>
      </p:pic>
      <p:sp>
        <p:nvSpPr>
          <p:cNvPr id="2" name="内容占位符 1">
            <a:extLst>
              <a:ext uri="{FF2B5EF4-FFF2-40B4-BE49-F238E27FC236}">
                <a16:creationId xmlns:a16="http://schemas.microsoft.com/office/drawing/2014/main" id="{FD560601-42D9-45AF-BB02-20D864548982}"/>
              </a:ext>
            </a:extLst>
          </p:cNvPr>
          <p:cNvSpPr>
            <a:spLocks noGrp="1"/>
          </p:cNvSpPr>
          <p:nvPr>
            <p:ph idx="1"/>
          </p:nvPr>
        </p:nvSpPr>
        <p:spPr/>
        <p:txBody>
          <a:bodyPr/>
          <a:lstStyle/>
          <a:p>
            <a:r>
              <a:rPr lang="zh-CN" altLang="en-US" b="1" dirty="0">
                <a:solidFill>
                  <a:srgbClr val="FF0000"/>
                </a:solidFill>
              </a:rPr>
              <a:t>例</a:t>
            </a:r>
            <a:r>
              <a:rPr lang="en-US" altLang="zh-CN" b="1" dirty="0">
                <a:solidFill>
                  <a:srgbClr val="FF0000"/>
                </a:solidFill>
              </a:rPr>
              <a:t>2</a:t>
            </a:r>
            <a:r>
              <a:rPr lang="zh-CN" altLang="en-US" b="1" dirty="0">
                <a:solidFill>
                  <a:srgbClr val="FF0000"/>
                </a:solidFill>
              </a:rPr>
              <a:t>：连续子序列和</a:t>
            </a:r>
            <a:endParaRPr lang="en-US" altLang="zh-CN" b="1" dirty="0">
              <a:solidFill>
                <a:srgbClr val="FF0000"/>
              </a:solidFill>
            </a:endParaRPr>
          </a:p>
          <a:p>
            <a:pPr marL="891000" lvl="1" indent="-457200"/>
            <a:r>
              <a:rPr lang="zh-CN" altLang="en-US" dirty="0"/>
              <a:t>方法三：</a:t>
            </a:r>
            <a:endParaRPr lang="en-US" altLang="zh-CN" dirty="0"/>
          </a:p>
          <a:p>
            <a:pPr marL="433800" lvl="1" indent="0">
              <a:buNone/>
            </a:pPr>
            <a:endParaRPr lang="zh-CN" altLang="en-US" dirty="0"/>
          </a:p>
        </p:txBody>
      </p:sp>
      <p:sp>
        <p:nvSpPr>
          <p:cNvPr id="3" name="标题 2">
            <a:extLst>
              <a:ext uri="{FF2B5EF4-FFF2-40B4-BE49-F238E27FC236}">
                <a16:creationId xmlns:a16="http://schemas.microsoft.com/office/drawing/2014/main" id="{2C9A04D6-4A34-47F1-B839-C3065107D7CC}"/>
              </a:ext>
            </a:extLst>
          </p:cNvPr>
          <p:cNvSpPr>
            <a:spLocks noGrp="1"/>
          </p:cNvSpPr>
          <p:nvPr>
            <p:ph type="title"/>
          </p:nvPr>
        </p:nvSpPr>
        <p:spPr/>
        <p:txBody>
          <a:bodyPr/>
          <a:lstStyle/>
          <a:p>
            <a:r>
              <a:rPr lang="zh-CN" altLang="en-US" dirty="0"/>
              <a:t>算法初体验</a:t>
            </a:r>
          </a:p>
        </p:txBody>
      </p:sp>
      <p:graphicFrame>
        <p:nvGraphicFramePr>
          <p:cNvPr id="5" name="表格 4">
            <a:extLst>
              <a:ext uri="{FF2B5EF4-FFF2-40B4-BE49-F238E27FC236}">
                <a16:creationId xmlns:a16="http://schemas.microsoft.com/office/drawing/2014/main" id="{B35E25FF-A422-4FCE-A17C-8A4797B8D06C}"/>
              </a:ext>
            </a:extLst>
          </p:cNvPr>
          <p:cNvGraphicFramePr>
            <a:graphicFrameLocks noGrp="1"/>
          </p:cNvGraphicFramePr>
          <p:nvPr>
            <p:extLst>
              <p:ext uri="{D42A27DB-BD31-4B8C-83A1-F6EECF244321}">
                <p14:modId xmlns:p14="http://schemas.microsoft.com/office/powerpoint/2010/main" val="3807851811"/>
              </p:ext>
            </p:extLst>
          </p:nvPr>
        </p:nvGraphicFramePr>
        <p:xfrm>
          <a:off x="2900315" y="1849487"/>
          <a:ext cx="6074001" cy="535494"/>
        </p:xfrm>
        <a:graphic>
          <a:graphicData uri="http://schemas.openxmlformats.org/drawingml/2006/table">
            <a:tbl>
              <a:tblPr firstRow="1" bandRow="1">
                <a:tableStyleId>{5940675A-B579-460E-94D1-54222C63F5DA}</a:tableStyleId>
              </a:tblPr>
              <a:tblGrid>
                <a:gridCol w="674889">
                  <a:extLst>
                    <a:ext uri="{9D8B030D-6E8A-4147-A177-3AD203B41FA5}">
                      <a16:colId xmlns:a16="http://schemas.microsoft.com/office/drawing/2014/main" val="1195010459"/>
                    </a:ext>
                  </a:extLst>
                </a:gridCol>
                <a:gridCol w="674889">
                  <a:extLst>
                    <a:ext uri="{9D8B030D-6E8A-4147-A177-3AD203B41FA5}">
                      <a16:colId xmlns:a16="http://schemas.microsoft.com/office/drawing/2014/main" val="4048489224"/>
                    </a:ext>
                  </a:extLst>
                </a:gridCol>
                <a:gridCol w="674889">
                  <a:extLst>
                    <a:ext uri="{9D8B030D-6E8A-4147-A177-3AD203B41FA5}">
                      <a16:colId xmlns:a16="http://schemas.microsoft.com/office/drawing/2014/main" val="1694765279"/>
                    </a:ext>
                  </a:extLst>
                </a:gridCol>
                <a:gridCol w="674889">
                  <a:extLst>
                    <a:ext uri="{9D8B030D-6E8A-4147-A177-3AD203B41FA5}">
                      <a16:colId xmlns:a16="http://schemas.microsoft.com/office/drawing/2014/main" val="3466804149"/>
                    </a:ext>
                  </a:extLst>
                </a:gridCol>
                <a:gridCol w="674889">
                  <a:extLst>
                    <a:ext uri="{9D8B030D-6E8A-4147-A177-3AD203B41FA5}">
                      <a16:colId xmlns:a16="http://schemas.microsoft.com/office/drawing/2014/main" val="3545320472"/>
                    </a:ext>
                  </a:extLst>
                </a:gridCol>
                <a:gridCol w="674889">
                  <a:extLst>
                    <a:ext uri="{9D8B030D-6E8A-4147-A177-3AD203B41FA5}">
                      <a16:colId xmlns:a16="http://schemas.microsoft.com/office/drawing/2014/main" val="3118918502"/>
                    </a:ext>
                  </a:extLst>
                </a:gridCol>
                <a:gridCol w="674889">
                  <a:extLst>
                    <a:ext uri="{9D8B030D-6E8A-4147-A177-3AD203B41FA5}">
                      <a16:colId xmlns:a16="http://schemas.microsoft.com/office/drawing/2014/main" val="977087253"/>
                    </a:ext>
                  </a:extLst>
                </a:gridCol>
                <a:gridCol w="674889">
                  <a:extLst>
                    <a:ext uri="{9D8B030D-6E8A-4147-A177-3AD203B41FA5}">
                      <a16:colId xmlns:a16="http://schemas.microsoft.com/office/drawing/2014/main" val="762617703"/>
                    </a:ext>
                  </a:extLst>
                </a:gridCol>
                <a:gridCol w="674889">
                  <a:extLst>
                    <a:ext uri="{9D8B030D-6E8A-4147-A177-3AD203B41FA5}">
                      <a16:colId xmlns:a16="http://schemas.microsoft.com/office/drawing/2014/main" val="2012263544"/>
                    </a:ext>
                  </a:extLst>
                </a:gridCol>
              </a:tblGrid>
              <a:tr h="535494">
                <a:tc>
                  <a:txBody>
                    <a:bodyPr/>
                    <a:lstStyle/>
                    <a:p>
                      <a:r>
                        <a:rPr lang="en-US" altLang="zh-CN" dirty="0"/>
                        <a:t>…….</a:t>
                      </a:r>
                      <a:endParaRPr lang="zh-CN" altLang="en-US" dirty="0"/>
                    </a:p>
                  </a:txBody>
                  <a:tcPr anchor="ctr"/>
                </a:tc>
                <a:tc>
                  <a:txBody>
                    <a:bodyPr/>
                    <a:lstStyle/>
                    <a:p>
                      <a:endParaRPr lang="zh-CN" altLang="en-US" dirty="0"/>
                    </a:p>
                  </a:txBody>
                  <a:tcPr anchor="ctr"/>
                </a:tc>
                <a:tc>
                  <a:txBody>
                    <a:bodyPr/>
                    <a:lstStyle/>
                    <a:p>
                      <a:pPr algn="ctr"/>
                      <a:endParaRPr lang="zh-CN" altLang="en-US" dirty="0"/>
                    </a:p>
                  </a:txBody>
                  <a:tcPr anchor="ctr"/>
                </a:tc>
                <a:tc>
                  <a:txBody>
                    <a:bodyPr/>
                    <a:lstStyle/>
                    <a:p>
                      <a:endParaRPr lang="zh-CN" altLang="en-US" dirty="0"/>
                    </a:p>
                  </a:txBody>
                  <a:tcPr anchor="ctr"/>
                </a:tc>
                <a:tc>
                  <a:txBody>
                    <a:bodyPr/>
                    <a:lstStyle/>
                    <a:p>
                      <a:endParaRPr lang="zh-CN" altLang="en-US" dirty="0"/>
                    </a:p>
                  </a:txBody>
                  <a:tcPr anchor="ctr"/>
                </a:tc>
                <a:tc>
                  <a:txBody>
                    <a:bodyPr/>
                    <a:lstStyle/>
                    <a:p>
                      <a:endParaRPr lang="zh-CN" altLang="en-US" dirty="0"/>
                    </a:p>
                  </a:txBody>
                  <a:tcPr anchor="ctr"/>
                </a:tc>
                <a:tc>
                  <a:txBody>
                    <a:bodyPr/>
                    <a:lstStyle/>
                    <a:p>
                      <a:r>
                        <a:rPr lang="en-US" altLang="zh-CN" dirty="0"/>
                        <a:t>A[j]</a:t>
                      </a:r>
                      <a:endParaRPr lang="zh-CN" altLang="en-US" dirty="0"/>
                    </a:p>
                  </a:txBody>
                  <a:tcPr anchor="ctr"/>
                </a:tc>
                <a:tc>
                  <a:txBody>
                    <a:bodyPr/>
                    <a:lstStyle/>
                    <a:p>
                      <a:r>
                        <a:rPr lang="en-US" altLang="zh-CN" dirty="0"/>
                        <a:t>…..</a:t>
                      </a:r>
                      <a:endParaRPr lang="zh-CN" altLang="en-US" dirty="0"/>
                    </a:p>
                  </a:txBody>
                  <a:tcPr anchor="ctr"/>
                </a:tc>
                <a:tc>
                  <a:txBody>
                    <a:bodyPr/>
                    <a:lstStyle/>
                    <a:p>
                      <a:endParaRPr lang="zh-CN" altLang="en-US" dirty="0"/>
                    </a:p>
                  </a:txBody>
                  <a:tcPr anchor="ctr"/>
                </a:tc>
                <a:extLst>
                  <a:ext uri="{0D108BD9-81ED-4DB2-BD59-A6C34878D82A}">
                    <a16:rowId xmlns:a16="http://schemas.microsoft.com/office/drawing/2014/main" val="782459361"/>
                  </a:ext>
                </a:extLst>
              </a:tr>
            </a:tbl>
          </a:graphicData>
        </a:graphic>
      </p:graphicFrame>
      <p:sp>
        <p:nvSpPr>
          <p:cNvPr id="6" name="左大括号 5">
            <a:extLst>
              <a:ext uri="{FF2B5EF4-FFF2-40B4-BE49-F238E27FC236}">
                <a16:creationId xmlns:a16="http://schemas.microsoft.com/office/drawing/2014/main" id="{5CB937F2-403A-4F9B-9A5B-C9E091667358}"/>
              </a:ext>
            </a:extLst>
          </p:cNvPr>
          <p:cNvSpPr/>
          <p:nvPr/>
        </p:nvSpPr>
        <p:spPr>
          <a:xfrm rot="5400000">
            <a:off x="5726784" y="249812"/>
            <a:ext cx="424204" cy="280918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202CCC8-F34D-4429-BDEF-B80956796013}"/>
              </a:ext>
            </a:extLst>
          </p:cNvPr>
          <p:cNvSpPr/>
          <p:nvPr/>
        </p:nvSpPr>
        <p:spPr>
          <a:xfrm>
            <a:off x="4100659" y="1159496"/>
            <a:ext cx="4157221" cy="40535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err="1">
                <a:solidFill>
                  <a:schemeClr val="tx1"/>
                </a:solidFill>
              </a:rPr>
              <a:t>dp</a:t>
            </a:r>
            <a:r>
              <a:rPr lang="en-US" altLang="zh-CN" b="1" dirty="0">
                <a:solidFill>
                  <a:schemeClr val="tx1"/>
                </a:solidFill>
              </a:rPr>
              <a:t>[j]: a[j]</a:t>
            </a:r>
            <a:r>
              <a:rPr lang="zh-CN" altLang="en-US" b="1" dirty="0">
                <a:solidFill>
                  <a:schemeClr val="tx1"/>
                </a:solidFill>
              </a:rPr>
              <a:t>为末尾的连续子序列和的最大</a:t>
            </a:r>
          </a:p>
        </p:txBody>
      </p:sp>
      <p:sp>
        <p:nvSpPr>
          <p:cNvPr id="11" name="左大括号 10">
            <a:extLst>
              <a:ext uri="{FF2B5EF4-FFF2-40B4-BE49-F238E27FC236}">
                <a16:creationId xmlns:a16="http://schemas.microsoft.com/office/drawing/2014/main" id="{47B217A9-5939-4E04-B47B-C4CDB9047C7A}"/>
              </a:ext>
            </a:extLst>
          </p:cNvPr>
          <p:cNvSpPr/>
          <p:nvPr/>
        </p:nvSpPr>
        <p:spPr>
          <a:xfrm rot="16200000">
            <a:off x="4473805" y="1579777"/>
            <a:ext cx="234100" cy="194191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ECF70139-963B-4E4B-97E8-4392B846366E}"/>
              </a:ext>
            </a:extLst>
          </p:cNvPr>
          <p:cNvSpPr/>
          <p:nvPr/>
        </p:nvSpPr>
        <p:spPr>
          <a:xfrm>
            <a:off x="3593182" y="2810758"/>
            <a:ext cx="1902645" cy="3943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maxSum</a:t>
            </a:r>
            <a:endParaRPr lang="zh-CN" altLang="en-US" b="1" dirty="0">
              <a:solidFill>
                <a:schemeClr val="tx1"/>
              </a:solidFill>
            </a:endParaRP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D1E3F0B2-9D78-423E-B6B3-FB2AB6FADDE3}"/>
                  </a:ext>
                </a:extLst>
              </p:cNvPr>
              <p:cNvSpPr/>
              <p:nvPr/>
            </p:nvSpPr>
            <p:spPr>
              <a:xfrm>
                <a:off x="3874418" y="3698451"/>
                <a:ext cx="5071619" cy="125062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r>
                        <a:rPr lang="en-US" altLang="zh-CN" sz="2000" b="1" i="1" smtClean="0">
                          <a:solidFill>
                            <a:schemeClr val="tx1"/>
                          </a:solidFill>
                          <a:latin typeface="Cambria Math" panose="02040503050406030204" pitchFamily="18" charset="0"/>
                        </a:rPr>
                        <m:t>𝒅𝒑</m:t>
                      </m:r>
                      <m:d>
                        <m:dPr>
                          <m:begChr m:val="["/>
                          <m:endChr m:val="]"/>
                          <m:ctrlPr>
                            <a:rPr lang="en-US" altLang="zh-CN" sz="2000" b="1"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𝒋</m:t>
                          </m:r>
                        </m:e>
                      </m:d>
                      <m:r>
                        <a:rPr lang="en-US" altLang="zh-CN" sz="2000" b="1" i="1" smtClean="0">
                          <a:solidFill>
                            <a:schemeClr val="tx1"/>
                          </a:solidFill>
                          <a:latin typeface="Cambria Math" panose="02040503050406030204" pitchFamily="18" charset="0"/>
                        </a:rPr>
                        <m:t>=</m:t>
                      </m:r>
                      <m:d>
                        <m:dPr>
                          <m:begChr m:val="{"/>
                          <m:endChr m:val=""/>
                          <m:ctrlPr>
                            <a:rPr lang="en-US" altLang="zh-CN" sz="2000" b="1" i="1" smtClean="0">
                              <a:solidFill>
                                <a:schemeClr val="tx1"/>
                              </a:solidFill>
                              <a:latin typeface="Cambria Math" panose="02040503050406030204" pitchFamily="18" charset="0"/>
                            </a:rPr>
                          </m:ctrlPr>
                        </m:dPr>
                        <m:e>
                          <m:eqArr>
                            <m:eqArrPr>
                              <m:ctrlPr>
                                <a:rPr lang="en-US" altLang="zh-CN" sz="2000" b="1" i="1" smtClean="0">
                                  <a:solidFill>
                                    <a:schemeClr val="tx1"/>
                                  </a:solidFill>
                                  <a:latin typeface="Cambria Math" panose="02040503050406030204" pitchFamily="18" charset="0"/>
                                </a:rPr>
                              </m:ctrlPr>
                            </m:eqArrPr>
                            <m:e>
                              <m:r>
                                <a:rPr lang="en-US" altLang="zh-CN" sz="2000" b="1" i="1" smtClean="0">
                                  <a:solidFill>
                                    <a:schemeClr val="tx1"/>
                                  </a:solidFill>
                                  <a:latin typeface="Cambria Math" panose="02040503050406030204" pitchFamily="18" charset="0"/>
                                </a:rPr>
                                <m:t>𝒎𝒂𝒙</m:t>
                              </m:r>
                              <m:d>
                                <m:dPr>
                                  <m:ctrlPr>
                                    <a:rPr lang="en-US" altLang="zh-CN" sz="2000" b="1"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𝑨</m:t>
                                  </m:r>
                                  <m:d>
                                    <m:dPr>
                                      <m:begChr m:val="["/>
                                      <m:endChr m:val="]"/>
                                      <m:ctrlPr>
                                        <a:rPr lang="en-US" altLang="zh-CN" sz="2000" b="1"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𝟎</m:t>
                                      </m:r>
                                    </m:e>
                                  </m:d>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𝟎</m:t>
                                  </m:r>
                                </m:e>
                              </m:d>
                              <m:r>
                                <a:rPr lang="en-US" altLang="zh-CN" sz="2000" b="1" i="1" smtClean="0">
                                  <a:solidFill>
                                    <a:schemeClr val="tx1"/>
                                  </a:solidFill>
                                  <a:latin typeface="Cambria Math" panose="02040503050406030204" pitchFamily="18" charset="0"/>
                                </a:rPr>
                                <m:t>                            </m:t>
                              </m:r>
                              <m:r>
                                <a:rPr lang="en-US" altLang="zh-CN" sz="2000" b="1" i="1" smtClean="0">
                                  <a:solidFill>
                                    <a:schemeClr val="tx1"/>
                                  </a:solidFill>
                                  <a:latin typeface="Cambria Math" panose="02040503050406030204" pitchFamily="18" charset="0"/>
                                </a:rPr>
                                <m:t>𝒋</m:t>
                              </m:r>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𝟎</m:t>
                              </m:r>
                            </m:e>
                            <m:e>
                              <m:r>
                                <a:rPr lang="en-US" altLang="zh-CN" sz="2000" b="1" i="1" smtClean="0">
                                  <a:solidFill>
                                    <a:schemeClr val="tx1"/>
                                  </a:solidFill>
                                  <a:latin typeface="Cambria Math" panose="02040503050406030204" pitchFamily="18" charset="0"/>
                                </a:rPr>
                                <m:t>𝒎𝒂𝒙</m:t>
                              </m:r>
                              <m:d>
                                <m:dPr>
                                  <m:ctrlPr>
                                    <a:rPr lang="en-US" altLang="zh-CN" sz="2000" b="1"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𝒅𝒑</m:t>
                                  </m:r>
                                  <m:d>
                                    <m:dPr>
                                      <m:begChr m:val="["/>
                                      <m:endChr m:val="]"/>
                                      <m:ctrlPr>
                                        <a:rPr lang="en-US" altLang="zh-CN" sz="2000" b="1"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𝒋</m:t>
                                      </m:r>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𝟏</m:t>
                                      </m:r>
                                    </m:e>
                                  </m:d>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𝑨</m:t>
                                  </m:r>
                                  <m:d>
                                    <m:dPr>
                                      <m:begChr m:val="["/>
                                      <m:endChr m:val="]"/>
                                      <m:ctrlPr>
                                        <a:rPr lang="en-US" altLang="zh-CN" sz="2000" b="1"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𝒋</m:t>
                                      </m:r>
                                    </m:e>
                                  </m:d>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𝟎</m:t>
                                  </m:r>
                                </m:e>
                              </m:d>
                              <m:r>
                                <a:rPr lang="en-US" altLang="zh-CN" sz="2000" b="1" i="1" smtClean="0">
                                  <a:solidFill>
                                    <a:schemeClr val="tx1"/>
                                  </a:solidFill>
                                  <a:latin typeface="Cambria Math" panose="02040503050406030204" pitchFamily="18" charset="0"/>
                                </a:rPr>
                                <m:t>     </m:t>
                              </m:r>
                              <m:r>
                                <a:rPr lang="en-US" altLang="zh-CN" sz="2000" b="1" i="1" smtClean="0">
                                  <a:solidFill>
                                    <a:schemeClr val="tx1"/>
                                  </a:solidFill>
                                  <a:latin typeface="Cambria Math" panose="02040503050406030204" pitchFamily="18" charset="0"/>
                                </a:rPr>
                                <m:t>𝒋</m:t>
                              </m:r>
                              <m:r>
                                <a:rPr lang="en-US" altLang="zh-CN" sz="2000" b="1" i="1" smtClean="0">
                                  <a:solidFill>
                                    <a:schemeClr val="tx1"/>
                                  </a:solidFill>
                                  <a:latin typeface="Cambria Math" panose="02040503050406030204" pitchFamily="18" charset="0"/>
                                </a:rPr>
                                <m:t>&gt;</m:t>
                              </m:r>
                              <m:r>
                                <a:rPr lang="en-US" altLang="zh-CN" sz="2000" b="1" i="1" smtClean="0">
                                  <a:solidFill>
                                    <a:schemeClr val="tx1"/>
                                  </a:solidFill>
                                  <a:latin typeface="Cambria Math" panose="02040503050406030204" pitchFamily="18" charset="0"/>
                                </a:rPr>
                                <m:t>𝟎</m:t>
                              </m:r>
                            </m:e>
                          </m:eqArr>
                        </m:e>
                      </m:d>
                    </m:oMath>
                  </m:oMathPara>
                </a14:m>
                <a:endParaRPr lang="zh-CN" altLang="en-US" sz="2000" b="1" dirty="0">
                  <a:solidFill>
                    <a:schemeClr val="tx1"/>
                  </a:solidFill>
                </a:endParaRPr>
              </a:p>
            </p:txBody>
          </p:sp>
        </mc:Choice>
        <mc:Fallback xmlns="">
          <p:sp>
            <p:nvSpPr>
              <p:cNvPr id="14" name="矩形 13">
                <a:extLst>
                  <a:ext uri="{FF2B5EF4-FFF2-40B4-BE49-F238E27FC236}">
                    <a16:creationId xmlns:a16="http://schemas.microsoft.com/office/drawing/2014/main" id="{D1E3F0B2-9D78-423E-B6B3-FB2AB6FADDE3}"/>
                  </a:ext>
                </a:extLst>
              </p:cNvPr>
              <p:cNvSpPr>
                <a:spLocks noRot="1" noChangeAspect="1" noMove="1" noResize="1" noEditPoints="1" noAdjustHandles="1" noChangeArrowheads="1" noChangeShapeType="1" noTextEdit="1"/>
              </p:cNvSpPr>
              <p:nvPr/>
            </p:nvSpPr>
            <p:spPr>
              <a:xfrm>
                <a:off x="3874418" y="3698451"/>
                <a:ext cx="5071619" cy="1250622"/>
              </a:xfrm>
              <a:prstGeom prst="rect">
                <a:avLst/>
              </a:prstGeom>
              <a:blipFill>
                <a:blip r:embed="rId3"/>
                <a:stretch>
                  <a:fillRect/>
                </a:stretch>
              </a:blipFill>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CECDB0B4-41FF-4058-8D5E-5D95A5CAA433}"/>
              </a:ext>
            </a:extLst>
          </p:cNvPr>
          <p:cNvCxnSpPr/>
          <p:nvPr/>
        </p:nvCxnSpPr>
        <p:spPr>
          <a:xfrm>
            <a:off x="2894029" y="2073896"/>
            <a:ext cx="4025246"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CEDABD4D-2150-4CF5-87FB-A19DEBC682B2}"/>
              </a:ext>
            </a:extLst>
          </p:cNvPr>
          <p:cNvSpPr/>
          <p:nvPr/>
        </p:nvSpPr>
        <p:spPr>
          <a:xfrm>
            <a:off x="2172234" y="4575084"/>
            <a:ext cx="1560782" cy="461665"/>
          </a:xfrm>
          <a:prstGeom prst="rect">
            <a:avLst/>
          </a:prstGeom>
        </p:spPr>
        <p:txBody>
          <a:bodyPr wrap="square">
            <a:spAutoFit/>
          </a:bodyPr>
          <a:lstStyle/>
          <a:p>
            <a:r>
              <a:rPr lang="zh-CN" altLang="en-US" sz="2400" b="1" dirty="0">
                <a:solidFill>
                  <a:srgbClr val="FF0000"/>
                </a:solidFill>
              </a:rPr>
              <a:t>一层循环</a:t>
            </a:r>
            <a:endParaRPr lang="zh-CN" altLang="en-US" sz="2400" dirty="0">
              <a:solidFill>
                <a:srgbClr val="FF0000"/>
              </a:solidFill>
            </a:endParaRPr>
          </a:p>
        </p:txBody>
      </p:sp>
    </p:spTree>
    <p:extLst>
      <p:ext uri="{BB962C8B-B14F-4D97-AF65-F5344CB8AC3E}">
        <p14:creationId xmlns:p14="http://schemas.microsoft.com/office/powerpoint/2010/main" val="222317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D560601-42D9-45AF-BB02-20D864548982}"/>
              </a:ext>
            </a:extLst>
          </p:cNvPr>
          <p:cNvSpPr>
            <a:spLocks noGrp="1"/>
          </p:cNvSpPr>
          <p:nvPr>
            <p:ph idx="1"/>
          </p:nvPr>
        </p:nvSpPr>
        <p:spPr/>
        <p:txBody>
          <a:bodyPr/>
          <a:lstStyle/>
          <a:p>
            <a:r>
              <a:rPr lang="zh-CN" altLang="en-US" b="1" dirty="0">
                <a:solidFill>
                  <a:srgbClr val="FF0000"/>
                </a:solidFill>
              </a:rPr>
              <a:t>例</a:t>
            </a:r>
            <a:r>
              <a:rPr lang="en-US" altLang="zh-CN" b="1" dirty="0">
                <a:solidFill>
                  <a:srgbClr val="FF0000"/>
                </a:solidFill>
              </a:rPr>
              <a:t>2</a:t>
            </a:r>
            <a:r>
              <a:rPr lang="zh-CN" altLang="en-US" b="1" dirty="0">
                <a:solidFill>
                  <a:srgbClr val="FF0000"/>
                </a:solidFill>
              </a:rPr>
              <a:t>：连续子序列和</a:t>
            </a:r>
            <a:endParaRPr lang="en-US" altLang="zh-CN" b="1" dirty="0">
              <a:solidFill>
                <a:srgbClr val="FF0000"/>
              </a:solidFill>
            </a:endParaRPr>
          </a:p>
          <a:p>
            <a:pPr marL="891000" lvl="1" indent="-457200"/>
            <a:r>
              <a:rPr lang="zh-CN" altLang="en-US" dirty="0"/>
              <a:t>方法四：</a:t>
            </a:r>
            <a:endParaRPr lang="en-US" altLang="zh-CN" dirty="0"/>
          </a:p>
          <a:p>
            <a:pPr marL="433800" lvl="1" indent="0">
              <a:buNone/>
            </a:pPr>
            <a:endParaRPr lang="zh-CN" altLang="en-US" dirty="0"/>
          </a:p>
        </p:txBody>
      </p:sp>
      <p:sp>
        <p:nvSpPr>
          <p:cNvPr id="3" name="标题 2">
            <a:extLst>
              <a:ext uri="{FF2B5EF4-FFF2-40B4-BE49-F238E27FC236}">
                <a16:creationId xmlns:a16="http://schemas.microsoft.com/office/drawing/2014/main" id="{2C9A04D6-4A34-47F1-B839-C3065107D7CC}"/>
              </a:ext>
            </a:extLst>
          </p:cNvPr>
          <p:cNvSpPr>
            <a:spLocks noGrp="1"/>
          </p:cNvSpPr>
          <p:nvPr>
            <p:ph type="title"/>
          </p:nvPr>
        </p:nvSpPr>
        <p:spPr/>
        <p:txBody>
          <a:bodyPr/>
          <a:lstStyle/>
          <a:p>
            <a:r>
              <a:rPr lang="zh-CN" altLang="en-US" dirty="0"/>
              <a:t>算法初体验</a:t>
            </a:r>
          </a:p>
        </p:txBody>
      </p:sp>
      <p:graphicFrame>
        <p:nvGraphicFramePr>
          <p:cNvPr id="5" name="表格 4">
            <a:extLst>
              <a:ext uri="{FF2B5EF4-FFF2-40B4-BE49-F238E27FC236}">
                <a16:creationId xmlns:a16="http://schemas.microsoft.com/office/drawing/2014/main" id="{B35E25FF-A422-4FCE-A17C-8A4797B8D06C}"/>
              </a:ext>
            </a:extLst>
          </p:cNvPr>
          <p:cNvGraphicFramePr>
            <a:graphicFrameLocks noGrp="1"/>
          </p:cNvGraphicFramePr>
          <p:nvPr>
            <p:extLst>
              <p:ext uri="{D42A27DB-BD31-4B8C-83A1-F6EECF244321}">
                <p14:modId xmlns:p14="http://schemas.microsoft.com/office/powerpoint/2010/main" val="1037728865"/>
              </p:ext>
            </p:extLst>
          </p:nvPr>
        </p:nvGraphicFramePr>
        <p:xfrm>
          <a:off x="2900314" y="1849487"/>
          <a:ext cx="6243692" cy="535494"/>
        </p:xfrm>
        <a:graphic>
          <a:graphicData uri="http://schemas.openxmlformats.org/drawingml/2006/table">
            <a:tbl>
              <a:tblPr firstRow="1" bandRow="1">
                <a:tableStyleId>{5940675A-B579-460E-94D1-54222C63F5DA}</a:tableStyleId>
              </a:tblPr>
              <a:tblGrid>
                <a:gridCol w="445978">
                  <a:extLst>
                    <a:ext uri="{9D8B030D-6E8A-4147-A177-3AD203B41FA5}">
                      <a16:colId xmlns:a16="http://schemas.microsoft.com/office/drawing/2014/main" val="3278406877"/>
                    </a:ext>
                  </a:extLst>
                </a:gridCol>
                <a:gridCol w="445978">
                  <a:extLst>
                    <a:ext uri="{9D8B030D-6E8A-4147-A177-3AD203B41FA5}">
                      <a16:colId xmlns:a16="http://schemas.microsoft.com/office/drawing/2014/main" val="2637594984"/>
                    </a:ext>
                  </a:extLst>
                </a:gridCol>
                <a:gridCol w="445978">
                  <a:extLst>
                    <a:ext uri="{9D8B030D-6E8A-4147-A177-3AD203B41FA5}">
                      <a16:colId xmlns:a16="http://schemas.microsoft.com/office/drawing/2014/main" val="3012465320"/>
                    </a:ext>
                  </a:extLst>
                </a:gridCol>
                <a:gridCol w="445978">
                  <a:extLst>
                    <a:ext uri="{9D8B030D-6E8A-4147-A177-3AD203B41FA5}">
                      <a16:colId xmlns:a16="http://schemas.microsoft.com/office/drawing/2014/main" val="1195010459"/>
                    </a:ext>
                  </a:extLst>
                </a:gridCol>
                <a:gridCol w="445978">
                  <a:extLst>
                    <a:ext uri="{9D8B030D-6E8A-4147-A177-3AD203B41FA5}">
                      <a16:colId xmlns:a16="http://schemas.microsoft.com/office/drawing/2014/main" val="4048489224"/>
                    </a:ext>
                  </a:extLst>
                </a:gridCol>
                <a:gridCol w="445978">
                  <a:extLst>
                    <a:ext uri="{9D8B030D-6E8A-4147-A177-3AD203B41FA5}">
                      <a16:colId xmlns:a16="http://schemas.microsoft.com/office/drawing/2014/main" val="1694765279"/>
                    </a:ext>
                  </a:extLst>
                </a:gridCol>
                <a:gridCol w="445978">
                  <a:extLst>
                    <a:ext uri="{9D8B030D-6E8A-4147-A177-3AD203B41FA5}">
                      <a16:colId xmlns:a16="http://schemas.microsoft.com/office/drawing/2014/main" val="3466804149"/>
                    </a:ext>
                  </a:extLst>
                </a:gridCol>
                <a:gridCol w="445978">
                  <a:extLst>
                    <a:ext uri="{9D8B030D-6E8A-4147-A177-3AD203B41FA5}">
                      <a16:colId xmlns:a16="http://schemas.microsoft.com/office/drawing/2014/main" val="3545320472"/>
                    </a:ext>
                  </a:extLst>
                </a:gridCol>
                <a:gridCol w="445978">
                  <a:extLst>
                    <a:ext uri="{9D8B030D-6E8A-4147-A177-3AD203B41FA5}">
                      <a16:colId xmlns:a16="http://schemas.microsoft.com/office/drawing/2014/main" val="3118918502"/>
                    </a:ext>
                  </a:extLst>
                </a:gridCol>
                <a:gridCol w="445978">
                  <a:extLst>
                    <a:ext uri="{9D8B030D-6E8A-4147-A177-3AD203B41FA5}">
                      <a16:colId xmlns:a16="http://schemas.microsoft.com/office/drawing/2014/main" val="3817414597"/>
                    </a:ext>
                  </a:extLst>
                </a:gridCol>
                <a:gridCol w="445978">
                  <a:extLst>
                    <a:ext uri="{9D8B030D-6E8A-4147-A177-3AD203B41FA5}">
                      <a16:colId xmlns:a16="http://schemas.microsoft.com/office/drawing/2014/main" val="3358638782"/>
                    </a:ext>
                  </a:extLst>
                </a:gridCol>
                <a:gridCol w="445978">
                  <a:extLst>
                    <a:ext uri="{9D8B030D-6E8A-4147-A177-3AD203B41FA5}">
                      <a16:colId xmlns:a16="http://schemas.microsoft.com/office/drawing/2014/main" val="977087253"/>
                    </a:ext>
                  </a:extLst>
                </a:gridCol>
                <a:gridCol w="445978">
                  <a:extLst>
                    <a:ext uri="{9D8B030D-6E8A-4147-A177-3AD203B41FA5}">
                      <a16:colId xmlns:a16="http://schemas.microsoft.com/office/drawing/2014/main" val="762617703"/>
                    </a:ext>
                  </a:extLst>
                </a:gridCol>
                <a:gridCol w="445978">
                  <a:extLst>
                    <a:ext uri="{9D8B030D-6E8A-4147-A177-3AD203B41FA5}">
                      <a16:colId xmlns:a16="http://schemas.microsoft.com/office/drawing/2014/main" val="2012263544"/>
                    </a:ext>
                  </a:extLst>
                </a:gridCol>
              </a:tblGrid>
              <a:tr h="535494">
                <a:tc>
                  <a:txBody>
                    <a:bodyPr/>
                    <a:lstStyle/>
                    <a:p>
                      <a:endParaRPr lang="zh-CN" altLang="en-US" dirty="0"/>
                    </a:p>
                  </a:txBody>
                  <a:tcPr anchor="ctr"/>
                </a:tc>
                <a:tc>
                  <a:txBody>
                    <a:bodyPr/>
                    <a:lstStyle/>
                    <a:p>
                      <a:endParaRPr lang="zh-CN" altLang="en-US" dirty="0"/>
                    </a:p>
                  </a:txBody>
                  <a:tcPr anchor="ctr">
                    <a:solidFill>
                      <a:schemeClr val="accent4">
                        <a:lumMod val="20000"/>
                        <a:lumOff val="80000"/>
                      </a:schemeClr>
                    </a:solidFill>
                  </a:tcPr>
                </a:tc>
                <a:tc>
                  <a:txBody>
                    <a:bodyPr/>
                    <a:lstStyle/>
                    <a:p>
                      <a:endParaRPr lang="zh-CN" altLang="en-US" dirty="0"/>
                    </a:p>
                  </a:txBody>
                  <a:tcPr anchor="ctr">
                    <a:solidFill>
                      <a:schemeClr val="accent4">
                        <a:lumMod val="20000"/>
                        <a:lumOff val="80000"/>
                      </a:schemeClr>
                    </a:solidFill>
                  </a:tcPr>
                </a:tc>
                <a:tc>
                  <a:txBody>
                    <a:bodyPr/>
                    <a:lstStyle/>
                    <a:p>
                      <a:endParaRPr lang="zh-CN" altLang="en-US" dirty="0"/>
                    </a:p>
                  </a:txBody>
                  <a:tcPr anchor="ctr">
                    <a:solidFill>
                      <a:schemeClr val="accent4">
                        <a:lumMod val="20000"/>
                        <a:lumOff val="80000"/>
                      </a:schemeClr>
                    </a:solidFill>
                  </a:tcPr>
                </a:tc>
                <a:tc>
                  <a:txBody>
                    <a:bodyPr/>
                    <a:lstStyle/>
                    <a:p>
                      <a:endParaRPr lang="zh-CN" altLang="en-US" dirty="0"/>
                    </a:p>
                  </a:txBody>
                  <a:tcPr anchor="ctr">
                    <a:solidFill>
                      <a:schemeClr val="accent4">
                        <a:lumMod val="20000"/>
                        <a:lumOff val="80000"/>
                      </a:schemeClr>
                    </a:solidFill>
                  </a:tcPr>
                </a:tc>
                <a:tc>
                  <a:txBody>
                    <a:bodyPr/>
                    <a:lstStyle/>
                    <a:p>
                      <a:pPr algn="ctr"/>
                      <a:endParaRPr lang="zh-CN" altLang="en-US" dirty="0"/>
                    </a:p>
                  </a:txBody>
                  <a:tcPr anchor="ctr"/>
                </a:tc>
                <a:tc>
                  <a:txBody>
                    <a:bodyPr/>
                    <a:lstStyle/>
                    <a:p>
                      <a:endParaRPr lang="zh-CN" altLang="en-US" dirty="0"/>
                    </a:p>
                  </a:txBody>
                  <a:tcPr anchor="ctr">
                    <a:solidFill>
                      <a:srgbClr val="7030A0"/>
                    </a:solidFill>
                  </a:tcPr>
                </a:tc>
                <a:tc>
                  <a:txBody>
                    <a:bodyPr/>
                    <a:lstStyle/>
                    <a:p>
                      <a:endParaRPr lang="zh-CN" altLang="en-US" dirty="0"/>
                    </a:p>
                  </a:txBody>
                  <a:tcPr anchor="ctr">
                    <a:solidFill>
                      <a:srgbClr val="7030A0"/>
                    </a:solidFill>
                  </a:tcPr>
                </a:tc>
                <a:tc>
                  <a:txBody>
                    <a:bodyPr/>
                    <a:lstStyle/>
                    <a:p>
                      <a:endParaRPr lang="zh-CN" altLang="en-US" dirty="0"/>
                    </a:p>
                  </a:txBody>
                  <a:tcPr anchor="ctr"/>
                </a:tc>
                <a:tc>
                  <a:txBody>
                    <a:bodyPr/>
                    <a:lstStyle/>
                    <a:p>
                      <a:endParaRPr lang="zh-CN" altLang="en-US" dirty="0"/>
                    </a:p>
                  </a:txBody>
                  <a:tcPr anchor="ctr">
                    <a:solidFill>
                      <a:schemeClr val="accent4">
                        <a:lumMod val="20000"/>
                        <a:lumOff val="80000"/>
                      </a:schemeClr>
                    </a:solidFill>
                  </a:tcPr>
                </a:tc>
                <a:tc>
                  <a:txBody>
                    <a:bodyPr/>
                    <a:lstStyle/>
                    <a:p>
                      <a:endParaRPr lang="zh-CN" altLang="en-US" dirty="0"/>
                    </a:p>
                  </a:txBody>
                  <a:tcPr anchor="ctr">
                    <a:solidFill>
                      <a:schemeClr val="accent4">
                        <a:lumMod val="20000"/>
                        <a:lumOff val="80000"/>
                      </a:schemeClr>
                    </a:solidFill>
                  </a:tcPr>
                </a:tc>
                <a:tc>
                  <a:txBody>
                    <a:bodyPr/>
                    <a:lstStyle/>
                    <a:p>
                      <a:endParaRPr lang="zh-CN" altLang="en-US" dirty="0"/>
                    </a:p>
                  </a:txBody>
                  <a:tcPr anchor="ctr">
                    <a:solidFill>
                      <a:schemeClr val="accent4">
                        <a:lumMod val="20000"/>
                        <a:lumOff val="80000"/>
                      </a:schemeClr>
                    </a:solidFill>
                  </a:tcPr>
                </a:tc>
                <a:tc>
                  <a:txBody>
                    <a:bodyPr/>
                    <a:lstStyle/>
                    <a:p>
                      <a:endParaRPr lang="zh-CN" altLang="en-US" dirty="0"/>
                    </a:p>
                  </a:txBody>
                  <a:tcPr anchor="ctr"/>
                </a:tc>
                <a:tc>
                  <a:txBody>
                    <a:bodyPr/>
                    <a:lstStyle/>
                    <a:p>
                      <a:endParaRPr lang="zh-CN" altLang="en-US" dirty="0"/>
                    </a:p>
                  </a:txBody>
                  <a:tcPr anchor="ctr"/>
                </a:tc>
                <a:extLst>
                  <a:ext uri="{0D108BD9-81ED-4DB2-BD59-A6C34878D82A}">
                    <a16:rowId xmlns:a16="http://schemas.microsoft.com/office/drawing/2014/main" val="782459361"/>
                  </a:ext>
                </a:extLst>
              </a:tr>
            </a:tbl>
          </a:graphicData>
        </a:graphic>
      </p:graphicFrame>
      <p:sp>
        <p:nvSpPr>
          <p:cNvPr id="6" name="左大括号 5">
            <a:extLst>
              <a:ext uri="{FF2B5EF4-FFF2-40B4-BE49-F238E27FC236}">
                <a16:creationId xmlns:a16="http://schemas.microsoft.com/office/drawing/2014/main" id="{5CB937F2-403A-4F9B-9A5B-C9E091667358}"/>
              </a:ext>
            </a:extLst>
          </p:cNvPr>
          <p:cNvSpPr/>
          <p:nvPr/>
        </p:nvSpPr>
        <p:spPr>
          <a:xfrm rot="5400000">
            <a:off x="7371760" y="933260"/>
            <a:ext cx="424205" cy="132917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1" name="左大括号 10">
            <a:extLst>
              <a:ext uri="{FF2B5EF4-FFF2-40B4-BE49-F238E27FC236}">
                <a16:creationId xmlns:a16="http://schemas.microsoft.com/office/drawing/2014/main" id="{47B217A9-5939-4E04-B47B-C4CDB9047C7A}"/>
              </a:ext>
            </a:extLst>
          </p:cNvPr>
          <p:cNvSpPr/>
          <p:nvPr/>
        </p:nvSpPr>
        <p:spPr>
          <a:xfrm rot="16200000">
            <a:off x="4106159" y="1702325"/>
            <a:ext cx="309516" cy="173452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2D541E02-8A70-4CFC-9C1E-4882C50FE4A9}"/>
              </a:ext>
            </a:extLst>
          </p:cNvPr>
          <p:cNvCxnSpPr>
            <a:cxnSpLocks/>
          </p:cNvCxnSpPr>
          <p:nvPr/>
        </p:nvCxnSpPr>
        <p:spPr>
          <a:xfrm>
            <a:off x="6023727" y="1168924"/>
            <a:ext cx="0" cy="191364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CB855A3F-3B39-41D7-92DB-B16E107B8D35}"/>
              </a:ext>
            </a:extLst>
          </p:cNvPr>
          <p:cNvSpPr/>
          <p:nvPr/>
        </p:nvSpPr>
        <p:spPr>
          <a:xfrm>
            <a:off x="3395220" y="2820184"/>
            <a:ext cx="1902645" cy="3943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左边最大和</a:t>
            </a:r>
          </a:p>
        </p:txBody>
      </p:sp>
      <p:sp>
        <p:nvSpPr>
          <p:cNvPr id="20" name="矩形 19">
            <a:extLst>
              <a:ext uri="{FF2B5EF4-FFF2-40B4-BE49-F238E27FC236}">
                <a16:creationId xmlns:a16="http://schemas.microsoft.com/office/drawing/2014/main" id="{15EEC6BC-36B8-48F9-93A5-27702912D306}"/>
              </a:ext>
            </a:extLst>
          </p:cNvPr>
          <p:cNvSpPr/>
          <p:nvPr/>
        </p:nvSpPr>
        <p:spPr>
          <a:xfrm>
            <a:off x="6903563" y="1030663"/>
            <a:ext cx="1439159" cy="3267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右边最大和</a:t>
            </a:r>
          </a:p>
        </p:txBody>
      </p:sp>
      <p:sp>
        <p:nvSpPr>
          <p:cNvPr id="21" name="左大括号 20">
            <a:extLst>
              <a:ext uri="{FF2B5EF4-FFF2-40B4-BE49-F238E27FC236}">
                <a16:creationId xmlns:a16="http://schemas.microsoft.com/office/drawing/2014/main" id="{C16AC32D-5E21-444F-B787-FE3FDDF95532}"/>
              </a:ext>
            </a:extLst>
          </p:cNvPr>
          <p:cNvSpPr/>
          <p:nvPr/>
        </p:nvSpPr>
        <p:spPr>
          <a:xfrm rot="5400000">
            <a:off x="5882326" y="1225487"/>
            <a:ext cx="292229" cy="85783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5D5B6D05-63CA-4A8B-865F-D958530BB904}"/>
              </a:ext>
            </a:extLst>
          </p:cNvPr>
          <p:cNvSpPr/>
          <p:nvPr/>
        </p:nvSpPr>
        <p:spPr>
          <a:xfrm>
            <a:off x="5015061" y="970962"/>
            <a:ext cx="1640264" cy="42420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衔接处最大和</a:t>
            </a:r>
          </a:p>
        </p:txBody>
      </p:sp>
    </p:spTree>
    <p:extLst>
      <p:ext uri="{BB962C8B-B14F-4D97-AF65-F5344CB8AC3E}">
        <p14:creationId xmlns:p14="http://schemas.microsoft.com/office/powerpoint/2010/main" val="3669145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FE842B7-B209-4F64-9AC7-85C339912973}"/>
              </a:ext>
            </a:extLst>
          </p:cNvPr>
          <p:cNvSpPr/>
          <p:nvPr/>
        </p:nvSpPr>
        <p:spPr>
          <a:xfrm>
            <a:off x="0" y="0"/>
            <a:ext cx="9144000" cy="6986528"/>
          </a:xfrm>
          <a:prstGeom prst="rect">
            <a:avLst/>
          </a:prstGeom>
        </p:spPr>
        <p:txBody>
          <a:bodyPr wrap="square">
            <a:spAutoFit/>
          </a:bodyPr>
          <a:lstStyle/>
          <a:p>
            <a:r>
              <a:rPr lang="en-US" altLang="zh-CN" sz="1600" b="1" dirty="0"/>
              <a:t>int </a:t>
            </a:r>
            <a:r>
              <a:rPr lang="en-US" altLang="zh-CN" sz="1600" b="1" dirty="0" err="1"/>
              <a:t>maxSum_subarray</a:t>
            </a:r>
            <a:r>
              <a:rPr lang="en-US" altLang="zh-CN" sz="1600" b="1" dirty="0"/>
              <a:t>(int a[],int </a:t>
            </a:r>
            <a:r>
              <a:rPr lang="en-US" altLang="zh-CN" sz="1600" b="1" dirty="0" err="1"/>
              <a:t>left,int</a:t>
            </a:r>
            <a:r>
              <a:rPr lang="en-US" altLang="zh-CN" sz="1600" b="1" dirty="0"/>
              <a:t> right)</a:t>
            </a:r>
          </a:p>
          <a:p>
            <a:r>
              <a:rPr lang="en-US" altLang="zh-CN" sz="1600" b="1" dirty="0"/>
              <a:t>{</a:t>
            </a:r>
          </a:p>
          <a:p>
            <a:r>
              <a:rPr lang="en-US" altLang="zh-CN" sz="1600" b="1" dirty="0"/>
              <a:t>    if(left==right)</a:t>
            </a:r>
          </a:p>
          <a:p>
            <a:r>
              <a:rPr lang="en-US" altLang="zh-CN" sz="1600" b="1" dirty="0"/>
              <a:t>    {</a:t>
            </a:r>
          </a:p>
          <a:p>
            <a:r>
              <a:rPr lang="en-US" altLang="zh-CN" sz="1600" b="1" dirty="0"/>
              <a:t>        if(a[left]&gt;0) return a[left];</a:t>
            </a:r>
          </a:p>
          <a:p>
            <a:r>
              <a:rPr lang="en-US" altLang="zh-CN" sz="1600" b="1" dirty="0"/>
              <a:t>        else return 0;</a:t>
            </a:r>
          </a:p>
          <a:p>
            <a:r>
              <a:rPr lang="en-US" altLang="zh-CN" sz="1600" b="1" dirty="0"/>
              <a:t>    }</a:t>
            </a:r>
          </a:p>
          <a:p>
            <a:endParaRPr lang="en-US" altLang="zh-CN" sz="1600" b="1" dirty="0"/>
          </a:p>
          <a:p>
            <a:r>
              <a:rPr lang="en-US" altLang="zh-CN" sz="1600" b="1" dirty="0"/>
              <a:t>    int mid=(</a:t>
            </a:r>
            <a:r>
              <a:rPr lang="en-US" altLang="zh-CN" sz="1600" b="1" dirty="0" err="1"/>
              <a:t>left+right</a:t>
            </a:r>
            <a:r>
              <a:rPr lang="en-US" altLang="zh-CN" sz="1600" b="1" dirty="0"/>
              <a:t>)/2;</a:t>
            </a:r>
          </a:p>
          <a:p>
            <a:r>
              <a:rPr lang="en-US" altLang="zh-CN" sz="1600" b="1" dirty="0">
                <a:solidFill>
                  <a:srgbClr val="FF0000"/>
                </a:solidFill>
              </a:rPr>
              <a:t>    int </a:t>
            </a:r>
            <a:r>
              <a:rPr lang="en-US" altLang="zh-CN" sz="1600" b="1" dirty="0" err="1">
                <a:solidFill>
                  <a:srgbClr val="FF0000"/>
                </a:solidFill>
              </a:rPr>
              <a:t>maxLeftSum</a:t>
            </a:r>
            <a:r>
              <a:rPr lang="en-US" altLang="zh-CN" sz="1600" b="1" dirty="0">
                <a:solidFill>
                  <a:srgbClr val="FF0000"/>
                </a:solidFill>
              </a:rPr>
              <a:t>=</a:t>
            </a:r>
            <a:r>
              <a:rPr lang="en-US" altLang="zh-CN" sz="1600" b="1" dirty="0" err="1">
                <a:solidFill>
                  <a:srgbClr val="FF0000"/>
                </a:solidFill>
              </a:rPr>
              <a:t>maxSum_subarray</a:t>
            </a:r>
            <a:r>
              <a:rPr lang="en-US" altLang="zh-CN" sz="1600" b="1" dirty="0">
                <a:solidFill>
                  <a:srgbClr val="FF0000"/>
                </a:solidFill>
              </a:rPr>
              <a:t>(</a:t>
            </a:r>
            <a:r>
              <a:rPr lang="en-US" altLang="zh-CN" sz="1600" b="1" dirty="0" err="1">
                <a:solidFill>
                  <a:srgbClr val="FF0000"/>
                </a:solidFill>
              </a:rPr>
              <a:t>a,left,mid</a:t>
            </a:r>
            <a:r>
              <a:rPr lang="en-US" altLang="zh-CN" sz="1600" b="1" dirty="0">
                <a:solidFill>
                  <a:srgbClr val="FF0000"/>
                </a:solidFill>
              </a:rPr>
              <a:t>);</a:t>
            </a:r>
          </a:p>
          <a:p>
            <a:r>
              <a:rPr lang="en-US" altLang="zh-CN" sz="1600" b="1" dirty="0">
                <a:solidFill>
                  <a:srgbClr val="FF0000"/>
                </a:solidFill>
              </a:rPr>
              <a:t>    int </a:t>
            </a:r>
            <a:r>
              <a:rPr lang="en-US" altLang="zh-CN" sz="1600" b="1" dirty="0" err="1">
                <a:solidFill>
                  <a:srgbClr val="FF0000"/>
                </a:solidFill>
              </a:rPr>
              <a:t>maxRightSum</a:t>
            </a:r>
            <a:r>
              <a:rPr lang="en-US" altLang="zh-CN" sz="1600" b="1" dirty="0">
                <a:solidFill>
                  <a:srgbClr val="FF0000"/>
                </a:solidFill>
              </a:rPr>
              <a:t>=</a:t>
            </a:r>
            <a:r>
              <a:rPr lang="en-US" altLang="zh-CN" sz="1600" b="1" dirty="0" err="1">
                <a:solidFill>
                  <a:srgbClr val="FF0000"/>
                </a:solidFill>
              </a:rPr>
              <a:t>maxSum_subarray</a:t>
            </a:r>
            <a:r>
              <a:rPr lang="en-US" altLang="zh-CN" sz="1600" b="1" dirty="0">
                <a:solidFill>
                  <a:srgbClr val="FF0000"/>
                </a:solidFill>
              </a:rPr>
              <a:t>(a,mid+1,right);</a:t>
            </a:r>
          </a:p>
          <a:p>
            <a:endParaRPr lang="en-US" altLang="zh-CN" sz="1600" b="1" dirty="0"/>
          </a:p>
          <a:p>
            <a:r>
              <a:rPr lang="en-US" altLang="zh-CN" sz="1600" b="1" dirty="0"/>
              <a:t>    int </a:t>
            </a:r>
            <a:r>
              <a:rPr lang="en-US" altLang="zh-CN" sz="1600" b="1" dirty="0" err="1"/>
              <a:t>maxLeftBorderSum</a:t>
            </a:r>
            <a:r>
              <a:rPr lang="en-US" altLang="zh-CN" sz="1600" b="1" dirty="0"/>
              <a:t>=0,LeftBorderSum=0;</a:t>
            </a:r>
          </a:p>
          <a:p>
            <a:r>
              <a:rPr lang="en-US" altLang="zh-CN" sz="1600" b="1" dirty="0"/>
              <a:t>    for(int </a:t>
            </a:r>
            <a:r>
              <a:rPr lang="en-US" altLang="zh-CN" sz="1600" b="1" dirty="0" err="1"/>
              <a:t>i</a:t>
            </a:r>
            <a:r>
              <a:rPr lang="en-US" altLang="zh-CN" sz="1600" b="1" dirty="0"/>
              <a:t>=</a:t>
            </a:r>
            <a:r>
              <a:rPr lang="en-US" altLang="zh-CN" sz="1600" b="1" dirty="0" err="1"/>
              <a:t>mid;i</a:t>
            </a:r>
            <a:r>
              <a:rPr lang="en-US" altLang="zh-CN" sz="1600" b="1" dirty="0"/>
              <a:t>&gt;=</a:t>
            </a:r>
            <a:r>
              <a:rPr lang="en-US" altLang="zh-CN" sz="1600" b="1" dirty="0" err="1"/>
              <a:t>left;i</a:t>
            </a:r>
            <a:r>
              <a:rPr lang="en-US" altLang="zh-CN" sz="1600" b="1" dirty="0"/>
              <a:t>--)</a:t>
            </a:r>
          </a:p>
          <a:p>
            <a:r>
              <a:rPr lang="en-US" altLang="zh-CN" sz="1600" b="1" dirty="0"/>
              <a:t>    {</a:t>
            </a:r>
          </a:p>
          <a:p>
            <a:r>
              <a:rPr lang="en-US" altLang="zh-CN" sz="1600" b="1" dirty="0"/>
              <a:t>        </a:t>
            </a:r>
            <a:r>
              <a:rPr lang="en-US" altLang="zh-CN" sz="1600" b="1" dirty="0" err="1"/>
              <a:t>LeftBorderSum</a:t>
            </a:r>
            <a:r>
              <a:rPr lang="en-US" altLang="zh-CN" sz="1600" b="1" dirty="0"/>
              <a:t>+=a[</a:t>
            </a:r>
            <a:r>
              <a:rPr lang="en-US" altLang="zh-CN" sz="1600" b="1" dirty="0" err="1"/>
              <a:t>i</a:t>
            </a:r>
            <a:r>
              <a:rPr lang="en-US" altLang="zh-CN" sz="1600" b="1" dirty="0"/>
              <a:t>];</a:t>
            </a:r>
          </a:p>
          <a:p>
            <a:r>
              <a:rPr lang="en-US" altLang="zh-CN" sz="1600" b="1" dirty="0"/>
              <a:t>        if(</a:t>
            </a:r>
            <a:r>
              <a:rPr lang="en-US" altLang="zh-CN" sz="1600" b="1" dirty="0" err="1"/>
              <a:t>LeftBorderSum</a:t>
            </a:r>
            <a:r>
              <a:rPr lang="en-US" altLang="zh-CN" sz="1600" b="1" dirty="0"/>
              <a:t>&gt;</a:t>
            </a:r>
            <a:r>
              <a:rPr lang="en-US" altLang="zh-CN" sz="1600" b="1" dirty="0" err="1"/>
              <a:t>maxLeftBorderSum</a:t>
            </a:r>
            <a:r>
              <a:rPr lang="en-US" altLang="zh-CN" sz="1600" b="1" dirty="0"/>
              <a:t>)</a:t>
            </a:r>
          </a:p>
          <a:p>
            <a:r>
              <a:rPr lang="en-US" altLang="zh-CN" sz="1600" b="1" dirty="0"/>
              <a:t>            </a:t>
            </a:r>
            <a:r>
              <a:rPr lang="en-US" altLang="zh-CN" sz="1600" b="1" dirty="0" err="1"/>
              <a:t>maxLeftBorderSum</a:t>
            </a:r>
            <a:r>
              <a:rPr lang="en-US" altLang="zh-CN" sz="1600" b="1" dirty="0"/>
              <a:t>=</a:t>
            </a:r>
            <a:r>
              <a:rPr lang="en-US" altLang="zh-CN" sz="1600" b="1" dirty="0" err="1"/>
              <a:t>LeftBorderSum</a:t>
            </a:r>
            <a:r>
              <a:rPr lang="en-US" altLang="zh-CN" sz="1600" b="1" dirty="0"/>
              <a:t>;</a:t>
            </a:r>
          </a:p>
          <a:p>
            <a:r>
              <a:rPr lang="en-US" altLang="zh-CN" sz="1600" b="1" dirty="0"/>
              <a:t>    }</a:t>
            </a:r>
          </a:p>
          <a:p>
            <a:r>
              <a:rPr lang="en-US" altLang="zh-CN" sz="1600" b="1" dirty="0"/>
              <a:t>    int </a:t>
            </a:r>
            <a:r>
              <a:rPr lang="en-US" altLang="zh-CN" sz="1600" b="1" dirty="0" err="1"/>
              <a:t>maxRightBorderSum</a:t>
            </a:r>
            <a:r>
              <a:rPr lang="en-US" altLang="zh-CN" sz="1600" b="1" dirty="0"/>
              <a:t>=0,RightBorderSum=0;</a:t>
            </a:r>
          </a:p>
          <a:p>
            <a:r>
              <a:rPr lang="en-US" altLang="zh-CN" sz="1600" b="1" dirty="0"/>
              <a:t>    for(int </a:t>
            </a:r>
            <a:r>
              <a:rPr lang="en-US" altLang="zh-CN" sz="1600" b="1" dirty="0" err="1"/>
              <a:t>i</a:t>
            </a:r>
            <a:r>
              <a:rPr lang="en-US" altLang="zh-CN" sz="1600" b="1" dirty="0"/>
              <a:t>=mid+1;i&lt;=</a:t>
            </a:r>
            <a:r>
              <a:rPr lang="en-US" altLang="zh-CN" sz="1600" b="1" dirty="0" err="1"/>
              <a:t>right;i</a:t>
            </a:r>
            <a:r>
              <a:rPr lang="en-US" altLang="zh-CN" sz="1600" b="1" dirty="0"/>
              <a:t>++)</a:t>
            </a:r>
          </a:p>
          <a:p>
            <a:r>
              <a:rPr lang="en-US" altLang="zh-CN" sz="1600" b="1" dirty="0"/>
              <a:t>    {</a:t>
            </a:r>
          </a:p>
          <a:p>
            <a:r>
              <a:rPr lang="en-US" altLang="zh-CN" sz="1600" b="1" dirty="0"/>
              <a:t>        </a:t>
            </a:r>
            <a:r>
              <a:rPr lang="en-US" altLang="zh-CN" sz="1600" b="1" dirty="0" err="1"/>
              <a:t>RightBorderSum</a:t>
            </a:r>
            <a:r>
              <a:rPr lang="en-US" altLang="zh-CN" sz="1600" b="1" dirty="0"/>
              <a:t>+=a[</a:t>
            </a:r>
            <a:r>
              <a:rPr lang="en-US" altLang="zh-CN" sz="1600" b="1" dirty="0" err="1"/>
              <a:t>i</a:t>
            </a:r>
            <a:r>
              <a:rPr lang="en-US" altLang="zh-CN" sz="1600" b="1" dirty="0"/>
              <a:t>];</a:t>
            </a:r>
          </a:p>
          <a:p>
            <a:r>
              <a:rPr lang="en-US" altLang="zh-CN" sz="1600" b="1" dirty="0"/>
              <a:t>        if(</a:t>
            </a:r>
            <a:r>
              <a:rPr lang="en-US" altLang="zh-CN" sz="1600" b="1" dirty="0" err="1"/>
              <a:t>RightBorderSum</a:t>
            </a:r>
            <a:r>
              <a:rPr lang="en-US" altLang="zh-CN" sz="1600" b="1" dirty="0"/>
              <a:t>&gt;</a:t>
            </a:r>
            <a:r>
              <a:rPr lang="en-US" altLang="zh-CN" sz="1600" b="1" dirty="0" err="1"/>
              <a:t>maxRightBorderSum</a:t>
            </a:r>
            <a:r>
              <a:rPr lang="en-US" altLang="zh-CN" sz="1600" b="1" dirty="0"/>
              <a:t>)</a:t>
            </a:r>
          </a:p>
          <a:p>
            <a:r>
              <a:rPr lang="en-US" altLang="zh-CN" sz="1600" b="1" dirty="0"/>
              <a:t>            </a:t>
            </a:r>
            <a:r>
              <a:rPr lang="en-US" altLang="zh-CN" sz="1600" b="1" dirty="0" err="1"/>
              <a:t>maxRightBorderSum</a:t>
            </a:r>
            <a:r>
              <a:rPr lang="en-US" altLang="zh-CN" sz="1600" b="1" dirty="0"/>
              <a:t>=</a:t>
            </a:r>
            <a:r>
              <a:rPr lang="en-US" altLang="zh-CN" sz="1600" b="1" dirty="0" err="1"/>
              <a:t>RightBorderSum</a:t>
            </a:r>
            <a:r>
              <a:rPr lang="en-US" altLang="zh-CN" sz="1600" b="1" dirty="0"/>
              <a:t>;</a:t>
            </a:r>
          </a:p>
          <a:p>
            <a:r>
              <a:rPr lang="en-US" altLang="zh-CN" sz="1600" b="1" dirty="0"/>
              <a:t>    }</a:t>
            </a:r>
          </a:p>
          <a:p>
            <a:r>
              <a:rPr lang="en-US" altLang="zh-CN" sz="1600" b="1" dirty="0"/>
              <a:t>    return </a:t>
            </a:r>
            <a:r>
              <a:rPr lang="en-US" altLang="zh-CN" sz="1600" b="1" dirty="0">
                <a:solidFill>
                  <a:srgbClr val="FF0000"/>
                </a:solidFill>
              </a:rPr>
              <a:t>Max(Max(</a:t>
            </a:r>
            <a:r>
              <a:rPr lang="en-US" altLang="zh-CN" sz="1600" b="1" dirty="0" err="1">
                <a:solidFill>
                  <a:srgbClr val="FF0000"/>
                </a:solidFill>
              </a:rPr>
              <a:t>maxLeftSum,maxRightSum</a:t>
            </a:r>
            <a:r>
              <a:rPr lang="en-US" altLang="zh-CN" sz="1600" b="1" dirty="0">
                <a:solidFill>
                  <a:srgbClr val="FF0000"/>
                </a:solidFill>
              </a:rPr>
              <a:t>),</a:t>
            </a:r>
            <a:r>
              <a:rPr lang="en-US" altLang="zh-CN" sz="1600" b="1" dirty="0" err="1">
                <a:solidFill>
                  <a:srgbClr val="FF0000"/>
                </a:solidFill>
              </a:rPr>
              <a:t>maxLeftBorderSum+maxRightBorderSum</a:t>
            </a:r>
            <a:r>
              <a:rPr lang="en-US" altLang="zh-CN" sz="1600" b="1" dirty="0">
                <a:solidFill>
                  <a:srgbClr val="FF0000"/>
                </a:solidFill>
              </a:rPr>
              <a:t>);</a:t>
            </a:r>
          </a:p>
          <a:p>
            <a:r>
              <a:rPr lang="en-US" altLang="zh-CN" sz="1600" b="1" dirty="0"/>
              <a:t>}</a:t>
            </a:r>
            <a:endParaRPr lang="zh-CN" altLang="en-US" sz="1600" b="1" dirty="0"/>
          </a:p>
        </p:txBody>
      </p:sp>
    </p:spTree>
    <p:extLst>
      <p:ext uri="{BB962C8B-B14F-4D97-AF65-F5344CB8AC3E}">
        <p14:creationId xmlns:p14="http://schemas.microsoft.com/office/powerpoint/2010/main" val="268033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D560601-42D9-45AF-BB02-20D864548982}"/>
              </a:ext>
            </a:extLst>
          </p:cNvPr>
          <p:cNvSpPr>
            <a:spLocks noGrp="1"/>
          </p:cNvSpPr>
          <p:nvPr>
            <p:ph idx="1"/>
          </p:nvPr>
        </p:nvSpPr>
        <p:spPr/>
        <p:txBody>
          <a:bodyPr/>
          <a:lstStyle/>
          <a:p>
            <a:r>
              <a:rPr lang="zh-CN" altLang="en-US" b="1" dirty="0">
                <a:solidFill>
                  <a:srgbClr val="FF0000"/>
                </a:solidFill>
              </a:rPr>
              <a:t>例</a:t>
            </a:r>
            <a:r>
              <a:rPr lang="en-US" altLang="zh-CN" b="1" dirty="0">
                <a:solidFill>
                  <a:srgbClr val="FF0000"/>
                </a:solidFill>
              </a:rPr>
              <a:t>2</a:t>
            </a:r>
            <a:r>
              <a:rPr lang="zh-CN" altLang="en-US" b="1" dirty="0">
                <a:solidFill>
                  <a:srgbClr val="FF0000"/>
                </a:solidFill>
              </a:rPr>
              <a:t>：连续子序列和</a:t>
            </a:r>
            <a:endParaRPr lang="en-US" altLang="zh-CN" b="1" dirty="0">
              <a:solidFill>
                <a:srgbClr val="FF0000"/>
              </a:solidFill>
            </a:endParaRPr>
          </a:p>
          <a:p>
            <a:pPr lvl="1"/>
            <a:r>
              <a:rPr lang="zh-CN" altLang="en-US" b="1" dirty="0"/>
              <a:t>同一问题，不同算法在效率上的差异</a:t>
            </a:r>
            <a:endParaRPr lang="en-US" altLang="zh-CN" b="1" dirty="0"/>
          </a:p>
          <a:p>
            <a:pPr marL="0" indent="0">
              <a:buNone/>
            </a:pPr>
            <a:endParaRPr lang="zh-CN" altLang="en-US" dirty="0"/>
          </a:p>
        </p:txBody>
      </p:sp>
      <p:sp>
        <p:nvSpPr>
          <p:cNvPr id="3" name="标题 2">
            <a:extLst>
              <a:ext uri="{FF2B5EF4-FFF2-40B4-BE49-F238E27FC236}">
                <a16:creationId xmlns:a16="http://schemas.microsoft.com/office/drawing/2014/main" id="{2C9A04D6-4A34-47F1-B839-C3065107D7CC}"/>
              </a:ext>
            </a:extLst>
          </p:cNvPr>
          <p:cNvSpPr>
            <a:spLocks noGrp="1"/>
          </p:cNvSpPr>
          <p:nvPr>
            <p:ph type="title"/>
          </p:nvPr>
        </p:nvSpPr>
        <p:spPr/>
        <p:txBody>
          <a:bodyPr/>
          <a:lstStyle/>
          <a:p>
            <a:r>
              <a:rPr lang="zh-CN" altLang="en-US" dirty="0"/>
              <a:t>算法初体验</a:t>
            </a:r>
          </a:p>
        </p:txBody>
      </p:sp>
      <p:graphicFrame>
        <p:nvGraphicFramePr>
          <p:cNvPr id="4" name="表格 3">
            <a:extLst>
              <a:ext uri="{FF2B5EF4-FFF2-40B4-BE49-F238E27FC236}">
                <a16:creationId xmlns:a16="http://schemas.microsoft.com/office/drawing/2014/main" id="{BE55A8B2-18E2-4216-BF44-A3514DBDCF06}"/>
              </a:ext>
            </a:extLst>
          </p:cNvPr>
          <p:cNvGraphicFramePr>
            <a:graphicFrameLocks noGrp="1"/>
          </p:cNvGraphicFramePr>
          <p:nvPr>
            <p:extLst>
              <p:ext uri="{D42A27DB-BD31-4B8C-83A1-F6EECF244321}">
                <p14:modId xmlns:p14="http://schemas.microsoft.com/office/powerpoint/2010/main" val="3853214118"/>
              </p:ext>
            </p:extLst>
          </p:nvPr>
        </p:nvGraphicFramePr>
        <p:xfrm>
          <a:off x="405353" y="2856321"/>
          <a:ext cx="7993929" cy="2556341"/>
        </p:xfrm>
        <a:graphic>
          <a:graphicData uri="http://schemas.openxmlformats.org/drawingml/2006/table">
            <a:tbl>
              <a:tblPr firstRow="1" bandRow="1">
                <a:tableStyleId>{5940675A-B579-460E-94D1-54222C63F5DA}</a:tableStyleId>
              </a:tblPr>
              <a:tblGrid>
                <a:gridCol w="1564389">
                  <a:extLst>
                    <a:ext uri="{9D8B030D-6E8A-4147-A177-3AD203B41FA5}">
                      <a16:colId xmlns:a16="http://schemas.microsoft.com/office/drawing/2014/main" val="4190124393"/>
                    </a:ext>
                  </a:extLst>
                </a:gridCol>
                <a:gridCol w="1564389">
                  <a:extLst>
                    <a:ext uri="{9D8B030D-6E8A-4147-A177-3AD203B41FA5}">
                      <a16:colId xmlns:a16="http://schemas.microsoft.com/office/drawing/2014/main" val="779644485"/>
                    </a:ext>
                  </a:extLst>
                </a:gridCol>
                <a:gridCol w="1621717">
                  <a:extLst>
                    <a:ext uri="{9D8B030D-6E8A-4147-A177-3AD203B41FA5}">
                      <a16:colId xmlns:a16="http://schemas.microsoft.com/office/drawing/2014/main" val="642833596"/>
                    </a:ext>
                  </a:extLst>
                </a:gridCol>
                <a:gridCol w="1621717">
                  <a:extLst>
                    <a:ext uri="{9D8B030D-6E8A-4147-A177-3AD203B41FA5}">
                      <a16:colId xmlns:a16="http://schemas.microsoft.com/office/drawing/2014/main" val="517776546"/>
                    </a:ext>
                  </a:extLst>
                </a:gridCol>
                <a:gridCol w="1621717">
                  <a:extLst>
                    <a:ext uri="{9D8B030D-6E8A-4147-A177-3AD203B41FA5}">
                      <a16:colId xmlns:a16="http://schemas.microsoft.com/office/drawing/2014/main" val="1578168529"/>
                    </a:ext>
                  </a:extLst>
                </a:gridCol>
              </a:tblGrid>
              <a:tr h="1184741">
                <a:tc>
                  <a:txBody>
                    <a:bodyPr/>
                    <a:lstStyle/>
                    <a:p>
                      <a:pPr algn="ctr"/>
                      <a:endParaRPr lang="zh-CN" altLang="en-US" sz="24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zh-CN" altLang="en-US" sz="2400" b="1" i="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三层循环</a:t>
                      </a:r>
                    </a:p>
                  </a:txBody>
                  <a:tcPr anchor="ctr"/>
                </a:tc>
                <a:tc>
                  <a:txBody>
                    <a:bodyPr/>
                    <a:lstStyle/>
                    <a:p>
                      <a:pPr algn="ctr"/>
                      <a:r>
                        <a:rPr lang="en-US" altLang="zh-CN" sz="2400" b="1" i="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1" i="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二层循环</a:t>
                      </a:r>
                    </a:p>
                  </a:txBody>
                  <a:tcPr anchor="ctr"/>
                </a:tc>
                <a:tc>
                  <a:txBody>
                    <a:bodyPr/>
                    <a:lstStyle/>
                    <a:p>
                      <a:pPr algn="ct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一层循环</a:t>
                      </a:r>
                    </a:p>
                  </a:txBody>
                  <a:tcPr anchor="ctr"/>
                </a:tc>
                <a:tc>
                  <a:txBody>
                    <a:bodyPr/>
                    <a:lstStyle/>
                    <a:p>
                      <a:pPr algn="ct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分治算法</a:t>
                      </a:r>
                    </a:p>
                  </a:txBody>
                  <a:tcPr anchor="ctr"/>
                </a:tc>
                <a:extLst>
                  <a:ext uri="{0D108BD9-81ED-4DB2-BD59-A6C34878D82A}">
                    <a16:rowId xmlns:a16="http://schemas.microsoft.com/office/drawing/2014/main" val="1824606613"/>
                  </a:ext>
                </a:extLst>
              </a:tr>
              <a:tr h="451928">
                <a:tc>
                  <a:txBody>
                    <a:bodyPr/>
                    <a:lstStyle/>
                    <a:p>
                      <a:pPr algn="ct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100</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&lt;1ms</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&lt;1ms</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&lt;1ms</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&lt;1ms</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274985371"/>
                  </a:ext>
                </a:extLst>
              </a:tr>
              <a:tr h="451928">
                <a:tc>
                  <a:txBody>
                    <a:bodyPr/>
                    <a:lstStyle/>
                    <a:p>
                      <a:pPr algn="ct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1000</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&lt;4s</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&lt;10ms</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&lt;1ms</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&lt;1ms</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886904561"/>
                  </a:ext>
                </a:extLst>
              </a:tr>
              <a:tr h="451928">
                <a:tc>
                  <a:txBody>
                    <a:bodyPr/>
                    <a:lstStyle/>
                    <a:p>
                      <a:pPr algn="ct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100000</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&gt;60h</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&gt;30min</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&lt;1ms</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&lt;1s</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3639956369"/>
                  </a:ext>
                </a:extLst>
              </a:tr>
            </a:tbl>
          </a:graphicData>
        </a:graphic>
      </p:graphicFrame>
      <p:cxnSp>
        <p:nvCxnSpPr>
          <p:cNvPr id="6" name="直接连接符 5">
            <a:extLst>
              <a:ext uri="{FF2B5EF4-FFF2-40B4-BE49-F238E27FC236}">
                <a16:creationId xmlns:a16="http://schemas.microsoft.com/office/drawing/2014/main" id="{066D0760-BE38-4546-9ED3-78C89F2B7CC9}"/>
              </a:ext>
            </a:extLst>
          </p:cNvPr>
          <p:cNvCxnSpPr>
            <a:cxnSpLocks/>
          </p:cNvCxnSpPr>
          <p:nvPr/>
        </p:nvCxnSpPr>
        <p:spPr>
          <a:xfrm>
            <a:off x="405353" y="2856322"/>
            <a:ext cx="1564849" cy="118777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D6168769-6887-470E-BA85-B06B788278F4}"/>
              </a:ext>
            </a:extLst>
          </p:cNvPr>
          <p:cNvSpPr txBox="1"/>
          <p:nvPr/>
        </p:nvSpPr>
        <p:spPr>
          <a:xfrm>
            <a:off x="424206" y="3365368"/>
            <a:ext cx="848413" cy="707886"/>
          </a:xfrm>
          <a:prstGeom prst="rect">
            <a:avLst/>
          </a:prstGeom>
          <a:noFill/>
        </p:spPr>
        <p:txBody>
          <a:bodyPr wrap="square" rtlCol="0">
            <a:spAutoFit/>
          </a:bodyPr>
          <a:lstStyle/>
          <a:p>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输入规模</a:t>
            </a:r>
            <a:r>
              <a:rPr lang="en-US" altLang="zh-CN" sz="20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a:t>
            </a:r>
            <a:endParaRPr lang="zh-CN" altLang="en-US" sz="20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文本框 8">
            <a:extLst>
              <a:ext uri="{FF2B5EF4-FFF2-40B4-BE49-F238E27FC236}">
                <a16:creationId xmlns:a16="http://schemas.microsoft.com/office/drawing/2014/main" id="{D751CF53-D432-414C-A94D-4B1BBC0BAB5B}"/>
              </a:ext>
            </a:extLst>
          </p:cNvPr>
          <p:cNvSpPr txBox="1"/>
          <p:nvPr/>
        </p:nvSpPr>
        <p:spPr>
          <a:xfrm>
            <a:off x="1170495" y="3084135"/>
            <a:ext cx="848413" cy="400110"/>
          </a:xfrm>
          <a:prstGeom prst="rect">
            <a:avLst/>
          </a:prstGeom>
          <a:noFill/>
        </p:spPr>
        <p:txBody>
          <a:bodyPr wrap="square" rtlCol="0">
            <a:spAutoFit/>
          </a:bodyPr>
          <a:lstStyle/>
          <a:p>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算法</a:t>
            </a:r>
            <a:endParaRPr lang="zh-CN" altLang="en-US" sz="20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99205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4B18DD7-3D0C-43F7-AF62-DD2FFD4139D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0" y="1589161"/>
            <a:ext cx="9144000" cy="3679678"/>
          </a:xfrm>
          <a:prstGeom prst="rect">
            <a:avLst/>
          </a:prstGeom>
        </p:spPr>
      </p:pic>
      <p:sp>
        <p:nvSpPr>
          <p:cNvPr id="6" name="标题 2">
            <a:extLst>
              <a:ext uri="{FF2B5EF4-FFF2-40B4-BE49-F238E27FC236}">
                <a16:creationId xmlns:a16="http://schemas.microsoft.com/office/drawing/2014/main" id="{8B72D4B1-109C-45CC-8430-0D3E46A06BD4}"/>
              </a:ext>
            </a:extLst>
          </p:cNvPr>
          <p:cNvSpPr>
            <a:spLocks noGrp="1"/>
          </p:cNvSpPr>
          <p:nvPr>
            <p:ph type="title"/>
          </p:nvPr>
        </p:nvSpPr>
        <p:spPr>
          <a:xfrm>
            <a:off x="22797" y="12700"/>
            <a:ext cx="9121203" cy="1138237"/>
          </a:xfrm>
        </p:spPr>
        <p:txBody>
          <a:bodyPr/>
          <a:lstStyle/>
          <a:p>
            <a:r>
              <a:rPr lang="zh-CN" altLang="en-US" dirty="0"/>
              <a:t>算法初体验</a:t>
            </a:r>
          </a:p>
        </p:txBody>
      </p:sp>
    </p:spTree>
    <p:extLst>
      <p:ext uri="{BB962C8B-B14F-4D97-AF65-F5344CB8AC3E}">
        <p14:creationId xmlns:p14="http://schemas.microsoft.com/office/powerpoint/2010/main" val="417264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b="1" dirty="0"/>
              <a:t>问题求解的关键</a:t>
            </a:r>
            <a:endParaRPr lang="en-US" altLang="zh-CN" b="1" dirty="0"/>
          </a:p>
          <a:p>
            <a:pPr marL="612000" lvl="1" indent="-180000"/>
            <a:r>
              <a:rPr lang="zh-CN" altLang="en-US" sz="2800" b="1" dirty="0"/>
              <a:t>问题建模：数据结构直接影响算法的效率，数据结构和算法的设计是紧密相关的。</a:t>
            </a:r>
            <a:endParaRPr lang="en-US" altLang="zh-CN" sz="2800" b="1" dirty="0"/>
          </a:p>
          <a:p>
            <a:pPr marL="612000" lvl="1" indent="-180000"/>
            <a:r>
              <a:rPr lang="zh-CN" altLang="en-US" sz="2800" b="1" dirty="0"/>
              <a:t>设计算法：</a:t>
            </a:r>
            <a:endParaRPr lang="en-US" altLang="zh-CN" sz="2800" b="1" dirty="0"/>
          </a:p>
          <a:p>
            <a:pPr lvl="2" indent="-180000"/>
            <a:r>
              <a:rPr lang="zh-CN" altLang="en-US" sz="2800" dirty="0">
                <a:latin typeface="楷体" panose="02010609060101010101" pitchFamily="49" charset="-122"/>
                <a:ea typeface="楷体" panose="02010609060101010101" pitchFamily="49" charset="-122"/>
              </a:rPr>
              <a:t>当问题的输入规模变得足够大，不同算法在效率方面具有显著的差别。</a:t>
            </a:r>
            <a:endParaRPr lang="en-US" altLang="zh-CN" sz="2800" dirty="0">
              <a:latin typeface="楷体" panose="02010609060101010101" pitchFamily="49" charset="-122"/>
              <a:ea typeface="楷体" panose="02010609060101010101" pitchFamily="49" charset="-122"/>
            </a:endParaRPr>
          </a:p>
          <a:p>
            <a:pPr lvl="2" indent="-180000"/>
            <a:r>
              <a:rPr lang="zh-CN" altLang="en-US" sz="2800" dirty="0">
                <a:latin typeface="楷体" panose="02010609060101010101" pitchFamily="49" charset="-122"/>
                <a:ea typeface="楷体" panose="02010609060101010101" pitchFamily="49" charset="-122"/>
              </a:rPr>
              <a:t>优秀的算法在解决实际问题时是很重要的</a:t>
            </a:r>
            <a:endParaRPr lang="en-US" altLang="zh-CN" sz="2800" dirty="0">
              <a:latin typeface="楷体" panose="02010609060101010101" pitchFamily="49" charset="-122"/>
              <a:ea typeface="楷体" panose="02010609060101010101" pitchFamily="49" charset="-122"/>
            </a:endParaRPr>
          </a:p>
          <a:p>
            <a:pPr lvl="2" indent="-180000"/>
            <a:r>
              <a:rPr lang="zh-CN" altLang="en-US" sz="2800" dirty="0">
                <a:latin typeface="楷体" panose="02010609060101010101" pitchFamily="49" charset="-122"/>
                <a:ea typeface="楷体" panose="02010609060101010101" pitchFamily="49" charset="-122"/>
              </a:rPr>
              <a:t>高效算法的代码可以很简单的</a:t>
            </a:r>
            <a:endParaRPr lang="en-US" altLang="zh-CN" sz="2800" dirty="0">
              <a:latin typeface="楷体" panose="02010609060101010101" pitchFamily="49" charset="-122"/>
              <a:ea typeface="楷体" panose="02010609060101010101" pitchFamily="49" charset="-122"/>
            </a:endParaRPr>
          </a:p>
          <a:p>
            <a:pPr lvl="1" indent="-180000"/>
            <a:r>
              <a:rPr lang="zh-CN" altLang="en-US" sz="3200" b="1" dirty="0"/>
              <a:t>分析算法：运行时间</a:t>
            </a:r>
            <a:r>
              <a:rPr lang="en-US" altLang="zh-CN" sz="3200" b="1" dirty="0"/>
              <a:t>/</a:t>
            </a:r>
            <a:r>
              <a:rPr lang="zh-CN" altLang="en-US" sz="3200" b="1" dirty="0"/>
              <a:t>内存空间</a:t>
            </a:r>
            <a:endParaRPr lang="en-US" altLang="zh-CN" sz="3200" b="1" dirty="0"/>
          </a:p>
        </p:txBody>
      </p:sp>
      <p:sp>
        <p:nvSpPr>
          <p:cNvPr id="3" name="标题 2"/>
          <p:cNvSpPr>
            <a:spLocks noGrp="1"/>
          </p:cNvSpPr>
          <p:nvPr>
            <p:ph type="title"/>
          </p:nvPr>
        </p:nvSpPr>
        <p:spPr/>
        <p:txBody>
          <a:bodyPr/>
          <a:lstStyle/>
          <a:p>
            <a:r>
              <a:rPr lang="zh-CN" altLang="en-US" dirty="0"/>
              <a:t>总结</a:t>
            </a:r>
          </a:p>
        </p:txBody>
      </p:sp>
    </p:spTree>
    <p:extLst>
      <p:ext uri="{BB962C8B-B14F-4D97-AF65-F5344CB8AC3E}">
        <p14:creationId xmlns:p14="http://schemas.microsoft.com/office/powerpoint/2010/main" val="471117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44687F8-6C27-4046-A254-8440FB7BCFC7}"/>
              </a:ext>
            </a:extLst>
          </p:cNvPr>
          <p:cNvSpPr>
            <a:spLocks noGrp="1"/>
          </p:cNvSpPr>
          <p:nvPr>
            <p:ph idx="1"/>
          </p:nvPr>
        </p:nvSpPr>
        <p:spPr/>
        <p:txBody>
          <a:bodyPr/>
          <a:lstStyle/>
          <a:p>
            <a:r>
              <a:rPr lang="zh-CN" altLang="en-US" b="1" dirty="0">
                <a:solidFill>
                  <a:srgbClr val="FF0000"/>
                </a:solidFill>
              </a:rPr>
              <a:t>算法复杂度</a:t>
            </a:r>
            <a:r>
              <a:rPr lang="zh-CN" altLang="en-US" b="1" dirty="0"/>
              <a:t>是指算法运行所需要的计算机资源的量，需要的时间资源的量为时间复杂度，需要的空间资源的量为空间复杂度。</a:t>
            </a:r>
            <a:endParaRPr lang="en-US" altLang="zh-CN" b="1" dirty="0"/>
          </a:p>
        </p:txBody>
      </p:sp>
      <p:sp>
        <p:nvSpPr>
          <p:cNvPr id="3" name="标题 2">
            <a:extLst>
              <a:ext uri="{FF2B5EF4-FFF2-40B4-BE49-F238E27FC236}">
                <a16:creationId xmlns:a16="http://schemas.microsoft.com/office/drawing/2014/main" id="{8E0476EA-0C46-4102-A0D6-60846776EFB5}"/>
              </a:ext>
            </a:extLst>
          </p:cNvPr>
          <p:cNvSpPr>
            <a:spLocks noGrp="1"/>
          </p:cNvSpPr>
          <p:nvPr>
            <p:ph type="title"/>
          </p:nvPr>
        </p:nvSpPr>
        <p:spPr/>
        <p:txBody>
          <a:bodyPr/>
          <a:lstStyle/>
          <a:p>
            <a:r>
              <a:rPr lang="zh-CN" altLang="en-US" dirty="0"/>
              <a:t>算法分析</a:t>
            </a:r>
          </a:p>
        </p:txBody>
      </p:sp>
    </p:spTree>
    <p:extLst>
      <p:ext uri="{BB962C8B-B14F-4D97-AF65-F5344CB8AC3E}">
        <p14:creationId xmlns:p14="http://schemas.microsoft.com/office/powerpoint/2010/main" val="1128090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算法分析</a:t>
            </a:r>
          </a:p>
        </p:txBody>
      </p:sp>
      <p:pic>
        <p:nvPicPr>
          <p:cNvPr id="4" name="图片 3"/>
          <p:cNvPicPr>
            <a:picLocks noChangeAspect="1"/>
          </p:cNvPicPr>
          <p:nvPr/>
        </p:nvPicPr>
        <p:blipFill>
          <a:blip r:embed="rId2"/>
          <a:stretch>
            <a:fillRect/>
          </a:stretch>
        </p:blipFill>
        <p:spPr>
          <a:xfrm>
            <a:off x="4090719" y="119130"/>
            <a:ext cx="4872528" cy="2262563"/>
          </a:xfrm>
          <a:prstGeom prst="rect">
            <a:avLst/>
          </a:prstGeom>
        </p:spPr>
      </p:pic>
      <p:sp>
        <p:nvSpPr>
          <p:cNvPr id="7" name="矩形 6">
            <a:extLst>
              <a:ext uri="{FF2B5EF4-FFF2-40B4-BE49-F238E27FC236}">
                <a16:creationId xmlns:a16="http://schemas.microsoft.com/office/drawing/2014/main" id="{70362E2D-E73F-42D5-BA0B-BE6FA2A578D1}"/>
              </a:ext>
            </a:extLst>
          </p:cNvPr>
          <p:cNvSpPr/>
          <p:nvPr/>
        </p:nvSpPr>
        <p:spPr>
          <a:xfrm>
            <a:off x="5210485" y="5570963"/>
            <a:ext cx="3657069" cy="480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FF0000"/>
                </a:solidFill>
              </a:rPr>
              <a:t>科学方法来理解程序性能</a:t>
            </a:r>
          </a:p>
        </p:txBody>
      </p:sp>
      <p:sp>
        <p:nvSpPr>
          <p:cNvPr id="5" name="文本框 4">
            <a:extLst>
              <a:ext uri="{FF2B5EF4-FFF2-40B4-BE49-F238E27FC236}">
                <a16:creationId xmlns:a16="http://schemas.microsoft.com/office/drawing/2014/main" id="{19FC78A7-A547-4854-888E-F3EF53872882}"/>
              </a:ext>
            </a:extLst>
          </p:cNvPr>
          <p:cNvSpPr txBox="1"/>
          <p:nvPr/>
        </p:nvSpPr>
        <p:spPr>
          <a:xfrm>
            <a:off x="0" y="4774018"/>
            <a:ext cx="9144000" cy="830997"/>
          </a:xfrm>
          <a:prstGeom prst="rect">
            <a:avLst/>
          </a:prstGeom>
          <a:noFill/>
        </p:spPr>
        <p:txBody>
          <a:bodyPr wrap="square" rtlCol="0">
            <a:spAutoFit/>
          </a:bodyPr>
          <a:lstStyle/>
          <a:p>
            <a:pPr marL="342900" indent="-342900">
              <a:buClr>
                <a:srgbClr val="E907CE"/>
              </a:buClr>
              <a:buFont typeface="Wingdings" panose="05000000000000000000" pitchFamily="2" charset="2"/>
              <a:buChar char="u"/>
            </a:pPr>
            <a:r>
              <a:rPr lang="zh-CN" altLang="en-US" sz="2400" b="1" dirty="0">
                <a:solidFill>
                  <a:srgbClr val="0000CC"/>
                </a:solidFill>
                <a:latin typeface="楷体" panose="02010609060101010101" pitchFamily="49" charset="-122"/>
                <a:ea typeface="楷体" panose="02010609060101010101" pitchFamily="49" charset="-122"/>
              </a:rPr>
              <a:t>直接关注程序的实际运行时间是没有意义的。</a:t>
            </a:r>
            <a:endParaRPr lang="en-US" altLang="zh-CN" sz="2400" b="1" dirty="0">
              <a:solidFill>
                <a:srgbClr val="0000CC"/>
              </a:solidFill>
              <a:latin typeface="楷体" panose="02010609060101010101" pitchFamily="49" charset="-122"/>
              <a:ea typeface="楷体" panose="02010609060101010101" pitchFamily="49" charset="-122"/>
            </a:endParaRPr>
          </a:p>
          <a:p>
            <a:pPr marL="342900" indent="-342900">
              <a:buClr>
                <a:srgbClr val="E907CE"/>
              </a:buClr>
              <a:buFont typeface="Wingdings" panose="05000000000000000000" pitchFamily="2" charset="2"/>
              <a:buChar char="u"/>
            </a:pPr>
            <a:r>
              <a:rPr lang="zh-CN" altLang="en-US" sz="2400" b="1" dirty="0">
                <a:solidFill>
                  <a:srgbClr val="0000CC"/>
                </a:solidFill>
                <a:latin typeface="楷体" panose="02010609060101010101" pitchFamily="49" charset="-122"/>
                <a:ea typeface="楷体" panose="02010609060101010101" pitchFamily="49" charset="-122"/>
              </a:rPr>
              <a:t>应该更多关注程序运行时间的增长趋势。</a:t>
            </a:r>
            <a:endParaRPr lang="en-US" altLang="zh-CN" sz="2400" b="1" dirty="0">
              <a:solidFill>
                <a:srgbClr val="0000CC"/>
              </a:solidFill>
              <a:latin typeface="楷体" panose="02010609060101010101" pitchFamily="49" charset="-122"/>
              <a:ea typeface="楷体" panose="02010609060101010101" pitchFamily="49" charset="-122"/>
            </a:endParaRPr>
          </a:p>
        </p:txBody>
      </p:sp>
      <p:sp>
        <p:nvSpPr>
          <p:cNvPr id="2" name="内容占位符 1"/>
          <p:cNvSpPr>
            <a:spLocks noGrp="1"/>
          </p:cNvSpPr>
          <p:nvPr>
            <p:ph idx="1"/>
          </p:nvPr>
        </p:nvSpPr>
        <p:spPr>
          <a:xfrm>
            <a:off x="0" y="2557542"/>
            <a:ext cx="9144000" cy="2099519"/>
          </a:xfrm>
          <a:ln w="28575">
            <a:noFill/>
          </a:ln>
        </p:spPr>
        <p:txBody>
          <a:bodyPr>
            <a:normAutofit/>
          </a:bodyPr>
          <a:lstStyle/>
          <a:p>
            <a:pPr>
              <a:lnSpc>
                <a:spcPct val="120000"/>
              </a:lnSpc>
              <a:spcBef>
                <a:spcPts val="0"/>
              </a:spcBef>
              <a:spcAft>
                <a:spcPts val="0"/>
              </a:spcAft>
            </a:pPr>
            <a:r>
              <a:rPr lang="zh-CN" altLang="en-US" sz="2200" b="1" dirty="0"/>
              <a:t>这类问题无法精确回答，取决于许多因素：</a:t>
            </a:r>
            <a:endParaRPr lang="en-US" altLang="zh-CN" sz="2200" b="1" dirty="0"/>
          </a:p>
          <a:p>
            <a:pPr lvl="1">
              <a:lnSpc>
                <a:spcPct val="120000"/>
              </a:lnSpc>
              <a:spcBef>
                <a:spcPts val="0"/>
              </a:spcBef>
              <a:spcAft>
                <a:spcPts val="0"/>
              </a:spcAft>
            </a:pPr>
            <a:r>
              <a:rPr lang="zh-CN" altLang="en-US" sz="2200" b="1" dirty="0"/>
              <a:t>使用的计算机性能，例如，</a:t>
            </a:r>
            <a:r>
              <a:rPr lang="en-US" altLang="zh-CN" sz="2200" b="1" dirty="0" err="1"/>
              <a:t>cpu</a:t>
            </a:r>
            <a:r>
              <a:rPr lang="zh-CN" altLang="en-US" sz="2200" b="1" dirty="0"/>
              <a:t>的计算速度</a:t>
            </a:r>
            <a:endParaRPr lang="en-US" altLang="zh-CN" sz="2200" b="1" dirty="0"/>
          </a:p>
          <a:p>
            <a:pPr lvl="1">
              <a:lnSpc>
                <a:spcPct val="120000"/>
              </a:lnSpc>
              <a:spcBef>
                <a:spcPts val="0"/>
              </a:spcBef>
              <a:spcAft>
                <a:spcPts val="0"/>
              </a:spcAft>
            </a:pPr>
            <a:r>
              <a:rPr lang="zh-CN" altLang="en-US" sz="2200" b="1" dirty="0"/>
              <a:t>被处理的数据的性质，例如，待排序的数据是有序的</a:t>
            </a:r>
            <a:endParaRPr lang="en-US" altLang="zh-CN" sz="2200" b="1" dirty="0"/>
          </a:p>
          <a:p>
            <a:pPr lvl="1">
              <a:lnSpc>
                <a:spcPct val="120000"/>
              </a:lnSpc>
              <a:spcBef>
                <a:spcPts val="0"/>
              </a:spcBef>
              <a:spcAft>
                <a:spcPts val="0"/>
              </a:spcAft>
            </a:pPr>
            <a:r>
              <a:rPr lang="zh-CN" altLang="en-US" sz="2200" b="1" dirty="0"/>
              <a:t>问题的输入规模，例如</a:t>
            </a:r>
            <a:r>
              <a:rPr lang="en-US" altLang="zh-CN" sz="2200" b="1" dirty="0"/>
              <a:t>,100</a:t>
            </a:r>
            <a:r>
              <a:rPr lang="zh-CN" altLang="en-US" sz="2200" b="1" dirty="0"/>
              <a:t>个整数排序，</a:t>
            </a:r>
            <a:r>
              <a:rPr lang="en-US" altLang="zh-CN" sz="2200" b="1" dirty="0"/>
              <a:t>1000000</a:t>
            </a:r>
            <a:r>
              <a:rPr lang="zh-CN" altLang="en-US" sz="2200" b="1" dirty="0"/>
              <a:t>个整数排序</a:t>
            </a:r>
            <a:endParaRPr lang="en-US" altLang="zh-CN" sz="2200" b="1" dirty="0"/>
          </a:p>
          <a:p>
            <a:pPr lvl="1">
              <a:lnSpc>
                <a:spcPct val="120000"/>
              </a:lnSpc>
              <a:spcBef>
                <a:spcPts val="0"/>
              </a:spcBef>
              <a:spcAft>
                <a:spcPts val="0"/>
              </a:spcAft>
            </a:pPr>
            <a:r>
              <a:rPr lang="zh-CN" altLang="en-US" sz="2200" b="1" dirty="0"/>
              <a:t>所采用的数据结构和算法。</a:t>
            </a:r>
            <a:endParaRPr lang="zh-CN" altLang="en-US" sz="2200" dirty="0"/>
          </a:p>
        </p:txBody>
      </p:sp>
    </p:spTree>
    <p:extLst>
      <p:ext uri="{BB962C8B-B14F-4D97-AF65-F5344CB8AC3E}">
        <p14:creationId xmlns:p14="http://schemas.microsoft.com/office/powerpoint/2010/main" val="339261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3D4BEB0-7969-4704-96B4-12C151F81FD4}"/>
              </a:ext>
            </a:extLst>
          </p:cNvPr>
          <p:cNvSpPr>
            <a:spLocks noGrp="1"/>
          </p:cNvSpPr>
          <p:nvPr>
            <p:ph idx="1"/>
          </p:nvPr>
        </p:nvSpPr>
        <p:spPr>
          <a:xfrm>
            <a:off x="11974" y="1162162"/>
            <a:ext cx="9132026" cy="5314051"/>
          </a:xfrm>
        </p:spPr>
        <p:txBody>
          <a:bodyPr>
            <a:normAutofit fontScale="85000" lnSpcReduction="10000"/>
          </a:bodyPr>
          <a:lstStyle/>
          <a:p>
            <a:pPr>
              <a:lnSpc>
                <a:spcPct val="120000"/>
              </a:lnSpc>
              <a:spcBef>
                <a:spcPts val="0"/>
              </a:spcBef>
              <a:spcAft>
                <a:spcPts val="0"/>
              </a:spcAft>
            </a:pPr>
            <a:r>
              <a:rPr lang="zh-CN" altLang="en-US" sz="2200" b="1" dirty="0"/>
              <a:t>计算机求解问题</a:t>
            </a:r>
            <a:endParaRPr lang="en-US" altLang="zh-CN" sz="2200" b="1" dirty="0"/>
          </a:p>
          <a:p>
            <a:pPr lvl="1">
              <a:lnSpc>
                <a:spcPct val="120000"/>
              </a:lnSpc>
              <a:spcBef>
                <a:spcPts val="0"/>
              </a:spcBef>
              <a:spcAft>
                <a:spcPts val="0"/>
              </a:spcAft>
            </a:pPr>
            <a:r>
              <a:rPr lang="zh-CN" altLang="en-US" sz="2200" b="1" dirty="0"/>
              <a:t>描述问题，建立数学模型</a:t>
            </a:r>
            <a:endParaRPr lang="en-US" altLang="zh-CN" sz="2200" b="1" dirty="0"/>
          </a:p>
          <a:p>
            <a:pPr lvl="2">
              <a:lnSpc>
                <a:spcPct val="120000"/>
              </a:lnSpc>
              <a:spcBef>
                <a:spcPts val="0"/>
              </a:spcBef>
              <a:spcAft>
                <a:spcPts val="0"/>
              </a:spcAft>
            </a:pPr>
            <a:r>
              <a:rPr lang="zh-CN" altLang="en-US" sz="2200" dirty="0">
                <a:latin typeface="楷体" panose="02010609060101010101" pitchFamily="49" charset="-122"/>
                <a:ea typeface="楷体" panose="02010609060101010101" pitchFamily="49" charset="-122"/>
              </a:rPr>
              <a:t>对现实问题抽象，运用逻辑思维能力，抓住问题的主要因素，忽略次要因素，建立数学模型。</a:t>
            </a:r>
            <a:endParaRPr lang="en-US" altLang="zh-CN" sz="2200" dirty="0">
              <a:latin typeface="楷体" panose="02010609060101010101" pitchFamily="49" charset="-122"/>
              <a:ea typeface="楷体" panose="02010609060101010101" pitchFamily="49" charset="-122"/>
            </a:endParaRPr>
          </a:p>
          <a:p>
            <a:pPr lvl="2">
              <a:lnSpc>
                <a:spcPct val="120000"/>
              </a:lnSpc>
              <a:spcBef>
                <a:spcPts val="0"/>
              </a:spcBef>
              <a:spcAft>
                <a:spcPts val="0"/>
              </a:spcAft>
            </a:pPr>
            <a:r>
              <a:rPr lang="zh-CN" altLang="en-US" sz="2200" dirty="0">
                <a:latin typeface="楷体" panose="02010609060101010101" pitchFamily="49" charset="-122"/>
                <a:ea typeface="楷体" panose="02010609060101010101" pitchFamily="49" charset="-122"/>
              </a:rPr>
              <a:t>考虑输入输出</a:t>
            </a:r>
            <a:endParaRPr lang="en-US" altLang="zh-CN" sz="2200" dirty="0">
              <a:latin typeface="楷体" panose="02010609060101010101" pitchFamily="49" charset="-122"/>
              <a:ea typeface="楷体" panose="02010609060101010101" pitchFamily="49" charset="-122"/>
            </a:endParaRPr>
          </a:p>
          <a:p>
            <a:pPr lvl="3">
              <a:lnSpc>
                <a:spcPct val="120000"/>
              </a:lnSpc>
              <a:spcBef>
                <a:spcPts val="0"/>
              </a:spcBef>
              <a:spcAft>
                <a:spcPts val="0"/>
              </a:spcAft>
            </a:pPr>
            <a:r>
              <a:rPr lang="zh-CN" altLang="en-US" sz="2200" b="1" dirty="0">
                <a:latin typeface="楷体" panose="02010609060101010101" pitchFamily="49" charset="-122"/>
                <a:ea typeface="楷体" panose="02010609060101010101" pitchFamily="49" charset="-122"/>
              </a:rPr>
              <a:t>输入就是将人类能理解的表达方式描述的问题转换为数据模型中的数据；</a:t>
            </a:r>
            <a:endParaRPr lang="en-US" altLang="zh-CN" sz="2200" b="1" dirty="0">
              <a:latin typeface="楷体" panose="02010609060101010101" pitchFamily="49" charset="-122"/>
              <a:ea typeface="楷体" panose="02010609060101010101" pitchFamily="49" charset="-122"/>
            </a:endParaRPr>
          </a:p>
          <a:p>
            <a:pPr lvl="3">
              <a:lnSpc>
                <a:spcPct val="120000"/>
              </a:lnSpc>
              <a:spcBef>
                <a:spcPts val="0"/>
              </a:spcBef>
              <a:spcAft>
                <a:spcPts val="0"/>
              </a:spcAft>
            </a:pPr>
            <a:r>
              <a:rPr lang="zh-CN" altLang="en-US" sz="2200" b="1" dirty="0">
                <a:latin typeface="楷体" panose="02010609060101010101" pitchFamily="49" charset="-122"/>
                <a:ea typeface="楷体" panose="02010609060101010101" pitchFamily="49" charset="-122"/>
              </a:rPr>
              <a:t>输出就是将数据模型中表达的运算结果转换为人类能理解的表达方式。</a:t>
            </a:r>
            <a:endParaRPr lang="en-US" altLang="zh-CN" sz="2200" b="1" dirty="0">
              <a:latin typeface="楷体" panose="02010609060101010101" pitchFamily="49" charset="-122"/>
              <a:ea typeface="楷体" panose="02010609060101010101" pitchFamily="49" charset="-122"/>
            </a:endParaRPr>
          </a:p>
          <a:p>
            <a:pPr lvl="1">
              <a:lnSpc>
                <a:spcPct val="120000"/>
              </a:lnSpc>
              <a:spcBef>
                <a:spcPts val="0"/>
              </a:spcBef>
              <a:spcAft>
                <a:spcPts val="0"/>
              </a:spcAft>
            </a:pPr>
            <a:r>
              <a:rPr lang="zh-CN" altLang="en-US" sz="2200" b="1" dirty="0"/>
              <a:t>找出解决问题的方法及操作步骤</a:t>
            </a:r>
            <a:r>
              <a:rPr lang="en-US" altLang="zh-CN" sz="2200" b="1" dirty="0"/>
              <a:t>--</a:t>
            </a:r>
            <a:r>
              <a:rPr lang="zh-CN" altLang="en-US" sz="2200" b="1" dirty="0">
                <a:solidFill>
                  <a:srgbClr val="FF0000"/>
                </a:solidFill>
              </a:rPr>
              <a:t>算法的设计</a:t>
            </a:r>
            <a:endParaRPr lang="en-US" altLang="zh-CN" sz="2200" b="1" dirty="0">
              <a:solidFill>
                <a:srgbClr val="FF0000"/>
              </a:solidFill>
            </a:endParaRPr>
          </a:p>
          <a:p>
            <a:pPr lvl="2">
              <a:lnSpc>
                <a:spcPct val="120000"/>
              </a:lnSpc>
              <a:spcBef>
                <a:spcPts val="0"/>
              </a:spcBef>
              <a:spcAft>
                <a:spcPts val="0"/>
              </a:spcAft>
            </a:pPr>
            <a:r>
              <a:rPr lang="zh-CN" altLang="en-US" sz="2200" dirty="0">
                <a:latin typeface="楷体" panose="02010609060101010101" pitchFamily="49" charset="-122"/>
                <a:ea typeface="楷体" panose="02010609060101010101" pitchFamily="49" charset="-122"/>
              </a:rPr>
              <a:t>设计一套对数学模型中的数据的操作步骤</a:t>
            </a:r>
            <a:endParaRPr lang="en-US" altLang="zh-CN" sz="2200" dirty="0">
              <a:latin typeface="楷体" panose="02010609060101010101" pitchFamily="49" charset="-122"/>
              <a:ea typeface="楷体" panose="02010609060101010101" pitchFamily="49" charset="-122"/>
            </a:endParaRPr>
          </a:p>
          <a:p>
            <a:pPr lvl="2">
              <a:lnSpc>
                <a:spcPct val="120000"/>
              </a:lnSpc>
              <a:spcBef>
                <a:spcPts val="0"/>
              </a:spcBef>
              <a:spcAft>
                <a:spcPts val="0"/>
              </a:spcAft>
            </a:pPr>
            <a:r>
              <a:rPr lang="zh-CN" altLang="en-US" sz="2200" dirty="0">
                <a:latin typeface="楷体" panose="02010609060101010101" pitchFamily="49" charset="-122"/>
                <a:ea typeface="楷体" panose="02010609060101010101" pitchFamily="49" charset="-122"/>
              </a:rPr>
              <a:t>算法是否对所有实例都得到正确解？如何证明？如果不是，能否找到反例？</a:t>
            </a:r>
            <a:endParaRPr lang="en-US" altLang="zh-CN" sz="2200" dirty="0">
              <a:solidFill>
                <a:srgbClr val="FF0000"/>
              </a:solidFill>
              <a:latin typeface="楷体" panose="02010609060101010101" pitchFamily="49" charset="-122"/>
              <a:ea typeface="楷体" panose="02010609060101010101" pitchFamily="49" charset="-122"/>
            </a:endParaRPr>
          </a:p>
          <a:p>
            <a:pPr lvl="1">
              <a:lnSpc>
                <a:spcPct val="120000"/>
              </a:lnSpc>
              <a:spcBef>
                <a:spcPts val="0"/>
              </a:spcBef>
              <a:spcAft>
                <a:spcPts val="0"/>
              </a:spcAft>
            </a:pPr>
            <a:r>
              <a:rPr lang="zh-CN" altLang="en-US" sz="2200" b="1" dirty="0"/>
              <a:t>算法足够快？符合对内存空间的要求？</a:t>
            </a:r>
            <a:r>
              <a:rPr lang="en-US" altLang="zh-CN" sz="2200" b="1" dirty="0"/>
              <a:t>--</a:t>
            </a:r>
            <a:r>
              <a:rPr lang="zh-CN" altLang="en-US" sz="2200" b="1" dirty="0">
                <a:solidFill>
                  <a:srgbClr val="FF0000"/>
                </a:solidFill>
              </a:rPr>
              <a:t>算法性能的分析</a:t>
            </a:r>
            <a:endParaRPr lang="en-US" altLang="zh-CN" sz="2200" b="1" dirty="0">
              <a:solidFill>
                <a:srgbClr val="FF0000"/>
              </a:solidFill>
            </a:endParaRPr>
          </a:p>
          <a:p>
            <a:pPr lvl="2">
              <a:lnSpc>
                <a:spcPct val="120000"/>
              </a:lnSpc>
              <a:spcBef>
                <a:spcPts val="0"/>
              </a:spcBef>
              <a:spcAft>
                <a:spcPts val="0"/>
              </a:spcAft>
            </a:pPr>
            <a:r>
              <a:rPr lang="zh-CN" altLang="en-US" sz="2200" dirty="0">
                <a:latin typeface="楷体" panose="02010609060101010101" pitchFamily="49" charset="-122"/>
                <a:ea typeface="楷体" panose="02010609060101010101" pitchFamily="49" charset="-122"/>
              </a:rPr>
              <a:t>如果算法不够快或存储空间不足，则需要找出根源，然后设计新的算法，如此循环，直到获得满意的算法。</a:t>
            </a:r>
            <a:endParaRPr lang="en-US" altLang="zh-CN" sz="2200" dirty="0">
              <a:latin typeface="楷体" panose="02010609060101010101" pitchFamily="49" charset="-122"/>
              <a:ea typeface="楷体" panose="02010609060101010101" pitchFamily="49" charset="-122"/>
            </a:endParaRPr>
          </a:p>
          <a:p>
            <a:pPr lvl="1">
              <a:lnSpc>
                <a:spcPct val="120000"/>
              </a:lnSpc>
              <a:spcBef>
                <a:spcPts val="0"/>
              </a:spcBef>
              <a:spcAft>
                <a:spcPts val="0"/>
              </a:spcAft>
            </a:pPr>
            <a:r>
              <a:rPr lang="zh-CN" altLang="en-US" sz="2200" b="1" dirty="0"/>
              <a:t>编写代码实现</a:t>
            </a:r>
            <a:endParaRPr lang="en-US" altLang="zh-CN" sz="2200" b="1" dirty="0"/>
          </a:p>
          <a:p>
            <a:pPr lvl="1">
              <a:lnSpc>
                <a:spcPct val="120000"/>
              </a:lnSpc>
              <a:spcBef>
                <a:spcPts val="0"/>
              </a:spcBef>
              <a:spcAft>
                <a:spcPts val="0"/>
              </a:spcAft>
            </a:pPr>
            <a:r>
              <a:rPr lang="zh-CN" altLang="en-US" sz="2200" b="1" dirty="0"/>
              <a:t>数据测试验证</a:t>
            </a:r>
            <a:endParaRPr lang="en-US" altLang="zh-CN" sz="2200" b="1" dirty="0"/>
          </a:p>
          <a:p>
            <a:pPr lvl="1"/>
            <a:endParaRPr lang="en-US" altLang="zh-CN" dirty="0"/>
          </a:p>
          <a:p>
            <a:endParaRPr lang="zh-CN" altLang="en-US" dirty="0"/>
          </a:p>
        </p:txBody>
      </p:sp>
      <p:sp>
        <p:nvSpPr>
          <p:cNvPr id="3" name="标题 2">
            <a:extLst>
              <a:ext uri="{FF2B5EF4-FFF2-40B4-BE49-F238E27FC236}">
                <a16:creationId xmlns:a16="http://schemas.microsoft.com/office/drawing/2014/main" id="{444B7459-10E8-435E-B48B-0B74554A396A}"/>
              </a:ext>
            </a:extLst>
          </p:cNvPr>
          <p:cNvSpPr>
            <a:spLocks noGrp="1"/>
          </p:cNvSpPr>
          <p:nvPr>
            <p:ph type="title"/>
          </p:nvPr>
        </p:nvSpPr>
        <p:spPr/>
        <p:txBody>
          <a:bodyPr/>
          <a:lstStyle/>
          <a:p>
            <a:r>
              <a:rPr lang="zh-CN" altLang="en-US" dirty="0"/>
              <a:t>问题求解</a:t>
            </a:r>
          </a:p>
        </p:txBody>
      </p:sp>
    </p:spTree>
    <p:extLst>
      <p:ext uri="{BB962C8B-B14F-4D97-AF65-F5344CB8AC3E}">
        <p14:creationId xmlns:p14="http://schemas.microsoft.com/office/powerpoint/2010/main" val="1491884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算法分析</a:t>
            </a:r>
          </a:p>
        </p:txBody>
      </p:sp>
      <p:pic>
        <p:nvPicPr>
          <p:cNvPr id="4" name="图片 3"/>
          <p:cNvPicPr>
            <a:picLocks noChangeAspect="1"/>
          </p:cNvPicPr>
          <p:nvPr/>
        </p:nvPicPr>
        <p:blipFill>
          <a:blip r:embed="rId2"/>
          <a:stretch>
            <a:fillRect/>
          </a:stretch>
        </p:blipFill>
        <p:spPr>
          <a:xfrm>
            <a:off x="78693" y="1285497"/>
            <a:ext cx="8915141" cy="2475915"/>
          </a:xfrm>
          <a:prstGeom prst="rect">
            <a:avLst/>
          </a:prstGeom>
        </p:spPr>
      </p:pic>
      <p:sp>
        <p:nvSpPr>
          <p:cNvPr id="5" name="内容占位符 1"/>
          <p:cNvSpPr txBox="1">
            <a:spLocks/>
          </p:cNvSpPr>
          <p:nvPr/>
        </p:nvSpPr>
        <p:spPr>
          <a:xfrm>
            <a:off x="11974" y="3905418"/>
            <a:ext cx="9132026" cy="2203151"/>
          </a:xfrm>
          <a:prstGeom prst="rect">
            <a:avLst/>
          </a:prstGeom>
        </p:spPr>
        <p:txBody>
          <a:bodyPr vert="horz" lIns="91440" tIns="45720" rIns="91440" bIns="45720" rtlCol="0">
            <a:normAutofit/>
          </a:bodyPr>
          <a:lstStyle>
            <a:lvl1pPr marL="252000" indent="-288000" algn="l" defTabSz="914400" rtl="0" eaLnBrk="1" latinLnBrk="0" hangingPunct="1">
              <a:lnSpc>
                <a:spcPts val="3600"/>
              </a:lnSpc>
              <a:spcBef>
                <a:spcPts val="600"/>
              </a:spcBef>
              <a:spcAft>
                <a:spcPts val="600"/>
              </a:spcAft>
              <a:buClr>
                <a:srgbClr val="FF00FF"/>
              </a:buClr>
              <a:buFont typeface="Wingdings" panose="05000000000000000000" pitchFamily="2" charset="2"/>
              <a:buChar char="u"/>
              <a:defRPr sz="2800" kern="1200">
                <a:solidFill>
                  <a:schemeClr val="tx1"/>
                </a:solidFill>
                <a:latin typeface="楷体" panose="02010609060101010101" pitchFamily="49" charset="-122"/>
                <a:ea typeface="楷体" panose="02010609060101010101" pitchFamily="49" charset="-122"/>
                <a:cs typeface="+mn-cs"/>
              </a:defRPr>
            </a:lvl1pPr>
            <a:lvl2pPr marL="685800" indent="-228600" algn="l" defTabSz="914400" rtl="0" eaLnBrk="1" latinLnBrk="0" hangingPunct="1">
              <a:lnSpc>
                <a:spcPct val="100000"/>
              </a:lnSpc>
              <a:spcBef>
                <a:spcPts val="600"/>
              </a:spcBef>
              <a:spcAft>
                <a:spcPts val="600"/>
              </a:spcAft>
              <a:buClr>
                <a:srgbClr val="0000FF"/>
              </a:buClr>
              <a:buFont typeface="Wingdings" panose="05000000000000000000" pitchFamily="2" charset="2"/>
              <a:buChar char="Ø"/>
              <a:defRPr sz="24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100000"/>
              </a:lnSpc>
              <a:spcBef>
                <a:spcPts val="600"/>
              </a:spcBef>
              <a:spcAft>
                <a:spcPts val="600"/>
              </a:spcAft>
              <a:buClr>
                <a:srgbClr val="7030A0"/>
              </a:buClr>
              <a:buFont typeface="Wingdings" panose="05000000000000000000" pitchFamily="2" charset="2"/>
              <a:buChar char="n"/>
              <a:defRPr sz="2000" b="1"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b="1" dirty="0">
                <a:latin typeface="Times New Roman" panose="02020603050405020304" pitchFamily="18" charset="0"/>
                <a:cs typeface="Times New Roman" panose="02020603050405020304" pitchFamily="18" charset="0"/>
              </a:rPr>
              <a:t>Knuth</a:t>
            </a:r>
            <a:r>
              <a:rPr lang="zh-CN" altLang="en-US" b="1" dirty="0">
                <a:latin typeface="Times New Roman" panose="02020603050405020304" pitchFamily="18" charset="0"/>
                <a:cs typeface="Times New Roman" panose="02020603050405020304" pitchFamily="18" charset="0"/>
              </a:rPr>
              <a:t>曾提出一个程序的运行时间主要与两点有关：</a:t>
            </a:r>
            <a:endParaRPr lang="en-US" altLang="zh-CN" b="1" dirty="0">
              <a:latin typeface="Times New Roman" panose="02020603050405020304" pitchFamily="18" charset="0"/>
              <a:cs typeface="Times New Roman" panose="02020603050405020304" pitchFamily="18" charset="0"/>
            </a:endParaRPr>
          </a:p>
          <a:p>
            <a:pPr lvl="2"/>
            <a:r>
              <a:rPr lang="zh-CN" altLang="en-US" dirty="0">
                <a:latin typeface="Times New Roman" panose="02020603050405020304" pitchFamily="18" charset="0"/>
                <a:cs typeface="Times New Roman" panose="02020603050405020304" pitchFamily="18" charset="0"/>
              </a:rPr>
              <a:t>每条操作的执行开销</a:t>
            </a:r>
            <a:r>
              <a:rPr lang="en-US" altLang="zh-CN" dirty="0">
                <a:latin typeface="Times New Roman" panose="02020603050405020304" pitchFamily="18" charset="0"/>
                <a:cs typeface="Times New Roman" panose="02020603050405020304" pitchFamily="18" charset="0"/>
              </a:rPr>
              <a:t>cost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cost</a:t>
            </a:r>
            <a:r>
              <a:rPr lang="zh-CN" altLang="en-US" dirty="0">
                <a:latin typeface="Times New Roman" panose="02020603050405020304" pitchFamily="18" charset="0"/>
                <a:cs typeface="Times New Roman" panose="02020603050405020304" pitchFamily="18" charset="0"/>
              </a:rPr>
              <a:t>取决于</a:t>
            </a:r>
            <a:r>
              <a:rPr lang="en-US" altLang="zh-CN" dirty="0" err="1">
                <a:latin typeface="Times New Roman" panose="02020603050405020304" pitchFamily="18" charset="0"/>
                <a:cs typeface="Times New Roman" panose="02020603050405020304" pitchFamily="18" charset="0"/>
              </a:rPr>
              <a:t>cpu</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内存</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编译器和操作系统等等。</a:t>
            </a:r>
            <a:endParaRPr lang="en-US" altLang="zh-CN" dirty="0">
              <a:latin typeface="Times New Roman" panose="02020603050405020304" pitchFamily="18" charset="0"/>
              <a:cs typeface="Times New Roman" panose="02020603050405020304" pitchFamily="18" charset="0"/>
            </a:endParaRPr>
          </a:p>
          <a:p>
            <a:pPr lvl="2"/>
            <a:r>
              <a:rPr lang="zh-CN" altLang="en-US" dirty="0">
                <a:latin typeface="Times New Roman" panose="02020603050405020304" pitchFamily="18" charset="0"/>
                <a:cs typeface="Times New Roman" panose="02020603050405020304" pitchFamily="18" charset="0"/>
              </a:rPr>
              <a:t>每条操作的执行频率</a:t>
            </a:r>
            <a:r>
              <a:rPr lang="en-US" altLang="zh-CN" dirty="0">
                <a:latin typeface="Times New Roman" panose="02020603050405020304" pitchFamily="18" charset="0"/>
                <a:cs typeface="Times New Roman" panose="02020603050405020304" pitchFamily="18" charset="0"/>
              </a:rPr>
              <a:t>frequency</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frequency</a:t>
            </a:r>
            <a:r>
              <a:rPr lang="zh-CN" altLang="en-US" dirty="0">
                <a:latin typeface="Times New Roman" panose="02020603050405020304" pitchFamily="18" charset="0"/>
                <a:cs typeface="Times New Roman" panose="02020603050405020304" pitchFamily="18" charset="0"/>
              </a:rPr>
              <a:t>取决于算法和输入数据等。</a:t>
            </a:r>
            <a:endParaRPr lang="en-US" altLang="zh-CN" dirty="0">
              <a:latin typeface="Times New Roman" panose="02020603050405020304" pitchFamily="18" charset="0"/>
              <a:cs typeface="Times New Roman" panose="02020603050405020304" pitchFamily="18" charset="0"/>
            </a:endParaRPr>
          </a:p>
          <a:p>
            <a:pPr marL="457200" lvl="1" indent="0">
              <a:buNone/>
            </a:pPr>
            <a:r>
              <a:rPr lang="zh-CN" altLang="en-US" b="1" dirty="0">
                <a:solidFill>
                  <a:srgbClr val="FF0000"/>
                </a:solidFill>
              </a:rPr>
              <a:t>程序总运行时间</a:t>
            </a:r>
            <a:r>
              <a:rPr lang="en-US" altLang="zh-CN" b="1" dirty="0">
                <a:solidFill>
                  <a:srgbClr val="FF0000"/>
                </a:solidFill>
              </a:rPr>
              <a:t>=</a:t>
            </a:r>
          </a:p>
          <a:p>
            <a:pPr lvl="2"/>
            <a:endParaRPr lang="en-US" altLang="zh-CN" b="0" dirty="0"/>
          </a:p>
          <a:p>
            <a:pPr lvl="2"/>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2616535" y="5222530"/>
                <a:ext cx="3116688" cy="7694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supHide m:val="on"/>
                          <m:ctrlPr>
                            <a:rPr lang="zh-CN" altLang="en-US" b="1" i="1" smtClean="0">
                              <a:solidFill>
                                <a:srgbClr val="FF0000"/>
                              </a:solidFill>
                              <a:latin typeface="Cambria Math" panose="02040503050406030204" pitchFamily="18" charset="0"/>
                            </a:rPr>
                          </m:ctrlPr>
                        </m:naryPr>
                        <m:sub>
                          <m:r>
                            <m:rPr>
                              <m:brk m:alnAt="7"/>
                            </m:rPr>
                            <a:rPr lang="zh-CN" altLang="en-US" b="1" i="1">
                              <a:solidFill>
                                <a:srgbClr val="FF0000"/>
                              </a:solidFill>
                              <a:latin typeface="Cambria Math" panose="02040503050406030204" pitchFamily="18" charset="0"/>
                            </a:rPr>
                            <m:t>所</m:t>
                          </m:r>
                          <m:r>
                            <a:rPr lang="zh-CN" altLang="en-US" b="1" i="1">
                              <a:solidFill>
                                <a:srgbClr val="FF0000"/>
                              </a:solidFill>
                              <a:latin typeface="Cambria Math" panose="02040503050406030204" pitchFamily="18" charset="0"/>
                            </a:rPr>
                            <m:t>有操作</m:t>
                          </m:r>
                        </m:sub>
                        <m:sup/>
                        <m:e>
                          <m:r>
                            <a:rPr lang="en-US" altLang="zh-CN" b="1" i="1" smtClean="0">
                              <a:solidFill>
                                <a:srgbClr val="FF0000"/>
                              </a:solidFill>
                              <a:latin typeface="Cambria Math" panose="02040503050406030204" pitchFamily="18" charset="0"/>
                            </a:rPr>
                            <m:t>𝒄𝒐𝒔𝒕</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𝒇𝒓𝒆𝒒𝒖𝒆𝒏𝒄𝒚</m:t>
                          </m:r>
                        </m:e>
                      </m:nary>
                    </m:oMath>
                  </m:oMathPara>
                </a14:m>
                <a:endParaRPr lang="zh-CN" altLang="en-US" b="1" dirty="0"/>
              </a:p>
            </p:txBody>
          </p:sp>
        </mc:Choice>
        <mc:Fallback xmlns="">
          <p:sp>
            <p:nvSpPr>
              <p:cNvPr id="6" name="矩形 5"/>
              <p:cNvSpPr>
                <a:spLocks noRot="1" noChangeAspect="1" noMove="1" noResize="1" noEditPoints="1" noAdjustHandles="1" noChangeArrowheads="1" noChangeShapeType="1" noTextEdit="1"/>
              </p:cNvSpPr>
              <p:nvPr/>
            </p:nvSpPr>
            <p:spPr>
              <a:xfrm>
                <a:off x="2616535" y="5222530"/>
                <a:ext cx="3116688" cy="769465"/>
              </a:xfrm>
              <a:prstGeom prst="rect">
                <a:avLst/>
              </a:prstGeom>
              <a:blipFill>
                <a:blip r:embed="rId3"/>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01188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348327" y="2153397"/>
            <a:ext cx="8795673" cy="3242849"/>
          </a:xfrm>
          <a:prstGeom prst="rect">
            <a:avLst/>
          </a:prstGeom>
        </p:spPr>
      </p:pic>
      <p:sp>
        <p:nvSpPr>
          <p:cNvPr id="3" name="标题 2"/>
          <p:cNvSpPr>
            <a:spLocks noGrp="1"/>
          </p:cNvSpPr>
          <p:nvPr>
            <p:ph type="title"/>
          </p:nvPr>
        </p:nvSpPr>
        <p:spPr/>
        <p:txBody>
          <a:bodyPr/>
          <a:lstStyle/>
          <a:p>
            <a:r>
              <a:rPr lang="zh-CN" altLang="en-US" dirty="0"/>
              <a:t>算法分析</a:t>
            </a:r>
          </a:p>
        </p:txBody>
      </p:sp>
      <p:sp>
        <p:nvSpPr>
          <p:cNvPr id="5" name="内容占位符 1"/>
          <p:cNvSpPr txBox="1">
            <a:spLocks/>
          </p:cNvSpPr>
          <p:nvPr/>
        </p:nvSpPr>
        <p:spPr>
          <a:xfrm>
            <a:off x="0" y="1265858"/>
            <a:ext cx="9132026" cy="575821"/>
          </a:xfrm>
          <a:prstGeom prst="rect">
            <a:avLst/>
          </a:prstGeom>
        </p:spPr>
        <p:txBody>
          <a:bodyPr vert="horz" lIns="91440" tIns="45720" rIns="91440" bIns="45720" rtlCol="0">
            <a:normAutofit/>
          </a:bodyPr>
          <a:lstStyle>
            <a:lvl1pPr marL="252000" indent="-288000" algn="l" defTabSz="914400" rtl="0" eaLnBrk="1" latinLnBrk="0" hangingPunct="1">
              <a:lnSpc>
                <a:spcPts val="3600"/>
              </a:lnSpc>
              <a:spcBef>
                <a:spcPts val="600"/>
              </a:spcBef>
              <a:spcAft>
                <a:spcPts val="600"/>
              </a:spcAft>
              <a:buClr>
                <a:srgbClr val="FF00FF"/>
              </a:buClr>
              <a:buFont typeface="Wingdings" panose="05000000000000000000" pitchFamily="2" charset="2"/>
              <a:buChar char="u"/>
              <a:defRPr sz="2800" kern="1200">
                <a:solidFill>
                  <a:schemeClr val="tx1"/>
                </a:solidFill>
                <a:latin typeface="楷体" panose="02010609060101010101" pitchFamily="49" charset="-122"/>
                <a:ea typeface="楷体" panose="02010609060101010101" pitchFamily="49" charset="-122"/>
                <a:cs typeface="+mn-cs"/>
              </a:defRPr>
            </a:lvl1pPr>
            <a:lvl2pPr marL="685800" indent="-228600" algn="l" defTabSz="914400" rtl="0" eaLnBrk="1" latinLnBrk="0" hangingPunct="1">
              <a:lnSpc>
                <a:spcPct val="100000"/>
              </a:lnSpc>
              <a:spcBef>
                <a:spcPts val="600"/>
              </a:spcBef>
              <a:spcAft>
                <a:spcPts val="600"/>
              </a:spcAft>
              <a:buClr>
                <a:srgbClr val="0000FF"/>
              </a:buClr>
              <a:buFont typeface="Wingdings" panose="05000000000000000000" pitchFamily="2" charset="2"/>
              <a:buChar char="Ø"/>
              <a:defRPr sz="24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100000"/>
              </a:lnSpc>
              <a:spcBef>
                <a:spcPts val="600"/>
              </a:spcBef>
              <a:spcAft>
                <a:spcPts val="600"/>
              </a:spcAft>
              <a:buClr>
                <a:srgbClr val="7030A0"/>
              </a:buClr>
              <a:buFont typeface="Wingdings" panose="05000000000000000000" pitchFamily="2" charset="2"/>
              <a:buChar char="n"/>
              <a:defRPr sz="2000" b="1"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程序运行时间</a:t>
            </a:r>
          </a:p>
        </p:txBody>
      </p:sp>
    </p:spTree>
    <p:extLst>
      <p:ext uri="{BB962C8B-B14F-4D97-AF65-F5344CB8AC3E}">
        <p14:creationId xmlns:p14="http://schemas.microsoft.com/office/powerpoint/2010/main" val="2050276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基本操作的执行开销</a:t>
            </a:r>
            <a:r>
              <a:rPr lang="en-US" altLang="zh-CN" dirty="0"/>
              <a:t>cost</a:t>
            </a:r>
          </a:p>
          <a:p>
            <a:endParaRPr lang="zh-CN" altLang="en-US" dirty="0"/>
          </a:p>
        </p:txBody>
      </p:sp>
      <p:sp>
        <p:nvSpPr>
          <p:cNvPr id="3" name="标题 2"/>
          <p:cNvSpPr>
            <a:spLocks noGrp="1"/>
          </p:cNvSpPr>
          <p:nvPr>
            <p:ph type="title"/>
          </p:nvPr>
        </p:nvSpPr>
        <p:spPr/>
        <p:txBody>
          <a:bodyPr/>
          <a:lstStyle/>
          <a:p>
            <a:r>
              <a:rPr lang="zh-CN" altLang="en-US" dirty="0"/>
              <a:t>算法分析</a:t>
            </a:r>
          </a:p>
        </p:txBody>
      </p:sp>
      <p:pic>
        <p:nvPicPr>
          <p:cNvPr id="4" name="图片 3"/>
          <p:cNvPicPr>
            <a:picLocks noChangeAspect="1"/>
          </p:cNvPicPr>
          <p:nvPr/>
        </p:nvPicPr>
        <p:blipFill>
          <a:blip r:embed="rId2"/>
          <a:stretch>
            <a:fillRect/>
          </a:stretch>
        </p:blipFill>
        <p:spPr>
          <a:xfrm>
            <a:off x="1327512" y="1867437"/>
            <a:ext cx="6604454" cy="4739667"/>
          </a:xfrm>
          <a:prstGeom prst="rect">
            <a:avLst/>
          </a:prstGeom>
        </p:spPr>
      </p:pic>
    </p:spTree>
    <p:extLst>
      <p:ext uri="{BB962C8B-B14F-4D97-AF65-F5344CB8AC3E}">
        <p14:creationId xmlns:p14="http://schemas.microsoft.com/office/powerpoint/2010/main" val="2827860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大部分基本操作的执行开销</a:t>
            </a:r>
            <a:r>
              <a:rPr lang="en-US" altLang="zh-CN" dirty="0"/>
              <a:t>cost</a:t>
            </a:r>
            <a:r>
              <a:rPr lang="zh-CN" altLang="en-US" dirty="0"/>
              <a:t>为常量</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算法分析</a:t>
            </a:r>
          </a:p>
        </p:txBody>
      </p:sp>
      <p:pic>
        <p:nvPicPr>
          <p:cNvPr id="5" name="图片 4"/>
          <p:cNvPicPr>
            <a:picLocks noChangeAspect="1"/>
          </p:cNvPicPr>
          <p:nvPr/>
        </p:nvPicPr>
        <p:blipFill>
          <a:blip r:embed="rId2"/>
          <a:stretch>
            <a:fillRect/>
          </a:stretch>
        </p:blipFill>
        <p:spPr>
          <a:xfrm>
            <a:off x="492080" y="1962016"/>
            <a:ext cx="6939612" cy="3988024"/>
          </a:xfrm>
          <a:prstGeom prst="rect">
            <a:avLst/>
          </a:prstGeom>
        </p:spPr>
      </p:pic>
    </p:spTree>
    <p:extLst>
      <p:ext uri="{BB962C8B-B14F-4D97-AF65-F5344CB8AC3E}">
        <p14:creationId xmlns:p14="http://schemas.microsoft.com/office/powerpoint/2010/main" val="260624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1435385" y="5292795"/>
            <a:ext cx="6296025" cy="1419225"/>
          </a:xfrm>
          <a:prstGeom prst="rect">
            <a:avLst/>
          </a:prstGeom>
        </p:spPr>
      </p:pic>
      <p:sp>
        <p:nvSpPr>
          <p:cNvPr id="2" name="内容占位符 1"/>
          <p:cNvSpPr>
            <a:spLocks noGrp="1"/>
          </p:cNvSpPr>
          <p:nvPr>
            <p:ph idx="1"/>
          </p:nvPr>
        </p:nvSpPr>
        <p:spPr/>
        <p:txBody>
          <a:bodyPr>
            <a:normAutofit fontScale="55000" lnSpcReduction="20000"/>
          </a:bodyPr>
          <a:lstStyle/>
          <a:p>
            <a:r>
              <a:rPr lang="en-US" altLang="zh-CN" sz="5100" b="1" dirty="0">
                <a:solidFill>
                  <a:srgbClr val="FF0000"/>
                </a:solidFill>
                <a:latin typeface="Arial" panose="020B0604020202020204" pitchFamily="34" charset="0"/>
                <a:cs typeface="Arial" panose="020B0604020202020204" pitchFamily="34" charset="0"/>
              </a:rPr>
              <a:t>Insertion Sort</a:t>
            </a:r>
          </a:p>
          <a:p>
            <a:pPr marL="457200" lvl="1" indent="0">
              <a:lnSpc>
                <a:spcPct val="120000"/>
              </a:lnSpc>
              <a:spcBef>
                <a:spcPts val="0"/>
              </a:spcBef>
              <a:spcAft>
                <a:spcPts val="0"/>
              </a:spcAft>
              <a:buNone/>
            </a:pPr>
            <a:r>
              <a:rPr lang="en-US" altLang="zh-CN" sz="3800" b="1" dirty="0" err="1">
                <a:latin typeface="Courier New" panose="02070309020205020404" pitchFamily="49" charset="0"/>
                <a:cs typeface="Courier New" panose="02070309020205020404" pitchFamily="49" charset="0"/>
              </a:rPr>
              <a:t>Insertion_Sort</a:t>
            </a:r>
            <a:r>
              <a:rPr lang="en-US" altLang="zh-CN" sz="3800" b="1" dirty="0">
                <a:solidFill>
                  <a:srgbClr val="0000CC"/>
                </a:solidFill>
                <a:latin typeface="Courier New" panose="02070309020205020404" pitchFamily="49" charset="0"/>
                <a:cs typeface="Courier New" panose="02070309020205020404" pitchFamily="49" charset="0"/>
              </a:rPr>
              <a:t>(</a:t>
            </a:r>
            <a:r>
              <a:rPr lang="en-US" altLang="zh-CN" sz="3800" b="1" dirty="0" err="1">
                <a:solidFill>
                  <a:srgbClr val="0000CC"/>
                </a:solidFill>
                <a:latin typeface="Courier New" panose="02070309020205020404" pitchFamily="49" charset="0"/>
                <a:cs typeface="Courier New" panose="02070309020205020404" pitchFamily="49" charset="0"/>
              </a:rPr>
              <a:t>A,n</a:t>
            </a:r>
            <a:r>
              <a:rPr lang="en-US" altLang="zh-CN" sz="3800" b="1" dirty="0">
                <a:solidFill>
                  <a:srgbClr val="0000CC"/>
                </a:solidFill>
                <a:latin typeface="Courier New" panose="02070309020205020404" pitchFamily="49" charset="0"/>
                <a:cs typeface="Courier New" panose="02070309020205020404" pitchFamily="49" charset="0"/>
              </a:rPr>
              <a:t>)</a:t>
            </a:r>
            <a:r>
              <a:rPr lang="en-US" altLang="zh-CN" sz="3800" b="1" dirty="0">
                <a:latin typeface="Courier New" panose="02070309020205020404" pitchFamily="49" charset="0"/>
                <a:cs typeface="Courier New" panose="02070309020205020404" pitchFamily="49" charset="0"/>
              </a:rPr>
              <a:t>        //A[1…n]</a:t>
            </a:r>
            <a:endParaRPr lang="zh-CN" altLang="zh-CN" sz="3800" b="1" dirty="0">
              <a:latin typeface="Courier New" panose="02070309020205020404" pitchFamily="49" charset="0"/>
              <a:cs typeface="Courier New" panose="02070309020205020404" pitchFamily="49" charset="0"/>
            </a:endParaRPr>
          </a:p>
          <a:p>
            <a:pPr marL="457200" lvl="1" indent="0">
              <a:lnSpc>
                <a:spcPct val="120000"/>
              </a:lnSpc>
              <a:spcBef>
                <a:spcPts val="0"/>
              </a:spcBef>
              <a:spcAft>
                <a:spcPts val="0"/>
              </a:spcAft>
              <a:buNone/>
            </a:pPr>
            <a:r>
              <a:rPr lang="en-US" altLang="zh-CN" sz="3800" b="1" dirty="0">
                <a:latin typeface="Courier New" panose="02070309020205020404" pitchFamily="49" charset="0"/>
                <a:cs typeface="Courier New" panose="02070309020205020404" pitchFamily="49" charset="0"/>
              </a:rPr>
              <a:t>{ </a:t>
            </a:r>
            <a:endParaRPr lang="zh-CN" altLang="zh-CN" sz="3800" b="1" dirty="0">
              <a:latin typeface="Courier New" panose="02070309020205020404" pitchFamily="49" charset="0"/>
              <a:cs typeface="Courier New" panose="02070309020205020404" pitchFamily="49" charset="0"/>
            </a:endParaRPr>
          </a:p>
          <a:p>
            <a:pPr marL="457200" lvl="1" indent="0">
              <a:lnSpc>
                <a:spcPct val="120000"/>
              </a:lnSpc>
              <a:spcBef>
                <a:spcPts val="0"/>
              </a:spcBef>
              <a:spcAft>
                <a:spcPts val="0"/>
              </a:spcAft>
              <a:buNone/>
            </a:pPr>
            <a:r>
              <a:rPr lang="en-US" altLang="zh-CN" sz="3800" b="1" dirty="0">
                <a:latin typeface="Courier New" panose="02070309020205020404" pitchFamily="49" charset="0"/>
                <a:cs typeface="Courier New" panose="02070309020205020404" pitchFamily="49" charset="0"/>
              </a:rPr>
              <a:t>   for </a:t>
            </a:r>
            <a:r>
              <a:rPr lang="en-US" altLang="zh-CN" sz="3800" b="1" dirty="0">
                <a:solidFill>
                  <a:srgbClr val="0000CC"/>
                </a:solidFill>
                <a:latin typeface="Courier New" panose="02070309020205020404" pitchFamily="49" charset="0"/>
                <a:cs typeface="Courier New" panose="02070309020205020404" pitchFamily="49" charset="0"/>
              </a:rPr>
              <a:t>j</a:t>
            </a:r>
            <a:r>
              <a:rPr lang="en-US" altLang="zh-CN" sz="3800" b="1" dirty="0">
                <a:solidFill>
                  <a:srgbClr val="0000CC"/>
                </a:solidFill>
                <a:latin typeface="Courier New" panose="02070309020205020404" pitchFamily="49" charset="0"/>
                <a:cs typeface="Courier New" panose="02070309020205020404" pitchFamily="49" charset="0"/>
                <a:sym typeface="Wingdings" panose="05000000000000000000" pitchFamily="2" charset="2"/>
              </a:rPr>
              <a:t></a:t>
            </a:r>
            <a:r>
              <a:rPr lang="en-US" altLang="zh-CN" sz="3800" b="1" dirty="0">
                <a:solidFill>
                  <a:srgbClr val="0000CC"/>
                </a:solidFill>
                <a:latin typeface="Courier New" panose="02070309020205020404" pitchFamily="49" charset="0"/>
                <a:cs typeface="Courier New" panose="02070309020205020404" pitchFamily="49" charset="0"/>
              </a:rPr>
              <a:t>2</a:t>
            </a:r>
            <a:r>
              <a:rPr lang="en-US" altLang="zh-CN" sz="3800" b="1" dirty="0">
                <a:latin typeface="Courier New" panose="02070309020205020404" pitchFamily="49" charset="0"/>
                <a:cs typeface="Courier New" panose="02070309020205020404" pitchFamily="49" charset="0"/>
              </a:rPr>
              <a:t> to </a:t>
            </a:r>
            <a:r>
              <a:rPr lang="en-US" altLang="zh-CN" sz="3800" b="1" dirty="0">
                <a:solidFill>
                  <a:srgbClr val="0000CC"/>
                </a:solidFill>
                <a:latin typeface="Courier New" panose="02070309020205020404" pitchFamily="49" charset="0"/>
                <a:cs typeface="Courier New" panose="02070309020205020404" pitchFamily="49" charset="0"/>
              </a:rPr>
              <a:t>n</a:t>
            </a:r>
            <a:endParaRPr lang="zh-CN" altLang="zh-CN" sz="3800" b="1" dirty="0">
              <a:solidFill>
                <a:srgbClr val="0000CC"/>
              </a:solidFill>
              <a:latin typeface="Courier New" panose="02070309020205020404" pitchFamily="49" charset="0"/>
              <a:cs typeface="Courier New" panose="02070309020205020404" pitchFamily="49" charset="0"/>
            </a:endParaRPr>
          </a:p>
          <a:p>
            <a:pPr marL="457200" lvl="1" indent="0">
              <a:lnSpc>
                <a:spcPct val="120000"/>
              </a:lnSpc>
              <a:spcBef>
                <a:spcPts val="0"/>
              </a:spcBef>
              <a:spcAft>
                <a:spcPts val="0"/>
              </a:spcAft>
              <a:buNone/>
            </a:pPr>
            <a:r>
              <a:rPr lang="en-US" altLang="zh-CN" sz="3800" b="1" dirty="0">
                <a:latin typeface="Courier New" panose="02070309020205020404" pitchFamily="49" charset="0"/>
                <a:cs typeface="Courier New" panose="02070309020205020404" pitchFamily="49" charset="0"/>
              </a:rPr>
              <a:t>   { </a:t>
            </a:r>
            <a:r>
              <a:rPr lang="en-US" altLang="zh-CN" sz="3800" b="1" dirty="0" err="1">
                <a:latin typeface="Courier New" panose="02070309020205020404" pitchFamily="49" charset="0"/>
                <a:cs typeface="Courier New" panose="02070309020205020404" pitchFamily="49" charset="0"/>
              </a:rPr>
              <a:t>key</a:t>
            </a:r>
            <a:r>
              <a:rPr lang="en-US" altLang="zh-CN" sz="3800" b="1" dirty="0" err="1">
                <a:latin typeface="Courier New" panose="02070309020205020404" pitchFamily="49" charset="0"/>
                <a:cs typeface="Courier New" panose="02070309020205020404" pitchFamily="49" charset="0"/>
                <a:sym typeface="Wingdings" panose="05000000000000000000" pitchFamily="2" charset="2"/>
              </a:rPr>
              <a:t></a:t>
            </a:r>
            <a:r>
              <a:rPr lang="en-US" altLang="zh-CN" sz="3800" b="1" dirty="0" err="1">
                <a:latin typeface="Courier New" panose="02070309020205020404" pitchFamily="49" charset="0"/>
                <a:cs typeface="Courier New" panose="02070309020205020404" pitchFamily="49" charset="0"/>
              </a:rPr>
              <a:t>A</a:t>
            </a:r>
            <a:r>
              <a:rPr lang="en-US" altLang="zh-CN" sz="3800" b="1" dirty="0">
                <a:latin typeface="Courier New" panose="02070309020205020404" pitchFamily="49" charset="0"/>
                <a:cs typeface="Courier New" panose="02070309020205020404" pitchFamily="49" charset="0"/>
              </a:rPr>
              <a:t>[j]; </a:t>
            </a:r>
            <a:endParaRPr lang="zh-CN" altLang="zh-CN" sz="3800" b="1" dirty="0">
              <a:latin typeface="Courier New" panose="02070309020205020404" pitchFamily="49" charset="0"/>
              <a:cs typeface="Courier New" panose="02070309020205020404" pitchFamily="49" charset="0"/>
            </a:endParaRPr>
          </a:p>
          <a:p>
            <a:pPr marL="457200" lvl="1" indent="0">
              <a:lnSpc>
                <a:spcPct val="120000"/>
              </a:lnSpc>
              <a:spcBef>
                <a:spcPts val="0"/>
              </a:spcBef>
              <a:spcAft>
                <a:spcPts val="0"/>
              </a:spcAft>
              <a:buNone/>
            </a:pPr>
            <a:r>
              <a:rPr lang="en-US" altLang="zh-CN" sz="3800" b="1" dirty="0">
                <a:latin typeface="Courier New" panose="02070309020205020404" pitchFamily="49" charset="0"/>
                <a:cs typeface="Courier New" panose="02070309020205020404" pitchFamily="49" charset="0"/>
              </a:rPr>
              <a:t>     i</a:t>
            </a:r>
            <a:r>
              <a:rPr lang="en-US" altLang="zh-CN" sz="3800" b="1" dirty="0">
                <a:latin typeface="Courier New" panose="02070309020205020404" pitchFamily="49" charset="0"/>
                <a:cs typeface="Courier New" panose="02070309020205020404" pitchFamily="49" charset="0"/>
                <a:sym typeface="Wingdings" panose="05000000000000000000" pitchFamily="2" charset="2"/>
              </a:rPr>
              <a:t></a:t>
            </a:r>
            <a:r>
              <a:rPr lang="en-US" altLang="zh-CN" sz="3800" b="1" dirty="0">
                <a:latin typeface="Courier New" panose="02070309020205020404" pitchFamily="49" charset="0"/>
                <a:cs typeface="Courier New" panose="02070309020205020404" pitchFamily="49" charset="0"/>
              </a:rPr>
              <a:t>j-1;</a:t>
            </a:r>
            <a:endParaRPr lang="zh-CN" altLang="zh-CN" sz="3800" b="1" dirty="0">
              <a:latin typeface="Courier New" panose="02070309020205020404" pitchFamily="49" charset="0"/>
              <a:cs typeface="Courier New" panose="02070309020205020404" pitchFamily="49" charset="0"/>
            </a:endParaRPr>
          </a:p>
          <a:p>
            <a:pPr marL="457200" lvl="1" indent="0">
              <a:lnSpc>
                <a:spcPct val="120000"/>
              </a:lnSpc>
              <a:spcBef>
                <a:spcPts val="0"/>
              </a:spcBef>
              <a:spcAft>
                <a:spcPts val="0"/>
              </a:spcAft>
              <a:buNone/>
            </a:pPr>
            <a:r>
              <a:rPr lang="en-US" altLang="zh-CN" sz="3800" b="1" dirty="0">
                <a:latin typeface="Courier New" panose="02070309020205020404" pitchFamily="49" charset="0"/>
                <a:cs typeface="Courier New" panose="02070309020205020404" pitchFamily="49" charset="0"/>
              </a:rPr>
              <a:t>     </a:t>
            </a:r>
            <a:r>
              <a:rPr lang="en-US" altLang="zh-CN" sz="3800" b="1" dirty="0">
                <a:solidFill>
                  <a:srgbClr val="0000CC"/>
                </a:solidFill>
                <a:latin typeface="Courier New" panose="02070309020205020404" pitchFamily="49" charset="0"/>
                <a:cs typeface="Courier New" panose="02070309020205020404" pitchFamily="49" charset="0"/>
              </a:rPr>
              <a:t>while(</a:t>
            </a:r>
            <a:r>
              <a:rPr lang="en-US" altLang="zh-CN" sz="3800" b="1" dirty="0" err="1">
                <a:solidFill>
                  <a:srgbClr val="0000CC"/>
                </a:solidFill>
                <a:latin typeface="Courier New" panose="02070309020205020404" pitchFamily="49" charset="0"/>
                <a:cs typeface="Courier New" panose="02070309020205020404" pitchFamily="49" charset="0"/>
              </a:rPr>
              <a:t>i</a:t>
            </a:r>
            <a:r>
              <a:rPr lang="en-US" altLang="zh-CN" sz="3800" b="1" dirty="0">
                <a:solidFill>
                  <a:srgbClr val="0000CC"/>
                </a:solidFill>
                <a:latin typeface="Courier New" panose="02070309020205020404" pitchFamily="49" charset="0"/>
                <a:cs typeface="Courier New" panose="02070309020205020404" pitchFamily="49" charset="0"/>
              </a:rPr>
              <a:t>&gt;0 and A[</a:t>
            </a:r>
            <a:r>
              <a:rPr lang="en-US" altLang="zh-CN" sz="3800" b="1" dirty="0" err="1">
                <a:solidFill>
                  <a:srgbClr val="0000CC"/>
                </a:solidFill>
                <a:latin typeface="Courier New" panose="02070309020205020404" pitchFamily="49" charset="0"/>
                <a:cs typeface="Courier New" panose="02070309020205020404" pitchFamily="49" charset="0"/>
              </a:rPr>
              <a:t>i</a:t>
            </a:r>
            <a:r>
              <a:rPr lang="en-US" altLang="zh-CN" sz="3800" b="1" dirty="0">
                <a:solidFill>
                  <a:srgbClr val="0000CC"/>
                </a:solidFill>
                <a:latin typeface="Courier New" panose="02070309020205020404" pitchFamily="49" charset="0"/>
                <a:cs typeface="Courier New" panose="02070309020205020404" pitchFamily="49" charset="0"/>
              </a:rPr>
              <a:t>]&gt;key</a:t>
            </a:r>
            <a:r>
              <a:rPr lang="en-US" altLang="zh-CN" sz="3800" b="1" dirty="0">
                <a:latin typeface="Courier New" panose="02070309020205020404" pitchFamily="49" charset="0"/>
                <a:cs typeface="Courier New" panose="02070309020205020404" pitchFamily="49" charset="0"/>
              </a:rPr>
              <a:t>)</a:t>
            </a:r>
            <a:endParaRPr lang="zh-CN" altLang="zh-CN" sz="3800" b="1" dirty="0">
              <a:latin typeface="Courier New" panose="02070309020205020404" pitchFamily="49" charset="0"/>
              <a:cs typeface="Courier New" panose="02070309020205020404" pitchFamily="49" charset="0"/>
            </a:endParaRPr>
          </a:p>
          <a:p>
            <a:pPr marL="457200" lvl="1" indent="0">
              <a:lnSpc>
                <a:spcPct val="120000"/>
              </a:lnSpc>
              <a:spcBef>
                <a:spcPts val="0"/>
              </a:spcBef>
              <a:spcAft>
                <a:spcPts val="0"/>
              </a:spcAft>
              <a:buNone/>
            </a:pPr>
            <a:r>
              <a:rPr lang="en-US" altLang="zh-CN" sz="3800" b="1" dirty="0">
                <a:latin typeface="Courier New" panose="02070309020205020404" pitchFamily="49" charset="0"/>
                <a:cs typeface="Courier New" panose="02070309020205020404" pitchFamily="49" charset="0"/>
              </a:rPr>
              <a:t>     {  A[i+1]</a:t>
            </a:r>
            <a:r>
              <a:rPr lang="en-US" altLang="zh-CN" sz="3800" b="1" dirty="0">
                <a:latin typeface="Courier New" panose="02070309020205020404" pitchFamily="49" charset="0"/>
                <a:cs typeface="Courier New" panose="02070309020205020404" pitchFamily="49" charset="0"/>
                <a:sym typeface="Wingdings" panose="05000000000000000000" pitchFamily="2" charset="2"/>
              </a:rPr>
              <a:t></a:t>
            </a:r>
            <a:r>
              <a:rPr lang="en-US" altLang="zh-CN" sz="3800" b="1" dirty="0">
                <a:latin typeface="Courier New" panose="02070309020205020404" pitchFamily="49" charset="0"/>
                <a:cs typeface="Courier New" panose="02070309020205020404" pitchFamily="49" charset="0"/>
              </a:rPr>
              <a:t>A[</a:t>
            </a:r>
            <a:r>
              <a:rPr lang="en-US" altLang="zh-CN" sz="3800" b="1" dirty="0" err="1">
                <a:latin typeface="Courier New" panose="02070309020205020404" pitchFamily="49" charset="0"/>
                <a:cs typeface="Courier New" panose="02070309020205020404" pitchFamily="49" charset="0"/>
              </a:rPr>
              <a:t>i</a:t>
            </a:r>
            <a:r>
              <a:rPr lang="en-US" altLang="zh-CN" sz="3800" b="1" dirty="0">
                <a:latin typeface="Courier New" panose="02070309020205020404" pitchFamily="49" charset="0"/>
                <a:cs typeface="Courier New" panose="02070309020205020404" pitchFamily="49" charset="0"/>
              </a:rPr>
              <a:t>]; </a:t>
            </a:r>
            <a:endParaRPr lang="zh-CN" altLang="zh-CN" sz="3800" b="1" dirty="0">
              <a:latin typeface="Courier New" panose="02070309020205020404" pitchFamily="49" charset="0"/>
              <a:cs typeface="Courier New" panose="02070309020205020404" pitchFamily="49" charset="0"/>
            </a:endParaRPr>
          </a:p>
          <a:p>
            <a:pPr marL="457200" lvl="1" indent="0">
              <a:lnSpc>
                <a:spcPct val="120000"/>
              </a:lnSpc>
              <a:spcBef>
                <a:spcPts val="0"/>
              </a:spcBef>
              <a:spcAft>
                <a:spcPts val="0"/>
              </a:spcAft>
              <a:buNone/>
            </a:pPr>
            <a:r>
              <a:rPr lang="en-US" altLang="zh-CN" sz="3800" b="1" dirty="0">
                <a:latin typeface="Courier New" panose="02070309020205020404" pitchFamily="49" charset="0"/>
                <a:cs typeface="Courier New" panose="02070309020205020404" pitchFamily="49" charset="0"/>
              </a:rPr>
              <a:t>        i</a:t>
            </a:r>
            <a:r>
              <a:rPr lang="en-US" altLang="zh-CN" sz="3800" b="1" dirty="0">
                <a:latin typeface="Courier New" panose="02070309020205020404" pitchFamily="49" charset="0"/>
                <a:cs typeface="Courier New" panose="02070309020205020404" pitchFamily="49" charset="0"/>
                <a:sym typeface="Wingdings" panose="05000000000000000000" pitchFamily="2" charset="2"/>
              </a:rPr>
              <a:t></a:t>
            </a:r>
            <a:r>
              <a:rPr lang="en-US" altLang="zh-CN" sz="3800" b="1" dirty="0">
                <a:latin typeface="Courier New" panose="02070309020205020404" pitchFamily="49" charset="0"/>
                <a:cs typeface="Courier New" panose="02070309020205020404" pitchFamily="49" charset="0"/>
              </a:rPr>
              <a:t>i-1;</a:t>
            </a:r>
            <a:endParaRPr lang="zh-CN" altLang="zh-CN" sz="3800" b="1" dirty="0">
              <a:latin typeface="Courier New" panose="02070309020205020404" pitchFamily="49" charset="0"/>
              <a:cs typeface="Courier New" panose="02070309020205020404" pitchFamily="49" charset="0"/>
            </a:endParaRPr>
          </a:p>
          <a:p>
            <a:pPr marL="457200" lvl="1" indent="0">
              <a:lnSpc>
                <a:spcPct val="120000"/>
              </a:lnSpc>
              <a:spcBef>
                <a:spcPts val="0"/>
              </a:spcBef>
              <a:spcAft>
                <a:spcPts val="0"/>
              </a:spcAft>
              <a:buNone/>
            </a:pPr>
            <a:r>
              <a:rPr lang="en-US" altLang="zh-CN" sz="3800" b="1" dirty="0">
                <a:latin typeface="Courier New" panose="02070309020205020404" pitchFamily="49" charset="0"/>
                <a:cs typeface="Courier New" panose="02070309020205020404" pitchFamily="49" charset="0"/>
              </a:rPr>
              <a:t>     }</a:t>
            </a:r>
            <a:endParaRPr lang="zh-CN" altLang="zh-CN" sz="3800" b="1" dirty="0">
              <a:latin typeface="Courier New" panose="02070309020205020404" pitchFamily="49" charset="0"/>
              <a:cs typeface="Courier New" panose="02070309020205020404" pitchFamily="49" charset="0"/>
            </a:endParaRPr>
          </a:p>
          <a:p>
            <a:pPr marL="457200" lvl="1" indent="0">
              <a:lnSpc>
                <a:spcPct val="120000"/>
              </a:lnSpc>
              <a:spcBef>
                <a:spcPts val="0"/>
              </a:spcBef>
              <a:spcAft>
                <a:spcPts val="0"/>
              </a:spcAft>
              <a:buNone/>
            </a:pPr>
            <a:r>
              <a:rPr lang="en-US" altLang="zh-CN" sz="3800" b="1" dirty="0">
                <a:latin typeface="Courier New" panose="02070309020205020404" pitchFamily="49" charset="0"/>
                <a:cs typeface="Courier New" panose="02070309020205020404" pitchFamily="49" charset="0"/>
              </a:rPr>
              <a:t>     </a:t>
            </a:r>
            <a:r>
              <a:rPr lang="en-US" altLang="zh-CN" sz="3800" b="1" dirty="0">
                <a:solidFill>
                  <a:srgbClr val="0000CC"/>
                </a:solidFill>
                <a:latin typeface="Courier New" panose="02070309020205020404" pitchFamily="49" charset="0"/>
                <a:cs typeface="Courier New" panose="02070309020205020404" pitchFamily="49" charset="0"/>
              </a:rPr>
              <a:t>A[i+1]=key;</a:t>
            </a:r>
            <a:endParaRPr lang="zh-CN" altLang="zh-CN" sz="3800" b="1" dirty="0">
              <a:solidFill>
                <a:srgbClr val="0000CC"/>
              </a:solidFill>
              <a:latin typeface="Courier New" panose="02070309020205020404" pitchFamily="49" charset="0"/>
              <a:cs typeface="Courier New" panose="02070309020205020404" pitchFamily="49" charset="0"/>
            </a:endParaRPr>
          </a:p>
          <a:p>
            <a:pPr marL="457200" lvl="1" indent="0">
              <a:lnSpc>
                <a:spcPct val="120000"/>
              </a:lnSpc>
              <a:spcBef>
                <a:spcPts val="0"/>
              </a:spcBef>
              <a:spcAft>
                <a:spcPts val="0"/>
              </a:spcAft>
              <a:buNone/>
            </a:pPr>
            <a:r>
              <a:rPr lang="en-US" altLang="zh-CN" sz="3800" b="1" dirty="0">
                <a:latin typeface="Courier New" panose="02070309020205020404" pitchFamily="49" charset="0"/>
                <a:cs typeface="Courier New" panose="02070309020205020404" pitchFamily="49" charset="0"/>
              </a:rPr>
              <a:t>   }</a:t>
            </a:r>
            <a:endParaRPr lang="zh-CN" altLang="zh-CN" sz="3800" b="1" dirty="0">
              <a:latin typeface="Courier New" panose="02070309020205020404" pitchFamily="49" charset="0"/>
              <a:cs typeface="Courier New" panose="02070309020205020404" pitchFamily="49" charset="0"/>
            </a:endParaRPr>
          </a:p>
          <a:p>
            <a:pPr marL="457200" lvl="1" indent="0">
              <a:lnSpc>
                <a:spcPct val="120000"/>
              </a:lnSpc>
              <a:spcBef>
                <a:spcPts val="0"/>
              </a:spcBef>
              <a:spcAft>
                <a:spcPts val="0"/>
              </a:spcAft>
              <a:buNone/>
            </a:pPr>
            <a:r>
              <a:rPr lang="en-US" altLang="zh-CN" sz="3800" b="1" dirty="0">
                <a:latin typeface="Courier New" panose="02070309020205020404" pitchFamily="49" charset="0"/>
                <a:cs typeface="Courier New" panose="02070309020205020404" pitchFamily="49" charset="0"/>
              </a:rPr>
              <a:t>}</a:t>
            </a:r>
            <a:endParaRPr lang="zh-CN" altLang="zh-CN" sz="3800" b="1" dirty="0">
              <a:latin typeface="Courier New" panose="02070309020205020404" pitchFamily="49" charset="0"/>
              <a:cs typeface="Courier New" panose="02070309020205020404" pitchFamily="49" charset="0"/>
            </a:endParaRPr>
          </a:p>
          <a:p>
            <a:pPr marL="433800" lvl="1" indent="0">
              <a:spcBef>
                <a:spcPts val="0"/>
              </a:spcBef>
              <a:spcAft>
                <a:spcPts val="0"/>
              </a:spcAft>
              <a:buNone/>
            </a:pPr>
            <a:endParaRPr lang="en-US" altLang="zh-CN" dirty="0">
              <a:latin typeface="Arial" panose="020B0604020202020204" pitchFamily="34" charset="0"/>
              <a:cs typeface="Arial" panose="020B0604020202020204" pitchFamily="34" charset="0"/>
            </a:endParaRPr>
          </a:p>
          <a:p>
            <a:pPr marL="433800" lvl="1" indent="0">
              <a:spcBef>
                <a:spcPts val="0"/>
              </a:spcBef>
              <a:spcAft>
                <a:spcPts val="0"/>
              </a:spcAft>
              <a:buNone/>
            </a:pPr>
            <a:r>
              <a:rPr lang="en-US" altLang="zh-CN" dirty="0">
                <a:latin typeface="Arial" panose="020B0604020202020204" pitchFamily="34" charset="0"/>
                <a:cs typeface="Arial" panose="020B0604020202020204" pitchFamily="34" charset="0"/>
              </a:rPr>
              <a:t>        </a:t>
            </a:r>
          </a:p>
          <a:p>
            <a:pPr marL="457200" lvl="1" indent="0">
              <a:spcBef>
                <a:spcPts val="0"/>
              </a:spcBef>
              <a:spcAft>
                <a:spcPts val="0"/>
              </a:spcAft>
              <a:buNone/>
            </a:pPr>
            <a:endParaRPr lang="zh-CN" altLang="en-US" dirty="0">
              <a:latin typeface="Arial" panose="020B0604020202020204" pitchFamily="34" charset="0"/>
              <a:cs typeface="Arial" panose="020B0604020202020204" pitchFamily="34" charset="0"/>
            </a:endParaRPr>
          </a:p>
        </p:txBody>
      </p:sp>
      <p:sp>
        <p:nvSpPr>
          <p:cNvPr id="3" name="标题 2"/>
          <p:cNvSpPr>
            <a:spLocks noGrp="1"/>
          </p:cNvSpPr>
          <p:nvPr>
            <p:ph type="title"/>
          </p:nvPr>
        </p:nvSpPr>
        <p:spPr/>
        <p:txBody>
          <a:bodyPr>
            <a:normAutofit/>
          </a:bodyPr>
          <a:lstStyle/>
          <a:p>
            <a:r>
              <a:rPr lang="zh-CN" altLang="en-US" dirty="0"/>
              <a:t>插入排序算法的运行时间</a:t>
            </a:r>
            <a:r>
              <a:rPr lang="en-US" altLang="zh-CN" dirty="0"/>
              <a:t>T(n)</a:t>
            </a:r>
            <a:r>
              <a:rPr lang="zh-CN" altLang="en-US" dirty="0"/>
              <a:t>分析</a:t>
            </a:r>
          </a:p>
        </p:txBody>
      </p:sp>
      <p:sp>
        <p:nvSpPr>
          <p:cNvPr id="5" name="右大括号 4"/>
          <p:cNvSpPr/>
          <p:nvPr/>
        </p:nvSpPr>
        <p:spPr>
          <a:xfrm>
            <a:off x="6259132" y="1880314"/>
            <a:ext cx="656822" cy="358032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6980348" y="3554569"/>
            <a:ext cx="2074403" cy="461665"/>
          </a:xfrm>
          <a:prstGeom prst="rect">
            <a:avLst/>
          </a:prstGeom>
          <a:noFill/>
        </p:spPr>
        <p:txBody>
          <a:bodyPr wrap="square" rtlCol="0">
            <a:spAutoFit/>
          </a:bodyPr>
          <a:lstStyle/>
          <a:p>
            <a:r>
              <a:rPr lang="en-US" altLang="zh-CN" sz="2400" b="1" dirty="0">
                <a:solidFill>
                  <a:srgbClr val="FF0000"/>
                </a:solidFill>
                <a:latin typeface="Courier New" panose="02070309020205020404" pitchFamily="49" charset="0"/>
                <a:cs typeface="Courier New" panose="02070309020205020404" pitchFamily="49" charset="0"/>
              </a:rPr>
              <a:t>pseudocode</a:t>
            </a:r>
            <a:endParaRPr lang="zh-CN" altLang="en-US" sz="24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0458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0" y="1265858"/>
                <a:ext cx="3116687" cy="4927552"/>
              </a:xfrm>
            </p:spPr>
            <p:txBody>
              <a:bodyPr>
                <a:normAutofit fontScale="55000" lnSpcReduction="20000"/>
              </a:bodyPr>
              <a:lstStyle/>
              <a:p>
                <a:pPr marL="0" lvl="1" indent="0">
                  <a:lnSpc>
                    <a:spcPct val="120000"/>
                  </a:lnSpc>
                  <a:spcBef>
                    <a:spcPts val="0"/>
                  </a:spcBef>
                </a:pPr>
                <a:r>
                  <a:rPr lang="zh-CN" altLang="en-US" sz="3400" b="1" dirty="0">
                    <a:latin typeface="Arial" panose="020B0604020202020204" pitchFamily="34" charset="0"/>
                    <a:cs typeface="Arial" panose="020B0604020202020204" pitchFamily="34" charset="0"/>
                  </a:rPr>
                  <a:t>假设执行每一条指令需要的时间为常量。即，执行第</a:t>
                </a:r>
                <a:r>
                  <a:rPr lang="en-US" altLang="zh-CN" sz="3400" b="1" dirty="0" err="1">
                    <a:latin typeface="Arial" panose="020B0604020202020204" pitchFamily="34" charset="0"/>
                    <a:cs typeface="Arial" panose="020B0604020202020204" pitchFamily="34" charset="0"/>
                  </a:rPr>
                  <a:t>i</a:t>
                </a:r>
                <a:r>
                  <a:rPr lang="zh-CN" altLang="en-US" sz="3400" b="1" dirty="0">
                    <a:latin typeface="Arial" panose="020B0604020202020204" pitchFamily="34" charset="0"/>
                    <a:cs typeface="Arial" panose="020B0604020202020204" pitchFamily="34" charset="0"/>
                  </a:rPr>
                  <a:t>行语句所花的时间为常量</a:t>
                </a:r>
                <a:r>
                  <a:rPr lang="en-US" altLang="zh-CN" sz="3400" b="1" dirty="0">
                    <a:latin typeface="Arial" panose="020B0604020202020204" pitchFamily="34" charset="0"/>
                    <a:cs typeface="Arial" panose="020B0604020202020204" pitchFamily="34" charset="0"/>
                  </a:rPr>
                  <a:t>c</a:t>
                </a:r>
                <a:r>
                  <a:rPr lang="en-US" altLang="zh-CN" sz="3400" b="1" baseline="-25000" dirty="0">
                    <a:latin typeface="Arial" panose="020B0604020202020204" pitchFamily="34" charset="0"/>
                    <a:cs typeface="Arial" panose="020B0604020202020204" pitchFamily="34" charset="0"/>
                  </a:rPr>
                  <a:t>i</a:t>
                </a:r>
              </a:p>
              <a:p>
                <a:pPr marL="0" lvl="1" indent="0">
                  <a:lnSpc>
                    <a:spcPct val="120000"/>
                  </a:lnSpc>
                  <a:spcBef>
                    <a:spcPts val="0"/>
                  </a:spcBef>
                </a:pPr>
                <a:r>
                  <a:rPr lang="zh-CN" altLang="en-US" sz="3400" b="1" dirty="0">
                    <a:latin typeface="Arial" panose="020B0604020202020204" pitchFamily="34" charset="0"/>
                    <a:cs typeface="Arial" panose="020B0604020202020204" pitchFamily="34" charset="0"/>
                  </a:rPr>
                  <a:t>算法总运行时间</a:t>
                </a:r>
                <a:r>
                  <a:rPr lang="en-US" altLang="zh-CN" sz="3400" b="1" dirty="0">
                    <a:latin typeface="Arial" panose="020B0604020202020204" pitchFamily="34" charset="0"/>
                    <a:cs typeface="Arial" panose="020B0604020202020204" pitchFamily="34" charset="0"/>
                  </a:rPr>
                  <a:t>T(n)</a:t>
                </a:r>
              </a:p>
              <a:p>
                <a:pPr marL="0" lvl="1" indent="0">
                  <a:lnSpc>
                    <a:spcPct val="120000"/>
                  </a:lnSpc>
                  <a:spcBef>
                    <a:spcPts val="0"/>
                  </a:spcBef>
                  <a:buNone/>
                </a:pPr>
                <a:r>
                  <a:rPr lang="en-US" altLang="zh-CN" sz="3400" b="1" dirty="0">
                    <a:latin typeface="Arial" panose="020B0604020202020204" pitchFamily="34" charset="0"/>
                    <a:cs typeface="Arial" panose="020B0604020202020204" pitchFamily="34" charset="0"/>
                  </a:rPr>
                  <a:t> </a:t>
                </a:r>
              </a:p>
              <a:p>
                <a:pPr marL="0" lvl="1" indent="0">
                  <a:lnSpc>
                    <a:spcPct val="120000"/>
                  </a:lnSpc>
                  <a:spcBef>
                    <a:spcPts val="0"/>
                  </a:spcBef>
                  <a:buNone/>
                </a:pPr>
                <a:r>
                  <a:rPr lang="en-US" altLang="zh-CN" sz="3200" b="1" dirty="0">
                    <a:solidFill>
                      <a:srgbClr val="FF0000"/>
                    </a:solidFill>
                    <a:latin typeface="Arial" panose="020B0604020202020204" pitchFamily="34" charset="0"/>
                    <a:cs typeface="Arial" panose="020B0604020202020204" pitchFamily="34" charset="0"/>
                  </a:rPr>
                  <a:t>T(n)  =</a:t>
                </a:r>
                <a14:m>
                  <m:oMath xmlns:m="http://schemas.openxmlformats.org/officeDocument/2006/math">
                    <m:nary>
                      <m:naryPr>
                        <m:chr m:val="∑"/>
                        <m:subHide m:val="on"/>
                        <m:supHide m:val="on"/>
                        <m:ctrlPr>
                          <a:rPr lang="en-US" altLang="zh-CN" sz="3200" b="1" i="1" smtClean="0">
                            <a:solidFill>
                              <a:srgbClr val="FF0000"/>
                            </a:solidFill>
                            <a:latin typeface="Cambria Math" panose="02040503050406030204" pitchFamily="18" charset="0"/>
                            <a:cs typeface="Arial" panose="020B0604020202020204" pitchFamily="34" charset="0"/>
                          </a:rPr>
                        </m:ctrlPr>
                      </m:naryPr>
                      <m:sub/>
                      <m:sup/>
                      <m:e>
                        <m:r>
                          <a:rPr lang="en-US" altLang="zh-CN" sz="3200" b="1" i="1" smtClean="0">
                            <a:solidFill>
                              <a:srgbClr val="FF0000"/>
                            </a:solidFill>
                            <a:latin typeface="Cambria Math" panose="02040503050406030204" pitchFamily="18" charset="0"/>
                            <a:cs typeface="Arial" panose="020B0604020202020204" pitchFamily="34" charset="0"/>
                          </a:rPr>
                          <m:t>(</m:t>
                        </m:r>
                        <m:sSub>
                          <m:sSubPr>
                            <m:ctrlPr>
                              <a:rPr lang="en-US" altLang="zh-CN" sz="3200" b="1" i="1" smtClean="0">
                                <a:solidFill>
                                  <a:srgbClr val="FF0000"/>
                                </a:solidFill>
                                <a:latin typeface="Cambria Math" panose="02040503050406030204" pitchFamily="18" charset="0"/>
                                <a:cs typeface="Arial" panose="020B0604020202020204" pitchFamily="34" charset="0"/>
                              </a:rPr>
                            </m:ctrlPr>
                          </m:sSubPr>
                          <m:e>
                            <m:r>
                              <a:rPr lang="en-US" altLang="zh-CN" sz="3200" b="1" i="1" smtClean="0">
                                <a:solidFill>
                                  <a:srgbClr val="FF0000"/>
                                </a:solidFill>
                                <a:latin typeface="Cambria Math" panose="02040503050406030204" pitchFamily="18" charset="0"/>
                                <a:cs typeface="Arial" panose="020B0604020202020204" pitchFamily="34" charset="0"/>
                              </a:rPr>
                              <m:t>𝒄</m:t>
                            </m:r>
                          </m:e>
                          <m:sub>
                            <m:r>
                              <a:rPr lang="en-US" altLang="zh-CN" sz="3200" b="1" i="1" smtClean="0">
                                <a:solidFill>
                                  <a:srgbClr val="FF0000"/>
                                </a:solidFill>
                                <a:latin typeface="Cambria Math" panose="02040503050406030204" pitchFamily="18" charset="0"/>
                                <a:cs typeface="Arial" panose="020B0604020202020204" pitchFamily="34" charset="0"/>
                              </a:rPr>
                              <m:t>𝒊</m:t>
                            </m:r>
                          </m:sub>
                        </m:sSub>
                        <m:r>
                          <a:rPr lang="zh-CN" altLang="en-US" sz="3200" b="1" i="1">
                            <a:solidFill>
                              <a:srgbClr val="FF0000"/>
                            </a:solidFill>
                            <a:latin typeface="Cambria Math" panose="02040503050406030204" pitchFamily="18" charset="0"/>
                            <a:cs typeface="Arial" panose="020B0604020202020204" pitchFamily="34" charset="0"/>
                          </a:rPr>
                          <m:t>∗</m:t>
                        </m:r>
                        <m:r>
                          <a:rPr lang="zh-CN" altLang="en-US" sz="3200" b="1" i="1" smtClean="0">
                            <a:solidFill>
                              <a:srgbClr val="FF0000"/>
                            </a:solidFill>
                            <a:latin typeface="Cambria Math" panose="02040503050406030204" pitchFamily="18" charset="0"/>
                            <a:cs typeface="Arial" panose="020B0604020202020204" pitchFamily="34" charset="0"/>
                          </a:rPr>
                          <m:t>执行</m:t>
                        </m:r>
                        <m:r>
                          <a:rPr lang="zh-CN" altLang="en-US" sz="3200" b="1" i="1">
                            <a:solidFill>
                              <a:srgbClr val="FF0000"/>
                            </a:solidFill>
                            <a:latin typeface="Cambria Math" panose="02040503050406030204" pitchFamily="18" charset="0"/>
                            <a:cs typeface="Arial" panose="020B0604020202020204" pitchFamily="34" charset="0"/>
                          </a:rPr>
                          <m:t>次数</m:t>
                        </m:r>
                        <m:sSub>
                          <m:sSubPr>
                            <m:ctrlPr>
                              <a:rPr lang="en-US" altLang="zh-CN" sz="3200" b="1" i="1" smtClean="0">
                                <a:solidFill>
                                  <a:srgbClr val="FF0000"/>
                                </a:solidFill>
                                <a:latin typeface="Cambria Math" panose="02040503050406030204" pitchFamily="18" charset="0"/>
                                <a:cs typeface="Arial" panose="020B0604020202020204" pitchFamily="34" charset="0"/>
                              </a:rPr>
                            </m:ctrlPr>
                          </m:sSubPr>
                          <m:e>
                            <m:r>
                              <a:rPr lang="en-US" altLang="zh-CN" sz="3200" b="1" i="1" smtClean="0">
                                <a:solidFill>
                                  <a:srgbClr val="FF0000"/>
                                </a:solidFill>
                                <a:latin typeface="Cambria Math" panose="02040503050406030204" pitchFamily="18" charset="0"/>
                                <a:cs typeface="Arial" panose="020B0604020202020204" pitchFamily="34" charset="0"/>
                              </a:rPr>
                              <m:t>𝒕</m:t>
                            </m:r>
                          </m:e>
                          <m:sub>
                            <m:r>
                              <a:rPr lang="en-US" altLang="zh-CN" sz="3200" b="1" i="1" smtClean="0">
                                <a:solidFill>
                                  <a:srgbClr val="FF0000"/>
                                </a:solidFill>
                                <a:latin typeface="Cambria Math" panose="02040503050406030204" pitchFamily="18" charset="0"/>
                                <a:cs typeface="Arial" panose="020B0604020202020204" pitchFamily="34" charset="0"/>
                              </a:rPr>
                              <m:t>𝒊</m:t>
                            </m:r>
                          </m:sub>
                        </m:sSub>
                        <m:r>
                          <a:rPr lang="en-US" altLang="zh-CN" sz="3200" b="1" i="1" smtClean="0">
                            <a:solidFill>
                              <a:srgbClr val="FF0000"/>
                            </a:solidFill>
                            <a:latin typeface="Cambria Math" panose="02040503050406030204" pitchFamily="18" charset="0"/>
                            <a:cs typeface="Arial" panose="020B0604020202020204" pitchFamily="34" charset="0"/>
                          </a:rPr>
                          <m:t>)</m:t>
                        </m:r>
                      </m:e>
                    </m:nary>
                  </m:oMath>
                </a14:m>
                <a:r>
                  <a:rPr lang="en-US" altLang="zh-CN" sz="3200" b="1" dirty="0">
                    <a:solidFill>
                      <a:srgbClr val="FF0000"/>
                    </a:solidFill>
                    <a:latin typeface="Arial" panose="020B0604020202020204" pitchFamily="34" charset="0"/>
                    <a:cs typeface="Arial" panose="020B0604020202020204" pitchFamily="34" charset="0"/>
                  </a:rPr>
                  <a:t>     </a:t>
                </a: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0" y="1265858"/>
                <a:ext cx="3116687" cy="4927552"/>
              </a:xfrm>
              <a:blipFill>
                <a:blip r:embed="rId2"/>
                <a:stretch>
                  <a:fillRect l="-1761" t="-619" r="-1174"/>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en-US" dirty="0"/>
              <a:t>插入排序算法的运行时间</a:t>
            </a:r>
            <a:r>
              <a:rPr lang="en-US" altLang="zh-CN" dirty="0"/>
              <a:t>T(n)</a:t>
            </a:r>
            <a:r>
              <a:rPr lang="zh-CN" altLang="en-US" dirty="0"/>
              <a:t>分析</a:t>
            </a:r>
          </a:p>
        </p:txBody>
      </p:sp>
      <p:pic>
        <p:nvPicPr>
          <p:cNvPr id="15" name="图片 14"/>
          <p:cNvPicPr>
            <a:picLocks noChangeAspect="1"/>
          </p:cNvPicPr>
          <p:nvPr/>
        </p:nvPicPr>
        <p:blipFill>
          <a:blip r:embed="rId3"/>
          <a:stretch>
            <a:fillRect/>
          </a:stretch>
        </p:blipFill>
        <p:spPr>
          <a:xfrm>
            <a:off x="3018920" y="1265858"/>
            <a:ext cx="6125080" cy="4863677"/>
          </a:xfrm>
          <a:prstGeom prst="rect">
            <a:avLst/>
          </a:prstGeom>
        </p:spPr>
      </p:pic>
    </p:spTree>
    <p:extLst>
      <p:ext uri="{BB962C8B-B14F-4D97-AF65-F5344CB8AC3E}">
        <p14:creationId xmlns:p14="http://schemas.microsoft.com/office/powerpoint/2010/main" val="2800019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插入排序算法的运行时间</a:t>
            </a:r>
            <a:r>
              <a:rPr lang="en-US" altLang="zh-CN" dirty="0"/>
              <a:t>T(n)</a:t>
            </a:r>
            <a:r>
              <a:rPr lang="zh-CN" altLang="en-US" dirty="0"/>
              <a:t>分析</a:t>
            </a:r>
          </a:p>
        </p:txBody>
      </p:sp>
      <p:pic>
        <p:nvPicPr>
          <p:cNvPr id="11" name="内容占位符 10"/>
          <p:cNvPicPr>
            <a:picLocks noGrp="1" noChangeAspect="1"/>
          </p:cNvPicPr>
          <p:nvPr>
            <p:ph idx="1"/>
          </p:nvPr>
        </p:nvPicPr>
        <p:blipFill>
          <a:blip r:embed="rId2"/>
          <a:stretch>
            <a:fillRect/>
          </a:stretch>
        </p:blipFill>
        <p:spPr>
          <a:xfrm>
            <a:off x="51516" y="1934716"/>
            <a:ext cx="9002332" cy="989268"/>
          </a:xfrm>
          <a:prstGeom prst="rect">
            <a:avLst/>
          </a:prstGeom>
        </p:spPr>
      </p:pic>
      <p:sp>
        <p:nvSpPr>
          <p:cNvPr id="4" name="Rectangle 2"/>
          <p:cNvSpPr>
            <a:spLocks noChangeArrowheads="1"/>
          </p:cNvSpPr>
          <p:nvPr/>
        </p:nvSpPr>
        <p:spPr bwMode="auto">
          <a:xfrm>
            <a:off x="399245" y="693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文本框 11"/>
          <p:cNvSpPr txBox="1"/>
          <p:nvPr/>
        </p:nvSpPr>
        <p:spPr>
          <a:xfrm>
            <a:off x="51516" y="1251076"/>
            <a:ext cx="5576552" cy="800219"/>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T(n)</a:t>
            </a:r>
            <a:r>
              <a:rPr lang="zh-CN" altLang="en-US" sz="2800" b="1" dirty="0">
                <a:latin typeface="Arial" panose="020B0604020202020204" pitchFamily="34" charset="0"/>
                <a:cs typeface="Arial" panose="020B0604020202020204" pitchFamily="34" charset="0"/>
              </a:rPr>
              <a:t>为插入排序算法总运行时间</a:t>
            </a:r>
            <a:endParaRPr lang="en-US" altLang="zh-CN" sz="2800" b="1" dirty="0">
              <a:latin typeface="Arial" panose="020B0604020202020204" pitchFamily="34" charset="0"/>
              <a:cs typeface="Arial" panose="020B0604020202020204" pitchFamily="34" charset="0"/>
            </a:endParaRPr>
          </a:p>
          <a:p>
            <a:endParaRPr lang="zh-CN" altLang="en-US" dirty="0"/>
          </a:p>
        </p:txBody>
      </p:sp>
      <p:sp>
        <p:nvSpPr>
          <p:cNvPr id="10" name="内容占位符 1">
            <a:extLst>
              <a:ext uri="{FF2B5EF4-FFF2-40B4-BE49-F238E27FC236}">
                <a16:creationId xmlns:a16="http://schemas.microsoft.com/office/drawing/2014/main" id="{61706C80-C1E8-4610-992D-92E14999AB6D}"/>
              </a:ext>
            </a:extLst>
          </p:cNvPr>
          <p:cNvSpPr txBox="1">
            <a:spLocks/>
          </p:cNvSpPr>
          <p:nvPr/>
        </p:nvSpPr>
        <p:spPr>
          <a:xfrm>
            <a:off x="0" y="2903455"/>
            <a:ext cx="9144000" cy="3252248"/>
          </a:xfrm>
          <a:prstGeom prst="rect">
            <a:avLst/>
          </a:prstGeom>
        </p:spPr>
        <p:txBody>
          <a:bodyPr vert="horz" lIns="91440" tIns="45720" rIns="91440" bIns="45720" rtlCol="0">
            <a:normAutofit/>
          </a:bodyPr>
          <a:lstStyle>
            <a:lvl1pPr marL="252000" indent="-288000" algn="l" defTabSz="914400" rtl="0" eaLnBrk="1" latinLnBrk="0" hangingPunct="1">
              <a:lnSpc>
                <a:spcPts val="3600"/>
              </a:lnSpc>
              <a:spcBef>
                <a:spcPts val="600"/>
              </a:spcBef>
              <a:spcAft>
                <a:spcPts val="600"/>
              </a:spcAft>
              <a:buClr>
                <a:srgbClr val="FF00FF"/>
              </a:buClr>
              <a:buFont typeface="Wingdings" panose="05000000000000000000" pitchFamily="2" charset="2"/>
              <a:buChar char="u"/>
              <a:defRPr sz="2800" kern="1200">
                <a:solidFill>
                  <a:schemeClr val="tx1"/>
                </a:solidFill>
                <a:latin typeface="楷体" panose="02010609060101010101" pitchFamily="49" charset="-122"/>
                <a:ea typeface="楷体" panose="02010609060101010101" pitchFamily="49" charset="-122"/>
                <a:cs typeface="+mn-cs"/>
              </a:defRPr>
            </a:lvl1pPr>
            <a:lvl2pPr marL="685800" indent="-228600" algn="l" defTabSz="914400" rtl="0" eaLnBrk="1" latinLnBrk="0" hangingPunct="1">
              <a:lnSpc>
                <a:spcPct val="100000"/>
              </a:lnSpc>
              <a:spcBef>
                <a:spcPts val="600"/>
              </a:spcBef>
              <a:spcAft>
                <a:spcPts val="600"/>
              </a:spcAft>
              <a:buClr>
                <a:srgbClr val="0000FF"/>
              </a:buClr>
              <a:buFont typeface="Wingdings" panose="05000000000000000000" pitchFamily="2" charset="2"/>
              <a:buChar char="Ø"/>
              <a:defRPr sz="24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100000"/>
              </a:lnSpc>
              <a:spcBef>
                <a:spcPts val="600"/>
              </a:spcBef>
              <a:spcAft>
                <a:spcPts val="600"/>
              </a:spcAft>
              <a:buClr>
                <a:srgbClr val="7030A0"/>
              </a:buClr>
              <a:buFont typeface="Wingdings" panose="05000000000000000000" pitchFamily="2" charset="2"/>
              <a:buChar char="n"/>
              <a:defRPr sz="2000" b="1"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pPr>
            <a:r>
              <a:rPr lang="zh-CN" altLang="en-US" sz="2400" b="1" dirty="0">
                <a:latin typeface="Times New Roman" panose="02020603050405020304" pitchFamily="18" charset="0"/>
                <a:cs typeface="Times New Roman" panose="02020603050405020304" pitchFamily="18" charset="0"/>
              </a:rPr>
              <a:t>当输入实例</a:t>
            </a:r>
            <a:r>
              <a:rPr lang="en-US" altLang="zh-CN" sz="2400" b="1" dirty="0">
                <a:latin typeface="Times New Roman" panose="02020603050405020304" pitchFamily="18" charset="0"/>
                <a:cs typeface="Times New Roman" panose="02020603050405020304" pitchFamily="18" charset="0"/>
              </a:rPr>
              <a:t>I</a:t>
            </a:r>
            <a:r>
              <a:rPr lang="zh-CN" altLang="en-US" sz="2400" b="1" dirty="0">
                <a:latin typeface="Times New Roman" panose="02020603050405020304" pitchFamily="18" charset="0"/>
                <a:cs typeface="Times New Roman" panose="02020603050405020304" pitchFamily="18" charset="0"/>
              </a:rPr>
              <a:t>不同，</a:t>
            </a:r>
            <a:r>
              <a:rPr lang="en-US" altLang="zh-CN" sz="2400" b="1" dirty="0">
                <a:latin typeface="Times New Roman" panose="02020603050405020304" pitchFamily="18" charset="0"/>
                <a:cs typeface="Times New Roman" panose="02020603050405020304" pitchFamily="18" charset="0"/>
              </a:rPr>
              <a:t>while</a:t>
            </a:r>
            <a:r>
              <a:rPr lang="zh-CN" altLang="en-US" sz="2400" b="1" dirty="0">
                <a:latin typeface="Times New Roman" panose="02020603050405020304" pitchFamily="18" charset="0"/>
                <a:cs typeface="Times New Roman" panose="02020603050405020304" pitchFamily="18" charset="0"/>
              </a:rPr>
              <a:t>循环的执行次数不同</a:t>
            </a:r>
            <a:endParaRPr lang="en-US" altLang="zh-CN" sz="2400" b="1" dirty="0">
              <a:latin typeface="Times New Roman" panose="02020603050405020304" pitchFamily="18" charset="0"/>
              <a:cs typeface="Times New Roman" panose="02020603050405020304" pitchFamily="18" charset="0"/>
            </a:endParaRPr>
          </a:p>
          <a:p>
            <a:pPr marL="345600" lvl="1">
              <a:lnSpc>
                <a:spcPct val="150000"/>
              </a:lnSpc>
              <a:spcBef>
                <a:spcPts val="0"/>
              </a:spcBef>
              <a:spcAft>
                <a:spcPts val="0"/>
              </a:spcAft>
            </a:pPr>
            <a:r>
              <a:rPr lang="zh-CN" altLang="en-US" b="1" dirty="0">
                <a:latin typeface="Times New Roman" panose="02020603050405020304" pitchFamily="18" charset="0"/>
                <a:cs typeface="Times New Roman" panose="02020603050405020304" pitchFamily="18" charset="0"/>
              </a:rPr>
              <a:t>输入的数据序列已经排好序：</a:t>
            </a:r>
            <a:r>
              <a:rPr lang="en-US" altLang="zh-CN" b="1" dirty="0">
                <a:latin typeface="Times New Roman" panose="02020603050405020304" pitchFamily="18" charset="0"/>
                <a:cs typeface="Times New Roman" panose="02020603050405020304" pitchFamily="18" charset="0"/>
              </a:rPr>
              <a:t>2 3 4 6 8 9   </a:t>
            </a:r>
            <a:r>
              <a:rPr lang="zh-CN" altLang="en-US" b="1" dirty="0">
                <a:latin typeface="Times New Roman" panose="02020603050405020304" pitchFamily="18" charset="0"/>
                <a:cs typeface="Times New Roman" panose="02020603050405020304" pitchFamily="18" charset="0"/>
              </a:rPr>
              <a:t>（最好情况）</a:t>
            </a:r>
            <a:endParaRPr lang="en-US" altLang="zh-CN" b="1" dirty="0">
              <a:latin typeface="Times New Roman" panose="02020603050405020304" pitchFamily="18" charset="0"/>
              <a:cs typeface="Times New Roman" panose="02020603050405020304" pitchFamily="18" charset="0"/>
            </a:endParaRPr>
          </a:p>
          <a:p>
            <a:pPr marL="345600" lvl="1">
              <a:lnSpc>
                <a:spcPct val="150000"/>
              </a:lnSpc>
              <a:spcBef>
                <a:spcPts val="0"/>
              </a:spcBef>
              <a:spcAft>
                <a:spcPts val="0"/>
              </a:spcAft>
            </a:pPr>
            <a:r>
              <a:rPr lang="zh-CN" altLang="en-US" b="1" dirty="0">
                <a:latin typeface="Times New Roman" panose="02020603050405020304" pitchFamily="18" charset="0"/>
                <a:cs typeface="Times New Roman" panose="02020603050405020304" pitchFamily="18" charset="0"/>
              </a:rPr>
              <a:t>输入的数据序列是按逆序排列：</a:t>
            </a:r>
            <a:r>
              <a:rPr lang="en-US" altLang="zh-CN" b="1" dirty="0">
                <a:latin typeface="Times New Roman" panose="02020603050405020304" pitchFamily="18" charset="0"/>
                <a:cs typeface="Times New Roman" panose="02020603050405020304" pitchFamily="18" charset="0"/>
              </a:rPr>
              <a:t>9 8 6 4 3 2  </a:t>
            </a:r>
            <a:r>
              <a:rPr lang="zh-CN" altLang="en-US" b="1" dirty="0">
                <a:latin typeface="Times New Roman" panose="02020603050405020304" pitchFamily="18" charset="0"/>
                <a:cs typeface="Times New Roman" panose="02020603050405020304" pitchFamily="18" charset="0"/>
              </a:rPr>
              <a:t>（最坏情况）</a:t>
            </a:r>
            <a:endParaRPr lang="en-US" altLang="zh-CN" b="1" dirty="0">
              <a:latin typeface="Times New Roman" panose="02020603050405020304" pitchFamily="18" charset="0"/>
              <a:cs typeface="Times New Roman" panose="02020603050405020304" pitchFamily="18" charset="0"/>
            </a:endParaRPr>
          </a:p>
          <a:p>
            <a:pPr marL="26100" indent="-342900">
              <a:lnSpc>
                <a:spcPct val="150000"/>
              </a:lnSpc>
              <a:spcBef>
                <a:spcPts val="0"/>
              </a:spcBef>
              <a:spcAft>
                <a:spcPts val="0"/>
              </a:spcAft>
            </a:pPr>
            <a:r>
              <a:rPr lang="zh-CN" altLang="en-US" sz="2400" b="1" dirty="0">
                <a:latin typeface="Times New Roman" panose="02020603050405020304" pitchFamily="18" charset="0"/>
                <a:cs typeface="Times New Roman" panose="02020603050405020304" pitchFamily="18" charset="0"/>
              </a:rPr>
              <a:t>当问题输入规模</a:t>
            </a:r>
            <a:r>
              <a:rPr lang="en-US" altLang="zh-CN" sz="2400" b="1" dirty="0">
                <a:latin typeface="Times New Roman" panose="02020603050405020304" pitchFamily="18" charset="0"/>
                <a:cs typeface="Times New Roman" panose="02020603050405020304" pitchFamily="18" charset="0"/>
              </a:rPr>
              <a:t>n</a:t>
            </a:r>
            <a:r>
              <a:rPr lang="zh-CN" altLang="en-US" sz="2400" b="1" dirty="0">
                <a:latin typeface="Times New Roman" panose="02020603050405020304" pitchFamily="18" charset="0"/>
                <a:cs typeface="Times New Roman" panose="02020603050405020304" pitchFamily="18" charset="0"/>
              </a:rPr>
              <a:t>不同，</a:t>
            </a:r>
            <a:r>
              <a:rPr lang="en-US" altLang="zh-CN" sz="2400" b="1" dirty="0">
                <a:latin typeface="Times New Roman" panose="02020603050405020304" pitchFamily="18" charset="0"/>
                <a:cs typeface="Times New Roman" panose="02020603050405020304" pitchFamily="18" charset="0"/>
              </a:rPr>
              <a:t>T(n)</a:t>
            </a:r>
            <a:r>
              <a:rPr lang="zh-CN" altLang="en-US" sz="2400" b="1" dirty="0">
                <a:latin typeface="Times New Roman" panose="02020603050405020304" pitchFamily="18" charset="0"/>
                <a:cs typeface="Times New Roman" panose="02020603050405020304" pitchFamily="18" charset="0"/>
              </a:rPr>
              <a:t>不同</a:t>
            </a:r>
            <a:endParaRPr lang="en-US" altLang="zh-CN" sz="2400" b="1" dirty="0">
              <a:latin typeface="Times New Roman" panose="02020603050405020304" pitchFamily="18" charset="0"/>
              <a:cs typeface="Times New Roman" panose="02020603050405020304" pitchFamily="18" charset="0"/>
            </a:endParaRPr>
          </a:p>
          <a:p>
            <a:pPr marL="459900" lvl="1" indent="-342900">
              <a:lnSpc>
                <a:spcPct val="150000"/>
              </a:lnSpc>
              <a:spcBef>
                <a:spcPts val="0"/>
              </a:spcBef>
              <a:spcAft>
                <a:spcPts val="0"/>
              </a:spcAft>
            </a:pPr>
            <a:r>
              <a:rPr lang="en-US" altLang="zh-CN" b="1" dirty="0">
                <a:latin typeface="Times New Roman" panose="02020603050405020304" pitchFamily="18" charset="0"/>
                <a:cs typeface="Times New Roman" panose="02020603050405020304" pitchFamily="18" charset="0"/>
              </a:rPr>
              <a:t>100</a:t>
            </a:r>
            <a:r>
              <a:rPr lang="zh-CN" altLang="en-US" b="1" dirty="0">
                <a:latin typeface="Times New Roman" panose="02020603050405020304" pitchFamily="18" charset="0"/>
                <a:cs typeface="Times New Roman" panose="02020603050405020304" pitchFamily="18" charset="0"/>
              </a:rPr>
              <a:t>个数排序和</a:t>
            </a:r>
            <a:r>
              <a:rPr lang="en-US" altLang="zh-CN" b="1" dirty="0">
                <a:latin typeface="Times New Roman" panose="02020603050405020304" pitchFamily="18" charset="0"/>
                <a:cs typeface="Times New Roman" panose="02020603050405020304" pitchFamily="18" charset="0"/>
              </a:rPr>
              <a:t>1000000</a:t>
            </a:r>
            <a:r>
              <a:rPr lang="zh-CN" altLang="en-US" b="1" dirty="0">
                <a:latin typeface="Times New Roman" panose="02020603050405020304" pitchFamily="18" charset="0"/>
                <a:cs typeface="Times New Roman" panose="02020603050405020304" pitchFamily="18" charset="0"/>
              </a:rPr>
              <a:t>个数排序</a:t>
            </a:r>
            <a:endParaRPr lang="en-US" altLang="zh-CN" b="1" dirty="0">
              <a:latin typeface="Times New Roman" panose="02020603050405020304" pitchFamily="18" charset="0"/>
              <a:cs typeface="Times New Roman" panose="02020603050405020304" pitchFamily="18" charset="0"/>
            </a:endParaRPr>
          </a:p>
          <a:p>
            <a:pPr marL="1260000" lvl="3">
              <a:lnSpc>
                <a:spcPct val="150000"/>
              </a:lnSpc>
              <a:spcBef>
                <a:spcPts val="0"/>
              </a:spcBef>
              <a:spcAft>
                <a:spcPts val="0"/>
              </a:spcAft>
            </a:pPr>
            <a:endParaRPr lang="en-US" altLang="zh-CN" sz="2200" dirty="0">
              <a:latin typeface="楷体" panose="02010609060101010101" pitchFamily="49" charset="-122"/>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2345233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插入排序算法的运行时间</a:t>
            </a:r>
            <a:r>
              <a:rPr lang="en-US" altLang="zh-CN" dirty="0"/>
              <a:t>T(n)</a:t>
            </a:r>
            <a:r>
              <a:rPr lang="zh-CN" altLang="en-US" dirty="0"/>
              <a:t>分析</a:t>
            </a:r>
          </a:p>
        </p:txBody>
      </p:sp>
      <p:pic>
        <p:nvPicPr>
          <p:cNvPr id="11" name="内容占位符 10"/>
          <p:cNvPicPr>
            <a:picLocks noGrp="1" noChangeAspect="1"/>
          </p:cNvPicPr>
          <p:nvPr>
            <p:ph idx="1"/>
          </p:nvPr>
        </p:nvPicPr>
        <p:blipFill>
          <a:blip r:embed="rId2"/>
          <a:stretch>
            <a:fillRect/>
          </a:stretch>
        </p:blipFill>
        <p:spPr>
          <a:xfrm>
            <a:off x="51516" y="1934716"/>
            <a:ext cx="9002332" cy="989268"/>
          </a:xfrm>
          <a:prstGeom prst="rect">
            <a:avLst/>
          </a:prstGeom>
        </p:spPr>
      </p:pic>
      <p:sp>
        <p:nvSpPr>
          <p:cNvPr id="4" name="Rectangle 2"/>
          <p:cNvSpPr>
            <a:spLocks noChangeArrowheads="1"/>
          </p:cNvSpPr>
          <p:nvPr/>
        </p:nvSpPr>
        <p:spPr bwMode="auto">
          <a:xfrm>
            <a:off x="399245" y="693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文本框 11"/>
          <p:cNvSpPr txBox="1"/>
          <p:nvPr/>
        </p:nvSpPr>
        <p:spPr>
          <a:xfrm>
            <a:off x="51516" y="1251076"/>
            <a:ext cx="5576552" cy="800219"/>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T(n)</a:t>
            </a:r>
            <a:r>
              <a:rPr lang="zh-CN" altLang="en-US" sz="2800" b="1" dirty="0">
                <a:latin typeface="Arial" panose="020B0604020202020204" pitchFamily="34" charset="0"/>
                <a:cs typeface="Arial" panose="020B0604020202020204" pitchFamily="34" charset="0"/>
              </a:rPr>
              <a:t>为插入排序算法总运行时间</a:t>
            </a:r>
            <a:endParaRPr lang="en-US" altLang="zh-CN" sz="2800" b="1" dirty="0">
              <a:latin typeface="Arial" panose="020B0604020202020204" pitchFamily="34" charset="0"/>
              <a:cs typeface="Arial" panose="020B0604020202020204" pitchFamily="34" charset="0"/>
            </a:endParaRPr>
          </a:p>
          <a:p>
            <a:endParaRPr lang="zh-CN" altLang="en-US" dirty="0"/>
          </a:p>
        </p:txBody>
      </p:sp>
      <p:sp>
        <p:nvSpPr>
          <p:cNvPr id="13" name="文本框 12"/>
          <p:cNvSpPr txBox="1"/>
          <p:nvPr/>
        </p:nvSpPr>
        <p:spPr>
          <a:xfrm>
            <a:off x="206062" y="2835073"/>
            <a:ext cx="8731876" cy="984885"/>
          </a:xfrm>
          <a:prstGeom prst="rect">
            <a:avLst/>
          </a:prstGeom>
          <a:noFill/>
        </p:spPr>
        <p:txBody>
          <a:bodyPr wrap="square" rtlCol="0">
            <a:spAutoFit/>
          </a:bodyPr>
          <a:lstStyle/>
          <a:p>
            <a:pPr marL="285750" indent="-285750">
              <a:spcBef>
                <a:spcPts val="600"/>
              </a:spcBef>
              <a:spcAft>
                <a:spcPts val="600"/>
              </a:spcAft>
              <a:buClr>
                <a:srgbClr val="7030A0"/>
              </a:buClr>
              <a:buFont typeface="Wingdings" panose="05000000000000000000" pitchFamily="2" charset="2"/>
              <a:buChar char="n"/>
            </a:pPr>
            <a:r>
              <a:rPr lang="zh-CN" altLang="en-US" sz="2400" b="1" dirty="0">
                <a:solidFill>
                  <a:srgbClr val="FF0000"/>
                </a:solidFill>
              </a:rPr>
              <a:t>最好情况：</a:t>
            </a:r>
            <a:r>
              <a:rPr lang="zh-CN" altLang="en-US" sz="2400" b="1" dirty="0"/>
              <a:t>输入的数据序列已经排好序，</a:t>
            </a:r>
            <a:r>
              <a:rPr lang="en-US" altLang="zh-CN" sz="2400" b="1" dirty="0">
                <a:latin typeface="Arial" panose="020B0604020202020204" pitchFamily="34" charset="0"/>
                <a:cs typeface="Arial" panose="020B0604020202020204" pitchFamily="34" charset="0"/>
              </a:rPr>
              <a:t> 2 3 4 6 8 9 </a:t>
            </a:r>
            <a:endParaRPr lang="en-US" altLang="zh-CN" sz="2400" b="1" dirty="0"/>
          </a:p>
          <a:p>
            <a:pPr marL="742950" lvl="1" indent="-285750">
              <a:spcBef>
                <a:spcPts val="600"/>
              </a:spcBef>
              <a:spcAft>
                <a:spcPts val="600"/>
              </a:spcAft>
              <a:buFont typeface="Wingdings" panose="05000000000000000000" pitchFamily="2" charset="2"/>
              <a:buChar char="ü"/>
            </a:pPr>
            <a:r>
              <a:rPr lang="zh-CN" altLang="en-US" sz="2400" b="1" dirty="0"/>
              <a:t>算法的第</a:t>
            </a:r>
            <a:r>
              <a:rPr lang="en-US" altLang="zh-CN" sz="2400" b="1" dirty="0"/>
              <a:t>4</a:t>
            </a:r>
            <a:r>
              <a:rPr lang="zh-CN" altLang="en-US" sz="2400" b="1" dirty="0"/>
              <a:t>行的</a:t>
            </a:r>
            <a:r>
              <a:rPr lang="en-US" altLang="zh-CN" sz="2400" b="1" dirty="0"/>
              <a:t>while</a:t>
            </a:r>
            <a:r>
              <a:rPr lang="zh-CN" altLang="en-US" sz="2400" b="1" dirty="0"/>
              <a:t>的测试次数 </a:t>
            </a:r>
            <a:r>
              <a:rPr lang="en-US" altLang="zh-CN" sz="2400" b="1" dirty="0" err="1"/>
              <a:t>t</a:t>
            </a:r>
            <a:r>
              <a:rPr lang="en-US" altLang="zh-CN" sz="2400" b="1" baseline="-25000" dirty="0" err="1"/>
              <a:t>j</a:t>
            </a:r>
            <a:r>
              <a:rPr lang="en-US" altLang="zh-CN" sz="2400" b="1" dirty="0"/>
              <a:t>=1</a:t>
            </a:r>
            <a:endParaRPr lang="zh-CN" altLang="en-US" sz="2400" b="1" dirty="0"/>
          </a:p>
        </p:txBody>
      </p:sp>
      <p:pic>
        <p:nvPicPr>
          <p:cNvPr id="14" name="图片 13"/>
          <p:cNvPicPr>
            <a:picLocks noChangeAspect="1"/>
          </p:cNvPicPr>
          <p:nvPr/>
        </p:nvPicPr>
        <p:blipFill>
          <a:blip r:embed="rId3"/>
          <a:stretch>
            <a:fillRect/>
          </a:stretch>
        </p:blipFill>
        <p:spPr>
          <a:xfrm>
            <a:off x="642463" y="3914083"/>
            <a:ext cx="7881870" cy="1766864"/>
          </a:xfrm>
          <a:prstGeom prst="rect">
            <a:avLst/>
          </a:prstGeom>
        </p:spPr>
      </p:pic>
      <p:sp>
        <p:nvSpPr>
          <p:cNvPr id="15" name="文本框 14"/>
          <p:cNvSpPr txBox="1"/>
          <p:nvPr/>
        </p:nvSpPr>
        <p:spPr>
          <a:xfrm>
            <a:off x="119130" y="5397795"/>
            <a:ext cx="8867103" cy="984885"/>
          </a:xfrm>
          <a:prstGeom prst="rect">
            <a:avLst/>
          </a:prstGeom>
          <a:noFill/>
        </p:spPr>
        <p:txBody>
          <a:bodyPr wrap="square" rtlCol="0">
            <a:spAutoFit/>
          </a:bodyPr>
          <a:lstStyle/>
          <a:p>
            <a:pPr marL="742950" lvl="1" indent="-285750">
              <a:spcBef>
                <a:spcPts val="600"/>
              </a:spcBef>
              <a:spcAft>
                <a:spcPts val="600"/>
              </a:spcAft>
              <a:buFont typeface="Wingdings" panose="05000000000000000000" pitchFamily="2" charset="2"/>
              <a:buChar char="ü"/>
            </a:pPr>
            <a:r>
              <a:rPr lang="en-US" altLang="zh-CN" sz="2400" b="1" dirty="0" err="1"/>
              <a:t>a,b</a:t>
            </a:r>
            <a:r>
              <a:rPr lang="en-US" altLang="zh-CN" sz="2400" b="1" dirty="0"/>
              <a:t> </a:t>
            </a:r>
            <a:r>
              <a:rPr lang="zh-CN" altLang="en-US" sz="2400" b="1" dirty="0"/>
              <a:t>为依赖机器的常量</a:t>
            </a:r>
            <a:endParaRPr lang="en-US" altLang="zh-CN" sz="2400" b="1" dirty="0"/>
          </a:p>
          <a:p>
            <a:pPr marL="742950" lvl="1" indent="-285750">
              <a:spcBef>
                <a:spcPts val="600"/>
              </a:spcBef>
              <a:spcAft>
                <a:spcPts val="600"/>
              </a:spcAft>
              <a:buFont typeface="Wingdings" panose="05000000000000000000" pitchFamily="2" charset="2"/>
              <a:buChar char="ü"/>
            </a:pPr>
            <a:r>
              <a:rPr lang="zh-CN" altLang="en-US" sz="2400" b="1" dirty="0">
                <a:solidFill>
                  <a:srgbClr val="FF0000"/>
                </a:solidFill>
              </a:rPr>
              <a:t>最好情况下，</a:t>
            </a:r>
            <a:r>
              <a:rPr lang="en-US" altLang="zh-CN" sz="2400" b="1" dirty="0">
                <a:solidFill>
                  <a:srgbClr val="FF0000"/>
                </a:solidFill>
              </a:rPr>
              <a:t>T(n)</a:t>
            </a:r>
            <a:r>
              <a:rPr lang="zh-CN" altLang="en-US" sz="2400" b="1" dirty="0">
                <a:solidFill>
                  <a:srgbClr val="FF0000"/>
                </a:solidFill>
              </a:rPr>
              <a:t>可表示为问题规模</a:t>
            </a:r>
            <a:r>
              <a:rPr lang="en-US" altLang="zh-CN" sz="2400" b="1" dirty="0">
                <a:solidFill>
                  <a:srgbClr val="FF0000"/>
                </a:solidFill>
              </a:rPr>
              <a:t>n</a:t>
            </a:r>
            <a:r>
              <a:rPr lang="zh-CN" altLang="en-US" sz="2400" b="1" dirty="0">
                <a:solidFill>
                  <a:srgbClr val="FF0000"/>
                </a:solidFill>
              </a:rPr>
              <a:t>的一个线性函数</a:t>
            </a:r>
          </a:p>
        </p:txBody>
      </p:sp>
    </p:spTree>
    <p:extLst>
      <p:ext uri="{BB962C8B-B14F-4D97-AF65-F5344CB8AC3E}">
        <p14:creationId xmlns:p14="http://schemas.microsoft.com/office/powerpoint/2010/main" val="4143221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插入排序算法的运行时间</a:t>
            </a:r>
            <a:r>
              <a:rPr lang="en-US" altLang="zh-CN" dirty="0"/>
              <a:t>T(n)</a:t>
            </a:r>
            <a:r>
              <a:rPr lang="zh-CN" altLang="en-US" dirty="0"/>
              <a:t>分析</a:t>
            </a:r>
          </a:p>
        </p:txBody>
      </p:sp>
      <p:pic>
        <p:nvPicPr>
          <p:cNvPr id="11" name="内容占位符 10"/>
          <p:cNvPicPr>
            <a:picLocks noGrp="1" noChangeAspect="1"/>
          </p:cNvPicPr>
          <p:nvPr>
            <p:ph idx="1"/>
          </p:nvPr>
        </p:nvPicPr>
        <p:blipFill>
          <a:blip r:embed="rId2"/>
          <a:stretch>
            <a:fillRect/>
          </a:stretch>
        </p:blipFill>
        <p:spPr>
          <a:xfrm>
            <a:off x="38637" y="1724967"/>
            <a:ext cx="9002332" cy="989268"/>
          </a:xfrm>
          <a:prstGeom prst="rect">
            <a:avLst/>
          </a:prstGeom>
        </p:spPr>
      </p:pic>
      <p:sp>
        <p:nvSpPr>
          <p:cNvPr id="4" name="Rectangle 2"/>
          <p:cNvSpPr>
            <a:spLocks noChangeArrowheads="1"/>
          </p:cNvSpPr>
          <p:nvPr/>
        </p:nvSpPr>
        <p:spPr bwMode="auto">
          <a:xfrm>
            <a:off x="399245" y="693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文本框 11"/>
          <p:cNvSpPr txBox="1"/>
          <p:nvPr/>
        </p:nvSpPr>
        <p:spPr>
          <a:xfrm>
            <a:off x="22797" y="1194964"/>
            <a:ext cx="5576552" cy="800219"/>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T(n)</a:t>
            </a:r>
            <a:r>
              <a:rPr lang="zh-CN" altLang="en-US" sz="2800" b="1" dirty="0">
                <a:latin typeface="Arial" panose="020B0604020202020204" pitchFamily="34" charset="0"/>
                <a:cs typeface="Arial" panose="020B0604020202020204" pitchFamily="34" charset="0"/>
              </a:rPr>
              <a:t>为插入排序算法总运行时间</a:t>
            </a:r>
            <a:endParaRPr lang="en-US" altLang="zh-CN" sz="2800" b="1" dirty="0">
              <a:latin typeface="Arial" panose="020B0604020202020204" pitchFamily="34" charset="0"/>
              <a:cs typeface="Arial" panose="020B0604020202020204" pitchFamily="34" charset="0"/>
            </a:endParaRPr>
          </a:p>
          <a:p>
            <a:endParaRPr lang="zh-CN" altLang="en-US" dirty="0"/>
          </a:p>
        </p:txBody>
      </p:sp>
      <p:sp>
        <p:nvSpPr>
          <p:cNvPr id="13" name="文本框 12"/>
          <p:cNvSpPr txBox="1"/>
          <p:nvPr/>
        </p:nvSpPr>
        <p:spPr>
          <a:xfrm>
            <a:off x="140188" y="2435376"/>
            <a:ext cx="8731876" cy="923330"/>
          </a:xfrm>
          <a:prstGeom prst="rect">
            <a:avLst/>
          </a:prstGeom>
          <a:noFill/>
        </p:spPr>
        <p:txBody>
          <a:bodyPr wrap="square" rtlCol="0">
            <a:spAutoFit/>
          </a:bodyPr>
          <a:lstStyle/>
          <a:p>
            <a:pPr marL="285750" indent="-285750">
              <a:spcBef>
                <a:spcPts val="600"/>
              </a:spcBef>
              <a:spcAft>
                <a:spcPts val="600"/>
              </a:spcAft>
              <a:buClr>
                <a:srgbClr val="7030A0"/>
              </a:buClr>
              <a:buFont typeface="Wingdings" panose="05000000000000000000" pitchFamily="2" charset="2"/>
              <a:buChar char="n"/>
            </a:pPr>
            <a:r>
              <a:rPr lang="zh-CN" altLang="en-US" sz="2400" b="1" dirty="0">
                <a:solidFill>
                  <a:srgbClr val="FF0000"/>
                </a:solidFill>
              </a:rPr>
              <a:t>最坏情况：</a:t>
            </a:r>
            <a:r>
              <a:rPr lang="zh-CN" altLang="en-US" sz="2400" b="1" dirty="0"/>
              <a:t>输入的数据序列逆序，</a:t>
            </a:r>
            <a:r>
              <a:rPr lang="en-US" altLang="zh-CN" sz="2400" b="1" dirty="0">
                <a:latin typeface="Arial" panose="020B0604020202020204" pitchFamily="34" charset="0"/>
                <a:cs typeface="Arial" panose="020B0604020202020204" pitchFamily="34" charset="0"/>
              </a:rPr>
              <a:t> 9 8 6 4 3 2  </a:t>
            </a:r>
            <a:endParaRPr lang="en-US" altLang="zh-CN" sz="2400" b="1" dirty="0"/>
          </a:p>
          <a:p>
            <a:pPr marL="742950" lvl="1" indent="-285750">
              <a:spcBef>
                <a:spcPts val="600"/>
              </a:spcBef>
              <a:spcAft>
                <a:spcPts val="600"/>
              </a:spcAft>
              <a:buFont typeface="Wingdings" panose="05000000000000000000" pitchFamily="2" charset="2"/>
              <a:buChar char="ü"/>
            </a:pPr>
            <a:r>
              <a:rPr lang="zh-CN" altLang="en-US" sz="2000" b="1" dirty="0"/>
              <a:t>算法第</a:t>
            </a:r>
            <a:r>
              <a:rPr lang="en-US" altLang="zh-CN" sz="2000" b="1" dirty="0"/>
              <a:t>4</a:t>
            </a:r>
            <a:r>
              <a:rPr lang="zh-CN" altLang="en-US" sz="2000" b="1" dirty="0"/>
              <a:t>行的</a:t>
            </a:r>
            <a:r>
              <a:rPr lang="en-US" altLang="zh-CN" sz="2000" b="1" dirty="0"/>
              <a:t>while</a:t>
            </a:r>
            <a:r>
              <a:rPr lang="zh-CN" altLang="en-US" sz="2000" b="1" dirty="0"/>
              <a:t>的测试次数 </a:t>
            </a:r>
            <a:r>
              <a:rPr lang="en-US" altLang="zh-CN" sz="2000" b="1" dirty="0" err="1"/>
              <a:t>t</a:t>
            </a:r>
            <a:r>
              <a:rPr lang="en-US" altLang="zh-CN" sz="2000" b="1" baseline="-25000" dirty="0" err="1"/>
              <a:t>j</a:t>
            </a:r>
            <a:r>
              <a:rPr lang="en-US" altLang="zh-CN" sz="2000" b="1" dirty="0"/>
              <a:t>=j</a:t>
            </a:r>
            <a:r>
              <a:rPr lang="zh-CN" altLang="en-US" sz="2000" b="1" dirty="0"/>
              <a:t>，</a:t>
            </a:r>
            <a:r>
              <a:rPr lang="en-US" altLang="zh-CN" sz="2000" b="1" dirty="0"/>
              <a:t>key</a:t>
            </a:r>
            <a:r>
              <a:rPr lang="zh-CN" altLang="en-US" sz="2000" b="1" dirty="0"/>
              <a:t>需要与</a:t>
            </a:r>
            <a:r>
              <a:rPr lang="en-US" altLang="zh-CN" sz="2000" b="1" dirty="0"/>
              <a:t>A[1]…A[j-1]</a:t>
            </a:r>
            <a:r>
              <a:rPr lang="zh-CN" altLang="en-US" sz="2000" b="1" dirty="0"/>
              <a:t>比较</a:t>
            </a:r>
          </a:p>
        </p:txBody>
      </p:sp>
      <p:pic>
        <p:nvPicPr>
          <p:cNvPr id="8" name="图片 7"/>
          <p:cNvPicPr>
            <a:picLocks noChangeAspect="1"/>
          </p:cNvPicPr>
          <p:nvPr/>
        </p:nvPicPr>
        <p:blipFill>
          <a:blip r:embed="rId3"/>
          <a:stretch>
            <a:fillRect/>
          </a:stretch>
        </p:blipFill>
        <p:spPr>
          <a:xfrm>
            <a:off x="51516" y="3907141"/>
            <a:ext cx="7600950" cy="2019300"/>
          </a:xfrm>
          <a:prstGeom prst="rect">
            <a:avLst/>
          </a:prstGeom>
        </p:spPr>
      </p:pic>
      <p:sp>
        <p:nvSpPr>
          <p:cNvPr id="15" name="文本框 14"/>
          <p:cNvSpPr txBox="1"/>
          <p:nvPr/>
        </p:nvSpPr>
        <p:spPr>
          <a:xfrm>
            <a:off x="22797" y="5895354"/>
            <a:ext cx="8867103" cy="400110"/>
          </a:xfrm>
          <a:prstGeom prst="rect">
            <a:avLst/>
          </a:prstGeom>
          <a:solidFill>
            <a:schemeClr val="bg1"/>
          </a:solidFill>
          <a:ln>
            <a:solidFill>
              <a:schemeClr val="accent1">
                <a:shade val="50000"/>
              </a:schemeClr>
            </a:solidFill>
          </a:ln>
        </p:spPr>
        <p:txBody>
          <a:bodyPr wrap="square" rtlCol="0">
            <a:spAutoFit/>
          </a:bodyPr>
          <a:lstStyle/>
          <a:p>
            <a:pPr marL="742950" lvl="1" indent="-285750">
              <a:spcBef>
                <a:spcPts val="600"/>
              </a:spcBef>
              <a:spcAft>
                <a:spcPts val="600"/>
              </a:spcAft>
              <a:buFont typeface="Wingdings" panose="05000000000000000000" pitchFamily="2" charset="2"/>
              <a:buChar char="ü"/>
            </a:pPr>
            <a:r>
              <a:rPr lang="zh-CN" altLang="en-US" sz="2000" b="1" dirty="0">
                <a:solidFill>
                  <a:srgbClr val="FF0000"/>
                </a:solidFill>
              </a:rPr>
              <a:t>最坏情况下，</a:t>
            </a:r>
            <a:r>
              <a:rPr lang="en-US" altLang="zh-CN" sz="2000" b="1" dirty="0">
                <a:solidFill>
                  <a:srgbClr val="FF0000"/>
                </a:solidFill>
              </a:rPr>
              <a:t>T(n)</a:t>
            </a:r>
            <a:r>
              <a:rPr lang="zh-CN" altLang="en-US" sz="2000" b="1" dirty="0">
                <a:solidFill>
                  <a:srgbClr val="FF0000"/>
                </a:solidFill>
              </a:rPr>
              <a:t>可表示为问题规模</a:t>
            </a:r>
            <a:r>
              <a:rPr lang="en-US" altLang="zh-CN" sz="2000" b="1" dirty="0">
                <a:solidFill>
                  <a:srgbClr val="FF0000"/>
                </a:solidFill>
              </a:rPr>
              <a:t>n</a:t>
            </a:r>
            <a:r>
              <a:rPr lang="zh-CN" altLang="en-US" sz="2000" b="1" dirty="0">
                <a:solidFill>
                  <a:srgbClr val="FF0000"/>
                </a:solidFill>
              </a:rPr>
              <a:t>的二次函数</a:t>
            </a:r>
          </a:p>
        </p:txBody>
      </p:sp>
      <p:pic>
        <p:nvPicPr>
          <p:cNvPr id="2" name="图片 1"/>
          <p:cNvPicPr>
            <a:picLocks noChangeAspect="1"/>
          </p:cNvPicPr>
          <p:nvPr/>
        </p:nvPicPr>
        <p:blipFill>
          <a:blip r:embed="rId4"/>
          <a:stretch>
            <a:fillRect/>
          </a:stretch>
        </p:blipFill>
        <p:spPr>
          <a:xfrm>
            <a:off x="846449" y="3271102"/>
            <a:ext cx="2001585" cy="933254"/>
          </a:xfrm>
          <a:prstGeom prst="rect">
            <a:avLst/>
          </a:prstGeom>
        </p:spPr>
      </p:pic>
      <p:pic>
        <p:nvPicPr>
          <p:cNvPr id="5" name="图片 4"/>
          <p:cNvPicPr>
            <a:picLocks noChangeAspect="1"/>
          </p:cNvPicPr>
          <p:nvPr/>
        </p:nvPicPr>
        <p:blipFill>
          <a:blip r:embed="rId5"/>
          <a:stretch>
            <a:fillRect/>
          </a:stretch>
        </p:blipFill>
        <p:spPr>
          <a:xfrm>
            <a:off x="2839791" y="3328059"/>
            <a:ext cx="2278257" cy="810308"/>
          </a:xfrm>
          <a:prstGeom prst="rect">
            <a:avLst/>
          </a:prstGeom>
        </p:spPr>
      </p:pic>
    </p:spTree>
    <p:extLst>
      <p:ext uri="{BB962C8B-B14F-4D97-AF65-F5344CB8AC3E}">
        <p14:creationId xmlns:p14="http://schemas.microsoft.com/office/powerpoint/2010/main" val="2031460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插入排序算法的运行时间</a:t>
            </a:r>
            <a:r>
              <a:rPr lang="en-US" altLang="zh-CN" dirty="0"/>
              <a:t>T(n)</a:t>
            </a:r>
            <a:r>
              <a:rPr lang="zh-CN" altLang="en-US" dirty="0"/>
              <a:t>分析</a:t>
            </a:r>
          </a:p>
        </p:txBody>
      </p:sp>
      <p:pic>
        <p:nvPicPr>
          <p:cNvPr id="11" name="内容占位符 10"/>
          <p:cNvPicPr>
            <a:picLocks noGrp="1" noChangeAspect="1"/>
          </p:cNvPicPr>
          <p:nvPr>
            <p:ph idx="1"/>
          </p:nvPr>
        </p:nvPicPr>
        <p:blipFill>
          <a:blip r:embed="rId2"/>
          <a:stretch>
            <a:fillRect/>
          </a:stretch>
        </p:blipFill>
        <p:spPr>
          <a:xfrm>
            <a:off x="70833" y="1730395"/>
            <a:ext cx="9002332" cy="989268"/>
          </a:xfrm>
          <a:prstGeom prst="rect">
            <a:avLst/>
          </a:prstGeom>
        </p:spPr>
      </p:pic>
      <p:sp>
        <p:nvSpPr>
          <p:cNvPr id="4" name="Rectangle 2"/>
          <p:cNvSpPr>
            <a:spLocks noChangeArrowheads="1"/>
          </p:cNvSpPr>
          <p:nvPr/>
        </p:nvSpPr>
        <p:spPr bwMode="auto">
          <a:xfrm>
            <a:off x="399245" y="693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文本框 11"/>
          <p:cNvSpPr txBox="1"/>
          <p:nvPr/>
        </p:nvSpPr>
        <p:spPr>
          <a:xfrm>
            <a:off x="51516" y="1251076"/>
            <a:ext cx="5576552" cy="800219"/>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T(n)</a:t>
            </a:r>
            <a:r>
              <a:rPr lang="zh-CN" altLang="en-US" sz="2800" b="1" dirty="0">
                <a:latin typeface="Arial" panose="020B0604020202020204" pitchFamily="34" charset="0"/>
                <a:cs typeface="Arial" panose="020B0604020202020204" pitchFamily="34" charset="0"/>
              </a:rPr>
              <a:t>为插入排序算法总运行时间</a:t>
            </a:r>
            <a:endParaRPr lang="en-US" altLang="zh-CN" sz="2800" b="1" dirty="0">
              <a:latin typeface="Arial" panose="020B0604020202020204" pitchFamily="34" charset="0"/>
              <a:cs typeface="Arial" panose="020B0604020202020204" pitchFamily="34" charset="0"/>
            </a:endParaRPr>
          </a:p>
          <a:p>
            <a:endParaRPr lang="zh-CN" altLang="en-US" dirty="0"/>
          </a:p>
        </p:txBody>
      </p:sp>
      <p:sp>
        <p:nvSpPr>
          <p:cNvPr id="13" name="文本框 12"/>
          <p:cNvSpPr txBox="1"/>
          <p:nvPr/>
        </p:nvSpPr>
        <p:spPr>
          <a:xfrm>
            <a:off x="217460" y="2530842"/>
            <a:ext cx="8731876" cy="3847207"/>
          </a:xfrm>
          <a:prstGeom prst="rect">
            <a:avLst/>
          </a:prstGeom>
          <a:noFill/>
        </p:spPr>
        <p:txBody>
          <a:bodyPr wrap="square" rtlCol="0">
            <a:spAutoFit/>
          </a:bodyPr>
          <a:lstStyle/>
          <a:p>
            <a:pPr marL="285750" indent="-285750">
              <a:spcBef>
                <a:spcPts val="600"/>
              </a:spcBef>
              <a:spcAft>
                <a:spcPts val="600"/>
              </a:spcAft>
              <a:buClr>
                <a:srgbClr val="7030A0"/>
              </a:buClr>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平均情况：</a:t>
            </a:r>
            <a:r>
              <a:rPr lang="zh-CN" altLang="en-US" sz="2400" b="1" dirty="0">
                <a:latin typeface="Times New Roman" panose="02020603050405020304" pitchFamily="18" charset="0"/>
                <a:cs typeface="Times New Roman" panose="02020603050405020304" pitchFamily="18" charset="0"/>
              </a:rPr>
              <a:t>输入的数据序列是随机的</a:t>
            </a:r>
            <a:endParaRPr lang="en-US" altLang="zh-CN" sz="2400" b="1" dirty="0">
              <a:latin typeface="Times New Roman" panose="02020603050405020304" pitchFamily="18" charset="0"/>
              <a:cs typeface="Times New Roman" panose="02020603050405020304" pitchFamily="18" charset="0"/>
            </a:endParaRPr>
          </a:p>
          <a:p>
            <a:pPr marL="742950" lvl="1" indent="-285750">
              <a:spcBef>
                <a:spcPts val="600"/>
              </a:spcBef>
              <a:spcAft>
                <a:spcPts val="600"/>
              </a:spcAft>
              <a:buFont typeface="Wingdings" panose="05000000000000000000" pitchFamily="2" charset="2"/>
              <a:buChar char="ü"/>
            </a:pPr>
            <a:r>
              <a:rPr lang="zh-CN" altLang="en-US" sz="2000" b="1" dirty="0">
                <a:latin typeface="Times New Roman" panose="02020603050405020304" pitchFamily="18" charset="0"/>
                <a:cs typeface="Times New Roman" panose="02020603050405020304" pitchFamily="18" charset="0"/>
              </a:rPr>
              <a:t>简化分析，假设</a:t>
            </a:r>
            <a:r>
              <a:rPr lang="en-US" altLang="zh-CN" sz="2000" b="1" dirty="0">
                <a:latin typeface="Times New Roman" panose="02020603050405020304" pitchFamily="18" charset="0"/>
                <a:cs typeface="Times New Roman" panose="02020603050405020304" pitchFamily="18" charset="0"/>
              </a:rPr>
              <a:t>A[1]…A[n]</a:t>
            </a:r>
            <a:r>
              <a:rPr lang="zh-CN" altLang="en-US" sz="2000" b="1" dirty="0">
                <a:latin typeface="Times New Roman" panose="02020603050405020304" pitchFamily="18" charset="0"/>
                <a:cs typeface="Times New Roman" panose="02020603050405020304" pitchFamily="18" charset="0"/>
              </a:rPr>
              <a:t>中随机存放</a:t>
            </a:r>
            <a:r>
              <a:rPr lang="en-US" altLang="zh-CN" sz="2000" b="1" dirty="0">
                <a:latin typeface="Times New Roman" panose="02020603050405020304" pitchFamily="18" charset="0"/>
                <a:cs typeface="Times New Roman" panose="02020603050405020304" pitchFamily="18" charset="0"/>
              </a:rPr>
              <a:t>1~n</a:t>
            </a:r>
            <a:r>
              <a:rPr lang="zh-CN" altLang="en-US" sz="2000" b="1" dirty="0">
                <a:latin typeface="Times New Roman" panose="02020603050405020304" pitchFamily="18" charset="0"/>
                <a:cs typeface="Times New Roman" panose="02020603050405020304" pitchFamily="18" charset="0"/>
              </a:rPr>
              <a:t>这</a:t>
            </a:r>
            <a:r>
              <a:rPr lang="en-US" altLang="zh-CN" sz="2000" b="1" dirty="0">
                <a:latin typeface="Times New Roman" panose="02020603050405020304" pitchFamily="18" charset="0"/>
                <a:cs typeface="Times New Roman" panose="02020603050405020304" pitchFamily="18" charset="0"/>
              </a:rPr>
              <a:t>n</a:t>
            </a:r>
            <a:r>
              <a:rPr lang="zh-CN" altLang="en-US" sz="2000" b="1" dirty="0">
                <a:latin typeface="Times New Roman" panose="02020603050405020304" pitchFamily="18" charset="0"/>
                <a:cs typeface="Times New Roman" panose="02020603050405020304" pitchFamily="18" charset="0"/>
              </a:rPr>
              <a:t>个数，并且</a:t>
            </a:r>
            <a:r>
              <a:rPr lang="en-US" altLang="zh-CN" sz="2000" b="1" dirty="0">
                <a:latin typeface="Times New Roman" panose="02020603050405020304" pitchFamily="18" charset="0"/>
                <a:cs typeface="Times New Roman" panose="02020603050405020304" pitchFamily="18" charset="0"/>
              </a:rPr>
              <a:t>1,2,3…,n</a:t>
            </a:r>
            <a:r>
              <a:rPr lang="zh-CN" altLang="en-US" sz="2000" b="1" dirty="0">
                <a:latin typeface="Times New Roman" panose="02020603050405020304" pitchFamily="18" charset="0"/>
                <a:cs typeface="Times New Roman" panose="02020603050405020304" pitchFamily="18" charset="0"/>
              </a:rPr>
              <a:t>的所有</a:t>
            </a:r>
            <a:r>
              <a:rPr lang="en-US" altLang="zh-CN" sz="2000" b="1" dirty="0">
                <a:latin typeface="Times New Roman" panose="02020603050405020304" pitchFamily="18" charset="0"/>
                <a:cs typeface="Times New Roman" panose="02020603050405020304" pitchFamily="18" charset="0"/>
              </a:rPr>
              <a:t>n!</a:t>
            </a:r>
            <a:r>
              <a:rPr lang="zh-CN" altLang="en-US" sz="2000" b="1" dirty="0">
                <a:latin typeface="Times New Roman" panose="02020603050405020304" pitchFamily="18" charset="0"/>
                <a:cs typeface="Times New Roman" panose="02020603050405020304" pitchFamily="18" charset="0"/>
              </a:rPr>
              <a:t>个排列以相等可能性出现。</a:t>
            </a:r>
            <a:endParaRPr lang="en-US" altLang="zh-CN" sz="2000" b="1" dirty="0">
              <a:latin typeface="Times New Roman" panose="02020603050405020304" pitchFamily="18" charset="0"/>
              <a:cs typeface="Times New Roman" panose="02020603050405020304" pitchFamily="18" charset="0"/>
            </a:endParaRPr>
          </a:p>
          <a:p>
            <a:pPr marL="742950" lvl="1" indent="-285750">
              <a:spcBef>
                <a:spcPts val="600"/>
              </a:spcBef>
              <a:spcAft>
                <a:spcPts val="600"/>
              </a:spcAft>
              <a:buFont typeface="Wingdings" panose="05000000000000000000" pitchFamily="2" charset="2"/>
              <a:buChar char="ü"/>
            </a:pPr>
            <a:r>
              <a:rPr lang="zh-CN" altLang="en-US" sz="2000" b="1" dirty="0">
                <a:latin typeface="Times New Roman" panose="02020603050405020304" pitchFamily="18" charset="0"/>
                <a:cs typeface="Times New Roman" panose="02020603050405020304" pitchFamily="18" charset="0"/>
              </a:rPr>
              <a:t>将</a:t>
            </a:r>
            <a:r>
              <a:rPr lang="en-US" altLang="zh-CN" sz="2000" b="1" dirty="0">
                <a:latin typeface="Times New Roman" panose="02020603050405020304" pitchFamily="18" charset="0"/>
                <a:cs typeface="Times New Roman" panose="02020603050405020304" pitchFamily="18" charset="0"/>
              </a:rPr>
              <a:t>A[j]</a:t>
            </a:r>
            <a:r>
              <a:rPr lang="zh-CN" altLang="en-US" sz="2000" b="1" dirty="0">
                <a:latin typeface="Times New Roman" panose="02020603050405020304" pitchFamily="18" charset="0"/>
                <a:cs typeface="Times New Roman" panose="02020603050405020304" pitchFamily="18" charset="0"/>
              </a:rPr>
              <a:t>插入</a:t>
            </a:r>
            <a:r>
              <a:rPr lang="en-US" altLang="zh-CN" sz="2000" b="1" dirty="0">
                <a:latin typeface="Times New Roman" panose="02020603050405020304" pitchFamily="18" charset="0"/>
                <a:cs typeface="Times New Roman" panose="02020603050405020304" pitchFamily="18" charset="0"/>
              </a:rPr>
              <a:t>A[1]…A[j]</a:t>
            </a:r>
            <a:r>
              <a:rPr lang="zh-CN" altLang="en-US" sz="2000" b="1" dirty="0">
                <a:latin typeface="Times New Roman" panose="02020603050405020304" pitchFamily="18" charset="0"/>
                <a:cs typeface="Times New Roman" panose="02020603050405020304" pitchFamily="18" charset="0"/>
              </a:rPr>
              <a:t>中合适的位置上</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假设这个位置为</a:t>
            </a:r>
            <a:r>
              <a:rPr lang="en-US" altLang="zh-CN" sz="2000" b="1" dirty="0">
                <a:latin typeface="Times New Roman" panose="02020603050405020304" pitchFamily="18" charset="0"/>
                <a:cs typeface="Times New Roman" panose="02020603050405020304" pitchFamily="18" charset="0"/>
              </a:rPr>
              <a:t>k</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k</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j</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marL="742950" lvl="1" indent="-285750">
              <a:spcBef>
                <a:spcPts val="600"/>
              </a:spcBef>
              <a:spcAft>
                <a:spcPts val="600"/>
              </a:spcAft>
              <a:buFont typeface="Wingdings" panose="05000000000000000000" pitchFamily="2" charset="2"/>
              <a:buChar char="ü"/>
            </a:pPr>
            <a:r>
              <a:rPr lang="zh-CN" altLang="en-US" sz="2000" b="1" dirty="0">
                <a:latin typeface="Times New Roman" panose="02020603050405020304" pitchFamily="18" charset="0"/>
                <a:cs typeface="Times New Roman" panose="02020603050405020304" pitchFamily="18" charset="0"/>
              </a:rPr>
              <a:t>将</a:t>
            </a:r>
            <a:r>
              <a:rPr lang="en-US" altLang="zh-CN" sz="2000" b="1" dirty="0">
                <a:latin typeface="Times New Roman" panose="02020603050405020304" pitchFamily="18" charset="0"/>
                <a:cs typeface="Times New Roman" panose="02020603050405020304" pitchFamily="18" charset="0"/>
              </a:rPr>
              <a:t>A[j]</a:t>
            </a:r>
            <a:r>
              <a:rPr lang="zh-CN" altLang="en-US" sz="2000" b="1" dirty="0">
                <a:latin typeface="Times New Roman" panose="02020603050405020304" pitchFamily="18" charset="0"/>
                <a:cs typeface="Times New Roman" panose="02020603050405020304" pitchFamily="18" charset="0"/>
              </a:rPr>
              <a:t>插入合适位置</a:t>
            </a:r>
            <a:r>
              <a:rPr lang="en-US" altLang="zh-CN" sz="2000" b="1" dirty="0">
                <a:latin typeface="Times New Roman" panose="02020603050405020304" pitchFamily="18" charset="0"/>
                <a:cs typeface="Times New Roman" panose="02020603050405020304" pitchFamily="18" charset="0"/>
              </a:rPr>
              <a:t>k</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while</a:t>
            </a:r>
            <a:r>
              <a:rPr lang="zh-CN" altLang="en-US" sz="2000" b="1" dirty="0">
                <a:latin typeface="Times New Roman" panose="02020603050405020304" pitchFamily="18" charset="0"/>
                <a:cs typeface="Times New Roman" panose="02020603050405020304" pitchFamily="18" charset="0"/>
              </a:rPr>
              <a:t>所执行的比较次数为：</a:t>
            </a:r>
            <a:r>
              <a:rPr lang="en-US" altLang="zh-CN" sz="2000" b="1" dirty="0">
                <a:latin typeface="Times New Roman" panose="02020603050405020304" pitchFamily="18" charset="0"/>
                <a:cs typeface="Times New Roman" panose="02020603050405020304" pitchFamily="18" charset="0"/>
              </a:rPr>
              <a:t>j-k+1</a:t>
            </a:r>
          </a:p>
          <a:p>
            <a:pPr marL="742950" lvl="1" indent="-285750">
              <a:spcBef>
                <a:spcPts val="600"/>
              </a:spcBef>
              <a:spcAft>
                <a:spcPts val="600"/>
              </a:spcAft>
              <a:buFont typeface="Wingdings" panose="05000000000000000000" pitchFamily="2" charset="2"/>
              <a:buChar char="ü"/>
            </a:pPr>
            <a:r>
              <a:rPr lang="zh-CN" altLang="en-US" sz="2000" b="1" dirty="0">
                <a:latin typeface="Times New Roman" panose="02020603050405020304" pitchFamily="18" charset="0"/>
                <a:cs typeface="Times New Roman" panose="02020603050405020304" pitchFamily="18" charset="0"/>
              </a:rPr>
              <a:t>这个合适位置在</a:t>
            </a:r>
            <a:r>
              <a:rPr lang="en-US" altLang="zh-CN" sz="2000" b="1" dirty="0">
                <a:latin typeface="Times New Roman" panose="02020603050405020304" pitchFamily="18" charset="0"/>
                <a:cs typeface="Times New Roman" panose="02020603050405020304" pitchFamily="18" charset="0"/>
              </a:rPr>
              <a:t>A[1]…A[j]</a:t>
            </a:r>
            <a:r>
              <a:rPr lang="zh-CN" altLang="en-US" sz="2000" b="1" dirty="0">
                <a:latin typeface="Times New Roman" panose="02020603050405020304" pitchFamily="18" charset="0"/>
                <a:cs typeface="Times New Roman" panose="02020603050405020304" pitchFamily="18" charset="0"/>
              </a:rPr>
              <a:t>中的概率是</a:t>
            </a:r>
            <a:r>
              <a:rPr lang="en-US" altLang="zh-CN" sz="2000" b="1" dirty="0">
                <a:latin typeface="Times New Roman" panose="02020603050405020304" pitchFamily="18" charset="0"/>
                <a:cs typeface="Times New Roman" panose="02020603050405020304" pitchFamily="18" charset="0"/>
              </a:rPr>
              <a:t>1/j</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marL="742950" lvl="1" indent="-285750">
              <a:spcBef>
                <a:spcPts val="600"/>
              </a:spcBef>
              <a:spcAft>
                <a:spcPts val="600"/>
              </a:spcAft>
              <a:buFont typeface="Wingdings" panose="05000000000000000000" pitchFamily="2" charset="2"/>
              <a:buChar char="ü"/>
            </a:pPr>
            <a:r>
              <a:rPr lang="zh-CN" altLang="en-US" sz="2000" b="1" dirty="0">
                <a:latin typeface="Times New Roman" panose="02020603050405020304" pitchFamily="18" charset="0"/>
                <a:cs typeface="Times New Roman" panose="02020603050405020304" pitchFamily="18" charset="0"/>
              </a:rPr>
              <a:t>将</a:t>
            </a:r>
            <a:r>
              <a:rPr lang="en-US" altLang="zh-CN" sz="2000" b="1" dirty="0">
                <a:latin typeface="Times New Roman" panose="02020603050405020304" pitchFamily="18" charset="0"/>
                <a:cs typeface="Times New Roman" panose="02020603050405020304" pitchFamily="18" charset="0"/>
              </a:rPr>
              <a:t>A[j]</a:t>
            </a:r>
            <a:r>
              <a:rPr lang="zh-CN" altLang="en-US" sz="2000" b="1" dirty="0">
                <a:latin typeface="Times New Roman" panose="02020603050405020304" pitchFamily="18" charset="0"/>
                <a:cs typeface="Times New Roman" panose="02020603050405020304" pitchFamily="18" charset="0"/>
              </a:rPr>
              <a:t>插入到</a:t>
            </a:r>
            <a:r>
              <a:rPr lang="en-US" altLang="zh-CN" sz="2000" b="1" dirty="0">
                <a:latin typeface="Times New Roman" panose="02020603050405020304" pitchFamily="18" charset="0"/>
                <a:cs typeface="Times New Roman" panose="02020603050405020304" pitchFamily="18" charset="0"/>
              </a:rPr>
              <a:t>A[1]…A[j]</a:t>
            </a:r>
            <a:r>
              <a:rPr lang="zh-CN" altLang="en-US" sz="2000" b="1" dirty="0">
                <a:latin typeface="Times New Roman" panose="02020603050405020304" pitchFamily="18" charset="0"/>
                <a:cs typeface="Times New Roman" panose="02020603050405020304" pitchFamily="18" charset="0"/>
              </a:rPr>
              <a:t>中合适位置上，算法的第</a:t>
            </a:r>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Times New Roman" panose="02020603050405020304" pitchFamily="18" charset="0"/>
                <a:cs typeface="Times New Roman" panose="02020603050405020304" pitchFamily="18" charset="0"/>
              </a:rPr>
              <a:t>行的</a:t>
            </a:r>
            <a:r>
              <a:rPr lang="en-US" altLang="zh-CN" sz="2000" b="1" dirty="0">
                <a:latin typeface="Times New Roman" panose="02020603050405020304" pitchFamily="18" charset="0"/>
                <a:cs typeface="Times New Roman" panose="02020603050405020304" pitchFamily="18" charset="0"/>
              </a:rPr>
              <a:t>while</a:t>
            </a:r>
            <a:r>
              <a:rPr lang="zh-CN" altLang="en-US" sz="2000" b="1" dirty="0">
                <a:latin typeface="Times New Roman" panose="02020603050405020304" pitchFamily="18" charset="0"/>
                <a:cs typeface="Times New Roman" panose="02020603050405020304" pitchFamily="18" charset="0"/>
              </a:rPr>
              <a:t>所需要的平均测试次数为：</a:t>
            </a:r>
            <a:endParaRPr lang="en-US" altLang="zh-CN" sz="2000" b="1" dirty="0">
              <a:latin typeface="Times New Roman" panose="02020603050405020304" pitchFamily="18" charset="0"/>
              <a:cs typeface="Times New Roman" panose="02020603050405020304" pitchFamily="18" charset="0"/>
            </a:endParaRPr>
          </a:p>
          <a:p>
            <a:pPr marL="1257300" lvl="2" indent="-342900">
              <a:spcBef>
                <a:spcPts val="600"/>
              </a:spcBef>
              <a:spcAft>
                <a:spcPts val="600"/>
              </a:spcAft>
              <a:buFont typeface="Arial" panose="020B0604020202020204" pitchFamily="34" charset="0"/>
              <a:buChar char="•"/>
            </a:pPr>
            <a:endParaRPr lang="zh-CN" altLang="en-US" sz="2000" dirty="0"/>
          </a:p>
        </p:txBody>
      </p:sp>
      <p:pic>
        <p:nvPicPr>
          <p:cNvPr id="6" name="图片 5"/>
          <p:cNvPicPr>
            <a:picLocks noChangeAspect="1"/>
          </p:cNvPicPr>
          <p:nvPr/>
        </p:nvPicPr>
        <p:blipFill>
          <a:blip r:embed="rId3"/>
          <a:stretch>
            <a:fillRect/>
          </a:stretch>
        </p:blipFill>
        <p:spPr>
          <a:xfrm>
            <a:off x="3177861" y="5701526"/>
            <a:ext cx="2788276" cy="9453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956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D082D8E-13C1-41DF-B10E-6E28F7B8016C}"/>
              </a:ext>
            </a:extLst>
          </p:cNvPr>
          <p:cNvSpPr>
            <a:spLocks noGrp="1"/>
          </p:cNvSpPr>
          <p:nvPr>
            <p:ph idx="1"/>
          </p:nvPr>
        </p:nvSpPr>
        <p:spPr>
          <a:xfrm>
            <a:off x="11974" y="1162163"/>
            <a:ext cx="9132026" cy="5229210"/>
          </a:xfrm>
        </p:spPr>
        <p:txBody>
          <a:bodyPr>
            <a:normAutofit/>
          </a:bodyPr>
          <a:lstStyle/>
          <a:p>
            <a:pPr>
              <a:lnSpc>
                <a:spcPct val="150000"/>
              </a:lnSpc>
              <a:spcBef>
                <a:spcPts val="0"/>
              </a:spcBef>
              <a:spcAft>
                <a:spcPts val="0"/>
              </a:spcAft>
            </a:pPr>
            <a:r>
              <a:rPr lang="zh-CN" altLang="en-US" b="1" dirty="0">
                <a:solidFill>
                  <a:srgbClr val="FF0000"/>
                </a:solidFill>
              </a:rPr>
              <a:t>例</a:t>
            </a:r>
            <a:r>
              <a:rPr lang="en-US" altLang="zh-CN" b="1" dirty="0">
                <a:solidFill>
                  <a:srgbClr val="FF0000"/>
                </a:solidFill>
              </a:rPr>
              <a:t>1</a:t>
            </a:r>
            <a:r>
              <a:rPr lang="zh-CN" altLang="en-US" b="1" dirty="0">
                <a:solidFill>
                  <a:srgbClr val="FF0000"/>
                </a:solidFill>
              </a:rPr>
              <a:t>：统计不同元素个数</a:t>
            </a:r>
            <a:endParaRPr lang="en-US" altLang="zh-CN" b="1" dirty="0">
              <a:solidFill>
                <a:srgbClr val="FF0000"/>
              </a:solidFill>
            </a:endParaRPr>
          </a:p>
          <a:p>
            <a:pPr lvl="1">
              <a:lnSpc>
                <a:spcPct val="150000"/>
              </a:lnSpc>
              <a:spcBef>
                <a:spcPts val="0"/>
              </a:spcBef>
              <a:spcAft>
                <a:spcPts val="0"/>
              </a:spcAft>
            </a:pPr>
            <a:r>
              <a:rPr lang="zh-CN" altLang="en-US" b="1" dirty="0"/>
              <a:t>给定有</a:t>
            </a:r>
            <a:r>
              <a:rPr lang="en-US" altLang="zh-CN" b="1" dirty="0"/>
              <a:t>n</a:t>
            </a:r>
            <a:r>
              <a:rPr lang="zh-CN" altLang="en-US" b="1" dirty="0"/>
              <a:t>个元素的数据序列，统计不同元素的个数。</a:t>
            </a:r>
            <a:endParaRPr lang="en-US" altLang="zh-CN" b="1" dirty="0"/>
          </a:p>
          <a:p>
            <a:pPr marL="457200" lvl="1" indent="0">
              <a:buNone/>
            </a:pPr>
            <a:endParaRPr lang="zh-CN" altLang="en-US" b="1" dirty="0"/>
          </a:p>
        </p:txBody>
      </p:sp>
      <p:sp>
        <p:nvSpPr>
          <p:cNvPr id="3" name="标题 2">
            <a:extLst>
              <a:ext uri="{FF2B5EF4-FFF2-40B4-BE49-F238E27FC236}">
                <a16:creationId xmlns:a16="http://schemas.microsoft.com/office/drawing/2014/main" id="{C700E74C-4293-4094-9FE6-31AE40A127D9}"/>
              </a:ext>
            </a:extLst>
          </p:cNvPr>
          <p:cNvSpPr>
            <a:spLocks noGrp="1"/>
          </p:cNvSpPr>
          <p:nvPr>
            <p:ph type="title"/>
          </p:nvPr>
        </p:nvSpPr>
        <p:spPr/>
        <p:txBody>
          <a:bodyPr/>
          <a:lstStyle/>
          <a:p>
            <a:r>
              <a:rPr lang="zh-CN" altLang="en-US" dirty="0"/>
              <a:t>算法初体验</a:t>
            </a:r>
          </a:p>
        </p:txBody>
      </p:sp>
      <p:pic>
        <p:nvPicPr>
          <p:cNvPr id="4" name="图片 3">
            <a:extLst>
              <a:ext uri="{FF2B5EF4-FFF2-40B4-BE49-F238E27FC236}">
                <a16:creationId xmlns:a16="http://schemas.microsoft.com/office/drawing/2014/main" id="{7D879BEE-B9CF-495A-B4AC-5AAC25F930FC}"/>
              </a:ext>
            </a:extLst>
          </p:cNvPr>
          <p:cNvPicPr>
            <a:picLocks noChangeAspect="1"/>
          </p:cNvPicPr>
          <p:nvPr/>
        </p:nvPicPr>
        <p:blipFill>
          <a:blip r:embed="rId2"/>
          <a:stretch>
            <a:fillRect/>
          </a:stretch>
        </p:blipFill>
        <p:spPr>
          <a:xfrm>
            <a:off x="382472" y="2450969"/>
            <a:ext cx="3039457" cy="3893897"/>
          </a:xfrm>
          <a:prstGeom prst="rect">
            <a:avLst/>
          </a:prstGeom>
        </p:spPr>
      </p:pic>
      <p:graphicFrame>
        <p:nvGraphicFramePr>
          <p:cNvPr id="5" name="表格 4">
            <a:extLst>
              <a:ext uri="{FF2B5EF4-FFF2-40B4-BE49-F238E27FC236}">
                <a16:creationId xmlns:a16="http://schemas.microsoft.com/office/drawing/2014/main" id="{CFBE0972-8695-4EFA-A1BE-2F5A1F31936C}"/>
              </a:ext>
            </a:extLst>
          </p:cNvPr>
          <p:cNvGraphicFramePr>
            <a:graphicFrameLocks noGrp="1"/>
          </p:cNvGraphicFramePr>
          <p:nvPr>
            <p:extLst>
              <p:ext uri="{D42A27DB-BD31-4B8C-83A1-F6EECF244321}">
                <p14:modId xmlns:p14="http://schemas.microsoft.com/office/powerpoint/2010/main" val="895839417"/>
              </p:ext>
            </p:extLst>
          </p:nvPr>
        </p:nvGraphicFramePr>
        <p:xfrm>
          <a:off x="4147793" y="2960015"/>
          <a:ext cx="4176074" cy="1828800"/>
        </p:xfrm>
        <a:graphic>
          <a:graphicData uri="http://schemas.openxmlformats.org/drawingml/2006/table">
            <a:tbl>
              <a:tblPr firstRow="1" bandRow="1">
                <a:tableStyleId>{5940675A-B579-460E-94D1-54222C63F5DA}</a:tableStyleId>
              </a:tblPr>
              <a:tblGrid>
                <a:gridCol w="2050466">
                  <a:extLst>
                    <a:ext uri="{9D8B030D-6E8A-4147-A177-3AD203B41FA5}">
                      <a16:colId xmlns:a16="http://schemas.microsoft.com/office/drawing/2014/main" val="4190124393"/>
                    </a:ext>
                  </a:extLst>
                </a:gridCol>
                <a:gridCol w="2125608">
                  <a:extLst>
                    <a:ext uri="{9D8B030D-6E8A-4147-A177-3AD203B41FA5}">
                      <a16:colId xmlns:a16="http://schemas.microsoft.com/office/drawing/2014/main" val="642833596"/>
                    </a:ext>
                  </a:extLst>
                </a:gridCol>
              </a:tblGrid>
              <a:tr h="454163">
                <a:tc>
                  <a:txBody>
                    <a:bodyPr/>
                    <a:lstStyle/>
                    <a:p>
                      <a:pPr algn="ct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问题规模</a:t>
                      </a:r>
                      <a:r>
                        <a:rPr lang="en-US" altLang="zh-CN" sz="24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a:t>
                      </a:r>
                      <a:endParaRPr lang="zh-CN" altLang="en-US" sz="24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运行时间</a:t>
                      </a:r>
                    </a:p>
                  </a:txBody>
                  <a:tcPr anchor="ctr"/>
                </a:tc>
                <a:extLst>
                  <a:ext uri="{0D108BD9-81ED-4DB2-BD59-A6C34878D82A}">
                    <a16:rowId xmlns:a16="http://schemas.microsoft.com/office/drawing/2014/main" val="1824606613"/>
                  </a:ext>
                </a:extLst>
              </a:tr>
              <a:tr h="451928">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100</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&lt;1ms  (11.9 us)</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274985371"/>
                  </a:ext>
                </a:extLst>
              </a:tr>
              <a:tr h="451928">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10000</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a:latin typeface="Times New Roman" panose="02020603050405020304" pitchFamily="18" charset="0"/>
                          <a:ea typeface="楷体" panose="02010609060101010101" pitchFamily="49" charset="-122"/>
                          <a:cs typeface="Times New Roman" panose="02020603050405020304" pitchFamily="18" charset="0"/>
                        </a:rPr>
                        <a:t>&lt;1s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(118ms)</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886904561"/>
                  </a:ext>
                </a:extLst>
              </a:tr>
              <a:tr h="451928">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1000000</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&gt;10min (1175s)</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3639956369"/>
                  </a:ext>
                </a:extLst>
              </a:tr>
            </a:tbl>
          </a:graphicData>
        </a:graphic>
      </p:graphicFrame>
      <p:sp>
        <p:nvSpPr>
          <p:cNvPr id="6" name="文本框 5">
            <a:extLst>
              <a:ext uri="{FF2B5EF4-FFF2-40B4-BE49-F238E27FC236}">
                <a16:creationId xmlns:a16="http://schemas.microsoft.com/office/drawing/2014/main" id="{0DF095D4-8379-45DC-8FF0-E492B646C6F1}"/>
              </a:ext>
            </a:extLst>
          </p:cNvPr>
          <p:cNvSpPr txBox="1"/>
          <p:nvPr/>
        </p:nvSpPr>
        <p:spPr>
          <a:xfrm>
            <a:off x="4185501" y="2432114"/>
            <a:ext cx="1508288" cy="461665"/>
          </a:xfrm>
          <a:prstGeom prst="rect">
            <a:avLst/>
          </a:prstGeom>
          <a:noFill/>
        </p:spPr>
        <p:txBody>
          <a:bodyPr wrap="square" rtlCol="0">
            <a:spAutoFit/>
          </a:bodyPr>
          <a:lstStyle/>
          <a:p>
            <a:r>
              <a:rPr lang="zh-CN" altLang="en-US" sz="2400" b="1" dirty="0">
                <a:latin typeface="楷体" panose="02010609060101010101" pitchFamily="49" charset="-122"/>
                <a:ea typeface="楷体" panose="02010609060101010101" pitchFamily="49" charset="-122"/>
              </a:rPr>
              <a:t>随机数据</a:t>
            </a:r>
          </a:p>
        </p:txBody>
      </p:sp>
      <p:sp>
        <p:nvSpPr>
          <p:cNvPr id="7" name="文本框 6">
            <a:extLst>
              <a:ext uri="{FF2B5EF4-FFF2-40B4-BE49-F238E27FC236}">
                <a16:creationId xmlns:a16="http://schemas.microsoft.com/office/drawing/2014/main" id="{44A8EBFF-AAB2-48E4-8638-9C588CD42BA8}"/>
              </a:ext>
            </a:extLst>
          </p:cNvPr>
          <p:cNvSpPr txBox="1"/>
          <p:nvPr/>
        </p:nvSpPr>
        <p:spPr>
          <a:xfrm>
            <a:off x="3629320" y="5638800"/>
            <a:ext cx="5335571" cy="461665"/>
          </a:xfrm>
          <a:prstGeom prst="rect">
            <a:avLst/>
          </a:prstGeom>
          <a:noFill/>
        </p:spPr>
        <p:txBody>
          <a:bodyPr wrap="square" rtlCol="0">
            <a:spAutoFit/>
          </a:bodyPr>
          <a:lstStyle/>
          <a:p>
            <a:r>
              <a:rPr lang="zh-CN" altLang="en-US" sz="2400" b="1" i="1" dirty="0">
                <a:solidFill>
                  <a:srgbClr val="FF0000"/>
                </a:solidFill>
                <a:latin typeface="楷体" panose="02010609060101010101" pitchFamily="49" charset="-122"/>
                <a:ea typeface="楷体" panose="02010609060101010101" pitchFamily="49" charset="-122"/>
              </a:rPr>
              <a:t>对于实际问题，该方法不可行！</a:t>
            </a:r>
            <a:endParaRPr lang="zh-CN" altLang="en-US" sz="2400" b="1" dirty="0">
              <a:solidFill>
                <a:srgbClr val="FF0000"/>
              </a:solidFill>
              <a:latin typeface="楷体" panose="02010609060101010101" pitchFamily="49" charset="-122"/>
              <a:ea typeface="楷体" panose="02010609060101010101" pitchFamily="49" charset="-122"/>
            </a:endParaRPr>
          </a:p>
        </p:txBody>
      </p:sp>
      <p:sp>
        <p:nvSpPr>
          <p:cNvPr id="8" name="文本框 7">
            <a:extLst>
              <a:ext uri="{FF2B5EF4-FFF2-40B4-BE49-F238E27FC236}">
                <a16:creationId xmlns:a16="http://schemas.microsoft.com/office/drawing/2014/main" id="{AEBA4D09-2FE8-4C12-8DC9-39EA57529748}"/>
              </a:ext>
            </a:extLst>
          </p:cNvPr>
          <p:cNvSpPr txBox="1"/>
          <p:nvPr/>
        </p:nvSpPr>
        <p:spPr>
          <a:xfrm>
            <a:off x="3591613" y="5112471"/>
            <a:ext cx="5552387" cy="461665"/>
          </a:xfrm>
          <a:prstGeom prst="rect">
            <a:avLst/>
          </a:prstGeom>
          <a:noFill/>
        </p:spPr>
        <p:txBody>
          <a:bodyPr wrap="square" rtlCol="0">
            <a:spAutoFit/>
          </a:bodyPr>
          <a:lstStyle/>
          <a:p>
            <a:r>
              <a:rPr lang="zh-CN" altLang="en-US" sz="2400" b="1" dirty="0">
                <a:solidFill>
                  <a:srgbClr val="0000CC"/>
                </a:solidFill>
              </a:rPr>
              <a:t>随着</a:t>
            </a:r>
            <a:r>
              <a:rPr lang="en-US" altLang="zh-CN" sz="2400" b="1" i="1" dirty="0">
                <a:solidFill>
                  <a:srgbClr val="0000CC"/>
                </a:solidFill>
                <a:latin typeface="Times New Roman" panose="02020603050405020304" pitchFamily="18" charset="0"/>
                <a:cs typeface="Times New Roman" panose="02020603050405020304" pitchFamily="18" charset="0"/>
              </a:rPr>
              <a:t>n</a:t>
            </a:r>
            <a:r>
              <a:rPr lang="zh-CN" altLang="en-US" sz="2400" b="1" dirty="0">
                <a:solidFill>
                  <a:srgbClr val="0000CC"/>
                </a:solidFill>
              </a:rPr>
              <a:t>的增加，运行时间增长数量级为</a:t>
            </a:r>
            <a:r>
              <a:rPr lang="en-US" altLang="zh-CN" sz="2400" b="1" i="1" dirty="0">
                <a:solidFill>
                  <a:srgbClr val="0000CC"/>
                </a:solidFill>
                <a:latin typeface="Times New Roman" panose="02020603050405020304" pitchFamily="18" charset="0"/>
                <a:cs typeface="Times New Roman" panose="02020603050405020304" pitchFamily="18" charset="0"/>
              </a:rPr>
              <a:t>n</a:t>
            </a:r>
            <a:r>
              <a:rPr lang="en-US" altLang="zh-CN" sz="2400" b="1" i="1" baseline="30000" dirty="0">
                <a:solidFill>
                  <a:srgbClr val="0000CC"/>
                </a:solidFill>
                <a:latin typeface="Times New Roman" panose="02020603050405020304" pitchFamily="18" charset="0"/>
                <a:cs typeface="Times New Roman" panose="02020603050405020304" pitchFamily="18" charset="0"/>
              </a:rPr>
              <a:t>2</a:t>
            </a:r>
            <a:endParaRPr lang="zh-CN" altLang="en-US" sz="2400" b="1" i="1" baseline="30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05883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插入排序算法的运行时间</a:t>
            </a:r>
            <a:r>
              <a:rPr lang="en-US" altLang="zh-CN" dirty="0"/>
              <a:t>T(n)</a:t>
            </a:r>
            <a:r>
              <a:rPr lang="zh-CN" altLang="en-US" dirty="0"/>
              <a:t>分析</a:t>
            </a:r>
          </a:p>
        </p:txBody>
      </p:sp>
      <p:pic>
        <p:nvPicPr>
          <p:cNvPr id="11" name="内容占位符 10"/>
          <p:cNvPicPr>
            <a:picLocks noGrp="1" noChangeAspect="1"/>
          </p:cNvPicPr>
          <p:nvPr>
            <p:ph idx="1"/>
          </p:nvPr>
        </p:nvPicPr>
        <p:blipFill>
          <a:blip r:embed="rId2"/>
          <a:stretch>
            <a:fillRect/>
          </a:stretch>
        </p:blipFill>
        <p:spPr>
          <a:xfrm>
            <a:off x="70833" y="1730395"/>
            <a:ext cx="9002332" cy="989268"/>
          </a:xfrm>
          <a:prstGeom prst="rect">
            <a:avLst/>
          </a:prstGeom>
        </p:spPr>
      </p:pic>
      <p:sp>
        <p:nvSpPr>
          <p:cNvPr id="4" name="Rectangle 2"/>
          <p:cNvSpPr>
            <a:spLocks noChangeArrowheads="1"/>
          </p:cNvSpPr>
          <p:nvPr/>
        </p:nvSpPr>
        <p:spPr bwMode="auto">
          <a:xfrm>
            <a:off x="399245" y="693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文本框 11"/>
          <p:cNvSpPr txBox="1"/>
          <p:nvPr/>
        </p:nvSpPr>
        <p:spPr>
          <a:xfrm>
            <a:off x="51516" y="1251076"/>
            <a:ext cx="5576552" cy="800219"/>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T(n)</a:t>
            </a:r>
            <a:r>
              <a:rPr lang="zh-CN" altLang="en-US" sz="2800" b="1" dirty="0">
                <a:latin typeface="Arial" panose="020B0604020202020204" pitchFamily="34" charset="0"/>
                <a:cs typeface="Arial" panose="020B0604020202020204" pitchFamily="34" charset="0"/>
              </a:rPr>
              <a:t>为插入排序算法总运行时间</a:t>
            </a:r>
            <a:endParaRPr lang="en-US" altLang="zh-CN" sz="2800" b="1" dirty="0">
              <a:latin typeface="Arial" panose="020B0604020202020204" pitchFamily="34" charset="0"/>
              <a:cs typeface="Arial" panose="020B0604020202020204" pitchFamily="34" charset="0"/>
            </a:endParaRPr>
          </a:p>
          <a:p>
            <a:endParaRPr lang="zh-CN" altLang="en-US" dirty="0"/>
          </a:p>
        </p:txBody>
      </p:sp>
      <p:sp>
        <p:nvSpPr>
          <p:cNvPr id="13" name="文本框 12"/>
          <p:cNvSpPr txBox="1"/>
          <p:nvPr/>
        </p:nvSpPr>
        <p:spPr>
          <a:xfrm>
            <a:off x="217460" y="2530842"/>
            <a:ext cx="8731876" cy="923330"/>
          </a:xfrm>
          <a:prstGeom prst="rect">
            <a:avLst/>
          </a:prstGeom>
          <a:noFill/>
        </p:spPr>
        <p:txBody>
          <a:bodyPr wrap="square" rtlCol="0">
            <a:spAutoFit/>
          </a:bodyPr>
          <a:lstStyle/>
          <a:p>
            <a:pPr marL="285750" indent="-285750">
              <a:spcBef>
                <a:spcPts val="600"/>
              </a:spcBef>
              <a:spcAft>
                <a:spcPts val="600"/>
              </a:spcAft>
              <a:buClr>
                <a:srgbClr val="7030A0"/>
              </a:buClr>
              <a:buFont typeface="Wingdings" panose="05000000000000000000" pitchFamily="2" charset="2"/>
              <a:buChar char="n"/>
            </a:pPr>
            <a:r>
              <a:rPr lang="zh-CN" altLang="en-US" sz="2400" b="1" dirty="0"/>
              <a:t>平均情况：输入的数据序列是随机的</a:t>
            </a:r>
            <a:endParaRPr lang="en-US" altLang="zh-CN" sz="2400" b="1" dirty="0"/>
          </a:p>
          <a:p>
            <a:pPr marL="1257300" lvl="2" indent="-342900">
              <a:spcBef>
                <a:spcPts val="600"/>
              </a:spcBef>
              <a:spcAft>
                <a:spcPts val="600"/>
              </a:spcAft>
              <a:buFont typeface="Arial" panose="020B0604020202020204" pitchFamily="34" charset="0"/>
              <a:buChar char="•"/>
            </a:pPr>
            <a:endParaRPr lang="zh-CN" altLang="en-US" sz="2000" b="1" dirty="0"/>
          </a:p>
        </p:txBody>
      </p:sp>
      <p:pic>
        <p:nvPicPr>
          <p:cNvPr id="2" name="图片 1"/>
          <p:cNvPicPr>
            <a:picLocks noChangeAspect="1"/>
          </p:cNvPicPr>
          <p:nvPr/>
        </p:nvPicPr>
        <p:blipFill>
          <a:blip r:embed="rId3"/>
          <a:stretch>
            <a:fillRect/>
          </a:stretch>
        </p:blipFill>
        <p:spPr>
          <a:xfrm>
            <a:off x="249117" y="3185334"/>
            <a:ext cx="8790854" cy="2069054"/>
          </a:xfrm>
          <a:prstGeom prst="rect">
            <a:avLst/>
          </a:prstGeom>
        </p:spPr>
      </p:pic>
      <p:sp>
        <p:nvSpPr>
          <p:cNvPr id="10" name="文本框 9"/>
          <p:cNvSpPr txBox="1"/>
          <p:nvPr/>
        </p:nvSpPr>
        <p:spPr>
          <a:xfrm>
            <a:off x="145572" y="5306301"/>
            <a:ext cx="8867103" cy="461665"/>
          </a:xfrm>
          <a:prstGeom prst="rect">
            <a:avLst/>
          </a:prstGeom>
          <a:solidFill>
            <a:schemeClr val="bg1"/>
          </a:solidFill>
          <a:ln>
            <a:solidFill>
              <a:schemeClr val="accent1">
                <a:shade val="50000"/>
              </a:schemeClr>
            </a:solidFill>
          </a:ln>
        </p:spPr>
        <p:txBody>
          <a:bodyPr wrap="square" rtlCol="0">
            <a:spAutoFit/>
          </a:bodyPr>
          <a:lstStyle/>
          <a:p>
            <a:pPr marL="742950" lvl="1" indent="-285750">
              <a:spcBef>
                <a:spcPts val="600"/>
              </a:spcBef>
              <a:spcAft>
                <a:spcPts val="600"/>
              </a:spcAft>
              <a:buFont typeface="Wingdings" panose="05000000000000000000" pitchFamily="2" charset="2"/>
              <a:buChar char="ü"/>
            </a:pPr>
            <a:r>
              <a:rPr lang="zh-CN" altLang="en-US" sz="2400" b="1" dirty="0">
                <a:solidFill>
                  <a:srgbClr val="FF0000"/>
                </a:solidFill>
              </a:rPr>
              <a:t>平均情况下，</a:t>
            </a:r>
            <a:r>
              <a:rPr lang="en-US" altLang="zh-CN" sz="2400" b="1" dirty="0">
                <a:solidFill>
                  <a:srgbClr val="FF0000"/>
                </a:solidFill>
              </a:rPr>
              <a:t>T(n)</a:t>
            </a:r>
            <a:r>
              <a:rPr lang="zh-CN" altLang="en-US" sz="2400" b="1" dirty="0">
                <a:solidFill>
                  <a:srgbClr val="FF0000"/>
                </a:solidFill>
              </a:rPr>
              <a:t>可表示为问题规模</a:t>
            </a:r>
            <a:r>
              <a:rPr lang="en-US" altLang="zh-CN" sz="2400" b="1" dirty="0">
                <a:solidFill>
                  <a:srgbClr val="FF0000"/>
                </a:solidFill>
              </a:rPr>
              <a:t>n</a:t>
            </a:r>
            <a:r>
              <a:rPr lang="zh-CN" altLang="en-US" sz="2400" b="1" dirty="0">
                <a:solidFill>
                  <a:srgbClr val="FF0000"/>
                </a:solidFill>
              </a:rPr>
              <a:t>的二次函数</a:t>
            </a:r>
          </a:p>
        </p:txBody>
      </p:sp>
    </p:spTree>
    <p:extLst>
      <p:ext uri="{BB962C8B-B14F-4D97-AF65-F5344CB8AC3E}">
        <p14:creationId xmlns:p14="http://schemas.microsoft.com/office/powerpoint/2010/main" val="2303411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211BD56-BF37-457C-90F0-7DC14BFB2E93}"/>
              </a:ext>
            </a:extLst>
          </p:cNvPr>
          <p:cNvSpPr>
            <a:spLocks noGrp="1"/>
          </p:cNvSpPr>
          <p:nvPr>
            <p:ph idx="1"/>
          </p:nvPr>
        </p:nvSpPr>
        <p:spPr/>
        <p:txBody>
          <a:bodyPr/>
          <a:lstStyle/>
          <a:p>
            <a:pPr marL="457200" indent="-457200"/>
            <a:r>
              <a:rPr lang="en-US" altLang="zh-CN" sz="2400" b="1" i="1" dirty="0">
                <a:latin typeface="Times New Roman" panose="02020603050405020304" pitchFamily="18" charset="0"/>
                <a:cs typeface="Times New Roman" panose="02020603050405020304" pitchFamily="18" charset="0"/>
              </a:rPr>
              <a:t>T(n)</a:t>
            </a:r>
            <a:r>
              <a:rPr lang="zh-CN" altLang="en-US" sz="2400" b="1" dirty="0">
                <a:latin typeface="Times New Roman" panose="02020603050405020304" pitchFamily="18" charset="0"/>
                <a:cs typeface="Times New Roman" panose="02020603050405020304" pitchFamily="18" charset="0"/>
              </a:rPr>
              <a:t>函数中的</a:t>
            </a:r>
            <a:r>
              <a:rPr lang="en-US" altLang="zh-CN" sz="2400" b="1" i="1" dirty="0" err="1">
                <a:latin typeface="Times New Roman" panose="02020603050405020304" pitchFamily="18" charset="0"/>
                <a:cs typeface="Times New Roman" panose="02020603050405020304" pitchFamily="18" charset="0"/>
              </a:rPr>
              <a:t>a,b,c</a:t>
            </a:r>
            <a:r>
              <a:rPr lang="zh-CN" altLang="en-US" sz="2400" b="1" dirty="0">
                <a:latin typeface="Times New Roman" panose="02020603050405020304" pitchFamily="18" charset="0"/>
                <a:cs typeface="Times New Roman" panose="02020603050405020304" pitchFamily="18" charset="0"/>
              </a:rPr>
              <a:t>均为与机器有关的常量， </a:t>
            </a:r>
            <a:r>
              <a:rPr lang="en-US" altLang="zh-CN" sz="2400" b="1" i="1" dirty="0">
                <a:latin typeface="Times New Roman" panose="02020603050405020304" pitchFamily="18" charset="0"/>
                <a:cs typeface="Times New Roman" panose="02020603050405020304" pitchFamily="18" charset="0"/>
              </a:rPr>
              <a:t>n</a:t>
            </a:r>
            <a:r>
              <a:rPr lang="zh-CN" altLang="en-US" sz="2400" b="1" dirty="0">
                <a:latin typeface="Times New Roman" panose="02020603050405020304" pitchFamily="18" charset="0"/>
                <a:cs typeface="Times New Roman" panose="02020603050405020304" pitchFamily="18" charset="0"/>
              </a:rPr>
              <a:t>为问题输入的规模，因此我们关注算法的实际运行时间是毫无意义的；我们更关注应是运行时间的增长数量级：</a:t>
            </a:r>
            <a:r>
              <a:rPr lang="zh-CN" altLang="en-US" sz="2400" b="1" i="1" dirty="0">
                <a:latin typeface="Times New Roman" panose="02020603050405020304" pitchFamily="18" charset="0"/>
                <a:cs typeface="Times New Roman" panose="02020603050405020304" pitchFamily="18" charset="0"/>
              </a:rPr>
              <a:t>当 </a:t>
            </a:r>
            <a:r>
              <a:rPr lang="en-US" altLang="zh-CN" sz="2400" b="1" i="1" dirty="0">
                <a:latin typeface="Times New Roman" panose="02020603050405020304" pitchFamily="18" charset="0"/>
                <a:cs typeface="Times New Roman" panose="02020603050405020304" pitchFamily="18" charset="0"/>
              </a:rPr>
              <a:t>n </a:t>
            </a:r>
            <a:r>
              <a:rPr lang="en-US" altLang="zh-CN" sz="2400" b="1" dirty="0">
                <a:latin typeface="Times New Roman" panose="02020603050405020304" pitchFamily="18" charset="0"/>
                <a:cs typeface="Times New Roman" panose="02020603050405020304" pitchFamily="18" charset="0"/>
              </a:rPr>
              <a:t>→ ∞ </a:t>
            </a:r>
            <a:r>
              <a:rPr lang="zh-CN" altLang="en-US"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T</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的增长情况。</a:t>
            </a:r>
            <a:endParaRPr lang="en-US" altLang="zh-CN" sz="2400" b="1" dirty="0">
              <a:latin typeface="Times New Roman" panose="02020603050405020304" pitchFamily="18" charset="0"/>
              <a:cs typeface="Times New Roman" panose="02020603050405020304" pitchFamily="18" charset="0"/>
            </a:endParaRPr>
          </a:p>
          <a:p>
            <a:r>
              <a:rPr lang="zh-CN" altLang="en-US" sz="2400" b="1" dirty="0"/>
              <a:t> 时间复杂度不是在特定计算机上求解某一输入实例所需要的运行时间。</a:t>
            </a:r>
            <a:endParaRPr lang="en-US" altLang="zh-CN" sz="2400" b="1" dirty="0">
              <a:latin typeface="Arial" panose="020B0604020202020204" pitchFamily="34" charset="0"/>
              <a:cs typeface="Arial" panose="020B0604020202020204" pitchFamily="34" charset="0"/>
            </a:endParaRPr>
          </a:p>
          <a:p>
            <a:r>
              <a:rPr lang="zh-CN" altLang="en-US" sz="2400" b="1" dirty="0">
                <a:latin typeface="Arial" panose="020B0604020202020204" pitchFamily="34" charset="0"/>
                <a:cs typeface="Arial" panose="020B0604020202020204" pitchFamily="34" charset="0"/>
              </a:rPr>
              <a:t> 时间复杂度应该是表示特定算法在</a:t>
            </a:r>
            <a:r>
              <a:rPr lang="zh-CN" altLang="en-US" sz="2400" b="1" dirty="0">
                <a:solidFill>
                  <a:srgbClr val="FF0000"/>
                </a:solidFill>
                <a:latin typeface="Arial" panose="020B0604020202020204" pitchFamily="34" charset="0"/>
                <a:cs typeface="Arial" panose="020B0604020202020204" pitchFamily="34" charset="0"/>
              </a:rPr>
              <a:t>一台抽象的计算机</a:t>
            </a:r>
            <a:r>
              <a:rPr lang="zh-CN" altLang="en-US" sz="2400" b="1" dirty="0">
                <a:latin typeface="Arial" panose="020B0604020202020204" pitchFamily="34" charset="0"/>
                <a:cs typeface="Arial" panose="020B0604020202020204" pitchFamily="34" charset="0"/>
              </a:rPr>
              <a:t>上运行所需要的时间，即时间复杂度是只依赖算法求解的问题规模</a:t>
            </a:r>
            <a:r>
              <a:rPr lang="en-US" altLang="zh-CN" sz="2400" b="1" dirty="0">
                <a:latin typeface="Arial" panose="020B0604020202020204" pitchFamily="34" charset="0"/>
                <a:cs typeface="Arial" panose="020B0604020202020204" pitchFamily="34" charset="0"/>
              </a:rPr>
              <a:t>n</a:t>
            </a:r>
            <a:r>
              <a:rPr lang="zh-CN" altLang="en-US" sz="2400" b="1" dirty="0">
                <a:latin typeface="Arial" panose="020B0604020202020204" pitchFamily="34" charset="0"/>
                <a:cs typeface="Arial" panose="020B0604020202020204" pitchFamily="34" charset="0"/>
              </a:rPr>
              <a:t>和输入实例</a:t>
            </a:r>
            <a:r>
              <a:rPr lang="en-US" altLang="zh-CN" sz="2400" b="1" dirty="0">
                <a:latin typeface="Arial" panose="020B0604020202020204" pitchFamily="34" charset="0"/>
                <a:cs typeface="Arial" panose="020B0604020202020204" pitchFamily="34" charset="0"/>
              </a:rPr>
              <a:t>I</a:t>
            </a:r>
            <a:r>
              <a:rPr lang="zh-CN" altLang="en-US" sz="2400" b="1" dirty="0">
                <a:latin typeface="Arial" panose="020B0604020202020204" pitchFamily="34" charset="0"/>
                <a:cs typeface="Arial" panose="020B0604020202020204" pitchFamily="34" charset="0"/>
              </a:rPr>
              <a:t>的函数</a:t>
            </a:r>
            <a:r>
              <a:rPr lang="en-US" altLang="zh-CN" sz="2400" b="1" dirty="0">
                <a:latin typeface="Arial" panose="020B0604020202020204" pitchFamily="34" charset="0"/>
                <a:cs typeface="Arial" panose="020B0604020202020204" pitchFamily="34" charset="0"/>
              </a:rPr>
              <a:t>T(</a:t>
            </a:r>
            <a:r>
              <a:rPr lang="en-US" altLang="zh-CN" sz="2400" b="1" dirty="0" err="1">
                <a:latin typeface="Arial" panose="020B0604020202020204" pitchFamily="34" charset="0"/>
                <a:cs typeface="Arial" panose="020B0604020202020204" pitchFamily="34" charset="0"/>
              </a:rPr>
              <a:t>n,I</a:t>
            </a:r>
            <a:r>
              <a:rPr lang="en-US" altLang="zh-CN" sz="2400" b="1" dirty="0">
                <a:latin typeface="Arial" panose="020B0604020202020204" pitchFamily="34" charset="0"/>
                <a:cs typeface="Arial" panose="020B0604020202020204" pitchFamily="34" charset="0"/>
              </a:rPr>
              <a:t>)</a:t>
            </a:r>
            <a:r>
              <a:rPr lang="zh-CN" altLang="en-US" sz="2400" b="1" dirty="0">
                <a:latin typeface="Arial" panose="020B0604020202020204" pitchFamily="34" charset="0"/>
                <a:cs typeface="Arial" panose="020B0604020202020204" pitchFamily="34" charset="0"/>
              </a:rPr>
              <a:t>。</a:t>
            </a:r>
          </a:p>
          <a:p>
            <a:pPr marL="457200" indent="-457200"/>
            <a:endParaRPr lang="en-US" altLang="zh-CN" sz="2400" b="1" dirty="0">
              <a:latin typeface="Times New Roman" panose="02020603050405020304" pitchFamily="18" charset="0"/>
              <a:cs typeface="Times New Roman" panose="02020603050405020304" pitchFamily="18" charset="0"/>
            </a:endParaRPr>
          </a:p>
          <a:p>
            <a:pPr marL="457200" indent="-457200"/>
            <a:endParaRPr lang="en-US" altLang="zh-CN" dirty="0">
              <a:latin typeface="Times New Roman" panose="02020603050405020304" pitchFamily="18" charset="0"/>
              <a:cs typeface="Times New Roman" panose="02020603050405020304" pitchFamily="18" charset="0"/>
            </a:endParaRPr>
          </a:p>
          <a:p>
            <a:pPr marL="457200" indent="-457200"/>
            <a:endParaRPr lang="en-US" altLang="zh-CN" dirty="0">
              <a:latin typeface="Times New Roman" panose="02020603050405020304" pitchFamily="18" charset="0"/>
              <a:cs typeface="Times New Roman" panose="02020603050405020304" pitchFamily="18" charset="0"/>
            </a:endParaRPr>
          </a:p>
          <a:p>
            <a:endParaRPr lang="zh-CN" altLang="en-US" dirty="0">
              <a:latin typeface="Arial" panose="020B0604020202020204" pitchFamily="34" charset="0"/>
              <a:cs typeface="Arial" panose="020B0604020202020204" pitchFamily="34" charset="0"/>
            </a:endParaRPr>
          </a:p>
        </p:txBody>
      </p:sp>
      <p:sp>
        <p:nvSpPr>
          <p:cNvPr id="3" name="标题 2">
            <a:extLst>
              <a:ext uri="{FF2B5EF4-FFF2-40B4-BE49-F238E27FC236}">
                <a16:creationId xmlns:a16="http://schemas.microsoft.com/office/drawing/2014/main" id="{01D48645-5FDF-44E3-ABF5-6FE9DC73B249}"/>
              </a:ext>
            </a:extLst>
          </p:cNvPr>
          <p:cNvSpPr>
            <a:spLocks noGrp="1"/>
          </p:cNvSpPr>
          <p:nvPr>
            <p:ph type="title"/>
          </p:nvPr>
        </p:nvSpPr>
        <p:spPr/>
        <p:txBody>
          <a:bodyPr/>
          <a:lstStyle/>
          <a:p>
            <a:r>
              <a:rPr lang="zh-CN" altLang="en-US" dirty="0"/>
              <a:t>运行时间</a:t>
            </a:r>
            <a:r>
              <a:rPr lang="en-US" altLang="zh-CN" dirty="0"/>
              <a:t>T(n)</a:t>
            </a:r>
            <a:r>
              <a:rPr lang="zh-CN" altLang="en-US" dirty="0"/>
              <a:t>的分析</a:t>
            </a:r>
          </a:p>
        </p:txBody>
      </p:sp>
    </p:spTree>
    <p:extLst>
      <p:ext uri="{BB962C8B-B14F-4D97-AF65-F5344CB8AC3E}">
        <p14:creationId xmlns:p14="http://schemas.microsoft.com/office/powerpoint/2010/main" val="3314551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211BD56-BF37-457C-90F0-7DC14BFB2E93}"/>
              </a:ext>
            </a:extLst>
          </p:cNvPr>
          <p:cNvSpPr>
            <a:spLocks noGrp="1"/>
          </p:cNvSpPr>
          <p:nvPr>
            <p:ph idx="1"/>
          </p:nvPr>
        </p:nvSpPr>
        <p:spPr/>
        <p:txBody>
          <a:bodyPr/>
          <a:lstStyle/>
          <a:p>
            <a:pPr marL="457200" indent="-457200"/>
            <a:r>
              <a:rPr lang="zh-CN" altLang="en-US" b="1" dirty="0">
                <a:solidFill>
                  <a:srgbClr val="FF0000"/>
                </a:solidFill>
                <a:latin typeface="Times New Roman" panose="02020603050405020304" pitchFamily="18" charset="0"/>
                <a:cs typeface="Times New Roman" panose="02020603050405020304" pitchFamily="18" charset="0"/>
              </a:rPr>
              <a:t>渐近复杂性：</a:t>
            </a:r>
            <a:r>
              <a:rPr lang="zh-CN" altLang="en-US" b="1" dirty="0">
                <a:latin typeface="Times New Roman" panose="02020603050405020304" pitchFamily="18" charset="0"/>
                <a:cs typeface="Times New Roman" panose="02020603050405020304" pitchFamily="18" charset="0"/>
              </a:rPr>
              <a:t>算法</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的运行时间函数</a:t>
            </a:r>
            <a:r>
              <a:rPr lang="en-US" altLang="zh-CN" b="1" i="1" dirty="0">
                <a:latin typeface="Times New Roman" panose="02020603050405020304" pitchFamily="18" charset="0"/>
                <a:cs typeface="Times New Roman" panose="02020603050405020304" pitchFamily="18" charset="0"/>
              </a:rPr>
              <a:t>T(n) </a:t>
            </a:r>
            <a:r>
              <a:rPr lang="zh-CN" altLang="en-US" b="1" dirty="0">
                <a:latin typeface="Times New Roman" panose="02020603050405020304" pitchFamily="18" charset="0"/>
                <a:cs typeface="Times New Roman" panose="02020603050405020304" pitchFamily="18" charset="0"/>
              </a:rPr>
              <a:t>，如果存在</a:t>
            </a:r>
            <a:r>
              <a:rPr lang="en-US" altLang="zh-CN" b="1" i="1" dirty="0">
                <a:latin typeface="Times New Roman" panose="02020603050405020304" pitchFamily="18" charset="0"/>
                <a:cs typeface="Times New Roman" panose="02020603050405020304" pitchFamily="18" charset="0"/>
              </a:rPr>
              <a:t>T’(n)</a:t>
            </a:r>
            <a:r>
              <a:rPr lang="zh-CN" altLang="en-US" b="1" dirty="0">
                <a:latin typeface="Times New Roman" panose="02020603050405020304" pitchFamily="18" charset="0"/>
                <a:cs typeface="Times New Roman" panose="02020603050405020304" pitchFamily="18" charset="0"/>
              </a:rPr>
              <a:t>，使得当</a:t>
            </a:r>
            <a:r>
              <a:rPr lang="en-US" altLang="zh-CN" b="1" i="1" dirty="0">
                <a:latin typeface="Times New Roman" panose="02020603050405020304" pitchFamily="18" charset="0"/>
                <a:cs typeface="Times New Roman" panose="02020603050405020304" pitchFamily="18" charset="0"/>
              </a:rPr>
              <a:t>n </a:t>
            </a:r>
            <a:r>
              <a:rPr lang="en-US" altLang="zh-CN" b="1" dirty="0">
                <a:latin typeface="Times New Roman" panose="02020603050405020304" pitchFamily="18" charset="0"/>
                <a:cs typeface="Times New Roman" panose="02020603050405020304" pitchFamily="18" charset="0"/>
              </a:rPr>
              <a:t>→ ∞ </a:t>
            </a:r>
            <a:r>
              <a:rPr lang="zh-CN" altLang="en-US" b="1" dirty="0">
                <a:latin typeface="Times New Roman" panose="02020603050405020304" pitchFamily="18" charset="0"/>
                <a:cs typeface="Times New Roman" panose="02020603050405020304" pitchFamily="18" charset="0"/>
              </a:rPr>
              <a:t>有</a:t>
            </a:r>
            <a:r>
              <a:rPr lang="en-US" altLang="zh-CN" b="1" i="1" dirty="0">
                <a:solidFill>
                  <a:srgbClr val="FF0000"/>
                </a:solidFill>
                <a:latin typeface="Times New Roman" panose="02020603050405020304" pitchFamily="18" charset="0"/>
                <a:cs typeface="Times New Roman" panose="02020603050405020304" pitchFamily="18" charset="0"/>
              </a:rPr>
              <a:t>(T(n)-T’(n))/T(n) </a:t>
            </a:r>
            <a:r>
              <a:rPr lang="en-US" altLang="zh-CN" b="1" dirty="0">
                <a:solidFill>
                  <a:srgbClr val="FF0000"/>
                </a:solidFill>
                <a:latin typeface="Times New Roman" panose="02020603050405020304" pitchFamily="18" charset="0"/>
                <a:cs typeface="Times New Roman" panose="02020603050405020304" pitchFamily="18" charset="0"/>
              </a:rPr>
              <a:t>→ 0</a:t>
            </a:r>
            <a:r>
              <a:rPr lang="zh-CN" altLang="en-US" b="1" dirty="0">
                <a:latin typeface="Times New Roman" panose="02020603050405020304" pitchFamily="18" charset="0"/>
                <a:cs typeface="Times New Roman" panose="02020603050405020304" pitchFamily="18" charset="0"/>
              </a:rPr>
              <a:t>，那么就称 </a:t>
            </a:r>
            <a:r>
              <a:rPr lang="en-US" altLang="zh-CN" b="1" i="1" dirty="0">
                <a:latin typeface="Times New Roman" panose="02020603050405020304" pitchFamily="18" charset="0"/>
                <a:cs typeface="Times New Roman" panose="02020603050405020304" pitchFamily="18" charset="0"/>
              </a:rPr>
              <a:t>T’(n)</a:t>
            </a:r>
            <a:r>
              <a:rPr lang="zh-CN" altLang="en-US" b="1" dirty="0">
                <a:latin typeface="Times New Roman" panose="02020603050405020304" pitchFamily="18" charset="0"/>
                <a:cs typeface="Times New Roman" panose="02020603050405020304" pitchFamily="18" charset="0"/>
              </a:rPr>
              <a:t>为算法</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当</a:t>
            </a:r>
            <a:r>
              <a:rPr lang="en-US" altLang="zh-CN" b="1" i="1" dirty="0">
                <a:latin typeface="Times New Roman" panose="02020603050405020304" pitchFamily="18" charset="0"/>
                <a:cs typeface="Times New Roman" panose="02020603050405020304" pitchFamily="18" charset="0"/>
              </a:rPr>
              <a:t>n </a:t>
            </a:r>
            <a:r>
              <a:rPr lang="en-US" altLang="zh-CN" b="1" dirty="0">
                <a:latin typeface="Times New Roman" panose="02020603050405020304" pitchFamily="18" charset="0"/>
                <a:cs typeface="Times New Roman" panose="02020603050405020304" pitchFamily="18" charset="0"/>
              </a:rPr>
              <a:t>→ ∞ </a:t>
            </a:r>
            <a:r>
              <a:rPr lang="zh-CN" altLang="en-US" b="1" dirty="0">
                <a:latin typeface="Times New Roman" panose="02020603050405020304" pitchFamily="18" charset="0"/>
                <a:cs typeface="Times New Roman" panose="02020603050405020304" pitchFamily="18" charset="0"/>
              </a:rPr>
              <a:t>的渐近复杂性。</a:t>
            </a:r>
            <a:endParaRPr lang="en-US" altLang="zh-CN" b="1" dirty="0">
              <a:latin typeface="Times New Roman" panose="02020603050405020304" pitchFamily="18" charset="0"/>
              <a:cs typeface="Times New Roman" panose="02020603050405020304" pitchFamily="18" charset="0"/>
            </a:endParaRPr>
          </a:p>
          <a:p>
            <a:pPr marL="433800" lvl="1" indent="0">
              <a:buNone/>
            </a:pPr>
            <a:r>
              <a:rPr lang="zh-CN" altLang="en-US" b="1" dirty="0">
                <a:latin typeface="Times New Roman" panose="02020603050405020304" pitchFamily="18" charset="0"/>
                <a:cs typeface="Times New Roman" panose="02020603050405020304" pitchFamily="18" charset="0"/>
              </a:rPr>
              <a:t>例如：</a:t>
            </a:r>
            <a:r>
              <a:rPr lang="en-US" altLang="zh-CN" b="1" i="1" dirty="0">
                <a:latin typeface="Times New Roman" panose="02020603050405020304" pitchFamily="18" charset="0"/>
                <a:cs typeface="Times New Roman" panose="02020603050405020304" pitchFamily="18" charset="0"/>
              </a:rPr>
              <a:t>T(n)=10n</a:t>
            </a:r>
            <a:r>
              <a:rPr lang="en-US" altLang="zh-CN" b="1" i="1" baseline="30000" dirty="0">
                <a:latin typeface="Times New Roman" panose="02020603050405020304" pitchFamily="18" charset="0"/>
                <a:cs typeface="Times New Roman" panose="02020603050405020304" pitchFamily="18" charset="0"/>
              </a:rPr>
              <a:t>2</a:t>
            </a:r>
            <a:r>
              <a:rPr lang="en-US" altLang="zh-CN" b="1" i="1" dirty="0">
                <a:latin typeface="Times New Roman" panose="02020603050405020304" pitchFamily="18" charset="0"/>
                <a:cs typeface="Times New Roman" panose="02020603050405020304" pitchFamily="18" charset="0"/>
              </a:rPr>
              <a:t>+100n+2300     T’(n)=10n</a:t>
            </a:r>
            <a:r>
              <a:rPr lang="en-US" altLang="zh-CN" b="1" i="1" baseline="30000" dirty="0">
                <a:latin typeface="Times New Roman" panose="02020603050405020304" pitchFamily="18" charset="0"/>
                <a:cs typeface="Times New Roman" panose="02020603050405020304" pitchFamily="18" charset="0"/>
              </a:rPr>
              <a:t>2</a:t>
            </a:r>
          </a:p>
          <a:p>
            <a:pPr marL="433800" lvl="1" indent="0">
              <a:buNone/>
            </a:pPr>
            <a:r>
              <a:rPr lang="en-US" altLang="zh-CN" b="1" i="1" baseline="30000"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n</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足够大时，如 </a:t>
            </a:r>
            <a:r>
              <a:rPr lang="en-US" altLang="zh-CN" b="1" i="1" dirty="0">
                <a:latin typeface="Times New Roman" panose="02020603050405020304" pitchFamily="18" charset="0"/>
                <a:cs typeface="Times New Roman" panose="02020603050405020304" pitchFamily="18" charset="0"/>
              </a:rPr>
              <a:t>n=10</a:t>
            </a:r>
            <a:r>
              <a:rPr lang="en-US" altLang="zh-CN" b="1" i="1" baseline="30000" dirty="0">
                <a:latin typeface="Times New Roman" panose="02020603050405020304" pitchFamily="18" charset="0"/>
                <a:cs typeface="Times New Roman" panose="02020603050405020304" pitchFamily="18" charset="0"/>
              </a:rPr>
              <a:t>10</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则 </a:t>
            </a:r>
            <a:r>
              <a:rPr lang="en-US" altLang="zh-CN" b="1" i="1" dirty="0">
                <a:latin typeface="Times New Roman" panose="02020603050405020304" pitchFamily="18" charset="0"/>
                <a:cs typeface="Times New Roman" panose="02020603050405020304" pitchFamily="18" charset="0"/>
              </a:rPr>
              <a:t>10n</a:t>
            </a:r>
            <a:r>
              <a:rPr lang="en-US" altLang="zh-CN" b="1" i="1" baseline="30000" dirty="0">
                <a:latin typeface="Times New Roman" panose="02020603050405020304" pitchFamily="18" charset="0"/>
                <a:cs typeface="Times New Roman" panose="02020603050405020304" pitchFamily="18" charset="0"/>
              </a:rPr>
              <a:t>2 </a:t>
            </a:r>
            <a:r>
              <a:rPr lang="en-US" altLang="zh-CN" b="1" i="1" dirty="0">
                <a:latin typeface="Times New Roman" panose="02020603050405020304" pitchFamily="18" charset="0"/>
                <a:cs typeface="Times New Roman" panose="02020603050405020304" pitchFamily="18" charset="0"/>
              </a:rPr>
              <a:t>&gt;&gt; 100n</a:t>
            </a:r>
          </a:p>
          <a:p>
            <a:pPr marL="433800" lvl="1" indent="0">
              <a:buNone/>
            </a:pP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10n</a:t>
            </a:r>
            <a:r>
              <a:rPr lang="en-US" altLang="zh-CN" b="1" i="1" baseline="30000" dirty="0">
                <a:latin typeface="Times New Roman" panose="02020603050405020304" pitchFamily="18" charset="0"/>
                <a:cs typeface="Times New Roman" panose="02020603050405020304" pitchFamily="18" charset="0"/>
              </a:rPr>
              <a:t>2 </a:t>
            </a:r>
            <a:r>
              <a:rPr lang="zh-CN" altLang="en-US" b="1" dirty="0">
                <a:latin typeface="Times New Roman" panose="02020603050405020304" pitchFamily="18" charset="0"/>
                <a:cs typeface="Times New Roman" panose="02020603050405020304" pitchFamily="18" charset="0"/>
              </a:rPr>
              <a:t>是主要决定因素，</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100n</a:t>
            </a:r>
            <a:r>
              <a:rPr lang="zh-CN" altLang="en-US" b="1" dirty="0">
                <a:latin typeface="Times New Roman" panose="02020603050405020304" pitchFamily="18" charset="0"/>
                <a:cs typeface="Times New Roman" panose="02020603050405020304" pitchFamily="18" charset="0"/>
              </a:rPr>
              <a:t>是次要决定因素，可以忽略不计</a:t>
            </a:r>
            <a:endParaRPr lang="en-US" altLang="zh-CN" b="1" dirty="0">
              <a:latin typeface="Times New Roman" panose="02020603050405020304" pitchFamily="18" charset="0"/>
              <a:cs typeface="Times New Roman" panose="02020603050405020304" pitchFamily="18" charset="0"/>
            </a:endParaRPr>
          </a:p>
          <a:p>
            <a:pPr marL="891000" lvl="1" indent="-457200"/>
            <a:endParaRPr lang="en-US" altLang="zh-CN" dirty="0">
              <a:latin typeface="Times New Roman" panose="02020603050405020304" pitchFamily="18" charset="0"/>
              <a:cs typeface="Times New Roman" panose="02020603050405020304" pitchFamily="18" charset="0"/>
            </a:endParaRPr>
          </a:p>
          <a:p>
            <a:pPr marL="457200" indent="-457200"/>
            <a:endParaRPr lang="en-US" altLang="zh-CN" dirty="0">
              <a:latin typeface="Times New Roman" panose="02020603050405020304" pitchFamily="18" charset="0"/>
              <a:cs typeface="Times New Roman" panose="02020603050405020304" pitchFamily="18" charset="0"/>
            </a:endParaRPr>
          </a:p>
          <a:p>
            <a:pPr marL="457200" indent="-457200"/>
            <a:endParaRPr lang="en-US" altLang="zh-CN" dirty="0">
              <a:latin typeface="Times New Roman" panose="02020603050405020304" pitchFamily="18" charset="0"/>
              <a:cs typeface="Times New Roman" panose="02020603050405020304" pitchFamily="18" charset="0"/>
            </a:endParaRPr>
          </a:p>
          <a:p>
            <a:endParaRPr lang="zh-CN" altLang="en-US" dirty="0">
              <a:latin typeface="Arial" panose="020B0604020202020204" pitchFamily="34" charset="0"/>
              <a:cs typeface="Arial" panose="020B0604020202020204" pitchFamily="34" charset="0"/>
            </a:endParaRPr>
          </a:p>
        </p:txBody>
      </p:sp>
      <p:sp>
        <p:nvSpPr>
          <p:cNvPr id="3" name="标题 2">
            <a:extLst>
              <a:ext uri="{FF2B5EF4-FFF2-40B4-BE49-F238E27FC236}">
                <a16:creationId xmlns:a16="http://schemas.microsoft.com/office/drawing/2014/main" id="{01D48645-5FDF-44E3-ABF5-6FE9DC73B249}"/>
              </a:ext>
            </a:extLst>
          </p:cNvPr>
          <p:cNvSpPr>
            <a:spLocks noGrp="1"/>
          </p:cNvSpPr>
          <p:nvPr>
            <p:ph type="title"/>
          </p:nvPr>
        </p:nvSpPr>
        <p:spPr/>
        <p:txBody>
          <a:bodyPr/>
          <a:lstStyle/>
          <a:p>
            <a:r>
              <a:rPr lang="zh-CN" altLang="en-US" dirty="0"/>
              <a:t>运行时间</a:t>
            </a:r>
            <a:r>
              <a:rPr lang="en-US" altLang="zh-CN" dirty="0"/>
              <a:t>T(n)</a:t>
            </a:r>
            <a:r>
              <a:rPr lang="zh-CN" altLang="en-US" dirty="0"/>
              <a:t>的分析</a:t>
            </a:r>
          </a:p>
        </p:txBody>
      </p:sp>
    </p:spTree>
    <p:extLst>
      <p:ext uri="{BB962C8B-B14F-4D97-AF65-F5344CB8AC3E}">
        <p14:creationId xmlns:p14="http://schemas.microsoft.com/office/powerpoint/2010/main" val="1831400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5181955" y="3639407"/>
            <a:ext cx="3670478" cy="3005824"/>
          </a:xfrm>
          <a:prstGeom prst="rect">
            <a:avLst/>
          </a:prstGeom>
          <a:ln>
            <a:noFill/>
          </a:ln>
        </p:spPr>
      </p:pic>
      <p:sp>
        <p:nvSpPr>
          <p:cNvPr id="2" name="内容占位符 1"/>
          <p:cNvSpPr>
            <a:spLocks noGrp="1"/>
          </p:cNvSpPr>
          <p:nvPr>
            <p:ph idx="1"/>
          </p:nvPr>
        </p:nvSpPr>
        <p:spPr>
          <a:xfrm>
            <a:off x="0" y="1086748"/>
            <a:ext cx="9132026" cy="2551997"/>
          </a:xfrm>
        </p:spPr>
        <p:txBody>
          <a:bodyPr>
            <a:normAutofit/>
          </a:bodyPr>
          <a:lstStyle/>
          <a:p>
            <a:pPr>
              <a:spcBef>
                <a:spcPts val="0"/>
              </a:spcBef>
              <a:spcAft>
                <a:spcPts val="0"/>
              </a:spcAft>
            </a:pPr>
            <a:r>
              <a:rPr lang="zh-CN" altLang="en-US" sz="2400" b="1" dirty="0">
                <a:latin typeface="Times New Roman" panose="02020603050405020304" pitchFamily="18" charset="0"/>
                <a:cs typeface="Times New Roman" panose="02020603050405020304" pitchFamily="18" charset="0"/>
              </a:rPr>
              <a:t>可以对</a:t>
            </a:r>
            <a:r>
              <a:rPr lang="en-US" altLang="zh-CN" sz="2400" b="1" i="1" dirty="0">
                <a:latin typeface="Times New Roman" panose="02020603050405020304" pitchFamily="18" charset="0"/>
                <a:cs typeface="Times New Roman" panose="02020603050405020304" pitchFamily="18" charset="0"/>
              </a:rPr>
              <a:t>T(n)</a:t>
            </a:r>
            <a:r>
              <a:rPr lang="zh-CN" altLang="en-US" sz="2400" b="1" dirty="0">
                <a:latin typeface="Times New Roman" panose="02020603050405020304" pitchFamily="18" charset="0"/>
                <a:cs typeface="Times New Roman" panose="02020603050405020304" pitchFamily="18" charset="0"/>
              </a:rPr>
              <a:t>进行合理简化</a:t>
            </a:r>
            <a:endParaRPr lang="en-US" altLang="zh-CN" sz="2400" b="1" dirty="0">
              <a:latin typeface="Times New Roman" panose="02020603050405020304" pitchFamily="18" charset="0"/>
              <a:cs typeface="Times New Roman" panose="02020603050405020304" pitchFamily="18" charset="0"/>
            </a:endParaRPr>
          </a:p>
          <a:p>
            <a:pPr lvl="1">
              <a:lnSpc>
                <a:spcPts val="3600"/>
              </a:lnSpc>
              <a:spcBef>
                <a:spcPts val="0"/>
              </a:spcBef>
              <a:spcAft>
                <a:spcPts val="0"/>
              </a:spcAft>
            </a:pPr>
            <a:r>
              <a:rPr lang="zh-CN" altLang="en-US" b="1" dirty="0">
                <a:latin typeface="Times New Roman" panose="02020603050405020304" pitchFamily="18" charset="0"/>
                <a:cs typeface="Times New Roman" panose="02020603050405020304" pitchFamily="18" charset="0"/>
              </a:rPr>
              <a:t>忽略低阶项，简化函数，得到近似的运行时间</a:t>
            </a:r>
            <a:endParaRPr lang="en-US" altLang="zh-CN" b="1" dirty="0">
              <a:latin typeface="Times New Roman" panose="02020603050405020304" pitchFamily="18" charset="0"/>
              <a:cs typeface="Times New Roman" panose="02020603050405020304" pitchFamily="18" charset="0"/>
            </a:endParaRPr>
          </a:p>
          <a:p>
            <a:pPr lvl="2">
              <a:lnSpc>
                <a:spcPts val="3600"/>
              </a:lnSpc>
              <a:spcBef>
                <a:spcPts val="0"/>
              </a:spcBef>
              <a:spcAft>
                <a:spcPts val="0"/>
              </a:spcAft>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当</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很大时，低阶项对最终结果的影响很小，可以忽略；</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lvl="2">
              <a:lnSpc>
                <a:spcPts val="3600"/>
              </a:lnSpc>
              <a:spcBef>
                <a:spcPts val="0"/>
              </a:spcBef>
              <a:spcAft>
                <a:spcPts val="0"/>
              </a:spcAft>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当</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很小时，运行时间本身就比较快，可以不用关注</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a:t>
            </a:r>
            <a:endParaRPr lang="en-US" altLang="zh-CN" sz="2400" b="1" dirty="0">
              <a:latin typeface="楷体" panose="02010609060101010101" pitchFamily="49" charset="-122"/>
              <a:ea typeface="楷体" panose="02010609060101010101" pitchFamily="49" charset="-122"/>
              <a:cs typeface="Times New Roman" panose="02020603050405020304" pitchFamily="18" charset="0"/>
            </a:endParaRPr>
          </a:p>
          <a:p>
            <a:pPr lvl="1">
              <a:lnSpc>
                <a:spcPts val="3600"/>
              </a:lnSpc>
              <a:spcBef>
                <a:spcPts val="0"/>
              </a:spcBef>
              <a:spcAft>
                <a:spcPts val="0"/>
              </a:spcAft>
            </a:pPr>
            <a:r>
              <a:rPr lang="zh-CN" altLang="en-US" b="1" dirty="0">
                <a:latin typeface="楷体" panose="02010609060101010101" pitchFamily="49" charset="-122"/>
                <a:ea typeface="楷体" panose="02010609060101010101" pitchFamily="49" charset="-122"/>
                <a:cs typeface="Times New Roman" panose="02020603050405020304" pitchFamily="18" charset="0"/>
              </a:rPr>
              <a:t>当</a:t>
            </a:r>
            <a:r>
              <a:rPr lang="zh-CN" altLang="en-US" b="1" dirty="0">
                <a:cs typeface="Times New Roman" panose="02020603050405020304" pitchFamily="18" charset="0"/>
              </a:rPr>
              <a:t>只关注增长数量级时，还可以忽略系数。</a:t>
            </a:r>
            <a:endParaRPr lang="en-US" altLang="zh-CN" b="1" dirty="0">
              <a:latin typeface="楷体" panose="02010609060101010101" pitchFamily="49" charset="-122"/>
              <a:ea typeface="楷体" panose="02010609060101010101" pitchFamily="49" charset="-122"/>
              <a:cs typeface="Times New Roman" panose="02020603050405020304" pitchFamily="18" charset="0"/>
            </a:endParaRPr>
          </a:p>
          <a:p>
            <a:pPr lvl="2">
              <a:lnSpc>
                <a:spcPct val="150000"/>
              </a:lnSpc>
              <a:spcBef>
                <a:spcPts val="0"/>
              </a:spcBef>
              <a:spcAft>
                <a:spcPts val="0"/>
              </a:spcAft>
            </a:pPr>
            <a:endParaRPr lang="en-US" altLang="zh-CN" sz="2400" b="1" dirty="0">
              <a:latin typeface="楷体" panose="02010609060101010101" pitchFamily="49" charset="-122"/>
              <a:ea typeface="楷体" panose="02010609060101010101" pitchFamily="49" charset="-122"/>
              <a:cs typeface="Times New Roman" panose="02020603050405020304" pitchFamily="18" charset="0"/>
            </a:endParaRPr>
          </a:p>
          <a:p>
            <a:pPr marL="1371600" lvl="3" indent="0">
              <a:lnSpc>
                <a:spcPts val="3600"/>
              </a:lnSpc>
              <a:spcBef>
                <a:spcPts val="0"/>
              </a:spcBef>
              <a:spcAft>
                <a:spcPts val="0"/>
              </a:spcAft>
              <a:buNone/>
            </a:pPr>
            <a:endParaRPr lang="en-US" altLang="zh-CN" dirty="0">
              <a:latin typeface="Times New Roman" panose="02020603050405020304" pitchFamily="18" charset="0"/>
              <a:cs typeface="Times New Roman" panose="02020603050405020304" pitchFamily="18" charset="0"/>
            </a:endParaRPr>
          </a:p>
          <a:p>
            <a:pPr lvl="2"/>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2"/>
            <a:endParaRPr lang="en-US" altLang="zh-CN" dirty="0">
              <a:latin typeface="Times New Roman" panose="02020603050405020304" pitchFamily="18" charset="0"/>
              <a:cs typeface="Times New Roman" panose="02020603050405020304" pitchFamily="18" charset="0"/>
            </a:endParaRPr>
          </a:p>
          <a:p>
            <a:pPr lvl="2"/>
            <a:endParaRPr lang="en-US" altLang="zh-CN" b="1" dirty="0">
              <a:latin typeface="楷体" panose="02010609060101010101" pitchFamily="49" charset="-122"/>
              <a:ea typeface="楷体" panose="02010609060101010101" pitchFamily="49" charset="-122"/>
              <a:cs typeface="Times New Roman" panose="02020603050405020304" pitchFamily="18" charset="0"/>
            </a:endParaRPr>
          </a:p>
          <a:p>
            <a:pPr lvl="2"/>
            <a:endParaRPr lang="en-US" altLang="zh-CN" dirty="0"/>
          </a:p>
          <a:p>
            <a:pPr marL="914400" lvl="2" indent="0">
              <a:buNone/>
            </a:pPr>
            <a:endParaRPr lang="zh-CN" altLang="en-US" dirty="0"/>
          </a:p>
        </p:txBody>
      </p:sp>
      <p:sp>
        <p:nvSpPr>
          <p:cNvPr id="3" name="标题 2"/>
          <p:cNvSpPr>
            <a:spLocks noGrp="1"/>
          </p:cNvSpPr>
          <p:nvPr>
            <p:ph type="title"/>
          </p:nvPr>
        </p:nvSpPr>
        <p:spPr/>
        <p:txBody>
          <a:bodyPr/>
          <a:lstStyle/>
          <a:p>
            <a:r>
              <a:rPr lang="zh-CN" altLang="en-US" dirty="0"/>
              <a:t>运行时间</a:t>
            </a:r>
            <a:r>
              <a:rPr lang="en-US" altLang="zh-CN" dirty="0"/>
              <a:t>T(n)</a:t>
            </a:r>
            <a:r>
              <a:rPr lang="zh-CN" altLang="en-US" dirty="0"/>
              <a:t>的分析</a:t>
            </a:r>
          </a:p>
        </p:txBody>
      </p:sp>
      <p:pic>
        <p:nvPicPr>
          <p:cNvPr id="4" name="图片 3"/>
          <p:cNvPicPr>
            <a:picLocks noChangeAspect="1"/>
          </p:cNvPicPr>
          <p:nvPr/>
        </p:nvPicPr>
        <p:blipFill>
          <a:blip r:embed="rId3"/>
          <a:stretch>
            <a:fillRect/>
          </a:stretch>
        </p:blipFill>
        <p:spPr>
          <a:xfrm>
            <a:off x="129280" y="3886043"/>
            <a:ext cx="4768266" cy="2333407"/>
          </a:xfrm>
          <a:prstGeom prst="rect">
            <a:avLst/>
          </a:prstGeom>
          <a:ln>
            <a:solidFill>
              <a:srgbClr val="0000CC"/>
            </a:solidFill>
          </a:ln>
        </p:spPr>
      </p:pic>
    </p:spTree>
    <p:extLst>
      <p:ext uri="{BB962C8B-B14F-4D97-AF65-F5344CB8AC3E}">
        <p14:creationId xmlns:p14="http://schemas.microsoft.com/office/powerpoint/2010/main" val="4093449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6EEDB6F-6020-40D2-A070-410EED055244}"/>
              </a:ext>
            </a:extLst>
          </p:cNvPr>
          <p:cNvSpPr>
            <a:spLocks noGrp="1"/>
          </p:cNvSpPr>
          <p:nvPr>
            <p:ph idx="1"/>
          </p:nvPr>
        </p:nvSpPr>
        <p:spPr/>
        <p:txBody>
          <a:bodyPr/>
          <a:lstStyle/>
          <a:p>
            <a:r>
              <a:rPr lang="zh-CN" altLang="en-US" b="1" dirty="0">
                <a:latin typeface="Arial" panose="020B0604020202020204" pitchFamily="34" charset="0"/>
                <a:cs typeface="Arial" panose="020B0604020202020204" pitchFamily="34" charset="0"/>
              </a:rPr>
              <a:t>插入排序算法</a:t>
            </a:r>
            <a:endParaRPr lang="en-US" altLang="zh-CN" b="1" dirty="0">
              <a:latin typeface="Arial" panose="020B0604020202020204" pitchFamily="34" charset="0"/>
              <a:cs typeface="Arial" panose="020B0604020202020204" pitchFamily="34" charset="0"/>
            </a:endParaRPr>
          </a:p>
          <a:p>
            <a:pPr lvl="1"/>
            <a:r>
              <a:rPr lang="zh-CN" altLang="en-US" b="1" dirty="0">
                <a:latin typeface="Arial" panose="020B0604020202020204" pitchFamily="34" charset="0"/>
                <a:cs typeface="Arial" panose="020B0604020202020204" pitchFamily="34" charset="0"/>
              </a:rPr>
              <a:t>在最好情况下，算法运行时间的渐近复杂性 </a:t>
            </a:r>
            <a:r>
              <a:rPr lang="en-US" altLang="zh-CN" b="1" i="1" dirty="0">
                <a:solidFill>
                  <a:srgbClr val="FF0000"/>
                </a:solidFill>
                <a:latin typeface="Times New Roman" panose="02020603050405020304" pitchFamily="18" charset="0"/>
                <a:cs typeface="Times New Roman" panose="02020603050405020304" pitchFamily="18" charset="0"/>
              </a:rPr>
              <a:t>T’(n)=n</a:t>
            </a:r>
          </a:p>
          <a:p>
            <a:pPr lvl="1"/>
            <a:r>
              <a:rPr lang="zh-CN" altLang="en-US" b="1" dirty="0">
                <a:latin typeface="Arial" panose="020B0604020202020204" pitchFamily="34" charset="0"/>
                <a:cs typeface="Arial" panose="020B0604020202020204" pitchFamily="34" charset="0"/>
              </a:rPr>
              <a:t>在最坏情况下和平均情况下，算法运行时间的渐近复杂性 </a:t>
            </a:r>
            <a:r>
              <a:rPr lang="en-US" altLang="zh-CN" b="1" i="1" dirty="0">
                <a:solidFill>
                  <a:srgbClr val="FF0000"/>
                </a:solidFill>
                <a:latin typeface="Times New Roman" panose="02020603050405020304" pitchFamily="18" charset="0"/>
                <a:cs typeface="Times New Roman" panose="02020603050405020304" pitchFamily="18" charset="0"/>
              </a:rPr>
              <a:t>T’(n)=n</a:t>
            </a:r>
            <a:r>
              <a:rPr lang="en-US" altLang="zh-CN" b="1" i="1" baseline="30000" dirty="0">
                <a:solidFill>
                  <a:srgbClr val="FF0000"/>
                </a:solidFill>
                <a:latin typeface="Times New Roman" panose="02020603050405020304" pitchFamily="18" charset="0"/>
                <a:cs typeface="Times New Roman" panose="02020603050405020304" pitchFamily="18" charset="0"/>
              </a:rPr>
              <a:t>2</a:t>
            </a:r>
            <a:endParaRPr lang="zh-CN" altLang="en-US" b="1" i="1" baseline="30000" dirty="0">
              <a:solidFill>
                <a:srgbClr val="FF0000"/>
              </a:solidFill>
              <a:latin typeface="Times New Roman" panose="02020603050405020304" pitchFamily="18" charset="0"/>
              <a:cs typeface="Times New Roman" panose="02020603050405020304" pitchFamily="18" charset="0"/>
            </a:endParaRPr>
          </a:p>
        </p:txBody>
      </p:sp>
      <p:sp>
        <p:nvSpPr>
          <p:cNvPr id="3" name="标题 2">
            <a:extLst>
              <a:ext uri="{FF2B5EF4-FFF2-40B4-BE49-F238E27FC236}">
                <a16:creationId xmlns:a16="http://schemas.microsoft.com/office/drawing/2014/main" id="{B56548B3-C9CC-45E3-A958-85827A6C7833}"/>
              </a:ext>
            </a:extLst>
          </p:cNvPr>
          <p:cNvSpPr>
            <a:spLocks noGrp="1"/>
          </p:cNvSpPr>
          <p:nvPr>
            <p:ph type="title"/>
          </p:nvPr>
        </p:nvSpPr>
        <p:spPr/>
        <p:txBody>
          <a:bodyPr/>
          <a:lstStyle/>
          <a:p>
            <a:r>
              <a:rPr lang="zh-CN" altLang="en-US" dirty="0"/>
              <a:t>运行时间</a:t>
            </a:r>
            <a:r>
              <a:rPr lang="en-US" altLang="zh-CN" dirty="0"/>
              <a:t>T(n)</a:t>
            </a:r>
            <a:r>
              <a:rPr lang="zh-CN" altLang="en-US" dirty="0"/>
              <a:t>的分析</a:t>
            </a:r>
          </a:p>
        </p:txBody>
      </p:sp>
    </p:spTree>
    <p:extLst>
      <p:ext uri="{BB962C8B-B14F-4D97-AF65-F5344CB8AC3E}">
        <p14:creationId xmlns:p14="http://schemas.microsoft.com/office/powerpoint/2010/main" val="1899421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sz="3200" dirty="0"/>
              <a:t>简化成本模型</a:t>
            </a:r>
            <a:endParaRPr lang="en-US" altLang="zh-CN" sz="3200" dirty="0"/>
          </a:p>
          <a:p>
            <a:pPr lvl="1">
              <a:lnSpc>
                <a:spcPts val="3600"/>
              </a:lnSpc>
              <a:spcBef>
                <a:spcPts val="0"/>
              </a:spcBef>
              <a:spcAft>
                <a:spcPts val="0"/>
              </a:spcAft>
            </a:pPr>
            <a:r>
              <a:rPr lang="zh-CN" altLang="en-US" dirty="0"/>
              <a:t>定义基本操作，统计基本操作的频率</a:t>
            </a:r>
            <a:endParaRPr lang="en-US" altLang="zh-CN" dirty="0"/>
          </a:p>
          <a:p>
            <a:pPr lvl="2">
              <a:lnSpc>
                <a:spcPts val="3600"/>
              </a:lnSpc>
              <a:spcBef>
                <a:spcPts val="0"/>
              </a:spcBef>
              <a:spcAft>
                <a:spcPts val="0"/>
              </a:spcAft>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排序算法：元素之间的比较操作，记录比较次数</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lvl="2">
              <a:lnSpc>
                <a:spcPts val="3600"/>
              </a:lnSpc>
              <a:spcBef>
                <a:spcPts val="0"/>
              </a:spcBef>
              <a:spcAft>
                <a:spcPts val="0"/>
              </a:spcAft>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矩阵乘法：每对元素相乘操作，记录乘法次数</a:t>
            </a:r>
            <a:endParaRPr lang="en-US" altLang="zh-CN" sz="2400" b="1" dirty="0">
              <a:latin typeface="楷体" panose="02010609060101010101" pitchFamily="49" charset="-122"/>
              <a:ea typeface="楷体" panose="02010609060101010101" pitchFamily="49" charset="-122"/>
              <a:cs typeface="Times New Roman" panose="02020603050405020304" pitchFamily="18" charset="0"/>
            </a:endParaRPr>
          </a:p>
          <a:p>
            <a:pPr lvl="2">
              <a:lnSpc>
                <a:spcPts val="3600"/>
              </a:lnSpc>
              <a:spcBef>
                <a:spcPts val="0"/>
              </a:spcBef>
              <a:spcAft>
                <a:spcPts val="0"/>
              </a:spcAft>
            </a:pPr>
            <a:r>
              <a:rPr lang="zh-CN" altLang="en-US" sz="2400" dirty="0">
                <a:latin typeface="楷体" panose="02010609060101010101" pitchFamily="49" charset="-122"/>
                <a:ea typeface="楷体" panose="02010609060101010101" pitchFamily="49" charset="-122"/>
                <a:cs typeface="Times New Roman" panose="02020603050405020304" pitchFamily="18" charset="0"/>
              </a:rPr>
              <a:t>检索：被检索元素</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x</a:t>
            </a:r>
            <a:r>
              <a:rPr lang="zh-CN" altLang="en-US" sz="2400" dirty="0">
                <a:latin typeface="楷体" panose="02010609060101010101" pitchFamily="49" charset="-122"/>
                <a:ea typeface="楷体" panose="02010609060101010101" pitchFamily="49" charset="-122"/>
                <a:cs typeface="Times New Roman" panose="02020603050405020304" pitchFamily="18" charset="0"/>
              </a:rPr>
              <a:t>与数组元素的比较操作，记录比较次数</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lvl="2">
              <a:lnSpc>
                <a:spcPts val="3600"/>
              </a:lnSpc>
              <a:spcBef>
                <a:spcPts val="0"/>
              </a:spcBef>
              <a:spcAft>
                <a:spcPts val="0"/>
              </a:spcAft>
            </a:pPr>
            <a:r>
              <a:rPr lang="zh-CN" altLang="en-US" sz="2400" dirty="0">
                <a:latin typeface="楷体" panose="02010609060101010101" pitchFamily="49" charset="-122"/>
                <a:ea typeface="楷体" panose="02010609060101010101" pitchFamily="49" charset="-122"/>
                <a:cs typeface="Times New Roman" panose="02020603050405020304" pitchFamily="18" charset="0"/>
              </a:rPr>
              <a:t>例如，下面代码的基本操作为数组元素访问</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marL="457200" lvl="1" indent="0">
              <a:buNone/>
            </a:pPr>
            <a:r>
              <a:rPr lang="en-US" altLang="zh-CN" b="1" dirty="0">
                <a:solidFill>
                  <a:srgbClr val="FF0000"/>
                </a:solidFill>
                <a:latin typeface="Courier New" panose="02070309020205020404" pitchFamily="49" charset="0"/>
                <a:cs typeface="Courier New" panose="02070309020205020404" pitchFamily="49" charset="0"/>
              </a:rPr>
              <a:t>   </a:t>
            </a:r>
            <a:r>
              <a:rPr lang="en-US" altLang="zh-CN" sz="1900" b="1" dirty="0">
                <a:solidFill>
                  <a:srgbClr val="FF0000"/>
                </a:solidFill>
                <a:latin typeface="Courier New" panose="02070309020205020404" pitchFamily="49" charset="0"/>
                <a:cs typeface="Courier New" panose="02070309020205020404" pitchFamily="49" charset="0"/>
              </a:rPr>
              <a:t>int </a:t>
            </a:r>
            <a:r>
              <a:rPr lang="en-US" altLang="zh-CN" sz="1900" b="1" dirty="0" err="1">
                <a:solidFill>
                  <a:srgbClr val="FF0000"/>
                </a:solidFill>
                <a:latin typeface="Courier New" panose="02070309020205020404" pitchFamily="49" charset="0"/>
                <a:cs typeface="Courier New" panose="02070309020205020404" pitchFamily="49" charset="0"/>
              </a:rPr>
              <a:t>cnt</a:t>
            </a:r>
            <a:r>
              <a:rPr lang="en-US" altLang="zh-CN" sz="1900" b="1" dirty="0">
                <a:solidFill>
                  <a:srgbClr val="FF0000"/>
                </a:solidFill>
                <a:latin typeface="Courier New" panose="02070309020205020404" pitchFamily="49" charset="0"/>
                <a:cs typeface="Courier New" panose="02070309020205020404" pitchFamily="49" charset="0"/>
              </a:rPr>
              <a:t>=0;</a:t>
            </a:r>
          </a:p>
          <a:p>
            <a:pPr marL="457200" lvl="1" indent="0">
              <a:buNone/>
            </a:pPr>
            <a:r>
              <a:rPr lang="en-US" altLang="zh-CN" sz="1900" b="1" dirty="0">
                <a:solidFill>
                  <a:srgbClr val="FF0000"/>
                </a:solidFill>
                <a:latin typeface="Courier New" panose="02070309020205020404" pitchFamily="49" charset="0"/>
                <a:cs typeface="Courier New" panose="02070309020205020404" pitchFamily="49" charset="0"/>
              </a:rPr>
              <a:t>    for(int </a:t>
            </a:r>
            <a:r>
              <a:rPr lang="en-US" altLang="zh-CN" sz="1900" b="1" dirty="0" err="1">
                <a:solidFill>
                  <a:srgbClr val="FF0000"/>
                </a:solidFill>
                <a:latin typeface="Courier New" panose="02070309020205020404" pitchFamily="49" charset="0"/>
                <a:cs typeface="Courier New" panose="02070309020205020404" pitchFamily="49" charset="0"/>
              </a:rPr>
              <a:t>i</a:t>
            </a:r>
            <a:r>
              <a:rPr lang="en-US" altLang="zh-CN" sz="1900" b="1" dirty="0">
                <a:solidFill>
                  <a:srgbClr val="FF0000"/>
                </a:solidFill>
                <a:latin typeface="Courier New" panose="02070309020205020404" pitchFamily="49" charset="0"/>
                <a:cs typeface="Courier New" panose="02070309020205020404" pitchFamily="49" charset="0"/>
              </a:rPr>
              <a:t>=0;i&lt;</a:t>
            </a:r>
            <a:r>
              <a:rPr lang="en-US" altLang="zh-CN" sz="1900" b="1" dirty="0" err="1">
                <a:solidFill>
                  <a:srgbClr val="FF0000"/>
                </a:solidFill>
                <a:latin typeface="Courier New" panose="02070309020205020404" pitchFamily="49" charset="0"/>
                <a:cs typeface="Courier New" panose="02070309020205020404" pitchFamily="49" charset="0"/>
              </a:rPr>
              <a:t>N;i</a:t>
            </a:r>
            <a:r>
              <a:rPr lang="en-US" altLang="zh-CN" sz="1900" b="1" dirty="0">
                <a:solidFill>
                  <a:srgbClr val="FF0000"/>
                </a:solidFill>
                <a:latin typeface="Courier New" panose="02070309020205020404" pitchFamily="49" charset="0"/>
                <a:cs typeface="Courier New" panose="02070309020205020404" pitchFamily="49" charset="0"/>
              </a:rPr>
              <a:t>++)</a:t>
            </a:r>
          </a:p>
          <a:p>
            <a:pPr marL="457200" lvl="1" indent="0">
              <a:buNone/>
            </a:pPr>
            <a:r>
              <a:rPr lang="en-US" altLang="zh-CN" sz="1900" b="1" dirty="0">
                <a:solidFill>
                  <a:srgbClr val="FF0000"/>
                </a:solidFill>
                <a:latin typeface="Courier New" panose="02070309020205020404" pitchFamily="49" charset="0"/>
                <a:cs typeface="Courier New" panose="02070309020205020404" pitchFamily="49" charset="0"/>
              </a:rPr>
              <a:t>        for(int j=i+1;j&lt;</a:t>
            </a:r>
            <a:r>
              <a:rPr lang="en-US" altLang="zh-CN" sz="1900" b="1" dirty="0" err="1">
                <a:solidFill>
                  <a:srgbClr val="FF0000"/>
                </a:solidFill>
                <a:latin typeface="Courier New" panose="02070309020205020404" pitchFamily="49" charset="0"/>
                <a:cs typeface="Courier New" panose="02070309020205020404" pitchFamily="49" charset="0"/>
              </a:rPr>
              <a:t>N;j</a:t>
            </a:r>
            <a:r>
              <a:rPr lang="en-US" altLang="zh-CN" sz="1900" b="1" dirty="0">
                <a:solidFill>
                  <a:srgbClr val="FF0000"/>
                </a:solidFill>
                <a:latin typeface="Courier New" panose="02070309020205020404" pitchFamily="49" charset="0"/>
                <a:cs typeface="Courier New" panose="02070309020205020404" pitchFamily="49" charset="0"/>
              </a:rPr>
              <a:t>++)</a:t>
            </a:r>
          </a:p>
          <a:p>
            <a:pPr marL="457200" lvl="1" indent="0">
              <a:buNone/>
            </a:pPr>
            <a:r>
              <a:rPr lang="en-US" altLang="zh-CN" sz="1900" b="1" dirty="0">
                <a:solidFill>
                  <a:srgbClr val="FF0000"/>
                </a:solidFill>
                <a:latin typeface="Courier New" panose="02070309020205020404" pitchFamily="49" charset="0"/>
                <a:cs typeface="Courier New" panose="02070309020205020404" pitchFamily="49" charset="0"/>
              </a:rPr>
              <a:t>          for(int k=j+1;k&lt;</a:t>
            </a:r>
            <a:r>
              <a:rPr lang="en-US" altLang="zh-CN" sz="1900" b="1" dirty="0" err="1">
                <a:solidFill>
                  <a:srgbClr val="FF0000"/>
                </a:solidFill>
                <a:latin typeface="Courier New" panose="02070309020205020404" pitchFamily="49" charset="0"/>
                <a:cs typeface="Courier New" panose="02070309020205020404" pitchFamily="49" charset="0"/>
              </a:rPr>
              <a:t>N;k</a:t>
            </a:r>
            <a:r>
              <a:rPr lang="en-US" altLang="zh-CN" sz="1900" b="1" dirty="0">
                <a:solidFill>
                  <a:srgbClr val="FF0000"/>
                </a:solidFill>
                <a:latin typeface="Courier New" panose="02070309020205020404" pitchFamily="49" charset="0"/>
                <a:cs typeface="Courier New" panose="02070309020205020404" pitchFamily="49" charset="0"/>
              </a:rPr>
              <a:t>++)</a:t>
            </a:r>
          </a:p>
          <a:p>
            <a:pPr marL="457200" lvl="1" indent="0">
              <a:buNone/>
            </a:pPr>
            <a:r>
              <a:rPr lang="en-US" altLang="zh-CN" sz="1900" b="1" dirty="0">
                <a:solidFill>
                  <a:srgbClr val="FF0000"/>
                </a:solidFill>
                <a:latin typeface="Courier New" panose="02070309020205020404" pitchFamily="49" charset="0"/>
                <a:cs typeface="Courier New" panose="02070309020205020404" pitchFamily="49" charset="0"/>
              </a:rPr>
              <a:t>             if((</a:t>
            </a:r>
            <a:r>
              <a:rPr lang="en-US" altLang="zh-CN" sz="1900" b="1" dirty="0">
                <a:solidFill>
                  <a:srgbClr val="0000CC"/>
                </a:solidFill>
                <a:latin typeface="Courier New" panose="02070309020205020404" pitchFamily="49" charset="0"/>
                <a:cs typeface="Courier New" panose="02070309020205020404" pitchFamily="49" charset="0"/>
              </a:rPr>
              <a:t>a[</a:t>
            </a:r>
            <a:r>
              <a:rPr lang="en-US" altLang="zh-CN" sz="1900" b="1" dirty="0" err="1">
                <a:solidFill>
                  <a:srgbClr val="0000CC"/>
                </a:solidFill>
                <a:latin typeface="Courier New" panose="02070309020205020404" pitchFamily="49" charset="0"/>
                <a:cs typeface="Courier New" panose="02070309020205020404" pitchFamily="49" charset="0"/>
              </a:rPr>
              <a:t>i</a:t>
            </a:r>
            <a:r>
              <a:rPr lang="en-US" altLang="zh-CN" sz="1900" b="1" dirty="0">
                <a:solidFill>
                  <a:srgbClr val="0000CC"/>
                </a:solidFill>
                <a:latin typeface="Courier New" panose="02070309020205020404" pitchFamily="49" charset="0"/>
                <a:cs typeface="Courier New" panose="02070309020205020404" pitchFamily="49" charset="0"/>
              </a:rPr>
              <a:t>]</a:t>
            </a:r>
            <a:r>
              <a:rPr lang="en-US" altLang="zh-CN" sz="1900" b="1" dirty="0">
                <a:solidFill>
                  <a:srgbClr val="FF0000"/>
                </a:solidFill>
                <a:latin typeface="Courier New" panose="02070309020205020404" pitchFamily="49" charset="0"/>
                <a:cs typeface="Courier New" panose="02070309020205020404" pitchFamily="49" charset="0"/>
              </a:rPr>
              <a:t>+</a:t>
            </a:r>
            <a:r>
              <a:rPr lang="en-US" altLang="zh-CN" sz="1900" b="1" dirty="0">
                <a:solidFill>
                  <a:srgbClr val="0000CC"/>
                </a:solidFill>
                <a:latin typeface="Courier New" panose="02070309020205020404" pitchFamily="49" charset="0"/>
                <a:cs typeface="Courier New" panose="02070309020205020404" pitchFamily="49" charset="0"/>
              </a:rPr>
              <a:t>a[j]</a:t>
            </a:r>
            <a:r>
              <a:rPr lang="en-US" altLang="zh-CN" sz="1900" b="1" dirty="0">
                <a:solidFill>
                  <a:srgbClr val="FF0000"/>
                </a:solidFill>
                <a:latin typeface="Courier New" panose="02070309020205020404" pitchFamily="49" charset="0"/>
                <a:cs typeface="Courier New" panose="02070309020205020404" pitchFamily="49" charset="0"/>
              </a:rPr>
              <a:t>+</a:t>
            </a:r>
            <a:r>
              <a:rPr lang="en-US" altLang="zh-CN" sz="1900" b="1" dirty="0">
                <a:solidFill>
                  <a:srgbClr val="0000CC"/>
                </a:solidFill>
                <a:latin typeface="Courier New" panose="02070309020205020404" pitchFamily="49" charset="0"/>
                <a:cs typeface="Courier New" panose="02070309020205020404" pitchFamily="49" charset="0"/>
              </a:rPr>
              <a:t>a[k]</a:t>
            </a:r>
            <a:r>
              <a:rPr lang="en-US" altLang="zh-CN" sz="1900" b="1" dirty="0">
                <a:solidFill>
                  <a:srgbClr val="FF0000"/>
                </a:solidFill>
                <a:latin typeface="Courier New" panose="02070309020205020404" pitchFamily="49" charset="0"/>
                <a:cs typeface="Courier New" panose="02070309020205020404" pitchFamily="49" charset="0"/>
              </a:rPr>
              <a:t>)==0) </a:t>
            </a:r>
            <a:r>
              <a:rPr lang="en-US" altLang="zh-CN" sz="1900" b="1" dirty="0" err="1">
                <a:solidFill>
                  <a:srgbClr val="FF0000"/>
                </a:solidFill>
                <a:latin typeface="Courier New" panose="02070309020205020404" pitchFamily="49" charset="0"/>
                <a:cs typeface="Courier New" panose="02070309020205020404" pitchFamily="49" charset="0"/>
              </a:rPr>
              <a:t>cnt</a:t>
            </a:r>
            <a:r>
              <a:rPr lang="en-US" altLang="zh-CN" sz="1900" b="1" dirty="0">
                <a:solidFill>
                  <a:srgbClr val="FF0000"/>
                </a:solidFill>
                <a:latin typeface="Courier New" panose="02070309020205020404" pitchFamily="49" charset="0"/>
                <a:cs typeface="Courier New" panose="02070309020205020404" pitchFamily="49" charset="0"/>
              </a:rPr>
              <a:t>++;</a:t>
            </a:r>
            <a:endParaRPr lang="zh-CN" altLang="en-US" sz="1900" b="1" dirty="0">
              <a:solidFill>
                <a:srgbClr val="FF0000"/>
              </a:solidFill>
              <a:latin typeface="Courier New" panose="02070309020205020404" pitchFamily="49" charset="0"/>
              <a:cs typeface="Courier New" panose="02070309020205020404" pitchFamily="49" charset="0"/>
            </a:endParaRPr>
          </a:p>
          <a:p>
            <a:pPr marL="914400" lvl="2" indent="0">
              <a:lnSpc>
                <a:spcPts val="3600"/>
              </a:lnSpc>
              <a:spcBef>
                <a:spcPts val="0"/>
              </a:spcBef>
              <a:spcAft>
                <a:spcPts val="0"/>
              </a:spcAft>
              <a:buNone/>
            </a:pP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marL="914400" lvl="2" indent="0">
              <a:buNone/>
            </a:pPr>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2"/>
            <a:endParaRPr lang="en-US" altLang="zh-CN" dirty="0">
              <a:latin typeface="Times New Roman" panose="02020603050405020304" pitchFamily="18" charset="0"/>
              <a:cs typeface="Times New Roman" panose="02020603050405020304" pitchFamily="18" charset="0"/>
            </a:endParaRPr>
          </a:p>
          <a:p>
            <a:pPr lvl="2"/>
            <a:endParaRPr lang="en-US" altLang="zh-CN" b="1" dirty="0">
              <a:latin typeface="楷体" panose="02010609060101010101" pitchFamily="49" charset="-122"/>
              <a:ea typeface="楷体" panose="02010609060101010101" pitchFamily="49" charset="-122"/>
              <a:cs typeface="Times New Roman" panose="02020603050405020304" pitchFamily="18" charset="0"/>
            </a:endParaRPr>
          </a:p>
          <a:p>
            <a:pPr lvl="2"/>
            <a:endParaRPr lang="en-US" altLang="zh-CN" dirty="0"/>
          </a:p>
          <a:p>
            <a:pPr lvl="2"/>
            <a:endParaRPr lang="zh-CN" altLang="en-US" dirty="0"/>
          </a:p>
        </p:txBody>
      </p:sp>
      <p:sp>
        <p:nvSpPr>
          <p:cNvPr id="3" name="标题 2"/>
          <p:cNvSpPr>
            <a:spLocks noGrp="1"/>
          </p:cNvSpPr>
          <p:nvPr>
            <p:ph type="title"/>
          </p:nvPr>
        </p:nvSpPr>
        <p:spPr/>
        <p:txBody>
          <a:bodyPr/>
          <a:lstStyle/>
          <a:p>
            <a:r>
              <a:rPr lang="zh-CN" altLang="en-US" dirty="0"/>
              <a:t>运行时间的数学模型</a:t>
            </a:r>
          </a:p>
        </p:txBody>
      </p:sp>
      <p:sp>
        <p:nvSpPr>
          <p:cNvPr id="5" name="矩形 4"/>
          <p:cNvSpPr/>
          <p:nvPr/>
        </p:nvSpPr>
        <p:spPr>
          <a:xfrm>
            <a:off x="5666704" y="4770783"/>
            <a:ext cx="3212253" cy="754254"/>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0000CC"/>
                </a:solidFill>
              </a:rPr>
              <a:t>数组元素的访问次数为：</a:t>
            </a:r>
            <a:endParaRPr lang="en-US" altLang="zh-CN" b="1" dirty="0">
              <a:solidFill>
                <a:srgbClr val="0000CC"/>
              </a:solidFill>
            </a:endParaRPr>
          </a:p>
          <a:p>
            <a:r>
              <a:rPr lang="en-US" altLang="zh-CN" b="1" dirty="0">
                <a:solidFill>
                  <a:srgbClr val="0000CC"/>
                </a:solidFill>
              </a:rPr>
              <a:t>3*N*(N-1)*(N-2)/6</a:t>
            </a:r>
            <a:endParaRPr lang="zh-CN" altLang="en-US" b="1" dirty="0">
              <a:solidFill>
                <a:srgbClr val="0000CC"/>
              </a:solidFill>
            </a:endParaRPr>
          </a:p>
        </p:txBody>
      </p:sp>
      <p:cxnSp>
        <p:nvCxnSpPr>
          <p:cNvPr id="7" name="直接箭头连接符 6"/>
          <p:cNvCxnSpPr>
            <a:stCxn id="5" idx="1"/>
          </p:cNvCxnSpPr>
          <p:nvPr/>
        </p:nvCxnSpPr>
        <p:spPr>
          <a:xfrm flipH="1">
            <a:off x="3232598" y="5147910"/>
            <a:ext cx="2434106" cy="686220"/>
          </a:xfrm>
          <a:prstGeom prst="straightConnector1">
            <a:avLst/>
          </a:prstGeom>
          <a:ln w="22225">
            <a:solidFill>
              <a:srgbClr val="0000CC"/>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3856383" y="5147910"/>
            <a:ext cx="1810320" cy="778412"/>
          </a:xfrm>
          <a:prstGeom prst="straightConnector1">
            <a:avLst/>
          </a:prstGeom>
          <a:ln w="22225">
            <a:solidFill>
              <a:srgbClr val="0000CC"/>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4583399" y="5147910"/>
            <a:ext cx="1083304" cy="754254"/>
          </a:xfrm>
          <a:prstGeom prst="straightConnector1">
            <a:avLst/>
          </a:prstGeom>
          <a:ln w="22225">
            <a:solidFill>
              <a:srgbClr val="0000CC"/>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610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b="1" dirty="0"/>
              <a:t>简化成本模型</a:t>
            </a:r>
            <a:endParaRPr lang="en-US" altLang="zh-CN" sz="2400" b="1" dirty="0"/>
          </a:p>
          <a:p>
            <a:pPr lvl="1">
              <a:lnSpc>
                <a:spcPts val="3600"/>
              </a:lnSpc>
              <a:spcBef>
                <a:spcPts val="0"/>
              </a:spcBef>
              <a:spcAft>
                <a:spcPts val="0"/>
              </a:spcAft>
            </a:pPr>
            <a:r>
              <a:rPr lang="zh-CN" altLang="en-US" b="1" dirty="0">
                <a:cs typeface="Times New Roman" panose="02020603050405020304" pitchFamily="18" charset="0"/>
              </a:rPr>
              <a:t>基本操作的频率表示为问题输入规模的函数，用该函数近似评估算法的运行时间。</a:t>
            </a:r>
            <a:endParaRPr lang="en-US" altLang="zh-CN" b="1" dirty="0">
              <a:cs typeface="Times New Roman" panose="02020603050405020304" pitchFamily="18" charset="0"/>
            </a:endParaRPr>
          </a:p>
          <a:p>
            <a:pPr lvl="2">
              <a:lnSpc>
                <a:spcPts val="3600"/>
              </a:lnSpc>
              <a:spcBef>
                <a:spcPts val="0"/>
              </a:spcBef>
              <a:spcAft>
                <a:spcPts val="0"/>
              </a:spcAft>
            </a:pPr>
            <a:r>
              <a:rPr lang="zh-CN" altLang="en-US" sz="2400" dirty="0">
                <a:latin typeface="楷体" panose="02010609060101010101" pitchFamily="49" charset="-122"/>
                <a:ea typeface="楷体" panose="02010609060101010101" pitchFamily="49" charset="-122"/>
                <a:cs typeface="Times New Roman" panose="02020603050405020304" pitchFamily="18" charset="0"/>
              </a:rPr>
              <a:t>忽略低阶项，简化函数</a:t>
            </a:r>
            <a:r>
              <a:rPr lang="en-US" altLang="zh-CN" sz="2400" dirty="0">
                <a:latin typeface="楷体" panose="02010609060101010101" pitchFamily="49" charset="-122"/>
                <a:ea typeface="楷体" panose="02010609060101010101" pitchFamily="49" charset="-122"/>
                <a:cs typeface="Times New Roman" panose="02020603050405020304" pitchFamily="18" charset="0"/>
              </a:rPr>
              <a:t>,</a:t>
            </a:r>
            <a:r>
              <a:rPr lang="zh-CN" altLang="en-US" sz="2400" dirty="0">
                <a:latin typeface="楷体" panose="02010609060101010101" pitchFamily="49" charset="-122"/>
                <a:ea typeface="楷体" panose="02010609060101010101" pitchFamily="49" charset="-122"/>
                <a:cs typeface="Times New Roman" panose="02020603050405020304" pitchFamily="18" charset="0"/>
              </a:rPr>
              <a:t>得到近似的运行时间</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lvl="3">
              <a:lnSpc>
                <a:spcPts val="3600"/>
              </a:lnSpc>
              <a:spcBef>
                <a:spcPts val="0"/>
              </a:spcBef>
              <a:spcAft>
                <a:spcPts val="0"/>
              </a:spcAft>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当</a:t>
            </a:r>
            <a:r>
              <a:rPr lang="en-US" altLang="zh-CN" sz="2400" b="1" dirty="0">
                <a:latin typeface="楷体" panose="02010609060101010101" pitchFamily="49" charset="-122"/>
                <a:ea typeface="楷体" panose="02010609060101010101" pitchFamily="49" charset="-122"/>
                <a:cs typeface="Times New Roman" panose="02020603050405020304" pitchFamily="18" charset="0"/>
              </a:rPr>
              <a:t>N</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很大时，低阶项对最终结果的影响很小，可以忽略；</a:t>
            </a:r>
            <a:endParaRPr lang="en-US" altLang="zh-CN" sz="2400" b="1" dirty="0">
              <a:latin typeface="楷体" panose="02010609060101010101" pitchFamily="49" charset="-122"/>
              <a:ea typeface="楷体" panose="02010609060101010101" pitchFamily="49" charset="-122"/>
              <a:cs typeface="Times New Roman" panose="02020603050405020304" pitchFamily="18" charset="0"/>
            </a:endParaRPr>
          </a:p>
          <a:p>
            <a:pPr lvl="3">
              <a:lnSpc>
                <a:spcPts val="3600"/>
              </a:lnSpc>
              <a:spcBef>
                <a:spcPts val="0"/>
              </a:spcBef>
              <a:spcAft>
                <a:spcPts val="0"/>
              </a:spcAft>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当</a:t>
            </a:r>
            <a:r>
              <a:rPr lang="en-US" altLang="zh-CN" sz="2400" b="1" dirty="0">
                <a:latin typeface="楷体" panose="02010609060101010101" pitchFamily="49" charset="-122"/>
                <a:ea typeface="楷体" panose="02010609060101010101" pitchFamily="49" charset="-122"/>
                <a:cs typeface="Times New Roman" panose="02020603050405020304" pitchFamily="18" charset="0"/>
              </a:rPr>
              <a:t>N</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很小时，运行时间本身就比较快，可以不用关注。</a:t>
            </a:r>
            <a:endParaRPr lang="en-US" altLang="zh-CN" sz="2400" b="1" dirty="0">
              <a:latin typeface="楷体" panose="02010609060101010101" pitchFamily="49" charset="-122"/>
              <a:ea typeface="楷体" panose="02010609060101010101" pitchFamily="49" charset="-122"/>
              <a:cs typeface="Times New Roman" panose="02020603050405020304" pitchFamily="18" charset="0"/>
            </a:endParaRPr>
          </a:p>
          <a:p>
            <a:pPr lvl="2">
              <a:lnSpc>
                <a:spcPts val="3600"/>
              </a:lnSpc>
              <a:spcBef>
                <a:spcPts val="0"/>
              </a:spcBef>
              <a:spcAft>
                <a:spcPts val="0"/>
              </a:spcAft>
            </a:pPr>
            <a:r>
              <a:rPr lang="zh-CN" altLang="en-US" sz="2400" dirty="0">
                <a:latin typeface="楷体" panose="02010609060101010101" pitchFamily="49" charset="-122"/>
                <a:ea typeface="楷体" panose="02010609060101010101" pitchFamily="49" charset="-122"/>
                <a:cs typeface="Times New Roman" panose="02020603050405020304" pitchFamily="18" charset="0"/>
              </a:rPr>
              <a:t>当只关注增长数量级时，还可以忽略系数。</a:t>
            </a:r>
            <a:endParaRPr lang="en-US" altLang="zh-CN" sz="2400" b="1" dirty="0">
              <a:latin typeface="楷体" panose="02010609060101010101" pitchFamily="49" charset="-122"/>
              <a:ea typeface="楷体" panose="02010609060101010101" pitchFamily="49" charset="-122"/>
              <a:cs typeface="Times New Roman" panose="02020603050405020304" pitchFamily="18" charset="0"/>
            </a:endParaRPr>
          </a:p>
          <a:p>
            <a:pPr marL="1371600" lvl="3" indent="0">
              <a:lnSpc>
                <a:spcPts val="3600"/>
              </a:lnSpc>
              <a:spcBef>
                <a:spcPts val="0"/>
              </a:spcBef>
              <a:spcAft>
                <a:spcPts val="0"/>
              </a:spcAft>
              <a:buNone/>
            </a:pPr>
            <a:endParaRPr lang="en-US" altLang="zh-CN" dirty="0">
              <a:latin typeface="Times New Roman" panose="02020603050405020304" pitchFamily="18" charset="0"/>
              <a:cs typeface="Times New Roman" panose="02020603050405020304" pitchFamily="18" charset="0"/>
            </a:endParaRPr>
          </a:p>
          <a:p>
            <a:pPr lvl="2"/>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2"/>
            <a:endParaRPr lang="en-US" altLang="zh-CN" b="1" dirty="0">
              <a:latin typeface="楷体" panose="02010609060101010101" pitchFamily="49" charset="-122"/>
              <a:ea typeface="楷体" panose="02010609060101010101" pitchFamily="49" charset="-122"/>
              <a:cs typeface="Times New Roman" panose="02020603050405020304" pitchFamily="18" charset="0"/>
            </a:endParaRPr>
          </a:p>
          <a:p>
            <a:pPr lvl="2"/>
            <a:endParaRPr lang="en-US" altLang="zh-CN" dirty="0"/>
          </a:p>
          <a:p>
            <a:pPr marL="914400" lvl="2" indent="0">
              <a:buNone/>
            </a:pPr>
            <a:endParaRPr lang="zh-CN" altLang="en-US" dirty="0"/>
          </a:p>
        </p:txBody>
      </p:sp>
      <p:sp>
        <p:nvSpPr>
          <p:cNvPr id="3" name="标题 2"/>
          <p:cNvSpPr>
            <a:spLocks noGrp="1"/>
          </p:cNvSpPr>
          <p:nvPr>
            <p:ph type="title"/>
          </p:nvPr>
        </p:nvSpPr>
        <p:spPr/>
        <p:txBody>
          <a:bodyPr/>
          <a:lstStyle/>
          <a:p>
            <a:r>
              <a:rPr lang="zh-CN" altLang="en-US" dirty="0"/>
              <a:t>运行时间的数学模型</a:t>
            </a:r>
          </a:p>
        </p:txBody>
      </p:sp>
    </p:spTree>
    <p:extLst>
      <p:ext uri="{BB962C8B-B14F-4D97-AF65-F5344CB8AC3E}">
        <p14:creationId xmlns:p14="http://schemas.microsoft.com/office/powerpoint/2010/main" val="908526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265858"/>
            <a:ext cx="3155324" cy="5020642"/>
          </a:xfrm>
        </p:spPr>
        <p:txBody>
          <a:bodyPr>
            <a:normAutofit/>
          </a:bodyPr>
          <a:lstStyle/>
          <a:p>
            <a:pPr marL="0" indent="0">
              <a:spcBef>
                <a:spcPts val="0"/>
              </a:spcBef>
              <a:spcAft>
                <a:spcPts val="0"/>
              </a:spcAft>
              <a:buNone/>
            </a:pPr>
            <a:r>
              <a:rPr lang="zh-CN" altLang="en-US" sz="2400" b="1" dirty="0"/>
              <a:t>插入排序：</a:t>
            </a:r>
            <a:endParaRPr lang="en-US" altLang="zh-CN" sz="2400" b="1" dirty="0"/>
          </a:p>
          <a:p>
            <a:pPr marL="0" indent="0">
              <a:spcBef>
                <a:spcPts val="0"/>
              </a:spcBef>
              <a:spcAft>
                <a:spcPts val="0"/>
              </a:spcAft>
              <a:buNone/>
            </a:pPr>
            <a:r>
              <a:rPr lang="zh-CN" altLang="en-US" sz="2400" b="1" dirty="0">
                <a:solidFill>
                  <a:srgbClr val="FF0000"/>
                </a:solidFill>
              </a:rPr>
              <a:t>基本操作为元素之间的比较；</a:t>
            </a:r>
            <a:endParaRPr lang="en-US" altLang="zh-CN" sz="2400" b="1" dirty="0">
              <a:solidFill>
                <a:srgbClr val="FF0000"/>
              </a:solidFill>
            </a:endParaRPr>
          </a:p>
          <a:p>
            <a:pPr marL="0" indent="0">
              <a:lnSpc>
                <a:spcPts val="3300"/>
              </a:lnSpc>
              <a:spcBef>
                <a:spcPts val="0"/>
              </a:spcBef>
              <a:spcAft>
                <a:spcPts val="0"/>
              </a:spcAft>
              <a:buNone/>
            </a:pPr>
            <a:r>
              <a:rPr lang="zh-CN" altLang="en-US" sz="2400" b="1" dirty="0">
                <a:latin typeface="Times New Roman" panose="02020603050405020304" pitchFamily="18" charset="0"/>
                <a:cs typeface="Times New Roman" panose="02020603050405020304" pitchFamily="18" charset="0"/>
              </a:rPr>
              <a:t>最好情况：输入的数列已经排好序</a:t>
            </a:r>
            <a:r>
              <a:rPr lang="en-US" altLang="zh-CN" sz="2400" b="1" dirty="0">
                <a:latin typeface="Times New Roman" panose="02020603050405020304" pitchFamily="18" charset="0"/>
                <a:cs typeface="Times New Roman" panose="02020603050405020304" pitchFamily="18" charset="0"/>
              </a:rPr>
              <a:t>;</a:t>
            </a:r>
          </a:p>
          <a:p>
            <a:pPr marL="0" indent="0">
              <a:lnSpc>
                <a:spcPts val="3300"/>
              </a:lnSpc>
              <a:spcBef>
                <a:spcPts val="0"/>
              </a:spcBef>
              <a:spcAft>
                <a:spcPts val="0"/>
              </a:spcAft>
              <a:buNone/>
            </a:pPr>
            <a:r>
              <a:rPr lang="zh-CN" altLang="en-US" sz="2400" b="1" dirty="0">
                <a:solidFill>
                  <a:srgbClr val="0000CC"/>
                </a:solidFill>
                <a:latin typeface="Times New Roman" panose="02020603050405020304" pitchFamily="18" charset="0"/>
                <a:cs typeface="Times New Roman" panose="02020603050405020304" pitchFamily="18" charset="0"/>
              </a:rPr>
              <a:t>插入第</a:t>
            </a:r>
            <a:r>
              <a:rPr lang="en-US" altLang="zh-CN" sz="2400" b="1" dirty="0">
                <a:solidFill>
                  <a:srgbClr val="0000CC"/>
                </a:solidFill>
                <a:latin typeface="Times New Roman" panose="02020603050405020304" pitchFamily="18" charset="0"/>
                <a:cs typeface="Times New Roman" panose="02020603050405020304" pitchFamily="18" charset="0"/>
              </a:rPr>
              <a:t>j</a:t>
            </a:r>
            <a:r>
              <a:rPr lang="zh-CN" altLang="en-US" sz="2400" b="1" dirty="0">
                <a:solidFill>
                  <a:srgbClr val="0000CC"/>
                </a:solidFill>
                <a:latin typeface="Times New Roman" panose="02020603050405020304" pitchFamily="18" charset="0"/>
                <a:cs typeface="Times New Roman" panose="02020603050405020304" pitchFamily="18" charset="0"/>
              </a:rPr>
              <a:t>个元素，</a:t>
            </a:r>
            <a:r>
              <a:rPr lang="en-US" altLang="zh-CN" sz="2400" b="1" dirty="0">
                <a:solidFill>
                  <a:srgbClr val="0000CC"/>
                </a:solidFill>
              </a:rPr>
              <a:t>key</a:t>
            </a:r>
            <a:r>
              <a:rPr lang="zh-CN" altLang="en-US" sz="2400" b="1" dirty="0">
                <a:solidFill>
                  <a:srgbClr val="0000CC"/>
                </a:solidFill>
              </a:rPr>
              <a:t>只需要与</a:t>
            </a:r>
            <a:r>
              <a:rPr lang="en-US" altLang="zh-CN" sz="2400" b="1" dirty="0">
                <a:solidFill>
                  <a:srgbClr val="0000CC"/>
                </a:solidFill>
              </a:rPr>
              <a:t>A[</a:t>
            </a:r>
            <a:r>
              <a:rPr lang="en-US" altLang="zh-CN" sz="2400" b="1" dirty="0" err="1">
                <a:solidFill>
                  <a:srgbClr val="0000CC"/>
                </a:solidFill>
              </a:rPr>
              <a:t>i</a:t>
            </a:r>
            <a:r>
              <a:rPr lang="en-US" altLang="zh-CN" sz="2400" b="1" dirty="0">
                <a:solidFill>
                  <a:srgbClr val="0000CC"/>
                </a:solidFill>
              </a:rPr>
              <a:t>]</a:t>
            </a:r>
            <a:r>
              <a:rPr lang="zh-CN" altLang="en-US" sz="2400" b="1" dirty="0">
                <a:solidFill>
                  <a:srgbClr val="0000CC"/>
                </a:solidFill>
                <a:latin typeface="Times New Roman" panose="02020603050405020304" pitchFamily="18" charset="0"/>
                <a:cs typeface="Times New Roman" panose="02020603050405020304" pitchFamily="18" charset="0"/>
              </a:rPr>
              <a:t>比较</a:t>
            </a:r>
            <a:r>
              <a:rPr lang="en-US" altLang="zh-CN" sz="2400" b="1" dirty="0">
                <a:solidFill>
                  <a:srgbClr val="0000CC"/>
                </a:solidFill>
                <a:latin typeface="Times New Roman" panose="02020603050405020304" pitchFamily="18" charset="0"/>
                <a:cs typeface="Times New Roman" panose="02020603050405020304" pitchFamily="18" charset="0"/>
              </a:rPr>
              <a:t>1</a:t>
            </a:r>
            <a:r>
              <a:rPr lang="zh-CN" altLang="en-US" sz="2400" b="1" dirty="0">
                <a:solidFill>
                  <a:srgbClr val="0000CC"/>
                </a:solidFill>
                <a:latin typeface="Times New Roman" panose="02020603050405020304" pitchFamily="18" charset="0"/>
                <a:cs typeface="Times New Roman" panose="02020603050405020304" pitchFamily="18" charset="0"/>
              </a:rPr>
              <a:t>次</a:t>
            </a:r>
            <a:endParaRPr lang="en-US" altLang="zh-CN" sz="2400" b="1" dirty="0">
              <a:solidFill>
                <a:srgbClr val="0000CC"/>
              </a:solidFill>
              <a:latin typeface="Times New Roman" panose="02020603050405020304" pitchFamily="18" charset="0"/>
              <a:cs typeface="Times New Roman" panose="02020603050405020304" pitchFamily="18" charset="0"/>
            </a:endParaRPr>
          </a:p>
          <a:p>
            <a:pPr marL="0" indent="0">
              <a:lnSpc>
                <a:spcPts val="3300"/>
              </a:lnSpc>
              <a:spcBef>
                <a:spcPts val="0"/>
              </a:spcBef>
              <a:spcAft>
                <a:spcPts val="0"/>
              </a:spcAft>
              <a:buNone/>
            </a:pPr>
            <a:r>
              <a:rPr lang="en-US" altLang="zh-CN" b="1" dirty="0">
                <a:latin typeface="Times New Roman" panose="02020603050405020304" pitchFamily="18" charset="0"/>
                <a:cs typeface="Times New Roman" panose="02020603050405020304" pitchFamily="18" charset="0"/>
              </a:rPr>
              <a:t> </a:t>
            </a:r>
          </a:p>
          <a:p>
            <a:pPr marL="0" indent="0">
              <a:lnSpc>
                <a:spcPts val="3300"/>
              </a:lnSpc>
              <a:spcBef>
                <a:spcPts val="0"/>
              </a:spcBef>
              <a:spcAft>
                <a:spcPts val="0"/>
              </a:spcAft>
              <a:buNone/>
            </a:pPr>
            <a:endParaRPr lang="en-US" altLang="zh-CN" b="1" dirty="0">
              <a:latin typeface="Times New Roman" panose="02020603050405020304" pitchFamily="18" charset="0"/>
              <a:cs typeface="Times New Roman" panose="02020603050405020304" pitchFamily="18" charset="0"/>
            </a:endParaRPr>
          </a:p>
          <a:p>
            <a:pPr marL="0" indent="0">
              <a:lnSpc>
                <a:spcPts val="3300"/>
              </a:lnSpc>
              <a:spcBef>
                <a:spcPts val="0"/>
              </a:spcBef>
              <a:spcAft>
                <a:spcPts val="0"/>
              </a:spcAft>
              <a:buNone/>
            </a:pPr>
            <a:r>
              <a:rPr lang="en-US" altLang="zh-CN" b="1" dirty="0">
                <a:latin typeface="Times New Roman" panose="02020603050405020304" pitchFamily="18" charset="0"/>
                <a:cs typeface="Times New Roman" panose="02020603050405020304" pitchFamily="18" charset="0"/>
              </a:rPr>
              <a:t> </a:t>
            </a:r>
          </a:p>
          <a:p>
            <a:pPr marL="0" indent="0">
              <a:lnSpc>
                <a:spcPts val="3300"/>
              </a:lnSpc>
              <a:spcBef>
                <a:spcPts val="0"/>
              </a:spcBef>
              <a:spcAft>
                <a:spcPts val="0"/>
              </a:spcAft>
              <a:buNone/>
            </a:pPr>
            <a:endParaRPr lang="en-US" altLang="zh-CN" b="1" dirty="0">
              <a:latin typeface="Times New Roman" panose="02020603050405020304" pitchFamily="18" charset="0"/>
              <a:cs typeface="Times New Roman" panose="02020603050405020304" pitchFamily="18" charset="0"/>
            </a:endParaRPr>
          </a:p>
          <a:p>
            <a:pPr marL="0" indent="0">
              <a:lnSpc>
                <a:spcPts val="3300"/>
              </a:lnSpc>
              <a:spcBef>
                <a:spcPts val="0"/>
              </a:spcBef>
              <a:spcAft>
                <a:spcPts val="0"/>
              </a:spcAft>
              <a:buNone/>
            </a:pPr>
            <a:endParaRPr lang="en-US" altLang="zh-CN" b="1" dirty="0">
              <a:latin typeface="Times New Roman" panose="02020603050405020304" pitchFamily="18" charset="0"/>
              <a:cs typeface="Times New Roman" panose="02020603050405020304" pitchFamily="18" charset="0"/>
            </a:endParaRPr>
          </a:p>
          <a:p>
            <a:pPr marL="0" indent="0">
              <a:lnSpc>
                <a:spcPts val="3300"/>
              </a:lnSpc>
              <a:spcBef>
                <a:spcPts val="0"/>
              </a:spcBef>
              <a:spcAft>
                <a:spcPts val="0"/>
              </a:spcAft>
              <a:buNone/>
            </a:pPr>
            <a:endParaRPr lang="en-US" altLang="zh-CN" b="1" dirty="0">
              <a:latin typeface="Times New Roman" panose="02020603050405020304" pitchFamily="18" charset="0"/>
              <a:cs typeface="Times New Roman" panose="02020603050405020304" pitchFamily="18" charset="0"/>
            </a:endParaRPr>
          </a:p>
          <a:p>
            <a:pPr marL="0" indent="0">
              <a:spcBef>
                <a:spcPts val="0"/>
              </a:spcBef>
              <a:spcAft>
                <a:spcPts val="0"/>
              </a:spcAft>
              <a:buNone/>
            </a:pPr>
            <a:endParaRPr lang="zh-CN" altLang="en-US" b="1" dirty="0"/>
          </a:p>
        </p:txBody>
      </p:sp>
      <p:sp>
        <p:nvSpPr>
          <p:cNvPr id="3" name="标题 2"/>
          <p:cNvSpPr>
            <a:spLocks noGrp="1"/>
          </p:cNvSpPr>
          <p:nvPr>
            <p:ph type="title"/>
          </p:nvPr>
        </p:nvSpPr>
        <p:spPr/>
        <p:txBody>
          <a:bodyPr/>
          <a:lstStyle/>
          <a:p>
            <a:r>
              <a:rPr lang="zh-CN" altLang="en-US" dirty="0"/>
              <a:t>运行时间的数学模型</a:t>
            </a:r>
          </a:p>
        </p:txBody>
      </p:sp>
      <p:pic>
        <p:nvPicPr>
          <p:cNvPr id="5" name="图片 4"/>
          <p:cNvPicPr>
            <a:picLocks noChangeAspect="1"/>
          </p:cNvPicPr>
          <p:nvPr/>
        </p:nvPicPr>
        <p:blipFill>
          <a:blip r:embed="rId2"/>
          <a:stretch>
            <a:fillRect/>
          </a:stretch>
        </p:blipFill>
        <p:spPr>
          <a:xfrm>
            <a:off x="3332903" y="1251995"/>
            <a:ext cx="5811097" cy="39500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a14="http://schemas.microsoft.com/office/drawing/2010/main">
        <mc:Choice Requires="a14">
          <p:sp>
            <p:nvSpPr>
              <p:cNvPr id="6" name="矩形 5"/>
              <p:cNvSpPr/>
              <p:nvPr/>
            </p:nvSpPr>
            <p:spPr>
              <a:xfrm>
                <a:off x="51516" y="5317002"/>
                <a:ext cx="4494726" cy="1070554"/>
              </a:xfrm>
              <a:prstGeom prst="rect">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lang="en-US" altLang="zh-CN" sz="2400" b="1" i="1" smtClean="0">
                          <a:solidFill>
                            <a:srgbClr val="FF0000"/>
                          </a:solidFill>
                          <a:latin typeface="Cambria Math" panose="02040503050406030204" pitchFamily="18" charset="0"/>
                        </a:rPr>
                        <m:t>𝑻</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𝒏</m:t>
                          </m:r>
                        </m:e>
                      </m:d>
                      <m:r>
                        <a:rPr lang="en-US" altLang="zh-CN" sz="2400" b="1" i="1" smtClean="0">
                          <a:solidFill>
                            <a:srgbClr val="FF0000"/>
                          </a:solidFill>
                          <a:latin typeface="Cambria Math" panose="02040503050406030204" pitchFamily="18" charset="0"/>
                        </a:rPr>
                        <m:t>=</m:t>
                      </m:r>
                      <m:nary>
                        <m:naryPr>
                          <m:chr m:val="∑"/>
                          <m:ctrlPr>
                            <a:rPr lang="zh-CN" altLang="en-US" sz="2400" b="1" i="1" smtClean="0">
                              <a:solidFill>
                                <a:srgbClr val="FF0000"/>
                              </a:solidFill>
                              <a:latin typeface="Cambria Math" panose="02040503050406030204" pitchFamily="18" charset="0"/>
                            </a:rPr>
                          </m:ctrlPr>
                        </m:naryPr>
                        <m:sub>
                          <m:r>
                            <m:rPr>
                              <m:brk m:alnAt="23"/>
                            </m:rPr>
                            <a:rPr lang="en-US" altLang="zh-CN" sz="2400" b="1" i="1" smtClean="0">
                              <a:solidFill>
                                <a:srgbClr val="FF0000"/>
                              </a:solidFill>
                              <a:latin typeface="Cambria Math" panose="02040503050406030204" pitchFamily="18" charset="0"/>
                            </a:rPr>
                            <m:t>𝒋</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𝟐</m:t>
                          </m:r>
                        </m:sub>
                        <m:sup>
                          <m:r>
                            <a:rPr lang="en-US" altLang="zh-CN" sz="2400" b="1" i="1" smtClean="0">
                              <a:solidFill>
                                <a:srgbClr val="FF0000"/>
                              </a:solidFill>
                              <a:latin typeface="Cambria Math" panose="02040503050406030204" pitchFamily="18" charset="0"/>
                            </a:rPr>
                            <m:t>𝒏</m:t>
                          </m:r>
                        </m:sup>
                        <m:e>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𝟏</m:t>
                              </m:r>
                            </m:e>
                          </m:d>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𝒏</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𝟏</m:t>
                          </m:r>
                        </m:e>
                      </m:nary>
                    </m:oMath>
                  </m:oMathPara>
                </a14:m>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51516" y="5317002"/>
                <a:ext cx="4494726" cy="1070554"/>
              </a:xfrm>
              <a:prstGeom prst="rect">
                <a:avLst/>
              </a:prstGeom>
              <a:blipFill rotWithShape="0">
                <a:blip r:embed="rId3"/>
                <a:stretch>
                  <a:fillRect/>
                </a:stretch>
              </a:blipFill>
              <a:ln>
                <a:solidFill>
                  <a:schemeClr val="accent1">
                    <a:shade val="50000"/>
                  </a:schemeClr>
                </a:solidFill>
              </a:ln>
            </p:spPr>
            <p:txBody>
              <a:bodyPr/>
              <a:lstStyle/>
              <a:p>
                <a:r>
                  <a:rPr lang="zh-CN" altLang="en-US">
                    <a:noFill/>
                  </a:rPr>
                  <a:t> </a:t>
                </a:r>
              </a:p>
            </p:txBody>
          </p:sp>
        </mc:Fallback>
      </mc:AlternateContent>
      <p:sp>
        <p:nvSpPr>
          <p:cNvPr id="4" name="文本框 3"/>
          <p:cNvSpPr txBox="1"/>
          <p:nvPr/>
        </p:nvSpPr>
        <p:spPr>
          <a:xfrm>
            <a:off x="4680107" y="5559891"/>
            <a:ext cx="4296468" cy="584775"/>
          </a:xfrm>
          <a:prstGeom prst="rect">
            <a:avLst/>
          </a:prstGeom>
          <a:noFill/>
        </p:spPr>
        <p:txBody>
          <a:bodyPr wrap="square" rtlCol="0">
            <a:spAutoFit/>
          </a:bodyPr>
          <a:lstStyle/>
          <a:p>
            <a:r>
              <a:rPr lang="en-US" altLang="zh-CN" sz="3200" b="1" i="1" dirty="0">
                <a:latin typeface="Times New Roman" panose="02020603050405020304" pitchFamily="18" charset="0"/>
                <a:cs typeface="Times New Roman" panose="02020603050405020304" pitchFamily="18" charset="0"/>
              </a:rPr>
              <a:t>~ n</a:t>
            </a:r>
            <a:r>
              <a:rPr lang="en-US" altLang="zh-CN" sz="3200" b="1" i="1" baseline="30000"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增长数量级为 </a:t>
            </a:r>
            <a:r>
              <a:rPr lang="en-US" altLang="zh-CN" sz="3200" b="1" i="1" dirty="0">
                <a:latin typeface="Times New Roman" panose="02020603050405020304" pitchFamily="18" charset="0"/>
                <a:cs typeface="Times New Roman" panose="02020603050405020304" pitchFamily="18" charset="0"/>
              </a:rPr>
              <a:t>n </a:t>
            </a:r>
            <a:endParaRPr lang="zh-CN" altLang="en-US" sz="3200" b="1" i="1"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A09D049F-730E-42CD-A798-642367EB85C9}"/>
              </a:ext>
            </a:extLst>
          </p:cNvPr>
          <p:cNvPicPr>
            <a:picLocks noChangeAspect="1"/>
          </p:cNvPicPr>
          <p:nvPr/>
        </p:nvPicPr>
        <p:blipFill>
          <a:blip r:embed="rId4"/>
          <a:stretch>
            <a:fillRect/>
          </a:stretch>
        </p:blipFill>
        <p:spPr>
          <a:xfrm>
            <a:off x="3300822" y="3874415"/>
            <a:ext cx="5887336" cy="13197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椭圆 7">
            <a:extLst>
              <a:ext uri="{FF2B5EF4-FFF2-40B4-BE49-F238E27FC236}">
                <a16:creationId xmlns:a16="http://schemas.microsoft.com/office/drawing/2014/main" id="{CAFCF4F8-7124-4DF5-8DB2-5F989F8B5EE1}"/>
              </a:ext>
            </a:extLst>
          </p:cNvPr>
          <p:cNvSpPr/>
          <p:nvPr/>
        </p:nvSpPr>
        <p:spPr>
          <a:xfrm>
            <a:off x="3544478" y="4685121"/>
            <a:ext cx="999241" cy="348792"/>
          </a:xfrm>
          <a:prstGeom prst="ellipse">
            <a:avLst/>
          </a:prstGeom>
          <a:noFill/>
          <a:ln w="412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CBD6DB35-0E2A-4341-844B-24DA97563ED5}"/>
              </a:ext>
            </a:extLst>
          </p:cNvPr>
          <p:cNvSpPr/>
          <p:nvPr/>
        </p:nvSpPr>
        <p:spPr>
          <a:xfrm>
            <a:off x="6466787" y="2743200"/>
            <a:ext cx="1517716" cy="641023"/>
          </a:xfrm>
          <a:prstGeom prst="ellipse">
            <a:avLst/>
          </a:prstGeom>
          <a:noFill/>
          <a:ln w="412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814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265858"/>
            <a:ext cx="3155324" cy="5020642"/>
          </a:xfrm>
        </p:spPr>
        <p:txBody>
          <a:bodyPr>
            <a:normAutofit fontScale="85000" lnSpcReduction="10000"/>
          </a:bodyPr>
          <a:lstStyle/>
          <a:p>
            <a:pPr marL="0" indent="0">
              <a:spcBef>
                <a:spcPts val="0"/>
              </a:spcBef>
              <a:spcAft>
                <a:spcPts val="0"/>
              </a:spcAft>
              <a:buNone/>
            </a:pPr>
            <a:r>
              <a:rPr lang="zh-CN" altLang="en-US" sz="2900" b="1" dirty="0"/>
              <a:t>插入排序：</a:t>
            </a:r>
            <a:endParaRPr lang="en-US" altLang="zh-CN" sz="2900" b="1" dirty="0"/>
          </a:p>
          <a:p>
            <a:pPr marL="0" indent="0">
              <a:spcBef>
                <a:spcPts val="0"/>
              </a:spcBef>
              <a:spcAft>
                <a:spcPts val="0"/>
              </a:spcAft>
              <a:buNone/>
            </a:pPr>
            <a:r>
              <a:rPr lang="zh-CN" altLang="en-US" sz="2900" b="1" dirty="0"/>
              <a:t>基本操作为元素之间的比较；</a:t>
            </a:r>
            <a:endParaRPr lang="en-US" altLang="zh-CN" sz="2900" b="1" dirty="0"/>
          </a:p>
          <a:p>
            <a:pPr marL="0" indent="0">
              <a:lnSpc>
                <a:spcPts val="3300"/>
              </a:lnSpc>
              <a:spcBef>
                <a:spcPts val="0"/>
              </a:spcBef>
              <a:spcAft>
                <a:spcPts val="0"/>
              </a:spcAft>
              <a:buNone/>
            </a:pPr>
            <a:r>
              <a:rPr lang="zh-CN" altLang="en-US" sz="2900" b="1" dirty="0">
                <a:latin typeface="Times New Roman" panose="02020603050405020304" pitchFamily="18" charset="0"/>
                <a:cs typeface="Times New Roman" panose="02020603050405020304" pitchFamily="18" charset="0"/>
              </a:rPr>
              <a:t>最坏情况：输入的数列为逆序</a:t>
            </a:r>
            <a:r>
              <a:rPr lang="en-US" altLang="zh-CN" sz="2900" b="1" dirty="0">
                <a:latin typeface="Times New Roman" panose="02020603050405020304" pitchFamily="18" charset="0"/>
                <a:cs typeface="Times New Roman" panose="02020603050405020304" pitchFamily="18" charset="0"/>
              </a:rPr>
              <a:t>;</a:t>
            </a:r>
          </a:p>
          <a:p>
            <a:pPr marL="0" indent="0">
              <a:lnSpc>
                <a:spcPts val="3300"/>
              </a:lnSpc>
              <a:spcBef>
                <a:spcPts val="0"/>
              </a:spcBef>
              <a:spcAft>
                <a:spcPts val="0"/>
              </a:spcAft>
              <a:buNone/>
            </a:pPr>
            <a:r>
              <a:rPr lang="zh-CN" altLang="en-US" sz="2900" b="1" dirty="0">
                <a:solidFill>
                  <a:srgbClr val="0000CC"/>
                </a:solidFill>
                <a:latin typeface="Times New Roman" panose="02020603050405020304" pitchFamily="18" charset="0"/>
                <a:cs typeface="Times New Roman" panose="02020603050405020304" pitchFamily="18" charset="0"/>
              </a:rPr>
              <a:t>插入第</a:t>
            </a:r>
            <a:r>
              <a:rPr lang="en-US" altLang="zh-CN" sz="2900" b="1" dirty="0">
                <a:solidFill>
                  <a:srgbClr val="0000CC"/>
                </a:solidFill>
                <a:latin typeface="Times New Roman" panose="02020603050405020304" pitchFamily="18" charset="0"/>
                <a:cs typeface="Times New Roman" panose="02020603050405020304" pitchFamily="18" charset="0"/>
              </a:rPr>
              <a:t>j</a:t>
            </a:r>
            <a:r>
              <a:rPr lang="zh-CN" altLang="en-US" sz="2900" b="1" dirty="0">
                <a:solidFill>
                  <a:srgbClr val="0000CC"/>
                </a:solidFill>
                <a:latin typeface="Times New Roman" panose="02020603050405020304" pitchFamily="18" charset="0"/>
                <a:cs typeface="Times New Roman" panose="02020603050405020304" pitchFamily="18" charset="0"/>
              </a:rPr>
              <a:t>个元素，</a:t>
            </a:r>
            <a:r>
              <a:rPr lang="en-US" altLang="zh-CN" sz="2900" b="1" dirty="0">
                <a:solidFill>
                  <a:srgbClr val="0000CC"/>
                </a:solidFill>
              </a:rPr>
              <a:t>key</a:t>
            </a:r>
            <a:r>
              <a:rPr lang="zh-CN" altLang="en-US" sz="2900" b="1" dirty="0">
                <a:solidFill>
                  <a:srgbClr val="0000CC"/>
                </a:solidFill>
              </a:rPr>
              <a:t>需要与</a:t>
            </a:r>
            <a:r>
              <a:rPr lang="en-US" altLang="zh-CN" sz="2900" b="1" dirty="0">
                <a:solidFill>
                  <a:srgbClr val="0000CC"/>
                </a:solidFill>
              </a:rPr>
              <a:t>A[1]…A[j-1]</a:t>
            </a:r>
            <a:r>
              <a:rPr lang="zh-CN" altLang="en-US" sz="2900" b="1" dirty="0">
                <a:solidFill>
                  <a:srgbClr val="0000CC"/>
                </a:solidFill>
              </a:rPr>
              <a:t>比较</a:t>
            </a:r>
            <a:r>
              <a:rPr lang="en-US" altLang="zh-CN" sz="2900" b="1" dirty="0">
                <a:solidFill>
                  <a:srgbClr val="0000CC"/>
                </a:solidFill>
              </a:rPr>
              <a:t>,</a:t>
            </a:r>
            <a:r>
              <a:rPr lang="zh-CN" altLang="en-US" sz="2900" b="1" dirty="0">
                <a:solidFill>
                  <a:srgbClr val="0000CC"/>
                </a:solidFill>
                <a:latin typeface="Times New Roman" panose="02020603050405020304" pitchFamily="18" charset="0"/>
                <a:cs typeface="Times New Roman" panose="02020603050405020304" pitchFamily="18" charset="0"/>
              </a:rPr>
              <a:t>需要比较</a:t>
            </a:r>
            <a:r>
              <a:rPr lang="en-US" altLang="zh-CN" sz="2900" b="1" dirty="0">
                <a:solidFill>
                  <a:srgbClr val="0000CC"/>
                </a:solidFill>
                <a:latin typeface="Times New Roman" panose="02020603050405020304" pitchFamily="18" charset="0"/>
                <a:cs typeface="Times New Roman" panose="02020603050405020304" pitchFamily="18" charset="0"/>
              </a:rPr>
              <a:t>j-1</a:t>
            </a:r>
            <a:r>
              <a:rPr lang="zh-CN" altLang="en-US" sz="2900" b="1" dirty="0">
                <a:solidFill>
                  <a:srgbClr val="0000CC"/>
                </a:solidFill>
                <a:latin typeface="Times New Roman" panose="02020603050405020304" pitchFamily="18" charset="0"/>
                <a:cs typeface="Times New Roman" panose="02020603050405020304" pitchFamily="18" charset="0"/>
              </a:rPr>
              <a:t>次</a:t>
            </a:r>
            <a:endParaRPr lang="en-US" altLang="zh-CN" sz="2900" b="1" dirty="0">
              <a:solidFill>
                <a:srgbClr val="0000CC"/>
              </a:solidFill>
              <a:latin typeface="Times New Roman" panose="02020603050405020304" pitchFamily="18" charset="0"/>
              <a:cs typeface="Times New Roman" panose="02020603050405020304" pitchFamily="18" charset="0"/>
            </a:endParaRPr>
          </a:p>
          <a:p>
            <a:pPr marL="0" indent="0">
              <a:lnSpc>
                <a:spcPts val="3300"/>
              </a:lnSpc>
              <a:spcBef>
                <a:spcPts val="0"/>
              </a:spcBef>
              <a:spcAft>
                <a:spcPts val="0"/>
              </a:spcAft>
              <a:buNone/>
            </a:pPr>
            <a:r>
              <a:rPr lang="en-US" altLang="zh-CN" b="1" dirty="0">
                <a:latin typeface="Times New Roman" panose="02020603050405020304" pitchFamily="18" charset="0"/>
                <a:cs typeface="Times New Roman" panose="02020603050405020304" pitchFamily="18" charset="0"/>
              </a:rPr>
              <a:t> </a:t>
            </a:r>
          </a:p>
          <a:p>
            <a:pPr marL="0" indent="0">
              <a:lnSpc>
                <a:spcPts val="3300"/>
              </a:lnSpc>
              <a:spcBef>
                <a:spcPts val="0"/>
              </a:spcBef>
              <a:spcAft>
                <a:spcPts val="0"/>
              </a:spcAft>
              <a:buNone/>
            </a:pPr>
            <a:endParaRPr lang="en-US" altLang="zh-CN" b="1" dirty="0">
              <a:latin typeface="Times New Roman" panose="02020603050405020304" pitchFamily="18" charset="0"/>
              <a:cs typeface="Times New Roman" panose="02020603050405020304" pitchFamily="18" charset="0"/>
            </a:endParaRPr>
          </a:p>
          <a:p>
            <a:pPr marL="0" indent="0">
              <a:lnSpc>
                <a:spcPts val="3300"/>
              </a:lnSpc>
              <a:spcBef>
                <a:spcPts val="0"/>
              </a:spcBef>
              <a:spcAft>
                <a:spcPts val="0"/>
              </a:spcAft>
              <a:buNone/>
            </a:pPr>
            <a:r>
              <a:rPr lang="en-US" altLang="zh-CN" b="1" dirty="0">
                <a:latin typeface="Times New Roman" panose="02020603050405020304" pitchFamily="18" charset="0"/>
                <a:cs typeface="Times New Roman" panose="02020603050405020304" pitchFamily="18" charset="0"/>
              </a:rPr>
              <a:t> </a:t>
            </a:r>
          </a:p>
          <a:p>
            <a:pPr marL="0" indent="0">
              <a:lnSpc>
                <a:spcPts val="3300"/>
              </a:lnSpc>
              <a:spcBef>
                <a:spcPts val="0"/>
              </a:spcBef>
              <a:spcAft>
                <a:spcPts val="0"/>
              </a:spcAft>
              <a:buNone/>
            </a:pPr>
            <a:endParaRPr lang="en-US" altLang="zh-CN" b="1" dirty="0">
              <a:latin typeface="Times New Roman" panose="02020603050405020304" pitchFamily="18" charset="0"/>
              <a:cs typeface="Times New Roman" panose="02020603050405020304" pitchFamily="18" charset="0"/>
            </a:endParaRPr>
          </a:p>
          <a:p>
            <a:pPr marL="0" indent="0">
              <a:lnSpc>
                <a:spcPts val="3300"/>
              </a:lnSpc>
              <a:spcBef>
                <a:spcPts val="0"/>
              </a:spcBef>
              <a:spcAft>
                <a:spcPts val="0"/>
              </a:spcAft>
              <a:buNone/>
            </a:pPr>
            <a:endParaRPr lang="en-US" altLang="zh-CN" b="1" dirty="0">
              <a:latin typeface="Times New Roman" panose="02020603050405020304" pitchFamily="18" charset="0"/>
              <a:cs typeface="Times New Roman" panose="02020603050405020304" pitchFamily="18" charset="0"/>
            </a:endParaRPr>
          </a:p>
          <a:p>
            <a:pPr marL="0" indent="0">
              <a:lnSpc>
                <a:spcPts val="3300"/>
              </a:lnSpc>
              <a:spcBef>
                <a:spcPts val="0"/>
              </a:spcBef>
              <a:spcAft>
                <a:spcPts val="0"/>
              </a:spcAft>
              <a:buNone/>
            </a:pPr>
            <a:endParaRPr lang="en-US" altLang="zh-CN" b="1" dirty="0">
              <a:latin typeface="Times New Roman" panose="02020603050405020304" pitchFamily="18" charset="0"/>
              <a:cs typeface="Times New Roman" panose="02020603050405020304" pitchFamily="18" charset="0"/>
            </a:endParaRPr>
          </a:p>
          <a:p>
            <a:pPr marL="0" indent="0">
              <a:spcBef>
                <a:spcPts val="0"/>
              </a:spcBef>
              <a:spcAft>
                <a:spcPts val="0"/>
              </a:spcAft>
              <a:buNone/>
            </a:pPr>
            <a:endParaRPr lang="zh-CN" altLang="en-US" b="1" dirty="0"/>
          </a:p>
        </p:txBody>
      </p:sp>
      <p:sp>
        <p:nvSpPr>
          <p:cNvPr id="3" name="标题 2"/>
          <p:cNvSpPr>
            <a:spLocks noGrp="1"/>
          </p:cNvSpPr>
          <p:nvPr>
            <p:ph type="title"/>
          </p:nvPr>
        </p:nvSpPr>
        <p:spPr/>
        <p:txBody>
          <a:bodyPr/>
          <a:lstStyle/>
          <a:p>
            <a:r>
              <a:rPr lang="zh-CN" altLang="en-US" dirty="0"/>
              <a:t>运行时间的数学模型</a:t>
            </a:r>
          </a:p>
        </p:txBody>
      </p:sp>
      <p:pic>
        <p:nvPicPr>
          <p:cNvPr id="5" name="图片 4"/>
          <p:cNvPicPr>
            <a:picLocks noChangeAspect="1"/>
          </p:cNvPicPr>
          <p:nvPr/>
        </p:nvPicPr>
        <p:blipFill>
          <a:blip r:embed="rId2"/>
          <a:stretch>
            <a:fillRect/>
          </a:stretch>
        </p:blipFill>
        <p:spPr>
          <a:xfrm>
            <a:off x="3332903" y="1251995"/>
            <a:ext cx="5811097" cy="39500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a14="http://schemas.microsoft.com/office/drawing/2010/main">
        <mc:Choice Requires="a14">
          <p:sp>
            <p:nvSpPr>
              <p:cNvPr id="6" name="矩形 5"/>
              <p:cNvSpPr/>
              <p:nvPr/>
            </p:nvSpPr>
            <p:spPr>
              <a:xfrm>
                <a:off x="51516" y="5317002"/>
                <a:ext cx="4494726" cy="1070554"/>
              </a:xfrm>
              <a:prstGeom prst="rect">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lang="en-US" altLang="zh-CN" sz="2400" b="1" i="1" smtClean="0">
                          <a:solidFill>
                            <a:srgbClr val="FF0000"/>
                          </a:solidFill>
                          <a:latin typeface="Cambria Math" panose="02040503050406030204" pitchFamily="18" charset="0"/>
                        </a:rPr>
                        <m:t>𝑻</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𝒏</m:t>
                          </m:r>
                        </m:e>
                      </m:d>
                      <m:r>
                        <a:rPr lang="en-US" altLang="zh-CN" sz="2400" b="1" i="1" smtClean="0">
                          <a:solidFill>
                            <a:srgbClr val="FF0000"/>
                          </a:solidFill>
                          <a:latin typeface="Cambria Math" panose="02040503050406030204" pitchFamily="18" charset="0"/>
                        </a:rPr>
                        <m:t>=</m:t>
                      </m:r>
                      <m:nary>
                        <m:naryPr>
                          <m:chr m:val="∑"/>
                          <m:ctrlPr>
                            <a:rPr lang="zh-CN" altLang="en-US" sz="2400" b="1" i="1" smtClean="0">
                              <a:solidFill>
                                <a:srgbClr val="FF0000"/>
                              </a:solidFill>
                              <a:latin typeface="Cambria Math" panose="02040503050406030204" pitchFamily="18" charset="0"/>
                            </a:rPr>
                          </m:ctrlPr>
                        </m:naryPr>
                        <m:sub>
                          <m:r>
                            <m:rPr>
                              <m:brk m:alnAt="23"/>
                            </m:rPr>
                            <a:rPr lang="en-US" altLang="zh-CN" sz="2400" b="1" i="1" smtClean="0">
                              <a:solidFill>
                                <a:srgbClr val="FF0000"/>
                              </a:solidFill>
                              <a:latin typeface="Cambria Math" panose="02040503050406030204" pitchFamily="18" charset="0"/>
                            </a:rPr>
                            <m:t>𝒋</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𝟐</m:t>
                          </m:r>
                        </m:sub>
                        <m:sup>
                          <m:r>
                            <a:rPr lang="en-US" altLang="zh-CN" sz="2400" b="1" i="1" smtClean="0">
                              <a:solidFill>
                                <a:srgbClr val="FF0000"/>
                              </a:solidFill>
                              <a:latin typeface="Cambria Math" panose="02040503050406030204" pitchFamily="18" charset="0"/>
                            </a:rPr>
                            <m:t>𝒏</m:t>
                          </m:r>
                        </m:sup>
                        <m:e>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𝒋</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𝟏</m:t>
                              </m:r>
                            </m:e>
                          </m:d>
                          <m:r>
                            <a:rPr lang="en-US" altLang="zh-CN" sz="2400" b="1" i="1" smtClean="0">
                              <a:solidFill>
                                <a:srgbClr val="FF0000"/>
                              </a:solidFill>
                              <a:latin typeface="Cambria Math" panose="02040503050406030204" pitchFamily="18" charset="0"/>
                            </a:rPr>
                            <m:t>=</m:t>
                          </m:r>
                          <m:f>
                            <m:fPr>
                              <m:ctrlPr>
                                <a:rPr lang="en-US" altLang="zh-CN" sz="2400" b="1" i="1" smtClean="0">
                                  <a:solidFill>
                                    <a:srgbClr val="FF0000"/>
                                  </a:solidFill>
                                  <a:latin typeface="Cambria Math" panose="02040503050406030204" pitchFamily="18" charset="0"/>
                                </a:rPr>
                              </m:ctrlPr>
                            </m:fPr>
                            <m:num>
                              <m:r>
                                <a:rPr lang="en-US" altLang="zh-CN" sz="2400" b="1" i="1" smtClean="0">
                                  <a:solidFill>
                                    <a:srgbClr val="FF0000"/>
                                  </a:solidFill>
                                  <a:latin typeface="Cambria Math" panose="02040503050406030204" pitchFamily="18" charset="0"/>
                                </a:rPr>
                                <m:t>𝟏</m:t>
                              </m:r>
                            </m:num>
                            <m:den>
                              <m:r>
                                <a:rPr lang="en-US" altLang="zh-CN" sz="2400" b="1" i="1" smtClean="0">
                                  <a:solidFill>
                                    <a:srgbClr val="FF0000"/>
                                  </a:solidFill>
                                  <a:latin typeface="Cambria Math" panose="02040503050406030204" pitchFamily="18" charset="0"/>
                                </a:rPr>
                                <m:t>𝟐</m:t>
                              </m:r>
                            </m:den>
                          </m:f>
                          <m:sSup>
                            <m:sSupPr>
                              <m:ctrlPr>
                                <a:rPr lang="en-US" altLang="zh-CN" sz="2400" b="1" i="1" smtClean="0">
                                  <a:solidFill>
                                    <a:srgbClr val="FF0000"/>
                                  </a:solidFill>
                                  <a:latin typeface="Cambria Math" panose="02040503050406030204" pitchFamily="18" charset="0"/>
                                </a:rPr>
                              </m:ctrlPr>
                            </m:sSupPr>
                            <m:e>
                              <m:r>
                                <a:rPr lang="en-US" altLang="zh-CN" sz="2400" b="1" i="1" smtClean="0">
                                  <a:solidFill>
                                    <a:srgbClr val="FF0000"/>
                                  </a:solidFill>
                                  <a:latin typeface="Cambria Math" panose="02040503050406030204" pitchFamily="18" charset="0"/>
                                </a:rPr>
                                <m:t>𝒏</m:t>
                              </m:r>
                            </m:e>
                            <m:sup>
                              <m:r>
                                <a:rPr lang="en-US" altLang="zh-CN" sz="2400" b="1" i="1" smtClean="0">
                                  <a:solidFill>
                                    <a:srgbClr val="FF0000"/>
                                  </a:solidFill>
                                  <a:latin typeface="Cambria Math" panose="02040503050406030204" pitchFamily="18" charset="0"/>
                                </a:rPr>
                                <m:t>𝟐</m:t>
                              </m:r>
                            </m:sup>
                          </m:sSup>
                          <m:r>
                            <a:rPr lang="en-US" altLang="zh-CN" sz="2400" b="1" i="1" smtClean="0">
                              <a:solidFill>
                                <a:srgbClr val="FF0000"/>
                              </a:solidFill>
                              <a:latin typeface="Cambria Math" panose="02040503050406030204" pitchFamily="18" charset="0"/>
                            </a:rPr>
                            <m:t>−</m:t>
                          </m:r>
                          <m:f>
                            <m:fPr>
                              <m:ctrlPr>
                                <a:rPr lang="en-US" altLang="zh-CN" sz="2400" b="1" i="1" smtClean="0">
                                  <a:solidFill>
                                    <a:srgbClr val="FF0000"/>
                                  </a:solidFill>
                                  <a:latin typeface="Cambria Math" panose="02040503050406030204" pitchFamily="18" charset="0"/>
                                </a:rPr>
                              </m:ctrlPr>
                            </m:fPr>
                            <m:num>
                              <m:r>
                                <a:rPr lang="en-US" altLang="zh-CN" sz="2400" b="1" i="1" smtClean="0">
                                  <a:solidFill>
                                    <a:srgbClr val="FF0000"/>
                                  </a:solidFill>
                                  <a:latin typeface="Cambria Math" panose="02040503050406030204" pitchFamily="18" charset="0"/>
                                </a:rPr>
                                <m:t>𝟏</m:t>
                              </m:r>
                            </m:num>
                            <m:den>
                              <m:r>
                                <a:rPr lang="en-US" altLang="zh-CN" sz="2400" b="1" i="1" smtClean="0">
                                  <a:solidFill>
                                    <a:srgbClr val="FF0000"/>
                                  </a:solidFill>
                                  <a:latin typeface="Cambria Math" panose="02040503050406030204" pitchFamily="18" charset="0"/>
                                </a:rPr>
                                <m:t>𝟐</m:t>
                              </m:r>
                            </m:den>
                          </m:f>
                          <m:r>
                            <a:rPr lang="en-US" altLang="zh-CN" sz="2400" b="1" i="1" smtClean="0">
                              <a:solidFill>
                                <a:srgbClr val="FF0000"/>
                              </a:solidFill>
                              <a:latin typeface="Cambria Math" panose="02040503050406030204" pitchFamily="18" charset="0"/>
                            </a:rPr>
                            <m:t>𝒏</m:t>
                          </m:r>
                        </m:e>
                      </m:nary>
                    </m:oMath>
                  </m:oMathPara>
                </a14:m>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51516" y="5317002"/>
                <a:ext cx="4494726" cy="1070554"/>
              </a:xfrm>
              <a:prstGeom prst="rect">
                <a:avLst/>
              </a:prstGeom>
              <a:blipFill rotWithShape="0">
                <a:blip r:embed="rId3"/>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4680107" y="5559891"/>
                <a:ext cx="4296468" cy="801310"/>
              </a:xfrm>
              <a:prstGeom prst="rect">
                <a:avLst/>
              </a:prstGeom>
              <a:noFill/>
            </p:spPr>
            <p:txBody>
              <a:bodyPr wrap="square" rtlCol="0">
                <a:spAutoFit/>
              </a:bodyPr>
              <a:lstStyle/>
              <a:p>
                <a:r>
                  <a:rPr lang="en-US" altLang="zh-CN" sz="3200" b="1" i="1"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zh-CN" sz="3200" b="1" i="1" smtClean="0">
                            <a:solidFill>
                              <a:schemeClr val="tx1"/>
                            </a:solidFill>
                            <a:latin typeface="Cambria Math" panose="02040503050406030204" pitchFamily="18" charset="0"/>
                          </a:rPr>
                        </m:ctrlPr>
                      </m:fPr>
                      <m:num>
                        <m:r>
                          <a:rPr lang="en-US" altLang="zh-CN" sz="3200" b="1" i="1">
                            <a:solidFill>
                              <a:schemeClr val="tx1"/>
                            </a:solidFill>
                            <a:latin typeface="Cambria Math" panose="02040503050406030204" pitchFamily="18" charset="0"/>
                          </a:rPr>
                          <m:t>𝟏</m:t>
                        </m:r>
                      </m:num>
                      <m:den>
                        <m:r>
                          <a:rPr lang="en-US" altLang="zh-CN" sz="3200" b="1" i="1">
                            <a:solidFill>
                              <a:schemeClr val="tx1"/>
                            </a:solidFill>
                            <a:latin typeface="Cambria Math" panose="02040503050406030204" pitchFamily="18" charset="0"/>
                          </a:rPr>
                          <m:t>𝟐</m:t>
                        </m:r>
                      </m:den>
                    </m:f>
                  </m:oMath>
                </a14:m>
                <a:r>
                  <a:rPr lang="en-US" altLang="zh-CN" sz="3200" b="1" i="1" dirty="0">
                    <a:latin typeface="Times New Roman" panose="02020603050405020304" pitchFamily="18" charset="0"/>
                    <a:cs typeface="Times New Roman" panose="02020603050405020304" pitchFamily="18" charset="0"/>
                  </a:rPr>
                  <a:t>n</a:t>
                </a:r>
                <a:r>
                  <a:rPr lang="en-US" altLang="zh-CN" sz="3200" b="1" i="1" baseline="30000" dirty="0">
                    <a:latin typeface="Times New Roman" panose="02020603050405020304" pitchFamily="18" charset="0"/>
                    <a:cs typeface="Times New Roman" panose="02020603050405020304" pitchFamily="18" charset="0"/>
                  </a:rPr>
                  <a:t>2   </a:t>
                </a:r>
                <a:r>
                  <a:rPr lang="zh-CN" altLang="en-US" sz="2400" b="1" dirty="0">
                    <a:latin typeface="Times New Roman" panose="02020603050405020304" pitchFamily="18" charset="0"/>
                    <a:cs typeface="Times New Roman" panose="02020603050405020304" pitchFamily="18" charset="0"/>
                  </a:rPr>
                  <a:t>增长数量级为 </a:t>
                </a:r>
                <a:r>
                  <a:rPr lang="en-US" altLang="zh-CN" sz="3200" b="1" i="1" dirty="0">
                    <a:latin typeface="Times New Roman" panose="02020603050405020304" pitchFamily="18" charset="0"/>
                    <a:cs typeface="Times New Roman" panose="02020603050405020304" pitchFamily="18" charset="0"/>
                  </a:rPr>
                  <a:t>n</a:t>
                </a:r>
                <a:r>
                  <a:rPr lang="en-US" altLang="zh-CN" sz="3200" b="1" i="1" baseline="30000" dirty="0">
                    <a:latin typeface="Times New Roman" panose="02020603050405020304" pitchFamily="18" charset="0"/>
                    <a:cs typeface="Times New Roman" panose="02020603050405020304" pitchFamily="18" charset="0"/>
                  </a:rPr>
                  <a:t>2</a:t>
                </a:r>
                <a:r>
                  <a:rPr lang="en-US" altLang="zh-CN" sz="3200" b="1" i="1" dirty="0">
                    <a:latin typeface="Times New Roman" panose="02020603050405020304" pitchFamily="18" charset="0"/>
                    <a:cs typeface="Times New Roman" panose="02020603050405020304" pitchFamily="18" charset="0"/>
                  </a:rPr>
                  <a:t> </a:t>
                </a:r>
                <a:endParaRPr lang="zh-CN" altLang="en-US" sz="3200" b="1" i="1" dirty="0">
                  <a:latin typeface="Times New Roman" panose="02020603050405020304" pitchFamily="18" charset="0"/>
                  <a:cs typeface="Times New Roman" panose="020206030504050203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4680107" y="5559891"/>
                <a:ext cx="4296468" cy="801310"/>
              </a:xfrm>
              <a:prstGeom prst="rect">
                <a:avLst/>
              </a:prstGeom>
              <a:blipFill rotWithShape="0">
                <a:blip r:embed="rId4"/>
                <a:stretch>
                  <a:fillRect l="-3688" b="-9848"/>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1AED2E94-1FA7-40B3-8D23-56BDD3B1493F}"/>
              </a:ext>
            </a:extLst>
          </p:cNvPr>
          <p:cNvGrpSpPr/>
          <p:nvPr/>
        </p:nvGrpSpPr>
        <p:grpSpPr>
          <a:xfrm>
            <a:off x="3332903" y="3492816"/>
            <a:ext cx="5811097" cy="1690411"/>
            <a:chOff x="3248599" y="3511670"/>
            <a:chExt cx="5811097" cy="1690411"/>
          </a:xfrm>
        </p:grpSpPr>
        <p:pic>
          <p:nvPicPr>
            <p:cNvPr id="8" name="图片 7">
              <a:extLst>
                <a:ext uri="{FF2B5EF4-FFF2-40B4-BE49-F238E27FC236}">
                  <a16:creationId xmlns:a16="http://schemas.microsoft.com/office/drawing/2014/main" id="{2C768728-BD80-4DD6-B085-A81BEA14F3E3}"/>
                </a:ext>
              </a:extLst>
            </p:cNvPr>
            <p:cNvPicPr>
              <a:picLocks noChangeAspect="1"/>
            </p:cNvPicPr>
            <p:nvPr/>
          </p:nvPicPr>
          <p:blipFill>
            <a:blip r:embed="rId5"/>
            <a:stretch>
              <a:fillRect/>
            </a:stretch>
          </p:blipFill>
          <p:spPr>
            <a:xfrm>
              <a:off x="3248599" y="3511670"/>
              <a:ext cx="5811097" cy="1690411"/>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9" name="椭圆 8">
              <a:extLst>
                <a:ext uri="{FF2B5EF4-FFF2-40B4-BE49-F238E27FC236}">
                  <a16:creationId xmlns:a16="http://schemas.microsoft.com/office/drawing/2014/main" id="{A0E4FCEC-E47E-4B01-BB65-7F39DAB20F71}"/>
                </a:ext>
              </a:extLst>
            </p:cNvPr>
            <p:cNvSpPr/>
            <p:nvPr/>
          </p:nvSpPr>
          <p:spPr>
            <a:xfrm>
              <a:off x="3374266" y="4687910"/>
              <a:ext cx="1558342" cy="507731"/>
            </a:xfrm>
            <a:prstGeom prst="ellipse">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a:extLst>
              <a:ext uri="{FF2B5EF4-FFF2-40B4-BE49-F238E27FC236}">
                <a16:creationId xmlns:a16="http://schemas.microsoft.com/office/drawing/2014/main" id="{960B30B2-9351-4C11-8C41-39749CC72752}"/>
              </a:ext>
            </a:extLst>
          </p:cNvPr>
          <p:cNvSpPr/>
          <p:nvPr/>
        </p:nvSpPr>
        <p:spPr>
          <a:xfrm>
            <a:off x="6466787" y="2743200"/>
            <a:ext cx="1517716" cy="641023"/>
          </a:xfrm>
          <a:prstGeom prst="ellipse">
            <a:avLst/>
          </a:prstGeom>
          <a:noFill/>
          <a:ln w="412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6404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265858"/>
            <a:ext cx="9132026" cy="601579"/>
          </a:xfrm>
        </p:spPr>
        <p:txBody>
          <a:bodyPr>
            <a:normAutofit/>
          </a:bodyPr>
          <a:lstStyle/>
          <a:p>
            <a:pPr marL="0" indent="0">
              <a:buNone/>
            </a:pPr>
            <a:r>
              <a:rPr lang="zh-CN" altLang="en-US" b="1" dirty="0"/>
              <a:t>插入排序</a:t>
            </a:r>
            <a:r>
              <a:rPr lang="en-US" altLang="zh-CN" b="1" dirty="0"/>
              <a:t>:</a:t>
            </a:r>
            <a:r>
              <a:rPr lang="zh-CN" altLang="en-US" b="1" dirty="0"/>
              <a:t>基本操作为元素之间的比较</a:t>
            </a:r>
            <a:endParaRPr lang="en-US" altLang="zh-CN" b="1" dirty="0"/>
          </a:p>
        </p:txBody>
      </p:sp>
      <p:sp>
        <p:nvSpPr>
          <p:cNvPr id="3" name="标题 2"/>
          <p:cNvSpPr>
            <a:spLocks noGrp="1"/>
          </p:cNvSpPr>
          <p:nvPr>
            <p:ph type="title"/>
          </p:nvPr>
        </p:nvSpPr>
        <p:spPr/>
        <p:txBody>
          <a:bodyPr/>
          <a:lstStyle/>
          <a:p>
            <a:r>
              <a:rPr lang="zh-CN" altLang="en-US" dirty="0"/>
              <a:t>运行时间的数学模型</a:t>
            </a:r>
          </a:p>
        </p:txBody>
      </p:sp>
      <p:sp>
        <p:nvSpPr>
          <p:cNvPr id="4" name="文本框 3"/>
          <p:cNvSpPr txBox="1"/>
          <p:nvPr/>
        </p:nvSpPr>
        <p:spPr>
          <a:xfrm>
            <a:off x="200075" y="1841680"/>
            <a:ext cx="8731876" cy="3708708"/>
          </a:xfrm>
          <a:prstGeom prst="rect">
            <a:avLst/>
          </a:prstGeom>
          <a:noFill/>
        </p:spPr>
        <p:txBody>
          <a:bodyPr wrap="square" rtlCol="0">
            <a:spAutoFit/>
          </a:bodyPr>
          <a:lstStyle/>
          <a:p>
            <a:pPr marL="285750" indent="-285750">
              <a:lnSpc>
                <a:spcPts val="3600"/>
              </a:lnSpc>
              <a:buClr>
                <a:srgbClr val="7030A0"/>
              </a:buClr>
              <a:buFont typeface="Wingdings" panose="05000000000000000000" pitchFamily="2" charset="2"/>
              <a:buChar char="n"/>
            </a:pPr>
            <a:r>
              <a:rPr lang="zh-CN" altLang="en-US" sz="2400" b="1" dirty="0">
                <a:solidFill>
                  <a:srgbClr val="FF0000"/>
                </a:solidFill>
                <a:latin typeface="Times New Roman" panose="02020603050405020304" pitchFamily="18" charset="0"/>
                <a:cs typeface="Times New Roman" panose="02020603050405020304" pitchFamily="18" charset="0"/>
              </a:rPr>
              <a:t>平均情况：</a:t>
            </a:r>
            <a:r>
              <a:rPr lang="zh-CN" altLang="en-US" sz="2400" b="1" dirty="0">
                <a:latin typeface="Times New Roman" panose="02020603050405020304" pitchFamily="18" charset="0"/>
                <a:cs typeface="Times New Roman" panose="02020603050405020304" pitchFamily="18" charset="0"/>
              </a:rPr>
              <a:t>输入的数据序列是随机的</a:t>
            </a:r>
            <a:endParaRPr lang="en-US" altLang="zh-CN" sz="2400" b="1" dirty="0">
              <a:latin typeface="Times New Roman" panose="02020603050405020304" pitchFamily="18" charset="0"/>
              <a:cs typeface="Times New Roman" panose="02020603050405020304" pitchFamily="18" charset="0"/>
            </a:endParaRPr>
          </a:p>
          <a:p>
            <a:pPr marL="742950" lvl="1" indent="-285750">
              <a:lnSpc>
                <a:spcPts val="3600"/>
              </a:lnSpc>
              <a:buFont typeface="Wingdings" panose="05000000000000000000" pitchFamily="2" charset="2"/>
              <a:buChar char="ü"/>
            </a:pPr>
            <a:r>
              <a:rPr lang="zh-CN" altLang="en-US" sz="2000" b="1" dirty="0">
                <a:latin typeface="Arial" panose="020B0604020202020204" pitchFamily="34" charset="0"/>
                <a:cs typeface="Arial" panose="020B0604020202020204" pitchFamily="34" charset="0"/>
              </a:rPr>
              <a:t>简化分析，假设</a:t>
            </a:r>
            <a:r>
              <a:rPr lang="en-US" altLang="zh-CN" sz="2000" b="1" dirty="0">
                <a:latin typeface="Arial" panose="020B0604020202020204" pitchFamily="34" charset="0"/>
                <a:cs typeface="Arial" panose="020B0604020202020204" pitchFamily="34" charset="0"/>
              </a:rPr>
              <a:t>A[1]…A[n]</a:t>
            </a:r>
            <a:r>
              <a:rPr lang="zh-CN" altLang="en-US" sz="2000" b="1" dirty="0">
                <a:latin typeface="Arial" panose="020B0604020202020204" pitchFamily="34" charset="0"/>
                <a:cs typeface="Arial" panose="020B0604020202020204" pitchFamily="34" charset="0"/>
              </a:rPr>
              <a:t>中随机存放</a:t>
            </a:r>
            <a:r>
              <a:rPr lang="en-US" altLang="zh-CN" sz="2000" b="1" dirty="0">
                <a:latin typeface="Arial" panose="020B0604020202020204" pitchFamily="34" charset="0"/>
                <a:cs typeface="Arial" panose="020B0604020202020204" pitchFamily="34" charset="0"/>
              </a:rPr>
              <a:t>1~n</a:t>
            </a:r>
            <a:r>
              <a:rPr lang="zh-CN" altLang="en-US" sz="2000" b="1" dirty="0">
                <a:latin typeface="Arial" panose="020B0604020202020204" pitchFamily="34" charset="0"/>
                <a:cs typeface="Arial" panose="020B0604020202020204" pitchFamily="34" charset="0"/>
              </a:rPr>
              <a:t>这</a:t>
            </a:r>
            <a:r>
              <a:rPr lang="en-US" altLang="zh-CN" sz="2000" b="1" dirty="0">
                <a:latin typeface="Arial" panose="020B0604020202020204" pitchFamily="34" charset="0"/>
                <a:cs typeface="Arial" panose="020B0604020202020204" pitchFamily="34" charset="0"/>
              </a:rPr>
              <a:t>n</a:t>
            </a:r>
            <a:r>
              <a:rPr lang="zh-CN" altLang="en-US" sz="2000" b="1" dirty="0">
                <a:latin typeface="Arial" panose="020B0604020202020204" pitchFamily="34" charset="0"/>
                <a:cs typeface="Arial" panose="020B0604020202020204" pitchFamily="34" charset="0"/>
              </a:rPr>
              <a:t>个数，并且</a:t>
            </a:r>
            <a:r>
              <a:rPr lang="en-US" altLang="zh-CN" sz="2000" b="1" dirty="0">
                <a:latin typeface="Arial" panose="020B0604020202020204" pitchFamily="34" charset="0"/>
                <a:cs typeface="Arial" panose="020B0604020202020204" pitchFamily="34" charset="0"/>
              </a:rPr>
              <a:t>1,2,3…,n</a:t>
            </a:r>
            <a:r>
              <a:rPr lang="zh-CN" altLang="en-US" sz="2000" b="1" dirty="0">
                <a:latin typeface="Arial" panose="020B0604020202020204" pitchFamily="34" charset="0"/>
                <a:cs typeface="Arial" panose="020B0604020202020204" pitchFamily="34" charset="0"/>
              </a:rPr>
              <a:t>的所有</a:t>
            </a:r>
            <a:r>
              <a:rPr lang="en-US" altLang="zh-CN" sz="2000" b="1" dirty="0">
                <a:latin typeface="Arial" panose="020B0604020202020204" pitchFamily="34" charset="0"/>
                <a:cs typeface="Arial" panose="020B0604020202020204" pitchFamily="34" charset="0"/>
              </a:rPr>
              <a:t>n!</a:t>
            </a:r>
            <a:r>
              <a:rPr lang="zh-CN" altLang="en-US" sz="2000" b="1" dirty="0">
                <a:latin typeface="Arial" panose="020B0604020202020204" pitchFamily="34" charset="0"/>
                <a:cs typeface="Arial" panose="020B0604020202020204" pitchFamily="34" charset="0"/>
              </a:rPr>
              <a:t>个排列以相等可能性出现。</a:t>
            </a:r>
            <a:endParaRPr lang="en-US" altLang="zh-CN" sz="2000" b="1" dirty="0">
              <a:latin typeface="Arial" panose="020B0604020202020204" pitchFamily="34" charset="0"/>
              <a:cs typeface="Arial" panose="020B0604020202020204" pitchFamily="34" charset="0"/>
            </a:endParaRPr>
          </a:p>
          <a:p>
            <a:pPr marL="742950" lvl="1" indent="-285750">
              <a:lnSpc>
                <a:spcPts val="3600"/>
              </a:lnSpc>
              <a:buFont typeface="Wingdings" panose="05000000000000000000" pitchFamily="2" charset="2"/>
              <a:buChar char="ü"/>
            </a:pPr>
            <a:r>
              <a:rPr lang="zh-CN" altLang="en-US" sz="2000" b="1" dirty="0">
                <a:latin typeface="Arial" panose="020B0604020202020204" pitchFamily="34" charset="0"/>
                <a:cs typeface="Arial" panose="020B0604020202020204" pitchFamily="34" charset="0"/>
              </a:rPr>
              <a:t>将</a:t>
            </a:r>
            <a:r>
              <a:rPr lang="en-US" altLang="zh-CN" sz="2000" b="1" dirty="0">
                <a:latin typeface="Arial" panose="020B0604020202020204" pitchFamily="34" charset="0"/>
                <a:cs typeface="Arial" panose="020B0604020202020204" pitchFamily="34" charset="0"/>
              </a:rPr>
              <a:t>A[j]</a:t>
            </a:r>
            <a:r>
              <a:rPr lang="zh-CN" altLang="en-US" sz="2000" b="1" dirty="0">
                <a:latin typeface="Arial" panose="020B0604020202020204" pitchFamily="34" charset="0"/>
                <a:cs typeface="Arial" panose="020B0604020202020204" pitchFamily="34" charset="0"/>
              </a:rPr>
              <a:t>插入</a:t>
            </a:r>
            <a:r>
              <a:rPr lang="en-US" altLang="zh-CN" sz="2000" b="1" dirty="0">
                <a:latin typeface="Arial" panose="020B0604020202020204" pitchFamily="34" charset="0"/>
                <a:cs typeface="Arial" panose="020B0604020202020204" pitchFamily="34" charset="0"/>
              </a:rPr>
              <a:t>A[1]…A[j]</a:t>
            </a:r>
            <a:r>
              <a:rPr lang="zh-CN" altLang="en-US" sz="2000" b="1" dirty="0">
                <a:latin typeface="Arial" panose="020B0604020202020204" pitchFamily="34" charset="0"/>
                <a:cs typeface="Arial" panose="020B0604020202020204" pitchFamily="34" charset="0"/>
              </a:rPr>
              <a:t>中合适的位置上</a:t>
            </a:r>
            <a:r>
              <a:rPr lang="en-US" altLang="zh-CN" sz="2000" b="1" dirty="0">
                <a:latin typeface="Arial" panose="020B0604020202020204" pitchFamily="34" charset="0"/>
                <a:cs typeface="Arial" panose="020B0604020202020204" pitchFamily="34" charset="0"/>
              </a:rPr>
              <a:t>,</a:t>
            </a:r>
            <a:r>
              <a:rPr lang="zh-CN" altLang="en-US" sz="2000" b="1" dirty="0">
                <a:latin typeface="Arial" panose="020B0604020202020204" pitchFamily="34" charset="0"/>
                <a:cs typeface="Arial" panose="020B0604020202020204" pitchFamily="34" charset="0"/>
              </a:rPr>
              <a:t>假设这个位置为</a:t>
            </a:r>
            <a:r>
              <a:rPr lang="en-US" altLang="zh-CN" sz="2000" b="1" dirty="0">
                <a:latin typeface="Arial" panose="020B0604020202020204" pitchFamily="34" charset="0"/>
                <a:cs typeface="Arial" panose="020B0604020202020204" pitchFamily="34" charset="0"/>
              </a:rPr>
              <a:t>k</a:t>
            </a:r>
            <a:r>
              <a:rPr lang="zh-CN" altLang="en-US" sz="2000" b="1" dirty="0">
                <a:latin typeface="Arial" panose="020B0604020202020204" pitchFamily="34" charset="0"/>
                <a:cs typeface="Arial" panose="020B0604020202020204" pitchFamily="34" charset="0"/>
              </a:rPr>
              <a:t>，</a:t>
            </a:r>
            <a:r>
              <a:rPr lang="en-US" altLang="zh-CN" sz="2000" b="1" dirty="0">
                <a:latin typeface="Arial" panose="020B0604020202020204" pitchFamily="34" charset="0"/>
                <a:cs typeface="Arial" panose="020B0604020202020204" pitchFamily="34" charset="0"/>
              </a:rPr>
              <a:t>1</a:t>
            </a:r>
            <a:r>
              <a:rPr lang="zh-CN" altLang="en-US" sz="2000" b="1" dirty="0">
                <a:latin typeface="Arial" panose="020B0604020202020204" pitchFamily="34" charset="0"/>
                <a:cs typeface="Arial" panose="020B0604020202020204" pitchFamily="34" charset="0"/>
              </a:rPr>
              <a:t>≤</a:t>
            </a:r>
            <a:r>
              <a:rPr lang="en-US" altLang="zh-CN" sz="2000" b="1" dirty="0">
                <a:latin typeface="Arial" panose="020B0604020202020204" pitchFamily="34" charset="0"/>
                <a:cs typeface="Arial" panose="020B0604020202020204" pitchFamily="34" charset="0"/>
              </a:rPr>
              <a:t>k</a:t>
            </a:r>
            <a:r>
              <a:rPr lang="zh-CN" altLang="en-US" sz="2000" b="1" dirty="0">
                <a:latin typeface="Arial" panose="020B0604020202020204" pitchFamily="34" charset="0"/>
                <a:cs typeface="Arial" panose="020B0604020202020204" pitchFamily="34" charset="0"/>
              </a:rPr>
              <a:t>≤</a:t>
            </a:r>
            <a:r>
              <a:rPr lang="en-US" altLang="zh-CN" sz="2000" b="1" dirty="0">
                <a:latin typeface="Arial" panose="020B0604020202020204" pitchFamily="34" charset="0"/>
                <a:cs typeface="Arial" panose="020B0604020202020204" pitchFamily="34" charset="0"/>
              </a:rPr>
              <a:t>j</a:t>
            </a:r>
            <a:r>
              <a:rPr lang="zh-CN" altLang="en-US" sz="2000" b="1" dirty="0">
                <a:latin typeface="Arial" panose="020B0604020202020204" pitchFamily="34" charset="0"/>
                <a:cs typeface="Arial" panose="020B0604020202020204" pitchFamily="34" charset="0"/>
              </a:rPr>
              <a:t>；</a:t>
            </a:r>
            <a:endParaRPr lang="en-US" altLang="zh-CN" sz="2000" b="1" dirty="0">
              <a:latin typeface="Arial" panose="020B0604020202020204" pitchFamily="34" charset="0"/>
              <a:cs typeface="Arial" panose="020B0604020202020204" pitchFamily="34" charset="0"/>
            </a:endParaRPr>
          </a:p>
          <a:p>
            <a:pPr marL="742950" lvl="1" indent="-285750">
              <a:lnSpc>
                <a:spcPts val="3600"/>
              </a:lnSpc>
              <a:buFont typeface="Wingdings" panose="05000000000000000000" pitchFamily="2" charset="2"/>
              <a:buChar char="ü"/>
            </a:pPr>
            <a:r>
              <a:rPr lang="zh-CN" altLang="en-US" sz="2000" b="1" dirty="0">
                <a:latin typeface="Arial" panose="020B0604020202020204" pitchFamily="34" charset="0"/>
                <a:cs typeface="Arial" panose="020B0604020202020204" pitchFamily="34" charset="0"/>
              </a:rPr>
              <a:t>将</a:t>
            </a:r>
            <a:r>
              <a:rPr lang="en-US" altLang="zh-CN" sz="2000" b="1" dirty="0">
                <a:latin typeface="Arial" panose="020B0604020202020204" pitchFamily="34" charset="0"/>
                <a:cs typeface="Arial" panose="020B0604020202020204" pitchFamily="34" charset="0"/>
              </a:rPr>
              <a:t>A[j]</a:t>
            </a:r>
            <a:r>
              <a:rPr lang="zh-CN" altLang="en-US" sz="2000" b="1" dirty="0">
                <a:latin typeface="Arial" panose="020B0604020202020204" pitchFamily="34" charset="0"/>
                <a:cs typeface="Arial" panose="020B0604020202020204" pitchFamily="34" charset="0"/>
              </a:rPr>
              <a:t>插入合适位置</a:t>
            </a:r>
            <a:r>
              <a:rPr lang="en-US" altLang="zh-CN" sz="2000" b="1" dirty="0">
                <a:latin typeface="Arial" panose="020B0604020202020204" pitchFamily="34" charset="0"/>
                <a:cs typeface="Arial" panose="020B0604020202020204" pitchFamily="34" charset="0"/>
              </a:rPr>
              <a:t>k</a:t>
            </a:r>
            <a:r>
              <a:rPr lang="zh-CN" altLang="en-US" sz="2000" b="1" dirty="0">
                <a:latin typeface="Arial" panose="020B0604020202020204" pitchFamily="34" charset="0"/>
                <a:cs typeface="Arial" panose="020B0604020202020204" pitchFamily="34" charset="0"/>
              </a:rPr>
              <a:t>，元素之间的比较次数为：</a:t>
            </a:r>
            <a:r>
              <a:rPr lang="en-US" altLang="zh-CN" sz="2000" b="1" dirty="0">
                <a:latin typeface="Arial" panose="020B0604020202020204" pitchFamily="34" charset="0"/>
                <a:cs typeface="Arial" panose="020B0604020202020204" pitchFamily="34" charset="0"/>
              </a:rPr>
              <a:t>j-k+1</a:t>
            </a:r>
          </a:p>
          <a:p>
            <a:pPr marL="742950" lvl="1" indent="-285750">
              <a:lnSpc>
                <a:spcPts val="3600"/>
              </a:lnSpc>
              <a:buFont typeface="Wingdings" panose="05000000000000000000" pitchFamily="2" charset="2"/>
              <a:buChar char="ü"/>
            </a:pPr>
            <a:r>
              <a:rPr lang="zh-CN" altLang="en-US" sz="2000" b="1" dirty="0">
                <a:latin typeface="Arial" panose="020B0604020202020204" pitchFamily="34" charset="0"/>
                <a:cs typeface="Arial" panose="020B0604020202020204" pitchFamily="34" charset="0"/>
              </a:rPr>
              <a:t>这个合适位置在</a:t>
            </a:r>
            <a:r>
              <a:rPr lang="en-US" altLang="zh-CN" sz="2000" b="1" dirty="0">
                <a:latin typeface="Arial" panose="020B0604020202020204" pitchFamily="34" charset="0"/>
                <a:cs typeface="Arial" panose="020B0604020202020204" pitchFamily="34" charset="0"/>
              </a:rPr>
              <a:t>A[1]…A[j]</a:t>
            </a:r>
            <a:r>
              <a:rPr lang="zh-CN" altLang="en-US" sz="2000" b="1" dirty="0">
                <a:latin typeface="Arial" panose="020B0604020202020204" pitchFamily="34" charset="0"/>
                <a:cs typeface="Arial" panose="020B0604020202020204" pitchFamily="34" charset="0"/>
              </a:rPr>
              <a:t>中的概率是</a:t>
            </a:r>
            <a:r>
              <a:rPr lang="en-US" altLang="zh-CN" sz="2000" b="1" dirty="0">
                <a:latin typeface="Arial" panose="020B0604020202020204" pitchFamily="34" charset="0"/>
                <a:cs typeface="Arial" panose="020B0604020202020204" pitchFamily="34" charset="0"/>
              </a:rPr>
              <a:t>1/j</a:t>
            </a:r>
            <a:r>
              <a:rPr lang="zh-CN" altLang="en-US" sz="2000" b="1" dirty="0">
                <a:latin typeface="Arial" panose="020B0604020202020204" pitchFamily="34" charset="0"/>
                <a:cs typeface="Arial" panose="020B0604020202020204" pitchFamily="34" charset="0"/>
              </a:rPr>
              <a:t>；</a:t>
            </a:r>
            <a:endParaRPr lang="en-US" altLang="zh-CN" sz="2000" b="1" dirty="0">
              <a:latin typeface="Arial" panose="020B0604020202020204" pitchFamily="34" charset="0"/>
              <a:cs typeface="Arial" panose="020B0604020202020204" pitchFamily="34" charset="0"/>
            </a:endParaRPr>
          </a:p>
          <a:p>
            <a:pPr marL="742950" lvl="1" indent="-285750">
              <a:lnSpc>
                <a:spcPts val="3600"/>
              </a:lnSpc>
              <a:buFont typeface="Wingdings" panose="05000000000000000000" pitchFamily="2" charset="2"/>
              <a:buChar char="ü"/>
            </a:pPr>
            <a:r>
              <a:rPr lang="zh-CN" altLang="en-US" sz="2000" b="1" dirty="0">
                <a:latin typeface="Arial" panose="020B0604020202020204" pitchFamily="34" charset="0"/>
                <a:cs typeface="Arial" panose="020B0604020202020204" pitchFamily="34" charset="0"/>
              </a:rPr>
              <a:t>将</a:t>
            </a:r>
            <a:r>
              <a:rPr lang="en-US" altLang="zh-CN" sz="2000" b="1" dirty="0">
                <a:latin typeface="Arial" panose="020B0604020202020204" pitchFamily="34" charset="0"/>
                <a:cs typeface="Arial" panose="020B0604020202020204" pitchFamily="34" charset="0"/>
              </a:rPr>
              <a:t>A[j]</a:t>
            </a:r>
            <a:r>
              <a:rPr lang="zh-CN" altLang="en-US" sz="2000" b="1" dirty="0">
                <a:latin typeface="Arial" panose="020B0604020202020204" pitchFamily="34" charset="0"/>
                <a:cs typeface="Arial" panose="020B0604020202020204" pitchFamily="34" charset="0"/>
              </a:rPr>
              <a:t>插入到</a:t>
            </a:r>
            <a:r>
              <a:rPr lang="en-US" altLang="zh-CN" sz="2000" b="1" dirty="0">
                <a:latin typeface="Arial" panose="020B0604020202020204" pitchFamily="34" charset="0"/>
                <a:cs typeface="Arial" panose="020B0604020202020204" pitchFamily="34" charset="0"/>
              </a:rPr>
              <a:t>A[1]…A[j]</a:t>
            </a:r>
            <a:r>
              <a:rPr lang="zh-CN" altLang="en-US" sz="2000" b="1" dirty="0">
                <a:latin typeface="Arial" panose="020B0604020202020204" pitchFamily="34" charset="0"/>
                <a:cs typeface="Arial" panose="020B0604020202020204" pitchFamily="34" charset="0"/>
              </a:rPr>
              <a:t>中合适位置上，平均比较次数为：</a:t>
            </a:r>
            <a:endParaRPr lang="en-US" altLang="zh-CN" sz="2000" b="1" dirty="0">
              <a:latin typeface="Arial" panose="020B0604020202020204" pitchFamily="34" charset="0"/>
              <a:cs typeface="Arial" panose="020B0604020202020204" pitchFamily="34" charset="0"/>
            </a:endParaRPr>
          </a:p>
          <a:p>
            <a:pPr marL="1257300" lvl="2" indent="-342900">
              <a:spcBef>
                <a:spcPts val="600"/>
              </a:spcBef>
              <a:spcAft>
                <a:spcPts val="600"/>
              </a:spcAft>
              <a:buFont typeface="Arial" panose="020B0604020202020204" pitchFamily="34" charset="0"/>
              <a:buChar char="•"/>
            </a:pPr>
            <a:endParaRPr lang="zh-CN" altLang="en-US" sz="2000" dirty="0"/>
          </a:p>
        </p:txBody>
      </p:sp>
      <p:pic>
        <p:nvPicPr>
          <p:cNvPr id="5" name="图片 4"/>
          <p:cNvPicPr>
            <a:picLocks noChangeAspect="1"/>
          </p:cNvPicPr>
          <p:nvPr/>
        </p:nvPicPr>
        <p:blipFill>
          <a:blip r:embed="rId2"/>
          <a:stretch>
            <a:fillRect/>
          </a:stretch>
        </p:blipFill>
        <p:spPr>
          <a:xfrm>
            <a:off x="6415160" y="5252572"/>
            <a:ext cx="2576680" cy="873638"/>
          </a:xfrm>
          <a:prstGeom prst="rect">
            <a:avLst/>
          </a:prstGeom>
          <a:ln w="38100" cap="sq">
            <a:solidFill>
              <a:srgbClr val="0000CC"/>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a14="http://schemas.microsoft.com/office/drawing/2010/main">
        <mc:Choice Requires="a14">
          <p:sp>
            <p:nvSpPr>
              <p:cNvPr id="6" name="矩形 5"/>
              <p:cNvSpPr/>
              <p:nvPr/>
            </p:nvSpPr>
            <p:spPr>
              <a:xfrm>
                <a:off x="140186" y="5368517"/>
                <a:ext cx="5871027" cy="1070554"/>
              </a:xfrm>
              <a:prstGeom prst="rect">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lang="en-US" altLang="zh-CN" sz="2000" b="1" i="1" smtClean="0">
                          <a:solidFill>
                            <a:srgbClr val="FF0000"/>
                          </a:solidFill>
                          <a:latin typeface="Cambria Math" panose="02040503050406030204" pitchFamily="18" charset="0"/>
                        </a:rPr>
                        <m:t>𝑻</m:t>
                      </m:r>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𝒏</m:t>
                          </m:r>
                        </m:e>
                      </m:d>
                      <m:r>
                        <a:rPr lang="en-US" altLang="zh-CN" sz="2000" b="1" i="1" smtClean="0">
                          <a:solidFill>
                            <a:srgbClr val="FF0000"/>
                          </a:solidFill>
                          <a:latin typeface="Cambria Math" panose="02040503050406030204" pitchFamily="18" charset="0"/>
                        </a:rPr>
                        <m:t>=</m:t>
                      </m:r>
                      <m:nary>
                        <m:naryPr>
                          <m:chr m:val="∑"/>
                          <m:ctrlPr>
                            <a:rPr lang="zh-CN" altLang="en-US" sz="2000" b="1" i="1" smtClean="0">
                              <a:solidFill>
                                <a:srgbClr val="FF0000"/>
                              </a:solidFill>
                              <a:latin typeface="Cambria Math" panose="02040503050406030204" pitchFamily="18" charset="0"/>
                            </a:rPr>
                          </m:ctrlPr>
                        </m:naryPr>
                        <m:sub>
                          <m:r>
                            <m:rPr>
                              <m:brk m:alnAt="23"/>
                            </m:rPr>
                            <a:rPr lang="en-US" altLang="zh-CN" sz="2000" b="1" i="1" smtClean="0">
                              <a:solidFill>
                                <a:srgbClr val="FF0000"/>
                              </a:solidFill>
                              <a:latin typeface="Cambria Math" panose="02040503050406030204" pitchFamily="18" charset="0"/>
                            </a:rPr>
                            <m:t>𝒋</m:t>
                          </m:r>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𝟐</m:t>
                          </m:r>
                        </m:sub>
                        <m:sup>
                          <m:r>
                            <a:rPr lang="en-US" altLang="zh-CN" sz="2000" b="1" i="1" smtClean="0">
                              <a:solidFill>
                                <a:srgbClr val="FF0000"/>
                              </a:solidFill>
                              <a:latin typeface="Cambria Math" panose="02040503050406030204" pitchFamily="18" charset="0"/>
                            </a:rPr>
                            <m:t>𝒏</m:t>
                          </m:r>
                        </m:sup>
                        <m:e>
                          <m:d>
                            <m:dPr>
                              <m:ctrlPr>
                                <a:rPr lang="en-US" altLang="zh-CN" sz="2000" b="1" i="1" smtClean="0">
                                  <a:solidFill>
                                    <a:srgbClr val="FF0000"/>
                                  </a:solidFill>
                                  <a:latin typeface="Cambria Math" panose="02040503050406030204" pitchFamily="18" charset="0"/>
                                </a:rPr>
                              </m:ctrlPr>
                            </m:dPr>
                            <m:e>
                              <m:acc>
                                <m:accPr>
                                  <m:chr m:val="̅"/>
                                  <m:ctrlPr>
                                    <a:rPr lang="en-US" altLang="zh-CN" sz="2000" b="1" i="1" smtClean="0">
                                      <a:solidFill>
                                        <a:srgbClr val="FF0000"/>
                                      </a:solidFill>
                                      <a:latin typeface="Cambria Math" panose="02040503050406030204" pitchFamily="18" charset="0"/>
                                    </a:rPr>
                                  </m:ctrlPr>
                                </m:accPr>
                                <m:e>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𝒕</m:t>
                                      </m:r>
                                    </m:e>
                                    <m:sub>
                                      <m:r>
                                        <a:rPr lang="en-US" altLang="zh-CN" sz="2000" b="1" i="1" smtClean="0">
                                          <a:solidFill>
                                            <a:srgbClr val="FF0000"/>
                                          </a:solidFill>
                                          <a:latin typeface="Cambria Math" panose="02040503050406030204" pitchFamily="18" charset="0"/>
                                        </a:rPr>
                                        <m:t>𝒋</m:t>
                                      </m:r>
                                    </m:sub>
                                  </m:sSub>
                                </m:e>
                              </m:acc>
                            </m:e>
                          </m:d>
                          <m:r>
                            <a:rPr lang="en-US" altLang="zh-CN" sz="2000" b="1" i="1" smtClean="0">
                              <a:solidFill>
                                <a:srgbClr val="FF0000"/>
                              </a:solidFill>
                              <a:latin typeface="Cambria Math" panose="02040503050406030204" pitchFamily="18" charset="0"/>
                            </a:rPr>
                            <m:t>=</m:t>
                          </m:r>
                          <m:nary>
                            <m:naryPr>
                              <m:chr m:val="∑"/>
                              <m:ctrlPr>
                                <a:rPr lang="en-US" altLang="zh-CN" sz="2000" b="1" i="1" smtClean="0">
                                  <a:solidFill>
                                    <a:srgbClr val="FF0000"/>
                                  </a:solidFill>
                                  <a:latin typeface="Cambria Math" panose="02040503050406030204" pitchFamily="18" charset="0"/>
                                </a:rPr>
                              </m:ctrlPr>
                            </m:naryPr>
                            <m:sub>
                              <m:r>
                                <m:rPr>
                                  <m:brk m:alnAt="23"/>
                                </m:rPr>
                                <a:rPr lang="en-US" altLang="zh-CN" sz="2000" b="1" i="1" smtClean="0">
                                  <a:solidFill>
                                    <a:srgbClr val="FF0000"/>
                                  </a:solidFill>
                                  <a:latin typeface="Cambria Math" panose="02040503050406030204" pitchFamily="18" charset="0"/>
                                </a:rPr>
                                <m:t>𝒋</m:t>
                              </m:r>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𝟐</m:t>
                              </m:r>
                            </m:sub>
                            <m:sup>
                              <m:r>
                                <a:rPr lang="en-US" altLang="zh-CN" sz="2000" b="1" i="1" smtClean="0">
                                  <a:solidFill>
                                    <a:srgbClr val="FF0000"/>
                                  </a:solidFill>
                                  <a:latin typeface="Cambria Math" panose="02040503050406030204" pitchFamily="18" charset="0"/>
                                </a:rPr>
                                <m:t>𝒏</m:t>
                              </m:r>
                            </m:sup>
                            <m:e>
                              <m:f>
                                <m:fPr>
                                  <m:ctrlPr>
                                    <a:rPr lang="en-US" altLang="zh-CN" sz="2000" b="1" i="1" smtClean="0">
                                      <a:solidFill>
                                        <a:srgbClr val="FF0000"/>
                                      </a:solidFill>
                                      <a:latin typeface="Cambria Math" panose="02040503050406030204" pitchFamily="18" charset="0"/>
                                    </a:rPr>
                                  </m:ctrlPr>
                                </m:fPr>
                                <m:num>
                                  <m:r>
                                    <a:rPr lang="en-US" altLang="zh-CN" sz="2000" b="1" i="1" smtClean="0">
                                      <a:solidFill>
                                        <a:srgbClr val="FF0000"/>
                                      </a:solidFill>
                                      <a:latin typeface="Cambria Math" panose="02040503050406030204" pitchFamily="18" charset="0"/>
                                    </a:rPr>
                                    <m:t>𝒋</m:t>
                                  </m:r>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𝟏</m:t>
                                  </m:r>
                                </m:num>
                                <m:den>
                                  <m:r>
                                    <a:rPr lang="en-US" altLang="zh-CN" sz="2000" b="1" i="1" smtClean="0">
                                      <a:solidFill>
                                        <a:srgbClr val="FF0000"/>
                                      </a:solidFill>
                                      <a:latin typeface="Cambria Math" panose="02040503050406030204" pitchFamily="18" charset="0"/>
                                    </a:rPr>
                                    <m:t>𝟐</m:t>
                                  </m:r>
                                </m:den>
                              </m:f>
                            </m:e>
                          </m:nary>
                          <m:r>
                            <a:rPr lang="en-US" altLang="zh-CN" sz="2000" b="1" i="1" smtClean="0">
                              <a:solidFill>
                                <a:srgbClr val="FF0000"/>
                              </a:solidFill>
                              <a:latin typeface="Cambria Math" panose="02040503050406030204" pitchFamily="18" charset="0"/>
                            </a:rPr>
                            <m:t>=</m:t>
                          </m:r>
                          <m:f>
                            <m:fPr>
                              <m:ctrlPr>
                                <a:rPr lang="en-US" altLang="zh-CN" sz="2000" b="1" i="1" smtClean="0">
                                  <a:solidFill>
                                    <a:srgbClr val="FF0000"/>
                                  </a:solidFill>
                                  <a:latin typeface="Cambria Math" panose="02040503050406030204" pitchFamily="18" charset="0"/>
                                </a:rPr>
                              </m:ctrlPr>
                            </m:fPr>
                            <m:num>
                              <m:sSup>
                                <m:sSupPr>
                                  <m:ctrlPr>
                                    <a:rPr lang="en-US" altLang="zh-CN" sz="2000" b="1" i="1" smtClean="0">
                                      <a:solidFill>
                                        <a:srgbClr val="FF0000"/>
                                      </a:solidFill>
                                      <a:latin typeface="Cambria Math" panose="02040503050406030204" pitchFamily="18" charset="0"/>
                                    </a:rPr>
                                  </m:ctrlPr>
                                </m:sSupPr>
                                <m:e>
                                  <m:r>
                                    <a:rPr lang="en-US" altLang="zh-CN" sz="2000" b="1" i="1" smtClean="0">
                                      <a:solidFill>
                                        <a:srgbClr val="FF0000"/>
                                      </a:solidFill>
                                      <a:latin typeface="Cambria Math" panose="02040503050406030204" pitchFamily="18" charset="0"/>
                                    </a:rPr>
                                    <m:t>𝒏</m:t>
                                  </m:r>
                                </m:e>
                                <m:sup>
                                  <m:r>
                                    <a:rPr lang="en-US" altLang="zh-CN" sz="2000" b="1" i="1" smtClean="0">
                                      <a:solidFill>
                                        <a:srgbClr val="FF0000"/>
                                      </a:solidFill>
                                      <a:latin typeface="Cambria Math" panose="02040503050406030204" pitchFamily="18" charset="0"/>
                                    </a:rPr>
                                    <m:t>𝟐</m:t>
                                  </m:r>
                                </m:sup>
                              </m:sSup>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𝟑</m:t>
                              </m:r>
                              <m:r>
                                <a:rPr lang="en-US" altLang="zh-CN" sz="2000" b="1" i="1" smtClean="0">
                                  <a:solidFill>
                                    <a:srgbClr val="FF0000"/>
                                  </a:solidFill>
                                  <a:latin typeface="Cambria Math" panose="02040503050406030204" pitchFamily="18" charset="0"/>
                                </a:rPr>
                                <m:t>𝒏</m:t>
                              </m:r>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𝟒</m:t>
                              </m:r>
                            </m:num>
                            <m:den>
                              <m:r>
                                <a:rPr lang="en-US" altLang="zh-CN" sz="2000" b="1" i="1" smtClean="0">
                                  <a:solidFill>
                                    <a:srgbClr val="FF0000"/>
                                  </a:solidFill>
                                  <a:latin typeface="Cambria Math" panose="02040503050406030204" pitchFamily="18" charset="0"/>
                                </a:rPr>
                                <m:t>𝟒</m:t>
                              </m:r>
                            </m:den>
                          </m:f>
                          <m:r>
                            <a:rPr lang="en-US" altLang="zh-CN" sz="2000" b="1" i="1" smtClean="0">
                              <a:solidFill>
                                <a:srgbClr val="FF0000"/>
                              </a:solidFill>
                              <a:latin typeface="Cambria Math" panose="02040503050406030204" pitchFamily="18" charset="0"/>
                            </a:rPr>
                            <m:t>     </m:t>
                          </m:r>
                          <m:r>
                            <a:rPr lang="en-US" altLang="zh-CN" sz="2000" b="1" i="1" smtClean="0">
                              <a:solidFill>
                                <a:schemeClr val="tx1"/>
                              </a:solidFill>
                              <a:latin typeface="Cambria Math" panose="02040503050406030204" pitchFamily="18" charset="0"/>
                            </a:rPr>
                            <m:t>~</m:t>
                          </m:r>
                          <m:f>
                            <m:fPr>
                              <m:ctrlPr>
                                <a:rPr lang="en-US" altLang="zh-CN" sz="2000" b="1" i="1" smtClean="0">
                                  <a:solidFill>
                                    <a:schemeClr val="tx1"/>
                                  </a:solidFill>
                                  <a:latin typeface="Cambria Math" panose="02040503050406030204" pitchFamily="18" charset="0"/>
                                </a:rPr>
                              </m:ctrlPr>
                            </m:fPr>
                            <m:num>
                              <m:sSup>
                                <m:sSupPr>
                                  <m:ctrlPr>
                                    <a:rPr lang="en-US" altLang="zh-CN" sz="2000" b="1" i="1" smtClean="0">
                                      <a:solidFill>
                                        <a:schemeClr val="tx1"/>
                                      </a:solidFill>
                                      <a:latin typeface="Cambria Math" panose="02040503050406030204" pitchFamily="18" charset="0"/>
                                    </a:rPr>
                                  </m:ctrlPr>
                                </m:sSupPr>
                                <m:e>
                                  <m:r>
                                    <a:rPr lang="en-US" altLang="zh-CN" sz="2000" b="1" i="1" smtClean="0">
                                      <a:solidFill>
                                        <a:schemeClr val="tx1"/>
                                      </a:solidFill>
                                      <a:latin typeface="Cambria Math" panose="02040503050406030204" pitchFamily="18" charset="0"/>
                                    </a:rPr>
                                    <m:t>𝒏</m:t>
                                  </m:r>
                                </m:e>
                                <m:sup>
                                  <m:r>
                                    <a:rPr lang="en-US" altLang="zh-CN" sz="2000" b="1" i="1" smtClean="0">
                                      <a:solidFill>
                                        <a:schemeClr val="tx1"/>
                                      </a:solidFill>
                                      <a:latin typeface="Cambria Math" panose="02040503050406030204" pitchFamily="18" charset="0"/>
                                    </a:rPr>
                                    <m:t>𝟐</m:t>
                                  </m:r>
                                </m:sup>
                              </m:sSup>
                            </m:num>
                            <m:den>
                              <m:r>
                                <a:rPr lang="en-US" altLang="zh-CN" sz="2000" b="1" i="1">
                                  <a:solidFill>
                                    <a:schemeClr val="tx1"/>
                                  </a:solidFill>
                                  <a:latin typeface="Cambria Math" panose="02040503050406030204" pitchFamily="18" charset="0"/>
                                </a:rPr>
                                <m:t>4</m:t>
                              </m:r>
                            </m:den>
                          </m:f>
                          <m:r>
                            <a:rPr lang="en-US" altLang="zh-CN" sz="2000" b="1" i="1" smtClean="0">
                              <a:solidFill>
                                <a:srgbClr val="FF0000"/>
                              </a:solidFill>
                              <a:latin typeface="Cambria Math" panose="02040503050406030204" pitchFamily="18" charset="0"/>
                            </a:rPr>
                            <m:t> </m:t>
                          </m:r>
                        </m:e>
                      </m:nary>
                    </m:oMath>
                  </m:oMathPara>
                </a14:m>
                <a:endParaRPr lang="zh-CN" altLang="en-US" sz="2000" b="1" dirty="0">
                  <a:latin typeface="Times New Roman" panose="02020603050405020304" pitchFamily="18" charset="0"/>
                  <a:cs typeface="Times New Roman" panose="020206030504050203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140186" y="5368517"/>
                <a:ext cx="5871027" cy="1070554"/>
              </a:xfrm>
              <a:prstGeom prst="rect">
                <a:avLst/>
              </a:prstGeom>
              <a:blipFill rotWithShape="0">
                <a:blip r:embed="rId3"/>
                <a:stretch>
                  <a:fillRect/>
                </a:stretch>
              </a:blipFill>
              <a:ln>
                <a:solidFill>
                  <a:schemeClr val="accent1">
                    <a:shade val="50000"/>
                  </a:schemeClr>
                </a:solidFill>
              </a:ln>
            </p:spPr>
            <p:txBody>
              <a:bodyPr/>
              <a:lstStyle/>
              <a:p>
                <a:r>
                  <a:rPr lang="zh-CN" altLang="en-US">
                    <a:noFill/>
                  </a:rPr>
                  <a:t> </a:t>
                </a:r>
              </a:p>
            </p:txBody>
          </p:sp>
        </mc:Fallback>
      </mc:AlternateContent>
    </p:spTree>
    <p:extLst>
      <p:ext uri="{BB962C8B-B14F-4D97-AF65-F5344CB8AC3E}">
        <p14:creationId xmlns:p14="http://schemas.microsoft.com/office/powerpoint/2010/main" val="158310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126032A-F4A8-4227-AF8C-CDAE97214EDA}"/>
              </a:ext>
            </a:extLst>
          </p:cNvPr>
          <p:cNvSpPr>
            <a:spLocks noGrp="1"/>
          </p:cNvSpPr>
          <p:nvPr>
            <p:ph idx="1"/>
          </p:nvPr>
        </p:nvSpPr>
        <p:spPr/>
        <p:txBody>
          <a:bodyPr/>
          <a:lstStyle/>
          <a:p>
            <a:r>
              <a:rPr lang="zh-CN" altLang="en-US" b="1" dirty="0">
                <a:solidFill>
                  <a:srgbClr val="FF0000"/>
                </a:solidFill>
              </a:rPr>
              <a:t>例</a:t>
            </a:r>
            <a:r>
              <a:rPr lang="en-US" altLang="zh-CN" b="1" dirty="0">
                <a:solidFill>
                  <a:srgbClr val="FF0000"/>
                </a:solidFill>
              </a:rPr>
              <a:t>1</a:t>
            </a:r>
            <a:r>
              <a:rPr lang="zh-CN" altLang="en-US" b="1" dirty="0">
                <a:solidFill>
                  <a:srgbClr val="FF0000"/>
                </a:solidFill>
              </a:rPr>
              <a:t>：统计不同元素个数</a:t>
            </a:r>
            <a:endParaRPr lang="en-US" altLang="zh-CN" b="1" dirty="0">
              <a:solidFill>
                <a:srgbClr val="FF0000"/>
              </a:solidFill>
            </a:endParaRPr>
          </a:p>
          <a:p>
            <a:pPr lvl="1"/>
            <a:r>
              <a:rPr lang="zh-CN" altLang="en-US" b="1" dirty="0"/>
              <a:t>改进：先把数据序列升序排序，然后再统计不同元素个数。</a:t>
            </a:r>
            <a:endParaRPr lang="en-US" altLang="zh-CN" b="1" dirty="0"/>
          </a:p>
          <a:p>
            <a:pPr lvl="1"/>
            <a:endParaRPr lang="zh-CN" altLang="en-US" b="1" dirty="0"/>
          </a:p>
        </p:txBody>
      </p:sp>
      <p:sp>
        <p:nvSpPr>
          <p:cNvPr id="3" name="标题 2">
            <a:extLst>
              <a:ext uri="{FF2B5EF4-FFF2-40B4-BE49-F238E27FC236}">
                <a16:creationId xmlns:a16="http://schemas.microsoft.com/office/drawing/2014/main" id="{43B6316F-5A52-44A8-A23F-E28C98C79644}"/>
              </a:ext>
            </a:extLst>
          </p:cNvPr>
          <p:cNvSpPr>
            <a:spLocks noGrp="1"/>
          </p:cNvSpPr>
          <p:nvPr>
            <p:ph type="title"/>
          </p:nvPr>
        </p:nvSpPr>
        <p:spPr/>
        <p:txBody>
          <a:bodyPr/>
          <a:lstStyle/>
          <a:p>
            <a:r>
              <a:rPr lang="zh-CN" altLang="en-US" dirty="0"/>
              <a:t>算法初体验</a:t>
            </a:r>
          </a:p>
        </p:txBody>
      </p:sp>
      <p:pic>
        <p:nvPicPr>
          <p:cNvPr id="4" name="图片 3">
            <a:extLst>
              <a:ext uri="{FF2B5EF4-FFF2-40B4-BE49-F238E27FC236}">
                <a16:creationId xmlns:a16="http://schemas.microsoft.com/office/drawing/2014/main" id="{EAE37BDE-8151-497C-88E9-CBA8A4C98149}"/>
              </a:ext>
            </a:extLst>
          </p:cNvPr>
          <p:cNvPicPr>
            <a:picLocks noChangeAspect="1"/>
          </p:cNvPicPr>
          <p:nvPr/>
        </p:nvPicPr>
        <p:blipFill>
          <a:blip r:embed="rId2"/>
          <a:stretch>
            <a:fillRect/>
          </a:stretch>
        </p:blipFill>
        <p:spPr>
          <a:xfrm>
            <a:off x="0" y="2437123"/>
            <a:ext cx="3497344" cy="2503981"/>
          </a:xfrm>
          <a:prstGeom prst="rect">
            <a:avLst/>
          </a:prstGeom>
        </p:spPr>
      </p:pic>
      <p:pic>
        <p:nvPicPr>
          <p:cNvPr id="5" name="图片 4">
            <a:extLst>
              <a:ext uri="{FF2B5EF4-FFF2-40B4-BE49-F238E27FC236}">
                <a16:creationId xmlns:a16="http://schemas.microsoft.com/office/drawing/2014/main" id="{1F7B3349-74D9-434A-A635-5ACF989E97A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893270" y="2429170"/>
            <a:ext cx="5128182" cy="1914478"/>
          </a:xfrm>
          <a:prstGeom prst="rect">
            <a:avLst/>
          </a:prstGeom>
        </p:spPr>
      </p:pic>
      <p:graphicFrame>
        <p:nvGraphicFramePr>
          <p:cNvPr id="6" name="表格 5">
            <a:extLst>
              <a:ext uri="{FF2B5EF4-FFF2-40B4-BE49-F238E27FC236}">
                <a16:creationId xmlns:a16="http://schemas.microsoft.com/office/drawing/2014/main" id="{71C65796-7407-43FF-8141-DB79686B3314}"/>
              </a:ext>
            </a:extLst>
          </p:cNvPr>
          <p:cNvGraphicFramePr>
            <a:graphicFrameLocks noGrp="1"/>
          </p:cNvGraphicFramePr>
          <p:nvPr>
            <p:extLst>
              <p:ext uri="{D42A27DB-BD31-4B8C-83A1-F6EECF244321}">
                <p14:modId xmlns:p14="http://schemas.microsoft.com/office/powerpoint/2010/main" val="1274020146"/>
              </p:ext>
            </p:extLst>
          </p:nvPr>
        </p:nvGraphicFramePr>
        <p:xfrm>
          <a:off x="3978111" y="4524864"/>
          <a:ext cx="4939646" cy="1828800"/>
        </p:xfrm>
        <a:graphic>
          <a:graphicData uri="http://schemas.openxmlformats.org/drawingml/2006/table">
            <a:tbl>
              <a:tblPr firstRow="1" bandRow="1">
                <a:tableStyleId>{5940675A-B579-460E-94D1-54222C63F5DA}</a:tableStyleId>
              </a:tblPr>
              <a:tblGrid>
                <a:gridCol w="2425382">
                  <a:extLst>
                    <a:ext uri="{9D8B030D-6E8A-4147-A177-3AD203B41FA5}">
                      <a16:colId xmlns:a16="http://schemas.microsoft.com/office/drawing/2014/main" val="4190124393"/>
                    </a:ext>
                  </a:extLst>
                </a:gridCol>
                <a:gridCol w="2514264">
                  <a:extLst>
                    <a:ext uri="{9D8B030D-6E8A-4147-A177-3AD203B41FA5}">
                      <a16:colId xmlns:a16="http://schemas.microsoft.com/office/drawing/2014/main" val="642833596"/>
                    </a:ext>
                  </a:extLst>
                </a:gridCol>
              </a:tblGrid>
              <a:tr h="454163">
                <a:tc>
                  <a:txBody>
                    <a:bodyPr/>
                    <a:lstStyle/>
                    <a:p>
                      <a:pPr algn="ct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问题规模</a:t>
                      </a:r>
                      <a:r>
                        <a:rPr lang="en-US" altLang="zh-CN" sz="24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a:t>
                      </a:r>
                      <a:endParaRPr lang="zh-CN" altLang="en-US" sz="24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运行时间</a:t>
                      </a:r>
                    </a:p>
                  </a:txBody>
                  <a:tcPr anchor="ctr"/>
                </a:tc>
                <a:extLst>
                  <a:ext uri="{0D108BD9-81ED-4DB2-BD59-A6C34878D82A}">
                    <a16:rowId xmlns:a16="http://schemas.microsoft.com/office/drawing/2014/main" val="1824606613"/>
                  </a:ext>
                </a:extLst>
              </a:tr>
              <a:tr h="451928">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100</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&lt;1ms  (9 us)</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274985371"/>
                  </a:ext>
                </a:extLst>
              </a:tr>
              <a:tr h="451928">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10000</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&lt;1s  (1.168ms)</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886904561"/>
                  </a:ext>
                </a:extLst>
              </a:tr>
              <a:tr h="451928">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1000000</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&lt;1s (165.441ms)</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3639956369"/>
                  </a:ext>
                </a:extLst>
              </a:tr>
            </a:tbl>
          </a:graphicData>
        </a:graphic>
      </p:graphicFrame>
      <p:sp>
        <p:nvSpPr>
          <p:cNvPr id="7" name="矩形 6">
            <a:extLst>
              <a:ext uri="{FF2B5EF4-FFF2-40B4-BE49-F238E27FC236}">
                <a16:creationId xmlns:a16="http://schemas.microsoft.com/office/drawing/2014/main" id="{2E89C551-B6FF-4E9F-B2D6-94BBDC8101A2}"/>
              </a:ext>
            </a:extLst>
          </p:cNvPr>
          <p:cNvSpPr/>
          <p:nvPr/>
        </p:nvSpPr>
        <p:spPr>
          <a:xfrm>
            <a:off x="98980" y="5226865"/>
            <a:ext cx="3775435" cy="461665"/>
          </a:xfrm>
          <a:prstGeom prst="rect">
            <a:avLst/>
          </a:prstGeom>
        </p:spPr>
        <p:txBody>
          <a:bodyPr wrap="square">
            <a:spAutoFit/>
          </a:bodyPr>
          <a:lstStyle/>
          <a:p>
            <a:r>
              <a:rPr lang="zh-CN" altLang="en-US" sz="2400" b="1" i="1" dirty="0">
                <a:solidFill>
                  <a:srgbClr val="FF0000"/>
                </a:solidFill>
                <a:cs typeface="Arial" panose="020B0604020202020204" pitchFamily="34" charset="0"/>
              </a:rPr>
              <a:t>被无数程序员所喜爱！</a:t>
            </a:r>
          </a:p>
        </p:txBody>
      </p:sp>
    </p:spTree>
    <p:extLst>
      <p:ext uri="{BB962C8B-B14F-4D97-AF65-F5344CB8AC3E}">
        <p14:creationId xmlns:p14="http://schemas.microsoft.com/office/powerpoint/2010/main" val="365438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D082D8E-13C1-41DF-B10E-6E28F7B8016C}"/>
              </a:ext>
            </a:extLst>
          </p:cNvPr>
          <p:cNvSpPr>
            <a:spLocks noGrp="1"/>
          </p:cNvSpPr>
          <p:nvPr>
            <p:ph idx="1"/>
          </p:nvPr>
        </p:nvSpPr>
        <p:spPr>
          <a:xfrm>
            <a:off x="11974" y="1162163"/>
            <a:ext cx="9132026" cy="1175684"/>
          </a:xfrm>
        </p:spPr>
        <p:txBody>
          <a:bodyPr>
            <a:normAutofit fontScale="92500" lnSpcReduction="10000"/>
          </a:bodyPr>
          <a:lstStyle/>
          <a:p>
            <a:pPr>
              <a:lnSpc>
                <a:spcPct val="150000"/>
              </a:lnSpc>
              <a:spcBef>
                <a:spcPts val="0"/>
              </a:spcBef>
              <a:spcAft>
                <a:spcPts val="0"/>
              </a:spcAft>
            </a:pPr>
            <a:r>
              <a:rPr lang="zh-CN" altLang="en-US" b="1" dirty="0">
                <a:solidFill>
                  <a:srgbClr val="FF0000"/>
                </a:solidFill>
              </a:rPr>
              <a:t>例</a:t>
            </a:r>
            <a:r>
              <a:rPr lang="en-US" altLang="zh-CN" b="1" dirty="0">
                <a:solidFill>
                  <a:srgbClr val="FF0000"/>
                </a:solidFill>
              </a:rPr>
              <a:t>1</a:t>
            </a:r>
            <a:r>
              <a:rPr lang="zh-CN" altLang="en-US" b="1" dirty="0">
                <a:solidFill>
                  <a:srgbClr val="FF0000"/>
                </a:solidFill>
              </a:rPr>
              <a:t>：统计不同元素个数</a:t>
            </a:r>
            <a:endParaRPr lang="en-US" altLang="zh-CN" b="1" dirty="0">
              <a:solidFill>
                <a:srgbClr val="FF0000"/>
              </a:solidFill>
            </a:endParaRPr>
          </a:p>
          <a:p>
            <a:pPr lvl="1">
              <a:lnSpc>
                <a:spcPct val="150000"/>
              </a:lnSpc>
              <a:spcBef>
                <a:spcPts val="0"/>
              </a:spcBef>
              <a:spcAft>
                <a:spcPts val="0"/>
              </a:spcAft>
            </a:pPr>
            <a:r>
              <a:rPr lang="zh-CN" altLang="en-US" b="1" dirty="0"/>
              <a:t>给定有</a:t>
            </a:r>
            <a:r>
              <a:rPr lang="en-US" altLang="zh-CN" b="1" dirty="0"/>
              <a:t>n</a:t>
            </a:r>
            <a:r>
              <a:rPr lang="zh-CN" altLang="en-US" b="1" dirty="0"/>
              <a:t>个元素的数据序列，统计不同元素的个数。</a:t>
            </a:r>
            <a:endParaRPr lang="en-US" altLang="zh-CN" b="1" dirty="0"/>
          </a:p>
          <a:p>
            <a:pPr marL="457200" lvl="1" indent="0">
              <a:buNone/>
            </a:pPr>
            <a:endParaRPr lang="zh-CN" altLang="en-US" b="1" dirty="0"/>
          </a:p>
        </p:txBody>
      </p:sp>
      <p:sp>
        <p:nvSpPr>
          <p:cNvPr id="3" name="标题 2">
            <a:extLst>
              <a:ext uri="{FF2B5EF4-FFF2-40B4-BE49-F238E27FC236}">
                <a16:creationId xmlns:a16="http://schemas.microsoft.com/office/drawing/2014/main" id="{C700E74C-4293-4094-9FE6-31AE40A127D9}"/>
              </a:ext>
            </a:extLst>
          </p:cNvPr>
          <p:cNvSpPr>
            <a:spLocks noGrp="1"/>
          </p:cNvSpPr>
          <p:nvPr>
            <p:ph type="title"/>
          </p:nvPr>
        </p:nvSpPr>
        <p:spPr/>
        <p:txBody>
          <a:bodyPr/>
          <a:lstStyle/>
          <a:p>
            <a:r>
              <a:rPr lang="zh-CN" altLang="en-US" dirty="0"/>
              <a:t>验证</a:t>
            </a:r>
          </a:p>
        </p:txBody>
      </p:sp>
      <p:pic>
        <p:nvPicPr>
          <p:cNvPr id="4" name="图片 3">
            <a:extLst>
              <a:ext uri="{FF2B5EF4-FFF2-40B4-BE49-F238E27FC236}">
                <a16:creationId xmlns:a16="http://schemas.microsoft.com/office/drawing/2014/main" id="{7D879BEE-B9CF-495A-B4AC-5AAC25F930FC}"/>
              </a:ext>
            </a:extLst>
          </p:cNvPr>
          <p:cNvPicPr>
            <a:picLocks noChangeAspect="1"/>
          </p:cNvPicPr>
          <p:nvPr/>
        </p:nvPicPr>
        <p:blipFill>
          <a:blip r:embed="rId2"/>
          <a:stretch>
            <a:fillRect/>
          </a:stretch>
        </p:blipFill>
        <p:spPr>
          <a:xfrm>
            <a:off x="193936" y="2347274"/>
            <a:ext cx="3039457" cy="3893897"/>
          </a:xfrm>
          <a:prstGeom prst="rect">
            <a:avLst/>
          </a:prstGeom>
        </p:spPr>
      </p:pic>
      <p:graphicFrame>
        <p:nvGraphicFramePr>
          <p:cNvPr id="5" name="表格 4">
            <a:extLst>
              <a:ext uri="{FF2B5EF4-FFF2-40B4-BE49-F238E27FC236}">
                <a16:creationId xmlns:a16="http://schemas.microsoft.com/office/drawing/2014/main" id="{CFBE0972-8695-4EFA-A1BE-2F5A1F31936C}"/>
              </a:ext>
            </a:extLst>
          </p:cNvPr>
          <p:cNvGraphicFramePr>
            <a:graphicFrameLocks noGrp="1"/>
          </p:cNvGraphicFramePr>
          <p:nvPr>
            <p:extLst>
              <p:ext uri="{D42A27DB-BD31-4B8C-83A1-F6EECF244321}">
                <p14:modId xmlns:p14="http://schemas.microsoft.com/office/powerpoint/2010/main" val="2935109979"/>
              </p:ext>
            </p:extLst>
          </p:nvPr>
        </p:nvGraphicFramePr>
        <p:xfrm>
          <a:off x="3214539" y="2714918"/>
          <a:ext cx="4204355" cy="1828800"/>
        </p:xfrm>
        <a:graphic>
          <a:graphicData uri="http://schemas.openxmlformats.org/drawingml/2006/table">
            <a:tbl>
              <a:tblPr firstRow="1" bandRow="1">
                <a:tableStyleId>{5940675A-B579-460E-94D1-54222C63F5DA}</a:tableStyleId>
              </a:tblPr>
              <a:tblGrid>
                <a:gridCol w="2064352">
                  <a:extLst>
                    <a:ext uri="{9D8B030D-6E8A-4147-A177-3AD203B41FA5}">
                      <a16:colId xmlns:a16="http://schemas.microsoft.com/office/drawing/2014/main" val="4190124393"/>
                    </a:ext>
                  </a:extLst>
                </a:gridCol>
                <a:gridCol w="2140003">
                  <a:extLst>
                    <a:ext uri="{9D8B030D-6E8A-4147-A177-3AD203B41FA5}">
                      <a16:colId xmlns:a16="http://schemas.microsoft.com/office/drawing/2014/main" val="642833596"/>
                    </a:ext>
                  </a:extLst>
                </a:gridCol>
              </a:tblGrid>
              <a:tr h="440704">
                <a:tc>
                  <a:txBody>
                    <a:bodyPr/>
                    <a:lstStyle/>
                    <a:p>
                      <a:pPr algn="ct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问题规模</a:t>
                      </a:r>
                      <a:r>
                        <a:rPr lang="en-US" altLang="zh-CN" sz="24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a:t>
                      </a:r>
                      <a:endParaRPr lang="zh-CN" altLang="en-US" sz="24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运行时间</a:t>
                      </a:r>
                    </a:p>
                  </a:txBody>
                  <a:tcPr anchor="ctr"/>
                </a:tc>
                <a:extLst>
                  <a:ext uri="{0D108BD9-81ED-4DB2-BD59-A6C34878D82A}">
                    <a16:rowId xmlns:a16="http://schemas.microsoft.com/office/drawing/2014/main" val="1824606613"/>
                  </a:ext>
                </a:extLst>
              </a:tr>
              <a:tr h="440704">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100</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&lt;1ms  (11.9 us)</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274985371"/>
                  </a:ext>
                </a:extLst>
              </a:tr>
              <a:tr h="440704">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10000</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&lt;1s  (118ms)</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886904561"/>
                  </a:ext>
                </a:extLst>
              </a:tr>
              <a:tr h="440704">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1000000</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&gt;10min (1175s)</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3639956369"/>
                  </a:ext>
                </a:extLst>
              </a:tr>
            </a:tbl>
          </a:graphicData>
        </a:graphic>
      </p:graphicFrame>
      <p:sp>
        <p:nvSpPr>
          <p:cNvPr id="6" name="文本框 5">
            <a:extLst>
              <a:ext uri="{FF2B5EF4-FFF2-40B4-BE49-F238E27FC236}">
                <a16:creationId xmlns:a16="http://schemas.microsoft.com/office/drawing/2014/main" id="{0DF095D4-8379-45DC-8FF0-E492B646C6F1}"/>
              </a:ext>
            </a:extLst>
          </p:cNvPr>
          <p:cNvSpPr txBox="1"/>
          <p:nvPr/>
        </p:nvSpPr>
        <p:spPr>
          <a:xfrm>
            <a:off x="3252248" y="2187017"/>
            <a:ext cx="1518502" cy="461665"/>
          </a:xfrm>
          <a:prstGeom prst="rect">
            <a:avLst/>
          </a:prstGeom>
          <a:noFill/>
        </p:spPr>
        <p:txBody>
          <a:bodyPr wrap="square" rtlCol="0">
            <a:spAutoFit/>
          </a:bodyPr>
          <a:lstStyle/>
          <a:p>
            <a:r>
              <a:rPr lang="zh-CN" altLang="en-US" sz="2400" b="1" dirty="0">
                <a:latin typeface="楷体" panose="02010609060101010101" pitchFamily="49" charset="-122"/>
                <a:ea typeface="楷体" panose="02010609060101010101" pitchFamily="49" charset="-122"/>
              </a:rPr>
              <a:t>随机数据</a:t>
            </a:r>
          </a:p>
        </p:txBody>
      </p:sp>
      <p:sp>
        <p:nvSpPr>
          <p:cNvPr id="8" name="文本框 7">
            <a:extLst>
              <a:ext uri="{FF2B5EF4-FFF2-40B4-BE49-F238E27FC236}">
                <a16:creationId xmlns:a16="http://schemas.microsoft.com/office/drawing/2014/main" id="{AEBA4D09-2FE8-4C12-8DC9-39EA57529748}"/>
              </a:ext>
            </a:extLst>
          </p:cNvPr>
          <p:cNvSpPr txBox="1"/>
          <p:nvPr/>
        </p:nvSpPr>
        <p:spPr>
          <a:xfrm>
            <a:off x="3167408" y="4735398"/>
            <a:ext cx="6042580" cy="830997"/>
          </a:xfrm>
          <a:prstGeom prst="rect">
            <a:avLst/>
          </a:prstGeom>
          <a:noFill/>
        </p:spPr>
        <p:txBody>
          <a:bodyPr wrap="square" rtlCol="0">
            <a:spAutoFit/>
          </a:bodyPr>
          <a:lstStyle/>
          <a:p>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元素判断是否相等为基本操作</a:t>
            </a:r>
            <a:endPar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在最坏情况下</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T(n)=1+2+3+…+n-1=n(n-1)/2</a:t>
            </a:r>
            <a:endParaRPr lang="zh-CN" altLang="en-US" sz="2400" b="1" baseline="30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椭圆 8">
            <a:extLst>
              <a:ext uri="{FF2B5EF4-FFF2-40B4-BE49-F238E27FC236}">
                <a16:creationId xmlns:a16="http://schemas.microsoft.com/office/drawing/2014/main" id="{8D36CB58-BB48-4698-B69A-6651CB710B58}"/>
              </a:ext>
            </a:extLst>
          </p:cNvPr>
          <p:cNvSpPr/>
          <p:nvPr/>
        </p:nvSpPr>
        <p:spPr>
          <a:xfrm>
            <a:off x="1027522" y="4996206"/>
            <a:ext cx="1272618" cy="461914"/>
          </a:xfrm>
          <a:prstGeom prst="ellipse">
            <a:avLst/>
          </a:prstGeom>
          <a:no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66B0AEFC-43B8-47D9-8B9B-58DE0BA55B6A}"/>
              </a:ext>
            </a:extLst>
          </p:cNvPr>
          <p:cNvSpPr txBox="1"/>
          <p:nvPr/>
        </p:nvSpPr>
        <p:spPr>
          <a:xfrm>
            <a:off x="3186261" y="5689077"/>
            <a:ext cx="5552387" cy="461665"/>
          </a:xfrm>
          <a:prstGeom prst="rect">
            <a:avLst/>
          </a:prstGeom>
          <a:noFill/>
        </p:spPr>
        <p:txBody>
          <a:bodyPr wrap="square" rtlCol="0">
            <a:spAutoFit/>
          </a:bodyPr>
          <a:lstStyle/>
          <a:p>
            <a:r>
              <a:rPr lang="zh-CN" altLang="en-US" sz="2400" b="1" dirty="0">
                <a:solidFill>
                  <a:srgbClr val="0000CC"/>
                </a:solidFill>
              </a:rPr>
              <a:t>随着</a:t>
            </a:r>
            <a:r>
              <a:rPr lang="en-US" altLang="zh-CN" sz="2400" b="1" i="1" dirty="0">
                <a:solidFill>
                  <a:srgbClr val="0000CC"/>
                </a:solidFill>
                <a:latin typeface="Times New Roman" panose="02020603050405020304" pitchFamily="18" charset="0"/>
                <a:cs typeface="Times New Roman" panose="02020603050405020304" pitchFamily="18" charset="0"/>
              </a:rPr>
              <a:t>n</a:t>
            </a:r>
            <a:r>
              <a:rPr lang="zh-CN" altLang="en-US" sz="2400" b="1" dirty="0">
                <a:solidFill>
                  <a:srgbClr val="0000CC"/>
                </a:solidFill>
              </a:rPr>
              <a:t>的增加，运行时间增长数量级为</a:t>
            </a:r>
            <a:r>
              <a:rPr lang="en-US" altLang="zh-CN" sz="2400" b="1" i="1" dirty="0">
                <a:solidFill>
                  <a:srgbClr val="0000CC"/>
                </a:solidFill>
                <a:latin typeface="Times New Roman" panose="02020603050405020304" pitchFamily="18" charset="0"/>
                <a:cs typeface="Times New Roman" panose="02020603050405020304" pitchFamily="18" charset="0"/>
              </a:rPr>
              <a:t>n</a:t>
            </a:r>
            <a:r>
              <a:rPr lang="en-US" altLang="zh-CN" sz="2400" b="1" i="1" baseline="30000" dirty="0">
                <a:solidFill>
                  <a:srgbClr val="0000CC"/>
                </a:solidFill>
                <a:latin typeface="Times New Roman" panose="02020603050405020304" pitchFamily="18" charset="0"/>
                <a:cs typeface="Times New Roman" panose="02020603050405020304" pitchFamily="18" charset="0"/>
              </a:rPr>
              <a:t>2</a:t>
            </a:r>
            <a:endParaRPr lang="zh-CN" altLang="en-US" sz="2400" b="1" i="1" baseline="30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845438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b="1" dirty="0"/>
              <a:t>定量测量程序的运行时间</a:t>
            </a:r>
            <a:endParaRPr lang="en-US" altLang="zh-CN" b="1" dirty="0"/>
          </a:p>
          <a:p>
            <a:pPr lvl="1"/>
            <a:r>
              <a:rPr lang="zh-CN" altLang="en-US" b="1" dirty="0"/>
              <a:t>举例：给定</a:t>
            </a:r>
            <a:r>
              <a:rPr lang="en-US" altLang="zh-CN" b="1" dirty="0"/>
              <a:t>N</a:t>
            </a:r>
            <a:r>
              <a:rPr lang="zh-CN" altLang="en-US" b="1" dirty="0"/>
              <a:t>个整数，统计和为</a:t>
            </a:r>
            <a:r>
              <a:rPr lang="en-US" altLang="zh-CN" b="1" dirty="0"/>
              <a:t>0</a:t>
            </a:r>
            <a:r>
              <a:rPr lang="zh-CN" altLang="en-US" b="1" dirty="0"/>
              <a:t>的三整数元组的个数。</a:t>
            </a:r>
            <a:endParaRPr lang="en-US" altLang="zh-CN" b="1" dirty="0"/>
          </a:p>
          <a:p>
            <a:pPr marL="457200" lvl="1" indent="0">
              <a:buNone/>
            </a:pPr>
            <a:r>
              <a:rPr lang="en-US" altLang="zh-CN" b="1" dirty="0"/>
              <a:t>   30 -40 -20 -10 40 0 10 5</a:t>
            </a:r>
          </a:p>
          <a:p>
            <a:pPr marL="457200" lvl="1" indent="0">
              <a:buNone/>
            </a:pPr>
            <a:r>
              <a:rPr lang="en-US" altLang="zh-CN" b="1" dirty="0"/>
              <a:t>  (30,-40,10) (30,-20,-10) (-40,40,0) (-10,0,10)</a:t>
            </a:r>
          </a:p>
          <a:p>
            <a:pPr marL="457200" lvl="1" indent="0">
              <a:buNone/>
            </a:pPr>
            <a:r>
              <a:rPr lang="en-US" altLang="zh-CN" b="1" dirty="0">
                <a:solidFill>
                  <a:srgbClr val="FF0000"/>
                </a:solidFill>
                <a:latin typeface="Courier New" panose="02070309020205020404" pitchFamily="49" charset="0"/>
                <a:cs typeface="Courier New" panose="02070309020205020404" pitchFamily="49" charset="0"/>
              </a:rPr>
              <a:t>    </a:t>
            </a:r>
          </a:p>
          <a:p>
            <a:pPr marL="457200" lvl="1" indent="0">
              <a:buNone/>
            </a:pPr>
            <a:r>
              <a:rPr lang="en-US" altLang="zh-CN" b="1" dirty="0">
                <a:solidFill>
                  <a:srgbClr val="FF0000"/>
                </a:solidFill>
                <a:latin typeface="Courier New" panose="02070309020205020404" pitchFamily="49" charset="0"/>
                <a:cs typeface="Courier New" panose="02070309020205020404" pitchFamily="49" charset="0"/>
              </a:rPr>
              <a:t>    int </a:t>
            </a:r>
            <a:r>
              <a:rPr lang="en-US" altLang="zh-CN" b="1" dirty="0" err="1">
                <a:solidFill>
                  <a:srgbClr val="FF0000"/>
                </a:solidFill>
                <a:latin typeface="Courier New" panose="02070309020205020404" pitchFamily="49" charset="0"/>
                <a:cs typeface="Courier New" panose="02070309020205020404" pitchFamily="49" charset="0"/>
              </a:rPr>
              <a:t>cnt</a:t>
            </a:r>
            <a:r>
              <a:rPr lang="en-US" altLang="zh-CN" b="1" dirty="0">
                <a:solidFill>
                  <a:srgbClr val="FF0000"/>
                </a:solidFill>
                <a:latin typeface="Courier New" panose="02070309020205020404" pitchFamily="49" charset="0"/>
                <a:cs typeface="Courier New" panose="02070309020205020404" pitchFamily="49" charset="0"/>
              </a:rPr>
              <a:t>=0;</a:t>
            </a:r>
          </a:p>
          <a:p>
            <a:pPr marL="457200" lvl="1" indent="0">
              <a:buNone/>
            </a:pPr>
            <a:r>
              <a:rPr lang="en-US" altLang="zh-CN" b="1" dirty="0">
                <a:solidFill>
                  <a:srgbClr val="FF0000"/>
                </a:solidFill>
                <a:latin typeface="Courier New" panose="02070309020205020404" pitchFamily="49" charset="0"/>
                <a:cs typeface="Courier New" panose="02070309020205020404" pitchFamily="49" charset="0"/>
              </a:rPr>
              <a:t>    for(int </a:t>
            </a:r>
            <a:r>
              <a:rPr lang="en-US" altLang="zh-CN" b="1" dirty="0" err="1">
                <a:solidFill>
                  <a:srgbClr val="FF0000"/>
                </a:solidFill>
                <a:latin typeface="Courier New" panose="02070309020205020404" pitchFamily="49" charset="0"/>
                <a:cs typeface="Courier New" panose="02070309020205020404" pitchFamily="49" charset="0"/>
              </a:rPr>
              <a:t>i</a:t>
            </a:r>
            <a:r>
              <a:rPr lang="en-US" altLang="zh-CN" b="1" dirty="0">
                <a:solidFill>
                  <a:srgbClr val="FF0000"/>
                </a:solidFill>
                <a:latin typeface="Courier New" panose="02070309020205020404" pitchFamily="49" charset="0"/>
                <a:cs typeface="Courier New" panose="02070309020205020404" pitchFamily="49" charset="0"/>
              </a:rPr>
              <a:t>=0;i&lt;</a:t>
            </a:r>
            <a:r>
              <a:rPr lang="en-US" altLang="zh-CN" b="1" dirty="0" err="1">
                <a:solidFill>
                  <a:srgbClr val="FF0000"/>
                </a:solidFill>
                <a:latin typeface="Courier New" panose="02070309020205020404" pitchFamily="49" charset="0"/>
                <a:cs typeface="Courier New" panose="02070309020205020404" pitchFamily="49" charset="0"/>
              </a:rPr>
              <a:t>N;i</a:t>
            </a:r>
            <a:r>
              <a:rPr lang="en-US" altLang="zh-CN" b="1" dirty="0">
                <a:solidFill>
                  <a:srgbClr val="FF0000"/>
                </a:solidFill>
                <a:latin typeface="Courier New" panose="02070309020205020404" pitchFamily="49" charset="0"/>
                <a:cs typeface="Courier New" panose="02070309020205020404" pitchFamily="49" charset="0"/>
              </a:rPr>
              <a:t>++)</a:t>
            </a:r>
          </a:p>
          <a:p>
            <a:pPr marL="457200" lvl="1" indent="0">
              <a:buNone/>
            </a:pPr>
            <a:r>
              <a:rPr lang="en-US" altLang="zh-CN" b="1" dirty="0">
                <a:solidFill>
                  <a:srgbClr val="FF0000"/>
                </a:solidFill>
                <a:latin typeface="Courier New" panose="02070309020205020404" pitchFamily="49" charset="0"/>
                <a:cs typeface="Courier New" panose="02070309020205020404" pitchFamily="49" charset="0"/>
              </a:rPr>
              <a:t>        for(</a:t>
            </a:r>
            <a:r>
              <a:rPr lang="en-US" altLang="zh-CN" b="1" dirty="0" err="1">
                <a:solidFill>
                  <a:srgbClr val="FF0000"/>
                </a:solidFill>
                <a:latin typeface="Courier New" panose="02070309020205020404" pitchFamily="49" charset="0"/>
                <a:cs typeface="Courier New" panose="02070309020205020404" pitchFamily="49" charset="0"/>
              </a:rPr>
              <a:t>int</a:t>
            </a:r>
            <a:r>
              <a:rPr lang="en-US" altLang="zh-CN" b="1" dirty="0">
                <a:solidFill>
                  <a:srgbClr val="FF0000"/>
                </a:solidFill>
                <a:latin typeface="Courier New" panose="02070309020205020404" pitchFamily="49" charset="0"/>
                <a:cs typeface="Courier New" panose="02070309020205020404" pitchFamily="49" charset="0"/>
              </a:rPr>
              <a:t> j=i+1;j&lt;</a:t>
            </a:r>
            <a:r>
              <a:rPr lang="en-US" altLang="zh-CN" b="1" dirty="0" err="1">
                <a:solidFill>
                  <a:srgbClr val="FF0000"/>
                </a:solidFill>
                <a:latin typeface="Courier New" panose="02070309020205020404" pitchFamily="49" charset="0"/>
                <a:cs typeface="Courier New" panose="02070309020205020404" pitchFamily="49" charset="0"/>
              </a:rPr>
              <a:t>N;j</a:t>
            </a:r>
            <a:r>
              <a:rPr lang="en-US" altLang="zh-CN" b="1" dirty="0">
                <a:solidFill>
                  <a:srgbClr val="FF0000"/>
                </a:solidFill>
                <a:latin typeface="Courier New" panose="02070309020205020404" pitchFamily="49" charset="0"/>
                <a:cs typeface="Courier New" panose="02070309020205020404" pitchFamily="49" charset="0"/>
              </a:rPr>
              <a:t>++)</a:t>
            </a:r>
          </a:p>
          <a:p>
            <a:pPr marL="457200" lvl="1" indent="0">
              <a:buNone/>
            </a:pPr>
            <a:r>
              <a:rPr lang="en-US" altLang="zh-CN" b="1" dirty="0">
                <a:solidFill>
                  <a:srgbClr val="FF0000"/>
                </a:solidFill>
                <a:latin typeface="Courier New" panose="02070309020205020404" pitchFamily="49" charset="0"/>
                <a:cs typeface="Courier New" panose="02070309020205020404" pitchFamily="49" charset="0"/>
              </a:rPr>
              <a:t>          for(</a:t>
            </a:r>
            <a:r>
              <a:rPr lang="en-US" altLang="zh-CN" b="1" dirty="0" err="1">
                <a:solidFill>
                  <a:srgbClr val="FF0000"/>
                </a:solidFill>
                <a:latin typeface="Courier New" panose="02070309020205020404" pitchFamily="49" charset="0"/>
                <a:cs typeface="Courier New" panose="02070309020205020404" pitchFamily="49" charset="0"/>
              </a:rPr>
              <a:t>int</a:t>
            </a:r>
            <a:r>
              <a:rPr lang="en-US" altLang="zh-CN" b="1" dirty="0">
                <a:solidFill>
                  <a:srgbClr val="FF0000"/>
                </a:solidFill>
                <a:latin typeface="Courier New" panose="02070309020205020404" pitchFamily="49" charset="0"/>
                <a:cs typeface="Courier New" panose="02070309020205020404" pitchFamily="49" charset="0"/>
              </a:rPr>
              <a:t> k=j+1;k&lt;</a:t>
            </a:r>
            <a:r>
              <a:rPr lang="en-US" altLang="zh-CN" b="1" dirty="0" err="1">
                <a:solidFill>
                  <a:srgbClr val="FF0000"/>
                </a:solidFill>
                <a:latin typeface="Courier New" panose="02070309020205020404" pitchFamily="49" charset="0"/>
                <a:cs typeface="Courier New" panose="02070309020205020404" pitchFamily="49" charset="0"/>
              </a:rPr>
              <a:t>N;k</a:t>
            </a:r>
            <a:r>
              <a:rPr lang="en-US" altLang="zh-CN" b="1" dirty="0">
                <a:solidFill>
                  <a:srgbClr val="FF0000"/>
                </a:solidFill>
                <a:latin typeface="Courier New" panose="02070309020205020404" pitchFamily="49" charset="0"/>
                <a:cs typeface="Courier New" panose="02070309020205020404" pitchFamily="49" charset="0"/>
              </a:rPr>
              <a:t>++)</a:t>
            </a:r>
          </a:p>
          <a:p>
            <a:pPr marL="457200" lvl="1" indent="0">
              <a:buNone/>
            </a:pPr>
            <a:r>
              <a:rPr lang="en-US" altLang="zh-CN" b="1" dirty="0">
                <a:solidFill>
                  <a:srgbClr val="FF0000"/>
                </a:solidFill>
                <a:latin typeface="Courier New" panose="02070309020205020404" pitchFamily="49" charset="0"/>
                <a:cs typeface="Courier New" panose="02070309020205020404" pitchFamily="49" charset="0"/>
              </a:rPr>
              <a:t>             if((a[</a:t>
            </a:r>
            <a:r>
              <a:rPr lang="en-US" altLang="zh-CN" b="1" dirty="0" err="1">
                <a:solidFill>
                  <a:srgbClr val="FF0000"/>
                </a:solidFill>
                <a:latin typeface="Courier New" panose="02070309020205020404" pitchFamily="49" charset="0"/>
                <a:cs typeface="Courier New" panose="02070309020205020404" pitchFamily="49" charset="0"/>
              </a:rPr>
              <a:t>i</a:t>
            </a:r>
            <a:r>
              <a:rPr lang="en-US" altLang="zh-CN" b="1" dirty="0">
                <a:solidFill>
                  <a:srgbClr val="FF0000"/>
                </a:solidFill>
                <a:latin typeface="Courier New" panose="02070309020205020404" pitchFamily="49" charset="0"/>
                <a:cs typeface="Courier New" panose="02070309020205020404" pitchFamily="49" charset="0"/>
              </a:rPr>
              <a:t>]+a[j]+a[k])==0) </a:t>
            </a:r>
            <a:r>
              <a:rPr lang="en-US" altLang="zh-CN" b="1" dirty="0" err="1">
                <a:solidFill>
                  <a:srgbClr val="FF0000"/>
                </a:solidFill>
                <a:latin typeface="Courier New" panose="02070309020205020404" pitchFamily="49" charset="0"/>
                <a:cs typeface="Courier New" panose="02070309020205020404" pitchFamily="49" charset="0"/>
              </a:rPr>
              <a:t>cnt</a:t>
            </a:r>
            <a:r>
              <a:rPr lang="en-US" altLang="zh-CN" b="1" dirty="0">
                <a:solidFill>
                  <a:srgbClr val="FF0000"/>
                </a:solidFill>
                <a:latin typeface="Courier New" panose="02070309020205020404" pitchFamily="49" charset="0"/>
                <a:cs typeface="Courier New" panose="02070309020205020404" pitchFamily="49" charset="0"/>
              </a:rPr>
              <a:t>++;</a:t>
            </a:r>
            <a:endParaRPr lang="zh-CN" altLang="en-US" b="1" dirty="0">
              <a:solidFill>
                <a:srgbClr val="FF0000"/>
              </a:solidFill>
              <a:latin typeface="Courier New" panose="02070309020205020404" pitchFamily="49" charset="0"/>
              <a:cs typeface="Courier New" panose="02070309020205020404" pitchFamily="49" charset="0"/>
            </a:endParaRPr>
          </a:p>
        </p:txBody>
      </p:sp>
      <p:sp>
        <p:nvSpPr>
          <p:cNvPr id="3" name="标题 2"/>
          <p:cNvSpPr>
            <a:spLocks noGrp="1"/>
          </p:cNvSpPr>
          <p:nvPr>
            <p:ph type="title"/>
          </p:nvPr>
        </p:nvSpPr>
        <p:spPr/>
        <p:txBody>
          <a:bodyPr/>
          <a:lstStyle/>
          <a:p>
            <a:r>
              <a:rPr lang="zh-CN" altLang="en-US" dirty="0"/>
              <a:t>验证</a:t>
            </a:r>
          </a:p>
        </p:txBody>
      </p:sp>
    </p:spTree>
    <p:extLst>
      <p:ext uri="{BB962C8B-B14F-4D97-AF65-F5344CB8AC3E}">
        <p14:creationId xmlns:p14="http://schemas.microsoft.com/office/powerpoint/2010/main" val="32244841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pPr marL="0" indent="0">
              <a:lnSpc>
                <a:spcPts val="3200"/>
              </a:lnSpc>
              <a:spcBef>
                <a:spcPts val="0"/>
              </a:spcBef>
              <a:spcAft>
                <a:spcPts val="0"/>
              </a:spcAft>
              <a:buNone/>
            </a:pPr>
            <a:r>
              <a:rPr lang="en-US" altLang="zh-CN" b="1" dirty="0">
                <a:latin typeface="Courier New" panose="02070309020205020404" pitchFamily="49" charset="0"/>
                <a:cs typeface="Courier New" panose="02070309020205020404" pitchFamily="49" charset="0"/>
              </a:rPr>
              <a:t>    </a:t>
            </a:r>
            <a:r>
              <a:rPr lang="en-US" altLang="zh-CN" b="1" dirty="0" err="1">
                <a:solidFill>
                  <a:srgbClr val="FF0000"/>
                </a:solidFill>
                <a:latin typeface="Courier New" panose="02070309020205020404" pitchFamily="49" charset="0"/>
                <a:cs typeface="Courier New" panose="02070309020205020404" pitchFamily="49" charset="0"/>
              </a:rPr>
              <a:t>clock_t</a:t>
            </a:r>
            <a:r>
              <a:rPr lang="en-US" altLang="zh-CN" b="1" dirty="0">
                <a:solidFill>
                  <a:srgbClr val="FF0000"/>
                </a:solidFill>
                <a:latin typeface="Courier New" panose="02070309020205020404" pitchFamily="49" charset="0"/>
                <a:cs typeface="Courier New" panose="02070309020205020404" pitchFamily="49" charset="0"/>
              </a:rPr>
              <a:t> </a:t>
            </a:r>
            <a:r>
              <a:rPr lang="en-US" altLang="zh-CN" b="1" dirty="0" err="1">
                <a:solidFill>
                  <a:srgbClr val="FF0000"/>
                </a:solidFill>
                <a:latin typeface="Courier New" panose="02070309020205020404" pitchFamily="49" charset="0"/>
                <a:cs typeface="Courier New" panose="02070309020205020404" pitchFamily="49" charset="0"/>
              </a:rPr>
              <a:t>start,ends</a:t>
            </a:r>
            <a:r>
              <a:rPr lang="en-US" altLang="zh-CN" b="1" dirty="0">
                <a:solidFill>
                  <a:srgbClr val="FF0000"/>
                </a:solidFill>
                <a:latin typeface="Courier New" panose="02070309020205020404" pitchFamily="49" charset="0"/>
                <a:cs typeface="Courier New" panose="02070309020205020404" pitchFamily="49" charset="0"/>
              </a:rPr>
              <a:t>;</a:t>
            </a:r>
          </a:p>
          <a:p>
            <a:pPr marL="0" indent="0">
              <a:lnSpc>
                <a:spcPts val="3200"/>
              </a:lnSpc>
              <a:spcBef>
                <a:spcPts val="0"/>
              </a:spcBef>
              <a:spcAft>
                <a:spcPts val="0"/>
              </a:spcAft>
              <a:buNone/>
            </a:pPr>
            <a:r>
              <a:rPr lang="en-US" altLang="zh-CN" b="1" dirty="0">
                <a:solidFill>
                  <a:srgbClr val="FF0000"/>
                </a:solidFill>
                <a:latin typeface="Courier New" panose="02070309020205020404" pitchFamily="49" charset="0"/>
                <a:cs typeface="Courier New" panose="02070309020205020404" pitchFamily="49" charset="0"/>
              </a:rPr>
              <a:t>    start=clock();</a:t>
            </a:r>
          </a:p>
          <a:p>
            <a:pPr marL="0" indent="0">
              <a:lnSpc>
                <a:spcPts val="3200"/>
              </a:lnSpc>
              <a:spcBef>
                <a:spcPts val="0"/>
              </a:spcBef>
              <a:spcAft>
                <a:spcPts val="0"/>
              </a:spcAft>
              <a:buNone/>
            </a:pPr>
            <a:endParaRPr lang="en-US" altLang="zh-CN" b="1" dirty="0">
              <a:latin typeface="Courier New" panose="02070309020205020404" pitchFamily="49" charset="0"/>
              <a:cs typeface="Courier New" panose="02070309020205020404" pitchFamily="49" charset="0"/>
            </a:endParaRPr>
          </a:p>
          <a:p>
            <a:pPr marL="0" indent="0">
              <a:lnSpc>
                <a:spcPts val="3200"/>
              </a:lnSpc>
              <a:spcBef>
                <a:spcPts val="0"/>
              </a:spcBef>
              <a:spcAft>
                <a:spcPts val="0"/>
              </a:spcAft>
              <a:buNone/>
            </a:pPr>
            <a:r>
              <a:rPr lang="en-US" altLang="zh-CN" b="1" dirty="0">
                <a:latin typeface="Courier New" panose="02070309020205020404" pitchFamily="49" charset="0"/>
                <a:cs typeface="Courier New" panose="02070309020205020404" pitchFamily="49" charset="0"/>
              </a:rPr>
              <a:t>    int </a:t>
            </a:r>
            <a:r>
              <a:rPr lang="en-US" altLang="zh-CN" b="1" dirty="0" err="1">
                <a:latin typeface="Courier New" panose="02070309020205020404" pitchFamily="49" charset="0"/>
                <a:cs typeface="Courier New" panose="02070309020205020404" pitchFamily="49" charset="0"/>
              </a:rPr>
              <a:t>cnt</a:t>
            </a:r>
            <a:r>
              <a:rPr lang="en-US" altLang="zh-CN" b="1" dirty="0">
                <a:latin typeface="Courier New" panose="02070309020205020404" pitchFamily="49" charset="0"/>
                <a:cs typeface="Courier New" panose="02070309020205020404" pitchFamily="49" charset="0"/>
              </a:rPr>
              <a:t>=0;</a:t>
            </a:r>
          </a:p>
          <a:p>
            <a:pPr marL="0" indent="0">
              <a:lnSpc>
                <a:spcPts val="3200"/>
              </a:lnSpc>
              <a:spcBef>
                <a:spcPts val="0"/>
              </a:spcBef>
              <a:spcAft>
                <a:spcPts val="0"/>
              </a:spcAft>
              <a:buNone/>
            </a:pPr>
            <a:r>
              <a:rPr lang="en-US" altLang="zh-CN" b="1" dirty="0">
                <a:latin typeface="Courier New" panose="02070309020205020404" pitchFamily="49" charset="0"/>
                <a:cs typeface="Courier New" panose="02070309020205020404" pitchFamily="49" charset="0"/>
              </a:rPr>
              <a:t>    for(int </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=0;i&lt;</a:t>
            </a:r>
            <a:r>
              <a:rPr lang="en-US" altLang="zh-CN" b="1" dirty="0" err="1">
                <a:latin typeface="Courier New" panose="02070309020205020404" pitchFamily="49" charset="0"/>
                <a:cs typeface="Courier New" panose="02070309020205020404" pitchFamily="49" charset="0"/>
              </a:rPr>
              <a:t>N;i</a:t>
            </a:r>
            <a:r>
              <a:rPr lang="en-US" altLang="zh-CN" b="1" dirty="0">
                <a:latin typeface="Courier New" panose="02070309020205020404" pitchFamily="49" charset="0"/>
                <a:cs typeface="Courier New" panose="02070309020205020404" pitchFamily="49" charset="0"/>
              </a:rPr>
              <a:t>++)</a:t>
            </a:r>
          </a:p>
          <a:p>
            <a:pPr marL="0" indent="0">
              <a:lnSpc>
                <a:spcPts val="3200"/>
              </a:lnSpc>
              <a:spcBef>
                <a:spcPts val="0"/>
              </a:spcBef>
              <a:spcAft>
                <a:spcPts val="0"/>
              </a:spcAft>
              <a:buNone/>
            </a:pPr>
            <a:r>
              <a:rPr lang="en-US" altLang="zh-CN" b="1" dirty="0">
                <a:latin typeface="Courier New" panose="02070309020205020404" pitchFamily="49" charset="0"/>
                <a:cs typeface="Courier New" panose="02070309020205020404" pitchFamily="49" charset="0"/>
              </a:rPr>
              <a:t>        for(int j=i+1;j&lt;</a:t>
            </a:r>
            <a:r>
              <a:rPr lang="en-US" altLang="zh-CN" b="1" dirty="0" err="1">
                <a:latin typeface="Courier New" panose="02070309020205020404" pitchFamily="49" charset="0"/>
                <a:cs typeface="Courier New" panose="02070309020205020404" pitchFamily="49" charset="0"/>
              </a:rPr>
              <a:t>N;j</a:t>
            </a:r>
            <a:r>
              <a:rPr lang="en-US" altLang="zh-CN" b="1" dirty="0">
                <a:latin typeface="Courier New" panose="02070309020205020404" pitchFamily="49" charset="0"/>
                <a:cs typeface="Courier New" panose="02070309020205020404" pitchFamily="49" charset="0"/>
              </a:rPr>
              <a:t>++)</a:t>
            </a:r>
          </a:p>
          <a:p>
            <a:pPr marL="0" indent="0">
              <a:lnSpc>
                <a:spcPts val="3200"/>
              </a:lnSpc>
              <a:spcBef>
                <a:spcPts val="0"/>
              </a:spcBef>
              <a:spcAft>
                <a:spcPts val="0"/>
              </a:spcAft>
              <a:buNone/>
            </a:pPr>
            <a:r>
              <a:rPr lang="en-US" altLang="zh-CN" b="1" dirty="0">
                <a:latin typeface="Courier New" panose="02070309020205020404" pitchFamily="49" charset="0"/>
                <a:cs typeface="Courier New" panose="02070309020205020404" pitchFamily="49" charset="0"/>
              </a:rPr>
              <a:t>          for(int k=j+1;k&lt;</a:t>
            </a:r>
            <a:r>
              <a:rPr lang="en-US" altLang="zh-CN" b="1" dirty="0" err="1">
                <a:latin typeface="Courier New" panose="02070309020205020404" pitchFamily="49" charset="0"/>
                <a:cs typeface="Courier New" panose="02070309020205020404" pitchFamily="49" charset="0"/>
              </a:rPr>
              <a:t>N;k</a:t>
            </a:r>
            <a:r>
              <a:rPr lang="en-US" altLang="zh-CN" b="1" dirty="0">
                <a:latin typeface="Courier New" panose="02070309020205020404" pitchFamily="49" charset="0"/>
                <a:cs typeface="Courier New" panose="02070309020205020404" pitchFamily="49" charset="0"/>
              </a:rPr>
              <a:t>++)</a:t>
            </a:r>
          </a:p>
          <a:p>
            <a:pPr marL="0" indent="0">
              <a:lnSpc>
                <a:spcPts val="3200"/>
              </a:lnSpc>
              <a:spcBef>
                <a:spcPts val="0"/>
              </a:spcBef>
              <a:spcAft>
                <a:spcPts val="0"/>
              </a:spcAft>
              <a:buNone/>
            </a:pPr>
            <a:r>
              <a:rPr lang="en-US" altLang="zh-CN" b="1" dirty="0">
                <a:latin typeface="Courier New" panose="02070309020205020404" pitchFamily="49" charset="0"/>
                <a:cs typeface="Courier New" panose="02070309020205020404" pitchFamily="49" charset="0"/>
              </a:rPr>
              <a:t>             if((a[</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]+a[j]+a[k])==0) </a:t>
            </a:r>
            <a:r>
              <a:rPr lang="en-US" altLang="zh-CN" b="1" dirty="0" err="1">
                <a:latin typeface="Courier New" panose="02070309020205020404" pitchFamily="49" charset="0"/>
                <a:cs typeface="Courier New" panose="02070309020205020404" pitchFamily="49" charset="0"/>
              </a:rPr>
              <a:t>cnt</a:t>
            </a:r>
            <a:r>
              <a:rPr lang="en-US" altLang="zh-CN" b="1" dirty="0">
                <a:latin typeface="Courier New" panose="02070309020205020404" pitchFamily="49" charset="0"/>
                <a:cs typeface="Courier New" panose="02070309020205020404" pitchFamily="49" charset="0"/>
              </a:rPr>
              <a:t>++;</a:t>
            </a:r>
          </a:p>
          <a:p>
            <a:pPr marL="0" indent="0">
              <a:lnSpc>
                <a:spcPts val="3200"/>
              </a:lnSpc>
              <a:spcBef>
                <a:spcPts val="0"/>
              </a:spcBef>
              <a:spcAft>
                <a:spcPts val="0"/>
              </a:spcAft>
              <a:buNone/>
            </a:pPr>
            <a:endParaRPr lang="en-US" altLang="zh-CN" b="1" dirty="0">
              <a:latin typeface="Courier New" panose="02070309020205020404" pitchFamily="49" charset="0"/>
              <a:cs typeface="Courier New" panose="02070309020205020404" pitchFamily="49" charset="0"/>
            </a:endParaRPr>
          </a:p>
          <a:p>
            <a:pPr marL="0" indent="0">
              <a:lnSpc>
                <a:spcPts val="3200"/>
              </a:lnSpc>
              <a:spcBef>
                <a:spcPts val="0"/>
              </a:spcBef>
              <a:spcAft>
                <a:spcPts val="0"/>
              </a:spcAft>
              <a:buNone/>
            </a:pPr>
            <a:r>
              <a:rPr lang="en-US" altLang="zh-CN" b="1" dirty="0">
                <a:latin typeface="Courier New" panose="02070309020205020404" pitchFamily="49" charset="0"/>
                <a:cs typeface="Courier New" panose="02070309020205020404" pitchFamily="49" charset="0"/>
              </a:rPr>
              <a:t>    </a:t>
            </a:r>
            <a:r>
              <a:rPr lang="en-US" altLang="zh-CN" b="1" dirty="0">
                <a:solidFill>
                  <a:srgbClr val="FF0000"/>
                </a:solidFill>
                <a:latin typeface="Courier New" panose="02070309020205020404" pitchFamily="49" charset="0"/>
                <a:cs typeface="Courier New" panose="02070309020205020404" pitchFamily="49" charset="0"/>
              </a:rPr>
              <a:t>ends=clock();</a:t>
            </a:r>
          </a:p>
          <a:p>
            <a:pPr marL="0" indent="0">
              <a:lnSpc>
                <a:spcPts val="3200"/>
              </a:lnSpc>
              <a:spcBef>
                <a:spcPts val="0"/>
              </a:spcBef>
              <a:spcAft>
                <a:spcPts val="0"/>
              </a:spcAft>
              <a:buNone/>
            </a:pPr>
            <a:r>
              <a:rPr lang="en-US" altLang="zh-CN" b="1" dirty="0">
                <a:solidFill>
                  <a:srgbClr val="FF0000"/>
                </a:solidFill>
                <a:latin typeface="Courier New" panose="02070309020205020404" pitchFamily="49" charset="0"/>
                <a:cs typeface="Courier New" panose="02070309020205020404" pitchFamily="49" charset="0"/>
              </a:rPr>
              <a:t>    </a:t>
            </a:r>
            <a:r>
              <a:rPr lang="en-US" altLang="zh-CN" b="1" dirty="0" err="1">
                <a:solidFill>
                  <a:srgbClr val="FF0000"/>
                </a:solidFill>
                <a:latin typeface="Courier New" panose="02070309020205020404" pitchFamily="49" charset="0"/>
                <a:cs typeface="Courier New" panose="02070309020205020404" pitchFamily="49" charset="0"/>
              </a:rPr>
              <a:t>cout</a:t>
            </a:r>
            <a:r>
              <a:rPr lang="en-US" altLang="zh-CN" b="1" dirty="0">
                <a:solidFill>
                  <a:srgbClr val="FF0000"/>
                </a:solidFill>
                <a:latin typeface="Courier New" panose="02070309020205020404" pitchFamily="49" charset="0"/>
                <a:cs typeface="Courier New" panose="02070309020205020404" pitchFamily="49" charset="0"/>
              </a:rPr>
              <a:t> &lt;&lt; (double)(ends - start) / CLOCKS_PER_SEC &lt;&lt; </a:t>
            </a:r>
            <a:r>
              <a:rPr lang="en-US" altLang="zh-CN" b="1" dirty="0" err="1">
                <a:solidFill>
                  <a:srgbClr val="FF0000"/>
                </a:solidFill>
                <a:latin typeface="Courier New" panose="02070309020205020404" pitchFamily="49" charset="0"/>
                <a:cs typeface="Courier New" panose="02070309020205020404" pitchFamily="49" charset="0"/>
              </a:rPr>
              <a:t>endl</a:t>
            </a:r>
            <a:r>
              <a:rPr lang="en-US" altLang="zh-CN" b="1" dirty="0">
                <a:solidFill>
                  <a:srgbClr val="FF0000"/>
                </a:solidFill>
                <a:latin typeface="Courier New" panose="02070309020205020404" pitchFamily="49" charset="0"/>
                <a:cs typeface="Courier New" panose="02070309020205020404" pitchFamily="49" charset="0"/>
              </a:rPr>
              <a:t>;</a:t>
            </a:r>
          </a:p>
          <a:p>
            <a:pPr marL="0" indent="0">
              <a:lnSpc>
                <a:spcPts val="3200"/>
              </a:lnSpc>
              <a:spcBef>
                <a:spcPts val="0"/>
              </a:spcBef>
              <a:spcAft>
                <a:spcPts val="0"/>
              </a:spcAft>
              <a:buNone/>
            </a:pP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cout</a:t>
            </a:r>
            <a:r>
              <a:rPr lang="en-US" altLang="zh-CN" b="1" dirty="0">
                <a:latin typeface="Courier New" panose="02070309020205020404" pitchFamily="49" charset="0"/>
                <a:cs typeface="Courier New" panose="02070309020205020404" pitchFamily="49" charset="0"/>
              </a:rPr>
              <a:t>&lt;&lt;</a:t>
            </a:r>
            <a:r>
              <a:rPr lang="en-US" altLang="zh-CN" b="1" dirty="0" err="1">
                <a:latin typeface="Courier New" panose="02070309020205020404" pitchFamily="49" charset="0"/>
                <a:cs typeface="Courier New" panose="02070309020205020404" pitchFamily="49" charset="0"/>
              </a:rPr>
              <a:t>cnt</a:t>
            </a:r>
            <a:r>
              <a:rPr lang="en-US" altLang="zh-CN" b="1" dirty="0">
                <a:latin typeface="Courier New" panose="02070309020205020404" pitchFamily="49" charset="0"/>
                <a:cs typeface="Courier New" panose="02070309020205020404" pitchFamily="49" charset="0"/>
              </a:rPr>
              <a:t>&lt;&lt;</a:t>
            </a:r>
            <a:r>
              <a:rPr lang="en-US" altLang="zh-CN" b="1" dirty="0" err="1">
                <a:latin typeface="Courier New" panose="02070309020205020404" pitchFamily="49" charset="0"/>
                <a:cs typeface="Courier New" panose="02070309020205020404" pitchFamily="49" charset="0"/>
              </a:rPr>
              <a:t>endl</a:t>
            </a:r>
            <a:r>
              <a:rPr lang="en-US" altLang="zh-CN" b="1" dirty="0">
                <a:latin typeface="Courier New" panose="02070309020205020404" pitchFamily="49" charset="0"/>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3" name="标题 2"/>
          <p:cNvSpPr>
            <a:spLocks noGrp="1"/>
          </p:cNvSpPr>
          <p:nvPr>
            <p:ph type="title"/>
          </p:nvPr>
        </p:nvSpPr>
        <p:spPr/>
        <p:txBody>
          <a:bodyPr/>
          <a:lstStyle/>
          <a:p>
            <a:r>
              <a:rPr lang="zh-CN" altLang="en-US" dirty="0"/>
              <a:t>验证</a:t>
            </a:r>
          </a:p>
        </p:txBody>
      </p:sp>
    </p:spTree>
    <p:extLst>
      <p:ext uri="{BB962C8B-B14F-4D97-AF65-F5344CB8AC3E}">
        <p14:creationId xmlns:p14="http://schemas.microsoft.com/office/powerpoint/2010/main" val="15787723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10915" y="1668296"/>
            <a:ext cx="3649126" cy="4526442"/>
          </a:xfrm>
          <a:prstGeom prst="rect">
            <a:avLst/>
          </a:prstGeom>
        </p:spPr>
      </p:pic>
      <p:sp>
        <p:nvSpPr>
          <p:cNvPr id="3" name="标题 2"/>
          <p:cNvSpPr>
            <a:spLocks noGrp="1"/>
          </p:cNvSpPr>
          <p:nvPr>
            <p:ph type="title"/>
          </p:nvPr>
        </p:nvSpPr>
        <p:spPr/>
        <p:txBody>
          <a:bodyPr/>
          <a:lstStyle/>
          <a:p>
            <a:r>
              <a:rPr lang="zh-CN" altLang="en-US" dirty="0"/>
              <a:t>验证</a:t>
            </a:r>
          </a:p>
        </p:txBody>
      </p:sp>
      <p:sp>
        <p:nvSpPr>
          <p:cNvPr id="5" name="文本框 4"/>
          <p:cNvSpPr txBox="1"/>
          <p:nvPr/>
        </p:nvSpPr>
        <p:spPr>
          <a:xfrm>
            <a:off x="210916" y="1209561"/>
            <a:ext cx="3649126" cy="400110"/>
          </a:xfrm>
          <a:prstGeom prst="rect">
            <a:avLst/>
          </a:prstGeom>
          <a:noFill/>
        </p:spPr>
        <p:txBody>
          <a:bodyPr wrap="square" rtlCol="0">
            <a:spAutoFit/>
          </a:bodyPr>
          <a:lstStyle/>
          <a:p>
            <a:r>
              <a:rPr lang="zh-CN" altLang="en-US" sz="2000" b="1" dirty="0">
                <a:solidFill>
                  <a:srgbClr val="0000CC"/>
                </a:solidFill>
              </a:rPr>
              <a:t>不同的</a:t>
            </a:r>
            <a:r>
              <a:rPr lang="en-US" altLang="zh-CN" sz="2000" b="1" dirty="0">
                <a:solidFill>
                  <a:srgbClr val="0000CC"/>
                </a:solidFill>
              </a:rPr>
              <a:t>N</a:t>
            </a:r>
            <a:r>
              <a:rPr lang="zh-CN" altLang="en-US" sz="2000" b="1" dirty="0">
                <a:solidFill>
                  <a:srgbClr val="0000CC"/>
                </a:solidFill>
              </a:rPr>
              <a:t>值，程序的运行时间：</a:t>
            </a:r>
          </a:p>
        </p:txBody>
      </p:sp>
      <p:pic>
        <p:nvPicPr>
          <p:cNvPr id="6" name="图片 5"/>
          <p:cNvPicPr>
            <a:picLocks noChangeAspect="1"/>
          </p:cNvPicPr>
          <p:nvPr/>
        </p:nvPicPr>
        <p:blipFill>
          <a:blip r:embed="rId3"/>
          <a:stretch>
            <a:fillRect/>
          </a:stretch>
        </p:blipFill>
        <p:spPr>
          <a:xfrm>
            <a:off x="4239698" y="1622327"/>
            <a:ext cx="4749755" cy="4618379"/>
          </a:xfrm>
          <a:prstGeom prst="rect">
            <a:avLst/>
          </a:prstGeom>
        </p:spPr>
      </p:pic>
      <p:sp>
        <p:nvSpPr>
          <p:cNvPr id="7" name="文本框 6"/>
          <p:cNvSpPr txBox="1"/>
          <p:nvPr/>
        </p:nvSpPr>
        <p:spPr>
          <a:xfrm>
            <a:off x="4239697" y="1268186"/>
            <a:ext cx="4749755" cy="400110"/>
          </a:xfrm>
          <a:prstGeom prst="rect">
            <a:avLst/>
          </a:prstGeom>
          <a:noFill/>
        </p:spPr>
        <p:txBody>
          <a:bodyPr wrap="square" rtlCol="0">
            <a:spAutoFit/>
          </a:bodyPr>
          <a:lstStyle/>
          <a:p>
            <a:r>
              <a:rPr lang="en-US" altLang="zh-CN" sz="2000" b="1" i="1" dirty="0">
                <a:solidFill>
                  <a:srgbClr val="FF0000"/>
                </a:solidFill>
                <a:latin typeface="Times New Roman" panose="02020603050405020304" pitchFamily="18" charset="0"/>
                <a:cs typeface="Times New Roman" panose="02020603050405020304" pitchFamily="18" charset="0"/>
              </a:rPr>
              <a:t>x</a:t>
            </a:r>
            <a:r>
              <a:rPr lang="zh-CN" altLang="en-US" sz="2000" b="1" dirty="0">
                <a:solidFill>
                  <a:srgbClr val="FF0000"/>
                </a:solidFill>
                <a:latin typeface="Times New Roman" panose="02020603050405020304" pitchFamily="18" charset="0"/>
                <a:cs typeface="Times New Roman" panose="02020603050405020304" pitchFamily="18" charset="0"/>
              </a:rPr>
              <a:t>轴表示</a:t>
            </a:r>
            <a:r>
              <a:rPr lang="en-US" altLang="zh-CN" sz="2000" b="1" dirty="0">
                <a:solidFill>
                  <a:srgbClr val="FF0000"/>
                </a:solidFill>
                <a:latin typeface="Times New Roman" panose="02020603050405020304" pitchFamily="18" charset="0"/>
                <a:cs typeface="Times New Roman" panose="02020603050405020304" pitchFamily="18" charset="0"/>
              </a:rPr>
              <a:t>N</a:t>
            </a:r>
            <a:r>
              <a:rPr lang="zh-CN" altLang="en-US" sz="2000" b="1" dirty="0">
                <a:solidFill>
                  <a:srgbClr val="FF0000"/>
                </a:solidFill>
                <a:latin typeface="Times New Roman" panose="02020603050405020304" pitchFamily="18" charset="0"/>
                <a:cs typeface="Times New Roman" panose="02020603050405020304" pitchFamily="18" charset="0"/>
              </a:rPr>
              <a:t>，</a:t>
            </a:r>
            <a:r>
              <a:rPr lang="en-US" altLang="zh-CN" sz="2000" b="1" i="1" dirty="0">
                <a:solidFill>
                  <a:srgbClr val="FF0000"/>
                </a:solidFill>
                <a:latin typeface="Times New Roman" panose="02020603050405020304" pitchFamily="18" charset="0"/>
                <a:cs typeface="Times New Roman" panose="02020603050405020304" pitchFamily="18" charset="0"/>
              </a:rPr>
              <a:t>y</a:t>
            </a:r>
            <a:r>
              <a:rPr lang="zh-CN" altLang="en-US" sz="2000" b="1" dirty="0">
                <a:solidFill>
                  <a:srgbClr val="FF0000"/>
                </a:solidFill>
                <a:latin typeface="Times New Roman" panose="02020603050405020304" pitchFamily="18" charset="0"/>
                <a:cs typeface="Times New Roman" panose="02020603050405020304" pitchFamily="18" charset="0"/>
              </a:rPr>
              <a:t>轴表示程序的运行时间</a:t>
            </a:r>
            <a:r>
              <a:rPr lang="en-US" altLang="zh-CN" sz="2000" b="1" dirty="0">
                <a:solidFill>
                  <a:srgbClr val="FF0000"/>
                </a:solidFill>
                <a:latin typeface="Times New Roman" panose="02020603050405020304" pitchFamily="18" charset="0"/>
                <a:cs typeface="Times New Roman" panose="02020603050405020304" pitchFamily="18" charset="0"/>
              </a:rPr>
              <a:t>T(N)</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537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06648" y="1805469"/>
            <a:ext cx="4476750" cy="4352925"/>
          </a:xfrm>
          <a:prstGeom prst="rect">
            <a:avLst/>
          </a:prstGeom>
        </p:spPr>
      </p:pic>
      <p:sp>
        <p:nvSpPr>
          <p:cNvPr id="3" name="标题 2"/>
          <p:cNvSpPr>
            <a:spLocks noGrp="1"/>
          </p:cNvSpPr>
          <p:nvPr>
            <p:ph type="title"/>
          </p:nvPr>
        </p:nvSpPr>
        <p:spPr/>
        <p:txBody>
          <a:bodyPr/>
          <a:lstStyle/>
          <a:p>
            <a:r>
              <a:rPr lang="zh-CN" altLang="en-US" dirty="0"/>
              <a:t>验证</a:t>
            </a:r>
          </a:p>
        </p:txBody>
      </p:sp>
      <p:sp>
        <p:nvSpPr>
          <p:cNvPr id="5" name="文本框 4"/>
          <p:cNvSpPr txBox="1"/>
          <p:nvPr/>
        </p:nvSpPr>
        <p:spPr>
          <a:xfrm>
            <a:off x="0" y="1278148"/>
            <a:ext cx="4749755" cy="400110"/>
          </a:xfrm>
          <a:prstGeom prst="rect">
            <a:avLst/>
          </a:prstGeom>
          <a:noFill/>
        </p:spPr>
        <p:txBody>
          <a:bodyPr wrap="square" rtlCol="0">
            <a:spAutoFit/>
          </a:bodyPr>
          <a:lstStyle/>
          <a:p>
            <a:r>
              <a:rPr lang="en-US" altLang="zh-CN" sz="2000" b="1" i="1" dirty="0">
                <a:solidFill>
                  <a:srgbClr val="FF0000"/>
                </a:solidFill>
                <a:latin typeface="Times New Roman" panose="02020603050405020304" pitchFamily="18" charset="0"/>
                <a:cs typeface="Times New Roman" panose="02020603050405020304" pitchFamily="18" charset="0"/>
              </a:rPr>
              <a:t>x</a:t>
            </a:r>
            <a:r>
              <a:rPr lang="zh-CN" altLang="en-US" sz="2000" b="1" dirty="0">
                <a:solidFill>
                  <a:srgbClr val="FF0000"/>
                </a:solidFill>
                <a:latin typeface="Times New Roman" panose="02020603050405020304" pitchFamily="18" charset="0"/>
                <a:cs typeface="Times New Roman" panose="02020603050405020304" pitchFamily="18" charset="0"/>
              </a:rPr>
              <a:t>轴表示</a:t>
            </a:r>
            <a:r>
              <a:rPr lang="en-US" altLang="zh-CN" sz="2000" b="1" dirty="0">
                <a:solidFill>
                  <a:srgbClr val="FF0000"/>
                </a:solidFill>
                <a:latin typeface="Times New Roman" panose="02020603050405020304" pitchFamily="18" charset="0"/>
                <a:cs typeface="Times New Roman" panose="02020603050405020304" pitchFamily="18" charset="0"/>
              </a:rPr>
              <a:t>N</a:t>
            </a:r>
            <a:r>
              <a:rPr lang="zh-CN" altLang="en-US" sz="2000" b="1" dirty="0">
                <a:solidFill>
                  <a:srgbClr val="FF0000"/>
                </a:solidFill>
                <a:latin typeface="Times New Roman" panose="02020603050405020304" pitchFamily="18" charset="0"/>
                <a:cs typeface="Times New Roman" panose="02020603050405020304" pitchFamily="18" charset="0"/>
              </a:rPr>
              <a:t>，</a:t>
            </a:r>
            <a:r>
              <a:rPr lang="en-US" altLang="zh-CN" sz="2000" b="1" i="1" dirty="0">
                <a:solidFill>
                  <a:srgbClr val="FF0000"/>
                </a:solidFill>
                <a:latin typeface="Times New Roman" panose="02020603050405020304" pitchFamily="18" charset="0"/>
                <a:cs typeface="Times New Roman" panose="02020603050405020304" pitchFamily="18" charset="0"/>
              </a:rPr>
              <a:t>y</a:t>
            </a:r>
            <a:r>
              <a:rPr lang="zh-CN" altLang="en-US" sz="2000" b="1" dirty="0">
                <a:solidFill>
                  <a:srgbClr val="FF0000"/>
                </a:solidFill>
                <a:latin typeface="Times New Roman" panose="02020603050405020304" pitchFamily="18" charset="0"/>
                <a:cs typeface="Times New Roman" panose="02020603050405020304" pitchFamily="18" charset="0"/>
              </a:rPr>
              <a:t>轴表示程序的运行时间</a:t>
            </a:r>
            <a:r>
              <a:rPr lang="en-US" altLang="zh-CN" sz="2000" b="1" dirty="0">
                <a:solidFill>
                  <a:srgbClr val="FF0000"/>
                </a:solidFill>
                <a:latin typeface="Times New Roman" panose="02020603050405020304" pitchFamily="18" charset="0"/>
                <a:cs typeface="Times New Roman" panose="02020603050405020304" pitchFamily="18" charset="0"/>
              </a:rPr>
              <a:t>T(N)</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5234791" y="1829497"/>
            <a:ext cx="3664510" cy="4328897"/>
          </a:xfrm>
          <a:prstGeom prst="rect">
            <a:avLst/>
          </a:prstGeom>
        </p:spPr>
      </p:pic>
      <p:sp>
        <p:nvSpPr>
          <p:cNvPr id="8" name="文本框 7"/>
          <p:cNvSpPr txBox="1"/>
          <p:nvPr/>
        </p:nvSpPr>
        <p:spPr>
          <a:xfrm>
            <a:off x="5148829" y="1256243"/>
            <a:ext cx="3836433" cy="400110"/>
          </a:xfrm>
          <a:prstGeom prst="rect">
            <a:avLst/>
          </a:prstGeom>
          <a:noFill/>
        </p:spPr>
        <p:txBody>
          <a:bodyPr wrap="square" rtlCol="0">
            <a:spAutoFit/>
          </a:bodyPr>
          <a:lstStyle/>
          <a:p>
            <a:r>
              <a:rPr lang="en-US" altLang="zh-CN" sz="2000" b="1" i="1" dirty="0">
                <a:solidFill>
                  <a:srgbClr val="FF0000"/>
                </a:solidFill>
                <a:latin typeface="Times New Roman" panose="02020603050405020304" pitchFamily="18" charset="0"/>
                <a:cs typeface="Times New Roman" panose="02020603050405020304" pitchFamily="18" charset="0"/>
              </a:rPr>
              <a:t>x</a:t>
            </a:r>
            <a:r>
              <a:rPr lang="zh-CN" altLang="en-US" sz="2000" b="1" dirty="0">
                <a:solidFill>
                  <a:srgbClr val="FF0000"/>
                </a:solidFill>
                <a:latin typeface="Times New Roman" panose="02020603050405020304" pitchFamily="18" charset="0"/>
                <a:cs typeface="Times New Roman" panose="02020603050405020304" pitchFamily="18" charset="0"/>
              </a:rPr>
              <a:t>轴表示</a:t>
            </a:r>
            <a:r>
              <a:rPr lang="en-US" altLang="zh-CN" sz="2000" b="1" dirty="0" err="1">
                <a:solidFill>
                  <a:srgbClr val="FF0000"/>
                </a:solidFill>
                <a:latin typeface="Times New Roman" panose="02020603050405020304" pitchFamily="18" charset="0"/>
                <a:cs typeface="Times New Roman" panose="02020603050405020304" pitchFamily="18" charset="0"/>
              </a:rPr>
              <a:t>lg</a:t>
            </a:r>
            <a:r>
              <a:rPr lang="en-US" altLang="zh-CN" sz="2000" b="1" dirty="0">
                <a:solidFill>
                  <a:srgbClr val="FF0000"/>
                </a:solidFill>
                <a:latin typeface="Times New Roman" panose="02020603050405020304" pitchFamily="18" charset="0"/>
                <a:cs typeface="Times New Roman" panose="02020603050405020304" pitchFamily="18" charset="0"/>
              </a:rPr>
              <a:t>(N)</a:t>
            </a:r>
            <a:r>
              <a:rPr lang="zh-CN" altLang="en-US" sz="2000" b="1" dirty="0">
                <a:solidFill>
                  <a:srgbClr val="FF0000"/>
                </a:solidFill>
                <a:latin typeface="Times New Roman" panose="02020603050405020304" pitchFamily="18" charset="0"/>
                <a:cs typeface="Times New Roman" panose="02020603050405020304" pitchFamily="18" charset="0"/>
              </a:rPr>
              <a:t>，</a:t>
            </a:r>
            <a:r>
              <a:rPr lang="en-US" altLang="zh-CN" sz="2000" b="1" i="1" dirty="0">
                <a:solidFill>
                  <a:srgbClr val="FF0000"/>
                </a:solidFill>
                <a:latin typeface="Times New Roman" panose="02020603050405020304" pitchFamily="18" charset="0"/>
                <a:cs typeface="Times New Roman" panose="02020603050405020304" pitchFamily="18" charset="0"/>
              </a:rPr>
              <a:t>y</a:t>
            </a:r>
            <a:r>
              <a:rPr lang="zh-CN" altLang="en-US" sz="2000" b="1" dirty="0">
                <a:solidFill>
                  <a:srgbClr val="FF0000"/>
                </a:solidFill>
                <a:latin typeface="Times New Roman" panose="02020603050405020304" pitchFamily="18" charset="0"/>
                <a:cs typeface="Times New Roman" panose="02020603050405020304" pitchFamily="18" charset="0"/>
              </a:rPr>
              <a:t>轴表示</a:t>
            </a:r>
            <a:r>
              <a:rPr lang="en-US" altLang="zh-CN" sz="2000" b="1" dirty="0" err="1">
                <a:solidFill>
                  <a:srgbClr val="FF0000"/>
                </a:solidFill>
                <a:latin typeface="Times New Roman" panose="02020603050405020304" pitchFamily="18" charset="0"/>
                <a:cs typeface="Times New Roman" panose="02020603050405020304" pitchFamily="18" charset="0"/>
              </a:rPr>
              <a:t>lg</a:t>
            </a:r>
            <a:r>
              <a:rPr lang="en-US" altLang="zh-CN" sz="2000" b="1" dirty="0">
                <a:solidFill>
                  <a:srgbClr val="FF0000"/>
                </a:solidFill>
                <a:latin typeface="Times New Roman" panose="02020603050405020304" pitchFamily="18" charset="0"/>
                <a:cs typeface="Times New Roman" panose="02020603050405020304" pitchFamily="18" charset="0"/>
              </a:rPr>
              <a:t>(T(N))</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17776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验证</a:t>
            </a:r>
          </a:p>
        </p:txBody>
      </p:sp>
      <p:pic>
        <p:nvPicPr>
          <p:cNvPr id="7" name="图片 6"/>
          <p:cNvPicPr>
            <a:picLocks noChangeAspect="1"/>
          </p:cNvPicPr>
          <p:nvPr/>
        </p:nvPicPr>
        <p:blipFill>
          <a:blip r:embed="rId2"/>
          <a:stretch>
            <a:fillRect/>
          </a:stretch>
        </p:blipFill>
        <p:spPr>
          <a:xfrm>
            <a:off x="315062" y="1893891"/>
            <a:ext cx="3664510" cy="4328897"/>
          </a:xfrm>
          <a:prstGeom prst="rect">
            <a:avLst/>
          </a:prstGeom>
        </p:spPr>
      </p:pic>
      <p:sp>
        <p:nvSpPr>
          <p:cNvPr id="8" name="文本框 7"/>
          <p:cNvSpPr txBox="1"/>
          <p:nvPr/>
        </p:nvSpPr>
        <p:spPr>
          <a:xfrm>
            <a:off x="229100" y="1320637"/>
            <a:ext cx="3836433" cy="400110"/>
          </a:xfrm>
          <a:prstGeom prst="rect">
            <a:avLst/>
          </a:prstGeom>
          <a:noFill/>
        </p:spPr>
        <p:txBody>
          <a:bodyPr wrap="square" rtlCol="0">
            <a:spAutoFit/>
          </a:bodyPr>
          <a:lstStyle/>
          <a:p>
            <a:r>
              <a:rPr lang="en-US" altLang="zh-CN" sz="2000" b="1" i="1" dirty="0">
                <a:solidFill>
                  <a:srgbClr val="FF0000"/>
                </a:solidFill>
                <a:latin typeface="Times New Roman" panose="02020603050405020304" pitchFamily="18" charset="0"/>
                <a:cs typeface="Times New Roman" panose="02020603050405020304" pitchFamily="18" charset="0"/>
              </a:rPr>
              <a:t>x</a:t>
            </a:r>
            <a:r>
              <a:rPr lang="zh-CN" altLang="en-US" sz="2000" b="1" dirty="0">
                <a:solidFill>
                  <a:srgbClr val="FF0000"/>
                </a:solidFill>
                <a:latin typeface="Times New Roman" panose="02020603050405020304" pitchFamily="18" charset="0"/>
                <a:cs typeface="Times New Roman" panose="02020603050405020304" pitchFamily="18" charset="0"/>
              </a:rPr>
              <a:t>轴表示</a:t>
            </a:r>
            <a:r>
              <a:rPr lang="en-US" altLang="zh-CN" sz="2000" b="1" dirty="0" err="1">
                <a:solidFill>
                  <a:srgbClr val="FF0000"/>
                </a:solidFill>
                <a:latin typeface="Times New Roman" panose="02020603050405020304" pitchFamily="18" charset="0"/>
                <a:cs typeface="Times New Roman" panose="02020603050405020304" pitchFamily="18" charset="0"/>
              </a:rPr>
              <a:t>lg</a:t>
            </a:r>
            <a:r>
              <a:rPr lang="en-US" altLang="zh-CN" sz="2000" b="1" dirty="0">
                <a:solidFill>
                  <a:srgbClr val="FF0000"/>
                </a:solidFill>
                <a:latin typeface="Times New Roman" panose="02020603050405020304" pitchFamily="18" charset="0"/>
                <a:cs typeface="Times New Roman" panose="02020603050405020304" pitchFamily="18" charset="0"/>
              </a:rPr>
              <a:t>(N)</a:t>
            </a:r>
            <a:r>
              <a:rPr lang="zh-CN" altLang="en-US" sz="2000" b="1" dirty="0">
                <a:solidFill>
                  <a:srgbClr val="FF0000"/>
                </a:solidFill>
                <a:latin typeface="Times New Roman" panose="02020603050405020304" pitchFamily="18" charset="0"/>
                <a:cs typeface="Times New Roman" panose="02020603050405020304" pitchFamily="18" charset="0"/>
              </a:rPr>
              <a:t>，</a:t>
            </a:r>
            <a:r>
              <a:rPr lang="en-US" altLang="zh-CN" sz="2000" b="1" i="1" dirty="0">
                <a:solidFill>
                  <a:srgbClr val="FF0000"/>
                </a:solidFill>
                <a:latin typeface="Times New Roman" panose="02020603050405020304" pitchFamily="18" charset="0"/>
                <a:cs typeface="Times New Roman" panose="02020603050405020304" pitchFamily="18" charset="0"/>
              </a:rPr>
              <a:t>y</a:t>
            </a:r>
            <a:r>
              <a:rPr lang="zh-CN" altLang="en-US" sz="2000" b="1" dirty="0">
                <a:solidFill>
                  <a:srgbClr val="FF0000"/>
                </a:solidFill>
                <a:latin typeface="Times New Roman" panose="02020603050405020304" pitchFamily="18" charset="0"/>
                <a:cs typeface="Times New Roman" panose="02020603050405020304" pitchFamily="18" charset="0"/>
              </a:rPr>
              <a:t>轴表示</a:t>
            </a:r>
            <a:r>
              <a:rPr lang="en-US" altLang="zh-CN" sz="2000" b="1" dirty="0" err="1">
                <a:solidFill>
                  <a:srgbClr val="FF0000"/>
                </a:solidFill>
                <a:latin typeface="Times New Roman" panose="02020603050405020304" pitchFamily="18" charset="0"/>
                <a:cs typeface="Times New Roman" panose="02020603050405020304" pitchFamily="18" charset="0"/>
              </a:rPr>
              <a:t>lg</a:t>
            </a:r>
            <a:r>
              <a:rPr lang="en-US" altLang="zh-CN" sz="2000" b="1" dirty="0">
                <a:solidFill>
                  <a:srgbClr val="FF0000"/>
                </a:solidFill>
                <a:latin typeface="Times New Roman" panose="02020603050405020304" pitchFamily="18" charset="0"/>
                <a:cs typeface="Times New Roman" panose="02020603050405020304" pitchFamily="18" charset="0"/>
              </a:rPr>
              <a:t>(T(N))</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矩形 5"/>
              <p:cNvSpPr/>
              <p:nvPr/>
            </p:nvSpPr>
            <p:spPr>
              <a:xfrm>
                <a:off x="4288664" y="1803694"/>
                <a:ext cx="4533363" cy="79849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unc>
                        <m:funcPr>
                          <m:ctrlPr>
                            <a:rPr lang="en-US" altLang="zh-CN" sz="2800" b="1" i="1" smtClean="0">
                              <a:solidFill>
                                <a:srgbClr val="FF0000"/>
                              </a:solidFill>
                              <a:latin typeface="Cambria Math" panose="02040503050406030204" pitchFamily="18" charset="0"/>
                            </a:rPr>
                          </m:ctrlPr>
                        </m:funcPr>
                        <m:fName>
                          <m:r>
                            <a:rPr lang="en-US" altLang="zh-CN" sz="2800" b="1" i="0" smtClean="0">
                              <a:solidFill>
                                <a:srgbClr val="FF0000"/>
                              </a:solidFill>
                              <a:latin typeface="Cambria Math" panose="02040503050406030204" pitchFamily="18" charset="0"/>
                            </a:rPr>
                            <m:t>𝐥𝐠</m:t>
                          </m:r>
                        </m:fName>
                        <m:e>
                          <m:d>
                            <m:dPr>
                              <m:ctrlPr>
                                <a:rPr lang="en-US" altLang="zh-CN" sz="2800" b="1" i="1" smtClean="0">
                                  <a:solidFill>
                                    <a:srgbClr val="FF0000"/>
                                  </a:solidFill>
                                  <a:latin typeface="Cambria Math" panose="02040503050406030204" pitchFamily="18" charset="0"/>
                                </a:rPr>
                              </m:ctrlPr>
                            </m:dPr>
                            <m:e>
                              <m:r>
                                <a:rPr lang="en-US" altLang="zh-CN" sz="2800" b="1" i="1" smtClean="0">
                                  <a:solidFill>
                                    <a:srgbClr val="FF0000"/>
                                  </a:solidFill>
                                  <a:latin typeface="Cambria Math" panose="02040503050406030204" pitchFamily="18" charset="0"/>
                                </a:rPr>
                                <m:t>𝑻</m:t>
                              </m:r>
                              <m:d>
                                <m:dPr>
                                  <m:ctrlPr>
                                    <a:rPr lang="en-US" altLang="zh-CN" sz="2800" b="1" i="1" smtClean="0">
                                      <a:solidFill>
                                        <a:srgbClr val="FF0000"/>
                                      </a:solidFill>
                                      <a:latin typeface="Cambria Math" panose="02040503050406030204" pitchFamily="18" charset="0"/>
                                    </a:rPr>
                                  </m:ctrlPr>
                                </m:dPr>
                                <m:e>
                                  <m:r>
                                    <a:rPr lang="en-US" altLang="zh-CN" sz="2800" b="1" i="1" smtClean="0">
                                      <a:solidFill>
                                        <a:srgbClr val="FF0000"/>
                                      </a:solidFill>
                                      <a:latin typeface="Cambria Math" panose="02040503050406030204" pitchFamily="18" charset="0"/>
                                    </a:rPr>
                                    <m:t>𝑵</m:t>
                                  </m:r>
                                </m:e>
                              </m:d>
                            </m:e>
                          </m:d>
                        </m:e>
                      </m:func>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𝟑</m:t>
                      </m:r>
                      <m:func>
                        <m:funcPr>
                          <m:ctrlPr>
                            <a:rPr lang="en-US" altLang="zh-CN" sz="2800" b="1" i="1" smtClean="0">
                              <a:solidFill>
                                <a:srgbClr val="FF0000"/>
                              </a:solidFill>
                              <a:latin typeface="Cambria Math" panose="02040503050406030204" pitchFamily="18" charset="0"/>
                            </a:rPr>
                          </m:ctrlPr>
                        </m:funcPr>
                        <m:fName>
                          <m:r>
                            <a:rPr lang="en-US" altLang="zh-CN" sz="2800" b="1" i="0" smtClean="0">
                              <a:solidFill>
                                <a:srgbClr val="FF0000"/>
                              </a:solidFill>
                              <a:latin typeface="Cambria Math" panose="02040503050406030204" pitchFamily="18" charset="0"/>
                            </a:rPr>
                            <m:t>𝐥𝐠</m:t>
                          </m:r>
                        </m:fName>
                        <m:e>
                          <m:d>
                            <m:dPr>
                              <m:ctrlPr>
                                <a:rPr lang="en-US" altLang="zh-CN" sz="2800" b="1" i="1" smtClean="0">
                                  <a:solidFill>
                                    <a:srgbClr val="FF0000"/>
                                  </a:solidFill>
                                  <a:latin typeface="Cambria Math" panose="02040503050406030204" pitchFamily="18" charset="0"/>
                                </a:rPr>
                              </m:ctrlPr>
                            </m:dPr>
                            <m:e>
                              <m:r>
                                <a:rPr lang="en-US" altLang="zh-CN" sz="2800" b="1" i="1" smtClean="0">
                                  <a:solidFill>
                                    <a:srgbClr val="FF0000"/>
                                  </a:solidFill>
                                  <a:latin typeface="Cambria Math" panose="02040503050406030204" pitchFamily="18" charset="0"/>
                                </a:rPr>
                                <m:t>𝑵</m:t>
                              </m:r>
                            </m:e>
                          </m:d>
                        </m:e>
                      </m:func>
                      <m:r>
                        <a:rPr lang="en-US" altLang="zh-CN" sz="2800" b="1" i="1" smtClean="0">
                          <a:solidFill>
                            <a:srgbClr val="FF0000"/>
                          </a:solidFill>
                          <a:latin typeface="Cambria Math" panose="02040503050406030204" pitchFamily="18" charset="0"/>
                        </a:rPr>
                        <m:t>+</m:t>
                      </m:r>
                      <m:r>
                        <a:rPr lang="en-US" altLang="zh-CN" sz="2800" b="1" i="0" smtClean="0">
                          <a:solidFill>
                            <a:srgbClr val="FF0000"/>
                          </a:solidFill>
                          <a:latin typeface="Cambria Math" panose="02040503050406030204" pitchFamily="18" charset="0"/>
                        </a:rPr>
                        <m:t>𝐥𝐠</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𝒂</m:t>
                      </m:r>
                      <m:r>
                        <a:rPr lang="en-US" altLang="zh-CN" sz="2800" b="1" i="1" smtClean="0">
                          <a:solidFill>
                            <a:srgbClr val="FF0000"/>
                          </a:solidFill>
                          <a:latin typeface="Cambria Math" panose="02040503050406030204" pitchFamily="18" charset="0"/>
                        </a:rPr>
                        <m:t>)</m:t>
                      </m:r>
                    </m:oMath>
                  </m:oMathPara>
                </a14:m>
                <a:endParaRPr lang="zh-CN" altLang="en-US" sz="2800" b="1" dirty="0">
                  <a:solidFill>
                    <a:srgbClr val="FF0000"/>
                  </a:solidFill>
                </a:endParaRPr>
              </a:p>
            </p:txBody>
          </p:sp>
        </mc:Choice>
        <mc:Fallback xmlns="">
          <p:sp>
            <p:nvSpPr>
              <p:cNvPr id="6" name="矩形 5"/>
              <p:cNvSpPr>
                <a:spLocks noRot="1" noChangeAspect="1" noMove="1" noResize="1" noEditPoints="1" noAdjustHandles="1" noChangeArrowheads="1" noChangeShapeType="1" noTextEdit="1"/>
              </p:cNvSpPr>
              <p:nvPr/>
            </p:nvSpPr>
            <p:spPr>
              <a:xfrm>
                <a:off x="4288664" y="1803694"/>
                <a:ext cx="4533363" cy="798490"/>
              </a:xfrm>
              <a:prstGeom prst="rect">
                <a:avLst/>
              </a:prstGeom>
              <a:blipFill rotWithShape="0">
                <a:blip r:embed="rId3"/>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4288664" y="5559003"/>
                <a:ext cx="4675034" cy="79849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3200" b="1" i="1" smtClean="0">
                          <a:solidFill>
                            <a:srgbClr val="FF0000"/>
                          </a:solidFill>
                          <a:latin typeface="Cambria Math" panose="02040503050406030204" pitchFamily="18" charset="0"/>
                        </a:rPr>
                        <m:t>𝑻</m:t>
                      </m:r>
                      <m:d>
                        <m:dPr>
                          <m:ctrlPr>
                            <a:rPr lang="en-US" altLang="zh-CN" sz="3200" b="1" i="1" smtClean="0">
                              <a:solidFill>
                                <a:srgbClr val="FF0000"/>
                              </a:solidFill>
                              <a:latin typeface="Cambria Math" panose="02040503050406030204" pitchFamily="18" charset="0"/>
                            </a:rPr>
                          </m:ctrlPr>
                        </m:dPr>
                        <m:e>
                          <m:r>
                            <a:rPr lang="en-US" altLang="zh-CN" sz="3200" b="1" i="1" smtClean="0">
                              <a:solidFill>
                                <a:srgbClr val="FF0000"/>
                              </a:solidFill>
                              <a:latin typeface="Cambria Math" panose="02040503050406030204" pitchFamily="18" charset="0"/>
                            </a:rPr>
                            <m:t>𝑵</m:t>
                          </m:r>
                        </m:e>
                      </m:d>
                      <m:r>
                        <a:rPr lang="en-US" altLang="zh-CN" sz="3200" b="1" i="1" smtClean="0">
                          <a:solidFill>
                            <a:srgbClr val="FF0000"/>
                          </a:solidFill>
                          <a:latin typeface="Cambria Math" panose="02040503050406030204" pitchFamily="18" charset="0"/>
                        </a:rPr>
                        <m:t>=</m:t>
                      </m:r>
                      <m:r>
                        <m:rPr>
                          <m:nor/>
                        </m:rPr>
                        <a:rPr lang="en-US" altLang="zh-CN" sz="2800" b="1" i="1" dirty="0">
                          <a:solidFill>
                            <a:srgbClr val="FF0000"/>
                          </a:solidFill>
                          <a:latin typeface="Times New Roman" panose="02020603050405020304" pitchFamily="18" charset="0"/>
                          <a:cs typeface="Times New Roman" panose="02020603050405020304" pitchFamily="18" charset="0"/>
                        </a:rPr>
                        <m:t>9.98∗10</m:t>
                      </m:r>
                      <m:r>
                        <m:rPr>
                          <m:nor/>
                        </m:rPr>
                        <a:rPr lang="en-US" altLang="zh-CN" sz="2800" b="1" i="1" baseline="30000" dirty="0">
                          <a:solidFill>
                            <a:srgbClr val="FF0000"/>
                          </a:solidFill>
                          <a:latin typeface="Times New Roman" panose="02020603050405020304" pitchFamily="18" charset="0"/>
                          <a:cs typeface="Times New Roman" panose="02020603050405020304" pitchFamily="18" charset="0"/>
                        </a:rPr>
                        <m:t>−11</m:t>
                      </m:r>
                      <m:sSup>
                        <m:sSupPr>
                          <m:ctrlPr>
                            <a:rPr lang="en-US" altLang="zh-CN" sz="3200" b="1" i="1" smtClean="0">
                              <a:solidFill>
                                <a:srgbClr val="FF0000"/>
                              </a:solidFill>
                              <a:latin typeface="Cambria Math" panose="02040503050406030204" pitchFamily="18" charset="0"/>
                            </a:rPr>
                          </m:ctrlPr>
                        </m:sSupPr>
                        <m:e>
                          <m:r>
                            <a:rPr lang="en-US" altLang="zh-CN" sz="3200" b="1" i="1" smtClean="0">
                              <a:solidFill>
                                <a:srgbClr val="FF0000"/>
                              </a:solidFill>
                              <a:latin typeface="Cambria Math" panose="02040503050406030204" pitchFamily="18" charset="0"/>
                            </a:rPr>
                            <m:t>𝑵</m:t>
                          </m:r>
                        </m:e>
                        <m:sup>
                          <m:r>
                            <a:rPr lang="en-US" altLang="zh-CN" sz="3200" b="1" i="1" smtClean="0">
                              <a:solidFill>
                                <a:srgbClr val="FF0000"/>
                              </a:solidFill>
                              <a:latin typeface="Cambria Math" panose="02040503050406030204" pitchFamily="18" charset="0"/>
                            </a:rPr>
                            <m:t>𝟑</m:t>
                          </m:r>
                        </m:sup>
                      </m:sSup>
                    </m:oMath>
                  </m:oMathPara>
                </a14:m>
                <a:endParaRPr lang="zh-CN" altLang="en-US" sz="2800" b="1" i="1" dirty="0">
                  <a:solidFill>
                    <a:srgbClr val="FF0000"/>
                  </a:solidFill>
                </a:endParaRPr>
              </a:p>
            </p:txBody>
          </p:sp>
        </mc:Choice>
        <mc:Fallback xmlns="">
          <p:sp>
            <p:nvSpPr>
              <p:cNvPr id="9" name="矩形 8"/>
              <p:cNvSpPr>
                <a:spLocks noRot="1" noChangeAspect="1" noMove="1" noResize="1" noEditPoints="1" noAdjustHandles="1" noChangeArrowheads="1" noChangeShapeType="1" noTextEdit="1"/>
              </p:cNvSpPr>
              <p:nvPr/>
            </p:nvSpPr>
            <p:spPr>
              <a:xfrm>
                <a:off x="4288664" y="5559003"/>
                <a:ext cx="4675034" cy="798490"/>
              </a:xfrm>
              <a:prstGeom prst="rect">
                <a:avLst/>
              </a:prstGeom>
              <a:blipFill rotWithShape="0">
                <a:blip r:embed="rId4"/>
                <a:stretch>
                  <a:fillRect/>
                </a:stretch>
              </a:blipFill>
              <a:ln>
                <a:solidFill>
                  <a:schemeClr val="accent1">
                    <a:shade val="50000"/>
                  </a:schemeClr>
                </a:solidFill>
              </a:ln>
            </p:spPr>
            <p:txBody>
              <a:bodyPr/>
              <a:lstStyle/>
              <a:p>
                <a:r>
                  <a:rPr lang="zh-CN" altLang="en-US">
                    <a:noFill/>
                  </a:rPr>
                  <a:t> </a:t>
                </a:r>
              </a:p>
            </p:txBody>
          </p:sp>
        </mc:Fallback>
      </mc:AlternateContent>
      <p:sp>
        <p:nvSpPr>
          <p:cNvPr id="10" name="上下箭头 9"/>
          <p:cNvSpPr/>
          <p:nvPr/>
        </p:nvSpPr>
        <p:spPr>
          <a:xfrm>
            <a:off x="6130344" y="2602184"/>
            <a:ext cx="283335" cy="65682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88664" y="4057497"/>
            <a:ext cx="4675034" cy="1256155"/>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FF0000"/>
                </a:solidFill>
              </a:rPr>
              <a:t>用一个数据点计算</a:t>
            </a:r>
            <a:r>
              <a:rPr lang="en-US" altLang="zh-CN" sz="2400" b="1" i="1" dirty="0">
                <a:solidFill>
                  <a:srgbClr val="FF0000"/>
                </a:solidFill>
                <a:latin typeface="Times New Roman" panose="02020603050405020304" pitchFamily="18" charset="0"/>
                <a:cs typeface="Times New Roman" panose="02020603050405020304" pitchFamily="18" charset="0"/>
              </a:rPr>
              <a:t>a,  </a:t>
            </a:r>
            <a:r>
              <a:rPr lang="zh-CN" altLang="en-US" sz="2400" b="1" i="1" dirty="0">
                <a:solidFill>
                  <a:srgbClr val="FF0000"/>
                </a:solidFill>
                <a:latin typeface="Times New Roman" panose="02020603050405020304" pitchFamily="18" charset="0"/>
                <a:cs typeface="Times New Roman" panose="02020603050405020304" pitchFamily="18" charset="0"/>
              </a:rPr>
              <a:t>例如：</a:t>
            </a:r>
            <a:endParaRPr lang="en-US" altLang="zh-CN" sz="2400" b="1" i="1" dirty="0">
              <a:solidFill>
                <a:srgbClr val="FF0000"/>
              </a:solidFill>
              <a:latin typeface="Times New Roman" panose="02020603050405020304" pitchFamily="18" charset="0"/>
              <a:cs typeface="Times New Roman" panose="02020603050405020304" pitchFamily="18" charset="0"/>
            </a:endParaRPr>
          </a:p>
          <a:p>
            <a:r>
              <a:rPr lang="en-US" altLang="zh-CN" sz="2400" b="1" i="1" dirty="0">
                <a:solidFill>
                  <a:srgbClr val="FF0000"/>
                </a:solidFill>
                <a:latin typeface="Times New Roman" panose="02020603050405020304" pitchFamily="18" charset="0"/>
                <a:cs typeface="Times New Roman" panose="02020603050405020304" pitchFamily="18" charset="0"/>
              </a:rPr>
              <a:t>T(8000)=a8000</a:t>
            </a:r>
            <a:r>
              <a:rPr lang="en-US" altLang="zh-CN" sz="2400" b="1" i="1" baseline="30000" dirty="0">
                <a:solidFill>
                  <a:srgbClr val="FF0000"/>
                </a:solidFill>
                <a:latin typeface="Times New Roman" panose="02020603050405020304" pitchFamily="18" charset="0"/>
                <a:cs typeface="Times New Roman" panose="02020603050405020304" pitchFamily="18" charset="0"/>
              </a:rPr>
              <a:t>3</a:t>
            </a:r>
            <a:r>
              <a:rPr lang="en-US" altLang="zh-CN" sz="2400" b="1" i="1" dirty="0">
                <a:solidFill>
                  <a:srgbClr val="FF0000"/>
                </a:solidFill>
                <a:latin typeface="Times New Roman" panose="02020603050405020304" pitchFamily="18" charset="0"/>
                <a:cs typeface="Times New Roman" panose="02020603050405020304" pitchFamily="18" charset="0"/>
              </a:rPr>
              <a:t>=51.1</a:t>
            </a:r>
          </a:p>
          <a:p>
            <a:r>
              <a:rPr lang="zh-CN" altLang="en-US" sz="2400" b="1" i="1" dirty="0">
                <a:solidFill>
                  <a:srgbClr val="FF0000"/>
                </a:solidFill>
                <a:latin typeface="Times New Roman" panose="02020603050405020304" pitchFamily="18" charset="0"/>
                <a:cs typeface="Times New Roman" panose="02020603050405020304" pitchFamily="18" charset="0"/>
              </a:rPr>
              <a:t>求得：</a:t>
            </a:r>
            <a:r>
              <a:rPr lang="en-US" altLang="zh-CN" sz="2400" b="1" i="1" dirty="0">
                <a:solidFill>
                  <a:srgbClr val="FF0000"/>
                </a:solidFill>
                <a:latin typeface="Times New Roman" panose="02020603050405020304" pitchFamily="18" charset="0"/>
                <a:cs typeface="Times New Roman" panose="02020603050405020304" pitchFamily="18" charset="0"/>
              </a:rPr>
              <a:t>a=9.98*10</a:t>
            </a:r>
            <a:r>
              <a:rPr lang="en-US" altLang="zh-CN" sz="2400" b="1" i="1" baseline="30000" dirty="0">
                <a:solidFill>
                  <a:srgbClr val="FF0000"/>
                </a:solidFill>
                <a:latin typeface="Times New Roman" panose="02020603050405020304" pitchFamily="18" charset="0"/>
                <a:cs typeface="Times New Roman" panose="02020603050405020304" pitchFamily="18" charset="0"/>
              </a:rPr>
              <a:t>-11</a:t>
            </a:r>
            <a:endParaRPr lang="zh-CN" altLang="en-US" sz="2400" b="1" i="1"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矩形 11"/>
              <p:cNvSpPr/>
              <p:nvPr/>
            </p:nvSpPr>
            <p:spPr>
              <a:xfrm>
                <a:off x="4288664" y="3259849"/>
                <a:ext cx="4675034" cy="552297"/>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rgbClr val="FF0000"/>
                          </a:solidFill>
                          <a:latin typeface="Cambria Math" panose="02040503050406030204" pitchFamily="18" charset="0"/>
                        </a:rPr>
                        <m:t>𝑻</m:t>
                      </m:r>
                      <m:d>
                        <m:dPr>
                          <m:ctrlPr>
                            <a:rPr lang="en-US" altLang="zh-CN" sz="2800" b="1" i="1" smtClean="0">
                              <a:solidFill>
                                <a:srgbClr val="FF0000"/>
                              </a:solidFill>
                              <a:latin typeface="Cambria Math" panose="02040503050406030204" pitchFamily="18" charset="0"/>
                            </a:rPr>
                          </m:ctrlPr>
                        </m:dPr>
                        <m:e>
                          <m:r>
                            <a:rPr lang="en-US" altLang="zh-CN" sz="2800" b="1" i="1" smtClean="0">
                              <a:solidFill>
                                <a:srgbClr val="FF0000"/>
                              </a:solidFill>
                              <a:latin typeface="Cambria Math" panose="02040503050406030204" pitchFamily="18" charset="0"/>
                            </a:rPr>
                            <m:t>𝑵</m:t>
                          </m:r>
                        </m:e>
                      </m:d>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𝒂</m:t>
                      </m:r>
                      <m:sSup>
                        <m:sSupPr>
                          <m:ctrlPr>
                            <a:rPr lang="en-US" altLang="zh-CN" sz="2800" b="1" i="1" smtClean="0">
                              <a:solidFill>
                                <a:srgbClr val="FF0000"/>
                              </a:solidFill>
                              <a:latin typeface="Cambria Math" panose="02040503050406030204" pitchFamily="18" charset="0"/>
                            </a:rPr>
                          </m:ctrlPr>
                        </m:sSupPr>
                        <m:e>
                          <m:r>
                            <a:rPr lang="en-US" altLang="zh-CN" sz="2800" b="1" i="1" smtClean="0">
                              <a:solidFill>
                                <a:srgbClr val="FF0000"/>
                              </a:solidFill>
                              <a:latin typeface="Cambria Math" panose="02040503050406030204" pitchFamily="18" charset="0"/>
                            </a:rPr>
                            <m:t>𝑵</m:t>
                          </m:r>
                        </m:e>
                        <m:sup>
                          <m:r>
                            <a:rPr lang="en-US" altLang="zh-CN" sz="2800" b="1" i="1" smtClean="0">
                              <a:solidFill>
                                <a:srgbClr val="FF0000"/>
                              </a:solidFill>
                              <a:latin typeface="Cambria Math" panose="02040503050406030204" pitchFamily="18" charset="0"/>
                            </a:rPr>
                            <m:t>𝟑</m:t>
                          </m:r>
                        </m:sup>
                      </m:sSup>
                    </m:oMath>
                  </m:oMathPara>
                </a14:m>
                <a:endParaRPr lang="zh-CN" altLang="en-US" sz="2800" b="1" i="1" dirty="0">
                  <a:solidFill>
                    <a:srgbClr val="FF0000"/>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4288664" y="3259849"/>
                <a:ext cx="4675034" cy="552297"/>
              </a:xfrm>
              <a:prstGeom prst="rect">
                <a:avLst/>
              </a:prstGeom>
              <a:blipFill rotWithShape="0">
                <a:blip r:embed="rId5"/>
                <a:stretch>
                  <a:fillRect/>
                </a:stretch>
              </a:blipFill>
              <a:ln>
                <a:solidFill>
                  <a:schemeClr val="accent1">
                    <a:shade val="50000"/>
                  </a:schemeClr>
                </a:solidFill>
              </a:ln>
            </p:spPr>
            <p:txBody>
              <a:bodyPr/>
              <a:lstStyle/>
              <a:p>
                <a:r>
                  <a:rPr lang="zh-CN" altLang="en-US">
                    <a:noFill/>
                  </a:rPr>
                  <a:t> </a:t>
                </a:r>
              </a:p>
            </p:txBody>
          </p:sp>
        </mc:Fallback>
      </mc:AlternateContent>
    </p:spTree>
    <p:extLst>
      <p:ext uri="{BB962C8B-B14F-4D97-AF65-F5344CB8AC3E}">
        <p14:creationId xmlns:p14="http://schemas.microsoft.com/office/powerpoint/2010/main" val="32506758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10915" y="1668296"/>
            <a:ext cx="3649126" cy="4526442"/>
          </a:xfrm>
          <a:prstGeom prst="rect">
            <a:avLst/>
          </a:prstGeom>
        </p:spPr>
      </p:pic>
      <p:sp>
        <p:nvSpPr>
          <p:cNvPr id="3" name="标题 2"/>
          <p:cNvSpPr>
            <a:spLocks noGrp="1"/>
          </p:cNvSpPr>
          <p:nvPr>
            <p:ph type="title"/>
          </p:nvPr>
        </p:nvSpPr>
        <p:spPr/>
        <p:txBody>
          <a:bodyPr/>
          <a:lstStyle/>
          <a:p>
            <a:r>
              <a:rPr lang="zh-CN" altLang="en-US" dirty="0"/>
              <a:t>验证</a:t>
            </a:r>
          </a:p>
        </p:txBody>
      </p:sp>
      <p:sp>
        <p:nvSpPr>
          <p:cNvPr id="5" name="文本框 4"/>
          <p:cNvSpPr txBox="1"/>
          <p:nvPr/>
        </p:nvSpPr>
        <p:spPr>
          <a:xfrm>
            <a:off x="210916" y="1209561"/>
            <a:ext cx="3649126" cy="400110"/>
          </a:xfrm>
          <a:prstGeom prst="rect">
            <a:avLst/>
          </a:prstGeom>
          <a:noFill/>
        </p:spPr>
        <p:txBody>
          <a:bodyPr wrap="square" rtlCol="0">
            <a:spAutoFit/>
          </a:bodyPr>
          <a:lstStyle/>
          <a:p>
            <a:r>
              <a:rPr lang="zh-CN" altLang="en-US" sz="2000" b="1" dirty="0">
                <a:solidFill>
                  <a:srgbClr val="0000CC"/>
                </a:solidFill>
              </a:rPr>
              <a:t>不同的</a:t>
            </a:r>
            <a:r>
              <a:rPr lang="en-US" altLang="zh-CN" sz="2000" b="1" dirty="0">
                <a:solidFill>
                  <a:srgbClr val="0000CC"/>
                </a:solidFill>
              </a:rPr>
              <a:t>N</a:t>
            </a:r>
            <a:r>
              <a:rPr lang="zh-CN" altLang="en-US" sz="2000" b="1" dirty="0">
                <a:solidFill>
                  <a:srgbClr val="0000CC"/>
                </a:solidFill>
              </a:rPr>
              <a:t>值，程序的运行时间：</a:t>
            </a:r>
          </a:p>
        </p:txBody>
      </p:sp>
      <mc:AlternateContent xmlns:mc="http://schemas.openxmlformats.org/markup-compatibility/2006" xmlns:a14="http://schemas.microsoft.com/office/drawing/2010/main">
        <mc:Choice Requires="a14">
          <p:sp>
            <p:nvSpPr>
              <p:cNvPr id="8" name="矩形 7"/>
              <p:cNvSpPr/>
              <p:nvPr/>
            </p:nvSpPr>
            <p:spPr>
              <a:xfrm>
                <a:off x="4275786" y="1668296"/>
                <a:ext cx="4675034" cy="79849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3200" b="1" i="1" smtClean="0">
                          <a:solidFill>
                            <a:srgbClr val="FF0000"/>
                          </a:solidFill>
                          <a:latin typeface="Cambria Math" panose="02040503050406030204" pitchFamily="18" charset="0"/>
                        </a:rPr>
                        <m:t>𝑻</m:t>
                      </m:r>
                      <m:d>
                        <m:dPr>
                          <m:ctrlPr>
                            <a:rPr lang="en-US" altLang="zh-CN" sz="3200" b="1" i="1" smtClean="0">
                              <a:solidFill>
                                <a:srgbClr val="FF0000"/>
                              </a:solidFill>
                              <a:latin typeface="Cambria Math" panose="02040503050406030204" pitchFamily="18" charset="0"/>
                            </a:rPr>
                          </m:ctrlPr>
                        </m:dPr>
                        <m:e>
                          <m:r>
                            <a:rPr lang="en-US" altLang="zh-CN" sz="3200" b="1" i="1" smtClean="0">
                              <a:solidFill>
                                <a:srgbClr val="FF0000"/>
                              </a:solidFill>
                              <a:latin typeface="Cambria Math" panose="02040503050406030204" pitchFamily="18" charset="0"/>
                            </a:rPr>
                            <m:t>𝑵</m:t>
                          </m:r>
                        </m:e>
                      </m:d>
                      <m:r>
                        <a:rPr lang="en-US" altLang="zh-CN" sz="3200" b="1" i="1" smtClean="0">
                          <a:solidFill>
                            <a:srgbClr val="FF0000"/>
                          </a:solidFill>
                          <a:latin typeface="Cambria Math" panose="02040503050406030204" pitchFamily="18" charset="0"/>
                        </a:rPr>
                        <m:t>=</m:t>
                      </m:r>
                      <m:r>
                        <m:rPr>
                          <m:nor/>
                        </m:rPr>
                        <a:rPr lang="en-US" altLang="zh-CN" sz="2800" b="1" i="1" dirty="0">
                          <a:solidFill>
                            <a:srgbClr val="FF0000"/>
                          </a:solidFill>
                          <a:latin typeface="Times New Roman" panose="02020603050405020304" pitchFamily="18" charset="0"/>
                          <a:cs typeface="Times New Roman" panose="02020603050405020304" pitchFamily="18" charset="0"/>
                        </a:rPr>
                        <m:t>9.98∗10</m:t>
                      </m:r>
                      <m:r>
                        <m:rPr>
                          <m:nor/>
                        </m:rPr>
                        <a:rPr lang="en-US" altLang="zh-CN" sz="2800" b="1" i="1" baseline="30000" dirty="0">
                          <a:solidFill>
                            <a:srgbClr val="FF0000"/>
                          </a:solidFill>
                          <a:latin typeface="Times New Roman" panose="02020603050405020304" pitchFamily="18" charset="0"/>
                          <a:cs typeface="Times New Roman" panose="02020603050405020304" pitchFamily="18" charset="0"/>
                        </a:rPr>
                        <m:t>−11</m:t>
                      </m:r>
                      <m:sSup>
                        <m:sSupPr>
                          <m:ctrlPr>
                            <a:rPr lang="en-US" altLang="zh-CN" sz="3200" b="1" i="1" smtClean="0">
                              <a:solidFill>
                                <a:srgbClr val="FF0000"/>
                              </a:solidFill>
                              <a:latin typeface="Cambria Math" panose="02040503050406030204" pitchFamily="18" charset="0"/>
                            </a:rPr>
                          </m:ctrlPr>
                        </m:sSupPr>
                        <m:e>
                          <m:r>
                            <a:rPr lang="en-US" altLang="zh-CN" sz="3200" b="1" i="1" smtClean="0">
                              <a:solidFill>
                                <a:srgbClr val="FF0000"/>
                              </a:solidFill>
                              <a:latin typeface="Cambria Math" panose="02040503050406030204" pitchFamily="18" charset="0"/>
                            </a:rPr>
                            <m:t>𝑵</m:t>
                          </m:r>
                        </m:e>
                        <m:sup>
                          <m:r>
                            <a:rPr lang="en-US" altLang="zh-CN" sz="3200" b="1" i="1" smtClean="0">
                              <a:solidFill>
                                <a:srgbClr val="FF0000"/>
                              </a:solidFill>
                              <a:latin typeface="Cambria Math" panose="02040503050406030204" pitchFamily="18" charset="0"/>
                            </a:rPr>
                            <m:t>𝟑</m:t>
                          </m:r>
                        </m:sup>
                      </m:sSup>
                    </m:oMath>
                  </m:oMathPara>
                </a14:m>
                <a:endParaRPr lang="zh-CN" altLang="en-US" sz="2800" b="1" i="1" dirty="0">
                  <a:solidFill>
                    <a:srgbClr val="FF0000"/>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4275786" y="1668296"/>
                <a:ext cx="4675034" cy="798490"/>
              </a:xfrm>
              <a:prstGeom prst="rect">
                <a:avLst/>
              </a:prstGeom>
              <a:blipFill rotWithShape="0">
                <a:blip r:embed="rId3"/>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4275786" y="2868235"/>
                <a:ext cx="4675034" cy="61604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zh-CN" sz="2000" b="1" i="1" smtClean="0">
                        <a:solidFill>
                          <a:srgbClr val="FF0000"/>
                        </a:solidFill>
                        <a:latin typeface="Cambria Math" panose="02040503050406030204" pitchFamily="18" charset="0"/>
                      </a:rPr>
                      <m:t>𝑻</m:t>
                    </m:r>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𝟐𝟎𝟎𝟎</m:t>
                        </m:r>
                      </m:e>
                    </m:d>
                    <m:r>
                      <a:rPr lang="en-US" altLang="zh-CN" sz="2000" b="1" i="1" smtClean="0">
                        <a:solidFill>
                          <a:srgbClr val="FF0000"/>
                        </a:solidFill>
                        <a:latin typeface="Cambria Math" panose="02040503050406030204" pitchFamily="18" charset="0"/>
                      </a:rPr>
                      <m:t>=</m:t>
                    </m:r>
                    <m:r>
                      <m:rPr>
                        <m:nor/>
                      </m:rPr>
                      <a:rPr lang="en-US" altLang="zh-CN" sz="2000" b="1" i="1" dirty="0">
                        <a:solidFill>
                          <a:srgbClr val="FF0000"/>
                        </a:solidFill>
                        <a:latin typeface="Times New Roman" panose="02020603050405020304" pitchFamily="18" charset="0"/>
                        <a:cs typeface="Times New Roman" panose="02020603050405020304" pitchFamily="18" charset="0"/>
                      </a:rPr>
                      <m:t>9.98∗10</m:t>
                    </m:r>
                    <m:r>
                      <m:rPr>
                        <m:nor/>
                      </m:rPr>
                      <a:rPr lang="en-US" altLang="zh-CN" sz="2000" b="1" i="1" baseline="30000" dirty="0">
                        <a:solidFill>
                          <a:srgbClr val="FF0000"/>
                        </a:solidFill>
                        <a:latin typeface="Times New Roman" panose="02020603050405020304" pitchFamily="18" charset="0"/>
                        <a:cs typeface="Times New Roman" panose="02020603050405020304" pitchFamily="18" charset="0"/>
                      </a:rPr>
                      <m:t>−11</m:t>
                    </m:r>
                    <m:sSup>
                      <m:sSupPr>
                        <m:ctrlPr>
                          <a:rPr lang="en-US" altLang="zh-CN" sz="2000" b="1" i="1" smtClean="0">
                            <a:solidFill>
                              <a:srgbClr val="FF0000"/>
                            </a:solidFill>
                            <a:latin typeface="Cambria Math" panose="02040503050406030204" pitchFamily="18" charset="0"/>
                          </a:rPr>
                        </m:ctrlPr>
                      </m:sSupPr>
                      <m:e>
                        <m:r>
                          <a:rPr lang="en-US" altLang="zh-CN" sz="2000" b="1" i="1" smtClean="0">
                            <a:solidFill>
                              <a:srgbClr val="FF0000"/>
                            </a:solidFill>
                            <a:latin typeface="Cambria Math" panose="02040503050406030204" pitchFamily="18" charset="0"/>
                          </a:rPr>
                          <m:t>𝟐𝟎𝟎𝟎</m:t>
                        </m:r>
                      </m:e>
                      <m:sup>
                        <m:r>
                          <a:rPr lang="en-US" altLang="zh-CN" sz="2000" b="1" i="1" smtClean="0">
                            <a:solidFill>
                              <a:srgbClr val="FF0000"/>
                            </a:solidFill>
                            <a:latin typeface="Cambria Math" panose="02040503050406030204" pitchFamily="18" charset="0"/>
                          </a:rPr>
                          <m:t>𝟑</m:t>
                        </m:r>
                      </m:sup>
                    </m:sSup>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𝟎</m:t>
                    </m:r>
                    <m:r>
                      <a:rPr lang="en-US" altLang="zh-CN" sz="2000" b="1" i="1" smtClean="0">
                        <a:solidFill>
                          <a:srgbClr val="FF0000"/>
                        </a:solidFill>
                        <a:latin typeface="Cambria Math" panose="02040503050406030204" pitchFamily="18" charset="0"/>
                      </a:rPr>
                      <m:t>.</m:t>
                    </m:r>
                  </m:oMath>
                </a14:m>
                <a:r>
                  <a:rPr lang="en-US" altLang="zh-CN" sz="2000" b="1" i="1" dirty="0">
                    <a:solidFill>
                      <a:srgbClr val="FF0000"/>
                    </a:solidFill>
                  </a:rPr>
                  <a:t>7984</a:t>
                </a:r>
                <a:endParaRPr lang="zh-CN" altLang="en-US" sz="2000" b="1" i="1" dirty="0">
                  <a:solidFill>
                    <a:srgbClr val="FF0000"/>
                  </a:solidFill>
                </a:endParaRPr>
              </a:p>
            </p:txBody>
          </p:sp>
        </mc:Choice>
        <mc:Fallback xmlns="">
          <p:sp>
            <p:nvSpPr>
              <p:cNvPr id="9" name="矩形 8"/>
              <p:cNvSpPr>
                <a:spLocks noRot="1" noChangeAspect="1" noMove="1" noResize="1" noEditPoints="1" noAdjustHandles="1" noChangeArrowheads="1" noChangeShapeType="1" noTextEdit="1"/>
              </p:cNvSpPr>
              <p:nvPr/>
            </p:nvSpPr>
            <p:spPr>
              <a:xfrm>
                <a:off x="4275786" y="2868235"/>
                <a:ext cx="4675034" cy="616040"/>
              </a:xfrm>
              <a:prstGeom prst="rect">
                <a:avLst/>
              </a:prstGeom>
              <a:blipFill rotWithShape="0">
                <a:blip r:embed="rId4"/>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4275786" y="4916034"/>
                <a:ext cx="4675034" cy="57036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r>
                        <a:rPr lang="en-US" altLang="zh-CN" b="1" i="1" smtClean="0">
                          <a:solidFill>
                            <a:srgbClr val="FF0000"/>
                          </a:solidFill>
                          <a:latin typeface="Cambria Math" panose="02040503050406030204" pitchFamily="18" charset="0"/>
                        </a:rPr>
                        <m:t>𝑻</m:t>
                      </m:r>
                      <m:d>
                        <m:dPr>
                          <m:ctrlPr>
                            <a:rPr lang="en-US" altLang="zh-CN" b="1" i="1" smtClean="0">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𝟏𝟔𝟎𝟎𝟎</m:t>
                          </m:r>
                        </m:e>
                      </m:d>
                      <m:r>
                        <a:rPr lang="en-US" altLang="zh-CN" b="1" i="1" smtClean="0">
                          <a:solidFill>
                            <a:srgbClr val="FF0000"/>
                          </a:solidFill>
                          <a:latin typeface="Cambria Math" panose="02040503050406030204" pitchFamily="18" charset="0"/>
                        </a:rPr>
                        <m:t>=</m:t>
                      </m:r>
                      <m:r>
                        <m:rPr>
                          <m:nor/>
                        </m:rPr>
                        <a:rPr lang="en-US" altLang="zh-CN" b="1" i="1" dirty="0">
                          <a:solidFill>
                            <a:srgbClr val="FF0000"/>
                          </a:solidFill>
                          <a:latin typeface="Times New Roman" panose="02020603050405020304" pitchFamily="18" charset="0"/>
                          <a:cs typeface="Times New Roman" panose="02020603050405020304" pitchFamily="18" charset="0"/>
                        </a:rPr>
                        <m:t>9.98∗10</m:t>
                      </m:r>
                      <m:r>
                        <m:rPr>
                          <m:nor/>
                        </m:rPr>
                        <a:rPr lang="en-US" altLang="zh-CN" b="1" i="1" baseline="30000" dirty="0">
                          <a:solidFill>
                            <a:srgbClr val="FF0000"/>
                          </a:solidFill>
                          <a:latin typeface="Times New Roman" panose="02020603050405020304" pitchFamily="18" charset="0"/>
                          <a:cs typeface="Times New Roman" panose="02020603050405020304" pitchFamily="18" charset="0"/>
                        </a:rPr>
                        <m:t>−11</m:t>
                      </m:r>
                      <m:sSup>
                        <m:sSupPr>
                          <m:ctrlPr>
                            <a:rPr lang="en-US" altLang="zh-CN" b="1" i="1" smtClean="0">
                              <a:solidFill>
                                <a:srgbClr val="FF0000"/>
                              </a:solidFill>
                              <a:latin typeface="Cambria Math" panose="02040503050406030204" pitchFamily="18" charset="0"/>
                            </a:rPr>
                          </m:ctrlPr>
                        </m:sSupPr>
                        <m:e>
                          <m:r>
                            <a:rPr lang="en-US" altLang="zh-CN" b="1" i="1" smtClean="0">
                              <a:solidFill>
                                <a:srgbClr val="FF0000"/>
                              </a:solidFill>
                              <a:latin typeface="Cambria Math" panose="02040503050406030204" pitchFamily="18" charset="0"/>
                            </a:rPr>
                            <m:t>𝟏𝟔𝟎𝟎𝟎</m:t>
                          </m:r>
                        </m:e>
                        <m:sup>
                          <m:r>
                            <a:rPr lang="en-US" altLang="zh-CN" b="1" i="1" smtClean="0">
                              <a:solidFill>
                                <a:srgbClr val="FF0000"/>
                              </a:solidFill>
                              <a:latin typeface="Cambria Math" panose="02040503050406030204" pitchFamily="18" charset="0"/>
                            </a:rPr>
                            <m:t>𝟑</m:t>
                          </m:r>
                        </m:sup>
                      </m:sSup>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𝟒𝟎𝟖</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𝟕𝟖</m:t>
                      </m:r>
                    </m:oMath>
                  </m:oMathPara>
                </a14:m>
                <a:endParaRPr lang="zh-CN" altLang="en-US" b="1" i="1" dirty="0">
                  <a:solidFill>
                    <a:srgbClr val="FF0000"/>
                  </a:solidFill>
                </a:endParaRPr>
              </a:p>
            </p:txBody>
          </p:sp>
        </mc:Choice>
        <mc:Fallback xmlns="">
          <p:sp>
            <p:nvSpPr>
              <p:cNvPr id="10" name="矩形 9"/>
              <p:cNvSpPr>
                <a:spLocks noRot="1" noChangeAspect="1" noMove="1" noResize="1" noEditPoints="1" noAdjustHandles="1" noChangeArrowheads="1" noChangeShapeType="1" noTextEdit="1"/>
              </p:cNvSpPr>
              <p:nvPr/>
            </p:nvSpPr>
            <p:spPr>
              <a:xfrm>
                <a:off x="4275786" y="4916034"/>
                <a:ext cx="4675034" cy="570366"/>
              </a:xfrm>
              <a:prstGeom prst="rect">
                <a:avLst/>
              </a:prstGeom>
              <a:blipFill rotWithShape="0">
                <a:blip r:embed="rId5"/>
                <a:stretch>
                  <a:fillRect/>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4275786" y="3983687"/>
                <a:ext cx="4675034" cy="632614"/>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zh-CN" sz="2000" b="1" i="1" smtClean="0">
                        <a:solidFill>
                          <a:srgbClr val="FF0000"/>
                        </a:solidFill>
                        <a:latin typeface="Cambria Math" panose="02040503050406030204" pitchFamily="18" charset="0"/>
                      </a:rPr>
                      <m:t>𝑻</m:t>
                    </m:r>
                    <m:d>
                      <m:dPr>
                        <m:ctrlPr>
                          <a:rPr lang="en-US" altLang="zh-CN" sz="2000" b="1" i="1" smtClean="0">
                            <a:solidFill>
                              <a:srgbClr val="FF0000"/>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𝟒𝟎𝟎𝟎</m:t>
                        </m:r>
                      </m:e>
                    </m:d>
                    <m:r>
                      <a:rPr lang="en-US" altLang="zh-CN" sz="2000" b="1" i="1" smtClean="0">
                        <a:solidFill>
                          <a:srgbClr val="FF0000"/>
                        </a:solidFill>
                        <a:latin typeface="Cambria Math" panose="02040503050406030204" pitchFamily="18" charset="0"/>
                      </a:rPr>
                      <m:t>=</m:t>
                    </m:r>
                    <m:r>
                      <m:rPr>
                        <m:nor/>
                      </m:rPr>
                      <a:rPr lang="en-US" altLang="zh-CN" sz="2000" b="1" i="1" dirty="0">
                        <a:solidFill>
                          <a:srgbClr val="FF0000"/>
                        </a:solidFill>
                        <a:latin typeface="Times New Roman" panose="02020603050405020304" pitchFamily="18" charset="0"/>
                        <a:cs typeface="Times New Roman" panose="02020603050405020304" pitchFamily="18" charset="0"/>
                      </a:rPr>
                      <m:t>9.98∗10</m:t>
                    </m:r>
                    <m:r>
                      <m:rPr>
                        <m:nor/>
                      </m:rPr>
                      <a:rPr lang="en-US" altLang="zh-CN" sz="2000" b="1" i="1" baseline="30000" dirty="0">
                        <a:solidFill>
                          <a:srgbClr val="FF0000"/>
                        </a:solidFill>
                        <a:latin typeface="Times New Roman" panose="02020603050405020304" pitchFamily="18" charset="0"/>
                        <a:cs typeface="Times New Roman" panose="02020603050405020304" pitchFamily="18" charset="0"/>
                      </a:rPr>
                      <m:t>−11</m:t>
                    </m:r>
                    <m:sSup>
                      <m:sSupPr>
                        <m:ctrlPr>
                          <a:rPr lang="en-US" altLang="zh-CN" sz="2000" b="1" i="1" smtClean="0">
                            <a:solidFill>
                              <a:srgbClr val="FF0000"/>
                            </a:solidFill>
                            <a:latin typeface="Cambria Math" panose="02040503050406030204" pitchFamily="18" charset="0"/>
                          </a:rPr>
                        </m:ctrlPr>
                      </m:sSupPr>
                      <m:e>
                        <m:r>
                          <a:rPr lang="en-US" altLang="zh-CN" sz="2000" b="1" i="1" smtClean="0">
                            <a:solidFill>
                              <a:srgbClr val="FF0000"/>
                            </a:solidFill>
                            <a:latin typeface="Cambria Math" panose="02040503050406030204" pitchFamily="18" charset="0"/>
                          </a:rPr>
                          <m:t>𝟒𝟎𝟎𝟎</m:t>
                        </m:r>
                      </m:e>
                      <m:sup>
                        <m:r>
                          <a:rPr lang="en-US" altLang="zh-CN" sz="2000" b="1" i="1" smtClean="0">
                            <a:solidFill>
                              <a:srgbClr val="FF0000"/>
                            </a:solidFill>
                            <a:latin typeface="Cambria Math" panose="02040503050406030204" pitchFamily="18" charset="0"/>
                          </a:rPr>
                          <m:t>𝟑</m:t>
                        </m:r>
                      </m:sup>
                    </m:sSup>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𝟔</m:t>
                    </m:r>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𝟑𝟖</m:t>
                    </m:r>
                  </m:oMath>
                </a14:m>
                <a:r>
                  <a:rPr lang="en-US" altLang="zh-CN" sz="2000" b="1" i="1" dirty="0">
                    <a:solidFill>
                      <a:srgbClr val="FF0000"/>
                    </a:solidFill>
                  </a:rPr>
                  <a:t>72</a:t>
                </a:r>
                <a:endParaRPr lang="zh-CN" altLang="en-US" sz="2000" b="1" i="1" dirty="0">
                  <a:solidFill>
                    <a:srgbClr val="FF0000"/>
                  </a:solidFill>
                </a:endParaRPr>
              </a:p>
            </p:txBody>
          </p:sp>
        </mc:Choice>
        <mc:Fallback xmlns="">
          <p:sp>
            <p:nvSpPr>
              <p:cNvPr id="11" name="矩形 10"/>
              <p:cNvSpPr>
                <a:spLocks noRot="1" noChangeAspect="1" noMove="1" noResize="1" noEditPoints="1" noAdjustHandles="1" noChangeArrowheads="1" noChangeShapeType="1" noTextEdit="1"/>
              </p:cNvSpPr>
              <p:nvPr/>
            </p:nvSpPr>
            <p:spPr>
              <a:xfrm>
                <a:off x="4275786" y="3983687"/>
                <a:ext cx="4675034" cy="632614"/>
              </a:xfrm>
              <a:prstGeom prst="rect">
                <a:avLst/>
              </a:prstGeom>
              <a:blipFill rotWithShape="0">
                <a:blip r:embed="rId6"/>
                <a:stretch>
                  <a:fillRect/>
                </a:stretch>
              </a:blipFill>
              <a:ln>
                <a:solidFill>
                  <a:schemeClr val="accent1">
                    <a:shade val="50000"/>
                  </a:schemeClr>
                </a:solidFill>
              </a:ln>
            </p:spPr>
            <p:txBody>
              <a:bodyPr/>
              <a:lstStyle/>
              <a:p>
                <a:r>
                  <a:rPr lang="zh-CN" altLang="en-US">
                    <a:noFill/>
                  </a:rPr>
                  <a:t> </a:t>
                </a:r>
              </a:p>
            </p:txBody>
          </p:sp>
        </mc:Fallback>
      </mc:AlternateContent>
      <p:sp>
        <p:nvSpPr>
          <p:cNvPr id="12" name="矩形 11"/>
          <p:cNvSpPr/>
          <p:nvPr/>
        </p:nvSpPr>
        <p:spPr>
          <a:xfrm>
            <a:off x="4275786" y="5786133"/>
            <a:ext cx="4868214" cy="57036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00CC"/>
                </a:solidFill>
              </a:rPr>
              <a:t>随着</a:t>
            </a:r>
            <a:r>
              <a:rPr lang="en-US" altLang="zh-CN" sz="2000" b="1" i="1" dirty="0">
                <a:solidFill>
                  <a:srgbClr val="0000CC"/>
                </a:solidFill>
                <a:latin typeface="Times New Roman" panose="02020603050405020304" pitchFamily="18" charset="0"/>
                <a:cs typeface="Times New Roman" panose="02020603050405020304" pitchFamily="18" charset="0"/>
              </a:rPr>
              <a:t>n</a:t>
            </a:r>
            <a:r>
              <a:rPr lang="zh-CN" altLang="en-US" sz="2000" b="1" dirty="0">
                <a:solidFill>
                  <a:srgbClr val="0000CC"/>
                </a:solidFill>
              </a:rPr>
              <a:t>的增加，运行时间增长数量级为</a:t>
            </a:r>
            <a:r>
              <a:rPr lang="en-US" altLang="zh-CN" sz="2000" b="1" i="1" dirty="0">
                <a:solidFill>
                  <a:srgbClr val="0000CC"/>
                </a:solidFill>
                <a:latin typeface="Times New Roman" panose="02020603050405020304" pitchFamily="18" charset="0"/>
                <a:cs typeface="Times New Roman" panose="02020603050405020304" pitchFamily="18" charset="0"/>
              </a:rPr>
              <a:t>n</a:t>
            </a:r>
            <a:r>
              <a:rPr lang="en-US" altLang="zh-CN" sz="2000" b="1" i="1" baseline="30000" dirty="0">
                <a:solidFill>
                  <a:srgbClr val="0000CC"/>
                </a:solidFill>
                <a:latin typeface="Times New Roman" panose="02020603050405020304" pitchFamily="18" charset="0"/>
                <a:cs typeface="Times New Roman" panose="02020603050405020304" pitchFamily="18" charset="0"/>
              </a:rPr>
              <a:t>3</a:t>
            </a:r>
            <a:endParaRPr lang="zh-CN" altLang="en-US" sz="2000" b="1" i="1" baseline="30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977503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23400" indent="0">
              <a:spcBef>
                <a:spcPts val="0"/>
              </a:spcBef>
              <a:spcAft>
                <a:spcPts val="0"/>
              </a:spcAft>
              <a:buNone/>
            </a:pPr>
            <a:r>
              <a:rPr lang="en-US" altLang="zh-CN" b="1" dirty="0">
                <a:solidFill>
                  <a:srgbClr val="FF0000"/>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int </a:t>
            </a:r>
            <a:r>
              <a:rPr lang="en-US" altLang="zh-CN" sz="2000" b="1" dirty="0" err="1">
                <a:solidFill>
                  <a:srgbClr val="FF0000"/>
                </a:solidFill>
                <a:latin typeface="Courier New" panose="02070309020205020404" pitchFamily="49" charset="0"/>
                <a:cs typeface="Courier New" panose="02070309020205020404" pitchFamily="49" charset="0"/>
              </a:rPr>
              <a:t>cnt</a:t>
            </a:r>
            <a:r>
              <a:rPr lang="en-US" altLang="zh-CN" sz="2000" b="1" dirty="0">
                <a:solidFill>
                  <a:srgbClr val="FF0000"/>
                </a:solidFill>
                <a:latin typeface="Courier New" panose="02070309020205020404" pitchFamily="49" charset="0"/>
                <a:cs typeface="Courier New" panose="02070309020205020404" pitchFamily="49" charset="0"/>
              </a:rPr>
              <a:t>=0;</a:t>
            </a:r>
          </a:p>
          <a:p>
            <a:pPr marL="23400" indent="0">
              <a:spcBef>
                <a:spcPts val="0"/>
              </a:spcBef>
              <a:spcAft>
                <a:spcPts val="0"/>
              </a:spcAft>
              <a:buNone/>
            </a:pPr>
            <a:r>
              <a:rPr lang="en-US" altLang="zh-CN" sz="2000" b="1" dirty="0">
                <a:solidFill>
                  <a:srgbClr val="FF0000"/>
                </a:solidFill>
                <a:latin typeface="Courier New" panose="02070309020205020404" pitchFamily="49" charset="0"/>
                <a:cs typeface="Courier New" panose="02070309020205020404" pitchFamily="49" charset="0"/>
              </a:rPr>
              <a:t>    for(int </a:t>
            </a:r>
            <a:r>
              <a:rPr lang="en-US" altLang="zh-CN" sz="2000" b="1" dirty="0" err="1">
                <a:solidFill>
                  <a:srgbClr val="FF0000"/>
                </a:solidFill>
                <a:latin typeface="Courier New" panose="02070309020205020404" pitchFamily="49" charset="0"/>
                <a:cs typeface="Courier New" panose="02070309020205020404" pitchFamily="49" charset="0"/>
              </a:rPr>
              <a:t>i</a:t>
            </a:r>
            <a:r>
              <a:rPr lang="en-US" altLang="zh-CN" sz="2000" b="1" dirty="0">
                <a:solidFill>
                  <a:srgbClr val="FF0000"/>
                </a:solidFill>
                <a:latin typeface="Courier New" panose="02070309020205020404" pitchFamily="49" charset="0"/>
                <a:cs typeface="Courier New" panose="02070309020205020404" pitchFamily="49" charset="0"/>
              </a:rPr>
              <a:t>=0;i&lt;</a:t>
            </a:r>
            <a:r>
              <a:rPr lang="en-US" altLang="zh-CN" sz="2000" b="1" dirty="0" err="1">
                <a:solidFill>
                  <a:srgbClr val="FF0000"/>
                </a:solidFill>
                <a:latin typeface="Courier New" panose="02070309020205020404" pitchFamily="49" charset="0"/>
                <a:cs typeface="Courier New" panose="02070309020205020404" pitchFamily="49" charset="0"/>
              </a:rPr>
              <a:t>N;i</a:t>
            </a:r>
            <a:r>
              <a:rPr lang="en-US" altLang="zh-CN" sz="2000" b="1" dirty="0">
                <a:solidFill>
                  <a:srgbClr val="FF0000"/>
                </a:solidFill>
                <a:latin typeface="Courier New" panose="02070309020205020404" pitchFamily="49" charset="0"/>
                <a:cs typeface="Courier New" panose="02070309020205020404" pitchFamily="49" charset="0"/>
              </a:rPr>
              <a:t>++)</a:t>
            </a:r>
          </a:p>
          <a:p>
            <a:pPr marL="23400" indent="0">
              <a:spcBef>
                <a:spcPts val="0"/>
              </a:spcBef>
              <a:spcAft>
                <a:spcPts val="0"/>
              </a:spcAft>
              <a:buNone/>
            </a:pPr>
            <a:r>
              <a:rPr lang="en-US" altLang="zh-CN" sz="2000" b="1" dirty="0">
                <a:solidFill>
                  <a:srgbClr val="FF0000"/>
                </a:solidFill>
                <a:latin typeface="Courier New" panose="02070309020205020404" pitchFamily="49" charset="0"/>
                <a:cs typeface="Courier New" panose="02070309020205020404" pitchFamily="49" charset="0"/>
              </a:rPr>
              <a:t>        for(int j=i+1;j&lt;</a:t>
            </a:r>
            <a:r>
              <a:rPr lang="en-US" altLang="zh-CN" sz="2000" b="1" dirty="0" err="1">
                <a:solidFill>
                  <a:srgbClr val="FF0000"/>
                </a:solidFill>
                <a:latin typeface="Courier New" panose="02070309020205020404" pitchFamily="49" charset="0"/>
                <a:cs typeface="Courier New" panose="02070309020205020404" pitchFamily="49" charset="0"/>
              </a:rPr>
              <a:t>N;j</a:t>
            </a:r>
            <a:r>
              <a:rPr lang="en-US" altLang="zh-CN" sz="2000" b="1" dirty="0">
                <a:solidFill>
                  <a:srgbClr val="FF0000"/>
                </a:solidFill>
                <a:latin typeface="Courier New" panose="02070309020205020404" pitchFamily="49" charset="0"/>
                <a:cs typeface="Courier New" panose="02070309020205020404" pitchFamily="49" charset="0"/>
              </a:rPr>
              <a:t>++)</a:t>
            </a:r>
          </a:p>
          <a:p>
            <a:pPr marL="23400" indent="0">
              <a:spcBef>
                <a:spcPts val="0"/>
              </a:spcBef>
              <a:spcAft>
                <a:spcPts val="0"/>
              </a:spcAft>
              <a:buNone/>
            </a:pPr>
            <a:r>
              <a:rPr lang="en-US" altLang="zh-CN" sz="2000" b="1" dirty="0">
                <a:solidFill>
                  <a:srgbClr val="FF0000"/>
                </a:solidFill>
                <a:latin typeface="Courier New" panose="02070309020205020404" pitchFamily="49" charset="0"/>
                <a:cs typeface="Courier New" panose="02070309020205020404" pitchFamily="49" charset="0"/>
              </a:rPr>
              <a:t>          for(int k=j+1;k&lt;</a:t>
            </a:r>
            <a:r>
              <a:rPr lang="en-US" altLang="zh-CN" sz="2000" b="1" dirty="0" err="1">
                <a:solidFill>
                  <a:srgbClr val="FF0000"/>
                </a:solidFill>
                <a:latin typeface="Courier New" panose="02070309020205020404" pitchFamily="49" charset="0"/>
                <a:cs typeface="Courier New" panose="02070309020205020404" pitchFamily="49" charset="0"/>
              </a:rPr>
              <a:t>N;k</a:t>
            </a:r>
            <a:r>
              <a:rPr lang="en-US" altLang="zh-CN" sz="2000" b="1" dirty="0">
                <a:solidFill>
                  <a:srgbClr val="FF0000"/>
                </a:solidFill>
                <a:latin typeface="Courier New" panose="02070309020205020404" pitchFamily="49" charset="0"/>
                <a:cs typeface="Courier New" panose="02070309020205020404" pitchFamily="49" charset="0"/>
              </a:rPr>
              <a:t>++)</a:t>
            </a:r>
          </a:p>
          <a:p>
            <a:pPr marL="23400" indent="0">
              <a:spcBef>
                <a:spcPts val="0"/>
              </a:spcBef>
              <a:spcAft>
                <a:spcPts val="0"/>
              </a:spcAft>
              <a:buNone/>
            </a:pPr>
            <a:r>
              <a:rPr lang="en-US" altLang="zh-CN" sz="2000" b="1" dirty="0">
                <a:solidFill>
                  <a:srgbClr val="FF0000"/>
                </a:solidFill>
                <a:latin typeface="Courier New" panose="02070309020205020404" pitchFamily="49" charset="0"/>
                <a:cs typeface="Courier New" panose="02070309020205020404" pitchFamily="49" charset="0"/>
              </a:rPr>
              <a:t>             if((</a:t>
            </a:r>
            <a:r>
              <a:rPr lang="en-US" altLang="zh-CN" sz="2000" b="1" dirty="0">
                <a:solidFill>
                  <a:srgbClr val="0000CC"/>
                </a:solidFill>
                <a:latin typeface="Courier New" panose="02070309020205020404" pitchFamily="49" charset="0"/>
                <a:cs typeface="Courier New" panose="02070309020205020404" pitchFamily="49" charset="0"/>
              </a:rPr>
              <a:t>a[</a:t>
            </a:r>
            <a:r>
              <a:rPr lang="en-US" altLang="zh-CN" sz="2000" b="1" dirty="0" err="1">
                <a:solidFill>
                  <a:srgbClr val="0000CC"/>
                </a:solidFill>
                <a:latin typeface="Courier New" panose="02070309020205020404" pitchFamily="49" charset="0"/>
                <a:cs typeface="Courier New" panose="02070309020205020404" pitchFamily="49" charset="0"/>
              </a:rPr>
              <a:t>i</a:t>
            </a:r>
            <a:r>
              <a:rPr lang="en-US" altLang="zh-CN" sz="2000" b="1" dirty="0">
                <a:solidFill>
                  <a:srgbClr val="0000CC"/>
                </a:solidFill>
                <a:latin typeface="Courier New" panose="02070309020205020404" pitchFamily="49" charset="0"/>
                <a:cs typeface="Courier New" panose="02070309020205020404" pitchFamily="49" charset="0"/>
              </a:rPr>
              <a:t>]</a:t>
            </a:r>
            <a:r>
              <a:rPr lang="en-US" altLang="zh-CN" sz="2000" b="1" dirty="0">
                <a:solidFill>
                  <a:srgbClr val="FF0000"/>
                </a:solidFill>
                <a:latin typeface="Courier New" panose="02070309020205020404" pitchFamily="49" charset="0"/>
                <a:cs typeface="Courier New" panose="02070309020205020404" pitchFamily="49" charset="0"/>
              </a:rPr>
              <a:t>+</a:t>
            </a:r>
            <a:r>
              <a:rPr lang="en-US" altLang="zh-CN" sz="2000" b="1" dirty="0">
                <a:solidFill>
                  <a:srgbClr val="0000CC"/>
                </a:solidFill>
                <a:latin typeface="Courier New" panose="02070309020205020404" pitchFamily="49" charset="0"/>
                <a:cs typeface="Courier New" panose="02070309020205020404" pitchFamily="49" charset="0"/>
              </a:rPr>
              <a:t>a[j]</a:t>
            </a:r>
            <a:r>
              <a:rPr lang="en-US" altLang="zh-CN" sz="2000" b="1" dirty="0">
                <a:solidFill>
                  <a:srgbClr val="FF0000"/>
                </a:solidFill>
                <a:latin typeface="Courier New" panose="02070309020205020404" pitchFamily="49" charset="0"/>
                <a:cs typeface="Courier New" panose="02070309020205020404" pitchFamily="49" charset="0"/>
              </a:rPr>
              <a:t>+</a:t>
            </a:r>
            <a:r>
              <a:rPr lang="en-US" altLang="zh-CN" sz="2000" b="1" dirty="0">
                <a:solidFill>
                  <a:srgbClr val="0000CC"/>
                </a:solidFill>
                <a:latin typeface="Courier New" panose="02070309020205020404" pitchFamily="49" charset="0"/>
                <a:cs typeface="Courier New" panose="02070309020205020404" pitchFamily="49" charset="0"/>
              </a:rPr>
              <a:t>a[k]</a:t>
            </a:r>
            <a:r>
              <a:rPr lang="en-US" altLang="zh-CN" sz="2000" b="1" dirty="0">
                <a:solidFill>
                  <a:srgbClr val="FF0000"/>
                </a:solidFill>
                <a:latin typeface="Courier New" panose="02070309020205020404" pitchFamily="49" charset="0"/>
                <a:cs typeface="Courier New" panose="02070309020205020404" pitchFamily="49" charset="0"/>
              </a:rPr>
              <a:t>)==0) </a:t>
            </a:r>
            <a:r>
              <a:rPr lang="en-US" altLang="zh-CN" sz="2000" b="1" dirty="0" err="1">
                <a:solidFill>
                  <a:srgbClr val="FF0000"/>
                </a:solidFill>
                <a:latin typeface="Courier New" panose="02070309020205020404" pitchFamily="49" charset="0"/>
                <a:cs typeface="Courier New" panose="02070309020205020404" pitchFamily="49" charset="0"/>
              </a:rPr>
              <a:t>cnt</a:t>
            </a:r>
            <a:r>
              <a:rPr lang="en-US" altLang="zh-CN" sz="2000" b="1" dirty="0">
                <a:solidFill>
                  <a:srgbClr val="FF0000"/>
                </a:solidFill>
                <a:latin typeface="Courier New" panose="02070309020205020404" pitchFamily="49" charset="0"/>
                <a:cs typeface="Courier New" panose="02070309020205020404" pitchFamily="49" charset="0"/>
              </a:rPr>
              <a:t>++;</a:t>
            </a:r>
            <a:endParaRPr lang="zh-CN" altLang="en-US" sz="2000" b="1" dirty="0">
              <a:solidFill>
                <a:srgbClr val="FF0000"/>
              </a:solidFill>
              <a:latin typeface="Courier New" panose="02070309020205020404" pitchFamily="49" charset="0"/>
              <a:cs typeface="Courier New" panose="02070309020205020404" pitchFamily="49" charset="0"/>
            </a:endParaRPr>
          </a:p>
          <a:p>
            <a:pPr marL="457200" lvl="1" indent="0">
              <a:buNone/>
            </a:pPr>
            <a:endParaRPr lang="en-US" altLang="zh-CN" b="1" dirty="0">
              <a:latin typeface="Times New Roman" panose="02020603050405020304" pitchFamily="18" charset="0"/>
              <a:cs typeface="Times New Roman" panose="02020603050405020304" pitchFamily="18" charset="0"/>
            </a:endParaRPr>
          </a:p>
          <a:p>
            <a:pPr marL="457200" lvl="1" indent="0">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运行时间的增长数量级为</a:t>
            </a:r>
            <a:r>
              <a:rPr lang="en-US" altLang="zh-CN" b="1" i="1" dirty="0">
                <a:latin typeface="Times New Roman" panose="02020603050405020304" pitchFamily="18" charset="0"/>
                <a:cs typeface="Times New Roman" panose="02020603050405020304" pitchFamily="18" charset="0"/>
              </a:rPr>
              <a:t>N</a:t>
            </a:r>
            <a:r>
              <a:rPr lang="en-US" altLang="zh-CN" b="1" i="1" baseline="30000" dirty="0">
                <a:latin typeface="Times New Roman" panose="02020603050405020304" pitchFamily="18" charset="0"/>
                <a:cs typeface="Times New Roman" panose="02020603050405020304" pitchFamily="18" charset="0"/>
              </a:rPr>
              <a:t>3</a:t>
            </a:r>
          </a:p>
          <a:p>
            <a:pPr lvl="2"/>
            <a:endParaRPr lang="en-US" altLang="zh-CN" dirty="0">
              <a:latin typeface="楷体" panose="02010609060101010101" pitchFamily="49" charset="-122"/>
              <a:ea typeface="楷体" panose="02010609060101010101" pitchFamily="49" charset="-122"/>
              <a:cs typeface="Times New Roman" panose="02020603050405020304" pitchFamily="18" charset="0"/>
            </a:endParaRPr>
          </a:p>
          <a:p>
            <a:pPr lvl="2"/>
            <a:endParaRPr lang="en-US" altLang="zh-CN" dirty="0"/>
          </a:p>
          <a:p>
            <a:pPr marL="914400" lvl="2" indent="0">
              <a:buNone/>
            </a:pPr>
            <a:endParaRPr lang="zh-CN" altLang="en-US" dirty="0"/>
          </a:p>
        </p:txBody>
      </p:sp>
      <p:sp>
        <p:nvSpPr>
          <p:cNvPr id="3" name="标题 2"/>
          <p:cNvSpPr>
            <a:spLocks noGrp="1"/>
          </p:cNvSpPr>
          <p:nvPr>
            <p:ph type="title"/>
          </p:nvPr>
        </p:nvSpPr>
        <p:spPr/>
        <p:txBody>
          <a:bodyPr/>
          <a:lstStyle/>
          <a:p>
            <a:r>
              <a:rPr lang="zh-CN" altLang="en-US" dirty="0"/>
              <a:t>验证</a:t>
            </a:r>
          </a:p>
        </p:txBody>
      </p:sp>
      <p:grpSp>
        <p:nvGrpSpPr>
          <p:cNvPr id="4" name="组合 3"/>
          <p:cNvGrpSpPr/>
          <p:nvPr/>
        </p:nvGrpSpPr>
        <p:grpSpPr>
          <a:xfrm>
            <a:off x="3103808" y="2546378"/>
            <a:ext cx="2434106" cy="778412"/>
            <a:chOff x="3232597" y="5147910"/>
            <a:chExt cx="2434106" cy="778412"/>
          </a:xfrm>
        </p:grpSpPr>
        <p:cxnSp>
          <p:nvCxnSpPr>
            <p:cNvPr id="7" name="直接箭头连接符 6"/>
            <p:cNvCxnSpPr>
              <a:cxnSpLocks/>
            </p:cNvCxnSpPr>
            <p:nvPr/>
          </p:nvCxnSpPr>
          <p:spPr>
            <a:xfrm flipH="1">
              <a:off x="3232597" y="5164859"/>
              <a:ext cx="2434106" cy="686220"/>
            </a:xfrm>
            <a:prstGeom prst="straightConnector1">
              <a:avLst/>
            </a:prstGeom>
            <a:ln w="22225">
              <a:solidFill>
                <a:srgbClr val="0000CC"/>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3856383" y="5147910"/>
              <a:ext cx="1810320" cy="778412"/>
            </a:xfrm>
            <a:prstGeom prst="straightConnector1">
              <a:avLst/>
            </a:prstGeom>
            <a:ln w="22225">
              <a:solidFill>
                <a:srgbClr val="0000CC"/>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4583399" y="5147910"/>
              <a:ext cx="1083304" cy="754254"/>
            </a:xfrm>
            <a:prstGeom prst="straightConnector1">
              <a:avLst/>
            </a:prstGeom>
            <a:ln w="22225">
              <a:solidFill>
                <a:srgbClr val="0000CC"/>
              </a:solidFill>
              <a:prstDash val="sysDash"/>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矩形 9"/>
              <p:cNvSpPr/>
              <p:nvPr/>
            </p:nvSpPr>
            <p:spPr>
              <a:xfrm>
                <a:off x="4996262" y="3885553"/>
                <a:ext cx="3967434" cy="1146755"/>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b="1" dirty="0">
                    <a:solidFill>
                      <a:srgbClr val="E907CE"/>
                    </a:solidFill>
                    <a:latin typeface="Cambria Math" panose="02040503050406030204" pitchFamily="18" charset="0"/>
                  </a:rPr>
                  <a:t>程序运行实验数据，分析得到：</a:t>
                </a:r>
                <a:endParaRPr lang="en-US" altLang="zh-CN" sz="2000" b="1" dirty="0">
                  <a:solidFill>
                    <a:srgbClr val="E907CE"/>
                  </a:solidFill>
                  <a:latin typeface="Cambria Math" panose="02040503050406030204" pitchFamily="18" charset="0"/>
                </a:endParaRPr>
              </a:p>
              <a:p>
                <a:pPr algn="ctr">
                  <a:lnSpc>
                    <a:spcPct val="150000"/>
                  </a:lnSpc>
                </a:pPr>
                <a14:m>
                  <m:oMathPara xmlns:m="http://schemas.openxmlformats.org/officeDocument/2006/math">
                    <m:oMathParaPr>
                      <m:jc m:val="centerGroup"/>
                    </m:oMathParaPr>
                    <m:oMath xmlns:m="http://schemas.openxmlformats.org/officeDocument/2006/math">
                      <m:r>
                        <a:rPr lang="en-US" altLang="zh-CN" sz="2400" b="1" i="1" smtClean="0">
                          <a:solidFill>
                            <a:srgbClr val="E907CE"/>
                          </a:solidFill>
                          <a:latin typeface="Cambria Math" panose="02040503050406030204" pitchFamily="18" charset="0"/>
                        </a:rPr>
                        <m:t>𝑻</m:t>
                      </m:r>
                      <m:d>
                        <m:dPr>
                          <m:ctrlPr>
                            <a:rPr lang="en-US" altLang="zh-CN" sz="2400" b="1" i="1" smtClean="0">
                              <a:solidFill>
                                <a:srgbClr val="E907CE"/>
                              </a:solidFill>
                              <a:latin typeface="Cambria Math" panose="02040503050406030204" pitchFamily="18" charset="0"/>
                            </a:rPr>
                          </m:ctrlPr>
                        </m:dPr>
                        <m:e>
                          <m:r>
                            <a:rPr lang="en-US" altLang="zh-CN" sz="2400" b="1" i="1" smtClean="0">
                              <a:solidFill>
                                <a:srgbClr val="E907CE"/>
                              </a:solidFill>
                              <a:latin typeface="Cambria Math" panose="02040503050406030204" pitchFamily="18" charset="0"/>
                            </a:rPr>
                            <m:t>𝑵</m:t>
                          </m:r>
                        </m:e>
                      </m:d>
                      <m:r>
                        <a:rPr lang="en-US" altLang="zh-CN" sz="2400" b="1" i="1" smtClean="0">
                          <a:solidFill>
                            <a:srgbClr val="E907CE"/>
                          </a:solidFill>
                          <a:latin typeface="Cambria Math" panose="02040503050406030204" pitchFamily="18" charset="0"/>
                        </a:rPr>
                        <m:t>=</m:t>
                      </m:r>
                      <m:r>
                        <m:rPr>
                          <m:nor/>
                        </m:rPr>
                        <a:rPr lang="en-US" altLang="zh-CN" sz="2400" b="1" i="1" dirty="0">
                          <a:solidFill>
                            <a:srgbClr val="E907CE"/>
                          </a:solidFill>
                          <a:latin typeface="Times New Roman" panose="02020603050405020304" pitchFamily="18" charset="0"/>
                          <a:cs typeface="Times New Roman" panose="02020603050405020304" pitchFamily="18" charset="0"/>
                        </a:rPr>
                        <m:t>9.98∗10</m:t>
                      </m:r>
                      <m:r>
                        <m:rPr>
                          <m:nor/>
                        </m:rPr>
                        <a:rPr lang="en-US" altLang="zh-CN" sz="2400" b="1" i="1" baseline="30000" dirty="0">
                          <a:solidFill>
                            <a:srgbClr val="E907CE"/>
                          </a:solidFill>
                          <a:latin typeface="Times New Roman" panose="02020603050405020304" pitchFamily="18" charset="0"/>
                          <a:cs typeface="Times New Roman" panose="02020603050405020304" pitchFamily="18" charset="0"/>
                        </a:rPr>
                        <m:t>−11</m:t>
                      </m:r>
                      <m:sSup>
                        <m:sSupPr>
                          <m:ctrlPr>
                            <a:rPr lang="en-US" altLang="zh-CN" sz="2400" b="1" i="1" smtClean="0">
                              <a:solidFill>
                                <a:srgbClr val="E907CE"/>
                              </a:solidFill>
                              <a:latin typeface="Cambria Math" panose="02040503050406030204" pitchFamily="18" charset="0"/>
                            </a:rPr>
                          </m:ctrlPr>
                        </m:sSupPr>
                        <m:e>
                          <m:r>
                            <a:rPr lang="en-US" altLang="zh-CN" sz="2400" b="1" i="1" smtClean="0">
                              <a:solidFill>
                                <a:srgbClr val="E907CE"/>
                              </a:solidFill>
                              <a:latin typeface="Cambria Math" panose="02040503050406030204" pitchFamily="18" charset="0"/>
                            </a:rPr>
                            <m:t>𝑵</m:t>
                          </m:r>
                        </m:e>
                        <m:sup>
                          <m:r>
                            <a:rPr lang="en-US" altLang="zh-CN" sz="2400" b="1" i="1" smtClean="0">
                              <a:solidFill>
                                <a:srgbClr val="E907CE"/>
                              </a:solidFill>
                              <a:latin typeface="Cambria Math" panose="02040503050406030204" pitchFamily="18" charset="0"/>
                            </a:rPr>
                            <m:t>𝟑</m:t>
                          </m:r>
                        </m:sup>
                      </m:sSup>
                    </m:oMath>
                  </m:oMathPara>
                </a14:m>
                <a:endParaRPr lang="zh-CN" altLang="en-US" sz="2400" b="1" i="1" dirty="0">
                  <a:solidFill>
                    <a:srgbClr val="FF0000"/>
                  </a:solidFill>
                </a:endParaRPr>
              </a:p>
            </p:txBody>
          </p:sp>
        </mc:Choice>
        <mc:Fallback xmlns="">
          <p:sp>
            <p:nvSpPr>
              <p:cNvPr id="10" name="矩形 9"/>
              <p:cNvSpPr>
                <a:spLocks noRot="1" noChangeAspect="1" noMove="1" noResize="1" noEditPoints="1" noAdjustHandles="1" noChangeArrowheads="1" noChangeShapeType="1" noTextEdit="1"/>
              </p:cNvSpPr>
              <p:nvPr/>
            </p:nvSpPr>
            <p:spPr>
              <a:xfrm>
                <a:off x="4996262" y="3885553"/>
                <a:ext cx="3967434" cy="1146755"/>
              </a:xfrm>
              <a:prstGeom prst="rect">
                <a:avLst/>
              </a:prstGeom>
              <a:blipFill rotWithShape="0">
                <a:blip r:embed="rId2"/>
                <a:stretch>
                  <a:fillRect l="-1534"/>
                </a:stretch>
              </a:blipFill>
              <a:ln>
                <a:solidFill>
                  <a:schemeClr val="accent1">
                    <a:shade val="50000"/>
                  </a:schemeClr>
                </a:solidFill>
              </a:ln>
            </p:spPr>
            <p:txBody>
              <a:bodyPr/>
              <a:lstStyle/>
              <a:p>
                <a:r>
                  <a:rPr lang="zh-CN" altLang="en-US">
                    <a:noFill/>
                  </a:rPr>
                  <a:t> </a:t>
                </a:r>
              </a:p>
            </p:txBody>
          </p:sp>
        </mc:Fallback>
      </mc:AlternateContent>
      <p:sp>
        <p:nvSpPr>
          <p:cNvPr id="6" name="文本框 5"/>
          <p:cNvSpPr txBox="1"/>
          <p:nvPr/>
        </p:nvSpPr>
        <p:spPr>
          <a:xfrm>
            <a:off x="328410" y="5420894"/>
            <a:ext cx="7984901" cy="763992"/>
          </a:xfrm>
          <a:prstGeom prst="rect">
            <a:avLst/>
          </a:prstGeom>
          <a:noFill/>
        </p:spPr>
        <p:txBody>
          <a:bodyPr wrap="square" rtlCol="0">
            <a:spAutoFit/>
          </a:bodyPr>
          <a:lstStyle/>
          <a:p>
            <a:pPr>
              <a:lnSpc>
                <a:spcPts val="2800"/>
              </a:lnSpc>
            </a:pPr>
            <a:r>
              <a:rPr lang="zh-CN" altLang="en-US" sz="2000" b="1" dirty="0">
                <a:latin typeface="楷体" panose="02010609060101010101" pitchFamily="49" charset="-122"/>
                <a:ea typeface="楷体" panose="02010609060101010101" pitchFamily="49" charset="-122"/>
              </a:rPr>
              <a:t>渐近复杂性分析，增长数量级概念的应用使算法和在某台计算机上的具体实现分离开来，使我们对算法性能的知识可以应用于任何计算机。</a:t>
            </a:r>
          </a:p>
        </p:txBody>
      </p:sp>
      <p:sp>
        <p:nvSpPr>
          <p:cNvPr id="11" name="矩形 10">
            <a:extLst>
              <a:ext uri="{FF2B5EF4-FFF2-40B4-BE49-F238E27FC236}">
                <a16:creationId xmlns:a16="http://schemas.microsoft.com/office/drawing/2014/main" id="{2429BF3B-0EB9-4E96-8BCE-1D008AD73401}"/>
              </a:ext>
            </a:extLst>
          </p:cNvPr>
          <p:cNvSpPr/>
          <p:nvPr/>
        </p:nvSpPr>
        <p:spPr>
          <a:xfrm>
            <a:off x="5553582" y="2093571"/>
            <a:ext cx="3212253" cy="754254"/>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0000CC"/>
                </a:solidFill>
              </a:rPr>
              <a:t>数组元素的访问次数为：</a:t>
            </a:r>
            <a:endParaRPr lang="en-US" altLang="zh-CN" b="1" dirty="0">
              <a:solidFill>
                <a:srgbClr val="0000CC"/>
              </a:solidFill>
            </a:endParaRPr>
          </a:p>
          <a:p>
            <a:r>
              <a:rPr lang="en-US" altLang="zh-CN" b="1" dirty="0">
                <a:solidFill>
                  <a:srgbClr val="0000CC"/>
                </a:solidFill>
              </a:rPr>
              <a:t>3*N*(N-1)*(N-2)/6       ~N</a:t>
            </a:r>
            <a:r>
              <a:rPr lang="en-US" altLang="zh-CN" b="1" baseline="30000" dirty="0">
                <a:solidFill>
                  <a:srgbClr val="0000CC"/>
                </a:solidFill>
              </a:rPr>
              <a:t>3</a:t>
            </a:r>
            <a:endParaRPr lang="zh-CN" altLang="en-US" b="1" baseline="30000" dirty="0">
              <a:solidFill>
                <a:srgbClr val="0000CC"/>
              </a:solidFill>
            </a:endParaRPr>
          </a:p>
        </p:txBody>
      </p:sp>
    </p:spTree>
    <p:extLst>
      <p:ext uri="{BB962C8B-B14F-4D97-AF65-F5344CB8AC3E}">
        <p14:creationId xmlns:p14="http://schemas.microsoft.com/office/powerpoint/2010/main" val="33148555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051382" y="1252359"/>
            <a:ext cx="7411350" cy="5496170"/>
          </a:xfrm>
          <a:prstGeom prst="rect">
            <a:avLst/>
          </a:prstGeom>
        </p:spPr>
      </p:pic>
      <p:sp>
        <p:nvSpPr>
          <p:cNvPr id="3" name="标题 2"/>
          <p:cNvSpPr>
            <a:spLocks noGrp="1"/>
          </p:cNvSpPr>
          <p:nvPr>
            <p:ph type="title"/>
          </p:nvPr>
        </p:nvSpPr>
        <p:spPr/>
        <p:txBody>
          <a:bodyPr/>
          <a:lstStyle/>
          <a:p>
            <a:r>
              <a:rPr lang="zh-CN" altLang="en-US" dirty="0"/>
              <a:t>增长数量级的分类</a:t>
            </a:r>
          </a:p>
        </p:txBody>
      </p:sp>
    </p:spTree>
    <p:extLst>
      <p:ext uri="{BB962C8B-B14F-4D97-AF65-F5344CB8AC3E}">
        <p14:creationId xmlns:p14="http://schemas.microsoft.com/office/powerpoint/2010/main" val="4916555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643085" y="1242487"/>
            <a:ext cx="5195597" cy="5125702"/>
          </a:xfrm>
          <a:prstGeom prst="rect">
            <a:avLst/>
          </a:prstGeom>
        </p:spPr>
      </p:pic>
      <p:sp>
        <p:nvSpPr>
          <p:cNvPr id="3" name="标题 2"/>
          <p:cNvSpPr>
            <a:spLocks noGrp="1"/>
          </p:cNvSpPr>
          <p:nvPr>
            <p:ph type="title"/>
          </p:nvPr>
        </p:nvSpPr>
        <p:spPr/>
        <p:txBody>
          <a:bodyPr/>
          <a:lstStyle/>
          <a:p>
            <a:r>
              <a:rPr lang="zh-CN" altLang="en-US" dirty="0"/>
              <a:t>增长数量级的分类</a:t>
            </a:r>
          </a:p>
        </p:txBody>
      </p:sp>
    </p:spTree>
    <p:extLst>
      <p:ext uri="{BB962C8B-B14F-4D97-AF65-F5344CB8AC3E}">
        <p14:creationId xmlns:p14="http://schemas.microsoft.com/office/powerpoint/2010/main" val="3916479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31B3CF3-9DE0-49F9-A0AC-E476E3656792}"/>
              </a:ext>
            </a:extLst>
          </p:cNvPr>
          <p:cNvSpPr>
            <a:spLocks noGrp="1"/>
          </p:cNvSpPr>
          <p:nvPr>
            <p:ph idx="1"/>
          </p:nvPr>
        </p:nvSpPr>
        <p:spPr/>
        <p:txBody>
          <a:bodyPr/>
          <a:lstStyle/>
          <a:p>
            <a:r>
              <a:rPr lang="zh-CN" altLang="en-US" b="1" dirty="0">
                <a:solidFill>
                  <a:srgbClr val="FF0000"/>
                </a:solidFill>
              </a:rPr>
              <a:t>例</a:t>
            </a:r>
            <a:r>
              <a:rPr lang="en-US" altLang="zh-CN" b="1" dirty="0">
                <a:solidFill>
                  <a:srgbClr val="FF0000"/>
                </a:solidFill>
              </a:rPr>
              <a:t>1</a:t>
            </a:r>
            <a:r>
              <a:rPr lang="zh-CN" altLang="en-US" b="1" dirty="0">
                <a:solidFill>
                  <a:srgbClr val="FF0000"/>
                </a:solidFill>
              </a:rPr>
              <a:t>：统计不同元素个数</a:t>
            </a:r>
            <a:endParaRPr lang="en-US" altLang="zh-CN" b="1" dirty="0">
              <a:solidFill>
                <a:srgbClr val="FF0000"/>
              </a:solidFill>
            </a:endParaRPr>
          </a:p>
          <a:p>
            <a:pPr lvl="1"/>
            <a:r>
              <a:rPr lang="zh-CN" altLang="en-US" b="1" dirty="0">
                <a:latin typeface="Times New Roman" panose="02020603050405020304" pitchFamily="18" charset="0"/>
                <a:cs typeface="Times New Roman" panose="02020603050405020304" pitchFamily="18" charset="0"/>
              </a:rPr>
              <a:t>假设每个元素为正整数且元素值均小于</a:t>
            </a:r>
            <a:r>
              <a:rPr lang="en-US" altLang="zh-CN" b="1" dirty="0">
                <a:latin typeface="Times New Roman" panose="02020603050405020304" pitchFamily="18" charset="0"/>
                <a:cs typeface="Times New Roman" panose="02020603050405020304" pitchFamily="18" charset="0"/>
              </a:rPr>
              <a:t>M,</a:t>
            </a:r>
            <a:r>
              <a:rPr lang="zh-CN" altLang="en-US" b="1" dirty="0">
                <a:latin typeface="Times New Roman" panose="02020603050405020304" pitchFamily="18" charset="0"/>
                <a:cs typeface="Times New Roman" panose="02020603050405020304" pitchFamily="18" charset="0"/>
              </a:rPr>
              <a:t>则可以定义一个大小为</a:t>
            </a:r>
            <a:r>
              <a:rPr lang="en-US" altLang="zh-CN" b="1" dirty="0">
                <a:latin typeface="Times New Roman" panose="02020603050405020304" pitchFamily="18" charset="0"/>
                <a:cs typeface="Times New Roman" panose="02020603050405020304" pitchFamily="18" charset="0"/>
              </a:rPr>
              <a:t>M</a:t>
            </a:r>
            <a:r>
              <a:rPr lang="zh-CN" altLang="en-US" b="1" dirty="0">
                <a:latin typeface="Times New Roman" panose="02020603050405020304" pitchFamily="18" charset="0"/>
                <a:cs typeface="Times New Roman" panose="02020603050405020304" pitchFamily="18" charset="0"/>
              </a:rPr>
              <a:t>的数组</a:t>
            </a:r>
            <a:r>
              <a:rPr lang="en-US" altLang="zh-CN" b="1" dirty="0">
                <a:latin typeface="Times New Roman" panose="02020603050405020304" pitchFamily="18" charset="0"/>
                <a:cs typeface="Times New Roman" panose="02020603050405020304" pitchFamily="18" charset="0"/>
              </a:rPr>
              <a:t>: int a[M];</a:t>
            </a:r>
            <a:endParaRPr lang="zh-CN" altLang="en-US" b="1" dirty="0">
              <a:latin typeface="Times New Roman" panose="02020603050405020304" pitchFamily="18" charset="0"/>
              <a:cs typeface="Times New Roman" panose="02020603050405020304" pitchFamily="18" charset="0"/>
            </a:endParaRPr>
          </a:p>
        </p:txBody>
      </p:sp>
      <p:sp>
        <p:nvSpPr>
          <p:cNvPr id="3" name="标题 2">
            <a:extLst>
              <a:ext uri="{FF2B5EF4-FFF2-40B4-BE49-F238E27FC236}">
                <a16:creationId xmlns:a16="http://schemas.microsoft.com/office/drawing/2014/main" id="{BDFD0A42-192D-470B-B9AE-D4D1ABDA2124}"/>
              </a:ext>
            </a:extLst>
          </p:cNvPr>
          <p:cNvSpPr>
            <a:spLocks noGrp="1"/>
          </p:cNvSpPr>
          <p:nvPr>
            <p:ph type="title"/>
          </p:nvPr>
        </p:nvSpPr>
        <p:spPr/>
        <p:txBody>
          <a:bodyPr/>
          <a:lstStyle/>
          <a:p>
            <a:r>
              <a:rPr lang="zh-CN" altLang="en-US" dirty="0"/>
              <a:t>算法初体验</a:t>
            </a:r>
          </a:p>
        </p:txBody>
      </p:sp>
      <p:pic>
        <p:nvPicPr>
          <p:cNvPr id="4" name="图片 3">
            <a:extLst>
              <a:ext uri="{FF2B5EF4-FFF2-40B4-BE49-F238E27FC236}">
                <a16:creationId xmlns:a16="http://schemas.microsoft.com/office/drawing/2014/main" id="{BE283B62-1F06-4A55-A662-EB9BC2272C6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82742" y="2839285"/>
            <a:ext cx="3764913" cy="3184444"/>
          </a:xfrm>
          <a:prstGeom prst="rect">
            <a:avLst/>
          </a:prstGeom>
        </p:spPr>
      </p:pic>
      <p:pic>
        <p:nvPicPr>
          <p:cNvPr id="5" name="图片 4">
            <a:extLst>
              <a:ext uri="{FF2B5EF4-FFF2-40B4-BE49-F238E27FC236}">
                <a16:creationId xmlns:a16="http://schemas.microsoft.com/office/drawing/2014/main" id="{F01DE15B-4F64-4A7A-8E0A-B8E5F72F3A19}"/>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526384" y="2734524"/>
            <a:ext cx="6529815" cy="1422697"/>
          </a:xfrm>
          <a:prstGeom prst="rect">
            <a:avLst/>
          </a:prstGeom>
        </p:spPr>
      </p:pic>
      <p:sp>
        <p:nvSpPr>
          <p:cNvPr id="6" name="矩形 5">
            <a:extLst>
              <a:ext uri="{FF2B5EF4-FFF2-40B4-BE49-F238E27FC236}">
                <a16:creationId xmlns:a16="http://schemas.microsoft.com/office/drawing/2014/main" id="{D1F33E6A-46A7-4854-90EA-DE38BC63B1B7}"/>
              </a:ext>
            </a:extLst>
          </p:cNvPr>
          <p:cNvSpPr/>
          <p:nvPr/>
        </p:nvSpPr>
        <p:spPr>
          <a:xfrm>
            <a:off x="4265628" y="4830939"/>
            <a:ext cx="4746396" cy="461665"/>
          </a:xfrm>
          <a:prstGeom prst="rect">
            <a:avLst/>
          </a:prstGeom>
        </p:spPr>
        <p:txBody>
          <a:bodyPr wrap="square">
            <a:spAutoFit/>
          </a:bodyPr>
          <a:lstStyle/>
          <a:p>
            <a:r>
              <a:rPr lang="zh-CN" altLang="en-US" sz="2400" b="1" i="1" dirty="0">
                <a:solidFill>
                  <a:srgbClr val="FF0000"/>
                </a:solidFill>
              </a:rPr>
              <a:t>由于 </a:t>
            </a:r>
            <a:r>
              <a:rPr lang="en-US" altLang="zh-CN" sz="2400" b="1" i="1" dirty="0">
                <a:solidFill>
                  <a:srgbClr val="FF0000"/>
                </a:solidFill>
              </a:rPr>
              <a:t>M</a:t>
            </a:r>
            <a:r>
              <a:rPr lang="zh-CN" altLang="en-US" sz="2400" b="1" i="1" dirty="0">
                <a:solidFill>
                  <a:srgbClr val="FF0000"/>
                </a:solidFill>
              </a:rPr>
              <a:t>可能极大，无实用价值！</a:t>
            </a:r>
          </a:p>
        </p:txBody>
      </p:sp>
    </p:spTree>
    <p:extLst>
      <p:ext uri="{BB962C8B-B14F-4D97-AF65-F5344CB8AC3E}">
        <p14:creationId xmlns:p14="http://schemas.microsoft.com/office/powerpoint/2010/main" val="21297305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spcBef>
                <a:spcPts val="0"/>
              </a:spcBef>
              <a:spcAft>
                <a:spcPts val="0"/>
              </a:spcAft>
            </a:pPr>
            <a:r>
              <a:rPr lang="zh-CN" altLang="en-US" sz="2400" b="1" dirty="0">
                <a:latin typeface="Times New Roman" panose="02020603050405020304" pitchFamily="18" charset="0"/>
                <a:cs typeface="Times New Roman" panose="02020603050405020304" pitchFamily="18" charset="0"/>
              </a:rPr>
              <a:t>对于相同输入规模的不同实例，算法的基本操作的执行次数也不一样，通常定义三种时间复杂度分析</a:t>
            </a:r>
            <a:endParaRPr lang="en-US" altLang="zh-CN" sz="2400" b="1" dirty="0">
              <a:latin typeface="Times New Roman" panose="02020603050405020304" pitchFamily="18" charset="0"/>
              <a:cs typeface="Times New Roman" panose="02020603050405020304" pitchFamily="18" charset="0"/>
            </a:endParaRPr>
          </a:p>
          <a:p>
            <a:pPr lvl="1">
              <a:lnSpc>
                <a:spcPct val="150000"/>
              </a:lnSpc>
              <a:spcBef>
                <a:spcPts val="0"/>
              </a:spcBef>
              <a:spcAft>
                <a:spcPts val="0"/>
              </a:spcAft>
            </a:pPr>
            <a:r>
              <a:rPr lang="zh-CN" altLang="en-US" b="1" dirty="0">
                <a:latin typeface="Times New Roman" panose="02020603050405020304" pitchFamily="18" charset="0"/>
                <a:cs typeface="Times New Roman" panose="02020603050405020304" pitchFamily="18" charset="0"/>
              </a:rPr>
              <a:t>最好情况下</a:t>
            </a:r>
            <a:r>
              <a:rPr lang="en-US" altLang="zh-CN" b="1" dirty="0">
                <a:solidFill>
                  <a:srgbClr val="FF0000"/>
                </a:solidFill>
                <a:latin typeface="Times New Roman" panose="02020603050405020304" pitchFamily="18" charset="0"/>
                <a:cs typeface="Times New Roman" panose="02020603050405020304" pitchFamily="18" charset="0"/>
              </a:rPr>
              <a:t>(Best-case)</a:t>
            </a:r>
            <a:r>
              <a:rPr lang="zh-CN" altLang="en-US" b="1" dirty="0">
                <a:solidFill>
                  <a:srgbClr val="FF0000"/>
                </a:solidFill>
                <a:latin typeface="Times New Roman" panose="02020603050405020304" pitchFamily="18" charset="0"/>
                <a:cs typeface="Times New Roman" panose="02020603050405020304" pitchFamily="18" charset="0"/>
              </a:rPr>
              <a:t>的</a:t>
            </a:r>
            <a:r>
              <a:rPr lang="zh-CN" altLang="en-US" b="1" dirty="0">
                <a:latin typeface="Times New Roman" panose="02020603050405020304" pitchFamily="18" charset="0"/>
                <a:cs typeface="Times New Roman" panose="02020603050405020304" pitchFamily="18" charset="0"/>
              </a:rPr>
              <a:t>时间复杂度分析：</a:t>
            </a:r>
            <a:r>
              <a:rPr lang="zh-CN" altLang="en-US" b="1" dirty="0">
                <a:solidFill>
                  <a:srgbClr val="0000CC"/>
                </a:solidFill>
                <a:latin typeface="Times New Roman" panose="02020603050405020304" pitchFamily="18" charset="0"/>
                <a:cs typeface="Times New Roman" panose="02020603050405020304" pitchFamily="18" charset="0"/>
              </a:rPr>
              <a:t>运行时间下界</a:t>
            </a:r>
            <a:endParaRPr lang="en-US" altLang="zh-CN" b="1" dirty="0">
              <a:solidFill>
                <a:srgbClr val="0000CC"/>
              </a:solidFill>
              <a:latin typeface="Times New Roman" panose="02020603050405020304" pitchFamily="18" charset="0"/>
              <a:cs typeface="Times New Roman" panose="02020603050405020304" pitchFamily="18" charset="0"/>
            </a:endParaRPr>
          </a:p>
          <a:p>
            <a:pPr lvl="1">
              <a:lnSpc>
                <a:spcPct val="150000"/>
              </a:lnSpc>
              <a:spcBef>
                <a:spcPts val="0"/>
              </a:spcBef>
              <a:spcAft>
                <a:spcPts val="0"/>
              </a:spcAft>
            </a:pPr>
            <a:r>
              <a:rPr lang="zh-CN" altLang="en-US" b="1" dirty="0">
                <a:latin typeface="Times New Roman" panose="02020603050405020304" pitchFamily="18" charset="0"/>
                <a:cs typeface="Times New Roman" panose="02020603050405020304" pitchFamily="18" charset="0"/>
              </a:rPr>
              <a:t>最坏情况下</a:t>
            </a:r>
            <a:r>
              <a:rPr lang="en-US" altLang="zh-CN" b="1" dirty="0">
                <a:solidFill>
                  <a:srgbClr val="FF0000"/>
                </a:solidFill>
                <a:latin typeface="Times New Roman" panose="02020603050405020304" pitchFamily="18" charset="0"/>
                <a:cs typeface="Times New Roman" panose="02020603050405020304" pitchFamily="18" charset="0"/>
              </a:rPr>
              <a:t>(Worst-case)</a:t>
            </a:r>
            <a:r>
              <a:rPr lang="zh-CN" altLang="en-US" b="1" dirty="0">
                <a:latin typeface="Times New Roman" panose="02020603050405020304" pitchFamily="18" charset="0"/>
                <a:cs typeface="Times New Roman" panose="02020603050405020304" pitchFamily="18" charset="0"/>
              </a:rPr>
              <a:t>的时间复杂度分析：</a:t>
            </a:r>
            <a:r>
              <a:rPr lang="zh-CN" altLang="en-US" b="1" dirty="0">
                <a:solidFill>
                  <a:srgbClr val="0000CC"/>
                </a:solidFill>
                <a:latin typeface="Times New Roman" panose="02020603050405020304" pitchFamily="18" charset="0"/>
                <a:cs typeface="Times New Roman" panose="02020603050405020304" pitchFamily="18" charset="0"/>
              </a:rPr>
              <a:t>运行时间上界</a:t>
            </a:r>
            <a:endParaRPr lang="en-US" altLang="zh-CN" b="1" i="1" dirty="0">
              <a:solidFill>
                <a:srgbClr val="0000CC"/>
              </a:solidFill>
              <a:latin typeface="Times New Roman" panose="02020603050405020304" pitchFamily="18" charset="0"/>
              <a:cs typeface="Times New Roman" panose="02020603050405020304" pitchFamily="18" charset="0"/>
            </a:endParaRPr>
          </a:p>
          <a:p>
            <a:pPr lvl="2">
              <a:lnSpc>
                <a:spcPct val="150000"/>
              </a:lnSpc>
              <a:spcBef>
                <a:spcPts val="0"/>
              </a:spcBef>
              <a:spcAft>
                <a:spcPts val="0"/>
              </a:spcAft>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算法求解输入规模为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的实例所需要的最长时间</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0"/>
              </a:spcBef>
              <a:spcAft>
                <a:spcPts val="0"/>
              </a:spcAft>
            </a:pPr>
            <a:r>
              <a:rPr lang="zh-CN" altLang="en-US" b="1" dirty="0">
                <a:latin typeface="Times New Roman" panose="02020603050405020304" pitchFamily="18" charset="0"/>
                <a:cs typeface="Times New Roman" panose="02020603050405020304" pitchFamily="18" charset="0"/>
              </a:rPr>
              <a:t>平均情况下</a:t>
            </a:r>
            <a:r>
              <a:rPr lang="en-US" altLang="zh-CN" b="1" dirty="0">
                <a:solidFill>
                  <a:srgbClr val="FF0000"/>
                </a:solidFill>
                <a:latin typeface="Times New Roman" panose="02020603050405020304" pitchFamily="18" charset="0"/>
                <a:cs typeface="Times New Roman" panose="02020603050405020304" pitchFamily="18" charset="0"/>
              </a:rPr>
              <a:t>(Average-case)</a:t>
            </a:r>
            <a:r>
              <a:rPr lang="zh-CN" altLang="en-US" b="1" dirty="0">
                <a:latin typeface="Times New Roman" panose="02020603050405020304" pitchFamily="18" charset="0"/>
                <a:cs typeface="Times New Roman" panose="02020603050405020304" pitchFamily="18" charset="0"/>
              </a:rPr>
              <a:t>的时间复杂度分析：</a:t>
            </a:r>
            <a:r>
              <a:rPr lang="zh-CN" altLang="en-US" sz="2000" b="1" dirty="0">
                <a:solidFill>
                  <a:srgbClr val="0000CC"/>
                </a:solidFill>
                <a:latin typeface="Times New Roman" panose="02020603050405020304" pitchFamily="18" charset="0"/>
                <a:cs typeface="Times New Roman" panose="02020603050405020304" pitchFamily="18" charset="0"/>
              </a:rPr>
              <a:t>运行时间期望值</a:t>
            </a:r>
            <a:endParaRPr lang="en-US" altLang="zh-CN" sz="2000" b="1" i="1" dirty="0">
              <a:solidFill>
                <a:srgbClr val="0000CC"/>
              </a:solidFill>
              <a:latin typeface="Times New Roman" panose="02020603050405020304" pitchFamily="18" charset="0"/>
              <a:cs typeface="Times New Roman" panose="02020603050405020304" pitchFamily="18" charset="0"/>
            </a:endParaRPr>
          </a:p>
          <a:p>
            <a:pPr lvl="2">
              <a:lnSpc>
                <a:spcPct val="150000"/>
              </a:lnSpc>
              <a:spcBef>
                <a:spcPts val="0"/>
              </a:spcBef>
              <a:spcAft>
                <a:spcPts val="0"/>
              </a:spcAft>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在给定规模为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的输入实例的概率分布下，算法求解这些实例所需要的平均时间。</a:t>
            </a:r>
          </a:p>
        </p:txBody>
      </p:sp>
      <p:sp>
        <p:nvSpPr>
          <p:cNvPr id="3" name="标题 2"/>
          <p:cNvSpPr>
            <a:spLocks noGrp="1"/>
          </p:cNvSpPr>
          <p:nvPr>
            <p:ph type="title"/>
          </p:nvPr>
        </p:nvSpPr>
        <p:spPr/>
        <p:txBody>
          <a:bodyPr/>
          <a:lstStyle/>
          <a:p>
            <a:r>
              <a:rPr lang="zh-CN" altLang="en-US" dirty="0"/>
              <a:t>算法分析的类型</a:t>
            </a:r>
          </a:p>
        </p:txBody>
      </p:sp>
    </p:spTree>
    <p:extLst>
      <p:ext uri="{BB962C8B-B14F-4D97-AF65-F5344CB8AC3E}">
        <p14:creationId xmlns:p14="http://schemas.microsoft.com/office/powerpoint/2010/main" val="23542575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latin typeface="Times New Roman" panose="02020603050405020304" pitchFamily="18" charset="0"/>
                <a:cs typeface="Times New Roman" panose="02020603050405020304" pitchFamily="18" charset="0"/>
              </a:rPr>
              <a:t>平均情况下</a:t>
            </a:r>
            <a:r>
              <a:rPr lang="en-US" altLang="zh-CN" b="1" dirty="0">
                <a:solidFill>
                  <a:srgbClr val="FF0000"/>
                </a:solidFill>
                <a:latin typeface="Times New Roman" panose="02020603050405020304" pitchFamily="18" charset="0"/>
                <a:cs typeface="Times New Roman" panose="02020603050405020304" pitchFamily="18" charset="0"/>
              </a:rPr>
              <a:t>(Average-case)</a:t>
            </a:r>
            <a:r>
              <a:rPr lang="zh-CN" altLang="en-US" b="1" dirty="0">
                <a:latin typeface="Times New Roman" panose="02020603050405020304" pitchFamily="18" charset="0"/>
                <a:cs typeface="Times New Roman" panose="02020603050405020304" pitchFamily="18" charset="0"/>
              </a:rPr>
              <a:t>的运行时间</a:t>
            </a:r>
            <a:r>
              <a:rPr lang="en-US" altLang="zh-CN" b="1" i="1" dirty="0">
                <a:latin typeface="Times New Roman" panose="02020603050405020304" pitchFamily="18" charset="0"/>
                <a:cs typeface="Times New Roman" panose="02020603050405020304" pitchFamily="18" charset="0"/>
              </a:rPr>
              <a:t>A(n)</a:t>
            </a:r>
            <a:r>
              <a:rPr lang="zh-CN" altLang="en-US" b="1" dirty="0">
                <a:latin typeface="Times New Roman" panose="02020603050405020304" pitchFamily="18" charset="0"/>
                <a:cs typeface="Times New Roman" panose="02020603050405020304" pitchFamily="18" charset="0"/>
              </a:rPr>
              <a:t>计算</a:t>
            </a:r>
            <a:endParaRPr lang="en-US" altLang="zh-CN" b="1" dirty="0">
              <a:latin typeface="Times New Roman" panose="02020603050405020304" pitchFamily="18" charset="0"/>
              <a:cs typeface="Times New Roman" panose="02020603050405020304" pitchFamily="18" charset="0"/>
            </a:endParaRPr>
          </a:p>
          <a:p>
            <a:pPr lvl="1"/>
            <a:r>
              <a:rPr lang="zh-CN" altLang="en-US" b="1" dirty="0">
                <a:latin typeface="Times New Roman" panose="02020603050405020304" pitchFamily="18" charset="0"/>
                <a:cs typeface="Times New Roman" panose="02020603050405020304" pitchFamily="18" charset="0"/>
              </a:rPr>
              <a:t>设</a:t>
            </a:r>
            <a:r>
              <a:rPr lang="en-US" altLang="zh-CN" b="1" i="1" dirty="0">
                <a:latin typeface="Times New Roman" panose="02020603050405020304" pitchFamily="18" charset="0"/>
                <a:cs typeface="Times New Roman" panose="02020603050405020304" pitchFamily="18" charset="0"/>
              </a:rPr>
              <a:t>S</a:t>
            </a:r>
            <a:r>
              <a:rPr lang="zh-CN" altLang="en-US" b="1" dirty="0">
                <a:latin typeface="Times New Roman" panose="02020603050405020304" pitchFamily="18" charset="0"/>
                <a:cs typeface="Times New Roman" panose="02020603050405020304" pitchFamily="18" charset="0"/>
              </a:rPr>
              <a:t>为输入规模为</a:t>
            </a:r>
            <a:r>
              <a:rPr lang="en-US" altLang="zh-CN" b="1" i="1"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的实例集</a:t>
            </a:r>
            <a:endParaRPr lang="en-US" altLang="zh-CN" b="1" dirty="0">
              <a:latin typeface="Times New Roman" panose="02020603050405020304" pitchFamily="18" charset="0"/>
              <a:cs typeface="Times New Roman" panose="02020603050405020304" pitchFamily="18" charset="0"/>
            </a:endParaRPr>
          </a:p>
          <a:p>
            <a:pPr lvl="1"/>
            <a:r>
              <a:rPr lang="zh-CN" altLang="en-US" b="1" dirty="0">
                <a:latin typeface="Times New Roman" panose="02020603050405020304" pitchFamily="18" charset="0"/>
                <a:cs typeface="Times New Roman" panose="02020603050405020304" pitchFamily="18" charset="0"/>
              </a:rPr>
              <a:t>实例</a:t>
            </a:r>
            <a:r>
              <a:rPr lang="en-US" altLang="zh-CN" b="1" i="1" dirty="0">
                <a:latin typeface="Times New Roman" panose="02020603050405020304" pitchFamily="18" charset="0"/>
                <a:cs typeface="Times New Roman" panose="02020603050405020304" pitchFamily="18" charset="0"/>
              </a:rPr>
              <a:t>I∈S</a:t>
            </a:r>
            <a:r>
              <a:rPr lang="zh-CN" altLang="en-US" b="1" dirty="0">
                <a:latin typeface="Times New Roman" panose="02020603050405020304" pitchFamily="18" charset="0"/>
                <a:cs typeface="Times New Roman" panose="02020603050405020304" pitchFamily="18" charset="0"/>
              </a:rPr>
              <a:t>的概率是</a:t>
            </a:r>
            <a:r>
              <a:rPr lang="en-US" altLang="zh-CN" b="1" i="1" dirty="0">
                <a:latin typeface="Times New Roman" panose="02020603050405020304" pitchFamily="18" charset="0"/>
                <a:cs typeface="Times New Roman" panose="02020603050405020304" pitchFamily="18" charset="0"/>
              </a:rPr>
              <a:t>P</a:t>
            </a:r>
            <a:r>
              <a:rPr lang="en-US" altLang="zh-CN" b="1" i="1" baseline="-25000" dirty="0">
                <a:latin typeface="Times New Roman" panose="02020603050405020304" pitchFamily="18" charset="0"/>
                <a:cs typeface="Times New Roman" panose="02020603050405020304" pitchFamily="18" charset="0"/>
              </a:rPr>
              <a:t>I</a:t>
            </a:r>
          </a:p>
          <a:p>
            <a:pPr lvl="1"/>
            <a:r>
              <a:rPr lang="zh-CN" altLang="en-US" b="1" dirty="0">
                <a:latin typeface="Times New Roman" panose="02020603050405020304" pitchFamily="18" charset="0"/>
                <a:cs typeface="Times New Roman" panose="02020603050405020304" pitchFamily="18" charset="0"/>
              </a:rPr>
              <a:t>算法对实例</a:t>
            </a:r>
            <a:r>
              <a:rPr lang="en-US" altLang="zh-CN" b="1" i="1" dirty="0">
                <a:latin typeface="Times New Roman" panose="02020603050405020304" pitchFamily="18" charset="0"/>
                <a:cs typeface="Times New Roman" panose="02020603050405020304" pitchFamily="18" charset="0"/>
              </a:rPr>
              <a:t>I</a:t>
            </a:r>
            <a:r>
              <a:rPr lang="zh-CN" altLang="en-US" b="1" dirty="0">
                <a:latin typeface="Times New Roman" panose="02020603050405020304" pitchFamily="18" charset="0"/>
                <a:cs typeface="Times New Roman" panose="02020603050405020304" pitchFamily="18" charset="0"/>
              </a:rPr>
              <a:t>执行的基本操作次数</a:t>
            </a:r>
            <a:r>
              <a:rPr lang="en-US" altLang="zh-CN" b="1" i="1" dirty="0" err="1">
                <a:latin typeface="Times New Roman" panose="02020603050405020304" pitchFamily="18" charset="0"/>
                <a:cs typeface="Times New Roman" panose="02020603050405020304" pitchFamily="18" charset="0"/>
              </a:rPr>
              <a:t>t</a:t>
            </a:r>
            <a:r>
              <a:rPr lang="en-US" altLang="zh-CN" b="1" i="1" baseline="-25000" dirty="0" err="1">
                <a:latin typeface="Times New Roman" panose="02020603050405020304" pitchFamily="18" charset="0"/>
                <a:cs typeface="Times New Roman" panose="02020603050405020304" pitchFamily="18" charset="0"/>
              </a:rPr>
              <a:t>I</a:t>
            </a:r>
            <a:endParaRPr lang="en-US" altLang="zh-CN" b="1" i="1" baseline="-25000" dirty="0">
              <a:latin typeface="Times New Roman" panose="02020603050405020304" pitchFamily="18" charset="0"/>
              <a:cs typeface="Times New Roman" panose="02020603050405020304" pitchFamily="18" charset="0"/>
            </a:endParaRPr>
          </a:p>
          <a:p>
            <a:pPr marL="457200" lvl="1" indent="0">
              <a:buNone/>
            </a:pPr>
            <a:r>
              <a:rPr lang="en-US" altLang="zh-CN" b="1" dirty="0">
                <a:latin typeface="Times New Roman" panose="02020603050405020304" pitchFamily="18" charset="0"/>
                <a:cs typeface="Times New Roman" panose="02020603050405020304" pitchFamily="18" charset="0"/>
              </a:rPr>
              <a:t>    </a:t>
            </a:r>
          </a:p>
          <a:p>
            <a:pPr marL="0" indent="0">
              <a:buNone/>
            </a:pPr>
            <a:endParaRPr lang="zh-CN" altLang="en-US" dirty="0"/>
          </a:p>
        </p:txBody>
      </p:sp>
      <p:sp>
        <p:nvSpPr>
          <p:cNvPr id="3" name="标题 2"/>
          <p:cNvSpPr>
            <a:spLocks noGrp="1"/>
          </p:cNvSpPr>
          <p:nvPr>
            <p:ph type="title"/>
          </p:nvPr>
        </p:nvSpPr>
        <p:spPr/>
        <p:txBody>
          <a:bodyPr/>
          <a:lstStyle/>
          <a:p>
            <a:r>
              <a:rPr lang="zh-CN" altLang="en-US" dirty="0"/>
              <a:t>算法分析的类型</a:t>
            </a:r>
          </a:p>
        </p:txBody>
      </p:sp>
      <mc:AlternateContent xmlns:mc="http://schemas.openxmlformats.org/markup-compatibility/2006" xmlns:a14="http://schemas.microsoft.com/office/drawing/2010/main">
        <mc:Choice Requires="a14">
          <p:sp>
            <p:nvSpPr>
              <p:cNvPr id="4" name="矩形 3"/>
              <p:cNvSpPr/>
              <p:nvPr/>
            </p:nvSpPr>
            <p:spPr>
              <a:xfrm>
                <a:off x="1107583" y="3644721"/>
                <a:ext cx="3148533" cy="1060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rgbClr val="FF0000"/>
                          </a:solidFill>
                          <a:latin typeface="Cambria Math" panose="02040503050406030204" pitchFamily="18" charset="0"/>
                        </a:rPr>
                        <m:t>𝑨</m:t>
                      </m:r>
                      <m:d>
                        <m:dPr>
                          <m:ctrlPr>
                            <a:rPr lang="en-US" altLang="zh-CN" sz="2800" b="1" i="1" smtClean="0">
                              <a:solidFill>
                                <a:srgbClr val="FF0000"/>
                              </a:solidFill>
                              <a:latin typeface="Cambria Math" panose="02040503050406030204" pitchFamily="18" charset="0"/>
                            </a:rPr>
                          </m:ctrlPr>
                        </m:dPr>
                        <m:e>
                          <m:r>
                            <a:rPr lang="en-US" altLang="zh-CN" sz="2800" b="1" i="1" smtClean="0">
                              <a:solidFill>
                                <a:srgbClr val="FF0000"/>
                              </a:solidFill>
                              <a:latin typeface="Cambria Math" panose="02040503050406030204" pitchFamily="18" charset="0"/>
                            </a:rPr>
                            <m:t>𝒏</m:t>
                          </m:r>
                        </m:e>
                      </m:d>
                      <m:r>
                        <a:rPr lang="en-US" altLang="zh-CN" sz="2800" b="1" i="1" smtClean="0">
                          <a:solidFill>
                            <a:srgbClr val="FF0000"/>
                          </a:solidFill>
                          <a:latin typeface="Cambria Math" panose="02040503050406030204" pitchFamily="18" charset="0"/>
                        </a:rPr>
                        <m:t>=</m:t>
                      </m:r>
                      <m:nary>
                        <m:naryPr>
                          <m:chr m:val="∑"/>
                          <m:supHide m:val="on"/>
                          <m:ctrlPr>
                            <a:rPr lang="en-US" altLang="zh-CN" sz="2800" b="1" i="1" smtClean="0">
                              <a:solidFill>
                                <a:srgbClr val="FF0000"/>
                              </a:solidFill>
                              <a:latin typeface="Cambria Math" panose="02040503050406030204" pitchFamily="18" charset="0"/>
                            </a:rPr>
                          </m:ctrlPr>
                        </m:naryPr>
                        <m:sub>
                          <m:r>
                            <m:rPr>
                              <m:brk m:alnAt="7"/>
                            </m:rPr>
                            <a:rPr lang="en-US" altLang="zh-CN" sz="2800" b="1" i="1" smtClean="0">
                              <a:solidFill>
                                <a:srgbClr val="FF0000"/>
                              </a:solidFill>
                              <a:latin typeface="Cambria Math" panose="02040503050406030204" pitchFamily="18" charset="0"/>
                            </a:rPr>
                            <m:t>𝑰</m:t>
                          </m:r>
                          <m:r>
                            <a:rPr lang="en-US" altLang="zh-CN" sz="2800" b="1" i="1" smtClean="0">
                              <a:solidFill>
                                <a:srgbClr val="FF0000"/>
                              </a:solidFill>
                              <a:latin typeface="Cambria Math" panose="02040503050406030204" pitchFamily="18" charset="0"/>
                              <a:ea typeface="Cambria Math" panose="02040503050406030204" pitchFamily="18" charset="0"/>
                            </a:rPr>
                            <m:t>∈</m:t>
                          </m:r>
                          <m:r>
                            <a:rPr lang="en-US" altLang="zh-CN" sz="2800" b="1" i="1" smtClean="0">
                              <a:solidFill>
                                <a:srgbClr val="FF0000"/>
                              </a:solidFill>
                              <a:latin typeface="Cambria Math" panose="02040503050406030204" pitchFamily="18" charset="0"/>
                              <a:ea typeface="Cambria Math" panose="02040503050406030204" pitchFamily="18" charset="0"/>
                            </a:rPr>
                            <m:t>𝑺</m:t>
                          </m:r>
                        </m:sub>
                        <m:sup/>
                        <m:e>
                          <m:sSub>
                            <m:sSubPr>
                              <m:ctrlPr>
                                <a:rPr lang="en-US" altLang="zh-CN" sz="2800" b="1" i="1" smtClean="0">
                                  <a:solidFill>
                                    <a:srgbClr val="FF0000"/>
                                  </a:solidFill>
                                  <a:latin typeface="Cambria Math" panose="02040503050406030204" pitchFamily="18" charset="0"/>
                                </a:rPr>
                              </m:ctrlPr>
                            </m:sSubPr>
                            <m:e>
                              <m:r>
                                <a:rPr lang="en-US" altLang="zh-CN" sz="2800" b="1" i="1" smtClean="0">
                                  <a:solidFill>
                                    <a:srgbClr val="FF0000"/>
                                  </a:solidFill>
                                  <a:latin typeface="Cambria Math" panose="02040503050406030204" pitchFamily="18" charset="0"/>
                                </a:rPr>
                                <m:t>𝑷</m:t>
                              </m:r>
                            </m:e>
                            <m:sub>
                              <m:r>
                                <a:rPr lang="en-US" altLang="zh-CN" sz="2800" b="1" i="1" smtClean="0">
                                  <a:solidFill>
                                    <a:srgbClr val="FF0000"/>
                                  </a:solidFill>
                                  <a:latin typeface="Cambria Math" panose="02040503050406030204" pitchFamily="18" charset="0"/>
                                </a:rPr>
                                <m:t>𝑰</m:t>
                              </m:r>
                            </m:sub>
                          </m:sSub>
                          <m:sSub>
                            <m:sSubPr>
                              <m:ctrlPr>
                                <a:rPr lang="en-US" altLang="zh-CN" sz="2800" b="1" i="1" smtClean="0">
                                  <a:solidFill>
                                    <a:srgbClr val="FF0000"/>
                                  </a:solidFill>
                                  <a:latin typeface="Cambria Math" panose="02040503050406030204" pitchFamily="18" charset="0"/>
                                </a:rPr>
                              </m:ctrlPr>
                            </m:sSubPr>
                            <m:e>
                              <m:r>
                                <a:rPr lang="en-US" altLang="zh-CN" sz="2800" b="1" i="1" smtClean="0">
                                  <a:solidFill>
                                    <a:srgbClr val="FF0000"/>
                                  </a:solidFill>
                                  <a:latin typeface="Cambria Math" panose="02040503050406030204" pitchFamily="18" charset="0"/>
                                </a:rPr>
                                <m:t>𝒕</m:t>
                              </m:r>
                            </m:e>
                            <m:sub>
                              <m:r>
                                <a:rPr lang="en-US" altLang="zh-CN" sz="2800" b="1" i="1" smtClean="0">
                                  <a:solidFill>
                                    <a:srgbClr val="FF0000"/>
                                  </a:solidFill>
                                  <a:latin typeface="Cambria Math" panose="02040503050406030204" pitchFamily="18" charset="0"/>
                                </a:rPr>
                                <m:t>𝑰</m:t>
                              </m:r>
                            </m:sub>
                          </m:sSub>
                        </m:e>
                      </m:nary>
                    </m:oMath>
                  </m:oMathPara>
                </a14:m>
                <a:endParaRPr lang="zh-CN" altLang="en-US" sz="2800" b="1" dirty="0">
                  <a:solidFill>
                    <a:srgbClr val="FF0000"/>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1107583" y="3644721"/>
                <a:ext cx="3148533" cy="1060283"/>
              </a:xfrm>
              <a:prstGeom prst="rect">
                <a:avLst/>
              </a:prstGeom>
              <a:blipFill rotWithShape="0">
                <a:blip r:embed="rId2"/>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4026331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Clr>
                <a:srgbClr val="F40CB7"/>
              </a:buClr>
            </a:pPr>
            <a:r>
              <a:rPr lang="zh-CN" altLang="en-US" sz="3200" b="1" i="1" dirty="0">
                <a:latin typeface="Times New Roman" panose="02020603050405020304" pitchFamily="18" charset="0"/>
                <a:cs typeface="Times New Roman" panose="02020603050405020304" pitchFamily="18" charset="0"/>
              </a:rPr>
              <a:t>大</a:t>
            </a:r>
            <a:r>
              <a:rPr lang="el-GR" altLang="zh-CN" sz="3200" b="1" i="1" dirty="0">
                <a:latin typeface="Times New Roman" panose="02020603050405020304" pitchFamily="18" charset="0"/>
                <a:cs typeface="Times New Roman" panose="02020603050405020304" pitchFamily="18" charset="0"/>
              </a:rPr>
              <a:t>Ο</a:t>
            </a:r>
            <a:r>
              <a:rPr lang="zh-CN" altLang="en-US" sz="3200" b="1" dirty="0">
                <a:latin typeface="Times New Roman" panose="02020603050405020304" pitchFamily="18" charset="0"/>
                <a:cs typeface="Times New Roman" panose="02020603050405020304" pitchFamily="18" charset="0"/>
              </a:rPr>
              <a:t>符号</a:t>
            </a:r>
            <a:endParaRPr lang="en-US" altLang="zh-CN" sz="3200" b="1" dirty="0">
              <a:latin typeface="Times New Roman" panose="02020603050405020304" pitchFamily="18" charset="0"/>
              <a:cs typeface="Times New Roman" panose="02020603050405020304" pitchFamily="18" charset="0"/>
            </a:endParaRPr>
          </a:p>
          <a:p>
            <a:pPr>
              <a:buClr>
                <a:srgbClr val="F40CB7"/>
              </a:buClr>
            </a:pPr>
            <a:r>
              <a:rPr lang="zh-CN" altLang="en-US" sz="3200" b="1" i="1" dirty="0">
                <a:latin typeface="Times New Roman" panose="02020603050405020304" pitchFamily="18" charset="0"/>
                <a:cs typeface="Times New Roman" panose="02020603050405020304" pitchFamily="18" charset="0"/>
              </a:rPr>
              <a:t>大</a:t>
            </a:r>
            <a:r>
              <a:rPr lang="el-GR" altLang="zh-CN" sz="3200" b="1" i="1" dirty="0">
                <a:latin typeface="Times New Roman" panose="02020603050405020304" pitchFamily="18" charset="0"/>
                <a:cs typeface="Times New Roman" panose="02020603050405020304" pitchFamily="18" charset="0"/>
              </a:rPr>
              <a:t>Ω</a:t>
            </a:r>
            <a:r>
              <a:rPr lang="zh-CN" altLang="en-US" sz="3200" b="1" dirty="0">
                <a:latin typeface="Times New Roman" panose="02020603050405020304" pitchFamily="18" charset="0"/>
                <a:cs typeface="Times New Roman" panose="02020603050405020304" pitchFamily="18" charset="0"/>
              </a:rPr>
              <a:t>符号</a:t>
            </a:r>
            <a:endParaRPr lang="en-US" altLang="zh-CN" sz="3200" b="1" dirty="0">
              <a:latin typeface="Times New Roman" panose="02020603050405020304" pitchFamily="18" charset="0"/>
              <a:cs typeface="Times New Roman" panose="02020603050405020304" pitchFamily="18" charset="0"/>
            </a:endParaRPr>
          </a:p>
          <a:p>
            <a:pPr>
              <a:buClr>
                <a:srgbClr val="F40CB7"/>
              </a:buClr>
            </a:pPr>
            <a:r>
              <a:rPr lang="zh-CN" altLang="en-US" sz="3200" b="1" i="1" dirty="0">
                <a:latin typeface="Times New Roman" panose="02020603050405020304" pitchFamily="18" charset="0"/>
                <a:cs typeface="Times New Roman" panose="02020603050405020304" pitchFamily="18" charset="0"/>
              </a:rPr>
              <a:t>小</a:t>
            </a:r>
            <a:r>
              <a:rPr lang="en-US" altLang="zh-CN" sz="3200" b="1" i="1" dirty="0">
                <a:latin typeface="Times New Roman" panose="02020603050405020304" pitchFamily="18" charset="0"/>
                <a:cs typeface="Times New Roman" panose="02020603050405020304" pitchFamily="18" charset="0"/>
              </a:rPr>
              <a:t>o</a:t>
            </a:r>
            <a:r>
              <a:rPr lang="zh-CN" altLang="en-US" sz="3200" b="1" dirty="0">
                <a:latin typeface="Times New Roman" panose="02020603050405020304" pitchFamily="18" charset="0"/>
                <a:cs typeface="Times New Roman" panose="02020603050405020304" pitchFamily="18" charset="0"/>
              </a:rPr>
              <a:t>符号</a:t>
            </a:r>
            <a:endParaRPr lang="en-US" altLang="zh-CN" sz="3200" b="1" dirty="0">
              <a:latin typeface="Times New Roman" panose="02020603050405020304" pitchFamily="18" charset="0"/>
              <a:cs typeface="Times New Roman" panose="02020603050405020304" pitchFamily="18" charset="0"/>
            </a:endParaRPr>
          </a:p>
          <a:p>
            <a:pPr>
              <a:buClr>
                <a:srgbClr val="F40CB7"/>
              </a:buClr>
            </a:pPr>
            <a:r>
              <a:rPr lang="zh-CN" altLang="en-US" sz="3200" b="1" i="1" dirty="0">
                <a:latin typeface="Times New Roman" panose="02020603050405020304" pitchFamily="18" charset="0"/>
                <a:cs typeface="Times New Roman" panose="02020603050405020304" pitchFamily="18" charset="0"/>
              </a:rPr>
              <a:t>小</a:t>
            </a:r>
            <a:r>
              <a:rPr lang="el-GR" altLang="zh-CN" sz="3200" b="1" i="1" dirty="0">
                <a:latin typeface="Times New Roman" panose="02020603050405020304" pitchFamily="18" charset="0"/>
                <a:cs typeface="Times New Roman" panose="02020603050405020304" pitchFamily="18" charset="0"/>
              </a:rPr>
              <a:t>ω</a:t>
            </a:r>
            <a:r>
              <a:rPr lang="zh-CN" altLang="en-US" sz="3200" b="1" dirty="0">
                <a:latin typeface="Times New Roman" panose="02020603050405020304" pitchFamily="18" charset="0"/>
                <a:cs typeface="Times New Roman" panose="02020603050405020304" pitchFamily="18" charset="0"/>
              </a:rPr>
              <a:t>符号</a:t>
            </a:r>
            <a:endParaRPr lang="en-US" altLang="zh-CN" sz="3200" b="1" dirty="0"/>
          </a:p>
          <a:p>
            <a:pPr>
              <a:buClr>
                <a:srgbClr val="F40CB7"/>
              </a:buClr>
            </a:pPr>
            <a:r>
              <a:rPr lang="el-GR" altLang="zh-CN" sz="3200" b="1" i="1" dirty="0">
                <a:latin typeface="Times New Roman" panose="02020603050405020304" pitchFamily="18" charset="0"/>
                <a:cs typeface="Times New Roman" panose="02020603050405020304" pitchFamily="18" charset="0"/>
              </a:rPr>
              <a:t>Θ</a:t>
            </a:r>
            <a:r>
              <a:rPr lang="zh-CN" altLang="en-US" sz="3200" b="1" dirty="0">
                <a:latin typeface="Times New Roman" panose="02020603050405020304" pitchFamily="18" charset="0"/>
                <a:cs typeface="Times New Roman" panose="02020603050405020304" pitchFamily="18" charset="0"/>
              </a:rPr>
              <a:t>符号</a:t>
            </a:r>
            <a:endParaRPr lang="en-US" altLang="zh-CN" sz="3200" b="1" dirty="0">
              <a:latin typeface="Times New Roman" panose="02020603050405020304" pitchFamily="18" charset="0"/>
              <a:cs typeface="Times New Roman" panose="02020603050405020304" pitchFamily="18" charset="0"/>
            </a:endParaRPr>
          </a:p>
          <a:p>
            <a:pPr lvl="1"/>
            <a:endParaRPr lang="en-US" altLang="zh-CN" dirty="0"/>
          </a:p>
        </p:txBody>
      </p:sp>
      <p:sp>
        <p:nvSpPr>
          <p:cNvPr id="3" name="标题 2"/>
          <p:cNvSpPr>
            <a:spLocks noGrp="1"/>
          </p:cNvSpPr>
          <p:nvPr>
            <p:ph type="title"/>
          </p:nvPr>
        </p:nvSpPr>
        <p:spPr/>
        <p:txBody>
          <a:bodyPr/>
          <a:lstStyle/>
          <a:p>
            <a:r>
              <a:rPr lang="zh-CN" altLang="en-US" dirty="0"/>
              <a:t>符号表示</a:t>
            </a:r>
          </a:p>
        </p:txBody>
      </p:sp>
    </p:spTree>
    <p:extLst>
      <p:ext uri="{BB962C8B-B14F-4D97-AF65-F5344CB8AC3E}">
        <p14:creationId xmlns:p14="http://schemas.microsoft.com/office/powerpoint/2010/main" val="17299956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649775" y="2884687"/>
            <a:ext cx="3389089" cy="3273024"/>
          </a:xfrm>
          <a:prstGeom prst="rect">
            <a:avLst/>
          </a:prstGeom>
          <a:ln w="38100" cap="sq">
            <a:solidFill>
              <a:schemeClr val="accent5"/>
            </a:solidFill>
            <a:prstDash val="solid"/>
            <a:miter lim="800000"/>
          </a:ln>
          <a:effectLst>
            <a:outerShdw blurRad="50800" dist="38100" dir="2700000" algn="tl" rotWithShape="0">
              <a:srgbClr val="000000">
                <a:alpha val="43000"/>
              </a:srgbClr>
            </a:outerShdw>
          </a:effectLst>
        </p:spPr>
      </p:pic>
      <p:sp>
        <p:nvSpPr>
          <p:cNvPr id="2" name="内容占位符 1"/>
          <p:cNvSpPr>
            <a:spLocks noGrp="1"/>
          </p:cNvSpPr>
          <p:nvPr>
            <p:ph idx="1"/>
          </p:nvPr>
        </p:nvSpPr>
        <p:spPr>
          <a:xfrm>
            <a:off x="0" y="1143310"/>
            <a:ext cx="9132026" cy="5257490"/>
          </a:xfrm>
        </p:spPr>
        <p:txBody>
          <a:bodyPr>
            <a:normAutofit/>
          </a:bodyPr>
          <a:lstStyle/>
          <a:p>
            <a:pPr marL="480600" indent="-457200">
              <a:lnSpc>
                <a:spcPts val="3200"/>
              </a:lnSpc>
              <a:spcBef>
                <a:spcPts val="0"/>
              </a:spcBef>
              <a:spcAft>
                <a:spcPts val="0"/>
              </a:spcAft>
            </a:pPr>
            <a:r>
              <a:rPr lang="zh-CN" altLang="en-US" b="1" dirty="0">
                <a:latin typeface="Times New Roman" panose="02020603050405020304" pitchFamily="18" charset="0"/>
                <a:cs typeface="Times New Roman" panose="02020603050405020304" pitchFamily="18" charset="0"/>
              </a:rPr>
              <a:t>定义：</a:t>
            </a:r>
            <a:endParaRPr lang="en-US" altLang="zh-CN" b="1" dirty="0">
              <a:latin typeface="Times New Roman" panose="02020603050405020304" pitchFamily="18" charset="0"/>
              <a:cs typeface="Times New Roman" panose="02020603050405020304" pitchFamily="18" charset="0"/>
            </a:endParaRPr>
          </a:p>
          <a:p>
            <a:pPr marL="23400" indent="0">
              <a:lnSpc>
                <a:spcPts val="3400"/>
              </a:lnSpc>
              <a:spcBef>
                <a:spcPts val="0"/>
              </a:spcBef>
              <a:spcAft>
                <a:spcPts val="0"/>
              </a:spcAft>
              <a:buNone/>
            </a:pPr>
            <a:r>
              <a:rPr lang="zh-CN" altLang="en-US" b="1" dirty="0">
                <a:latin typeface="Times New Roman" panose="02020603050405020304" pitchFamily="18" charset="0"/>
                <a:cs typeface="Times New Roman" panose="02020603050405020304" pitchFamily="18" charset="0"/>
              </a:rPr>
              <a:t>设</a:t>
            </a:r>
            <a:r>
              <a:rPr lang="en-US" altLang="zh-CN" b="1" i="1" dirty="0">
                <a:latin typeface="Times New Roman" panose="02020603050405020304" pitchFamily="18" charset="0"/>
                <a:cs typeface="Times New Roman" panose="02020603050405020304" pitchFamily="18" charset="0"/>
              </a:rPr>
              <a:t>f</a:t>
            </a:r>
            <a:r>
              <a:rPr lang="zh-CN" altLang="en-US" b="1" dirty="0">
                <a:latin typeface="Times New Roman" panose="02020603050405020304" pitchFamily="18" charset="0"/>
                <a:cs typeface="Times New Roman" panose="02020603050405020304" pitchFamily="18" charset="0"/>
              </a:rPr>
              <a:t>和</a:t>
            </a:r>
            <a:r>
              <a:rPr lang="en-US" altLang="zh-CN" b="1" i="1" dirty="0">
                <a:latin typeface="Times New Roman" panose="02020603050405020304" pitchFamily="18" charset="0"/>
                <a:cs typeface="Times New Roman" panose="02020603050405020304" pitchFamily="18" charset="0"/>
              </a:rPr>
              <a:t>g</a:t>
            </a:r>
            <a:r>
              <a:rPr lang="zh-CN" altLang="en-US" b="1" dirty="0">
                <a:latin typeface="Times New Roman" panose="02020603050405020304" pitchFamily="18" charset="0"/>
                <a:cs typeface="Times New Roman" panose="02020603050405020304" pitchFamily="18" charset="0"/>
              </a:rPr>
              <a:t>是定义域为自然数集</a:t>
            </a:r>
            <a:r>
              <a:rPr lang="en-US" altLang="zh-CN" b="1" i="1"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上的函数。若</a:t>
            </a:r>
            <a:r>
              <a:rPr lang="zh-CN" altLang="en-US" b="1" dirty="0">
                <a:solidFill>
                  <a:srgbClr val="FF0000"/>
                </a:solidFill>
                <a:latin typeface="Times New Roman" panose="02020603050405020304" pitchFamily="18" charset="0"/>
                <a:cs typeface="Times New Roman" panose="02020603050405020304" pitchFamily="18" charset="0"/>
              </a:rPr>
              <a:t>存在正常量</a:t>
            </a:r>
            <a:r>
              <a:rPr lang="en-US" altLang="zh-CN" b="1" i="1" dirty="0">
                <a:solidFill>
                  <a:srgbClr val="FF0000"/>
                </a:solidFill>
                <a:latin typeface="Times New Roman" panose="02020603050405020304" pitchFamily="18" charset="0"/>
                <a:cs typeface="Times New Roman" panose="02020603050405020304" pitchFamily="18" charset="0"/>
              </a:rPr>
              <a:t>c</a:t>
            </a:r>
            <a:r>
              <a:rPr lang="en-US" altLang="zh-CN" b="1" dirty="0">
                <a:solidFill>
                  <a:srgbClr val="FF0000"/>
                </a:solidFill>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cs typeface="Times New Roman" panose="02020603050405020304" pitchFamily="18" charset="0"/>
              </a:rPr>
              <a:t>和</a:t>
            </a:r>
            <a:r>
              <a:rPr lang="en-US" altLang="zh-CN" b="1" i="1" dirty="0">
                <a:solidFill>
                  <a:srgbClr val="FF0000"/>
                </a:solidFill>
                <a:latin typeface="Times New Roman" panose="02020603050405020304" pitchFamily="18" charset="0"/>
                <a:cs typeface="Times New Roman" panose="02020603050405020304" pitchFamily="18" charset="0"/>
              </a:rPr>
              <a:t>n</a:t>
            </a:r>
            <a:r>
              <a:rPr lang="en-US" altLang="zh-CN" b="1" i="1" baseline="-25000" dirty="0">
                <a:solidFill>
                  <a:srgbClr val="FF0000"/>
                </a:solidFill>
                <a:latin typeface="Times New Roman" panose="02020603050405020304" pitchFamily="18" charset="0"/>
                <a:cs typeface="Times New Roman" panose="02020603050405020304" pitchFamily="18" charset="0"/>
              </a:rPr>
              <a:t>0</a:t>
            </a:r>
            <a:r>
              <a:rPr lang="zh-CN" altLang="en-US" b="1" dirty="0">
                <a:solidFill>
                  <a:srgbClr val="FF0000"/>
                </a:solidFill>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使得对所有的</a:t>
            </a:r>
            <a:r>
              <a:rPr lang="en-US" altLang="zh-CN" b="1" i="1" dirty="0">
                <a:latin typeface="Times New Roman" panose="02020603050405020304" pitchFamily="18" charset="0"/>
                <a:cs typeface="Times New Roman" panose="02020603050405020304" pitchFamily="18" charset="0"/>
              </a:rPr>
              <a:t>n≥n</a:t>
            </a:r>
            <a:r>
              <a:rPr lang="en-US" altLang="zh-CN" b="1" i="1" baseline="-25000" dirty="0">
                <a:latin typeface="Times New Roman" panose="02020603050405020304" pitchFamily="18" charset="0"/>
                <a:cs typeface="Times New Roman" panose="02020603050405020304" pitchFamily="18" charset="0"/>
              </a:rPr>
              <a:t>0</a:t>
            </a:r>
            <a:r>
              <a:rPr lang="zh-CN" altLang="en-US" b="1" dirty="0">
                <a:latin typeface="Times New Roman" panose="02020603050405020304" pitchFamily="18" charset="0"/>
                <a:cs typeface="Times New Roman" panose="02020603050405020304" pitchFamily="18" charset="0"/>
              </a:rPr>
              <a:t>，有 </a:t>
            </a:r>
            <a:endParaRPr lang="en-US" altLang="zh-CN" b="1" dirty="0">
              <a:latin typeface="Times New Roman" panose="02020603050405020304" pitchFamily="18" charset="0"/>
              <a:cs typeface="Times New Roman" panose="02020603050405020304" pitchFamily="18" charset="0"/>
            </a:endParaRPr>
          </a:p>
          <a:p>
            <a:pPr marL="23400" indent="0">
              <a:lnSpc>
                <a:spcPts val="3400"/>
              </a:lnSpc>
              <a:spcBef>
                <a:spcPts val="0"/>
              </a:spcBef>
              <a:spcAft>
                <a:spcPts val="0"/>
              </a:spcAft>
              <a:buNone/>
            </a:pPr>
            <a:r>
              <a:rPr lang="en-US" altLang="zh-CN" b="1" i="1" dirty="0">
                <a:latin typeface="Times New Roman" panose="02020603050405020304" pitchFamily="18" charset="0"/>
                <a:cs typeface="Times New Roman" panose="02020603050405020304" pitchFamily="18" charset="0"/>
              </a:rPr>
              <a:t>                </a:t>
            </a:r>
            <a:r>
              <a:rPr lang="en-US" altLang="zh-CN" b="1" i="1" dirty="0">
                <a:solidFill>
                  <a:srgbClr val="FF0000"/>
                </a:solidFill>
                <a:latin typeface="Times New Roman" panose="02020603050405020304" pitchFamily="18" charset="0"/>
                <a:cs typeface="Times New Roman" panose="02020603050405020304" pitchFamily="18" charset="0"/>
              </a:rPr>
              <a:t>0 ≤ f(n) ≤ cg(n) </a:t>
            </a:r>
            <a:r>
              <a:rPr lang="zh-CN" altLang="en-US" b="1" dirty="0">
                <a:latin typeface="Times New Roman" panose="02020603050405020304" pitchFamily="18" charset="0"/>
                <a:cs typeface="Times New Roman" panose="02020603050405020304" pitchFamily="18" charset="0"/>
              </a:rPr>
              <a:t>成立，</a:t>
            </a:r>
            <a:endParaRPr lang="en-US" altLang="zh-CN" b="1" dirty="0">
              <a:latin typeface="Times New Roman" panose="02020603050405020304" pitchFamily="18" charset="0"/>
              <a:cs typeface="Times New Roman" panose="02020603050405020304" pitchFamily="18" charset="0"/>
            </a:endParaRPr>
          </a:p>
          <a:p>
            <a:pPr marL="23400" indent="0">
              <a:lnSpc>
                <a:spcPts val="3400"/>
              </a:lnSpc>
              <a:spcBef>
                <a:spcPts val="0"/>
              </a:spcBef>
              <a:spcAft>
                <a:spcPts val="0"/>
              </a:spcAft>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则称当</a:t>
            </a:r>
            <a:r>
              <a:rPr lang="en-US" altLang="zh-CN" b="1" i="1"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充分大时，</a:t>
            </a:r>
            <a:endParaRPr lang="en-US" altLang="zh-CN" b="1" dirty="0">
              <a:latin typeface="Times New Roman" panose="02020603050405020304" pitchFamily="18" charset="0"/>
              <a:cs typeface="Times New Roman" panose="02020603050405020304" pitchFamily="18" charset="0"/>
            </a:endParaRPr>
          </a:p>
          <a:p>
            <a:pPr marL="23400" indent="0">
              <a:lnSpc>
                <a:spcPts val="3400"/>
              </a:lnSpc>
              <a:spcBef>
                <a:spcPts val="0"/>
              </a:spcBef>
              <a:spcAft>
                <a:spcPts val="0"/>
              </a:spcAft>
              <a:buNone/>
            </a:pPr>
            <a:r>
              <a:rPr lang="en-US" altLang="zh-CN" b="1" i="1" dirty="0">
                <a:latin typeface="Times New Roman" panose="02020603050405020304" pitchFamily="18" charset="0"/>
                <a:cs typeface="Times New Roman" panose="02020603050405020304" pitchFamily="18" charset="0"/>
              </a:rPr>
              <a:t>       f(n)</a:t>
            </a:r>
            <a:r>
              <a:rPr lang="zh-CN" altLang="en-US" b="1" dirty="0">
                <a:latin typeface="Times New Roman" panose="02020603050405020304" pitchFamily="18" charset="0"/>
                <a:cs typeface="Times New Roman" panose="02020603050405020304" pitchFamily="18" charset="0"/>
              </a:rPr>
              <a:t>的渐近上界是</a:t>
            </a:r>
            <a:r>
              <a:rPr lang="en-US" altLang="zh-CN" b="1" i="1" dirty="0">
                <a:latin typeface="Times New Roman" panose="02020603050405020304" pitchFamily="18" charset="0"/>
                <a:cs typeface="Times New Roman" panose="02020603050405020304" pitchFamily="18" charset="0"/>
              </a:rPr>
              <a:t>g(n)</a:t>
            </a:r>
            <a:r>
              <a:rPr lang="zh-CN" altLang="en-US" b="1" i="1" dirty="0">
                <a:latin typeface="Times New Roman" panose="02020603050405020304" pitchFamily="18" charset="0"/>
                <a:cs typeface="Times New Roman" panose="02020603050405020304" pitchFamily="18" charset="0"/>
              </a:rPr>
              <a:t>。</a:t>
            </a:r>
            <a:endParaRPr lang="en-US" altLang="zh-CN" b="1" i="1" dirty="0">
              <a:latin typeface="Times New Roman" panose="02020603050405020304" pitchFamily="18" charset="0"/>
              <a:cs typeface="Times New Roman" panose="02020603050405020304" pitchFamily="18" charset="0"/>
            </a:endParaRPr>
          </a:p>
          <a:p>
            <a:pPr marL="23400" indent="0">
              <a:lnSpc>
                <a:spcPts val="3400"/>
              </a:lnSpc>
              <a:spcBef>
                <a:spcPts val="0"/>
              </a:spcBef>
              <a:spcAft>
                <a:spcPts val="0"/>
              </a:spcAft>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记作：</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f(n) =</a:t>
            </a:r>
            <a:r>
              <a:rPr lang="el-GR" altLang="zh-CN" b="1" i="1" dirty="0">
                <a:latin typeface="Times New Roman" panose="02020603050405020304" pitchFamily="18" charset="0"/>
                <a:cs typeface="Times New Roman" panose="02020603050405020304" pitchFamily="18" charset="0"/>
              </a:rPr>
              <a:t> Ο</a:t>
            </a:r>
            <a:r>
              <a:rPr lang="en-US" altLang="zh-CN" b="1" i="1" dirty="0">
                <a:latin typeface="Times New Roman" panose="02020603050405020304" pitchFamily="18" charset="0"/>
                <a:cs typeface="Times New Roman" panose="02020603050405020304" pitchFamily="18" charset="0"/>
              </a:rPr>
              <a:t>(g(n)) </a:t>
            </a:r>
          </a:p>
          <a:p>
            <a:pPr marL="23400" indent="0">
              <a:lnSpc>
                <a:spcPts val="3200"/>
              </a:lnSpc>
              <a:spcBef>
                <a:spcPts val="0"/>
              </a:spcBef>
              <a:spcAft>
                <a:spcPts val="0"/>
              </a:spcAft>
              <a:buNone/>
            </a:pPr>
            <a:endParaRPr lang="en-US" altLang="zh-CN" b="1" i="1" dirty="0">
              <a:latin typeface="Times New Roman" panose="02020603050405020304" pitchFamily="18" charset="0"/>
              <a:cs typeface="Times New Roman" panose="02020603050405020304" pitchFamily="18" charset="0"/>
            </a:endParaRPr>
          </a:p>
          <a:p>
            <a:pPr marL="23400" indent="0">
              <a:lnSpc>
                <a:spcPts val="3200"/>
              </a:lnSpc>
              <a:spcBef>
                <a:spcPts val="0"/>
              </a:spcBef>
              <a:spcAft>
                <a:spcPts val="0"/>
              </a:spcAft>
              <a:buNone/>
            </a:pPr>
            <a:r>
              <a:rPr lang="zh-CN" altLang="en-US" sz="2200" b="1" dirty="0">
                <a:solidFill>
                  <a:srgbClr val="0000CC"/>
                </a:solidFill>
                <a:latin typeface="Times New Roman" panose="02020603050405020304" pitchFamily="18" charset="0"/>
                <a:cs typeface="Times New Roman" panose="02020603050405020304" pitchFamily="18" charset="0"/>
              </a:rPr>
              <a:t>注意：</a:t>
            </a:r>
            <a:endParaRPr lang="en-US" altLang="zh-CN" sz="2200" b="1" dirty="0">
              <a:solidFill>
                <a:srgbClr val="0000CC"/>
              </a:solidFill>
              <a:latin typeface="Times New Roman" panose="02020603050405020304" pitchFamily="18" charset="0"/>
              <a:cs typeface="Times New Roman" panose="02020603050405020304" pitchFamily="18" charset="0"/>
            </a:endParaRPr>
          </a:p>
          <a:p>
            <a:pPr marL="23400" indent="0">
              <a:lnSpc>
                <a:spcPts val="3200"/>
              </a:lnSpc>
              <a:spcBef>
                <a:spcPts val="0"/>
              </a:spcBef>
              <a:spcAft>
                <a:spcPts val="0"/>
              </a:spcAft>
              <a:buNone/>
            </a:pPr>
            <a:r>
              <a:rPr lang="zh-CN" altLang="en-US" sz="2200" b="1" dirty="0">
                <a:solidFill>
                  <a:srgbClr val="0000CC"/>
                </a:solidFill>
                <a:latin typeface="Times New Roman" panose="02020603050405020304" pitchFamily="18" charset="0"/>
                <a:cs typeface="Times New Roman" panose="02020603050405020304" pitchFamily="18" charset="0"/>
              </a:rPr>
              <a:t>不是直接比较</a:t>
            </a:r>
            <a:r>
              <a:rPr lang="en-US" altLang="zh-CN" sz="2200" b="1" i="1" dirty="0">
                <a:solidFill>
                  <a:srgbClr val="0000CC"/>
                </a:solidFill>
                <a:latin typeface="Times New Roman" panose="02020603050405020304" pitchFamily="18" charset="0"/>
                <a:cs typeface="Times New Roman" panose="02020603050405020304" pitchFamily="18" charset="0"/>
              </a:rPr>
              <a:t>f(n)</a:t>
            </a:r>
            <a:r>
              <a:rPr lang="zh-CN" altLang="en-US" sz="2200" b="1" dirty="0">
                <a:solidFill>
                  <a:srgbClr val="0000CC"/>
                </a:solidFill>
                <a:latin typeface="Times New Roman" panose="02020603050405020304" pitchFamily="18" charset="0"/>
                <a:cs typeface="Times New Roman" panose="02020603050405020304" pitchFamily="18" charset="0"/>
              </a:rPr>
              <a:t>和</a:t>
            </a:r>
            <a:r>
              <a:rPr lang="en-US" altLang="zh-CN" sz="2200" b="1" i="1" dirty="0">
                <a:solidFill>
                  <a:srgbClr val="0000CC"/>
                </a:solidFill>
                <a:latin typeface="Times New Roman" panose="02020603050405020304" pitchFamily="18" charset="0"/>
                <a:cs typeface="Times New Roman" panose="02020603050405020304" pitchFamily="18" charset="0"/>
              </a:rPr>
              <a:t>g(n)</a:t>
            </a:r>
            <a:r>
              <a:rPr lang="zh-CN" altLang="en-US" sz="2200" b="1" dirty="0">
                <a:solidFill>
                  <a:srgbClr val="0000CC"/>
                </a:solidFill>
                <a:latin typeface="Times New Roman" panose="02020603050405020304" pitchFamily="18" charset="0"/>
                <a:cs typeface="Times New Roman" panose="02020603050405020304" pitchFamily="18" charset="0"/>
              </a:rPr>
              <a:t>的数值大小</a:t>
            </a:r>
            <a:endParaRPr lang="en-US" altLang="zh-CN" sz="2200" b="1" dirty="0">
              <a:solidFill>
                <a:srgbClr val="0000CC"/>
              </a:solidFill>
              <a:latin typeface="Times New Roman" panose="02020603050405020304" pitchFamily="18" charset="0"/>
              <a:cs typeface="Times New Roman" panose="02020603050405020304" pitchFamily="18" charset="0"/>
            </a:endParaRPr>
          </a:p>
          <a:p>
            <a:pPr marL="23400" indent="0">
              <a:lnSpc>
                <a:spcPts val="3200"/>
              </a:lnSpc>
              <a:spcBef>
                <a:spcPts val="0"/>
              </a:spcBef>
              <a:spcAft>
                <a:spcPts val="0"/>
              </a:spcAft>
              <a:buNone/>
            </a:pPr>
            <a:r>
              <a:rPr lang="en-US" altLang="zh-CN" sz="2200" b="1" dirty="0">
                <a:solidFill>
                  <a:srgbClr val="0000CC"/>
                </a:solidFill>
                <a:latin typeface="Times New Roman" panose="02020603050405020304" pitchFamily="18" charset="0"/>
                <a:cs typeface="Times New Roman" panose="02020603050405020304" pitchFamily="18" charset="0"/>
              </a:rPr>
              <a:t>O</a:t>
            </a:r>
            <a:r>
              <a:rPr lang="zh-CN" altLang="en-US" sz="2200" b="1" dirty="0">
                <a:solidFill>
                  <a:srgbClr val="0000CC"/>
                </a:solidFill>
                <a:latin typeface="Times New Roman" panose="02020603050405020304" pitchFamily="18" charset="0"/>
                <a:cs typeface="Times New Roman" panose="02020603050405020304" pitchFamily="18" charset="0"/>
              </a:rPr>
              <a:t>表示的是一个充分大的上界，上界的阶越低</a:t>
            </a:r>
            <a:endParaRPr lang="en-US" altLang="zh-CN" sz="2200" b="1" dirty="0">
              <a:solidFill>
                <a:srgbClr val="0000CC"/>
              </a:solidFill>
              <a:latin typeface="Times New Roman" panose="02020603050405020304" pitchFamily="18" charset="0"/>
              <a:cs typeface="Times New Roman" panose="02020603050405020304" pitchFamily="18" charset="0"/>
            </a:endParaRPr>
          </a:p>
          <a:p>
            <a:pPr marL="23400" indent="0">
              <a:lnSpc>
                <a:spcPts val="3200"/>
              </a:lnSpc>
              <a:spcBef>
                <a:spcPts val="0"/>
              </a:spcBef>
              <a:spcAft>
                <a:spcPts val="0"/>
              </a:spcAft>
              <a:buNone/>
            </a:pPr>
            <a:r>
              <a:rPr lang="zh-CN" altLang="en-US" sz="2200" b="1" dirty="0">
                <a:solidFill>
                  <a:srgbClr val="0000CC"/>
                </a:solidFill>
                <a:latin typeface="Times New Roman" panose="02020603050405020304" pitchFamily="18" charset="0"/>
                <a:cs typeface="Times New Roman" panose="02020603050405020304" pitchFamily="18" charset="0"/>
              </a:rPr>
              <a:t>则评估越精确，越有价值。</a:t>
            </a:r>
            <a:endParaRPr lang="zh-CN" altLang="en-US" dirty="0"/>
          </a:p>
        </p:txBody>
      </p:sp>
      <p:sp>
        <p:nvSpPr>
          <p:cNvPr id="3" name="标题 2"/>
          <p:cNvSpPr>
            <a:spLocks noGrp="1"/>
          </p:cNvSpPr>
          <p:nvPr>
            <p:ph type="title"/>
          </p:nvPr>
        </p:nvSpPr>
        <p:spPr/>
        <p:txBody>
          <a:bodyPr>
            <a:normAutofit/>
          </a:bodyPr>
          <a:lstStyle/>
          <a:p>
            <a:r>
              <a:rPr lang="zh-CN" altLang="en-US" i="1" dirty="0">
                <a:latin typeface="Times New Roman" panose="02020603050405020304" pitchFamily="18" charset="0"/>
                <a:cs typeface="Times New Roman" panose="02020603050405020304" pitchFamily="18" charset="0"/>
              </a:rPr>
              <a:t>大</a:t>
            </a:r>
            <a:r>
              <a:rPr lang="el-GR" altLang="zh-CN" i="1" dirty="0">
                <a:latin typeface="Times New Roman" panose="02020603050405020304" pitchFamily="18" charset="0"/>
                <a:cs typeface="Times New Roman" panose="02020603050405020304" pitchFamily="18" charset="0"/>
              </a:rPr>
              <a:t>Ο</a:t>
            </a:r>
            <a:r>
              <a:rPr lang="zh-CN" altLang="en-US" dirty="0">
                <a:latin typeface="Times New Roman" panose="02020603050405020304" pitchFamily="18" charset="0"/>
                <a:cs typeface="Times New Roman" panose="02020603050405020304" pitchFamily="18" charset="0"/>
              </a:rPr>
              <a:t>符号</a:t>
            </a:r>
            <a:endParaRPr lang="zh-CN" altLang="en-US" dirty="0"/>
          </a:p>
        </p:txBody>
      </p:sp>
    </p:spTree>
    <p:extLst>
      <p:ext uri="{BB962C8B-B14F-4D97-AF65-F5344CB8AC3E}">
        <p14:creationId xmlns:p14="http://schemas.microsoft.com/office/powerpoint/2010/main" val="41408567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457200" indent="-457200"/>
            <a:r>
              <a:rPr lang="en-US" altLang="zh-CN" b="1" i="1" dirty="0">
                <a:latin typeface="Times New Roman" panose="02020603050405020304" pitchFamily="18" charset="0"/>
                <a:cs typeface="Times New Roman" panose="02020603050405020304" pitchFamily="18" charset="0"/>
              </a:rPr>
              <a:t>f(n)=n</a:t>
            </a:r>
            <a:r>
              <a:rPr lang="en-US" altLang="zh-CN" b="1" i="1" baseline="30000" dirty="0">
                <a:latin typeface="Times New Roman" panose="02020603050405020304" pitchFamily="18" charset="0"/>
                <a:cs typeface="Times New Roman" panose="02020603050405020304" pitchFamily="18" charset="0"/>
              </a:rPr>
              <a:t>2</a:t>
            </a:r>
            <a:r>
              <a:rPr lang="en-US" altLang="zh-CN" b="1" i="1" dirty="0">
                <a:latin typeface="Times New Roman" panose="02020603050405020304" pitchFamily="18" charset="0"/>
                <a:cs typeface="Times New Roman" panose="02020603050405020304" pitchFamily="18" charset="0"/>
              </a:rPr>
              <a:t>+n</a:t>
            </a:r>
            <a:r>
              <a:rPr lang="zh-CN" altLang="en-US" b="1" i="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则</a:t>
            </a:r>
            <a:endParaRPr lang="en-US" altLang="zh-CN" b="1" dirty="0">
              <a:latin typeface="Times New Roman" panose="02020603050405020304" pitchFamily="18" charset="0"/>
              <a:cs typeface="Times New Roman" panose="02020603050405020304" pitchFamily="18" charset="0"/>
            </a:endParaRPr>
          </a:p>
          <a:p>
            <a:pPr marL="776700" lvl="1" indent="-342900"/>
            <a:r>
              <a:rPr lang="en-US" altLang="zh-CN" sz="2800" b="1" i="1" dirty="0">
                <a:latin typeface="Times New Roman" panose="02020603050405020304" pitchFamily="18" charset="0"/>
                <a:cs typeface="Times New Roman" panose="02020603050405020304" pitchFamily="18" charset="0"/>
              </a:rPr>
              <a:t>f(n)=O(n</a:t>
            </a:r>
            <a:r>
              <a:rPr lang="en-US" altLang="zh-CN" sz="2800" b="1" i="1" baseline="30000" dirty="0">
                <a:latin typeface="Times New Roman" panose="02020603050405020304" pitchFamily="18" charset="0"/>
                <a:cs typeface="Times New Roman" panose="02020603050405020304" pitchFamily="18" charset="0"/>
              </a:rPr>
              <a:t>2</a:t>
            </a:r>
            <a:r>
              <a:rPr lang="en-US" altLang="zh-CN" sz="2800" b="1" i="1" dirty="0">
                <a:latin typeface="Times New Roman" panose="02020603050405020304" pitchFamily="18" charset="0"/>
                <a:cs typeface="Times New Roman" panose="02020603050405020304" pitchFamily="18" charset="0"/>
              </a:rPr>
              <a:t>)</a:t>
            </a:r>
            <a:r>
              <a:rPr lang="zh-CN" altLang="en-US" sz="2800" b="1" i="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取</a:t>
            </a:r>
            <a:r>
              <a:rPr lang="en-US" altLang="zh-CN" sz="2800" b="1" i="1" dirty="0">
                <a:latin typeface="Times New Roman" panose="02020603050405020304" pitchFamily="18" charset="0"/>
                <a:cs typeface="Times New Roman" panose="02020603050405020304" pitchFamily="18" charset="0"/>
              </a:rPr>
              <a:t>c=2</a:t>
            </a:r>
            <a:r>
              <a:rPr lang="zh-CN" altLang="en-US" sz="2800" b="1" i="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n</a:t>
            </a:r>
            <a:r>
              <a:rPr lang="en-US" altLang="zh-CN" sz="2800" b="1" i="1" baseline="-25000" dirty="0">
                <a:latin typeface="Times New Roman" panose="02020603050405020304" pitchFamily="18" charset="0"/>
                <a:cs typeface="Times New Roman" panose="02020603050405020304" pitchFamily="18" charset="0"/>
              </a:rPr>
              <a:t>0</a:t>
            </a:r>
            <a:r>
              <a:rPr lang="en-US" altLang="zh-CN" sz="2800" b="1" i="1" dirty="0">
                <a:latin typeface="Times New Roman" panose="02020603050405020304" pitchFamily="18" charset="0"/>
                <a:cs typeface="Times New Roman" panose="02020603050405020304" pitchFamily="18" charset="0"/>
              </a:rPr>
              <a:t>=1 </a:t>
            </a:r>
            <a:r>
              <a:rPr lang="zh-CN" altLang="en-US" sz="2800" b="1" dirty="0">
                <a:latin typeface="Times New Roman" panose="02020603050405020304" pitchFamily="18" charset="0"/>
                <a:cs typeface="Times New Roman" panose="02020603050405020304" pitchFamily="18" charset="0"/>
              </a:rPr>
              <a:t>即可</a:t>
            </a:r>
            <a:endParaRPr lang="en-US" altLang="zh-CN" sz="2800" b="1" dirty="0">
              <a:latin typeface="Times New Roman" panose="02020603050405020304" pitchFamily="18" charset="0"/>
              <a:cs typeface="Times New Roman" panose="02020603050405020304" pitchFamily="18" charset="0"/>
            </a:endParaRPr>
          </a:p>
          <a:p>
            <a:pPr marL="776700" lvl="1" indent="-342900"/>
            <a:r>
              <a:rPr lang="en-US" altLang="zh-CN" sz="2800" b="1" i="1" dirty="0">
                <a:latin typeface="Times New Roman" panose="02020603050405020304" pitchFamily="18" charset="0"/>
                <a:cs typeface="Times New Roman" panose="02020603050405020304" pitchFamily="18" charset="0"/>
              </a:rPr>
              <a:t>f(n)=O(n</a:t>
            </a:r>
            <a:r>
              <a:rPr lang="en-US" altLang="zh-CN" sz="2800" b="1" i="1" baseline="30000" dirty="0">
                <a:latin typeface="Times New Roman" panose="02020603050405020304" pitchFamily="18" charset="0"/>
                <a:cs typeface="Times New Roman" panose="02020603050405020304" pitchFamily="18" charset="0"/>
              </a:rPr>
              <a:t>3</a:t>
            </a:r>
            <a:r>
              <a:rPr lang="en-US" altLang="zh-CN" sz="2800" b="1" i="1" dirty="0">
                <a:latin typeface="Times New Roman" panose="02020603050405020304" pitchFamily="18" charset="0"/>
                <a:cs typeface="Times New Roman" panose="02020603050405020304" pitchFamily="18" charset="0"/>
              </a:rPr>
              <a:t>)</a:t>
            </a:r>
            <a:r>
              <a:rPr lang="zh-CN" altLang="en-US" sz="2800" b="1" i="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取</a:t>
            </a:r>
            <a:r>
              <a:rPr lang="en-US" altLang="zh-CN" sz="2800" b="1" i="1" dirty="0">
                <a:latin typeface="Times New Roman" panose="02020603050405020304" pitchFamily="18" charset="0"/>
                <a:cs typeface="Times New Roman" panose="02020603050405020304" pitchFamily="18" charset="0"/>
              </a:rPr>
              <a:t>c=1</a:t>
            </a:r>
            <a:r>
              <a:rPr lang="zh-CN" altLang="en-US" sz="2800" b="1" i="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n</a:t>
            </a:r>
            <a:r>
              <a:rPr lang="en-US" altLang="zh-CN" sz="2800" b="1" i="1" baseline="-25000" dirty="0">
                <a:latin typeface="Times New Roman" panose="02020603050405020304" pitchFamily="18" charset="0"/>
                <a:cs typeface="Times New Roman" panose="02020603050405020304" pitchFamily="18" charset="0"/>
              </a:rPr>
              <a:t>0</a:t>
            </a:r>
            <a:r>
              <a:rPr lang="en-US" altLang="zh-CN" sz="2800" b="1" i="1" dirty="0">
                <a:latin typeface="Times New Roman" panose="02020603050405020304" pitchFamily="18" charset="0"/>
                <a:cs typeface="Times New Roman" panose="02020603050405020304" pitchFamily="18" charset="0"/>
              </a:rPr>
              <a:t>=2 </a:t>
            </a:r>
            <a:r>
              <a:rPr lang="zh-CN" altLang="en-US" sz="2800" b="1" dirty="0">
                <a:latin typeface="Times New Roman" panose="02020603050405020304" pitchFamily="18" charset="0"/>
                <a:cs typeface="Times New Roman" panose="02020603050405020304" pitchFamily="18" charset="0"/>
              </a:rPr>
              <a:t>即可</a:t>
            </a:r>
            <a:endParaRPr lang="en-US" altLang="zh-CN" sz="2800" b="1" dirty="0">
              <a:latin typeface="Times New Roman" panose="02020603050405020304" pitchFamily="18" charset="0"/>
              <a:cs typeface="Times New Roman" panose="02020603050405020304" pitchFamily="18" charset="0"/>
            </a:endParaRPr>
          </a:p>
          <a:p>
            <a:pPr marL="342900" indent="-342900"/>
            <a:r>
              <a:rPr lang="zh-CN" altLang="en-US" b="1" dirty="0">
                <a:latin typeface="Times New Roman" panose="02020603050405020304" pitchFamily="18" charset="0"/>
                <a:cs typeface="Times New Roman" panose="02020603050405020304" pitchFamily="18" charset="0"/>
              </a:rPr>
              <a:t>注意：</a:t>
            </a:r>
            <a:endParaRPr lang="en-US" altLang="zh-CN" b="1" dirty="0">
              <a:latin typeface="Times New Roman" panose="02020603050405020304" pitchFamily="18" charset="0"/>
              <a:cs typeface="Times New Roman" panose="02020603050405020304" pitchFamily="18" charset="0"/>
            </a:endParaRPr>
          </a:p>
          <a:p>
            <a:pPr marL="776700" lvl="1" indent="-342900"/>
            <a:r>
              <a:rPr lang="en-US" altLang="zh-CN" sz="2800" b="1" i="1" dirty="0">
                <a:latin typeface="Times New Roman" panose="02020603050405020304" pitchFamily="18" charset="0"/>
                <a:cs typeface="Times New Roman" panose="02020603050405020304" pitchFamily="18" charset="0"/>
              </a:rPr>
              <a:t>f(n)=O(g(n))</a:t>
            </a:r>
            <a:r>
              <a:rPr lang="zh-CN" altLang="en-US" sz="2800" b="1" i="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f(n)</a:t>
            </a:r>
            <a:r>
              <a:rPr lang="zh-CN" altLang="en-US" sz="2800" b="1" dirty="0">
                <a:latin typeface="Times New Roman" panose="02020603050405020304" pitchFamily="18" charset="0"/>
                <a:cs typeface="Times New Roman" panose="02020603050405020304" pitchFamily="18" charset="0"/>
              </a:rPr>
              <a:t>的阶不高于</a:t>
            </a:r>
            <a:r>
              <a:rPr lang="en-US" altLang="zh-CN" sz="2800" b="1" i="1" dirty="0">
                <a:latin typeface="Times New Roman" panose="02020603050405020304" pitchFamily="18" charset="0"/>
                <a:cs typeface="Times New Roman" panose="02020603050405020304" pitchFamily="18" charset="0"/>
              </a:rPr>
              <a:t>g(n)</a:t>
            </a:r>
            <a:r>
              <a:rPr lang="zh-CN" altLang="en-US" sz="2800" b="1" dirty="0">
                <a:latin typeface="Times New Roman" panose="02020603050405020304" pitchFamily="18" charset="0"/>
                <a:cs typeface="Times New Roman" panose="02020603050405020304" pitchFamily="18" charset="0"/>
              </a:rPr>
              <a:t>的阶</a:t>
            </a:r>
            <a:endParaRPr lang="en-US" altLang="zh-CN" sz="2800" b="1" dirty="0">
              <a:latin typeface="Times New Roman" panose="02020603050405020304" pitchFamily="18" charset="0"/>
              <a:cs typeface="Times New Roman" panose="02020603050405020304" pitchFamily="18" charset="0"/>
            </a:endParaRPr>
          </a:p>
          <a:p>
            <a:pPr marL="776700" lvl="1" indent="-342900"/>
            <a:r>
              <a:rPr lang="zh-CN" altLang="en-US" sz="2800" b="1" dirty="0">
                <a:latin typeface="Times New Roman" panose="02020603050405020304" pitchFamily="18" charset="0"/>
                <a:cs typeface="Times New Roman" panose="02020603050405020304" pitchFamily="18" charset="0"/>
              </a:rPr>
              <a:t>可能存在多个正常数</a:t>
            </a:r>
            <a:r>
              <a:rPr lang="en-US" altLang="zh-CN" sz="2800" b="1" i="1" dirty="0">
                <a:latin typeface="Times New Roman" panose="02020603050405020304" pitchFamily="18" charset="0"/>
                <a:cs typeface="Times New Roman" panose="02020603050405020304" pitchFamily="18" charset="0"/>
              </a:rPr>
              <a:t>c</a:t>
            </a:r>
            <a:r>
              <a:rPr lang="zh-CN" altLang="en-US" sz="2800" b="1" dirty="0">
                <a:latin typeface="Times New Roman" panose="02020603050405020304" pitchFamily="18" charset="0"/>
                <a:cs typeface="Times New Roman" panose="02020603050405020304" pitchFamily="18" charset="0"/>
              </a:rPr>
              <a:t>，只要指出一个即可</a:t>
            </a:r>
            <a:endParaRPr lang="en-US" altLang="zh-CN" sz="2800" b="1" dirty="0">
              <a:latin typeface="Times New Roman" panose="02020603050405020304" pitchFamily="18" charset="0"/>
              <a:cs typeface="Times New Roman" panose="02020603050405020304" pitchFamily="18" charset="0"/>
            </a:endParaRPr>
          </a:p>
          <a:p>
            <a:pPr marL="776700" lvl="1" indent="-342900"/>
            <a:r>
              <a:rPr lang="zh-CN" altLang="en-US" b="1" dirty="0">
                <a:latin typeface="Times New Roman" panose="02020603050405020304" pitchFamily="18" charset="0"/>
                <a:cs typeface="Times New Roman" panose="02020603050405020304" pitchFamily="18" charset="0"/>
              </a:rPr>
              <a:t>对前面有限个</a:t>
            </a:r>
            <a:r>
              <a:rPr lang="en-US" altLang="zh-CN" b="1" i="1"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值可以不满足不等式，只需要关注</a:t>
            </a:r>
            <a:r>
              <a:rPr lang="en-US" altLang="zh-CN" b="1" i="1" dirty="0">
                <a:latin typeface="Times New Roman" panose="02020603050405020304" pitchFamily="18" charset="0"/>
                <a:cs typeface="Times New Roman" panose="02020603050405020304" pitchFamily="18" charset="0"/>
              </a:rPr>
              <a:t>n≥n</a:t>
            </a:r>
            <a:r>
              <a:rPr lang="en-US" altLang="zh-CN" b="1" i="1" baseline="-25000" dirty="0">
                <a:latin typeface="Times New Roman" panose="02020603050405020304" pitchFamily="18" charset="0"/>
                <a:cs typeface="Times New Roman" panose="02020603050405020304" pitchFamily="18" charset="0"/>
              </a:rPr>
              <a:t>0</a:t>
            </a:r>
          </a:p>
          <a:p>
            <a:pPr marL="776700" lvl="1" indent="-342900"/>
            <a:r>
              <a:rPr lang="zh-CN" altLang="en-US" sz="2800" b="1" dirty="0">
                <a:latin typeface="Times New Roman" panose="02020603050405020304" pitchFamily="18" charset="0"/>
                <a:cs typeface="Times New Roman" panose="02020603050405020304" pitchFamily="18" charset="0"/>
              </a:rPr>
              <a:t>常函数可以写作</a:t>
            </a:r>
            <a:r>
              <a:rPr lang="en-US" altLang="zh-CN" sz="2800" b="1" i="1" dirty="0">
                <a:latin typeface="Times New Roman" panose="02020603050405020304" pitchFamily="18" charset="0"/>
                <a:cs typeface="Times New Roman" panose="02020603050405020304" pitchFamily="18" charset="0"/>
              </a:rPr>
              <a:t>O(1)</a:t>
            </a:r>
            <a:r>
              <a:rPr lang="zh-CN" altLang="en-US" sz="2800" b="1" i="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marL="342900" indent="-342900"/>
            <a:endParaRPr lang="en-US" altLang="zh-CN" sz="3200" b="1" dirty="0">
              <a:latin typeface="Times New Roman" panose="02020603050405020304" pitchFamily="18" charset="0"/>
              <a:cs typeface="Times New Roman" panose="02020603050405020304" pitchFamily="18" charset="0"/>
            </a:endParaRPr>
          </a:p>
          <a:p>
            <a:pPr marL="457200" indent="-457200"/>
            <a:endParaRPr lang="zh-CN" altLang="en-US" b="1" dirty="0"/>
          </a:p>
        </p:txBody>
      </p:sp>
      <p:sp>
        <p:nvSpPr>
          <p:cNvPr id="3" name="标题 2"/>
          <p:cNvSpPr>
            <a:spLocks noGrp="1"/>
          </p:cNvSpPr>
          <p:nvPr>
            <p:ph type="title"/>
          </p:nvPr>
        </p:nvSpPr>
        <p:spPr/>
        <p:txBody>
          <a:bodyPr/>
          <a:lstStyle/>
          <a:p>
            <a:r>
              <a:rPr lang="zh-CN" altLang="en-US" i="1" dirty="0">
                <a:latin typeface="Times New Roman" panose="02020603050405020304" pitchFamily="18" charset="0"/>
                <a:cs typeface="Times New Roman" panose="02020603050405020304" pitchFamily="18" charset="0"/>
              </a:rPr>
              <a:t>大</a:t>
            </a:r>
            <a:r>
              <a:rPr lang="el-GR" altLang="zh-CN" i="1" dirty="0">
                <a:latin typeface="Times New Roman" panose="02020603050405020304" pitchFamily="18" charset="0"/>
                <a:cs typeface="Times New Roman" panose="02020603050405020304" pitchFamily="18" charset="0"/>
              </a:rPr>
              <a:t>Ο</a:t>
            </a:r>
            <a:r>
              <a:rPr lang="zh-CN" altLang="en-US" dirty="0">
                <a:latin typeface="Times New Roman" panose="02020603050405020304" pitchFamily="18" charset="0"/>
                <a:cs typeface="Times New Roman" panose="02020603050405020304" pitchFamily="18" charset="0"/>
              </a:rPr>
              <a:t>符号</a:t>
            </a:r>
            <a:endParaRPr lang="zh-CN" altLang="en-US" dirty="0"/>
          </a:p>
        </p:txBody>
      </p:sp>
    </p:spTree>
    <p:extLst>
      <p:ext uri="{BB962C8B-B14F-4D97-AF65-F5344CB8AC3E}">
        <p14:creationId xmlns:p14="http://schemas.microsoft.com/office/powerpoint/2010/main" val="26747033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457200" indent="-457200">
              <a:lnSpc>
                <a:spcPct val="150000"/>
              </a:lnSpc>
              <a:spcBef>
                <a:spcPts val="0"/>
              </a:spcBef>
              <a:spcAft>
                <a:spcPts val="0"/>
              </a:spcAft>
            </a:pPr>
            <a:r>
              <a:rPr lang="en-US" altLang="zh-CN" b="1" i="1" dirty="0">
                <a:latin typeface="Times New Roman" panose="02020603050405020304" pitchFamily="18" charset="0"/>
                <a:cs typeface="Times New Roman" panose="02020603050405020304" pitchFamily="18" charset="0"/>
              </a:rPr>
              <a:t>f(n) =C</a:t>
            </a:r>
            <a:r>
              <a:rPr lang="en-US" altLang="zh-CN" b="1" i="1" baseline="-25000" dirty="0">
                <a:latin typeface="Times New Roman" panose="02020603050405020304" pitchFamily="18" charset="0"/>
                <a:cs typeface="Times New Roman" panose="02020603050405020304" pitchFamily="18" charset="0"/>
              </a:rPr>
              <a:t>0</a:t>
            </a:r>
            <a:r>
              <a:rPr lang="en-US" altLang="zh-CN" b="1" i="1" dirty="0">
                <a:latin typeface="Times New Roman" panose="02020603050405020304" pitchFamily="18" charset="0"/>
                <a:cs typeface="Times New Roman" panose="02020603050405020304" pitchFamily="18" charset="0"/>
              </a:rPr>
              <a:t>          f(n)=</a:t>
            </a:r>
            <a:r>
              <a:rPr lang="el-GR" altLang="zh-CN" b="1" i="1" dirty="0">
                <a:latin typeface="Times New Roman" panose="02020603050405020304" pitchFamily="18" charset="0"/>
                <a:cs typeface="Times New Roman" panose="02020603050405020304" pitchFamily="18" charset="0"/>
              </a:rPr>
              <a:t> Ο</a:t>
            </a:r>
            <a:r>
              <a:rPr lang="en-US" altLang="zh-CN" b="1" i="1" dirty="0">
                <a:latin typeface="Times New Roman" panose="02020603050405020304" pitchFamily="18" charset="0"/>
                <a:cs typeface="Times New Roman" panose="02020603050405020304" pitchFamily="18" charset="0"/>
              </a:rPr>
              <a:t>(1)             </a:t>
            </a:r>
          </a:p>
          <a:p>
            <a:pPr marL="457200" indent="-457200">
              <a:lnSpc>
                <a:spcPct val="150000"/>
              </a:lnSpc>
              <a:spcBef>
                <a:spcPts val="0"/>
              </a:spcBef>
              <a:spcAft>
                <a:spcPts val="0"/>
              </a:spcAft>
            </a:pPr>
            <a:r>
              <a:rPr lang="en-US" altLang="zh-CN" b="1" i="1" dirty="0">
                <a:latin typeface="Times New Roman" panose="02020603050405020304" pitchFamily="18" charset="0"/>
                <a:cs typeface="Times New Roman" panose="02020603050405020304" pitchFamily="18" charset="0"/>
              </a:rPr>
              <a:t>f(n)=100*n+6        f(n)=</a:t>
            </a:r>
            <a:r>
              <a:rPr lang="el-GR" altLang="zh-CN" b="1" i="1" dirty="0">
                <a:latin typeface="Times New Roman" panose="02020603050405020304" pitchFamily="18" charset="0"/>
                <a:cs typeface="Times New Roman" panose="02020603050405020304" pitchFamily="18" charset="0"/>
              </a:rPr>
              <a:t> Ο</a:t>
            </a:r>
            <a:r>
              <a:rPr lang="en-US" altLang="zh-CN" b="1" i="1" dirty="0">
                <a:latin typeface="Times New Roman" panose="02020603050405020304" pitchFamily="18" charset="0"/>
                <a:cs typeface="Times New Roman" panose="02020603050405020304" pitchFamily="18" charset="0"/>
              </a:rPr>
              <a:t>(n)      </a:t>
            </a:r>
            <a:r>
              <a:rPr lang="zh-CN" altLang="en-US" b="1" i="1" dirty="0">
                <a:latin typeface="Times New Roman" panose="02020603050405020304" pitchFamily="18" charset="0"/>
                <a:cs typeface="Times New Roman" panose="02020603050405020304" pitchFamily="18" charset="0"/>
              </a:rPr>
              <a:t>可取 </a:t>
            </a:r>
            <a:r>
              <a:rPr lang="en-US" altLang="zh-CN" b="1" i="1" dirty="0">
                <a:latin typeface="Times New Roman" panose="02020603050405020304" pitchFamily="18" charset="0"/>
                <a:cs typeface="Times New Roman" panose="02020603050405020304" pitchFamily="18" charset="0"/>
              </a:rPr>
              <a:t>c=101，n</a:t>
            </a:r>
            <a:r>
              <a:rPr lang="en-US" altLang="zh-CN" b="1" i="1" baseline="-25000" dirty="0">
                <a:latin typeface="Times New Roman" panose="02020603050405020304" pitchFamily="18" charset="0"/>
                <a:cs typeface="Times New Roman" panose="02020603050405020304" pitchFamily="18" charset="0"/>
              </a:rPr>
              <a:t>0</a:t>
            </a:r>
            <a:r>
              <a:rPr lang="en-US" altLang="zh-CN" b="1" i="1" dirty="0">
                <a:latin typeface="Times New Roman" panose="02020603050405020304" pitchFamily="18" charset="0"/>
                <a:cs typeface="Times New Roman" panose="02020603050405020304" pitchFamily="18" charset="0"/>
              </a:rPr>
              <a:t>＝6</a:t>
            </a:r>
          </a:p>
          <a:p>
            <a:pPr marL="457200" indent="-457200">
              <a:lnSpc>
                <a:spcPct val="150000"/>
              </a:lnSpc>
              <a:spcBef>
                <a:spcPts val="0"/>
              </a:spcBef>
              <a:spcAft>
                <a:spcPts val="0"/>
              </a:spcAft>
            </a:pPr>
            <a:r>
              <a:rPr lang="en-US" altLang="zh-CN" b="1" i="1" dirty="0">
                <a:latin typeface="Times New Roman" panose="02020603050405020304" pitchFamily="18" charset="0"/>
                <a:cs typeface="Times New Roman" panose="02020603050405020304" pitchFamily="18" charset="0"/>
              </a:rPr>
              <a:t>f(n)=10*n</a:t>
            </a:r>
            <a:r>
              <a:rPr lang="en-US" altLang="zh-CN" b="1" i="1" baseline="30000" dirty="0">
                <a:latin typeface="Times New Roman" panose="02020603050405020304" pitchFamily="18" charset="0"/>
                <a:cs typeface="Times New Roman" panose="02020603050405020304" pitchFamily="18" charset="0"/>
              </a:rPr>
              <a:t>2</a:t>
            </a:r>
            <a:r>
              <a:rPr lang="en-US" altLang="zh-CN" b="1" i="1" dirty="0">
                <a:latin typeface="Times New Roman" panose="02020603050405020304" pitchFamily="18" charset="0"/>
                <a:cs typeface="Times New Roman" panose="02020603050405020304" pitchFamily="18" charset="0"/>
              </a:rPr>
              <a:t>+4*n+3         f(n)</a:t>
            </a:r>
            <a:r>
              <a:rPr lang="el-GR" altLang="zh-CN" b="1" i="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a:t>
            </a:r>
            <a:r>
              <a:rPr lang="el-GR" altLang="zh-CN" b="1" i="1" dirty="0">
                <a:latin typeface="Times New Roman" panose="02020603050405020304" pitchFamily="18" charset="0"/>
                <a:cs typeface="Times New Roman" panose="02020603050405020304" pitchFamily="18" charset="0"/>
              </a:rPr>
              <a:t>Ο</a:t>
            </a:r>
            <a:r>
              <a:rPr lang="en-US" altLang="zh-CN" b="1" i="1" dirty="0">
                <a:latin typeface="Times New Roman" panose="02020603050405020304" pitchFamily="18" charset="0"/>
                <a:cs typeface="Times New Roman" panose="02020603050405020304" pitchFamily="18" charset="0"/>
              </a:rPr>
              <a:t>(n</a:t>
            </a:r>
            <a:r>
              <a:rPr lang="en-US" altLang="zh-CN" b="1" i="1" baseline="30000" dirty="0">
                <a:latin typeface="Times New Roman" panose="02020603050405020304" pitchFamily="18" charset="0"/>
                <a:cs typeface="Times New Roman" panose="02020603050405020304" pitchFamily="18" charset="0"/>
              </a:rPr>
              <a:t>2</a:t>
            </a:r>
            <a:r>
              <a:rPr lang="en-US" altLang="zh-CN" b="1" i="1" dirty="0">
                <a:latin typeface="Times New Roman" panose="02020603050405020304" pitchFamily="18" charset="0"/>
                <a:cs typeface="Times New Roman" panose="02020603050405020304" pitchFamily="18" charset="0"/>
              </a:rPr>
              <a:t>)    </a:t>
            </a:r>
            <a:r>
              <a:rPr lang="zh-CN" altLang="en-US" b="1" i="1" dirty="0">
                <a:latin typeface="Times New Roman" panose="02020603050405020304" pitchFamily="18" charset="0"/>
                <a:cs typeface="Times New Roman" panose="02020603050405020304" pitchFamily="18" charset="0"/>
              </a:rPr>
              <a:t>可取 </a:t>
            </a:r>
            <a:r>
              <a:rPr lang="en-US" altLang="zh-CN" b="1" i="1" dirty="0">
                <a:latin typeface="Times New Roman" panose="02020603050405020304" pitchFamily="18" charset="0"/>
                <a:cs typeface="Times New Roman" panose="02020603050405020304" pitchFamily="18" charset="0"/>
              </a:rPr>
              <a:t>c=11, n</a:t>
            </a:r>
            <a:r>
              <a:rPr lang="en-US" altLang="zh-CN" b="1" i="1" baseline="-25000" dirty="0">
                <a:latin typeface="Times New Roman" panose="02020603050405020304" pitchFamily="18" charset="0"/>
                <a:cs typeface="Times New Roman" panose="02020603050405020304" pitchFamily="18" charset="0"/>
              </a:rPr>
              <a:t>0</a:t>
            </a:r>
            <a:r>
              <a:rPr lang="en-US" altLang="zh-CN" b="1" i="1" dirty="0">
                <a:latin typeface="Times New Roman" panose="02020603050405020304" pitchFamily="18" charset="0"/>
                <a:cs typeface="Times New Roman" panose="02020603050405020304" pitchFamily="18" charset="0"/>
              </a:rPr>
              <a:t>＝5</a:t>
            </a:r>
          </a:p>
          <a:p>
            <a:pPr marL="457200" indent="-457200">
              <a:lnSpc>
                <a:spcPct val="150000"/>
              </a:lnSpc>
              <a:spcBef>
                <a:spcPts val="0"/>
              </a:spcBef>
              <a:spcAft>
                <a:spcPts val="0"/>
              </a:spcAft>
            </a:pPr>
            <a:r>
              <a:rPr lang="en-US" altLang="zh-CN" b="1" i="1" dirty="0">
                <a:latin typeface="Times New Roman" panose="02020603050405020304" pitchFamily="18" charset="0"/>
                <a:cs typeface="Times New Roman" panose="02020603050405020304" pitchFamily="18" charset="0"/>
              </a:rPr>
              <a:t>f(n)=</a:t>
            </a:r>
            <a:r>
              <a:rPr lang="zh-CN" altLang="en-US" b="1" i="1" dirty="0">
                <a:latin typeface="Times New Roman" panose="02020603050405020304" pitchFamily="18" charset="0"/>
                <a:cs typeface="Times New Roman" panose="02020603050405020304" pitchFamily="18" charset="0"/>
              </a:rPr>
              <a:t>6</a:t>
            </a:r>
            <a:r>
              <a:rPr lang="en-US" altLang="zh-CN" b="1" i="1" dirty="0">
                <a:latin typeface="Times New Roman" panose="02020603050405020304" pitchFamily="18" charset="0"/>
                <a:cs typeface="Times New Roman" panose="02020603050405020304" pitchFamily="18" charset="0"/>
              </a:rPr>
              <a:t>*</a:t>
            </a:r>
            <a:r>
              <a:rPr lang="zh-CN" altLang="en-US" b="1" i="1" dirty="0">
                <a:latin typeface="Times New Roman" panose="02020603050405020304" pitchFamily="18" charset="0"/>
                <a:cs typeface="Times New Roman" panose="02020603050405020304" pitchFamily="18" charset="0"/>
              </a:rPr>
              <a:t>2</a:t>
            </a:r>
            <a:r>
              <a:rPr lang="en-US" altLang="zh-CN" b="1" i="1" baseline="30000" dirty="0">
                <a:latin typeface="Times New Roman" panose="02020603050405020304" pitchFamily="18" charset="0"/>
                <a:cs typeface="Times New Roman" panose="02020603050405020304" pitchFamily="18" charset="0"/>
              </a:rPr>
              <a:t>n</a:t>
            </a:r>
            <a:r>
              <a:rPr lang="en-US" altLang="zh-CN" b="1" i="1" dirty="0">
                <a:latin typeface="Times New Roman" panose="02020603050405020304" pitchFamily="18" charset="0"/>
                <a:cs typeface="Times New Roman" panose="02020603050405020304" pitchFamily="18" charset="0"/>
              </a:rPr>
              <a:t>+n</a:t>
            </a:r>
            <a:r>
              <a:rPr lang="en-US" altLang="zh-CN" b="1" i="1" baseline="30000" dirty="0">
                <a:latin typeface="Times New Roman" panose="02020603050405020304" pitchFamily="18" charset="0"/>
                <a:cs typeface="Times New Roman" panose="02020603050405020304" pitchFamily="18" charset="0"/>
              </a:rPr>
              <a:t>2               </a:t>
            </a:r>
            <a:r>
              <a:rPr lang="en-US" altLang="zh-CN" b="1" i="1" dirty="0">
                <a:latin typeface="Times New Roman" panose="02020603050405020304" pitchFamily="18" charset="0"/>
                <a:cs typeface="Times New Roman" panose="02020603050405020304" pitchFamily="18" charset="0"/>
              </a:rPr>
              <a:t>f(n)=</a:t>
            </a:r>
            <a:r>
              <a:rPr lang="el-GR" altLang="zh-CN" b="1" i="1" dirty="0">
                <a:latin typeface="Times New Roman" panose="02020603050405020304" pitchFamily="18" charset="0"/>
                <a:cs typeface="Times New Roman" panose="02020603050405020304" pitchFamily="18" charset="0"/>
              </a:rPr>
              <a:t> Ο</a:t>
            </a:r>
            <a:r>
              <a:rPr lang="en-US" altLang="zh-CN" b="1" i="1" dirty="0">
                <a:latin typeface="Times New Roman" panose="02020603050405020304" pitchFamily="18" charset="0"/>
                <a:cs typeface="Times New Roman" panose="02020603050405020304" pitchFamily="18" charset="0"/>
              </a:rPr>
              <a:t>(2</a:t>
            </a:r>
            <a:r>
              <a:rPr lang="en-US" altLang="zh-CN" b="1" i="1" baseline="30000" dirty="0">
                <a:latin typeface="Times New Roman" panose="02020603050405020304" pitchFamily="18" charset="0"/>
                <a:cs typeface="Times New Roman" panose="02020603050405020304" pitchFamily="18" charset="0"/>
              </a:rPr>
              <a:t>n</a:t>
            </a:r>
            <a:r>
              <a:rPr lang="en-US" altLang="zh-CN" b="1" i="1" dirty="0">
                <a:latin typeface="Times New Roman" panose="02020603050405020304" pitchFamily="18" charset="0"/>
                <a:cs typeface="Times New Roman" panose="02020603050405020304" pitchFamily="18" charset="0"/>
              </a:rPr>
              <a:t>)       </a:t>
            </a:r>
            <a:r>
              <a:rPr lang="zh-CN" altLang="en-US" b="1" i="1" dirty="0">
                <a:latin typeface="Times New Roman" panose="02020603050405020304" pitchFamily="18" charset="0"/>
                <a:cs typeface="Times New Roman" panose="02020603050405020304" pitchFamily="18" charset="0"/>
              </a:rPr>
              <a:t>可取 </a:t>
            </a:r>
            <a:r>
              <a:rPr lang="en-US" altLang="zh-CN" b="1" i="1" dirty="0">
                <a:latin typeface="Times New Roman" panose="02020603050405020304" pitchFamily="18" charset="0"/>
                <a:cs typeface="Times New Roman" panose="02020603050405020304" pitchFamily="18" charset="0"/>
              </a:rPr>
              <a:t>c=7，n</a:t>
            </a:r>
            <a:r>
              <a:rPr lang="en-US" altLang="zh-CN" b="1" i="1" baseline="-25000" dirty="0">
                <a:latin typeface="Times New Roman" panose="02020603050405020304" pitchFamily="18" charset="0"/>
                <a:cs typeface="Times New Roman" panose="02020603050405020304" pitchFamily="18" charset="0"/>
              </a:rPr>
              <a:t>0</a:t>
            </a:r>
            <a:r>
              <a:rPr lang="en-US" altLang="zh-CN" b="1" i="1" dirty="0">
                <a:latin typeface="Times New Roman" panose="02020603050405020304" pitchFamily="18" charset="0"/>
                <a:cs typeface="Times New Roman" panose="02020603050405020304" pitchFamily="18" charset="0"/>
              </a:rPr>
              <a:t>=4</a:t>
            </a:r>
          </a:p>
          <a:p>
            <a:pPr marL="457200" indent="-457200">
              <a:lnSpc>
                <a:spcPct val="150000"/>
              </a:lnSpc>
              <a:spcBef>
                <a:spcPts val="0"/>
              </a:spcBef>
              <a:spcAft>
                <a:spcPts val="0"/>
              </a:spcAft>
            </a:pPr>
            <a:r>
              <a:rPr lang="en-US" altLang="zh-CN" b="1" i="1" dirty="0">
                <a:latin typeface="Times New Roman" panose="02020603050405020304" pitchFamily="18" charset="0"/>
                <a:cs typeface="Times New Roman" panose="02020603050405020304" pitchFamily="18" charset="0"/>
              </a:rPr>
              <a:t>f(n)=n*log</a:t>
            </a:r>
            <a:r>
              <a:rPr lang="en-US" altLang="zh-CN" b="1" i="1" baseline="-25000" dirty="0">
                <a:latin typeface="Times New Roman" panose="02020603050405020304" pitchFamily="18" charset="0"/>
                <a:cs typeface="Times New Roman" panose="02020603050405020304" pitchFamily="18" charset="0"/>
              </a:rPr>
              <a:t>2</a:t>
            </a:r>
            <a:r>
              <a:rPr lang="en-US" altLang="zh-CN" b="1" i="1" dirty="0">
                <a:latin typeface="Times New Roman" panose="02020603050405020304" pitchFamily="18" charset="0"/>
                <a:cs typeface="Times New Roman" panose="02020603050405020304" pitchFamily="18" charset="0"/>
              </a:rPr>
              <a:t>n+n</a:t>
            </a:r>
            <a:r>
              <a:rPr lang="en-US" altLang="zh-CN" b="1" i="1" baseline="30000" dirty="0">
                <a:latin typeface="Times New Roman" panose="02020603050405020304" pitchFamily="18" charset="0"/>
                <a:cs typeface="Times New Roman" panose="02020603050405020304" pitchFamily="18" charset="0"/>
              </a:rPr>
              <a:t>2</a:t>
            </a:r>
            <a:r>
              <a:rPr lang="en-US" altLang="zh-CN" b="1" i="1" dirty="0">
                <a:latin typeface="Times New Roman" panose="02020603050405020304" pitchFamily="18" charset="0"/>
                <a:cs typeface="Times New Roman" panose="02020603050405020304" pitchFamily="18" charset="0"/>
              </a:rPr>
              <a:t>        f(n)=</a:t>
            </a:r>
            <a:r>
              <a:rPr lang="el-GR" altLang="zh-CN" b="1" i="1" dirty="0">
                <a:latin typeface="Times New Roman" panose="02020603050405020304" pitchFamily="18" charset="0"/>
                <a:cs typeface="Times New Roman" panose="02020603050405020304" pitchFamily="18" charset="0"/>
              </a:rPr>
              <a:t> Ο</a:t>
            </a:r>
            <a:r>
              <a:rPr lang="en-US" altLang="zh-CN" b="1" i="1" dirty="0">
                <a:latin typeface="Times New Roman" panose="02020603050405020304" pitchFamily="18" charset="0"/>
                <a:cs typeface="Times New Roman" panose="02020603050405020304" pitchFamily="18" charset="0"/>
              </a:rPr>
              <a:t>(n</a:t>
            </a:r>
            <a:r>
              <a:rPr lang="en-US" altLang="zh-CN" b="1" i="1" baseline="30000" dirty="0">
                <a:latin typeface="Times New Roman" panose="02020603050405020304" pitchFamily="18" charset="0"/>
                <a:cs typeface="Times New Roman" panose="02020603050405020304" pitchFamily="18" charset="0"/>
              </a:rPr>
              <a:t>2</a:t>
            </a:r>
            <a:r>
              <a:rPr lang="en-US" altLang="zh-CN" b="1" i="1" dirty="0">
                <a:latin typeface="Times New Roman" panose="02020603050405020304" pitchFamily="18" charset="0"/>
                <a:cs typeface="Times New Roman" panose="02020603050405020304" pitchFamily="18" charset="0"/>
              </a:rPr>
              <a:t>)     </a:t>
            </a:r>
            <a:r>
              <a:rPr lang="zh-CN" altLang="en-US" b="1" i="1" dirty="0">
                <a:latin typeface="Times New Roman" panose="02020603050405020304" pitchFamily="18" charset="0"/>
                <a:cs typeface="Times New Roman" panose="02020603050405020304" pitchFamily="18" charset="0"/>
              </a:rPr>
              <a:t>可取</a:t>
            </a:r>
            <a:r>
              <a:rPr lang="en-US" altLang="zh-CN" b="1" i="1" dirty="0">
                <a:latin typeface="Times New Roman" panose="02020603050405020304" pitchFamily="18" charset="0"/>
                <a:cs typeface="Times New Roman" panose="02020603050405020304" pitchFamily="18" charset="0"/>
              </a:rPr>
              <a:t>c=2, n</a:t>
            </a:r>
            <a:r>
              <a:rPr lang="en-US" altLang="zh-CN" b="1" i="1" baseline="-25000" dirty="0">
                <a:latin typeface="Times New Roman" panose="02020603050405020304" pitchFamily="18" charset="0"/>
                <a:cs typeface="Times New Roman" panose="02020603050405020304" pitchFamily="18" charset="0"/>
              </a:rPr>
              <a:t>0</a:t>
            </a:r>
            <a:r>
              <a:rPr lang="en-US" altLang="zh-CN" b="1" i="1" dirty="0">
                <a:latin typeface="Times New Roman" panose="02020603050405020304" pitchFamily="18" charset="0"/>
                <a:cs typeface="Times New Roman" panose="02020603050405020304" pitchFamily="18" charset="0"/>
              </a:rPr>
              <a:t>=1</a:t>
            </a:r>
          </a:p>
          <a:p>
            <a:pPr marL="0" indent="0">
              <a:lnSpc>
                <a:spcPct val="150000"/>
              </a:lnSpc>
              <a:spcBef>
                <a:spcPts val="0"/>
              </a:spcBef>
              <a:spcAft>
                <a:spcPts val="0"/>
              </a:spcAft>
              <a:buNone/>
            </a:pPr>
            <a:r>
              <a:rPr lang="en-US" altLang="zh-CN" b="1" i="1" dirty="0">
                <a:latin typeface="Times New Roman" panose="02020603050405020304" pitchFamily="18" charset="0"/>
                <a:cs typeface="Times New Roman" panose="02020603050405020304" pitchFamily="18" charset="0"/>
              </a:rPr>
              <a:t>   f(n)=O(g(n)) </a:t>
            </a:r>
            <a:r>
              <a:rPr lang="zh-CN" altLang="en-US" b="1" dirty="0">
                <a:latin typeface="Times New Roman" panose="02020603050405020304" pitchFamily="18" charset="0"/>
                <a:cs typeface="Times New Roman" panose="02020603050405020304" pitchFamily="18" charset="0"/>
              </a:rPr>
              <a:t>指出函数</a:t>
            </a:r>
            <a:r>
              <a:rPr lang="en-US" altLang="zh-CN" b="1" i="1" dirty="0">
                <a:latin typeface="Times New Roman" panose="02020603050405020304" pitchFamily="18" charset="0"/>
                <a:cs typeface="Times New Roman" panose="02020603050405020304" pitchFamily="18" charset="0"/>
              </a:rPr>
              <a:t>f(n)</a:t>
            </a:r>
            <a:r>
              <a:rPr lang="zh-CN" altLang="en-US" b="1" dirty="0">
                <a:latin typeface="Times New Roman" panose="02020603050405020304" pitchFamily="18" charset="0"/>
                <a:cs typeface="Times New Roman" panose="02020603050405020304" pitchFamily="18" charset="0"/>
              </a:rPr>
              <a:t>是集合</a:t>
            </a:r>
            <a:r>
              <a:rPr lang="en-US" altLang="zh-CN" b="1" i="1" dirty="0">
                <a:latin typeface="Times New Roman" panose="02020603050405020304" pitchFamily="18" charset="0"/>
                <a:cs typeface="Times New Roman" panose="02020603050405020304" pitchFamily="18" charset="0"/>
              </a:rPr>
              <a:t>O(g(n))</a:t>
            </a:r>
            <a:r>
              <a:rPr lang="zh-CN" altLang="en-US" b="1" dirty="0">
                <a:latin typeface="Times New Roman" panose="02020603050405020304" pitchFamily="18" charset="0"/>
                <a:cs typeface="Times New Roman" panose="02020603050405020304" pitchFamily="18" charset="0"/>
              </a:rPr>
              <a:t>的成员</a:t>
            </a:r>
            <a:endParaRPr lang="en-US" altLang="zh-CN" b="1"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None/>
            </a:pPr>
            <a:endParaRPr lang="zh-CN" altLang="en-US" dirty="0"/>
          </a:p>
        </p:txBody>
      </p:sp>
      <p:sp>
        <p:nvSpPr>
          <p:cNvPr id="3" name="标题 2"/>
          <p:cNvSpPr>
            <a:spLocks noGrp="1"/>
          </p:cNvSpPr>
          <p:nvPr>
            <p:ph type="title"/>
          </p:nvPr>
        </p:nvSpPr>
        <p:spPr/>
        <p:txBody>
          <a:bodyPr/>
          <a:lstStyle/>
          <a:p>
            <a:r>
              <a:rPr lang="zh-CN" altLang="en-US" i="1" dirty="0">
                <a:latin typeface="Times New Roman" panose="02020603050405020304" pitchFamily="18" charset="0"/>
                <a:cs typeface="Times New Roman" panose="02020603050405020304" pitchFamily="18" charset="0"/>
              </a:rPr>
              <a:t>大</a:t>
            </a:r>
            <a:r>
              <a:rPr lang="el-GR" altLang="zh-CN" i="1" dirty="0">
                <a:latin typeface="Times New Roman" panose="02020603050405020304" pitchFamily="18" charset="0"/>
                <a:cs typeface="Times New Roman" panose="02020603050405020304" pitchFamily="18" charset="0"/>
              </a:rPr>
              <a:t>Ο</a:t>
            </a:r>
            <a:r>
              <a:rPr lang="zh-CN" altLang="en-US" dirty="0">
                <a:latin typeface="Times New Roman" panose="02020603050405020304" pitchFamily="18" charset="0"/>
                <a:cs typeface="Times New Roman" panose="02020603050405020304" pitchFamily="18" charset="0"/>
              </a:rPr>
              <a:t>符号</a:t>
            </a:r>
            <a:endParaRPr lang="zh-CN" altLang="en-US" dirty="0"/>
          </a:p>
        </p:txBody>
      </p:sp>
      <p:sp>
        <p:nvSpPr>
          <p:cNvPr id="4" name="右箭头 3"/>
          <p:cNvSpPr/>
          <p:nvPr/>
        </p:nvSpPr>
        <p:spPr>
          <a:xfrm>
            <a:off x="2730322" y="2176530"/>
            <a:ext cx="476519" cy="257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a:off x="1994079" y="1504682"/>
            <a:ext cx="476519" cy="257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3462271" y="2792570"/>
            <a:ext cx="476519" cy="257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2730321" y="3439705"/>
            <a:ext cx="476519" cy="257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3116686" y="4137523"/>
            <a:ext cx="476519" cy="2341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815447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480600" indent="-457200"/>
            <a:r>
              <a:rPr lang="zh-CN" altLang="en-US" b="1" dirty="0">
                <a:latin typeface="Times New Roman" panose="02020603050405020304" pitchFamily="18" charset="0"/>
                <a:cs typeface="Times New Roman" panose="02020603050405020304" pitchFamily="18" charset="0"/>
              </a:rPr>
              <a:t>定义：</a:t>
            </a:r>
            <a:endParaRPr lang="en-US" altLang="zh-CN" b="1" dirty="0">
              <a:latin typeface="Times New Roman" panose="02020603050405020304" pitchFamily="18" charset="0"/>
              <a:cs typeface="Times New Roman" panose="02020603050405020304" pitchFamily="18" charset="0"/>
            </a:endParaRPr>
          </a:p>
          <a:p>
            <a:pPr marL="23400" indent="0">
              <a:lnSpc>
                <a:spcPct val="150000"/>
              </a:lnSpc>
              <a:spcBef>
                <a:spcPts val="0"/>
              </a:spcBef>
              <a:spcAft>
                <a:spcPts val="0"/>
              </a:spcAft>
              <a:buNone/>
            </a:pPr>
            <a:r>
              <a:rPr lang="zh-CN" altLang="en-US" b="1" dirty="0">
                <a:latin typeface="Times New Roman" panose="02020603050405020304" pitchFamily="18" charset="0"/>
                <a:cs typeface="Times New Roman" panose="02020603050405020304" pitchFamily="18" charset="0"/>
              </a:rPr>
              <a:t>设</a:t>
            </a:r>
            <a:r>
              <a:rPr lang="en-US" altLang="zh-CN" b="1" i="1" dirty="0">
                <a:latin typeface="Times New Roman" panose="02020603050405020304" pitchFamily="18" charset="0"/>
                <a:cs typeface="Times New Roman" panose="02020603050405020304" pitchFamily="18" charset="0"/>
              </a:rPr>
              <a:t>f</a:t>
            </a:r>
            <a:r>
              <a:rPr lang="zh-CN" altLang="en-US" b="1" dirty="0">
                <a:latin typeface="Times New Roman" panose="02020603050405020304" pitchFamily="18" charset="0"/>
                <a:cs typeface="Times New Roman" panose="02020603050405020304" pitchFamily="18" charset="0"/>
              </a:rPr>
              <a:t>和</a:t>
            </a:r>
            <a:r>
              <a:rPr lang="en-US" altLang="zh-CN" b="1" i="1" dirty="0">
                <a:latin typeface="Times New Roman" panose="02020603050405020304" pitchFamily="18" charset="0"/>
                <a:cs typeface="Times New Roman" panose="02020603050405020304" pitchFamily="18" charset="0"/>
              </a:rPr>
              <a:t>g</a:t>
            </a:r>
            <a:r>
              <a:rPr lang="zh-CN" altLang="en-US" b="1" dirty="0">
                <a:latin typeface="Times New Roman" panose="02020603050405020304" pitchFamily="18" charset="0"/>
                <a:cs typeface="Times New Roman" panose="02020603050405020304" pitchFamily="18" charset="0"/>
              </a:rPr>
              <a:t>是定义域为自然数集</a:t>
            </a:r>
            <a:r>
              <a:rPr lang="en-US" altLang="zh-CN" b="1" i="1"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上的函数。若</a:t>
            </a:r>
            <a:r>
              <a:rPr lang="zh-CN" altLang="en-US" b="1" dirty="0">
                <a:solidFill>
                  <a:srgbClr val="FF0000"/>
                </a:solidFill>
                <a:latin typeface="Times New Roman" panose="02020603050405020304" pitchFamily="18" charset="0"/>
                <a:cs typeface="Times New Roman" panose="02020603050405020304" pitchFamily="18" charset="0"/>
              </a:rPr>
              <a:t>存在正常量</a:t>
            </a:r>
            <a:r>
              <a:rPr lang="en-US" altLang="zh-CN" b="1" i="1" dirty="0">
                <a:solidFill>
                  <a:srgbClr val="FF0000"/>
                </a:solidFill>
                <a:latin typeface="Times New Roman" panose="02020603050405020304" pitchFamily="18" charset="0"/>
                <a:cs typeface="Times New Roman" panose="02020603050405020304" pitchFamily="18" charset="0"/>
              </a:rPr>
              <a:t>c</a:t>
            </a:r>
            <a:r>
              <a:rPr lang="en-US" altLang="zh-CN" b="1" dirty="0">
                <a:solidFill>
                  <a:srgbClr val="FF0000"/>
                </a:solidFill>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cs typeface="Times New Roman" panose="02020603050405020304" pitchFamily="18" charset="0"/>
              </a:rPr>
              <a:t>和</a:t>
            </a:r>
            <a:r>
              <a:rPr lang="en-US" altLang="zh-CN" b="1" i="1" dirty="0">
                <a:solidFill>
                  <a:srgbClr val="FF0000"/>
                </a:solidFill>
                <a:latin typeface="Times New Roman" panose="02020603050405020304" pitchFamily="18" charset="0"/>
                <a:cs typeface="Times New Roman" panose="02020603050405020304" pitchFamily="18" charset="0"/>
              </a:rPr>
              <a:t>n</a:t>
            </a:r>
            <a:r>
              <a:rPr lang="en-US" altLang="zh-CN" b="1" i="1" baseline="-25000" dirty="0">
                <a:solidFill>
                  <a:srgbClr val="FF0000"/>
                </a:solidFill>
                <a:latin typeface="Times New Roman" panose="02020603050405020304" pitchFamily="18" charset="0"/>
                <a:cs typeface="Times New Roman" panose="02020603050405020304" pitchFamily="18" charset="0"/>
              </a:rPr>
              <a:t>0</a:t>
            </a:r>
            <a:r>
              <a:rPr lang="zh-CN" altLang="en-US" b="1" dirty="0">
                <a:solidFill>
                  <a:srgbClr val="FF0000"/>
                </a:solidFill>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使得对所有的</a:t>
            </a:r>
            <a:r>
              <a:rPr lang="en-US" altLang="zh-CN" b="1" i="1" dirty="0">
                <a:latin typeface="Times New Roman" panose="02020603050405020304" pitchFamily="18" charset="0"/>
                <a:cs typeface="Times New Roman" panose="02020603050405020304" pitchFamily="18" charset="0"/>
              </a:rPr>
              <a:t>n≥n</a:t>
            </a:r>
            <a:r>
              <a:rPr lang="en-US" altLang="zh-CN" b="1" i="1" baseline="-25000" dirty="0">
                <a:latin typeface="Times New Roman" panose="02020603050405020304" pitchFamily="18" charset="0"/>
                <a:cs typeface="Times New Roman" panose="02020603050405020304" pitchFamily="18" charset="0"/>
              </a:rPr>
              <a:t>0</a:t>
            </a:r>
            <a:r>
              <a:rPr lang="zh-CN" altLang="en-US" b="1" dirty="0">
                <a:latin typeface="Times New Roman" panose="02020603050405020304" pitchFamily="18" charset="0"/>
                <a:cs typeface="Times New Roman" panose="02020603050405020304" pitchFamily="18" charset="0"/>
              </a:rPr>
              <a:t>，有 </a:t>
            </a:r>
            <a:endParaRPr lang="en-US" altLang="zh-CN" b="1" dirty="0">
              <a:latin typeface="Times New Roman" panose="02020603050405020304" pitchFamily="18" charset="0"/>
              <a:cs typeface="Times New Roman" panose="02020603050405020304" pitchFamily="18" charset="0"/>
            </a:endParaRPr>
          </a:p>
          <a:p>
            <a:pPr marL="23400" indent="0">
              <a:lnSpc>
                <a:spcPct val="150000"/>
              </a:lnSpc>
              <a:spcBef>
                <a:spcPts val="0"/>
              </a:spcBef>
              <a:spcAft>
                <a:spcPts val="0"/>
              </a:spcAft>
              <a:buNone/>
            </a:pPr>
            <a:r>
              <a:rPr lang="en-US" altLang="zh-CN" b="1" i="1" dirty="0">
                <a:latin typeface="Times New Roman" panose="02020603050405020304" pitchFamily="18" charset="0"/>
                <a:cs typeface="Times New Roman" panose="02020603050405020304" pitchFamily="18" charset="0"/>
              </a:rPr>
              <a:t>                </a:t>
            </a:r>
            <a:r>
              <a:rPr lang="en-US" altLang="zh-CN" b="1" i="1" dirty="0">
                <a:solidFill>
                  <a:srgbClr val="FF0000"/>
                </a:solidFill>
                <a:latin typeface="Times New Roman" panose="02020603050405020304" pitchFamily="18" charset="0"/>
                <a:cs typeface="Times New Roman" panose="02020603050405020304" pitchFamily="18" charset="0"/>
              </a:rPr>
              <a:t>0 ≤ cg(n) ≤ f(n) </a:t>
            </a:r>
            <a:r>
              <a:rPr lang="zh-CN" altLang="en-US" b="1" dirty="0">
                <a:latin typeface="Times New Roman" panose="02020603050405020304" pitchFamily="18" charset="0"/>
                <a:cs typeface="Times New Roman" panose="02020603050405020304" pitchFamily="18" charset="0"/>
              </a:rPr>
              <a:t>成立，</a:t>
            </a:r>
            <a:endParaRPr lang="en-US" altLang="zh-CN" b="1" dirty="0">
              <a:latin typeface="Times New Roman" panose="02020603050405020304" pitchFamily="18" charset="0"/>
              <a:cs typeface="Times New Roman" panose="02020603050405020304" pitchFamily="18" charset="0"/>
            </a:endParaRPr>
          </a:p>
          <a:p>
            <a:pPr marL="23400" indent="0">
              <a:lnSpc>
                <a:spcPct val="150000"/>
              </a:lnSpc>
              <a:spcBef>
                <a:spcPts val="0"/>
              </a:spcBef>
              <a:spcAft>
                <a:spcPts val="0"/>
              </a:spcAft>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则称当</a:t>
            </a:r>
            <a:r>
              <a:rPr lang="en-US" altLang="zh-CN" b="1" i="1"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充分大时，</a:t>
            </a:r>
            <a:endParaRPr lang="en-US" altLang="zh-CN" b="1" dirty="0">
              <a:latin typeface="Times New Roman" panose="02020603050405020304" pitchFamily="18" charset="0"/>
              <a:cs typeface="Times New Roman" panose="02020603050405020304" pitchFamily="18" charset="0"/>
            </a:endParaRPr>
          </a:p>
          <a:p>
            <a:pPr marL="23400" indent="0">
              <a:lnSpc>
                <a:spcPct val="150000"/>
              </a:lnSpc>
              <a:spcBef>
                <a:spcPts val="0"/>
              </a:spcBef>
              <a:spcAft>
                <a:spcPts val="0"/>
              </a:spcAft>
              <a:buNone/>
            </a:pPr>
            <a:r>
              <a:rPr lang="en-US" altLang="zh-CN" b="1" i="1" dirty="0">
                <a:latin typeface="Times New Roman" panose="02020603050405020304" pitchFamily="18" charset="0"/>
                <a:cs typeface="Times New Roman" panose="02020603050405020304" pitchFamily="18" charset="0"/>
              </a:rPr>
              <a:t>    f(n)</a:t>
            </a:r>
            <a:r>
              <a:rPr lang="zh-CN" altLang="en-US" b="1" dirty="0">
                <a:latin typeface="Times New Roman" panose="02020603050405020304" pitchFamily="18" charset="0"/>
                <a:cs typeface="Times New Roman" panose="02020603050405020304" pitchFamily="18" charset="0"/>
              </a:rPr>
              <a:t>的渐近下界是</a:t>
            </a:r>
            <a:r>
              <a:rPr lang="en-US" altLang="zh-CN" b="1" i="1" dirty="0">
                <a:latin typeface="Times New Roman" panose="02020603050405020304" pitchFamily="18" charset="0"/>
                <a:cs typeface="Times New Roman" panose="02020603050405020304" pitchFamily="18" charset="0"/>
              </a:rPr>
              <a:t>g(n)</a:t>
            </a:r>
            <a:r>
              <a:rPr lang="zh-CN" altLang="en-US" b="1" i="1" dirty="0">
                <a:latin typeface="Times New Roman" panose="02020603050405020304" pitchFamily="18" charset="0"/>
                <a:cs typeface="Times New Roman" panose="02020603050405020304" pitchFamily="18" charset="0"/>
              </a:rPr>
              <a:t>。</a:t>
            </a:r>
            <a:endParaRPr lang="en-US" altLang="zh-CN" b="1" i="1" dirty="0">
              <a:latin typeface="Times New Roman" panose="02020603050405020304" pitchFamily="18" charset="0"/>
              <a:cs typeface="Times New Roman" panose="02020603050405020304" pitchFamily="18" charset="0"/>
            </a:endParaRPr>
          </a:p>
          <a:p>
            <a:pPr marL="23400" indent="0">
              <a:lnSpc>
                <a:spcPct val="150000"/>
              </a:lnSpc>
              <a:spcBef>
                <a:spcPts val="0"/>
              </a:spcBef>
              <a:spcAft>
                <a:spcPts val="0"/>
              </a:spcAft>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记作：</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f(n) =</a:t>
            </a:r>
            <a:r>
              <a:rPr lang="el-GR" altLang="zh-CN" b="1" i="1" dirty="0">
                <a:latin typeface="Times New Roman" panose="02020603050405020304" pitchFamily="18" charset="0"/>
                <a:cs typeface="Times New Roman" panose="02020603050405020304" pitchFamily="18" charset="0"/>
              </a:rPr>
              <a:t> </a:t>
            </a:r>
            <a:r>
              <a:rPr lang="el-GR" altLang="zh-CN" i="1" dirty="0">
                <a:latin typeface="Times New Roman" panose="02020603050405020304" pitchFamily="18" charset="0"/>
                <a:cs typeface="Times New Roman" panose="02020603050405020304" pitchFamily="18" charset="0"/>
              </a:rPr>
              <a:t>Ω</a:t>
            </a:r>
            <a:r>
              <a:rPr lang="en-US" altLang="zh-CN" b="1" i="1" dirty="0">
                <a:latin typeface="Times New Roman" panose="02020603050405020304" pitchFamily="18" charset="0"/>
                <a:cs typeface="Times New Roman" panose="02020603050405020304" pitchFamily="18" charset="0"/>
              </a:rPr>
              <a:t>(g(n)) </a:t>
            </a:r>
          </a:p>
          <a:p>
            <a:endParaRPr lang="zh-CN" altLang="en-US" dirty="0"/>
          </a:p>
        </p:txBody>
      </p:sp>
      <p:sp>
        <p:nvSpPr>
          <p:cNvPr id="3" name="标题 2"/>
          <p:cNvSpPr>
            <a:spLocks noGrp="1"/>
          </p:cNvSpPr>
          <p:nvPr>
            <p:ph type="title"/>
          </p:nvPr>
        </p:nvSpPr>
        <p:spPr/>
        <p:txBody>
          <a:bodyPr/>
          <a:lstStyle/>
          <a:p>
            <a:r>
              <a:rPr lang="zh-CN" altLang="en-US" dirty="0"/>
              <a:t>大</a:t>
            </a:r>
            <a:r>
              <a:rPr lang="el-GR" altLang="zh-CN" i="1" dirty="0">
                <a:latin typeface="Times New Roman" panose="02020603050405020304" pitchFamily="18" charset="0"/>
                <a:cs typeface="Times New Roman" panose="02020603050405020304" pitchFamily="18" charset="0"/>
              </a:rPr>
              <a:t>Ω</a:t>
            </a:r>
            <a:r>
              <a:rPr lang="zh-CN" altLang="en-US" i="1" dirty="0">
                <a:latin typeface="Times New Roman" panose="02020603050405020304" pitchFamily="18" charset="0"/>
                <a:cs typeface="Times New Roman" panose="02020603050405020304" pitchFamily="18" charset="0"/>
              </a:rPr>
              <a:t>符号</a:t>
            </a:r>
            <a:endParaRPr lang="zh-CN" altLang="en-US" dirty="0"/>
          </a:p>
        </p:txBody>
      </p:sp>
      <p:pic>
        <p:nvPicPr>
          <p:cNvPr id="4" name="图片 3"/>
          <p:cNvPicPr>
            <a:picLocks noChangeAspect="1"/>
          </p:cNvPicPr>
          <p:nvPr/>
        </p:nvPicPr>
        <p:blipFill>
          <a:blip r:embed="rId2"/>
          <a:stretch>
            <a:fillRect/>
          </a:stretch>
        </p:blipFill>
        <p:spPr>
          <a:xfrm>
            <a:off x="5394434" y="2807595"/>
            <a:ext cx="3608804" cy="3239586"/>
          </a:xfrm>
          <a:prstGeom prst="rect">
            <a:avLst/>
          </a:prstGeom>
          <a:ln w="38100" cap="sq">
            <a:solidFill>
              <a:srgbClr val="00B0F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904254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457200" indent="-457200"/>
            <a:r>
              <a:rPr lang="en-US" altLang="zh-CN" b="1" i="1" dirty="0">
                <a:latin typeface="Times New Roman" panose="02020603050405020304" pitchFamily="18" charset="0"/>
                <a:cs typeface="Times New Roman" panose="02020603050405020304" pitchFamily="18" charset="0"/>
              </a:rPr>
              <a:t>f(n)=n</a:t>
            </a:r>
            <a:r>
              <a:rPr lang="en-US" altLang="zh-CN" b="1" i="1" baseline="30000" dirty="0">
                <a:latin typeface="Times New Roman" panose="02020603050405020304" pitchFamily="18" charset="0"/>
                <a:cs typeface="Times New Roman" panose="02020603050405020304" pitchFamily="18" charset="0"/>
              </a:rPr>
              <a:t>2</a:t>
            </a:r>
            <a:r>
              <a:rPr lang="en-US" altLang="zh-CN" b="1" i="1" dirty="0">
                <a:latin typeface="Times New Roman" panose="02020603050405020304" pitchFamily="18" charset="0"/>
                <a:cs typeface="Times New Roman" panose="02020603050405020304" pitchFamily="18" charset="0"/>
              </a:rPr>
              <a:t>+n</a:t>
            </a:r>
            <a:r>
              <a:rPr lang="zh-CN" altLang="en-US" b="1" i="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则</a:t>
            </a:r>
            <a:endParaRPr lang="en-US" altLang="zh-CN" b="1" dirty="0">
              <a:latin typeface="Times New Roman" panose="02020603050405020304" pitchFamily="18" charset="0"/>
              <a:cs typeface="Times New Roman" panose="02020603050405020304" pitchFamily="18" charset="0"/>
            </a:endParaRPr>
          </a:p>
          <a:p>
            <a:pPr marL="776700" lvl="1" indent="-342900"/>
            <a:r>
              <a:rPr lang="en-US" altLang="zh-CN" sz="2800" b="1" i="1" dirty="0">
                <a:latin typeface="Times New Roman" panose="02020603050405020304" pitchFamily="18" charset="0"/>
                <a:cs typeface="Times New Roman" panose="02020603050405020304" pitchFamily="18" charset="0"/>
              </a:rPr>
              <a:t>f(n)=</a:t>
            </a:r>
            <a:r>
              <a:rPr lang="el-GR" altLang="zh-CN" sz="2800" i="1" dirty="0">
                <a:latin typeface="Times New Roman" panose="02020603050405020304" pitchFamily="18" charset="0"/>
                <a:cs typeface="Times New Roman" panose="02020603050405020304" pitchFamily="18" charset="0"/>
              </a:rPr>
              <a:t> Ω</a:t>
            </a:r>
            <a:r>
              <a:rPr lang="en-US" altLang="zh-CN" sz="2800" b="1" i="1" dirty="0">
                <a:latin typeface="Times New Roman" panose="02020603050405020304" pitchFamily="18" charset="0"/>
                <a:cs typeface="Times New Roman" panose="02020603050405020304" pitchFamily="18" charset="0"/>
              </a:rPr>
              <a:t>(n</a:t>
            </a:r>
            <a:r>
              <a:rPr lang="en-US" altLang="zh-CN" sz="2800" b="1" i="1" baseline="30000" dirty="0">
                <a:latin typeface="Times New Roman" panose="02020603050405020304" pitchFamily="18" charset="0"/>
                <a:cs typeface="Times New Roman" panose="02020603050405020304" pitchFamily="18" charset="0"/>
              </a:rPr>
              <a:t>2</a:t>
            </a:r>
            <a:r>
              <a:rPr lang="en-US" altLang="zh-CN" sz="2800" b="1" i="1" dirty="0">
                <a:latin typeface="Times New Roman" panose="02020603050405020304" pitchFamily="18" charset="0"/>
                <a:cs typeface="Times New Roman" panose="02020603050405020304" pitchFamily="18" charset="0"/>
              </a:rPr>
              <a:t>)</a:t>
            </a:r>
            <a:r>
              <a:rPr lang="zh-CN" altLang="en-US" sz="2800" b="1" i="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取</a:t>
            </a:r>
            <a:r>
              <a:rPr lang="en-US" altLang="zh-CN" sz="2800" b="1" i="1" dirty="0">
                <a:latin typeface="Times New Roman" panose="02020603050405020304" pitchFamily="18" charset="0"/>
                <a:cs typeface="Times New Roman" panose="02020603050405020304" pitchFamily="18" charset="0"/>
              </a:rPr>
              <a:t>c=1</a:t>
            </a:r>
            <a:r>
              <a:rPr lang="zh-CN" altLang="en-US" sz="2800" b="1" i="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n</a:t>
            </a:r>
            <a:r>
              <a:rPr lang="en-US" altLang="zh-CN" sz="2800" b="1" i="1" baseline="-25000" dirty="0">
                <a:latin typeface="Times New Roman" panose="02020603050405020304" pitchFamily="18" charset="0"/>
                <a:cs typeface="Times New Roman" panose="02020603050405020304" pitchFamily="18" charset="0"/>
              </a:rPr>
              <a:t>0</a:t>
            </a:r>
            <a:r>
              <a:rPr lang="en-US" altLang="zh-CN" sz="2800" b="1" i="1" dirty="0">
                <a:latin typeface="Times New Roman" panose="02020603050405020304" pitchFamily="18" charset="0"/>
                <a:cs typeface="Times New Roman" panose="02020603050405020304" pitchFamily="18" charset="0"/>
              </a:rPr>
              <a:t>=1 </a:t>
            </a:r>
            <a:r>
              <a:rPr lang="zh-CN" altLang="en-US" sz="2800" b="1" dirty="0">
                <a:latin typeface="Times New Roman" panose="02020603050405020304" pitchFamily="18" charset="0"/>
                <a:cs typeface="Times New Roman" panose="02020603050405020304" pitchFamily="18" charset="0"/>
              </a:rPr>
              <a:t>即可</a:t>
            </a:r>
            <a:endParaRPr lang="en-US" altLang="zh-CN" sz="2800" b="1" dirty="0">
              <a:latin typeface="Times New Roman" panose="02020603050405020304" pitchFamily="18" charset="0"/>
              <a:cs typeface="Times New Roman" panose="02020603050405020304" pitchFamily="18" charset="0"/>
            </a:endParaRPr>
          </a:p>
          <a:p>
            <a:pPr marL="776700" lvl="1" indent="-342900"/>
            <a:r>
              <a:rPr lang="en-US" altLang="zh-CN" sz="2800" b="1" i="1" dirty="0">
                <a:latin typeface="Times New Roman" panose="02020603050405020304" pitchFamily="18" charset="0"/>
                <a:cs typeface="Times New Roman" panose="02020603050405020304" pitchFamily="18" charset="0"/>
              </a:rPr>
              <a:t>f(n)=</a:t>
            </a:r>
            <a:r>
              <a:rPr lang="el-GR" altLang="zh-CN" sz="2800" i="1" dirty="0">
                <a:latin typeface="Times New Roman" panose="02020603050405020304" pitchFamily="18" charset="0"/>
                <a:cs typeface="Times New Roman" panose="02020603050405020304" pitchFamily="18" charset="0"/>
              </a:rPr>
              <a:t> Ω</a:t>
            </a:r>
            <a:r>
              <a:rPr lang="en-US" altLang="zh-CN" sz="2800" b="1" i="1" dirty="0">
                <a:latin typeface="Times New Roman" panose="02020603050405020304" pitchFamily="18" charset="0"/>
                <a:cs typeface="Times New Roman" panose="02020603050405020304" pitchFamily="18" charset="0"/>
              </a:rPr>
              <a:t>(n)</a:t>
            </a:r>
            <a:r>
              <a:rPr lang="zh-CN" altLang="en-US" sz="2800" b="1" i="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取</a:t>
            </a:r>
            <a:r>
              <a:rPr lang="en-US" altLang="zh-CN" sz="2800" b="1" i="1" dirty="0">
                <a:latin typeface="Times New Roman" panose="02020603050405020304" pitchFamily="18" charset="0"/>
                <a:cs typeface="Times New Roman" panose="02020603050405020304" pitchFamily="18" charset="0"/>
              </a:rPr>
              <a:t>c=1</a:t>
            </a:r>
            <a:r>
              <a:rPr lang="zh-CN" altLang="en-US" sz="2800" b="1" i="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n</a:t>
            </a:r>
            <a:r>
              <a:rPr lang="en-US" altLang="zh-CN" sz="2800" b="1" i="1" baseline="-25000" dirty="0">
                <a:latin typeface="Times New Roman" panose="02020603050405020304" pitchFamily="18" charset="0"/>
                <a:cs typeface="Times New Roman" panose="02020603050405020304" pitchFamily="18" charset="0"/>
              </a:rPr>
              <a:t>0</a:t>
            </a:r>
            <a:r>
              <a:rPr lang="en-US" altLang="zh-CN" sz="2800" b="1" i="1" dirty="0">
                <a:latin typeface="Times New Roman" panose="02020603050405020304" pitchFamily="18" charset="0"/>
                <a:cs typeface="Times New Roman" panose="02020603050405020304" pitchFamily="18" charset="0"/>
              </a:rPr>
              <a:t>=1 </a:t>
            </a:r>
            <a:r>
              <a:rPr lang="zh-CN" altLang="en-US" sz="2800" b="1" dirty="0">
                <a:latin typeface="Times New Roman" panose="02020603050405020304" pitchFamily="18" charset="0"/>
                <a:cs typeface="Times New Roman" panose="02020603050405020304" pitchFamily="18" charset="0"/>
              </a:rPr>
              <a:t>即可</a:t>
            </a:r>
            <a:endParaRPr lang="en-US" altLang="zh-CN" sz="2800" b="1" dirty="0">
              <a:latin typeface="Times New Roman" panose="02020603050405020304" pitchFamily="18" charset="0"/>
              <a:cs typeface="Times New Roman" panose="02020603050405020304" pitchFamily="18" charset="0"/>
            </a:endParaRPr>
          </a:p>
          <a:p>
            <a:pPr marL="342900" indent="-342900"/>
            <a:r>
              <a:rPr lang="zh-CN" altLang="en-US" b="1" dirty="0">
                <a:latin typeface="Times New Roman" panose="02020603050405020304" pitchFamily="18" charset="0"/>
                <a:cs typeface="Times New Roman" panose="02020603050405020304" pitchFamily="18" charset="0"/>
              </a:rPr>
              <a:t>注意：</a:t>
            </a:r>
            <a:endParaRPr lang="en-US" altLang="zh-CN" b="1" dirty="0">
              <a:latin typeface="Times New Roman" panose="02020603050405020304" pitchFamily="18" charset="0"/>
              <a:cs typeface="Times New Roman" panose="02020603050405020304" pitchFamily="18" charset="0"/>
            </a:endParaRPr>
          </a:p>
          <a:p>
            <a:pPr marL="776700" lvl="1" indent="-342900"/>
            <a:r>
              <a:rPr lang="en-US" altLang="zh-CN" sz="2800" b="1" i="1" dirty="0">
                <a:latin typeface="Times New Roman" panose="02020603050405020304" pitchFamily="18" charset="0"/>
                <a:cs typeface="Times New Roman" panose="02020603050405020304" pitchFamily="18" charset="0"/>
              </a:rPr>
              <a:t>f(n)=</a:t>
            </a:r>
            <a:r>
              <a:rPr lang="el-GR" altLang="zh-CN" sz="2800" i="1" dirty="0">
                <a:latin typeface="Times New Roman" panose="02020603050405020304" pitchFamily="18" charset="0"/>
                <a:cs typeface="Times New Roman" panose="02020603050405020304" pitchFamily="18" charset="0"/>
              </a:rPr>
              <a:t> Ω</a:t>
            </a:r>
            <a:r>
              <a:rPr lang="en-US" altLang="zh-CN" sz="2800" b="1" i="1" dirty="0">
                <a:latin typeface="Times New Roman" panose="02020603050405020304" pitchFamily="18" charset="0"/>
                <a:cs typeface="Times New Roman" panose="02020603050405020304" pitchFamily="18" charset="0"/>
              </a:rPr>
              <a:t>(g(n))</a:t>
            </a:r>
            <a:r>
              <a:rPr lang="zh-CN" altLang="en-US" sz="2800" b="1" i="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f(n)</a:t>
            </a:r>
            <a:r>
              <a:rPr lang="zh-CN" altLang="en-US" sz="2800" b="1" dirty="0">
                <a:latin typeface="Times New Roman" panose="02020603050405020304" pitchFamily="18" charset="0"/>
                <a:cs typeface="Times New Roman" panose="02020603050405020304" pitchFamily="18" charset="0"/>
              </a:rPr>
              <a:t>的阶不低于</a:t>
            </a:r>
            <a:r>
              <a:rPr lang="en-US" altLang="zh-CN" sz="2800" b="1" i="1" dirty="0">
                <a:latin typeface="Times New Roman" panose="02020603050405020304" pitchFamily="18" charset="0"/>
                <a:cs typeface="Times New Roman" panose="02020603050405020304" pitchFamily="18" charset="0"/>
              </a:rPr>
              <a:t>g(n)</a:t>
            </a:r>
            <a:r>
              <a:rPr lang="zh-CN" altLang="en-US" sz="2800" b="1" dirty="0">
                <a:latin typeface="Times New Roman" panose="02020603050405020304" pitchFamily="18" charset="0"/>
                <a:cs typeface="Times New Roman" panose="02020603050405020304" pitchFamily="18" charset="0"/>
              </a:rPr>
              <a:t>的阶。</a:t>
            </a:r>
            <a:endParaRPr lang="en-US" altLang="zh-CN" sz="2800" b="1" dirty="0">
              <a:latin typeface="Times New Roman" panose="02020603050405020304" pitchFamily="18" charset="0"/>
              <a:cs typeface="Times New Roman" panose="02020603050405020304" pitchFamily="18" charset="0"/>
            </a:endParaRPr>
          </a:p>
          <a:p>
            <a:pPr marL="776700" lvl="1" indent="-342900"/>
            <a:r>
              <a:rPr lang="zh-CN" altLang="en-US" sz="2800" b="1" dirty="0">
                <a:latin typeface="Times New Roman" panose="02020603050405020304" pitchFamily="18" charset="0"/>
                <a:cs typeface="Times New Roman" panose="02020603050405020304" pitchFamily="18" charset="0"/>
              </a:rPr>
              <a:t>可能存在多个正常数</a:t>
            </a:r>
            <a:r>
              <a:rPr lang="en-US" altLang="zh-CN" sz="2800" b="1" i="1" dirty="0">
                <a:latin typeface="Times New Roman" panose="02020603050405020304" pitchFamily="18" charset="0"/>
                <a:cs typeface="Times New Roman" panose="02020603050405020304" pitchFamily="18" charset="0"/>
              </a:rPr>
              <a:t>c</a:t>
            </a:r>
            <a:r>
              <a:rPr lang="zh-CN" altLang="en-US" sz="2800" b="1" dirty="0">
                <a:latin typeface="Times New Roman" panose="02020603050405020304" pitchFamily="18" charset="0"/>
                <a:cs typeface="Times New Roman" panose="02020603050405020304" pitchFamily="18" charset="0"/>
              </a:rPr>
              <a:t>，只要指出一个即可。</a:t>
            </a:r>
            <a:endParaRPr lang="en-US" altLang="zh-CN" sz="2800" b="1" dirty="0">
              <a:latin typeface="Times New Roman" panose="02020603050405020304" pitchFamily="18" charset="0"/>
              <a:cs typeface="Times New Roman" panose="02020603050405020304" pitchFamily="18" charset="0"/>
            </a:endParaRPr>
          </a:p>
          <a:p>
            <a:pPr marL="776700" lvl="1" indent="-342900"/>
            <a:r>
              <a:rPr lang="zh-CN" altLang="en-US" sz="2800" b="1" dirty="0">
                <a:latin typeface="Times New Roman" panose="02020603050405020304" pitchFamily="18" charset="0"/>
                <a:cs typeface="Times New Roman" panose="02020603050405020304" pitchFamily="18" charset="0"/>
              </a:rPr>
              <a:t>对前面有限个</a:t>
            </a:r>
            <a:r>
              <a:rPr lang="en-US" altLang="zh-CN" sz="2800" b="1" i="1" dirty="0">
                <a:latin typeface="Times New Roman" panose="02020603050405020304" pitchFamily="18" charset="0"/>
                <a:cs typeface="Times New Roman" panose="02020603050405020304" pitchFamily="18" charset="0"/>
              </a:rPr>
              <a:t>n</a:t>
            </a:r>
            <a:r>
              <a:rPr lang="zh-CN" altLang="en-US" sz="2800" b="1" dirty="0">
                <a:latin typeface="Times New Roman" panose="02020603050405020304" pitchFamily="18" charset="0"/>
                <a:cs typeface="Times New Roman" panose="02020603050405020304" pitchFamily="18" charset="0"/>
              </a:rPr>
              <a:t>值可以不满足不等式，只需要关注</a:t>
            </a:r>
            <a:r>
              <a:rPr lang="en-US" altLang="zh-CN" sz="2800" b="1" i="1" dirty="0">
                <a:latin typeface="Times New Roman" panose="02020603050405020304" pitchFamily="18" charset="0"/>
                <a:cs typeface="Times New Roman" panose="02020603050405020304" pitchFamily="18" charset="0"/>
              </a:rPr>
              <a:t>n≥n</a:t>
            </a:r>
            <a:r>
              <a:rPr lang="en-US" altLang="zh-CN" sz="2800" b="1" i="1" baseline="-25000" dirty="0">
                <a:latin typeface="Times New Roman" panose="02020603050405020304" pitchFamily="18" charset="0"/>
                <a:cs typeface="Times New Roman" panose="02020603050405020304" pitchFamily="18" charset="0"/>
              </a:rPr>
              <a:t>0</a:t>
            </a:r>
          </a:p>
        </p:txBody>
      </p:sp>
      <p:sp>
        <p:nvSpPr>
          <p:cNvPr id="3" name="标题 2"/>
          <p:cNvSpPr>
            <a:spLocks noGrp="1"/>
          </p:cNvSpPr>
          <p:nvPr>
            <p:ph type="title"/>
          </p:nvPr>
        </p:nvSpPr>
        <p:spPr/>
        <p:txBody>
          <a:bodyPr/>
          <a:lstStyle/>
          <a:p>
            <a:r>
              <a:rPr lang="zh-CN" altLang="en-US" dirty="0"/>
              <a:t>大</a:t>
            </a:r>
            <a:r>
              <a:rPr lang="el-GR" altLang="zh-CN" i="1" dirty="0">
                <a:latin typeface="Times New Roman" panose="02020603050405020304" pitchFamily="18" charset="0"/>
                <a:cs typeface="Times New Roman" panose="02020603050405020304" pitchFamily="18" charset="0"/>
              </a:rPr>
              <a:t>Ω</a:t>
            </a:r>
            <a:r>
              <a:rPr lang="zh-CN" altLang="en-US" i="1" dirty="0">
                <a:latin typeface="Times New Roman" panose="02020603050405020304" pitchFamily="18" charset="0"/>
                <a:cs typeface="Times New Roman" panose="02020603050405020304" pitchFamily="18" charset="0"/>
              </a:rPr>
              <a:t>符号</a:t>
            </a:r>
            <a:endParaRPr lang="zh-CN" altLang="en-US" dirty="0"/>
          </a:p>
        </p:txBody>
      </p:sp>
    </p:spTree>
    <p:extLst>
      <p:ext uri="{BB962C8B-B14F-4D97-AF65-F5344CB8AC3E}">
        <p14:creationId xmlns:p14="http://schemas.microsoft.com/office/powerpoint/2010/main" val="35940575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480600" indent="-457200"/>
            <a:r>
              <a:rPr lang="zh-CN" altLang="en-US" b="1" dirty="0">
                <a:latin typeface="Times New Roman" panose="02020603050405020304" pitchFamily="18" charset="0"/>
                <a:cs typeface="Times New Roman" panose="02020603050405020304" pitchFamily="18" charset="0"/>
              </a:rPr>
              <a:t>定义：</a:t>
            </a:r>
            <a:endParaRPr lang="en-US" altLang="zh-CN" b="1" dirty="0">
              <a:latin typeface="Times New Roman" panose="02020603050405020304" pitchFamily="18" charset="0"/>
              <a:cs typeface="Times New Roman" panose="02020603050405020304" pitchFamily="18" charset="0"/>
            </a:endParaRPr>
          </a:p>
          <a:p>
            <a:pPr marL="23400" indent="0">
              <a:buNone/>
            </a:pPr>
            <a:r>
              <a:rPr lang="zh-CN" altLang="en-US" sz="2800" b="1" dirty="0">
                <a:latin typeface="Times New Roman" panose="02020603050405020304" pitchFamily="18" charset="0"/>
                <a:cs typeface="Times New Roman" panose="02020603050405020304" pitchFamily="18" charset="0"/>
              </a:rPr>
              <a:t>设</a:t>
            </a:r>
            <a:r>
              <a:rPr lang="en-US" altLang="zh-CN" sz="2800" b="1" i="1" dirty="0">
                <a:latin typeface="Times New Roman" panose="02020603050405020304" pitchFamily="18" charset="0"/>
                <a:cs typeface="Times New Roman" panose="02020603050405020304" pitchFamily="18" charset="0"/>
              </a:rPr>
              <a:t>f</a:t>
            </a:r>
            <a:r>
              <a:rPr lang="zh-CN" altLang="en-US" sz="2800" b="1" dirty="0">
                <a:latin typeface="Times New Roman" panose="02020603050405020304" pitchFamily="18" charset="0"/>
                <a:cs typeface="Times New Roman" panose="02020603050405020304" pitchFamily="18" charset="0"/>
              </a:rPr>
              <a:t>和</a:t>
            </a:r>
            <a:r>
              <a:rPr lang="en-US" altLang="zh-CN" sz="2800" b="1" i="1" dirty="0">
                <a:latin typeface="Times New Roman" panose="02020603050405020304" pitchFamily="18" charset="0"/>
                <a:cs typeface="Times New Roman" panose="02020603050405020304" pitchFamily="18" charset="0"/>
              </a:rPr>
              <a:t>g</a:t>
            </a:r>
            <a:r>
              <a:rPr lang="zh-CN" altLang="en-US" sz="2800" b="1" dirty="0">
                <a:latin typeface="Times New Roman" panose="02020603050405020304" pitchFamily="18" charset="0"/>
                <a:cs typeface="Times New Roman" panose="02020603050405020304" pitchFamily="18" charset="0"/>
              </a:rPr>
              <a:t>是定义域为自然数集</a:t>
            </a:r>
            <a:r>
              <a:rPr lang="en-US" altLang="zh-CN" sz="2800" b="1" i="1" dirty="0">
                <a:latin typeface="Times New Roman" panose="02020603050405020304" pitchFamily="18" charset="0"/>
                <a:cs typeface="Times New Roman" panose="02020603050405020304" pitchFamily="18" charset="0"/>
              </a:rPr>
              <a:t>N</a:t>
            </a:r>
            <a:r>
              <a:rPr lang="zh-CN" altLang="en-US" sz="2800" b="1" dirty="0">
                <a:latin typeface="Times New Roman" panose="02020603050405020304" pitchFamily="18" charset="0"/>
                <a:cs typeface="Times New Roman" panose="02020603050405020304" pitchFamily="18" charset="0"/>
              </a:rPr>
              <a:t>上的函数。若</a:t>
            </a:r>
            <a:r>
              <a:rPr lang="zh-CN" altLang="en-US" sz="2800" b="1" dirty="0">
                <a:solidFill>
                  <a:srgbClr val="FF0000"/>
                </a:solidFill>
                <a:latin typeface="Times New Roman" panose="02020603050405020304" pitchFamily="18" charset="0"/>
                <a:cs typeface="Times New Roman" panose="02020603050405020304" pitchFamily="18" charset="0"/>
              </a:rPr>
              <a:t>对任意</a:t>
            </a:r>
            <a:r>
              <a:rPr lang="zh-CN" altLang="en-US" sz="2800" b="1" u="sng" dirty="0">
                <a:solidFill>
                  <a:srgbClr val="FF0000"/>
                </a:solidFill>
                <a:latin typeface="Times New Roman" panose="02020603050405020304" pitchFamily="18" charset="0"/>
                <a:cs typeface="Times New Roman" panose="02020603050405020304" pitchFamily="18" charset="0"/>
              </a:rPr>
              <a:t>正</a:t>
            </a:r>
            <a:r>
              <a:rPr lang="zh-CN" altLang="en-US" sz="2800" b="1" dirty="0">
                <a:solidFill>
                  <a:srgbClr val="FF0000"/>
                </a:solidFill>
                <a:latin typeface="Times New Roman" panose="02020603050405020304" pitchFamily="18" charset="0"/>
                <a:cs typeface="Times New Roman" panose="02020603050405020304" pitchFamily="18" charset="0"/>
              </a:rPr>
              <a:t>常量</a:t>
            </a:r>
            <a:r>
              <a:rPr lang="en-US" altLang="zh-CN" sz="2800" b="1" i="1" dirty="0">
                <a:solidFill>
                  <a:srgbClr val="FF0000"/>
                </a:solidFill>
                <a:latin typeface="Times New Roman" panose="02020603050405020304" pitchFamily="18" charset="0"/>
                <a:cs typeface="Times New Roman" panose="02020603050405020304" pitchFamily="18" charset="0"/>
              </a:rPr>
              <a:t>c&gt;0</a:t>
            </a:r>
            <a:r>
              <a:rPr lang="zh-CN" altLang="en-US" sz="2800" b="1" dirty="0">
                <a:solidFill>
                  <a:srgbClr val="FF0000"/>
                </a:solidFill>
                <a:latin typeface="Times New Roman" panose="02020603050405020304" pitchFamily="18" charset="0"/>
                <a:cs typeface="Times New Roman" panose="02020603050405020304" pitchFamily="18" charset="0"/>
              </a:rPr>
              <a:t>，都存在常量</a:t>
            </a:r>
            <a:r>
              <a:rPr lang="en-US" altLang="zh-CN" sz="2800" b="1" i="1" dirty="0">
                <a:solidFill>
                  <a:srgbClr val="FF0000"/>
                </a:solidFill>
                <a:latin typeface="Times New Roman" panose="02020603050405020304" pitchFamily="18" charset="0"/>
                <a:cs typeface="Times New Roman" panose="02020603050405020304" pitchFamily="18" charset="0"/>
              </a:rPr>
              <a:t>n</a:t>
            </a:r>
            <a:r>
              <a:rPr lang="en-US" altLang="zh-CN" sz="2800" b="1" i="1" baseline="-25000" dirty="0">
                <a:solidFill>
                  <a:srgbClr val="FF0000"/>
                </a:solidFill>
                <a:latin typeface="Times New Roman" panose="02020603050405020304" pitchFamily="18" charset="0"/>
                <a:cs typeface="Times New Roman" panose="02020603050405020304" pitchFamily="18" charset="0"/>
              </a:rPr>
              <a:t>0</a:t>
            </a:r>
            <a:r>
              <a:rPr lang="en-US" altLang="zh-CN" sz="2800" b="1" dirty="0">
                <a:solidFill>
                  <a:srgbClr val="FF0000"/>
                </a:solidFill>
                <a:latin typeface="Times New Roman" panose="02020603050405020304" pitchFamily="18" charset="0"/>
                <a:cs typeface="Times New Roman" panose="02020603050405020304" pitchFamily="18" charset="0"/>
              </a:rPr>
              <a:t>&gt;0</a:t>
            </a:r>
            <a:r>
              <a:rPr lang="zh-CN" altLang="en-US" sz="2800" b="1" dirty="0">
                <a:solidFill>
                  <a:srgbClr val="FF0000"/>
                </a:solidFill>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使得对所有的</a:t>
            </a:r>
            <a:r>
              <a:rPr lang="en-US" altLang="zh-CN" sz="2800" b="1" i="1" dirty="0">
                <a:latin typeface="Times New Roman" panose="02020603050405020304" pitchFamily="18" charset="0"/>
                <a:cs typeface="Times New Roman" panose="02020603050405020304" pitchFamily="18" charset="0"/>
              </a:rPr>
              <a:t>n≥n</a:t>
            </a:r>
            <a:r>
              <a:rPr lang="en-US" altLang="zh-CN" sz="2800" b="1" i="1" baseline="-25000" dirty="0">
                <a:latin typeface="Times New Roman" panose="02020603050405020304" pitchFamily="18" charset="0"/>
                <a:cs typeface="Times New Roman" panose="02020603050405020304" pitchFamily="18" charset="0"/>
              </a:rPr>
              <a:t>0</a:t>
            </a:r>
            <a:r>
              <a:rPr lang="zh-CN" altLang="en-US" sz="2800" b="1" dirty="0">
                <a:latin typeface="Times New Roman" panose="02020603050405020304" pitchFamily="18" charset="0"/>
                <a:cs typeface="Times New Roman" panose="02020603050405020304" pitchFamily="18" charset="0"/>
              </a:rPr>
              <a:t>，有</a:t>
            </a:r>
            <a:r>
              <a:rPr lang="en-US" altLang="zh-CN" sz="2800" b="1" dirty="0">
                <a:latin typeface="Times New Roman" panose="02020603050405020304" pitchFamily="18" charset="0"/>
                <a:cs typeface="Times New Roman" panose="02020603050405020304" pitchFamily="18" charset="0"/>
              </a:rPr>
              <a:t>:</a:t>
            </a:r>
          </a:p>
          <a:p>
            <a:pPr marL="23400" indent="0">
              <a:buNone/>
            </a:pPr>
            <a:r>
              <a:rPr lang="zh-CN" altLang="en-US"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0 ≤ f(n) &lt; cg(n) </a:t>
            </a:r>
            <a:r>
              <a:rPr lang="zh-CN" altLang="en-US" b="1" dirty="0">
                <a:latin typeface="Times New Roman" panose="02020603050405020304" pitchFamily="18" charset="0"/>
                <a:cs typeface="Times New Roman" panose="02020603050405020304" pitchFamily="18" charset="0"/>
              </a:rPr>
              <a:t>成立</a:t>
            </a:r>
            <a:endParaRPr lang="en-US" altLang="zh-CN" b="1" dirty="0">
              <a:latin typeface="Times New Roman" panose="02020603050405020304" pitchFamily="18" charset="0"/>
              <a:cs typeface="Times New Roman" panose="02020603050405020304" pitchFamily="18" charset="0"/>
            </a:endParaRPr>
          </a:p>
          <a:p>
            <a:pPr marL="23400" indent="0">
              <a:buNone/>
            </a:pP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则记为：</a:t>
            </a:r>
            <a:r>
              <a:rPr lang="en-US" altLang="zh-CN" sz="2800" b="1" i="1" dirty="0">
                <a:latin typeface="Times New Roman" panose="02020603050405020304" pitchFamily="18" charset="0"/>
                <a:cs typeface="Times New Roman" panose="02020603050405020304" pitchFamily="18" charset="0"/>
              </a:rPr>
              <a:t>f(n) = o(g(n)) </a:t>
            </a:r>
          </a:p>
          <a:p>
            <a:pPr marL="23400" indent="0">
              <a:lnSpc>
                <a:spcPct val="150000"/>
              </a:lnSpc>
              <a:spcBef>
                <a:spcPts val="0"/>
              </a:spcBef>
              <a:spcAft>
                <a:spcPts val="0"/>
              </a:spcAft>
              <a:buNone/>
            </a:pPr>
            <a:endParaRPr lang="zh-CN" altLang="en-US" dirty="0"/>
          </a:p>
        </p:txBody>
      </p:sp>
      <p:sp>
        <p:nvSpPr>
          <p:cNvPr id="3" name="标题 2"/>
          <p:cNvSpPr>
            <a:spLocks noGrp="1"/>
          </p:cNvSpPr>
          <p:nvPr>
            <p:ph type="title"/>
          </p:nvPr>
        </p:nvSpPr>
        <p:spPr/>
        <p:txBody>
          <a:bodyPr/>
          <a:lstStyle/>
          <a:p>
            <a:r>
              <a:rPr lang="zh-CN" altLang="en-US" i="1" dirty="0">
                <a:latin typeface="Times New Roman" panose="02020603050405020304" pitchFamily="18" charset="0"/>
                <a:cs typeface="Times New Roman" panose="02020603050405020304" pitchFamily="18" charset="0"/>
              </a:rPr>
              <a:t>小</a:t>
            </a:r>
            <a:r>
              <a:rPr lang="en-US" altLang="zh-CN" i="1" dirty="0">
                <a:latin typeface="Times New Roman" panose="02020603050405020304" pitchFamily="18" charset="0"/>
                <a:cs typeface="Times New Roman" panose="02020603050405020304" pitchFamily="18" charset="0"/>
              </a:rPr>
              <a:t>o</a:t>
            </a:r>
            <a:r>
              <a:rPr lang="zh-CN" altLang="en-US" i="1" dirty="0">
                <a:latin typeface="Times New Roman" panose="02020603050405020304" pitchFamily="18" charset="0"/>
                <a:cs typeface="Times New Roman" panose="02020603050405020304" pitchFamily="18" charset="0"/>
              </a:rPr>
              <a:t>符号</a:t>
            </a:r>
          </a:p>
        </p:txBody>
      </p:sp>
    </p:spTree>
    <p:extLst>
      <p:ext uri="{BB962C8B-B14F-4D97-AF65-F5344CB8AC3E}">
        <p14:creationId xmlns:p14="http://schemas.microsoft.com/office/powerpoint/2010/main" val="8620349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Autofit/>
              </a:bodyPr>
              <a:lstStyle/>
              <a:p>
                <a:pPr>
                  <a:lnSpc>
                    <a:spcPts val="3500"/>
                  </a:lnSpc>
                  <a:spcBef>
                    <a:spcPts val="0"/>
                  </a:spcBef>
                  <a:spcAft>
                    <a:spcPts val="0"/>
                  </a:spcAft>
                </a:pPr>
                <a:r>
                  <a:rPr lang="en-US" altLang="zh-CN" sz="2400" b="1" i="1" dirty="0">
                    <a:latin typeface="Times New Roman" panose="02020603050405020304" pitchFamily="18" charset="0"/>
                    <a:cs typeface="Times New Roman" panose="02020603050405020304" pitchFamily="18" charset="0"/>
                  </a:rPr>
                  <a:t>f(n)=n</a:t>
                </a:r>
                <a:r>
                  <a:rPr lang="en-US" altLang="zh-CN" sz="2400" b="1" i="1" baseline="30000"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+n</a:t>
                </a:r>
                <a:r>
                  <a:rPr lang="zh-CN" altLang="en-US" sz="2400" b="1" i="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则 </a:t>
                </a:r>
                <a:r>
                  <a:rPr lang="en-US" altLang="zh-CN" sz="2400" b="1" i="1" dirty="0">
                    <a:latin typeface="Times New Roman" panose="02020603050405020304" pitchFamily="18" charset="0"/>
                    <a:cs typeface="Times New Roman" panose="02020603050405020304" pitchFamily="18" charset="0"/>
                  </a:rPr>
                  <a:t>f(n)=o(n</a:t>
                </a:r>
                <a:r>
                  <a:rPr lang="en-US" altLang="zh-CN" sz="2400" b="1" i="1" baseline="30000" dirty="0">
                    <a:latin typeface="Times New Roman" panose="02020603050405020304" pitchFamily="18" charset="0"/>
                    <a:cs typeface="Times New Roman" panose="02020603050405020304" pitchFamily="18" charset="0"/>
                  </a:rPr>
                  <a:t>3</a:t>
                </a:r>
                <a:r>
                  <a:rPr lang="en-US" altLang="zh-CN" sz="2400" b="1" i="1" dirty="0">
                    <a:latin typeface="Times New Roman" panose="02020603050405020304" pitchFamily="18" charset="0"/>
                    <a:cs typeface="Times New Roman" panose="02020603050405020304" pitchFamily="18" charset="0"/>
                  </a:rPr>
                  <a:t>)</a:t>
                </a:r>
              </a:p>
              <a:p>
                <a:pPr marL="776700" lvl="1" indent="-342900">
                  <a:lnSpc>
                    <a:spcPts val="3500"/>
                  </a:lnSpc>
                  <a:spcBef>
                    <a:spcPts val="0"/>
                  </a:spcBef>
                  <a:spcAft>
                    <a:spcPts val="0"/>
                  </a:spcAft>
                </a:pPr>
                <a:r>
                  <a:rPr lang="en-US" altLang="zh-CN" b="1" i="1" dirty="0">
                    <a:latin typeface="Times New Roman" panose="02020603050405020304" pitchFamily="18" charset="0"/>
                    <a:cs typeface="Times New Roman" panose="02020603050405020304" pitchFamily="18" charset="0"/>
                  </a:rPr>
                  <a:t> c≥1</a:t>
                </a:r>
                <a:r>
                  <a:rPr lang="zh-CN" altLang="en-US" b="1" dirty="0">
                    <a:latin typeface="Times New Roman" panose="02020603050405020304" pitchFamily="18" charset="0"/>
                    <a:cs typeface="Times New Roman" panose="02020603050405020304" pitchFamily="18" charset="0"/>
                  </a:rPr>
                  <a:t>成立</a:t>
                </a:r>
                <a:r>
                  <a:rPr lang="zh-CN" altLang="en-US" b="1" i="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因为</a:t>
                </a:r>
                <a:r>
                  <a:rPr lang="en-US" altLang="zh-CN" b="1" i="1" dirty="0">
                    <a:latin typeface="Times New Roman" panose="02020603050405020304" pitchFamily="18" charset="0"/>
                    <a:cs typeface="Times New Roman" panose="02020603050405020304" pitchFamily="18" charset="0"/>
                  </a:rPr>
                  <a:t> n</a:t>
                </a:r>
                <a:r>
                  <a:rPr lang="en-US" altLang="zh-CN" b="1" i="1" baseline="30000" dirty="0">
                    <a:latin typeface="Times New Roman" panose="02020603050405020304" pitchFamily="18" charset="0"/>
                    <a:cs typeface="Times New Roman" panose="02020603050405020304" pitchFamily="18" charset="0"/>
                  </a:rPr>
                  <a:t>2</a:t>
                </a:r>
                <a:r>
                  <a:rPr lang="en-US" altLang="zh-CN" b="1" i="1" dirty="0">
                    <a:latin typeface="Times New Roman" panose="02020603050405020304" pitchFamily="18" charset="0"/>
                    <a:cs typeface="Times New Roman" panose="02020603050405020304" pitchFamily="18" charset="0"/>
                  </a:rPr>
                  <a:t>+n&lt;cn</a:t>
                </a:r>
                <a:r>
                  <a:rPr lang="en-US" altLang="zh-CN" b="1" i="1" baseline="30000" dirty="0">
                    <a:latin typeface="Times New Roman" panose="02020603050405020304" pitchFamily="18" charset="0"/>
                    <a:cs typeface="Times New Roman" panose="02020603050405020304" pitchFamily="18" charset="0"/>
                  </a:rPr>
                  <a:t>3  </a:t>
                </a:r>
                <a:r>
                  <a:rPr lang="en-US" altLang="zh-CN" b="1" i="1" dirty="0">
                    <a:latin typeface="Times New Roman" panose="02020603050405020304" pitchFamily="18" charset="0"/>
                    <a:cs typeface="Times New Roman" panose="02020603050405020304" pitchFamily="18" charset="0"/>
                  </a:rPr>
                  <a:t>(n</a:t>
                </a:r>
                <a:r>
                  <a:rPr lang="en-US" altLang="zh-CN" b="1" i="1" baseline="-25000" dirty="0">
                    <a:latin typeface="Times New Roman" panose="02020603050405020304" pitchFamily="18" charset="0"/>
                    <a:cs typeface="Times New Roman" panose="02020603050405020304" pitchFamily="18" charset="0"/>
                  </a:rPr>
                  <a:t>0</a:t>
                </a:r>
                <a:r>
                  <a:rPr lang="en-US" altLang="zh-CN" b="1" i="1" dirty="0">
                    <a:latin typeface="Times New Roman" panose="02020603050405020304" pitchFamily="18" charset="0"/>
                    <a:cs typeface="Times New Roman" panose="02020603050405020304" pitchFamily="18" charset="0"/>
                  </a:rPr>
                  <a:t>=2)</a:t>
                </a:r>
              </a:p>
              <a:p>
                <a:pPr marL="776700" lvl="1" indent="-342900">
                  <a:lnSpc>
                    <a:spcPts val="3500"/>
                  </a:lnSpc>
                  <a:spcBef>
                    <a:spcPts val="0"/>
                  </a:spcBef>
                  <a:spcAft>
                    <a:spcPts val="0"/>
                  </a:spcAft>
                </a:pPr>
                <a:r>
                  <a:rPr lang="en-US" altLang="zh-CN" b="1" i="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任给</a:t>
                </a:r>
                <a:r>
                  <a:rPr lang="en-US" altLang="zh-CN" b="1" i="1" dirty="0">
                    <a:latin typeface="Times New Roman" panose="02020603050405020304" pitchFamily="18" charset="0"/>
                    <a:cs typeface="Times New Roman" panose="02020603050405020304" pitchFamily="18" charset="0"/>
                  </a:rPr>
                  <a:t>1&gt;c&gt;0</a:t>
                </a:r>
                <a:r>
                  <a:rPr lang="zh-CN" altLang="en-US" b="1" i="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取</a:t>
                </a:r>
                <a:r>
                  <a:rPr lang="en-US" altLang="zh-CN" b="1" i="1" dirty="0">
                    <a:latin typeface="Times New Roman" panose="02020603050405020304" pitchFamily="18" charset="0"/>
                    <a:cs typeface="Times New Roman" panose="02020603050405020304" pitchFamily="18" charset="0"/>
                  </a:rPr>
                  <a:t>n</a:t>
                </a:r>
                <a:r>
                  <a:rPr lang="en-US" altLang="zh-CN" b="1" i="1" baseline="-25000" dirty="0">
                    <a:latin typeface="Times New Roman" panose="02020603050405020304" pitchFamily="18" charset="0"/>
                    <a:cs typeface="Times New Roman" panose="02020603050405020304" pitchFamily="18" charset="0"/>
                  </a:rPr>
                  <a:t>0</a:t>
                </a:r>
                <a:r>
                  <a:rPr lang="en-US" altLang="zh-CN" b="1" i="1" dirty="0">
                    <a:latin typeface="Times New Roman" panose="02020603050405020304" pitchFamily="18" charset="0"/>
                    <a:cs typeface="Times New Roman" panose="02020603050405020304" pitchFamily="18" charset="0"/>
                  </a:rPr>
                  <a:t>&gt;</a:t>
                </a:r>
                <a14:m>
                  <m:oMath xmlns:m="http://schemas.openxmlformats.org/officeDocument/2006/math">
                    <m:d>
                      <m:dPr>
                        <m:begChr m:val="⌈"/>
                        <m:endChr m:val="⌉"/>
                        <m:ctrlPr>
                          <a:rPr lang="en-US" altLang="zh-CN" b="1" i="1" smtClean="0">
                            <a:latin typeface="Cambria Math" panose="02040503050406030204" pitchFamily="18" charset="0"/>
                            <a:cs typeface="Times New Roman" panose="02020603050405020304" pitchFamily="18" charset="0"/>
                          </a:rPr>
                        </m:ctrlPr>
                      </m:dPr>
                      <m:e>
                        <m:f>
                          <m:fPr>
                            <m:ctrlPr>
                              <a:rPr lang="en-US" altLang="zh-CN" b="1" i="1" smtClean="0">
                                <a:latin typeface="Cambria Math" panose="02040503050406030204" pitchFamily="18" charset="0"/>
                                <a:cs typeface="Times New Roman" panose="02020603050405020304" pitchFamily="18" charset="0"/>
                              </a:rPr>
                            </m:ctrlPr>
                          </m:fPr>
                          <m:num>
                            <m:r>
                              <a:rPr lang="en-US" altLang="zh-CN" b="1" i="1" smtClean="0">
                                <a:latin typeface="Cambria Math" panose="02040503050406030204" pitchFamily="18" charset="0"/>
                                <a:cs typeface="Times New Roman" panose="02020603050405020304" pitchFamily="18" charset="0"/>
                              </a:rPr>
                              <m:t>𝟐</m:t>
                            </m:r>
                          </m:num>
                          <m:den>
                            <m:r>
                              <a:rPr lang="en-US" altLang="zh-CN" b="1" i="1" smtClean="0">
                                <a:latin typeface="Cambria Math" panose="02040503050406030204" pitchFamily="18" charset="0"/>
                                <a:cs typeface="Times New Roman" panose="02020603050405020304" pitchFamily="18" charset="0"/>
                              </a:rPr>
                              <m:t>𝒄</m:t>
                            </m:r>
                          </m:den>
                        </m:f>
                      </m:e>
                    </m:d>
                  </m:oMath>
                </a14:m>
                <a:r>
                  <a:rPr lang="en-US" altLang="zh-CN" b="1" i="1" dirty="0">
                    <a:latin typeface="Times New Roman" panose="02020603050405020304" pitchFamily="18" charset="0"/>
                    <a:cs typeface="Times New Roman" panose="02020603050405020304" pitchFamily="18" charset="0"/>
                  </a:rPr>
                  <a:t>, </a:t>
                </a:r>
              </a:p>
              <a:p>
                <a:pPr marL="433800" lvl="1" indent="0">
                  <a:lnSpc>
                    <a:spcPts val="3500"/>
                  </a:lnSpc>
                  <a:spcBef>
                    <a:spcPts val="0"/>
                  </a:spcBef>
                  <a:spcAft>
                    <a:spcPts val="0"/>
                  </a:spcAft>
                  <a:buNone/>
                </a:pPr>
                <a:r>
                  <a:rPr lang="en-US" altLang="zh-CN" b="1" i="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当 </a:t>
                </a:r>
                <a:r>
                  <a:rPr lang="en-US" altLang="zh-CN" b="1" i="1" dirty="0">
                    <a:latin typeface="Times New Roman" panose="02020603050405020304" pitchFamily="18" charset="0"/>
                    <a:cs typeface="Times New Roman" panose="02020603050405020304" pitchFamily="18" charset="0"/>
                  </a:rPr>
                  <a:t>n≥n</a:t>
                </a:r>
                <a:r>
                  <a:rPr lang="en-US" altLang="zh-CN" b="1" i="1" baseline="-25000" dirty="0">
                    <a:latin typeface="Times New Roman" panose="02020603050405020304" pitchFamily="18" charset="0"/>
                    <a:cs typeface="Times New Roman" panose="02020603050405020304" pitchFamily="18" charset="0"/>
                  </a:rPr>
                  <a:t>0</a:t>
                </a:r>
                <a:r>
                  <a:rPr lang="zh-CN" altLang="en-US"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cn≥cn</a:t>
                </a:r>
                <a:r>
                  <a:rPr lang="en-US" altLang="zh-CN" b="1" i="1" baseline="-25000" dirty="0">
                    <a:latin typeface="Times New Roman" panose="02020603050405020304" pitchFamily="18" charset="0"/>
                    <a:cs typeface="Times New Roman" panose="02020603050405020304" pitchFamily="18" charset="0"/>
                  </a:rPr>
                  <a:t>0</a:t>
                </a:r>
                <a:r>
                  <a:rPr lang="en-US" altLang="zh-CN" b="1" i="1" dirty="0">
                    <a:latin typeface="Times New Roman" panose="02020603050405020304" pitchFamily="18" charset="0"/>
                    <a:cs typeface="Times New Roman" panose="02020603050405020304" pitchFamily="18" charset="0"/>
                  </a:rPr>
                  <a:t>&gt;2</a:t>
                </a:r>
                <a:r>
                  <a:rPr lang="zh-CN" altLang="en-US" b="1" i="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 n</a:t>
                </a:r>
                <a:r>
                  <a:rPr lang="en-US" altLang="zh-CN" b="1" i="1" baseline="30000" dirty="0">
                    <a:latin typeface="Times New Roman" panose="02020603050405020304" pitchFamily="18" charset="0"/>
                    <a:cs typeface="Times New Roman" panose="02020603050405020304" pitchFamily="18" charset="0"/>
                  </a:rPr>
                  <a:t>2</a:t>
                </a:r>
                <a:r>
                  <a:rPr lang="en-US" altLang="zh-CN" b="1" i="1" dirty="0">
                    <a:latin typeface="Times New Roman" panose="02020603050405020304" pitchFamily="18" charset="0"/>
                    <a:cs typeface="Times New Roman" panose="02020603050405020304" pitchFamily="18" charset="0"/>
                  </a:rPr>
                  <a:t>+n&lt;2n</a:t>
                </a:r>
                <a:r>
                  <a:rPr lang="en-US" altLang="zh-CN" b="1" i="1" baseline="30000" dirty="0">
                    <a:latin typeface="Times New Roman" panose="02020603050405020304" pitchFamily="18" charset="0"/>
                    <a:cs typeface="Times New Roman" panose="02020603050405020304" pitchFamily="18" charset="0"/>
                  </a:rPr>
                  <a:t>2</a:t>
                </a:r>
                <a:r>
                  <a:rPr lang="en-US" altLang="zh-CN" b="1" i="1" dirty="0">
                    <a:latin typeface="Times New Roman" panose="02020603050405020304" pitchFamily="18" charset="0"/>
                    <a:cs typeface="Times New Roman" panose="02020603050405020304" pitchFamily="18" charset="0"/>
                  </a:rPr>
                  <a:t>&lt;cn</a:t>
                </a:r>
                <a:r>
                  <a:rPr lang="en-US" altLang="zh-CN" b="1" i="1" baseline="30000" dirty="0">
                    <a:latin typeface="Times New Roman" panose="02020603050405020304" pitchFamily="18" charset="0"/>
                    <a:cs typeface="Times New Roman" panose="02020603050405020304" pitchFamily="18" charset="0"/>
                  </a:rPr>
                  <a:t>3</a:t>
                </a:r>
              </a:p>
              <a:p>
                <a:pPr marL="0" indent="0">
                  <a:lnSpc>
                    <a:spcPts val="3500"/>
                  </a:lnSpc>
                  <a:spcBef>
                    <a:spcPts val="0"/>
                  </a:spcBef>
                  <a:spcAft>
                    <a:spcPts val="0"/>
                  </a:spcAft>
                  <a:buNone/>
                </a:pPr>
                <a:r>
                  <a:rPr lang="en-US" altLang="zh-CN" sz="2400" b="1" i="1" baseline="30000" dirty="0">
                    <a:latin typeface="Times New Roman" panose="02020603050405020304" pitchFamily="18" charset="0"/>
                    <a:cs typeface="Times New Roman" panose="02020603050405020304" pitchFamily="18" charset="0"/>
                  </a:rPr>
                  <a:t>      </a:t>
                </a:r>
                <a:r>
                  <a:rPr lang="zh-CN" altLang="en-US" sz="2400" b="1" i="1" dirty="0">
                    <a:solidFill>
                      <a:srgbClr val="FF0000"/>
                    </a:solidFill>
                    <a:latin typeface="Times New Roman" panose="02020603050405020304" pitchFamily="18" charset="0"/>
                    <a:cs typeface="Times New Roman" panose="02020603050405020304" pitchFamily="18" charset="0"/>
                  </a:rPr>
                  <a:t>但是：</a:t>
                </a:r>
                <a:r>
                  <a:rPr lang="en-US" altLang="zh-CN" sz="2400" b="1" i="1" dirty="0">
                    <a:solidFill>
                      <a:srgbClr val="FF0000"/>
                    </a:solidFill>
                    <a:latin typeface="Times New Roman" panose="02020603050405020304" pitchFamily="18" charset="0"/>
                    <a:cs typeface="Times New Roman" panose="02020603050405020304" pitchFamily="18" charset="0"/>
                  </a:rPr>
                  <a:t> f(n)≠o(n</a:t>
                </a:r>
                <a:r>
                  <a:rPr lang="en-US" altLang="zh-CN" sz="2400" b="1" i="1" baseline="30000" dirty="0">
                    <a:solidFill>
                      <a:srgbClr val="FF0000"/>
                    </a:solidFill>
                    <a:latin typeface="Times New Roman" panose="02020603050405020304" pitchFamily="18" charset="0"/>
                    <a:cs typeface="Times New Roman" panose="02020603050405020304" pitchFamily="18" charset="0"/>
                  </a:rPr>
                  <a:t>2</a:t>
                </a:r>
                <a:r>
                  <a:rPr lang="en-US" altLang="zh-CN" sz="2400" b="1" i="1" dirty="0">
                    <a:solidFill>
                      <a:srgbClr val="FF0000"/>
                    </a:solidFill>
                    <a:latin typeface="Times New Roman" panose="02020603050405020304" pitchFamily="18" charset="0"/>
                    <a:cs typeface="Times New Roman" panose="02020603050405020304" pitchFamily="18" charset="0"/>
                  </a:rPr>
                  <a:t>)</a:t>
                </a:r>
                <a:r>
                  <a:rPr lang="zh-CN" altLang="en-US" sz="2400" b="1" dirty="0">
                    <a:solidFill>
                      <a:srgbClr val="FF0000"/>
                    </a:solidFill>
                    <a:latin typeface="Times New Roman" panose="02020603050405020304" pitchFamily="18" charset="0"/>
                    <a:cs typeface="Times New Roman" panose="02020603050405020304" pitchFamily="18" charset="0"/>
                  </a:rPr>
                  <a:t>，因为取</a:t>
                </a:r>
                <a:r>
                  <a:rPr lang="en-US" altLang="zh-CN" sz="2400" b="1" dirty="0">
                    <a:solidFill>
                      <a:srgbClr val="FF0000"/>
                    </a:solidFill>
                    <a:latin typeface="Times New Roman" panose="02020603050405020304" pitchFamily="18" charset="0"/>
                    <a:cs typeface="Times New Roman" panose="02020603050405020304" pitchFamily="18" charset="0"/>
                  </a:rPr>
                  <a:t>c=1</a:t>
                </a:r>
                <a:r>
                  <a:rPr lang="zh-CN" altLang="en-US" sz="2400" b="1" dirty="0">
                    <a:solidFill>
                      <a:srgbClr val="FF0000"/>
                    </a:solidFill>
                    <a:latin typeface="Times New Roman" panose="02020603050405020304" pitchFamily="18" charset="0"/>
                    <a:cs typeface="Times New Roman" panose="02020603050405020304" pitchFamily="18" charset="0"/>
                  </a:rPr>
                  <a:t>，不存在</a:t>
                </a:r>
                <a:r>
                  <a:rPr lang="en-US" altLang="zh-CN" sz="2400" b="1" i="1" dirty="0">
                    <a:solidFill>
                      <a:srgbClr val="FF0000"/>
                    </a:solidFill>
                    <a:latin typeface="Times New Roman" panose="02020603050405020304" pitchFamily="18" charset="0"/>
                    <a:cs typeface="Times New Roman" panose="02020603050405020304" pitchFamily="18" charset="0"/>
                  </a:rPr>
                  <a:t>n</a:t>
                </a:r>
                <a:r>
                  <a:rPr lang="en-US" altLang="zh-CN" sz="2400" b="1" i="1" baseline="-25000" dirty="0">
                    <a:solidFill>
                      <a:srgbClr val="FF0000"/>
                    </a:solidFill>
                    <a:latin typeface="Times New Roman" panose="02020603050405020304" pitchFamily="18" charset="0"/>
                    <a:cs typeface="Times New Roman" panose="02020603050405020304" pitchFamily="18" charset="0"/>
                  </a:rPr>
                  <a:t>0</a:t>
                </a:r>
                <a:r>
                  <a:rPr lang="en-US" altLang="zh-CN" sz="2400" b="1" dirty="0">
                    <a:solidFill>
                      <a:srgbClr val="FF0000"/>
                    </a:solidFill>
                    <a:latin typeface="Times New Roman" panose="02020603050405020304" pitchFamily="18" charset="0"/>
                    <a:cs typeface="Times New Roman" panose="02020603050405020304" pitchFamily="18" charset="0"/>
                  </a:rPr>
                  <a:t>&gt;0</a:t>
                </a:r>
                <a:r>
                  <a:rPr lang="zh-CN" altLang="en-US" sz="2400" b="1" dirty="0">
                    <a:solidFill>
                      <a:srgbClr val="FF0000"/>
                    </a:solidFill>
                    <a:latin typeface="Times New Roman" panose="02020603050405020304" pitchFamily="18" charset="0"/>
                    <a:cs typeface="Times New Roman" panose="02020603050405020304" pitchFamily="18" charset="0"/>
                  </a:rPr>
                  <a:t>使得对所有的</a:t>
                </a:r>
                <a:r>
                  <a:rPr lang="en-US" altLang="zh-CN" sz="2400" b="1" i="1" dirty="0">
                    <a:solidFill>
                      <a:srgbClr val="FF0000"/>
                    </a:solidFill>
                    <a:latin typeface="Times New Roman" panose="02020603050405020304" pitchFamily="18" charset="0"/>
                    <a:cs typeface="Times New Roman" panose="02020603050405020304" pitchFamily="18" charset="0"/>
                  </a:rPr>
                  <a:t>n≥n</a:t>
                </a:r>
                <a:r>
                  <a:rPr lang="en-US" altLang="zh-CN" sz="2400" b="1" i="1" baseline="-25000" dirty="0">
                    <a:solidFill>
                      <a:srgbClr val="FF0000"/>
                    </a:solidFill>
                    <a:latin typeface="Times New Roman" panose="02020603050405020304" pitchFamily="18" charset="0"/>
                    <a:cs typeface="Times New Roman" panose="02020603050405020304" pitchFamily="18" charset="0"/>
                  </a:rPr>
                  <a:t>0</a:t>
                </a:r>
                <a:r>
                  <a:rPr lang="zh-CN" altLang="en-US" sz="2400" b="1" i="1" dirty="0">
                    <a:solidFill>
                      <a:srgbClr val="FF0000"/>
                    </a:solidFill>
                    <a:latin typeface="Times New Roman" panose="02020603050405020304" pitchFamily="18" charset="0"/>
                    <a:cs typeface="Times New Roman" panose="02020603050405020304" pitchFamily="18" charset="0"/>
                  </a:rPr>
                  <a:t>，</a:t>
                </a:r>
                <a:endParaRPr lang="en-US" altLang="zh-CN" sz="2400" b="1" i="1" dirty="0">
                  <a:solidFill>
                    <a:srgbClr val="FF0000"/>
                  </a:solidFill>
                  <a:latin typeface="Times New Roman" panose="02020603050405020304" pitchFamily="18" charset="0"/>
                  <a:cs typeface="Times New Roman" panose="02020603050405020304" pitchFamily="18" charset="0"/>
                </a:endParaRPr>
              </a:p>
              <a:p>
                <a:pPr marL="0" indent="0">
                  <a:lnSpc>
                    <a:spcPts val="3500"/>
                  </a:lnSpc>
                  <a:spcBef>
                    <a:spcPts val="0"/>
                  </a:spcBef>
                  <a:spcAft>
                    <a:spcPts val="0"/>
                  </a:spcAft>
                  <a:buNone/>
                </a:pPr>
                <a:r>
                  <a:rPr lang="en-US" altLang="zh-CN" sz="2400" b="1" i="1" dirty="0">
                    <a:solidFill>
                      <a:srgbClr val="FF0000"/>
                    </a:solidFill>
                    <a:latin typeface="Times New Roman" panose="02020603050405020304" pitchFamily="18" charset="0"/>
                    <a:cs typeface="Times New Roman" panose="02020603050405020304" pitchFamily="18" charset="0"/>
                  </a:rPr>
                  <a:t>                 n</a:t>
                </a:r>
                <a:r>
                  <a:rPr lang="en-US" altLang="zh-CN" sz="2400" b="1" i="1" baseline="30000" dirty="0">
                    <a:solidFill>
                      <a:srgbClr val="FF0000"/>
                    </a:solidFill>
                    <a:latin typeface="Times New Roman" panose="02020603050405020304" pitchFamily="18" charset="0"/>
                    <a:cs typeface="Times New Roman" panose="02020603050405020304" pitchFamily="18" charset="0"/>
                  </a:rPr>
                  <a:t>2</a:t>
                </a:r>
                <a:r>
                  <a:rPr lang="en-US" altLang="zh-CN" sz="2400" b="1" i="1" dirty="0">
                    <a:solidFill>
                      <a:srgbClr val="FF0000"/>
                    </a:solidFill>
                    <a:latin typeface="Times New Roman" panose="02020603050405020304" pitchFamily="18" charset="0"/>
                    <a:cs typeface="Times New Roman" panose="02020603050405020304" pitchFamily="18" charset="0"/>
                  </a:rPr>
                  <a:t>+n&lt;n</a:t>
                </a:r>
                <a:r>
                  <a:rPr lang="en-US" altLang="zh-CN" sz="2400" b="1" i="1" baseline="30000" dirty="0">
                    <a:solidFill>
                      <a:srgbClr val="FF0000"/>
                    </a:solidFill>
                    <a:latin typeface="Times New Roman" panose="02020603050405020304" pitchFamily="18" charset="0"/>
                    <a:cs typeface="Times New Roman" panose="02020603050405020304" pitchFamily="18" charset="0"/>
                  </a:rPr>
                  <a:t>2</a:t>
                </a:r>
                <a:r>
                  <a:rPr lang="zh-CN" altLang="en-US" sz="2400" b="1" i="1" dirty="0">
                    <a:solidFill>
                      <a:srgbClr val="FF0000"/>
                    </a:solidFill>
                    <a:latin typeface="Times New Roman" panose="02020603050405020304" pitchFamily="18" charset="0"/>
                    <a:cs typeface="Times New Roman" panose="02020603050405020304" pitchFamily="18" charset="0"/>
                  </a:rPr>
                  <a:t>成立</a:t>
                </a:r>
                <a:endParaRPr lang="en-US" altLang="zh-CN" sz="2400" b="1" dirty="0">
                  <a:solidFill>
                    <a:srgbClr val="FF0000"/>
                  </a:solidFill>
                  <a:latin typeface="Times New Roman" panose="02020603050405020304" pitchFamily="18" charset="0"/>
                  <a:cs typeface="Times New Roman" panose="02020603050405020304" pitchFamily="18" charset="0"/>
                </a:endParaRPr>
              </a:p>
              <a:p>
                <a:pPr marL="342900" indent="-342900">
                  <a:lnSpc>
                    <a:spcPts val="3500"/>
                  </a:lnSpc>
                  <a:spcBef>
                    <a:spcPts val="0"/>
                  </a:spcBef>
                  <a:spcAft>
                    <a:spcPts val="0"/>
                  </a:spcAft>
                </a:pPr>
                <a:r>
                  <a:rPr lang="zh-CN" altLang="en-US" sz="2400" b="1" dirty="0">
                    <a:latin typeface="Times New Roman" panose="02020603050405020304" pitchFamily="18" charset="0"/>
                    <a:cs typeface="Times New Roman" panose="02020603050405020304" pitchFamily="18" charset="0"/>
                  </a:rPr>
                  <a:t>注意：</a:t>
                </a:r>
                <a:endParaRPr lang="en-US" altLang="zh-CN" sz="2400" b="1" dirty="0">
                  <a:latin typeface="Times New Roman" panose="02020603050405020304" pitchFamily="18" charset="0"/>
                  <a:cs typeface="Times New Roman" panose="02020603050405020304" pitchFamily="18" charset="0"/>
                </a:endParaRPr>
              </a:p>
              <a:p>
                <a:pPr marL="776700" lvl="1" indent="-342900">
                  <a:lnSpc>
                    <a:spcPts val="3500"/>
                  </a:lnSpc>
                  <a:spcBef>
                    <a:spcPts val="0"/>
                  </a:spcBef>
                  <a:spcAft>
                    <a:spcPts val="0"/>
                  </a:spcAft>
                </a:pPr>
                <a:r>
                  <a:rPr lang="en-US" altLang="zh-CN" b="1" i="1" dirty="0">
                    <a:latin typeface="Times New Roman" panose="02020603050405020304" pitchFamily="18" charset="0"/>
                    <a:cs typeface="Times New Roman" panose="02020603050405020304" pitchFamily="18" charset="0"/>
                  </a:rPr>
                  <a:t>f(n)=o(g(n))</a:t>
                </a:r>
                <a:r>
                  <a:rPr lang="zh-CN" altLang="en-US" b="1" i="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f(n)</a:t>
                </a:r>
                <a:r>
                  <a:rPr lang="zh-CN" altLang="en-US" b="1" dirty="0">
                    <a:latin typeface="Times New Roman" panose="02020603050405020304" pitchFamily="18" charset="0"/>
                    <a:cs typeface="Times New Roman" panose="02020603050405020304" pitchFamily="18" charset="0"/>
                  </a:rPr>
                  <a:t>的阶低于</a:t>
                </a:r>
                <a:r>
                  <a:rPr lang="en-US" altLang="zh-CN" b="1" i="1" dirty="0">
                    <a:latin typeface="Times New Roman" panose="02020603050405020304" pitchFamily="18" charset="0"/>
                    <a:cs typeface="Times New Roman" panose="02020603050405020304" pitchFamily="18" charset="0"/>
                  </a:rPr>
                  <a:t>g(n)</a:t>
                </a:r>
                <a:r>
                  <a:rPr lang="zh-CN" altLang="en-US" b="1" dirty="0">
                    <a:latin typeface="Times New Roman" panose="02020603050405020304" pitchFamily="18" charset="0"/>
                    <a:cs typeface="Times New Roman" panose="02020603050405020304" pitchFamily="18" charset="0"/>
                  </a:rPr>
                  <a:t>的阶。</a:t>
                </a:r>
                <a:endParaRPr lang="en-US" altLang="zh-CN" b="1" dirty="0">
                  <a:latin typeface="Times New Roman" panose="02020603050405020304" pitchFamily="18" charset="0"/>
                  <a:cs typeface="Times New Roman" panose="02020603050405020304" pitchFamily="18" charset="0"/>
                </a:endParaRPr>
              </a:p>
              <a:p>
                <a:pPr marL="776700" lvl="1" indent="-342900">
                  <a:lnSpc>
                    <a:spcPts val="3500"/>
                  </a:lnSpc>
                  <a:spcBef>
                    <a:spcPts val="0"/>
                  </a:spcBef>
                  <a:spcAft>
                    <a:spcPts val="0"/>
                  </a:spcAft>
                </a:pPr>
                <a:r>
                  <a:rPr lang="zh-CN" altLang="en-US" b="1" dirty="0">
                    <a:latin typeface="Times New Roman" panose="02020603050405020304" pitchFamily="18" charset="0"/>
                    <a:cs typeface="Times New Roman" panose="02020603050405020304" pitchFamily="18" charset="0"/>
                  </a:rPr>
                  <a:t>对不同的正常数</a:t>
                </a:r>
                <a:r>
                  <a:rPr lang="en-US" altLang="zh-CN" b="1" i="1" dirty="0">
                    <a:latin typeface="Times New Roman" panose="02020603050405020304" pitchFamily="18" charset="0"/>
                    <a:cs typeface="Times New Roman" panose="02020603050405020304" pitchFamily="18" charset="0"/>
                  </a:rPr>
                  <a:t>c</a:t>
                </a:r>
                <a:r>
                  <a:rPr lang="zh-CN" altLang="en-US"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 n</a:t>
                </a:r>
                <a:r>
                  <a:rPr lang="en-US" altLang="zh-CN" b="1" i="1" baseline="-25000" dirty="0">
                    <a:latin typeface="Times New Roman" panose="02020603050405020304" pitchFamily="18" charset="0"/>
                    <a:cs typeface="Times New Roman" panose="02020603050405020304" pitchFamily="18" charset="0"/>
                  </a:rPr>
                  <a:t>0</a:t>
                </a:r>
                <a:r>
                  <a:rPr lang="zh-CN" altLang="en-US" b="1" dirty="0">
                    <a:latin typeface="Times New Roman" panose="02020603050405020304" pitchFamily="18" charset="0"/>
                    <a:cs typeface="Times New Roman" panose="02020603050405020304" pitchFamily="18" charset="0"/>
                  </a:rPr>
                  <a:t>可能不一样。</a:t>
                </a:r>
                <a:endParaRPr lang="en-US" altLang="zh-CN" b="1" dirty="0">
                  <a:latin typeface="Times New Roman" panose="02020603050405020304" pitchFamily="18" charset="0"/>
                  <a:cs typeface="Times New Roman" panose="02020603050405020304" pitchFamily="18" charset="0"/>
                </a:endParaRPr>
              </a:p>
              <a:p>
                <a:pPr marL="776700" lvl="1" indent="-342900">
                  <a:lnSpc>
                    <a:spcPts val="3500"/>
                  </a:lnSpc>
                  <a:spcBef>
                    <a:spcPts val="0"/>
                  </a:spcBef>
                  <a:spcAft>
                    <a:spcPts val="0"/>
                  </a:spcAft>
                </a:pPr>
                <a:r>
                  <a:rPr lang="zh-CN" altLang="en-US" b="1" dirty="0">
                    <a:latin typeface="Times New Roman" panose="02020603050405020304" pitchFamily="18" charset="0"/>
                    <a:cs typeface="Times New Roman" panose="02020603050405020304" pitchFamily="18" charset="0"/>
                  </a:rPr>
                  <a:t>对前面有限个</a:t>
                </a:r>
                <a:r>
                  <a:rPr lang="en-US" altLang="zh-CN" b="1" i="1"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值可以不满足不等式，只需要关注</a:t>
                </a:r>
                <a:r>
                  <a:rPr lang="en-US" altLang="zh-CN" b="1" i="1" dirty="0">
                    <a:latin typeface="Times New Roman" panose="02020603050405020304" pitchFamily="18" charset="0"/>
                    <a:cs typeface="Times New Roman" panose="02020603050405020304" pitchFamily="18" charset="0"/>
                  </a:rPr>
                  <a:t>n≥n</a:t>
                </a:r>
                <a:r>
                  <a:rPr lang="en-US" altLang="zh-CN" b="1" i="1" baseline="-25000" dirty="0">
                    <a:latin typeface="Times New Roman" panose="02020603050405020304" pitchFamily="18" charset="0"/>
                    <a:cs typeface="Times New Roman" panose="02020603050405020304" pitchFamily="18" charset="0"/>
                  </a:rPr>
                  <a:t>0</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868" t="-608"/>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i="1" dirty="0">
                <a:latin typeface="Times New Roman" panose="02020603050405020304" pitchFamily="18" charset="0"/>
                <a:cs typeface="Times New Roman" panose="02020603050405020304" pitchFamily="18" charset="0"/>
              </a:rPr>
              <a:t>小</a:t>
            </a:r>
            <a:r>
              <a:rPr lang="en-US" altLang="zh-CN" i="1" dirty="0">
                <a:latin typeface="Times New Roman" panose="02020603050405020304" pitchFamily="18" charset="0"/>
                <a:cs typeface="Times New Roman" panose="02020603050405020304" pitchFamily="18" charset="0"/>
              </a:rPr>
              <a:t>o</a:t>
            </a:r>
            <a:r>
              <a:rPr lang="zh-CN" altLang="en-US" i="1" dirty="0">
                <a:latin typeface="Times New Roman" panose="02020603050405020304" pitchFamily="18" charset="0"/>
                <a:cs typeface="Times New Roman" panose="02020603050405020304" pitchFamily="18" charset="0"/>
              </a:rPr>
              <a:t>符号</a:t>
            </a:r>
            <a:endParaRPr lang="zh-CN" altLang="en-US" dirty="0"/>
          </a:p>
        </p:txBody>
      </p:sp>
    </p:spTree>
    <p:extLst>
      <p:ext uri="{BB962C8B-B14F-4D97-AF65-F5344CB8AC3E}">
        <p14:creationId xmlns:p14="http://schemas.microsoft.com/office/powerpoint/2010/main" val="357820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6A690A4-0F03-4813-934D-ABEFF292D143}"/>
              </a:ext>
            </a:extLst>
          </p:cNvPr>
          <p:cNvSpPr>
            <a:spLocks noGrp="1"/>
          </p:cNvSpPr>
          <p:nvPr>
            <p:ph idx="1"/>
          </p:nvPr>
        </p:nvSpPr>
        <p:spPr/>
        <p:txBody>
          <a:bodyPr/>
          <a:lstStyle/>
          <a:p>
            <a:r>
              <a:rPr lang="zh-CN" altLang="en-US" b="1" dirty="0">
                <a:solidFill>
                  <a:srgbClr val="FF0000"/>
                </a:solidFill>
              </a:rPr>
              <a:t>例</a:t>
            </a:r>
            <a:r>
              <a:rPr lang="en-US" altLang="zh-CN" b="1" dirty="0">
                <a:solidFill>
                  <a:srgbClr val="FF0000"/>
                </a:solidFill>
              </a:rPr>
              <a:t>1</a:t>
            </a:r>
            <a:r>
              <a:rPr lang="zh-CN" altLang="en-US" b="1" dirty="0">
                <a:solidFill>
                  <a:srgbClr val="FF0000"/>
                </a:solidFill>
              </a:rPr>
              <a:t>：统计不同元素个数</a:t>
            </a:r>
            <a:endParaRPr lang="en-US" altLang="zh-CN" b="1" dirty="0">
              <a:solidFill>
                <a:srgbClr val="FF0000"/>
              </a:solidFill>
            </a:endParaRPr>
          </a:p>
          <a:p>
            <a:pPr lvl="1"/>
            <a:r>
              <a:rPr lang="zh-CN" altLang="en-US" b="1" dirty="0"/>
              <a:t>改进：建立哈希表，</a:t>
            </a:r>
            <a:r>
              <a:rPr lang="zh-CN" altLang="en-US" b="1" dirty="0">
                <a:latin typeface="Times New Roman" panose="02020603050405020304" pitchFamily="18" charset="0"/>
                <a:cs typeface="Times New Roman" panose="02020603050405020304" pitchFamily="18" charset="0"/>
              </a:rPr>
              <a:t>在时间和空间上做出权衡</a:t>
            </a:r>
            <a:endParaRPr lang="zh-CN" altLang="en-US" b="1" dirty="0"/>
          </a:p>
        </p:txBody>
      </p:sp>
      <p:sp>
        <p:nvSpPr>
          <p:cNvPr id="3" name="标题 2">
            <a:extLst>
              <a:ext uri="{FF2B5EF4-FFF2-40B4-BE49-F238E27FC236}">
                <a16:creationId xmlns:a16="http://schemas.microsoft.com/office/drawing/2014/main" id="{E6140EB2-F52F-4ACE-8E28-C9C286C091F1}"/>
              </a:ext>
            </a:extLst>
          </p:cNvPr>
          <p:cNvSpPr>
            <a:spLocks noGrp="1"/>
          </p:cNvSpPr>
          <p:nvPr>
            <p:ph type="title"/>
          </p:nvPr>
        </p:nvSpPr>
        <p:spPr/>
        <p:txBody>
          <a:bodyPr/>
          <a:lstStyle/>
          <a:p>
            <a:r>
              <a:rPr lang="zh-CN" altLang="en-US" dirty="0"/>
              <a:t>算法初体验</a:t>
            </a:r>
          </a:p>
        </p:txBody>
      </p:sp>
      <p:pic>
        <p:nvPicPr>
          <p:cNvPr id="4" name="图片 3">
            <a:extLst>
              <a:ext uri="{FF2B5EF4-FFF2-40B4-BE49-F238E27FC236}">
                <a16:creationId xmlns:a16="http://schemas.microsoft.com/office/drawing/2014/main" id="{E6FF2319-DCB4-46AD-9806-22EE695C3D9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0" y="2366536"/>
            <a:ext cx="9144000" cy="3463534"/>
          </a:xfrm>
          <a:prstGeom prst="rect">
            <a:avLst/>
          </a:prstGeom>
        </p:spPr>
      </p:pic>
    </p:spTree>
    <p:extLst>
      <p:ext uri="{BB962C8B-B14F-4D97-AF65-F5344CB8AC3E}">
        <p14:creationId xmlns:p14="http://schemas.microsoft.com/office/powerpoint/2010/main" val="39969215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480600" indent="-457200"/>
            <a:r>
              <a:rPr lang="zh-CN" altLang="en-US" b="1" dirty="0">
                <a:latin typeface="Times New Roman" panose="02020603050405020304" pitchFamily="18" charset="0"/>
                <a:cs typeface="Times New Roman" panose="02020603050405020304" pitchFamily="18" charset="0"/>
              </a:rPr>
              <a:t>定义：</a:t>
            </a:r>
            <a:endParaRPr lang="en-US" altLang="zh-CN" b="1" dirty="0">
              <a:latin typeface="Times New Roman" panose="02020603050405020304" pitchFamily="18" charset="0"/>
              <a:cs typeface="Times New Roman" panose="02020603050405020304" pitchFamily="18" charset="0"/>
            </a:endParaRPr>
          </a:p>
          <a:p>
            <a:pPr marL="23400" indent="0">
              <a:buNone/>
            </a:pPr>
            <a:r>
              <a:rPr lang="zh-CN" altLang="en-US" b="1" dirty="0">
                <a:latin typeface="Times New Roman" panose="02020603050405020304" pitchFamily="18" charset="0"/>
                <a:cs typeface="Times New Roman" panose="02020603050405020304" pitchFamily="18" charset="0"/>
              </a:rPr>
              <a:t>设</a:t>
            </a:r>
            <a:r>
              <a:rPr lang="en-US" altLang="zh-CN" b="1" i="1" dirty="0">
                <a:latin typeface="Times New Roman" panose="02020603050405020304" pitchFamily="18" charset="0"/>
                <a:cs typeface="Times New Roman" panose="02020603050405020304" pitchFamily="18" charset="0"/>
              </a:rPr>
              <a:t>f</a:t>
            </a:r>
            <a:r>
              <a:rPr lang="zh-CN" altLang="en-US" b="1" dirty="0">
                <a:latin typeface="Times New Roman" panose="02020603050405020304" pitchFamily="18" charset="0"/>
                <a:cs typeface="Times New Roman" panose="02020603050405020304" pitchFamily="18" charset="0"/>
              </a:rPr>
              <a:t>和</a:t>
            </a:r>
            <a:r>
              <a:rPr lang="en-US" altLang="zh-CN" b="1" i="1" dirty="0">
                <a:latin typeface="Times New Roman" panose="02020603050405020304" pitchFamily="18" charset="0"/>
                <a:cs typeface="Times New Roman" panose="02020603050405020304" pitchFamily="18" charset="0"/>
              </a:rPr>
              <a:t>g</a:t>
            </a:r>
            <a:r>
              <a:rPr lang="zh-CN" altLang="en-US" b="1" dirty="0">
                <a:latin typeface="Times New Roman" panose="02020603050405020304" pitchFamily="18" charset="0"/>
                <a:cs typeface="Times New Roman" panose="02020603050405020304" pitchFamily="18" charset="0"/>
              </a:rPr>
              <a:t>是定义域为自然数集</a:t>
            </a:r>
            <a:r>
              <a:rPr lang="en-US" altLang="zh-CN" b="1" i="1"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上的函数。若</a:t>
            </a:r>
            <a:r>
              <a:rPr lang="zh-CN" altLang="en-US" b="1" dirty="0">
                <a:solidFill>
                  <a:srgbClr val="FF0000"/>
                </a:solidFill>
                <a:latin typeface="Times New Roman" panose="02020603050405020304" pitchFamily="18" charset="0"/>
                <a:cs typeface="Times New Roman" panose="02020603050405020304" pitchFamily="18" charset="0"/>
              </a:rPr>
              <a:t>对任意</a:t>
            </a:r>
            <a:r>
              <a:rPr lang="zh-CN" altLang="en-US" b="1" u="sng" dirty="0">
                <a:solidFill>
                  <a:srgbClr val="FF0000"/>
                </a:solidFill>
                <a:latin typeface="Times New Roman" panose="02020603050405020304" pitchFamily="18" charset="0"/>
                <a:cs typeface="Times New Roman" panose="02020603050405020304" pitchFamily="18" charset="0"/>
              </a:rPr>
              <a:t>正</a:t>
            </a:r>
            <a:r>
              <a:rPr lang="zh-CN" altLang="en-US" b="1" dirty="0">
                <a:solidFill>
                  <a:srgbClr val="FF0000"/>
                </a:solidFill>
                <a:latin typeface="Times New Roman" panose="02020603050405020304" pitchFamily="18" charset="0"/>
                <a:cs typeface="Times New Roman" panose="02020603050405020304" pitchFamily="18" charset="0"/>
              </a:rPr>
              <a:t>常量</a:t>
            </a:r>
            <a:r>
              <a:rPr lang="en-US" altLang="zh-CN" b="1" i="1" dirty="0">
                <a:solidFill>
                  <a:srgbClr val="FF0000"/>
                </a:solidFill>
                <a:latin typeface="Times New Roman" panose="02020603050405020304" pitchFamily="18" charset="0"/>
                <a:cs typeface="Times New Roman" panose="02020603050405020304" pitchFamily="18" charset="0"/>
              </a:rPr>
              <a:t>c&gt;0</a:t>
            </a:r>
            <a:r>
              <a:rPr lang="zh-CN" altLang="en-US" b="1" dirty="0">
                <a:solidFill>
                  <a:srgbClr val="FF0000"/>
                </a:solidFill>
                <a:latin typeface="Times New Roman" panose="02020603050405020304" pitchFamily="18" charset="0"/>
                <a:cs typeface="Times New Roman" panose="02020603050405020304" pitchFamily="18" charset="0"/>
              </a:rPr>
              <a:t>，都存在常量</a:t>
            </a:r>
            <a:r>
              <a:rPr lang="en-US" altLang="zh-CN" b="1" i="1" dirty="0">
                <a:solidFill>
                  <a:srgbClr val="FF0000"/>
                </a:solidFill>
                <a:latin typeface="Times New Roman" panose="02020603050405020304" pitchFamily="18" charset="0"/>
                <a:cs typeface="Times New Roman" panose="02020603050405020304" pitchFamily="18" charset="0"/>
              </a:rPr>
              <a:t>n</a:t>
            </a:r>
            <a:r>
              <a:rPr lang="en-US" altLang="zh-CN" b="1" i="1" baseline="-25000" dirty="0">
                <a:solidFill>
                  <a:srgbClr val="FF0000"/>
                </a:solidFill>
                <a:latin typeface="Times New Roman" panose="02020603050405020304" pitchFamily="18" charset="0"/>
                <a:cs typeface="Times New Roman" panose="02020603050405020304" pitchFamily="18" charset="0"/>
              </a:rPr>
              <a:t>0</a:t>
            </a:r>
            <a:r>
              <a:rPr lang="en-US" altLang="zh-CN" b="1" dirty="0">
                <a:solidFill>
                  <a:srgbClr val="FF0000"/>
                </a:solidFill>
                <a:latin typeface="Times New Roman" panose="02020603050405020304" pitchFamily="18" charset="0"/>
                <a:cs typeface="Times New Roman" panose="02020603050405020304" pitchFamily="18" charset="0"/>
              </a:rPr>
              <a:t>&gt;0</a:t>
            </a:r>
            <a:r>
              <a:rPr lang="zh-CN" altLang="en-US" b="1" dirty="0">
                <a:solidFill>
                  <a:srgbClr val="FF0000"/>
                </a:solidFill>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使得对所有的</a:t>
            </a:r>
            <a:r>
              <a:rPr lang="en-US" altLang="zh-CN" b="1" i="1" dirty="0">
                <a:latin typeface="Times New Roman" panose="02020603050405020304" pitchFamily="18" charset="0"/>
                <a:cs typeface="Times New Roman" panose="02020603050405020304" pitchFamily="18" charset="0"/>
              </a:rPr>
              <a:t>n≥n</a:t>
            </a:r>
            <a:r>
              <a:rPr lang="en-US" altLang="zh-CN" b="1" i="1" baseline="-25000" dirty="0">
                <a:latin typeface="Times New Roman" panose="02020603050405020304" pitchFamily="18" charset="0"/>
                <a:cs typeface="Times New Roman" panose="02020603050405020304" pitchFamily="18" charset="0"/>
              </a:rPr>
              <a:t>0</a:t>
            </a:r>
            <a:r>
              <a:rPr lang="zh-CN" altLang="en-US" b="1" dirty="0">
                <a:latin typeface="Times New Roman" panose="02020603050405020304" pitchFamily="18" charset="0"/>
                <a:cs typeface="Times New Roman" panose="02020603050405020304" pitchFamily="18" charset="0"/>
              </a:rPr>
              <a:t>，有</a:t>
            </a:r>
            <a:r>
              <a:rPr lang="en-US" altLang="zh-CN" b="1" dirty="0">
                <a:latin typeface="Times New Roman" panose="02020603050405020304" pitchFamily="18" charset="0"/>
                <a:cs typeface="Times New Roman" panose="02020603050405020304" pitchFamily="18" charset="0"/>
              </a:rPr>
              <a:t>:</a:t>
            </a:r>
          </a:p>
          <a:p>
            <a:pPr marL="23400" indent="0">
              <a:buNone/>
            </a:pPr>
            <a:r>
              <a:rPr lang="zh-CN" altLang="en-US"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0 ≤  cg(n) &lt; f(n) </a:t>
            </a:r>
            <a:r>
              <a:rPr lang="zh-CN" altLang="en-US" b="1" dirty="0">
                <a:latin typeface="Times New Roman" panose="02020603050405020304" pitchFamily="18" charset="0"/>
                <a:cs typeface="Times New Roman" panose="02020603050405020304" pitchFamily="18" charset="0"/>
              </a:rPr>
              <a:t>成立</a:t>
            </a:r>
            <a:endParaRPr lang="en-US" altLang="zh-CN" b="1" dirty="0">
              <a:latin typeface="Times New Roman" panose="02020603050405020304" pitchFamily="18" charset="0"/>
              <a:cs typeface="Times New Roman" panose="02020603050405020304" pitchFamily="18" charset="0"/>
            </a:endParaRPr>
          </a:p>
          <a:p>
            <a:pPr marL="23400" indent="0">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则记为：</a:t>
            </a:r>
            <a:r>
              <a:rPr lang="en-US" altLang="zh-CN" b="1" i="1" dirty="0">
                <a:latin typeface="Times New Roman" panose="02020603050405020304" pitchFamily="18" charset="0"/>
                <a:cs typeface="Times New Roman" panose="02020603050405020304" pitchFamily="18" charset="0"/>
              </a:rPr>
              <a:t>f(n) = </a:t>
            </a:r>
            <a:r>
              <a:rPr lang="el-GR" altLang="zh-CN" b="1" i="1" dirty="0">
                <a:latin typeface="Times New Roman" panose="02020603050405020304" pitchFamily="18" charset="0"/>
                <a:cs typeface="Times New Roman" panose="02020603050405020304" pitchFamily="18" charset="0"/>
              </a:rPr>
              <a:t>ω</a:t>
            </a:r>
            <a:r>
              <a:rPr lang="en-US" altLang="zh-CN" b="1" i="1" dirty="0">
                <a:latin typeface="Times New Roman" panose="02020603050405020304" pitchFamily="18" charset="0"/>
                <a:cs typeface="Times New Roman" panose="02020603050405020304" pitchFamily="18" charset="0"/>
              </a:rPr>
              <a:t>(g(n)) </a:t>
            </a:r>
          </a:p>
          <a:p>
            <a:endParaRPr lang="zh-CN" altLang="en-US" dirty="0"/>
          </a:p>
        </p:txBody>
      </p:sp>
      <p:sp>
        <p:nvSpPr>
          <p:cNvPr id="3" name="标题 2"/>
          <p:cNvSpPr>
            <a:spLocks noGrp="1"/>
          </p:cNvSpPr>
          <p:nvPr>
            <p:ph type="title"/>
          </p:nvPr>
        </p:nvSpPr>
        <p:spPr/>
        <p:txBody>
          <a:bodyPr>
            <a:normAutofit/>
          </a:bodyPr>
          <a:lstStyle/>
          <a:p>
            <a:r>
              <a:rPr lang="zh-CN" altLang="en-US" i="1" dirty="0">
                <a:latin typeface="Times New Roman" panose="02020603050405020304" pitchFamily="18" charset="0"/>
                <a:cs typeface="Times New Roman" panose="02020603050405020304" pitchFamily="18" charset="0"/>
              </a:rPr>
              <a:t>小</a:t>
            </a:r>
            <a:r>
              <a:rPr lang="el-GR" altLang="zh-CN" i="1" dirty="0">
                <a:latin typeface="Times New Roman" panose="02020603050405020304" pitchFamily="18" charset="0"/>
                <a:cs typeface="Times New Roman" panose="02020603050405020304" pitchFamily="18" charset="0"/>
              </a:rPr>
              <a:t>ω</a:t>
            </a:r>
            <a:r>
              <a:rPr lang="zh-CN" altLang="en-US" dirty="0">
                <a:latin typeface="Times New Roman" panose="02020603050405020304" pitchFamily="18" charset="0"/>
                <a:cs typeface="Times New Roman" panose="02020603050405020304" pitchFamily="18" charset="0"/>
              </a:rPr>
              <a:t>符号</a:t>
            </a:r>
            <a:endParaRPr lang="zh-CN" altLang="en-US" dirty="0"/>
          </a:p>
        </p:txBody>
      </p:sp>
    </p:spTree>
    <p:extLst>
      <p:ext uri="{BB962C8B-B14F-4D97-AF65-F5344CB8AC3E}">
        <p14:creationId xmlns:p14="http://schemas.microsoft.com/office/powerpoint/2010/main" val="29093491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i="1" dirty="0">
                <a:latin typeface="Times New Roman" panose="02020603050405020304" pitchFamily="18" charset="0"/>
                <a:cs typeface="Times New Roman" panose="02020603050405020304" pitchFamily="18" charset="0"/>
              </a:rPr>
              <a:t>f(n)=n</a:t>
            </a:r>
            <a:r>
              <a:rPr lang="en-US" altLang="zh-CN" b="1" i="1" baseline="30000" dirty="0">
                <a:latin typeface="Times New Roman" panose="02020603050405020304" pitchFamily="18" charset="0"/>
                <a:cs typeface="Times New Roman" panose="02020603050405020304" pitchFamily="18" charset="0"/>
              </a:rPr>
              <a:t>2</a:t>
            </a:r>
            <a:r>
              <a:rPr lang="en-US" altLang="zh-CN" b="1" i="1" dirty="0">
                <a:latin typeface="Times New Roman" panose="02020603050405020304" pitchFamily="18" charset="0"/>
                <a:cs typeface="Times New Roman" panose="02020603050405020304" pitchFamily="18" charset="0"/>
              </a:rPr>
              <a:t>+n</a:t>
            </a:r>
            <a:r>
              <a:rPr lang="zh-CN" altLang="en-US" b="1" i="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则 </a:t>
            </a:r>
            <a:r>
              <a:rPr lang="en-US" altLang="zh-CN" b="1" i="1" dirty="0">
                <a:latin typeface="Times New Roman" panose="02020603050405020304" pitchFamily="18" charset="0"/>
                <a:cs typeface="Times New Roman" panose="02020603050405020304" pitchFamily="18" charset="0"/>
              </a:rPr>
              <a:t>f(n)=</a:t>
            </a:r>
            <a:r>
              <a:rPr lang="el-GR" altLang="zh-CN" i="1" dirty="0">
                <a:latin typeface="Times New Roman" panose="02020603050405020304" pitchFamily="18" charset="0"/>
                <a:cs typeface="Times New Roman" panose="02020603050405020304" pitchFamily="18" charset="0"/>
              </a:rPr>
              <a:t> </a:t>
            </a:r>
            <a:r>
              <a:rPr lang="el-GR" altLang="zh-CN" b="1" i="1" dirty="0">
                <a:latin typeface="Times New Roman" panose="02020603050405020304" pitchFamily="18" charset="0"/>
                <a:cs typeface="Times New Roman" panose="02020603050405020304" pitchFamily="18" charset="0"/>
              </a:rPr>
              <a:t>ω</a:t>
            </a:r>
            <a:r>
              <a:rPr lang="en-US" altLang="zh-CN" b="1" i="1" dirty="0">
                <a:latin typeface="Times New Roman" panose="02020603050405020304" pitchFamily="18" charset="0"/>
                <a:cs typeface="Times New Roman" panose="02020603050405020304" pitchFamily="18" charset="0"/>
              </a:rPr>
              <a:t>(n)</a:t>
            </a:r>
          </a:p>
          <a:p>
            <a:pPr marL="0" indent="0">
              <a:buNone/>
            </a:pPr>
            <a:r>
              <a:rPr lang="zh-CN" altLang="en-US" b="1" dirty="0">
                <a:solidFill>
                  <a:srgbClr val="FF0000"/>
                </a:solidFill>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cs typeface="Times New Roman" panose="02020603050405020304" pitchFamily="18" charset="0"/>
              </a:rPr>
              <a:t>但是不能写</a:t>
            </a:r>
            <a:r>
              <a:rPr lang="en-US" altLang="zh-CN" b="1" i="1" dirty="0">
                <a:solidFill>
                  <a:srgbClr val="FF0000"/>
                </a:solidFill>
                <a:latin typeface="Times New Roman" panose="02020603050405020304" pitchFamily="18" charset="0"/>
                <a:cs typeface="Times New Roman" panose="02020603050405020304" pitchFamily="18" charset="0"/>
              </a:rPr>
              <a:t>f(n)=</a:t>
            </a:r>
            <a:r>
              <a:rPr lang="el-GR" altLang="zh-CN" i="1" dirty="0">
                <a:solidFill>
                  <a:srgbClr val="FF0000"/>
                </a:solidFill>
                <a:latin typeface="Times New Roman" panose="02020603050405020304" pitchFamily="18" charset="0"/>
                <a:cs typeface="Times New Roman" panose="02020603050405020304" pitchFamily="18" charset="0"/>
              </a:rPr>
              <a:t> </a:t>
            </a:r>
            <a:r>
              <a:rPr lang="el-GR" altLang="zh-CN" b="1" i="1" dirty="0">
                <a:solidFill>
                  <a:srgbClr val="FF0000"/>
                </a:solidFill>
                <a:latin typeface="Times New Roman" panose="02020603050405020304" pitchFamily="18" charset="0"/>
                <a:cs typeface="Times New Roman" panose="02020603050405020304" pitchFamily="18" charset="0"/>
              </a:rPr>
              <a:t>ω</a:t>
            </a:r>
            <a:r>
              <a:rPr lang="en-US" altLang="zh-CN" b="1" i="1" dirty="0">
                <a:solidFill>
                  <a:srgbClr val="FF0000"/>
                </a:solidFill>
                <a:latin typeface="Times New Roman" panose="02020603050405020304" pitchFamily="18" charset="0"/>
                <a:cs typeface="Times New Roman" panose="02020603050405020304" pitchFamily="18" charset="0"/>
              </a:rPr>
              <a:t>(n</a:t>
            </a:r>
            <a:r>
              <a:rPr lang="en-US" altLang="zh-CN" b="1" i="1" baseline="30000" dirty="0">
                <a:solidFill>
                  <a:srgbClr val="FF0000"/>
                </a:solidFill>
                <a:latin typeface="Times New Roman" panose="02020603050405020304" pitchFamily="18" charset="0"/>
                <a:cs typeface="Times New Roman" panose="02020603050405020304" pitchFamily="18" charset="0"/>
              </a:rPr>
              <a:t>2</a:t>
            </a:r>
            <a:r>
              <a:rPr lang="en-US" altLang="zh-CN" b="1" i="1" dirty="0">
                <a:solidFill>
                  <a:srgbClr val="FF0000"/>
                </a:solidFill>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，因为取</a:t>
            </a:r>
            <a:r>
              <a:rPr lang="en-US" altLang="zh-CN" b="1" dirty="0">
                <a:solidFill>
                  <a:srgbClr val="FF0000"/>
                </a:solidFill>
                <a:latin typeface="Times New Roman" panose="02020603050405020304" pitchFamily="18" charset="0"/>
                <a:cs typeface="Times New Roman" panose="02020603050405020304" pitchFamily="18" charset="0"/>
              </a:rPr>
              <a:t>c=2</a:t>
            </a:r>
            <a:r>
              <a:rPr lang="zh-CN" altLang="en-US" b="1" dirty="0">
                <a:solidFill>
                  <a:srgbClr val="FF0000"/>
                </a:solidFill>
                <a:latin typeface="Times New Roman" panose="02020603050405020304" pitchFamily="18" charset="0"/>
                <a:cs typeface="Times New Roman" panose="02020603050405020304" pitchFamily="18" charset="0"/>
              </a:rPr>
              <a:t>，不存在</a:t>
            </a:r>
            <a:r>
              <a:rPr lang="en-US" altLang="zh-CN" b="1" i="1" dirty="0">
                <a:solidFill>
                  <a:srgbClr val="FF0000"/>
                </a:solidFill>
                <a:latin typeface="Times New Roman" panose="02020603050405020304" pitchFamily="18" charset="0"/>
                <a:cs typeface="Times New Roman" panose="02020603050405020304" pitchFamily="18" charset="0"/>
              </a:rPr>
              <a:t>n</a:t>
            </a:r>
            <a:r>
              <a:rPr lang="en-US" altLang="zh-CN" b="1" i="1" baseline="-25000" dirty="0">
                <a:solidFill>
                  <a:srgbClr val="FF0000"/>
                </a:solidFill>
                <a:latin typeface="Times New Roman" panose="02020603050405020304" pitchFamily="18" charset="0"/>
                <a:cs typeface="Times New Roman" panose="02020603050405020304" pitchFamily="18" charset="0"/>
              </a:rPr>
              <a:t>0</a:t>
            </a:r>
            <a:r>
              <a:rPr lang="en-US" altLang="zh-CN" b="1" dirty="0">
                <a:solidFill>
                  <a:srgbClr val="FF0000"/>
                </a:solidFill>
                <a:latin typeface="Times New Roman" panose="02020603050405020304" pitchFamily="18" charset="0"/>
                <a:cs typeface="Times New Roman" panose="02020603050405020304" pitchFamily="18" charset="0"/>
              </a:rPr>
              <a:t>&gt;0</a:t>
            </a:r>
            <a:r>
              <a:rPr lang="zh-CN" altLang="en-US" b="1" dirty="0">
                <a:solidFill>
                  <a:srgbClr val="FF0000"/>
                </a:solidFill>
                <a:latin typeface="Times New Roman" panose="02020603050405020304" pitchFamily="18" charset="0"/>
                <a:cs typeface="Times New Roman" panose="02020603050405020304" pitchFamily="18" charset="0"/>
              </a:rPr>
              <a:t>使得对所有的</a:t>
            </a:r>
            <a:r>
              <a:rPr lang="en-US" altLang="zh-CN" b="1" i="1" dirty="0">
                <a:solidFill>
                  <a:srgbClr val="FF0000"/>
                </a:solidFill>
                <a:latin typeface="Times New Roman" panose="02020603050405020304" pitchFamily="18" charset="0"/>
                <a:cs typeface="Times New Roman" panose="02020603050405020304" pitchFamily="18" charset="0"/>
              </a:rPr>
              <a:t>n≥n</a:t>
            </a:r>
            <a:r>
              <a:rPr lang="en-US" altLang="zh-CN" b="1" i="1" baseline="-25000" dirty="0">
                <a:solidFill>
                  <a:srgbClr val="FF0000"/>
                </a:solidFill>
                <a:latin typeface="Times New Roman" panose="02020603050405020304" pitchFamily="18" charset="0"/>
                <a:cs typeface="Times New Roman" panose="02020603050405020304" pitchFamily="18" charset="0"/>
              </a:rPr>
              <a:t>0</a:t>
            </a:r>
            <a:r>
              <a:rPr lang="zh-CN" altLang="en-US" b="1" i="1" dirty="0">
                <a:solidFill>
                  <a:srgbClr val="FF0000"/>
                </a:solidFill>
                <a:latin typeface="Times New Roman" panose="02020603050405020304" pitchFamily="18" charset="0"/>
                <a:cs typeface="Times New Roman" panose="02020603050405020304" pitchFamily="18" charset="0"/>
              </a:rPr>
              <a:t>，</a:t>
            </a:r>
            <a:r>
              <a:rPr lang="en-US" altLang="zh-CN" b="1" i="1" dirty="0">
                <a:solidFill>
                  <a:srgbClr val="FF0000"/>
                </a:solidFill>
                <a:latin typeface="Times New Roman" panose="02020603050405020304" pitchFamily="18" charset="0"/>
                <a:cs typeface="Times New Roman" panose="02020603050405020304" pitchFamily="18" charset="0"/>
              </a:rPr>
              <a:t>n</a:t>
            </a:r>
            <a:r>
              <a:rPr lang="en-US" altLang="zh-CN" b="1" i="1" baseline="30000" dirty="0">
                <a:solidFill>
                  <a:srgbClr val="FF0000"/>
                </a:solidFill>
                <a:latin typeface="Times New Roman" panose="02020603050405020304" pitchFamily="18" charset="0"/>
                <a:cs typeface="Times New Roman" panose="02020603050405020304" pitchFamily="18" charset="0"/>
              </a:rPr>
              <a:t>2</a:t>
            </a:r>
            <a:r>
              <a:rPr lang="en-US" altLang="zh-CN" b="1" i="1" dirty="0">
                <a:solidFill>
                  <a:srgbClr val="FF0000"/>
                </a:solidFill>
                <a:latin typeface="Times New Roman" panose="02020603050405020304" pitchFamily="18" charset="0"/>
                <a:cs typeface="Times New Roman" panose="02020603050405020304" pitchFamily="18" charset="0"/>
              </a:rPr>
              <a:t>+n&gt;2n</a:t>
            </a:r>
            <a:r>
              <a:rPr lang="en-US" altLang="zh-CN" b="1" i="1" baseline="30000" dirty="0">
                <a:solidFill>
                  <a:srgbClr val="FF0000"/>
                </a:solidFill>
                <a:latin typeface="Times New Roman" panose="02020603050405020304" pitchFamily="18" charset="0"/>
                <a:cs typeface="Times New Roman" panose="02020603050405020304" pitchFamily="18" charset="0"/>
              </a:rPr>
              <a:t>2</a:t>
            </a:r>
            <a:r>
              <a:rPr lang="zh-CN" altLang="en-US" b="1" i="1" dirty="0">
                <a:solidFill>
                  <a:srgbClr val="FF0000"/>
                </a:solidFill>
                <a:latin typeface="Times New Roman" panose="02020603050405020304" pitchFamily="18" charset="0"/>
                <a:cs typeface="Times New Roman" panose="02020603050405020304" pitchFamily="18" charset="0"/>
              </a:rPr>
              <a:t>成立</a:t>
            </a:r>
            <a:endParaRPr lang="en-US" altLang="zh-CN"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altLang="zh-CN" b="1" i="1" dirty="0">
              <a:solidFill>
                <a:srgbClr val="FF0000"/>
              </a:solidFill>
              <a:latin typeface="Times New Roman" panose="02020603050405020304" pitchFamily="18" charset="0"/>
              <a:cs typeface="Times New Roman" panose="02020603050405020304" pitchFamily="18" charset="0"/>
            </a:endParaRPr>
          </a:p>
          <a:p>
            <a:pPr marL="342900" indent="-342900">
              <a:lnSpc>
                <a:spcPts val="3500"/>
              </a:lnSpc>
              <a:spcBef>
                <a:spcPts val="0"/>
              </a:spcBef>
              <a:spcAft>
                <a:spcPts val="0"/>
              </a:spcAft>
            </a:pPr>
            <a:r>
              <a:rPr lang="zh-CN" altLang="en-US" sz="2400" b="1" dirty="0">
                <a:latin typeface="Times New Roman" panose="02020603050405020304" pitchFamily="18" charset="0"/>
                <a:cs typeface="Times New Roman" panose="02020603050405020304" pitchFamily="18" charset="0"/>
              </a:rPr>
              <a:t>注意：</a:t>
            </a:r>
            <a:endParaRPr lang="en-US" altLang="zh-CN" sz="2400" b="1" dirty="0">
              <a:latin typeface="Times New Roman" panose="02020603050405020304" pitchFamily="18" charset="0"/>
              <a:cs typeface="Times New Roman" panose="02020603050405020304" pitchFamily="18" charset="0"/>
            </a:endParaRPr>
          </a:p>
          <a:p>
            <a:pPr marL="776700" lvl="1" indent="-342900">
              <a:lnSpc>
                <a:spcPts val="3500"/>
              </a:lnSpc>
              <a:spcBef>
                <a:spcPts val="0"/>
              </a:spcBef>
              <a:spcAft>
                <a:spcPts val="0"/>
              </a:spcAft>
            </a:pPr>
            <a:r>
              <a:rPr lang="en-US" altLang="zh-CN" b="1" i="1" dirty="0">
                <a:latin typeface="Times New Roman" panose="02020603050405020304" pitchFamily="18" charset="0"/>
                <a:cs typeface="Times New Roman" panose="02020603050405020304" pitchFamily="18" charset="0"/>
              </a:rPr>
              <a:t>f(n)=</a:t>
            </a:r>
            <a:r>
              <a:rPr lang="el-GR" altLang="zh-CN" b="1" i="1" dirty="0">
                <a:latin typeface="Times New Roman" panose="02020603050405020304" pitchFamily="18" charset="0"/>
                <a:cs typeface="Times New Roman" panose="02020603050405020304" pitchFamily="18" charset="0"/>
              </a:rPr>
              <a:t> ω</a:t>
            </a:r>
            <a:r>
              <a:rPr lang="en-US" altLang="zh-CN" b="1" i="1" dirty="0">
                <a:latin typeface="Times New Roman" panose="02020603050405020304" pitchFamily="18" charset="0"/>
                <a:cs typeface="Times New Roman" panose="02020603050405020304" pitchFamily="18" charset="0"/>
              </a:rPr>
              <a:t>(g(n))</a:t>
            </a:r>
            <a:r>
              <a:rPr lang="zh-CN" altLang="en-US" b="1" i="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f(n)</a:t>
            </a:r>
            <a:r>
              <a:rPr lang="zh-CN" altLang="en-US" b="1" dirty="0">
                <a:latin typeface="Times New Roman" panose="02020603050405020304" pitchFamily="18" charset="0"/>
                <a:cs typeface="Times New Roman" panose="02020603050405020304" pitchFamily="18" charset="0"/>
              </a:rPr>
              <a:t>的阶高于</a:t>
            </a:r>
            <a:r>
              <a:rPr lang="en-US" altLang="zh-CN" b="1" i="1" dirty="0">
                <a:latin typeface="Times New Roman" panose="02020603050405020304" pitchFamily="18" charset="0"/>
                <a:cs typeface="Times New Roman" panose="02020603050405020304" pitchFamily="18" charset="0"/>
              </a:rPr>
              <a:t>g(n)</a:t>
            </a:r>
            <a:r>
              <a:rPr lang="zh-CN" altLang="en-US" b="1" dirty="0">
                <a:latin typeface="Times New Roman" panose="02020603050405020304" pitchFamily="18" charset="0"/>
                <a:cs typeface="Times New Roman" panose="02020603050405020304" pitchFamily="18" charset="0"/>
              </a:rPr>
              <a:t>的阶。</a:t>
            </a:r>
            <a:endParaRPr lang="en-US" altLang="zh-CN" b="1" dirty="0">
              <a:latin typeface="Times New Roman" panose="02020603050405020304" pitchFamily="18" charset="0"/>
              <a:cs typeface="Times New Roman" panose="02020603050405020304" pitchFamily="18" charset="0"/>
            </a:endParaRPr>
          </a:p>
          <a:p>
            <a:pPr marL="776700" lvl="1" indent="-342900">
              <a:lnSpc>
                <a:spcPts val="3500"/>
              </a:lnSpc>
              <a:spcBef>
                <a:spcPts val="0"/>
              </a:spcBef>
              <a:spcAft>
                <a:spcPts val="0"/>
              </a:spcAft>
            </a:pPr>
            <a:r>
              <a:rPr lang="zh-CN" altLang="en-US" b="1" dirty="0">
                <a:latin typeface="Times New Roman" panose="02020603050405020304" pitchFamily="18" charset="0"/>
                <a:cs typeface="Times New Roman" panose="02020603050405020304" pitchFamily="18" charset="0"/>
              </a:rPr>
              <a:t>对不同的正常数</a:t>
            </a:r>
            <a:r>
              <a:rPr lang="en-US" altLang="zh-CN" b="1" i="1" dirty="0">
                <a:latin typeface="Times New Roman" panose="02020603050405020304" pitchFamily="18" charset="0"/>
                <a:cs typeface="Times New Roman" panose="02020603050405020304" pitchFamily="18" charset="0"/>
              </a:rPr>
              <a:t>c</a:t>
            </a:r>
            <a:r>
              <a:rPr lang="zh-CN" altLang="en-US"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 n</a:t>
            </a:r>
            <a:r>
              <a:rPr lang="en-US" altLang="zh-CN" b="1" i="1" baseline="-25000" dirty="0">
                <a:latin typeface="Times New Roman" panose="02020603050405020304" pitchFamily="18" charset="0"/>
                <a:cs typeface="Times New Roman" panose="02020603050405020304" pitchFamily="18" charset="0"/>
              </a:rPr>
              <a:t>0</a:t>
            </a:r>
            <a:r>
              <a:rPr lang="zh-CN" altLang="en-US" b="1" dirty="0">
                <a:latin typeface="Times New Roman" panose="02020603050405020304" pitchFamily="18" charset="0"/>
                <a:cs typeface="Times New Roman" panose="02020603050405020304" pitchFamily="18" charset="0"/>
              </a:rPr>
              <a:t>可能不一样。</a:t>
            </a:r>
            <a:endParaRPr lang="en-US" altLang="zh-CN" b="1" dirty="0">
              <a:latin typeface="Times New Roman" panose="02020603050405020304" pitchFamily="18" charset="0"/>
              <a:cs typeface="Times New Roman" panose="02020603050405020304" pitchFamily="18" charset="0"/>
            </a:endParaRPr>
          </a:p>
          <a:p>
            <a:pPr marL="776700" lvl="1" indent="-342900">
              <a:lnSpc>
                <a:spcPts val="3500"/>
              </a:lnSpc>
              <a:spcBef>
                <a:spcPts val="0"/>
              </a:spcBef>
              <a:spcAft>
                <a:spcPts val="0"/>
              </a:spcAft>
            </a:pPr>
            <a:r>
              <a:rPr lang="zh-CN" altLang="en-US" b="1" dirty="0">
                <a:latin typeface="Times New Roman" panose="02020603050405020304" pitchFamily="18" charset="0"/>
                <a:cs typeface="Times New Roman" panose="02020603050405020304" pitchFamily="18" charset="0"/>
              </a:rPr>
              <a:t>对前面有限个</a:t>
            </a:r>
            <a:r>
              <a:rPr lang="en-US" altLang="zh-CN" b="1" i="1"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值可以不满足不等式，只需要关注</a:t>
            </a:r>
            <a:r>
              <a:rPr lang="en-US" altLang="zh-CN" b="1" i="1" dirty="0">
                <a:latin typeface="Times New Roman" panose="02020603050405020304" pitchFamily="18" charset="0"/>
                <a:cs typeface="Times New Roman" panose="02020603050405020304" pitchFamily="18" charset="0"/>
              </a:rPr>
              <a:t>n≥n</a:t>
            </a:r>
            <a:r>
              <a:rPr lang="en-US" altLang="zh-CN" b="1" i="1" baseline="-25000" dirty="0">
                <a:latin typeface="Times New Roman" panose="02020603050405020304" pitchFamily="18" charset="0"/>
                <a:cs typeface="Times New Roman" panose="02020603050405020304" pitchFamily="18" charset="0"/>
              </a:rPr>
              <a:t>0</a:t>
            </a:r>
            <a:endParaRPr lang="zh-CN" altLang="en-US" dirty="0"/>
          </a:p>
          <a:p>
            <a:pPr marL="0" indent="0">
              <a:buNone/>
            </a:pPr>
            <a:endParaRPr lang="en-US" altLang="zh-CN" b="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altLang="zh-CN"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altLang="zh-CN" b="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altLang="zh-CN" b="1" dirty="0">
              <a:latin typeface="Times New Roman" panose="02020603050405020304" pitchFamily="18" charset="0"/>
              <a:cs typeface="Times New Roman" panose="02020603050405020304" pitchFamily="18" charset="0"/>
            </a:endParaRPr>
          </a:p>
          <a:p>
            <a:pPr marL="0" indent="0">
              <a:buNone/>
            </a:pPr>
            <a:endParaRPr lang="zh-CN" altLang="en-US" dirty="0"/>
          </a:p>
        </p:txBody>
      </p:sp>
      <p:sp>
        <p:nvSpPr>
          <p:cNvPr id="3" name="标题 2"/>
          <p:cNvSpPr>
            <a:spLocks noGrp="1"/>
          </p:cNvSpPr>
          <p:nvPr>
            <p:ph type="title"/>
          </p:nvPr>
        </p:nvSpPr>
        <p:spPr/>
        <p:txBody>
          <a:bodyPr/>
          <a:lstStyle/>
          <a:p>
            <a:r>
              <a:rPr lang="zh-CN" altLang="en-US" i="1" dirty="0">
                <a:latin typeface="Times New Roman" panose="02020603050405020304" pitchFamily="18" charset="0"/>
                <a:cs typeface="Times New Roman" panose="02020603050405020304" pitchFamily="18" charset="0"/>
              </a:rPr>
              <a:t>小</a:t>
            </a:r>
            <a:r>
              <a:rPr lang="el-GR" altLang="zh-CN" i="1" dirty="0">
                <a:latin typeface="Times New Roman" panose="02020603050405020304" pitchFamily="18" charset="0"/>
                <a:cs typeface="Times New Roman" panose="02020603050405020304" pitchFamily="18" charset="0"/>
              </a:rPr>
              <a:t>ω</a:t>
            </a:r>
            <a:r>
              <a:rPr lang="zh-CN" altLang="en-US" dirty="0">
                <a:latin typeface="Times New Roman" panose="02020603050405020304" pitchFamily="18" charset="0"/>
                <a:cs typeface="Times New Roman" panose="02020603050405020304" pitchFamily="18" charset="0"/>
              </a:rPr>
              <a:t>符号</a:t>
            </a:r>
            <a:endParaRPr lang="zh-CN" altLang="en-US" dirty="0"/>
          </a:p>
        </p:txBody>
      </p:sp>
    </p:spTree>
    <p:extLst>
      <p:ext uri="{BB962C8B-B14F-4D97-AF65-F5344CB8AC3E}">
        <p14:creationId xmlns:p14="http://schemas.microsoft.com/office/powerpoint/2010/main" val="8251075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457200" indent="-457200"/>
            <a:r>
              <a:rPr lang="zh-CN" altLang="en-US" b="1" dirty="0">
                <a:latin typeface="Times New Roman" panose="02020603050405020304" pitchFamily="18" charset="0"/>
                <a:cs typeface="Times New Roman" panose="02020603050405020304" pitchFamily="18" charset="0"/>
              </a:rPr>
              <a:t>数学定义：</a:t>
            </a:r>
            <a:r>
              <a:rPr lang="en-US" altLang="zh-CN" b="1" i="1" dirty="0">
                <a:latin typeface="Times New Roman" panose="02020603050405020304" pitchFamily="18" charset="0"/>
                <a:cs typeface="Times New Roman" panose="02020603050405020304" pitchFamily="18" charset="0"/>
              </a:rPr>
              <a:t> f</a:t>
            </a:r>
            <a:r>
              <a:rPr lang="zh-CN" altLang="en-US" b="1" dirty="0">
                <a:latin typeface="Times New Roman" panose="02020603050405020304" pitchFamily="18" charset="0"/>
                <a:cs typeface="Times New Roman" panose="02020603050405020304" pitchFamily="18" charset="0"/>
              </a:rPr>
              <a:t>和</a:t>
            </a:r>
            <a:r>
              <a:rPr lang="en-US" altLang="zh-CN" b="1" i="1" dirty="0">
                <a:latin typeface="Times New Roman" panose="02020603050405020304" pitchFamily="18" charset="0"/>
                <a:cs typeface="Times New Roman" panose="02020603050405020304" pitchFamily="18" charset="0"/>
              </a:rPr>
              <a:t>g</a:t>
            </a:r>
            <a:r>
              <a:rPr lang="zh-CN" altLang="en-US" b="1" dirty="0">
                <a:latin typeface="Times New Roman" panose="02020603050405020304" pitchFamily="18" charset="0"/>
                <a:cs typeface="Times New Roman" panose="02020603050405020304" pitchFamily="18" charset="0"/>
              </a:rPr>
              <a:t>是定义域为自然数集</a:t>
            </a:r>
            <a:r>
              <a:rPr lang="en-US" altLang="zh-CN" b="1" i="1"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上的函数。存在正常量</a:t>
            </a:r>
            <a:r>
              <a:rPr lang="en-US" altLang="zh-CN" b="1" i="1" dirty="0">
                <a:latin typeface="Times New Roman" panose="02020603050405020304" pitchFamily="18" charset="0"/>
                <a:cs typeface="Times New Roman" panose="02020603050405020304" pitchFamily="18" charset="0"/>
              </a:rPr>
              <a:t>c</a:t>
            </a:r>
            <a:r>
              <a:rPr lang="en-US" altLang="zh-CN" b="1" i="1" baseline="-25000" dirty="0">
                <a:latin typeface="Times New Roman" panose="02020603050405020304" pitchFamily="18" charset="0"/>
                <a:cs typeface="Times New Roman" panose="02020603050405020304" pitchFamily="18" charset="0"/>
              </a:rPr>
              <a:t>1</a:t>
            </a:r>
            <a:r>
              <a:rPr lang="en-US" altLang="zh-CN" b="1" i="1" dirty="0">
                <a:latin typeface="Times New Roman" panose="02020603050405020304" pitchFamily="18" charset="0"/>
                <a:cs typeface="Times New Roman" panose="02020603050405020304" pitchFamily="18" charset="0"/>
              </a:rPr>
              <a:t>,c</a:t>
            </a:r>
            <a:r>
              <a:rPr lang="en-US" altLang="zh-CN" b="1" i="1" baseline="-25000"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和</a:t>
            </a:r>
            <a:r>
              <a:rPr lang="en-US" altLang="zh-CN" b="1" i="1" dirty="0">
                <a:latin typeface="Times New Roman" panose="02020603050405020304" pitchFamily="18" charset="0"/>
                <a:cs typeface="Times New Roman" panose="02020603050405020304" pitchFamily="18" charset="0"/>
              </a:rPr>
              <a:t>n</a:t>
            </a:r>
            <a:r>
              <a:rPr lang="en-US" altLang="zh-CN" b="1" i="1" baseline="-25000" dirty="0">
                <a:latin typeface="Times New Roman" panose="02020603050405020304" pitchFamily="18" charset="0"/>
                <a:cs typeface="Times New Roman" panose="02020603050405020304" pitchFamily="18" charset="0"/>
              </a:rPr>
              <a:t>0</a:t>
            </a:r>
            <a:r>
              <a:rPr lang="zh-CN" altLang="en-US" b="1" dirty="0">
                <a:latin typeface="Times New Roman" panose="02020603050405020304" pitchFamily="18" charset="0"/>
                <a:cs typeface="Times New Roman" panose="02020603050405020304" pitchFamily="18" charset="0"/>
              </a:rPr>
              <a:t>，使得对所有的</a:t>
            </a:r>
            <a:r>
              <a:rPr lang="en-US" altLang="zh-CN" b="1" i="1" dirty="0">
                <a:latin typeface="Times New Roman" panose="02020603050405020304" pitchFamily="18" charset="0"/>
                <a:cs typeface="Times New Roman" panose="02020603050405020304" pitchFamily="18" charset="0"/>
              </a:rPr>
              <a:t>n≥n</a:t>
            </a:r>
            <a:r>
              <a:rPr lang="en-US" altLang="zh-CN" b="1" i="1" baseline="-25000" dirty="0">
                <a:latin typeface="Times New Roman" panose="02020603050405020304" pitchFamily="18" charset="0"/>
                <a:cs typeface="Times New Roman" panose="02020603050405020304" pitchFamily="18" charset="0"/>
              </a:rPr>
              <a:t>0</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marL="457200" lvl="1" indent="0">
              <a:buNone/>
            </a:pP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有 </a:t>
            </a:r>
            <a:r>
              <a:rPr lang="en-US" altLang="zh-CN" sz="2800" b="1" i="1" dirty="0">
                <a:solidFill>
                  <a:srgbClr val="FF0000"/>
                </a:solidFill>
                <a:latin typeface="Times New Roman" panose="02020603050405020304" pitchFamily="18" charset="0"/>
                <a:cs typeface="Times New Roman" panose="02020603050405020304" pitchFamily="18" charset="0"/>
              </a:rPr>
              <a:t>0 ≤ c</a:t>
            </a:r>
            <a:r>
              <a:rPr lang="en-US" altLang="zh-CN" sz="2800" b="1" i="1" baseline="-25000" dirty="0">
                <a:solidFill>
                  <a:srgbClr val="FF0000"/>
                </a:solidFill>
                <a:latin typeface="Times New Roman" panose="02020603050405020304" pitchFamily="18" charset="0"/>
                <a:cs typeface="Times New Roman" panose="02020603050405020304" pitchFamily="18" charset="0"/>
              </a:rPr>
              <a:t>1</a:t>
            </a:r>
            <a:r>
              <a:rPr lang="en-US" altLang="zh-CN" sz="2800" b="1" i="1" dirty="0">
                <a:solidFill>
                  <a:srgbClr val="FF0000"/>
                </a:solidFill>
                <a:latin typeface="Times New Roman" panose="02020603050405020304" pitchFamily="18" charset="0"/>
                <a:cs typeface="Times New Roman" panose="02020603050405020304" pitchFamily="18" charset="0"/>
              </a:rPr>
              <a:t>g(n) ≤ f(n) ≤ c</a:t>
            </a:r>
            <a:r>
              <a:rPr lang="en-US" altLang="zh-CN" sz="2800" b="1" i="1" baseline="-25000" dirty="0">
                <a:solidFill>
                  <a:srgbClr val="FF0000"/>
                </a:solidFill>
                <a:latin typeface="Times New Roman" panose="02020603050405020304" pitchFamily="18" charset="0"/>
                <a:cs typeface="Times New Roman" panose="02020603050405020304" pitchFamily="18" charset="0"/>
              </a:rPr>
              <a:t>2</a:t>
            </a:r>
            <a:r>
              <a:rPr lang="en-US" altLang="zh-CN" sz="2800" b="1" i="1" dirty="0">
                <a:solidFill>
                  <a:srgbClr val="FF0000"/>
                </a:solidFill>
                <a:latin typeface="Times New Roman" panose="02020603050405020304" pitchFamily="18" charset="0"/>
                <a:cs typeface="Times New Roman" panose="02020603050405020304" pitchFamily="18" charset="0"/>
              </a:rPr>
              <a:t>g(n)  </a:t>
            </a:r>
            <a:r>
              <a:rPr lang="zh-CN" altLang="en-US" sz="2800" b="1" dirty="0">
                <a:latin typeface="Times New Roman" panose="02020603050405020304" pitchFamily="18" charset="0"/>
                <a:cs typeface="Times New Roman" panose="02020603050405020304" pitchFamily="18" charset="0"/>
              </a:rPr>
              <a:t>成立，</a:t>
            </a:r>
            <a:endParaRPr lang="en-US" altLang="zh-CN" sz="2800" b="1" dirty="0">
              <a:latin typeface="Times New Roman" panose="02020603050405020304" pitchFamily="18" charset="0"/>
              <a:cs typeface="Times New Roman" panose="02020603050405020304" pitchFamily="18" charset="0"/>
            </a:endParaRPr>
          </a:p>
          <a:p>
            <a:pPr marL="457200" lvl="1" indent="0">
              <a:buNone/>
            </a:pPr>
            <a:r>
              <a:rPr lang="zh-CN" altLang="en-US" sz="2800" b="1" dirty="0">
                <a:latin typeface="Times New Roman" panose="02020603050405020304" pitchFamily="18" charset="0"/>
                <a:cs typeface="Times New Roman" panose="02020603050405020304" pitchFamily="18" charset="0"/>
              </a:rPr>
              <a:t>则称</a:t>
            </a:r>
            <a:r>
              <a:rPr lang="en-US" altLang="zh-CN" sz="2800" b="1" i="1" dirty="0">
                <a:latin typeface="Times New Roman" panose="02020603050405020304" pitchFamily="18" charset="0"/>
                <a:cs typeface="Times New Roman" panose="02020603050405020304" pitchFamily="18" charset="0"/>
              </a:rPr>
              <a:t>g(n)</a:t>
            </a:r>
            <a:r>
              <a:rPr lang="zh-CN" altLang="en-US" sz="2800" b="1" i="1" dirty="0">
                <a:latin typeface="Times New Roman" panose="02020603050405020304" pitchFamily="18" charset="0"/>
                <a:cs typeface="Times New Roman" panose="02020603050405020304" pitchFamily="18" charset="0"/>
              </a:rPr>
              <a:t>是</a:t>
            </a:r>
            <a:r>
              <a:rPr lang="en-US" altLang="zh-CN" sz="2800" b="1" i="1" dirty="0">
                <a:latin typeface="Times New Roman" panose="02020603050405020304" pitchFamily="18" charset="0"/>
                <a:cs typeface="Times New Roman" panose="02020603050405020304" pitchFamily="18" charset="0"/>
              </a:rPr>
              <a:t>f(n)</a:t>
            </a:r>
            <a:r>
              <a:rPr lang="zh-CN" altLang="en-US" sz="2800" b="1" dirty="0">
                <a:latin typeface="Times New Roman" panose="02020603050405020304" pitchFamily="18" charset="0"/>
                <a:cs typeface="Times New Roman" panose="02020603050405020304" pitchFamily="18" charset="0"/>
              </a:rPr>
              <a:t>的渐近紧确界</a:t>
            </a:r>
            <a:r>
              <a:rPr lang="zh-CN" altLang="en-US" sz="2800" b="1" i="1" dirty="0">
                <a:latin typeface="Times New Roman" panose="02020603050405020304" pitchFamily="18" charset="0"/>
                <a:cs typeface="Times New Roman" panose="02020603050405020304" pitchFamily="18" charset="0"/>
              </a:rPr>
              <a:t>。</a:t>
            </a:r>
            <a:endParaRPr lang="en-US" altLang="zh-CN" sz="2800" b="1" i="1" dirty="0">
              <a:latin typeface="Times New Roman" panose="02020603050405020304" pitchFamily="18" charset="0"/>
              <a:cs typeface="Times New Roman" panose="02020603050405020304" pitchFamily="18" charset="0"/>
            </a:endParaRPr>
          </a:p>
          <a:p>
            <a:pPr marL="457200" lvl="1" indent="0">
              <a:buNone/>
            </a:pPr>
            <a:r>
              <a:rPr lang="zh-CN" altLang="en-US" sz="2800" b="1">
                <a:latin typeface="Times New Roman" panose="02020603050405020304" pitchFamily="18" charset="0"/>
                <a:cs typeface="Times New Roman" panose="02020603050405020304" pitchFamily="18" charset="0"/>
              </a:rPr>
              <a:t>记</a:t>
            </a:r>
            <a:r>
              <a:rPr lang="zh-CN" altLang="en-US" sz="2800" b="1" dirty="0">
                <a:latin typeface="Times New Roman" panose="02020603050405020304" pitchFamily="18" charset="0"/>
                <a:cs typeface="Times New Roman" panose="02020603050405020304" pitchFamily="18" charset="0"/>
              </a:rPr>
              <a:t>为： </a:t>
            </a:r>
            <a:r>
              <a:rPr lang="en-US" altLang="zh-CN" sz="2800" b="1" i="1" dirty="0">
                <a:latin typeface="Times New Roman" panose="02020603050405020304" pitchFamily="18" charset="0"/>
                <a:cs typeface="Times New Roman" panose="02020603050405020304" pitchFamily="18" charset="0"/>
              </a:rPr>
              <a:t>f(n) =</a:t>
            </a:r>
            <a:r>
              <a:rPr lang="el-GR" altLang="zh-CN" sz="2800" b="1" i="1" dirty="0">
                <a:latin typeface="Times New Roman" panose="02020603050405020304" pitchFamily="18" charset="0"/>
                <a:cs typeface="Times New Roman" panose="02020603050405020304" pitchFamily="18" charset="0"/>
              </a:rPr>
              <a:t> </a:t>
            </a:r>
            <a:r>
              <a:rPr lang="el-GR" altLang="zh-CN" sz="2800" i="1" dirty="0">
                <a:latin typeface="Times New Roman" panose="02020603050405020304" pitchFamily="18" charset="0"/>
                <a:cs typeface="Times New Roman" panose="02020603050405020304" pitchFamily="18" charset="0"/>
              </a:rPr>
              <a:t>Θ</a:t>
            </a:r>
            <a:r>
              <a:rPr lang="en-US" altLang="zh-CN" sz="2800" b="1" i="1" dirty="0">
                <a:latin typeface="Times New Roman" panose="02020603050405020304" pitchFamily="18" charset="0"/>
                <a:cs typeface="Times New Roman" panose="02020603050405020304" pitchFamily="18" charset="0"/>
              </a:rPr>
              <a:t>(g(n)) </a:t>
            </a:r>
          </a:p>
          <a:p>
            <a:r>
              <a:rPr lang="zh-CN" altLang="en-US" b="1" dirty="0"/>
              <a:t>若</a:t>
            </a:r>
            <a:r>
              <a:rPr lang="en-US" altLang="zh-CN" b="1" i="1" dirty="0">
                <a:latin typeface="Times New Roman" panose="02020603050405020304" pitchFamily="18" charset="0"/>
                <a:cs typeface="Times New Roman" panose="02020603050405020304" pitchFamily="18" charset="0"/>
              </a:rPr>
              <a:t>f(n) =</a:t>
            </a:r>
            <a:r>
              <a:rPr lang="el-GR" altLang="zh-CN" b="1" i="1" dirty="0">
                <a:latin typeface="Times New Roman" panose="02020603050405020304" pitchFamily="18" charset="0"/>
                <a:cs typeface="Times New Roman" panose="02020603050405020304" pitchFamily="18" charset="0"/>
              </a:rPr>
              <a:t> Ο</a:t>
            </a:r>
            <a:r>
              <a:rPr lang="en-US" altLang="zh-CN" b="1" i="1" dirty="0">
                <a:latin typeface="Times New Roman" panose="02020603050405020304" pitchFamily="18" charset="0"/>
                <a:cs typeface="Times New Roman" panose="02020603050405020304" pitchFamily="18" charset="0"/>
              </a:rPr>
              <a:t>(g(n))</a:t>
            </a:r>
            <a:r>
              <a:rPr lang="zh-CN" altLang="en-US" b="1" dirty="0">
                <a:latin typeface="Times New Roman" panose="02020603050405020304" pitchFamily="18" charset="0"/>
                <a:cs typeface="Times New Roman" panose="02020603050405020304" pitchFamily="18" charset="0"/>
              </a:rPr>
              <a:t> 且</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f(n) =</a:t>
            </a:r>
            <a:r>
              <a:rPr lang="el-GR" altLang="zh-CN" b="1" i="1" dirty="0">
                <a:latin typeface="Times New Roman" panose="02020603050405020304" pitchFamily="18" charset="0"/>
                <a:cs typeface="Times New Roman" panose="02020603050405020304" pitchFamily="18" charset="0"/>
              </a:rPr>
              <a:t> </a:t>
            </a:r>
            <a:r>
              <a:rPr lang="el-GR" altLang="zh-CN" i="1" dirty="0">
                <a:latin typeface="Times New Roman" panose="02020603050405020304" pitchFamily="18" charset="0"/>
                <a:cs typeface="Times New Roman" panose="02020603050405020304" pitchFamily="18" charset="0"/>
              </a:rPr>
              <a:t>Ω</a:t>
            </a:r>
            <a:r>
              <a:rPr lang="en-US" altLang="zh-CN" b="1" i="1" dirty="0">
                <a:latin typeface="Times New Roman" panose="02020603050405020304" pitchFamily="18" charset="0"/>
                <a:cs typeface="Times New Roman" panose="02020603050405020304" pitchFamily="18" charset="0"/>
              </a:rPr>
              <a:t>(g(n)) </a:t>
            </a:r>
          </a:p>
          <a:p>
            <a:pPr marL="0" indent="0">
              <a:buNone/>
            </a:pPr>
            <a:r>
              <a:rPr lang="en-US" altLang="zh-CN" b="1" i="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则： </a:t>
            </a:r>
            <a:r>
              <a:rPr lang="en-US" altLang="zh-CN" b="1" i="1" dirty="0">
                <a:latin typeface="Times New Roman" panose="02020603050405020304" pitchFamily="18" charset="0"/>
                <a:cs typeface="Times New Roman" panose="02020603050405020304" pitchFamily="18" charset="0"/>
              </a:rPr>
              <a:t>f(n) =</a:t>
            </a:r>
            <a:r>
              <a:rPr lang="el-GR" altLang="zh-CN" b="1" i="1" dirty="0">
                <a:latin typeface="Times New Roman" panose="02020603050405020304" pitchFamily="18" charset="0"/>
                <a:cs typeface="Times New Roman" panose="02020603050405020304" pitchFamily="18" charset="0"/>
              </a:rPr>
              <a:t> </a:t>
            </a:r>
            <a:r>
              <a:rPr lang="el-GR" altLang="zh-CN" i="1" dirty="0">
                <a:latin typeface="Times New Roman" panose="02020603050405020304" pitchFamily="18" charset="0"/>
                <a:cs typeface="Times New Roman" panose="02020603050405020304" pitchFamily="18" charset="0"/>
              </a:rPr>
              <a:t>Θ</a:t>
            </a:r>
            <a:r>
              <a:rPr lang="en-US" altLang="zh-CN" b="1" i="1" dirty="0">
                <a:latin typeface="Times New Roman" panose="02020603050405020304" pitchFamily="18" charset="0"/>
                <a:cs typeface="Times New Roman" panose="02020603050405020304" pitchFamily="18" charset="0"/>
              </a:rPr>
              <a:t>(g(n)) </a:t>
            </a:r>
            <a:endParaRPr lang="en-US" altLang="zh-CN" sz="2800" b="1" dirty="0">
              <a:latin typeface="Times New Roman" panose="02020603050405020304" pitchFamily="18" charset="0"/>
              <a:cs typeface="Times New Roman" panose="02020603050405020304" pitchFamily="18" charset="0"/>
            </a:endParaRPr>
          </a:p>
          <a:p>
            <a:pPr marL="0" indent="0">
              <a:buNone/>
            </a:pPr>
            <a:r>
              <a:rPr lang="en-US" altLang="zh-CN" b="1" i="1" dirty="0">
                <a:latin typeface="Times New Roman" panose="02020603050405020304" pitchFamily="18" charset="0"/>
                <a:cs typeface="Times New Roman" panose="02020603050405020304" pitchFamily="18" charset="0"/>
              </a:rPr>
              <a:t>    f(n)</a:t>
            </a:r>
            <a:r>
              <a:rPr lang="zh-CN" altLang="en-US" b="1" dirty="0">
                <a:latin typeface="Times New Roman" panose="02020603050405020304" pitchFamily="18" charset="0"/>
                <a:cs typeface="Times New Roman" panose="02020603050405020304" pitchFamily="18" charset="0"/>
              </a:rPr>
              <a:t>的阶与</a:t>
            </a:r>
            <a:r>
              <a:rPr lang="en-US" altLang="zh-CN" b="1" i="1" dirty="0">
                <a:latin typeface="Times New Roman" panose="02020603050405020304" pitchFamily="18" charset="0"/>
                <a:cs typeface="Times New Roman" panose="02020603050405020304" pitchFamily="18" charset="0"/>
              </a:rPr>
              <a:t>g(n)</a:t>
            </a:r>
            <a:r>
              <a:rPr lang="zh-CN" altLang="en-US" b="1" dirty="0">
                <a:latin typeface="Times New Roman" panose="02020603050405020304" pitchFamily="18" charset="0"/>
                <a:cs typeface="Times New Roman" panose="02020603050405020304" pitchFamily="18" charset="0"/>
              </a:rPr>
              <a:t>的阶相等</a:t>
            </a:r>
            <a:r>
              <a:rPr lang="zh-CN" altLang="en-US" b="1" i="1" dirty="0">
                <a:latin typeface="Times New Roman" panose="02020603050405020304" pitchFamily="18" charset="0"/>
                <a:cs typeface="Times New Roman" panose="02020603050405020304" pitchFamily="18" charset="0"/>
              </a:rPr>
              <a:t>。</a:t>
            </a:r>
            <a:endParaRPr lang="zh-CN" altLang="en-US" dirty="0"/>
          </a:p>
        </p:txBody>
      </p:sp>
      <p:sp>
        <p:nvSpPr>
          <p:cNvPr id="3" name="标题 2"/>
          <p:cNvSpPr>
            <a:spLocks noGrp="1"/>
          </p:cNvSpPr>
          <p:nvPr>
            <p:ph type="title"/>
          </p:nvPr>
        </p:nvSpPr>
        <p:spPr/>
        <p:txBody>
          <a:bodyPr>
            <a:normAutofit/>
          </a:bodyPr>
          <a:lstStyle/>
          <a:p>
            <a:r>
              <a:rPr lang="el-GR" altLang="zh-CN" i="1" dirty="0">
                <a:latin typeface="Times New Roman" panose="02020603050405020304" pitchFamily="18" charset="0"/>
                <a:cs typeface="Times New Roman" panose="02020603050405020304" pitchFamily="18" charset="0"/>
              </a:rPr>
              <a:t>Θ</a:t>
            </a:r>
            <a:r>
              <a:rPr lang="zh-CN" altLang="en-US" dirty="0">
                <a:latin typeface="Times New Roman" panose="02020603050405020304" pitchFamily="18" charset="0"/>
                <a:cs typeface="Times New Roman" panose="02020603050405020304" pitchFamily="18" charset="0"/>
              </a:rPr>
              <a:t>符号</a:t>
            </a:r>
            <a:endParaRPr lang="zh-CN" altLang="en-US" dirty="0"/>
          </a:p>
        </p:txBody>
      </p:sp>
      <p:pic>
        <p:nvPicPr>
          <p:cNvPr id="4" name="图片 3"/>
          <p:cNvPicPr>
            <a:picLocks noChangeAspect="1"/>
          </p:cNvPicPr>
          <p:nvPr/>
        </p:nvPicPr>
        <p:blipFill>
          <a:blip r:embed="rId2"/>
          <a:stretch>
            <a:fillRect/>
          </a:stretch>
        </p:blipFill>
        <p:spPr>
          <a:xfrm>
            <a:off x="5827124" y="3452312"/>
            <a:ext cx="3137477" cy="2834188"/>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013266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fontScale="92500"/>
              </a:bodyPr>
              <a:lstStyle/>
              <a:p>
                <a:r>
                  <a:rPr lang="zh-CN" altLang="en-US" b="1" dirty="0"/>
                  <a:t>用数学定义证明：</a:t>
                </a:r>
                <a14:m>
                  <m:oMath xmlns:m="http://schemas.openxmlformats.org/officeDocument/2006/math">
                    <m:r>
                      <a:rPr lang="en-US" altLang="zh-CN" b="1" i="1" smtClean="0">
                        <a:latin typeface="Cambria Math" panose="02040503050406030204" pitchFamily="18" charset="0"/>
                        <a:cs typeface="Times New Roman" panose="02020603050405020304" pitchFamily="18" charset="0"/>
                      </a:rPr>
                      <m:t>𝒇</m:t>
                    </m:r>
                    <m:d>
                      <m:dPr>
                        <m:ctrlPr>
                          <a:rPr lang="en-US" altLang="zh-CN" b="1" i="1" smtClean="0">
                            <a:latin typeface="Cambria Math" panose="02040503050406030204" pitchFamily="18" charset="0"/>
                            <a:cs typeface="Times New Roman" panose="02020603050405020304" pitchFamily="18" charset="0"/>
                          </a:rPr>
                        </m:ctrlPr>
                      </m:dPr>
                      <m:e>
                        <m:r>
                          <a:rPr lang="en-US" altLang="zh-CN" b="1" i="1" smtClean="0">
                            <a:latin typeface="Cambria Math" panose="02040503050406030204" pitchFamily="18" charset="0"/>
                            <a:cs typeface="Times New Roman" panose="02020603050405020304" pitchFamily="18" charset="0"/>
                          </a:rPr>
                          <m:t>𝒏</m:t>
                        </m:r>
                      </m:e>
                    </m:d>
                    <m:r>
                      <a:rPr lang="en-US" altLang="zh-CN" b="1" i="0" smtClean="0">
                        <a:latin typeface="Cambria Math" panose="02040503050406030204" pitchFamily="18" charset="0"/>
                        <a:cs typeface="Times New Roman" panose="02020603050405020304" pitchFamily="18" charset="0"/>
                      </a:rPr>
                      <m:t>=</m:t>
                    </m:r>
                    <m:f>
                      <m:fPr>
                        <m:ctrlPr>
                          <a:rPr lang="en-US" altLang="zh-CN" b="1" i="1">
                            <a:latin typeface="Cambria Math" panose="02040503050406030204" pitchFamily="18" charset="0"/>
                            <a:cs typeface="Times New Roman" panose="02020603050405020304" pitchFamily="18" charset="0"/>
                          </a:rPr>
                        </m:ctrlPr>
                      </m:fPr>
                      <m:num>
                        <m:r>
                          <a:rPr lang="en-US" altLang="zh-CN" b="1" i="1">
                            <a:latin typeface="Cambria Math" panose="02040503050406030204" pitchFamily="18" charset="0"/>
                            <a:cs typeface="Times New Roman" panose="02020603050405020304" pitchFamily="18" charset="0"/>
                          </a:rPr>
                          <m:t>𝟏</m:t>
                        </m:r>
                      </m:num>
                      <m:den>
                        <m:r>
                          <a:rPr lang="en-US" altLang="zh-CN" b="1" i="1">
                            <a:latin typeface="Cambria Math" panose="02040503050406030204" pitchFamily="18" charset="0"/>
                            <a:cs typeface="Times New Roman" panose="02020603050405020304" pitchFamily="18" charset="0"/>
                          </a:rPr>
                          <m:t>𝟐</m:t>
                        </m:r>
                      </m:den>
                    </m:f>
                    <m:sSup>
                      <m:sSupPr>
                        <m:ctrlPr>
                          <a:rPr lang="en-US" altLang="zh-CN" b="1" i="1">
                            <a:latin typeface="Cambria Math" panose="02040503050406030204" pitchFamily="18" charset="0"/>
                            <a:cs typeface="Times New Roman" panose="02020603050405020304" pitchFamily="18" charset="0"/>
                          </a:rPr>
                        </m:ctrlPr>
                      </m:sSupPr>
                      <m:e>
                        <m:r>
                          <a:rPr lang="en-US" altLang="zh-CN" b="1" i="1">
                            <a:latin typeface="Cambria Math" panose="02040503050406030204" pitchFamily="18" charset="0"/>
                            <a:cs typeface="Times New Roman" panose="02020603050405020304" pitchFamily="18" charset="0"/>
                          </a:rPr>
                          <m:t>𝒏</m:t>
                        </m:r>
                      </m:e>
                      <m:sup>
                        <m:r>
                          <a:rPr lang="en-US" altLang="zh-CN" b="1" i="1">
                            <a:latin typeface="Cambria Math" panose="02040503050406030204" pitchFamily="18" charset="0"/>
                            <a:cs typeface="Times New Roman" panose="02020603050405020304" pitchFamily="18" charset="0"/>
                          </a:rPr>
                          <m:t>𝟐</m:t>
                        </m:r>
                      </m:sup>
                    </m:sSup>
                    <m:r>
                      <a:rPr lang="en-US" altLang="zh-CN" b="1" i="1">
                        <a:latin typeface="Cambria Math" panose="02040503050406030204" pitchFamily="18" charset="0"/>
                        <a:cs typeface="Times New Roman" panose="02020603050405020304" pitchFamily="18" charset="0"/>
                      </a:rPr>
                      <m:t>−</m:t>
                    </m:r>
                    <m:r>
                      <a:rPr lang="en-US" altLang="zh-CN" b="1" i="1">
                        <a:latin typeface="Cambria Math" panose="02040503050406030204" pitchFamily="18" charset="0"/>
                        <a:cs typeface="Times New Roman" panose="02020603050405020304" pitchFamily="18" charset="0"/>
                      </a:rPr>
                      <m:t>𝟑</m:t>
                    </m:r>
                    <m:r>
                      <a:rPr lang="en-US" altLang="zh-CN" b="1" i="1">
                        <a:latin typeface="Cambria Math" panose="02040503050406030204" pitchFamily="18" charset="0"/>
                        <a:cs typeface="Times New Roman" panose="02020603050405020304" pitchFamily="18" charset="0"/>
                      </a:rPr>
                      <m:t>𝒏</m:t>
                    </m:r>
                    <m:r>
                      <m:rPr>
                        <m:nor/>
                      </m:rPr>
                      <a:rPr lang="en-US" altLang="zh-CN" b="1" i="0" smtClean="0">
                        <a:latin typeface="Cambria Math" panose="02040503050406030204" pitchFamily="18" charset="0"/>
                        <a:cs typeface="Times New Roman" panose="02020603050405020304" pitchFamily="18" charset="0"/>
                      </a:rPr>
                      <m:t>   </m:t>
                    </m:r>
                    <m:r>
                      <a:rPr lang="zh-CN" altLang="en-US" b="1" i="1">
                        <a:latin typeface="Cambria Math" panose="02040503050406030204" pitchFamily="18" charset="0"/>
                        <a:cs typeface="Times New Roman" panose="02020603050405020304" pitchFamily="18" charset="0"/>
                      </a:rPr>
                      <m:t>则</m:t>
                    </m:r>
                    <m:r>
                      <m:rPr>
                        <m:nor/>
                      </m:rPr>
                      <a:rPr lang="en-US" altLang="zh-CN" b="1" i="0" smtClean="0">
                        <a:latin typeface="Cambria Math" panose="02040503050406030204" pitchFamily="18" charset="0"/>
                        <a:cs typeface="Times New Roman" panose="02020603050405020304" pitchFamily="18" charset="0"/>
                      </a:rPr>
                      <m:t>    </m:t>
                    </m:r>
                    <m:r>
                      <m:rPr>
                        <m:nor/>
                      </m:rPr>
                      <a:rPr lang="en-US" altLang="zh-CN" b="1" i="1" smtClean="0">
                        <a:latin typeface="Times New Roman" panose="02020603050405020304" pitchFamily="18" charset="0"/>
                        <a:cs typeface="Times New Roman" panose="02020603050405020304" pitchFamily="18" charset="0"/>
                      </a:rPr>
                      <m:t>f</m:t>
                    </m:r>
                    <m:r>
                      <m:rPr>
                        <m:nor/>
                      </m:rPr>
                      <a:rPr lang="en-US" altLang="zh-CN" b="1" i="1" smtClean="0">
                        <a:latin typeface="Times New Roman" panose="02020603050405020304" pitchFamily="18" charset="0"/>
                        <a:cs typeface="Times New Roman" panose="02020603050405020304" pitchFamily="18" charset="0"/>
                      </a:rPr>
                      <m:t>(</m:t>
                    </m:r>
                    <m:r>
                      <m:rPr>
                        <m:nor/>
                      </m:rPr>
                      <a:rPr lang="en-US" altLang="zh-CN" b="1" i="1" smtClean="0">
                        <a:latin typeface="Times New Roman" panose="02020603050405020304" pitchFamily="18" charset="0"/>
                        <a:cs typeface="Times New Roman" panose="02020603050405020304" pitchFamily="18" charset="0"/>
                      </a:rPr>
                      <m:t>n</m:t>
                    </m:r>
                    <m:r>
                      <m:rPr>
                        <m:nor/>
                      </m:rPr>
                      <a:rPr lang="en-US" altLang="zh-CN" b="1" i="1" smtClean="0">
                        <a:latin typeface="Times New Roman" panose="02020603050405020304" pitchFamily="18" charset="0"/>
                        <a:cs typeface="Times New Roman" panose="02020603050405020304" pitchFamily="18" charset="0"/>
                      </a:rPr>
                      <m:t>)</m:t>
                    </m:r>
                    <m:r>
                      <m:rPr>
                        <m:nor/>
                      </m:rPr>
                      <a:rPr lang="en-US" altLang="zh-CN" b="1">
                        <a:latin typeface="Cambria Math" panose="02040503050406030204" pitchFamily="18" charset="0"/>
                        <a:cs typeface="Times New Roman" panose="02020603050405020304" pitchFamily="18" charset="0"/>
                      </a:rPr>
                      <m:t>=</m:t>
                    </m:r>
                    <m:r>
                      <m:rPr>
                        <m:nor/>
                      </m:rPr>
                      <a:rPr lang="en-US" altLang="zh-CN" b="1" dirty="0">
                        <a:latin typeface="Times New Roman" panose="02020603050405020304" pitchFamily="18" charset="0"/>
                        <a:cs typeface="Times New Roman" panose="02020603050405020304" pitchFamily="18" charset="0"/>
                      </a:rPr>
                      <m:t>Θ</m:t>
                    </m:r>
                    <m:r>
                      <m:rPr>
                        <m:nor/>
                      </m:rPr>
                      <a:rPr lang="en-US" altLang="zh-CN" b="1" dirty="0">
                        <a:latin typeface="Times New Roman" panose="02020603050405020304" pitchFamily="18" charset="0"/>
                        <a:cs typeface="Times New Roman" panose="02020603050405020304" pitchFamily="18" charset="0"/>
                      </a:rPr>
                      <m:t>(</m:t>
                    </m:r>
                    <m:sSup>
                      <m:sSupPr>
                        <m:ctrlPr>
                          <a:rPr lang="en-US" altLang="zh-CN" b="1" i="1" dirty="0">
                            <a:latin typeface="Cambria Math" panose="02040503050406030204" pitchFamily="18" charset="0"/>
                            <a:cs typeface="Times New Roman" panose="02020603050405020304" pitchFamily="18" charset="0"/>
                          </a:rPr>
                        </m:ctrlPr>
                      </m:sSupPr>
                      <m:e>
                        <m:r>
                          <a:rPr lang="en-US" altLang="zh-CN" b="1" i="1" dirty="0">
                            <a:latin typeface="Cambria Math" panose="02040503050406030204" pitchFamily="18" charset="0"/>
                            <a:cs typeface="Times New Roman" panose="02020603050405020304" pitchFamily="18" charset="0"/>
                          </a:rPr>
                          <m:t>𝒏</m:t>
                        </m:r>
                      </m:e>
                      <m:sup>
                        <m:r>
                          <a:rPr lang="en-US" altLang="zh-CN" b="1" i="1" dirty="0">
                            <a:latin typeface="Cambria Math" panose="02040503050406030204" pitchFamily="18" charset="0"/>
                            <a:cs typeface="Times New Roman" panose="02020603050405020304" pitchFamily="18" charset="0"/>
                          </a:rPr>
                          <m:t>𝟐</m:t>
                        </m:r>
                      </m:sup>
                    </m:sSup>
                    <m:r>
                      <m:rPr>
                        <m:nor/>
                      </m:rPr>
                      <a:rPr lang="en-US" altLang="zh-CN" b="1" dirty="0">
                        <a:latin typeface="Times New Roman" panose="02020603050405020304" pitchFamily="18" charset="0"/>
                        <a:cs typeface="Times New Roman" panose="02020603050405020304" pitchFamily="18" charset="0"/>
                      </a:rPr>
                      <m:t>)</m:t>
                    </m:r>
                  </m:oMath>
                </a14:m>
                <a:endParaRPr lang="en-US" altLang="zh-CN" b="1" dirty="0">
                  <a:latin typeface="Times New Roman" panose="02020603050405020304" pitchFamily="18" charset="0"/>
                  <a:cs typeface="Times New Roman" panose="02020603050405020304" pitchFamily="18" charset="0"/>
                </a:endParaRPr>
              </a:p>
              <a:p>
                <a:pPr lvl="1">
                  <a:spcAft>
                    <a:spcPts val="0"/>
                  </a:spcAft>
                </a:pPr>
                <a:r>
                  <a:rPr lang="zh-CN" altLang="en-US" sz="2800" b="1" dirty="0">
                    <a:latin typeface="Times New Roman" panose="02020603050405020304" pitchFamily="18" charset="0"/>
                    <a:cs typeface="Times New Roman" panose="02020603050405020304" pitchFamily="18" charset="0"/>
                  </a:rPr>
                  <a:t>确定正常量</a:t>
                </a:r>
                <a:r>
                  <a:rPr lang="en-US" altLang="zh-CN" sz="2800" b="1" i="1" dirty="0">
                    <a:latin typeface="Times New Roman" panose="02020603050405020304" pitchFamily="18" charset="0"/>
                    <a:cs typeface="Times New Roman" panose="02020603050405020304" pitchFamily="18" charset="0"/>
                  </a:rPr>
                  <a:t>c</a:t>
                </a:r>
                <a:r>
                  <a:rPr lang="en-US" altLang="zh-CN" sz="2800" b="1" i="1" baseline="-25000" dirty="0">
                    <a:latin typeface="Times New Roman" panose="02020603050405020304" pitchFamily="18" charset="0"/>
                    <a:cs typeface="Times New Roman" panose="02020603050405020304" pitchFamily="18" charset="0"/>
                  </a:rPr>
                  <a:t>1</a:t>
                </a:r>
                <a:r>
                  <a:rPr lang="zh-CN" altLang="en-US" sz="2800" b="1" i="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c</a:t>
                </a:r>
                <a:r>
                  <a:rPr lang="en-US" altLang="zh-CN" sz="2800" b="1" i="1" baseline="-25000" dirty="0">
                    <a:latin typeface="Times New Roman" panose="02020603050405020304" pitchFamily="18" charset="0"/>
                    <a:cs typeface="Times New Roman" panose="02020603050405020304" pitchFamily="18" charset="0"/>
                  </a:rPr>
                  <a:t>2</a:t>
                </a:r>
                <a:r>
                  <a:rPr lang="zh-CN" altLang="en-US" sz="2800" b="1" i="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n</a:t>
                </a:r>
                <a:r>
                  <a:rPr lang="en-US" altLang="zh-CN" sz="2800" b="1" i="1" baseline="-25000" dirty="0">
                    <a:latin typeface="Times New Roman" panose="02020603050405020304" pitchFamily="18" charset="0"/>
                    <a:cs typeface="Times New Roman" panose="02020603050405020304" pitchFamily="18" charset="0"/>
                  </a:rPr>
                  <a:t>0</a:t>
                </a:r>
                <a:r>
                  <a:rPr lang="zh-CN" altLang="en-US" sz="2800" b="1" dirty="0">
                    <a:latin typeface="Times New Roman" panose="02020603050405020304" pitchFamily="18" charset="0"/>
                    <a:cs typeface="Times New Roman" panose="02020603050405020304" pitchFamily="18" charset="0"/>
                  </a:rPr>
                  <a:t>，使得对所有的</a:t>
                </a:r>
                <a:r>
                  <a:rPr lang="en-US" altLang="zh-CN" sz="2800" b="1" i="1" dirty="0">
                    <a:latin typeface="Times New Roman" panose="02020603050405020304" pitchFamily="18" charset="0"/>
                    <a:cs typeface="Times New Roman" panose="02020603050405020304" pitchFamily="18" charset="0"/>
                  </a:rPr>
                  <a:t>n≥ n</a:t>
                </a:r>
                <a:r>
                  <a:rPr lang="en-US" altLang="zh-CN" sz="2800" b="1" i="1" baseline="-25000" dirty="0">
                    <a:latin typeface="Times New Roman" panose="02020603050405020304" pitchFamily="18" charset="0"/>
                    <a:cs typeface="Times New Roman" panose="02020603050405020304" pitchFamily="18" charset="0"/>
                  </a:rPr>
                  <a:t>0   </a:t>
                </a:r>
              </a:p>
              <a:p>
                <a:pPr marL="23400" indent="0">
                  <a:spcAft>
                    <a:spcPts val="0"/>
                  </a:spcAft>
                  <a:buNone/>
                </a:pPr>
                <a:r>
                  <a:rPr lang="en-US" altLang="zh-CN" b="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altLang="zh-CN"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𝒄</m:t>
                        </m:r>
                      </m:e>
                      <m:sub>
                        <m:r>
                          <a:rPr lang="en-US" altLang="zh-CN"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𝟏</m:t>
                        </m:r>
                      </m:sub>
                    </m:sSub>
                    <m:sSup>
                      <m:sSupPr>
                        <m:ctrlPr>
                          <a:rPr lang="en-US" altLang="zh-CN"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𝒏</m:t>
                        </m:r>
                      </m:e>
                      <m:sup>
                        <m:r>
                          <a:rPr lang="en-US" altLang="zh-CN"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𝟐</m:t>
                        </m:r>
                      </m:sup>
                    </m:sSup>
                    <m:r>
                      <a:rPr lang="en-US" altLang="zh-CN"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b="1" i="1">
                            <a:solidFill>
                              <a:srgbClr val="FF0000"/>
                            </a:solidFill>
                            <a:latin typeface="Cambria Math" panose="02040503050406030204" pitchFamily="18" charset="0"/>
                            <a:cs typeface="Times New Roman" panose="02020603050405020304" pitchFamily="18" charset="0"/>
                          </a:rPr>
                        </m:ctrlPr>
                      </m:fPr>
                      <m:num>
                        <m:r>
                          <a:rPr lang="en-US" altLang="zh-CN" b="1" i="1">
                            <a:solidFill>
                              <a:srgbClr val="FF0000"/>
                            </a:solidFill>
                            <a:latin typeface="Cambria Math" panose="02040503050406030204" pitchFamily="18" charset="0"/>
                            <a:cs typeface="Times New Roman" panose="02020603050405020304" pitchFamily="18" charset="0"/>
                          </a:rPr>
                          <m:t>𝟏</m:t>
                        </m:r>
                      </m:num>
                      <m:den>
                        <m:r>
                          <a:rPr lang="en-US" altLang="zh-CN" b="1" i="1">
                            <a:solidFill>
                              <a:srgbClr val="FF0000"/>
                            </a:solidFill>
                            <a:latin typeface="Cambria Math" panose="02040503050406030204" pitchFamily="18" charset="0"/>
                            <a:cs typeface="Times New Roman" panose="02020603050405020304" pitchFamily="18" charset="0"/>
                          </a:rPr>
                          <m:t>𝟐</m:t>
                        </m:r>
                      </m:den>
                    </m:f>
                    <m:sSup>
                      <m:sSupPr>
                        <m:ctrlPr>
                          <a:rPr lang="en-US" altLang="zh-CN" b="1" i="1">
                            <a:solidFill>
                              <a:srgbClr val="FF0000"/>
                            </a:solidFill>
                            <a:latin typeface="Cambria Math" panose="02040503050406030204" pitchFamily="18" charset="0"/>
                            <a:cs typeface="Times New Roman" panose="02020603050405020304" pitchFamily="18" charset="0"/>
                          </a:rPr>
                        </m:ctrlPr>
                      </m:sSupPr>
                      <m:e>
                        <m:r>
                          <a:rPr lang="en-US" altLang="zh-CN" b="1" i="1">
                            <a:solidFill>
                              <a:srgbClr val="FF0000"/>
                            </a:solidFill>
                            <a:latin typeface="Cambria Math" panose="02040503050406030204" pitchFamily="18" charset="0"/>
                            <a:cs typeface="Times New Roman" panose="02020603050405020304" pitchFamily="18" charset="0"/>
                          </a:rPr>
                          <m:t>𝒏</m:t>
                        </m:r>
                      </m:e>
                      <m:sup>
                        <m:r>
                          <a:rPr lang="en-US" altLang="zh-CN" b="1" i="1">
                            <a:solidFill>
                              <a:srgbClr val="FF0000"/>
                            </a:solidFill>
                            <a:latin typeface="Cambria Math" panose="02040503050406030204" pitchFamily="18" charset="0"/>
                            <a:cs typeface="Times New Roman" panose="02020603050405020304" pitchFamily="18" charset="0"/>
                          </a:rPr>
                          <m:t>𝟐</m:t>
                        </m:r>
                      </m:sup>
                    </m:sSup>
                    <m:r>
                      <a:rPr lang="en-US" altLang="zh-CN" b="1" i="1">
                        <a:solidFill>
                          <a:srgbClr val="FF0000"/>
                        </a:solidFill>
                        <a:latin typeface="Cambria Math" panose="02040503050406030204" pitchFamily="18" charset="0"/>
                        <a:cs typeface="Times New Roman" panose="02020603050405020304" pitchFamily="18" charset="0"/>
                      </a:rPr>
                      <m:t>−</m:t>
                    </m:r>
                    <m:r>
                      <a:rPr lang="en-US" altLang="zh-CN" b="1" i="1">
                        <a:solidFill>
                          <a:srgbClr val="FF0000"/>
                        </a:solidFill>
                        <a:latin typeface="Cambria Math" panose="02040503050406030204" pitchFamily="18" charset="0"/>
                        <a:cs typeface="Times New Roman" panose="02020603050405020304" pitchFamily="18" charset="0"/>
                      </a:rPr>
                      <m:t>𝟑</m:t>
                    </m:r>
                    <m:r>
                      <a:rPr lang="en-US" altLang="zh-CN" b="1" i="1">
                        <a:solidFill>
                          <a:srgbClr val="FF0000"/>
                        </a:solidFill>
                        <a:latin typeface="Cambria Math" panose="02040503050406030204" pitchFamily="18" charset="0"/>
                        <a:cs typeface="Times New Roman" panose="02020603050405020304" pitchFamily="18" charset="0"/>
                      </a:rPr>
                      <m:t>𝒏</m:t>
                    </m:r>
                    <m:r>
                      <a:rPr lang="en-US" altLang="zh-CN"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𝒄</m:t>
                        </m:r>
                      </m:e>
                      <m:sub>
                        <m:r>
                          <a:rPr lang="en-US" altLang="zh-CN"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𝟐</m:t>
                        </m:r>
                      </m:sub>
                    </m:sSub>
                    <m:sSup>
                      <m:sSupPr>
                        <m:ctrlPr>
                          <a:rPr lang="en-US" altLang="zh-CN"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𝒏</m:t>
                        </m:r>
                      </m:e>
                      <m:sup>
                        <m:r>
                          <a:rPr lang="en-US" altLang="zh-CN"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𝟐</m:t>
                        </m:r>
                      </m:sup>
                    </m:sSup>
                  </m:oMath>
                </a14:m>
                <a:r>
                  <a:rPr lang="en-US" altLang="zh-CN" b="1" dirty="0">
                    <a:solidFill>
                      <a:srgbClr val="FF0000"/>
                    </a:solidFill>
                    <a:latin typeface="Times New Roman" panose="02020603050405020304" pitchFamily="18" charset="0"/>
                    <a:cs typeface="Times New Roman" panose="02020603050405020304" pitchFamily="18" charset="0"/>
                  </a:rPr>
                  <a:t> </a:t>
                </a:r>
              </a:p>
              <a:p>
                <a:pPr marL="457200" lvl="1" indent="0">
                  <a:spcAft>
                    <a:spcPts val="0"/>
                  </a:spcAft>
                  <a:buNone/>
                </a:pP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化简：</a:t>
                </a:r>
                <a:r>
                  <a:rPr lang="en-US" altLang="zh-CN"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altLang="zh-CN" sz="28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𝒄</m:t>
                        </m:r>
                      </m:e>
                      <m:sub>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𝟏</m:t>
                        </m:r>
                      </m:sub>
                    </m:sSub>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800" b="1" i="1">
                            <a:latin typeface="Cambria Math" panose="02040503050406030204" pitchFamily="18" charset="0"/>
                            <a:cs typeface="Times New Roman" panose="02020603050405020304" pitchFamily="18" charset="0"/>
                          </a:rPr>
                        </m:ctrlPr>
                      </m:fPr>
                      <m:num>
                        <m:r>
                          <a:rPr lang="en-US" altLang="zh-CN" sz="2800" b="1" i="1">
                            <a:latin typeface="Cambria Math" panose="02040503050406030204" pitchFamily="18" charset="0"/>
                            <a:cs typeface="Times New Roman" panose="02020603050405020304" pitchFamily="18" charset="0"/>
                          </a:rPr>
                          <m:t>𝟏</m:t>
                        </m:r>
                      </m:num>
                      <m:den>
                        <m:r>
                          <a:rPr lang="en-US" altLang="zh-CN" sz="2800" b="1" i="1">
                            <a:latin typeface="Cambria Math" panose="02040503050406030204" pitchFamily="18" charset="0"/>
                            <a:cs typeface="Times New Roman" panose="02020603050405020304" pitchFamily="18" charset="0"/>
                          </a:rPr>
                          <m:t>𝟐</m:t>
                        </m:r>
                      </m:den>
                    </m:f>
                    <m:r>
                      <a:rPr lang="en-US" altLang="zh-CN" sz="2800" b="1" i="1">
                        <a:latin typeface="Cambria Math" panose="02040503050406030204" pitchFamily="18" charset="0"/>
                        <a:cs typeface="Times New Roman" panose="02020603050405020304" pitchFamily="18" charset="0"/>
                      </a:rPr>
                      <m:t>−</m:t>
                    </m:r>
                    <m:f>
                      <m:fPr>
                        <m:ctrlPr>
                          <a:rPr lang="en-US" altLang="zh-CN" sz="2800" b="1" i="1">
                            <a:latin typeface="Cambria Math" panose="02040503050406030204" pitchFamily="18" charset="0"/>
                            <a:cs typeface="Times New Roman" panose="02020603050405020304" pitchFamily="18" charset="0"/>
                          </a:rPr>
                        </m:ctrlPr>
                      </m:fPr>
                      <m:num>
                        <m:r>
                          <a:rPr lang="en-US" altLang="zh-CN" sz="2800" b="1" i="1">
                            <a:latin typeface="Cambria Math" panose="02040503050406030204" pitchFamily="18" charset="0"/>
                            <a:cs typeface="Times New Roman" panose="02020603050405020304" pitchFamily="18" charset="0"/>
                          </a:rPr>
                          <m:t>𝟑</m:t>
                        </m:r>
                      </m:num>
                      <m:den>
                        <m:r>
                          <a:rPr lang="en-US" altLang="zh-CN" sz="2800" b="1" i="1">
                            <a:latin typeface="Cambria Math" panose="02040503050406030204" pitchFamily="18" charset="0"/>
                            <a:cs typeface="Times New Roman" panose="02020603050405020304" pitchFamily="18" charset="0"/>
                          </a:rPr>
                          <m:t>𝒏</m:t>
                        </m:r>
                      </m:den>
                    </m:f>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8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𝒄</m:t>
                        </m:r>
                      </m:e>
                      <m:sub>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𝟐</m:t>
                        </m:r>
                      </m:sub>
                    </m:sSub>
                  </m:oMath>
                </a14:m>
                <a:endParaRPr lang="en-US" altLang="zh-CN" sz="2800" b="1" dirty="0">
                  <a:latin typeface="Times New Roman" panose="02020603050405020304" pitchFamily="18" charset="0"/>
                  <a:cs typeface="Times New Roman" panose="02020603050405020304" pitchFamily="18" charset="0"/>
                </a:endParaRPr>
              </a:p>
              <a:p>
                <a:pPr lvl="1">
                  <a:spcAft>
                    <a:spcPts val="0"/>
                  </a:spcAft>
                </a:pP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右边的不等式：可以</a:t>
                </a:r>
                <a14:m>
                  <m:oMath xmlns:m="http://schemas.openxmlformats.org/officeDocument/2006/math">
                    <m:r>
                      <a:rPr lang="zh-CN" altLang="en-US" sz="2800" b="1" i="1">
                        <a:latin typeface="Cambria Math" panose="02040503050406030204" pitchFamily="18" charset="0"/>
                        <a:ea typeface="Cambria Math" panose="02040503050406030204" pitchFamily="18" charset="0"/>
                        <a:cs typeface="Times New Roman" panose="02020603050405020304" pitchFamily="18" charset="0"/>
                      </a:rPr>
                      <m:t>取：</m:t>
                    </m:r>
                    <m:sSub>
                      <m:sSubPr>
                        <m:ctrlPr>
                          <a:rPr lang="en-US" altLang="zh-CN" sz="28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𝒄</m:t>
                        </m:r>
                      </m:e>
                      <m:sub>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𝟐</m:t>
                        </m:r>
                      </m:sub>
                    </m:sSub>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800" b="1"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𝟏</m:t>
                        </m:r>
                      </m:num>
                      <m:den>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𝟐</m:t>
                        </m:r>
                      </m:den>
                    </m:f>
                  </m:oMath>
                </a14:m>
                <a:r>
                  <a:rPr lang="zh-CN" altLang="en-US" sz="2800" b="1" dirty="0">
                    <a:latin typeface="Times New Roman" panose="02020603050405020304" pitchFamily="18" charset="0"/>
                    <a:cs typeface="Times New Roman" panose="02020603050405020304" pitchFamily="18" charset="0"/>
                  </a:rPr>
                  <a:t>时，对所有的 </a:t>
                </a:r>
                <a:r>
                  <a:rPr lang="en-US" altLang="zh-CN" sz="2800" b="1" dirty="0">
                    <a:latin typeface="Times New Roman" panose="02020603050405020304" pitchFamily="18" charset="0"/>
                    <a:cs typeface="Times New Roman" panose="02020603050405020304" pitchFamily="18" charset="0"/>
                  </a:rPr>
                  <a:t>n≥1 </a:t>
                </a:r>
                <a:r>
                  <a:rPr lang="zh-CN" altLang="en-US" sz="2800" b="1" dirty="0">
                    <a:latin typeface="Times New Roman" panose="02020603050405020304" pitchFamily="18" charset="0"/>
                    <a:cs typeface="Times New Roman" panose="02020603050405020304" pitchFamily="18" charset="0"/>
                  </a:rPr>
                  <a:t>成立</a:t>
                </a:r>
                <a:endParaRPr lang="en-US" altLang="zh-CN" sz="2800" b="1" dirty="0">
                  <a:latin typeface="Times New Roman" panose="02020603050405020304" pitchFamily="18" charset="0"/>
                  <a:cs typeface="Times New Roman" panose="02020603050405020304" pitchFamily="18" charset="0"/>
                </a:endParaRPr>
              </a:p>
              <a:p>
                <a:pPr marL="457200" lvl="1" indent="0">
                  <a:spcAft>
                    <a:spcPts val="0"/>
                  </a:spcAft>
                  <a:buNone/>
                </a:pP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左边的不等式：可以</a:t>
                </a:r>
                <a14:m>
                  <m:oMath xmlns:m="http://schemas.openxmlformats.org/officeDocument/2006/math">
                    <m:r>
                      <a:rPr lang="zh-CN" altLang="en-US" sz="2800" b="1" i="1">
                        <a:latin typeface="Cambria Math" panose="02040503050406030204" pitchFamily="18" charset="0"/>
                        <a:ea typeface="Cambria Math" panose="02040503050406030204" pitchFamily="18" charset="0"/>
                        <a:cs typeface="Times New Roman" panose="02020603050405020304" pitchFamily="18" charset="0"/>
                      </a:rPr>
                      <m:t>取：</m:t>
                    </m:r>
                    <m:sSub>
                      <m:sSubPr>
                        <m:ctrlPr>
                          <a:rPr lang="en-US" altLang="zh-CN" sz="28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𝒄</m:t>
                        </m:r>
                      </m:e>
                      <m:sub>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𝟏</m:t>
                        </m:r>
                      </m:sub>
                    </m:sSub>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800" b="1"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𝟏</m:t>
                        </m:r>
                      </m:num>
                      <m:den>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𝟏𝟒</m:t>
                        </m:r>
                      </m:den>
                    </m:f>
                  </m:oMath>
                </a14:m>
                <a:r>
                  <a:rPr lang="zh-CN" altLang="en-US" sz="2800" b="1" dirty="0">
                    <a:latin typeface="Times New Roman" panose="02020603050405020304" pitchFamily="18" charset="0"/>
                    <a:cs typeface="Times New Roman" panose="02020603050405020304" pitchFamily="18" charset="0"/>
                  </a:rPr>
                  <a:t>时，对所有的 </a:t>
                </a:r>
                <a:r>
                  <a:rPr lang="en-US" altLang="zh-CN" sz="2800" b="1" dirty="0">
                    <a:latin typeface="Times New Roman" panose="02020603050405020304" pitchFamily="18" charset="0"/>
                    <a:cs typeface="Times New Roman" panose="02020603050405020304" pitchFamily="18" charset="0"/>
                  </a:rPr>
                  <a:t>n≥7</a:t>
                </a:r>
                <a:r>
                  <a:rPr lang="zh-CN" altLang="en-US" sz="2800" b="1" dirty="0">
                    <a:latin typeface="Times New Roman" panose="02020603050405020304" pitchFamily="18" charset="0"/>
                    <a:cs typeface="Times New Roman" panose="02020603050405020304" pitchFamily="18" charset="0"/>
                  </a:rPr>
                  <a:t>成立</a:t>
                </a:r>
                <a:endParaRPr lang="en-US" altLang="zh-CN" sz="2800" b="1" dirty="0">
                  <a:latin typeface="Times New Roman" panose="02020603050405020304" pitchFamily="18" charset="0"/>
                  <a:cs typeface="Times New Roman" panose="02020603050405020304" pitchFamily="18" charset="0"/>
                </a:endParaRPr>
              </a:p>
              <a:p>
                <a:pPr lvl="1">
                  <a:spcAft>
                    <a:spcPts val="0"/>
                  </a:spcAft>
                </a:pPr>
                <a:r>
                  <a:rPr lang="zh-CN" altLang="en-US" sz="2800" b="1" dirty="0">
                    <a:latin typeface="Times New Roman" panose="02020603050405020304" pitchFamily="18" charset="0"/>
                    <a:cs typeface="Times New Roman" panose="02020603050405020304" pitchFamily="18" charset="0"/>
                  </a:rPr>
                  <a:t>因此，取</a:t>
                </a:r>
                <a:r>
                  <a:rPr lang="en-US" altLang="zh-CN" sz="2800" b="1"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8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𝒄</m:t>
                        </m:r>
                      </m:e>
                      <m:sub>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𝟏</m:t>
                        </m:r>
                      </m:sub>
                    </m:sSub>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800" b="1"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𝟏</m:t>
                        </m:r>
                      </m:num>
                      <m:den>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𝟏𝟒</m:t>
                        </m:r>
                      </m:den>
                    </m:f>
                  </m:oMath>
                </a14:m>
                <a:r>
                  <a:rPr lang="en-US"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altLang="zh-CN" sz="28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𝒄</m:t>
                        </m:r>
                      </m:e>
                      <m:sub>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𝟐</m:t>
                        </m:r>
                      </m:sub>
                    </m:sSub>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800" b="1"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𝟏</m:t>
                        </m:r>
                      </m:num>
                      <m:den>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𝟐</m:t>
                        </m:r>
                      </m:den>
                    </m:f>
                  </m:oMath>
                </a14:m>
                <a:r>
                  <a:rPr lang="en-US" altLang="zh-CN" sz="2800"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800" b="1" i="1">
                            <a:latin typeface="Cambria Math" panose="02040503050406030204" pitchFamily="18" charset="0"/>
                            <a:cs typeface="Times New Roman" panose="02020603050405020304" pitchFamily="18" charset="0"/>
                          </a:rPr>
                        </m:ctrlPr>
                      </m:sSubPr>
                      <m:e>
                        <m:r>
                          <a:rPr lang="en-US" altLang="zh-CN" sz="2800" b="1" i="1">
                            <a:latin typeface="Cambria Math" panose="02040503050406030204" pitchFamily="18" charset="0"/>
                            <a:cs typeface="Times New Roman" panose="02020603050405020304" pitchFamily="18" charset="0"/>
                          </a:rPr>
                          <m:t>𝒏</m:t>
                        </m:r>
                      </m:e>
                      <m:sub>
                        <m:r>
                          <a:rPr lang="en-US" altLang="zh-CN" sz="2800" b="1" i="1">
                            <a:latin typeface="Cambria Math" panose="02040503050406030204" pitchFamily="18" charset="0"/>
                            <a:cs typeface="Times New Roman" panose="02020603050405020304" pitchFamily="18" charset="0"/>
                          </a:rPr>
                          <m:t>𝟎</m:t>
                        </m:r>
                      </m:sub>
                    </m:sSub>
                  </m:oMath>
                </a14:m>
                <a:r>
                  <a:rPr lang="en-US" altLang="zh-CN" sz="2800" b="1" dirty="0">
                    <a:latin typeface="Times New Roman" panose="02020603050405020304" pitchFamily="18" charset="0"/>
                    <a:cs typeface="Times New Roman" panose="02020603050405020304" pitchFamily="18" charset="0"/>
                  </a:rPr>
                  <a:t>=7</a:t>
                </a:r>
                <a:r>
                  <a:rPr lang="zh-CN" altLang="en-US"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marL="457200" lvl="1" indent="0">
                  <a:buNone/>
                </a:pPr>
                <a14:m>
                  <m:oMathPara xmlns:m="http://schemas.openxmlformats.org/officeDocument/2006/math">
                    <m:oMathParaPr>
                      <m:jc m:val="centerGroup"/>
                    </m:oMathParaPr>
                    <m:oMath xmlns:m="http://schemas.openxmlformats.org/officeDocument/2006/math">
                      <m:r>
                        <m:rPr>
                          <m:nor/>
                        </m:rPr>
                        <a:rPr lang="en-US" altLang="zh-CN" sz="2800" b="1" i="1" smtClean="0">
                          <a:solidFill>
                            <a:srgbClr val="FF0000"/>
                          </a:solidFill>
                          <a:latin typeface="Times New Roman" panose="02020603050405020304" pitchFamily="18" charset="0"/>
                          <a:cs typeface="Times New Roman" panose="02020603050405020304" pitchFamily="18" charset="0"/>
                        </a:rPr>
                        <m:t>f</m:t>
                      </m:r>
                      <m:r>
                        <m:rPr>
                          <m:nor/>
                        </m:rPr>
                        <a:rPr lang="en-US" altLang="zh-CN" sz="2800" b="1" i="1" smtClean="0">
                          <a:solidFill>
                            <a:srgbClr val="FF0000"/>
                          </a:solidFill>
                          <a:latin typeface="Times New Roman" panose="02020603050405020304" pitchFamily="18" charset="0"/>
                          <a:cs typeface="Times New Roman" panose="02020603050405020304" pitchFamily="18" charset="0"/>
                        </a:rPr>
                        <m:t>(</m:t>
                      </m:r>
                      <m:r>
                        <m:rPr>
                          <m:nor/>
                        </m:rPr>
                        <a:rPr lang="en-US" altLang="zh-CN" sz="2800" b="1" i="1" smtClean="0">
                          <a:solidFill>
                            <a:srgbClr val="FF0000"/>
                          </a:solidFill>
                          <a:latin typeface="Times New Roman" panose="02020603050405020304" pitchFamily="18" charset="0"/>
                          <a:cs typeface="Times New Roman" panose="02020603050405020304" pitchFamily="18" charset="0"/>
                        </a:rPr>
                        <m:t>n</m:t>
                      </m:r>
                      <m:r>
                        <m:rPr>
                          <m:nor/>
                        </m:rPr>
                        <a:rPr lang="en-US" altLang="zh-CN" sz="2800" b="1" i="1" smtClean="0">
                          <a:solidFill>
                            <a:srgbClr val="FF0000"/>
                          </a:solidFill>
                          <a:latin typeface="Times New Roman" panose="02020603050405020304" pitchFamily="18" charset="0"/>
                          <a:cs typeface="Times New Roman" panose="02020603050405020304" pitchFamily="18" charset="0"/>
                        </a:rPr>
                        <m:t>)</m:t>
                      </m:r>
                      <m:r>
                        <m:rPr>
                          <m:nor/>
                        </m:rPr>
                        <a:rPr lang="en-US" altLang="zh-CN" sz="2800" b="1" smtClean="0">
                          <a:solidFill>
                            <a:srgbClr val="FF0000"/>
                          </a:solidFill>
                          <a:latin typeface="Times New Roman" panose="02020603050405020304" pitchFamily="18" charset="0"/>
                          <a:cs typeface="Times New Roman" panose="02020603050405020304" pitchFamily="18" charset="0"/>
                        </a:rPr>
                        <m:t>=</m:t>
                      </m:r>
                      <m:r>
                        <m:rPr>
                          <m:nor/>
                        </m:rPr>
                        <a:rPr lang="en-US" altLang="zh-CN" sz="2800" b="1" dirty="0" smtClean="0">
                          <a:solidFill>
                            <a:srgbClr val="FF0000"/>
                          </a:solidFill>
                          <a:latin typeface="Times New Roman" panose="02020603050405020304" pitchFamily="18" charset="0"/>
                          <a:cs typeface="Times New Roman" panose="02020603050405020304" pitchFamily="18" charset="0"/>
                        </a:rPr>
                        <m:t>Θ</m:t>
                      </m:r>
                      <m:r>
                        <m:rPr>
                          <m:nor/>
                        </m:rPr>
                        <a:rPr lang="en-US" altLang="zh-CN" sz="2800" b="1" dirty="0" smtClean="0">
                          <a:solidFill>
                            <a:srgbClr val="FF0000"/>
                          </a:solidFill>
                          <a:latin typeface="Times New Roman" panose="02020603050405020304" pitchFamily="18" charset="0"/>
                          <a:cs typeface="Times New Roman" panose="02020603050405020304" pitchFamily="18" charset="0"/>
                        </a:rPr>
                        <m:t>(</m:t>
                      </m:r>
                      <m:sSup>
                        <m:sSupPr>
                          <m:ctrlPr>
                            <a:rPr lang="en-US" altLang="zh-CN" sz="2800" b="1" i="1" dirty="0">
                              <a:solidFill>
                                <a:srgbClr val="FF0000"/>
                              </a:solidFill>
                              <a:latin typeface="Cambria Math" panose="02040503050406030204" pitchFamily="18" charset="0"/>
                              <a:cs typeface="Times New Roman" panose="02020603050405020304" pitchFamily="18" charset="0"/>
                            </a:rPr>
                          </m:ctrlPr>
                        </m:sSupPr>
                        <m:e>
                          <m:r>
                            <a:rPr lang="en-US" altLang="zh-CN" sz="2800" b="1" i="1" dirty="0">
                              <a:solidFill>
                                <a:srgbClr val="FF0000"/>
                              </a:solidFill>
                              <a:latin typeface="Cambria Math" panose="02040503050406030204" pitchFamily="18" charset="0"/>
                              <a:cs typeface="Times New Roman" panose="02020603050405020304" pitchFamily="18" charset="0"/>
                            </a:rPr>
                            <m:t>𝒏</m:t>
                          </m:r>
                        </m:e>
                        <m:sup>
                          <m:r>
                            <a:rPr lang="en-US" altLang="zh-CN" sz="2800" b="1" i="1" dirty="0">
                              <a:solidFill>
                                <a:srgbClr val="FF0000"/>
                              </a:solidFill>
                              <a:latin typeface="Cambria Math" panose="02040503050406030204" pitchFamily="18" charset="0"/>
                              <a:cs typeface="Times New Roman" panose="02020603050405020304" pitchFamily="18" charset="0"/>
                            </a:rPr>
                            <m:t>𝟐</m:t>
                          </m:r>
                        </m:sup>
                      </m:sSup>
                      <m:r>
                        <m:rPr>
                          <m:nor/>
                        </m:rPr>
                        <a:rPr lang="en-US" altLang="zh-CN" sz="2800" b="1" dirty="0">
                          <a:solidFill>
                            <a:srgbClr val="FF0000"/>
                          </a:solidFill>
                          <a:latin typeface="Times New Roman" panose="02020603050405020304" pitchFamily="18" charset="0"/>
                          <a:cs typeface="Times New Roman" panose="02020603050405020304" pitchFamily="18" charset="0"/>
                        </a:rPr>
                        <m:t>)</m:t>
                      </m:r>
                    </m:oMath>
                  </m:oMathPara>
                </a14:m>
                <a:endParaRPr lang="en-US" altLang="zh-CN" sz="2800"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001" t="-1580" r="-801"/>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el-GR" altLang="zh-CN" i="1" dirty="0">
                <a:latin typeface="Times New Roman" panose="02020603050405020304" pitchFamily="18" charset="0"/>
                <a:cs typeface="Times New Roman" panose="02020603050405020304" pitchFamily="18" charset="0"/>
              </a:rPr>
              <a:t>Θ</a:t>
            </a:r>
            <a:r>
              <a:rPr lang="zh-CN" altLang="en-US" dirty="0">
                <a:latin typeface="Times New Roman" panose="02020603050405020304" pitchFamily="18" charset="0"/>
                <a:cs typeface="Times New Roman" panose="02020603050405020304" pitchFamily="18" charset="0"/>
              </a:rPr>
              <a:t>符号</a:t>
            </a:r>
            <a:endParaRPr lang="zh-CN" altLang="en-US" dirty="0"/>
          </a:p>
        </p:txBody>
      </p:sp>
    </p:spTree>
    <p:extLst>
      <p:ext uri="{BB962C8B-B14F-4D97-AF65-F5344CB8AC3E}">
        <p14:creationId xmlns:p14="http://schemas.microsoft.com/office/powerpoint/2010/main" val="34492972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normAutofit/>
              </a:bodyPr>
              <a:lstStyle/>
              <a:p>
                <a:r>
                  <a:rPr lang="zh-CN" altLang="en-US" dirty="0"/>
                  <a:t>用数学定义可以证明：</a:t>
                </a:r>
                <a:endParaRPr lang="en-US" altLang="zh-CN" dirty="0"/>
              </a:p>
              <a:p>
                <a:pPr lvl="1"/>
                <a14:m>
                  <m:oMath xmlns:m="http://schemas.openxmlformats.org/officeDocument/2006/math">
                    <m:r>
                      <a:rPr lang="en-US" altLang="zh-CN" i="1">
                        <a:latin typeface="Cambria Math" panose="02040503050406030204" pitchFamily="18" charset="0"/>
                      </a:rPr>
                      <m:t>𝒇</m:t>
                    </m:r>
                    <m:d>
                      <m:dPr>
                        <m:ctrlPr>
                          <a:rPr lang="en-US" altLang="zh-CN" i="1">
                            <a:latin typeface="Cambria Math" panose="02040503050406030204" pitchFamily="18" charset="0"/>
                          </a:rPr>
                        </m:ctrlPr>
                      </m:dPr>
                      <m:e>
                        <m:r>
                          <a:rPr lang="en-US" altLang="zh-CN" i="1">
                            <a:latin typeface="Cambria Math" panose="02040503050406030204" pitchFamily="18" charset="0"/>
                          </a:rPr>
                          <m:t>𝒏</m:t>
                        </m:r>
                      </m:e>
                    </m:d>
                    <m:r>
                      <a:rPr lang="en-US" altLang="zh-CN" i="1">
                        <a:latin typeface="Cambria Math" panose="02040503050406030204" pitchFamily="18" charset="0"/>
                      </a:rPr>
                      <m:t>=</m:t>
                    </m:r>
                    <m:r>
                      <a:rPr lang="en-US" altLang="zh-CN" i="1">
                        <a:latin typeface="Cambria Math" panose="02040503050406030204" pitchFamily="18" charset="0"/>
                      </a:rPr>
                      <m:t>𝒂</m:t>
                    </m:r>
                    <m:sSup>
                      <m:sSupPr>
                        <m:ctrlPr>
                          <a:rPr lang="en-US" altLang="zh-CN" i="1">
                            <a:latin typeface="Cambria Math" panose="02040503050406030204" pitchFamily="18" charset="0"/>
                          </a:rPr>
                        </m:ctrlPr>
                      </m:sSupPr>
                      <m:e>
                        <m:r>
                          <a:rPr lang="en-US" altLang="zh-CN" i="1">
                            <a:latin typeface="Cambria Math" panose="02040503050406030204" pitchFamily="18" charset="0"/>
                          </a:rPr>
                          <m:t>𝒏</m:t>
                        </m:r>
                      </m:e>
                      <m:sup>
                        <m:r>
                          <a:rPr lang="en-US" altLang="zh-CN" i="1">
                            <a:latin typeface="Cambria Math" panose="02040503050406030204" pitchFamily="18" charset="0"/>
                          </a:rPr>
                          <m:t>𝟐</m:t>
                        </m:r>
                      </m:sup>
                    </m:sSup>
                    <m:r>
                      <a:rPr lang="en-US" altLang="zh-CN" i="1">
                        <a:latin typeface="Cambria Math" panose="02040503050406030204" pitchFamily="18" charset="0"/>
                      </a:rPr>
                      <m:t>+</m:t>
                    </m:r>
                    <m:r>
                      <a:rPr lang="en-US" altLang="zh-CN" i="1">
                        <a:latin typeface="Cambria Math" panose="02040503050406030204" pitchFamily="18" charset="0"/>
                      </a:rPr>
                      <m:t>𝒃𝒏</m:t>
                    </m:r>
                    <m:r>
                      <a:rPr lang="en-US" altLang="zh-CN" i="1">
                        <a:latin typeface="Cambria Math" panose="02040503050406030204" pitchFamily="18" charset="0"/>
                      </a:rPr>
                      <m:t>+</m:t>
                    </m:r>
                    <m:r>
                      <a:rPr lang="en-US" altLang="zh-CN" i="1">
                        <a:latin typeface="Cambria Math" panose="02040503050406030204" pitchFamily="18" charset="0"/>
                      </a:rPr>
                      <m:t>𝒄</m:t>
                    </m:r>
                    <m:r>
                      <a:rPr lang="en-US" altLang="zh-CN" i="1">
                        <a:latin typeface="Cambria Math" panose="02040503050406030204" pitchFamily="18" charset="0"/>
                      </a:rPr>
                      <m:t>,   </m:t>
                    </m:r>
                    <m:r>
                      <a:rPr lang="en-US" altLang="zh-CN" i="1">
                        <a:latin typeface="Cambria Math" panose="02040503050406030204" pitchFamily="18" charset="0"/>
                      </a:rPr>
                      <m:t>𝒂</m:t>
                    </m:r>
                    <m:r>
                      <a:rPr lang="en-US" altLang="zh-CN" i="1">
                        <a:latin typeface="Cambria Math" panose="02040503050406030204" pitchFamily="18" charset="0"/>
                      </a:rPr>
                      <m:t>,</m:t>
                    </m:r>
                    <m:r>
                      <a:rPr lang="en-US" altLang="zh-CN" i="1">
                        <a:latin typeface="Cambria Math" panose="02040503050406030204" pitchFamily="18" charset="0"/>
                      </a:rPr>
                      <m:t>𝒃</m:t>
                    </m:r>
                    <m:r>
                      <a:rPr lang="en-US" altLang="zh-CN" i="1">
                        <a:latin typeface="Cambria Math" panose="02040503050406030204" pitchFamily="18" charset="0"/>
                      </a:rPr>
                      <m:t>,</m:t>
                    </m:r>
                    <m:r>
                      <a:rPr lang="en-US" altLang="zh-CN" i="1">
                        <a:latin typeface="Cambria Math" panose="02040503050406030204" pitchFamily="18" charset="0"/>
                      </a:rPr>
                      <m:t>𝒄</m:t>
                    </m:r>
                    <m:r>
                      <a:rPr lang="zh-CN" altLang="en-US" i="1">
                        <a:latin typeface="Cambria Math" panose="02040503050406030204" pitchFamily="18" charset="0"/>
                      </a:rPr>
                      <m:t>为常量，</m:t>
                    </m:r>
                    <m:r>
                      <a:rPr lang="en-US" altLang="zh-CN" i="1">
                        <a:latin typeface="Cambria Math" panose="02040503050406030204" pitchFamily="18" charset="0"/>
                      </a:rPr>
                      <m:t>𝒂</m:t>
                    </m:r>
                    <m:r>
                      <a:rPr lang="en-US" altLang="zh-CN" i="1">
                        <a:latin typeface="Cambria Math" panose="02040503050406030204" pitchFamily="18" charset="0"/>
                      </a:rPr>
                      <m:t>&gt;</m:t>
                    </m:r>
                    <m:r>
                      <a:rPr lang="en-US" altLang="zh-CN" i="1">
                        <a:latin typeface="Cambria Math" panose="02040503050406030204" pitchFamily="18" charset="0"/>
                      </a:rPr>
                      <m:t>𝟎</m:t>
                    </m:r>
                    <m:r>
                      <a:rPr lang="zh-CN" altLang="en-US" i="1">
                        <a:latin typeface="Cambria Math" panose="02040503050406030204" pitchFamily="18" charset="0"/>
                      </a:rPr>
                      <m:t>，</m:t>
                    </m:r>
                    <m:r>
                      <a:rPr lang="en-US" altLang="zh-CN" i="1">
                        <a:latin typeface="Cambria Math" panose="02040503050406030204" pitchFamily="18" charset="0"/>
                      </a:rPr>
                      <m:t>𝒇</m:t>
                    </m:r>
                    <m:d>
                      <m:dPr>
                        <m:ctrlPr>
                          <a:rPr lang="en-US" altLang="zh-CN" i="1">
                            <a:latin typeface="Cambria Math" panose="02040503050406030204" pitchFamily="18" charset="0"/>
                          </a:rPr>
                        </m:ctrlPr>
                      </m:dPr>
                      <m:e>
                        <m:r>
                          <a:rPr lang="en-US" altLang="zh-CN" i="1">
                            <a:latin typeface="Cambria Math" panose="02040503050406030204" pitchFamily="18" charset="0"/>
                          </a:rPr>
                          <m:t>𝒏</m:t>
                        </m:r>
                      </m:e>
                    </m:d>
                    <m:r>
                      <a:rPr lang="en-US" altLang="zh-CN" i="1">
                        <a:latin typeface="Cambria Math" panose="02040503050406030204" pitchFamily="18" charset="0"/>
                      </a:rPr>
                      <m:t>=</m:t>
                    </m:r>
                    <m:r>
                      <m:rPr>
                        <m:nor/>
                      </m:rPr>
                      <a:rPr lang="el-GR" altLang="zh-CN" i="1" dirty="0">
                        <a:latin typeface="Times New Roman" panose="02020603050405020304" pitchFamily="18" charset="0"/>
                        <a:cs typeface="Times New Roman" panose="02020603050405020304" pitchFamily="18" charset="0"/>
                      </a:rPr>
                      <m:t>Θ</m:t>
                    </m:r>
                    <m:r>
                      <m:rPr>
                        <m:nor/>
                      </m:rPr>
                      <a:rPr lang="en-US" altLang="zh-CN" i="1" dirty="0">
                        <a:latin typeface="Times New Roman" panose="02020603050405020304" pitchFamily="18" charset="0"/>
                        <a:cs typeface="Times New Roman" panose="02020603050405020304" pitchFamily="18" charset="0"/>
                      </a:rPr>
                      <m:t>(</m:t>
                    </m:r>
                    <m:sSup>
                      <m:sSupPr>
                        <m:ctrlPr>
                          <a:rPr lang="en-US" altLang="zh-CN" i="1" dirty="0">
                            <a:latin typeface="Cambria Math" panose="02040503050406030204" pitchFamily="18" charset="0"/>
                            <a:cs typeface="Times New Roman" panose="02020603050405020304" pitchFamily="18" charset="0"/>
                          </a:rPr>
                        </m:ctrlPr>
                      </m:sSupPr>
                      <m:e>
                        <m:r>
                          <a:rPr lang="en-US" altLang="zh-CN" i="1" dirty="0">
                            <a:latin typeface="Cambria Math" panose="02040503050406030204" pitchFamily="18" charset="0"/>
                            <a:cs typeface="Times New Roman" panose="02020603050405020304" pitchFamily="18" charset="0"/>
                          </a:rPr>
                          <m:t>𝒏</m:t>
                        </m:r>
                      </m:e>
                      <m:sup>
                        <m:r>
                          <a:rPr lang="en-US" altLang="zh-CN" i="1" dirty="0">
                            <a:latin typeface="Cambria Math" panose="02040503050406030204" pitchFamily="18" charset="0"/>
                            <a:cs typeface="Times New Roman" panose="02020603050405020304" pitchFamily="18" charset="0"/>
                          </a:rPr>
                          <m:t>𝟐</m:t>
                        </m:r>
                      </m:sup>
                    </m:sSup>
                    <m:r>
                      <a:rPr lang="en-US" altLang="zh-CN" i="1" dirty="0">
                        <a:latin typeface="Cambria Math" panose="02040503050406030204" pitchFamily="18" charset="0"/>
                        <a:cs typeface="Times New Roman" panose="02020603050405020304" pitchFamily="18" charset="0"/>
                      </a:rPr>
                      <m:t>)</m:t>
                    </m:r>
                  </m:oMath>
                </a14:m>
                <a:endParaRPr lang="en-US" altLang="zh-CN" dirty="0">
                  <a:cs typeface="Times New Roman" panose="02020603050405020304" pitchFamily="18" charset="0"/>
                </a:endParaRPr>
              </a:p>
              <a:p>
                <a:pPr lvl="2"/>
                <a:r>
                  <a:rPr lang="en-US" altLang="zh-CN" sz="2200" dirty="0">
                    <a:cs typeface="Times New Roman" panose="02020603050405020304" pitchFamily="18" charset="0"/>
                  </a:rPr>
                  <a:t> </a:t>
                </a:r>
                <a:r>
                  <a:rPr lang="zh-CN" altLang="en-US" sz="2200" dirty="0">
                    <a:cs typeface="Times New Roman" panose="02020603050405020304" pitchFamily="18" charset="0"/>
                  </a:rPr>
                  <a:t>可以取：</a:t>
                </a:r>
                <a14:m>
                  <m:oMath xmlns:m="http://schemas.openxmlformats.org/officeDocument/2006/math">
                    <m:sSub>
                      <m:sSubPr>
                        <m:ctrlPr>
                          <a:rPr lang="en-US" altLang="zh-CN" sz="2200" i="1">
                            <a:latin typeface="Cambria Math" panose="02040503050406030204" pitchFamily="18" charset="0"/>
                            <a:cs typeface="Times New Roman" panose="02020603050405020304" pitchFamily="18" charset="0"/>
                          </a:rPr>
                        </m:ctrlPr>
                      </m:sSubPr>
                      <m:e>
                        <m:r>
                          <a:rPr lang="en-US" altLang="zh-CN" sz="2200" b="1" i="1">
                            <a:latin typeface="Cambria Math" panose="02040503050406030204" pitchFamily="18" charset="0"/>
                            <a:cs typeface="Times New Roman" panose="02020603050405020304" pitchFamily="18" charset="0"/>
                          </a:rPr>
                          <m:t>𝒄</m:t>
                        </m:r>
                      </m:e>
                      <m:sub>
                        <m:r>
                          <a:rPr lang="en-US" altLang="zh-CN" sz="2200" b="1" i="1">
                            <a:latin typeface="Cambria Math" panose="02040503050406030204" pitchFamily="18" charset="0"/>
                            <a:cs typeface="Times New Roman" panose="02020603050405020304" pitchFamily="18" charset="0"/>
                          </a:rPr>
                          <m:t>𝟏</m:t>
                        </m:r>
                      </m:sub>
                    </m:sSub>
                    <m:r>
                      <a:rPr lang="en-US" altLang="zh-CN" sz="2200" i="1">
                        <a:latin typeface="Cambria Math" panose="02040503050406030204" pitchFamily="18" charset="0"/>
                        <a:cs typeface="Times New Roman" panose="02020603050405020304" pitchFamily="18" charset="0"/>
                      </a:rPr>
                      <m:t>=</m:t>
                    </m:r>
                    <m:f>
                      <m:fPr>
                        <m:ctrlPr>
                          <a:rPr lang="en-US" altLang="zh-CN" sz="2200" i="1">
                            <a:latin typeface="Cambria Math" panose="02040503050406030204" pitchFamily="18" charset="0"/>
                            <a:cs typeface="Times New Roman" panose="02020603050405020304" pitchFamily="18" charset="0"/>
                          </a:rPr>
                        </m:ctrlPr>
                      </m:fPr>
                      <m:num>
                        <m:r>
                          <a:rPr lang="en-US" altLang="zh-CN" sz="2200" i="1">
                            <a:latin typeface="Cambria Math" panose="02040503050406030204" pitchFamily="18" charset="0"/>
                            <a:cs typeface="Times New Roman" panose="02020603050405020304" pitchFamily="18" charset="0"/>
                          </a:rPr>
                          <m:t>𝒂</m:t>
                        </m:r>
                      </m:num>
                      <m:den>
                        <m:r>
                          <a:rPr lang="en-US" altLang="zh-CN" sz="2200" i="1">
                            <a:latin typeface="Cambria Math" panose="02040503050406030204" pitchFamily="18" charset="0"/>
                            <a:cs typeface="Times New Roman" panose="02020603050405020304" pitchFamily="18" charset="0"/>
                          </a:rPr>
                          <m:t>𝟒</m:t>
                        </m:r>
                      </m:den>
                    </m:f>
                  </m:oMath>
                </a14:m>
                <a:r>
                  <a:rPr lang="zh-CN" altLang="en-US" sz="2200" b="1" dirty="0">
                    <a:cs typeface="Times New Roman" panose="02020603050405020304" pitchFamily="18" charset="0"/>
                  </a:rPr>
                  <a:t>，</a:t>
                </a:r>
                <a14:m>
                  <m:oMath xmlns:m="http://schemas.openxmlformats.org/officeDocument/2006/math">
                    <m:sSub>
                      <m:sSubPr>
                        <m:ctrlPr>
                          <a:rPr lang="en-US" altLang="zh-CN" sz="2200" i="1">
                            <a:latin typeface="Cambria Math" panose="02040503050406030204" pitchFamily="18" charset="0"/>
                            <a:cs typeface="Times New Roman" panose="02020603050405020304" pitchFamily="18" charset="0"/>
                          </a:rPr>
                        </m:ctrlPr>
                      </m:sSubPr>
                      <m:e>
                        <m:r>
                          <a:rPr lang="en-US" altLang="zh-CN" sz="2200" i="1">
                            <a:latin typeface="Cambria Math" panose="02040503050406030204" pitchFamily="18" charset="0"/>
                            <a:cs typeface="Times New Roman" panose="02020603050405020304" pitchFamily="18" charset="0"/>
                          </a:rPr>
                          <m:t>𝒄</m:t>
                        </m:r>
                      </m:e>
                      <m:sub>
                        <m:r>
                          <a:rPr lang="en-US" altLang="zh-CN" sz="2200" i="1">
                            <a:latin typeface="Cambria Math" panose="02040503050406030204" pitchFamily="18" charset="0"/>
                            <a:cs typeface="Times New Roman" panose="02020603050405020304" pitchFamily="18" charset="0"/>
                          </a:rPr>
                          <m:t>2</m:t>
                        </m:r>
                      </m:sub>
                    </m:sSub>
                    <m:r>
                      <a:rPr lang="en-US" altLang="zh-CN" sz="2200" i="1">
                        <a:latin typeface="Cambria Math" panose="02040503050406030204" pitchFamily="18" charset="0"/>
                        <a:cs typeface="Times New Roman" panose="02020603050405020304" pitchFamily="18" charset="0"/>
                      </a:rPr>
                      <m:t>=</m:t>
                    </m:r>
                    <m:f>
                      <m:fPr>
                        <m:ctrlPr>
                          <a:rPr lang="en-US" altLang="zh-CN" sz="2200" i="1">
                            <a:latin typeface="Cambria Math" panose="02040503050406030204" pitchFamily="18" charset="0"/>
                            <a:cs typeface="Times New Roman" panose="02020603050405020304" pitchFamily="18" charset="0"/>
                          </a:rPr>
                        </m:ctrlPr>
                      </m:fPr>
                      <m:num>
                        <m:r>
                          <a:rPr lang="en-US" altLang="zh-CN" sz="2200" i="1">
                            <a:latin typeface="Cambria Math" panose="02040503050406030204" pitchFamily="18" charset="0"/>
                            <a:cs typeface="Times New Roman" panose="02020603050405020304" pitchFamily="18" charset="0"/>
                          </a:rPr>
                          <m:t>7</m:t>
                        </m:r>
                        <m:r>
                          <a:rPr lang="en-US" altLang="zh-CN" sz="2200" i="1">
                            <a:latin typeface="Cambria Math" panose="02040503050406030204" pitchFamily="18" charset="0"/>
                            <a:cs typeface="Times New Roman" panose="02020603050405020304" pitchFamily="18" charset="0"/>
                          </a:rPr>
                          <m:t>𝒂</m:t>
                        </m:r>
                      </m:num>
                      <m:den>
                        <m:r>
                          <a:rPr lang="en-US" altLang="zh-CN" sz="2200" i="1">
                            <a:latin typeface="Cambria Math" panose="02040503050406030204" pitchFamily="18" charset="0"/>
                            <a:cs typeface="Times New Roman" panose="02020603050405020304" pitchFamily="18" charset="0"/>
                          </a:rPr>
                          <m:t>𝟒</m:t>
                        </m:r>
                      </m:den>
                    </m:f>
                  </m:oMath>
                </a14:m>
                <a:r>
                  <a:rPr lang="zh-CN" altLang="en-US" sz="2200" b="1" dirty="0">
                    <a:cs typeface="Times New Roman" panose="02020603050405020304" pitchFamily="18" charset="0"/>
                  </a:rPr>
                  <a:t>，</a:t>
                </a:r>
                <a14:m>
                  <m:oMath xmlns:m="http://schemas.openxmlformats.org/officeDocument/2006/math">
                    <m:sSub>
                      <m:sSubPr>
                        <m:ctrlPr>
                          <a:rPr lang="en-US" altLang="zh-CN" sz="2200" i="1">
                            <a:latin typeface="Cambria Math" panose="02040503050406030204" pitchFamily="18" charset="0"/>
                            <a:cs typeface="Times New Roman" panose="02020603050405020304" pitchFamily="18" charset="0"/>
                          </a:rPr>
                        </m:ctrlPr>
                      </m:sSubPr>
                      <m:e>
                        <m:r>
                          <a:rPr lang="en-US" altLang="zh-CN" sz="2200" b="1" i="1">
                            <a:latin typeface="Cambria Math" panose="02040503050406030204" pitchFamily="18" charset="0"/>
                            <a:cs typeface="Times New Roman" panose="02020603050405020304" pitchFamily="18" charset="0"/>
                          </a:rPr>
                          <m:t>𝒏</m:t>
                        </m:r>
                      </m:e>
                      <m:sub>
                        <m:r>
                          <a:rPr lang="en-US" altLang="zh-CN" sz="2200" b="1" i="1">
                            <a:latin typeface="Cambria Math" panose="02040503050406030204" pitchFamily="18" charset="0"/>
                            <a:cs typeface="Times New Roman" panose="02020603050405020304" pitchFamily="18" charset="0"/>
                          </a:rPr>
                          <m:t>𝟎</m:t>
                        </m:r>
                      </m:sub>
                    </m:sSub>
                    <m:r>
                      <a:rPr lang="en-US" altLang="zh-CN" sz="2200" i="1">
                        <a:latin typeface="Cambria Math" panose="02040503050406030204" pitchFamily="18" charset="0"/>
                        <a:cs typeface="Times New Roman" panose="02020603050405020304" pitchFamily="18" charset="0"/>
                      </a:rPr>
                      <m:t>=</m:t>
                    </m:r>
                    <m:r>
                      <a:rPr lang="en-US" altLang="zh-CN" sz="2200" b="1" i="1">
                        <a:latin typeface="Cambria Math" panose="02040503050406030204" pitchFamily="18" charset="0"/>
                        <a:cs typeface="Times New Roman" panose="02020603050405020304" pitchFamily="18" charset="0"/>
                      </a:rPr>
                      <m:t>𝟐</m:t>
                    </m:r>
                    <m:r>
                      <a:rPr lang="en-US" altLang="zh-CN" sz="2200" b="1" i="1">
                        <a:latin typeface="Cambria Math" panose="02040503050406030204" pitchFamily="18" charset="0"/>
                        <a:cs typeface="Times New Roman" panose="02020603050405020304" pitchFamily="18" charset="0"/>
                      </a:rPr>
                      <m:t>∗</m:t>
                    </m:r>
                    <m:r>
                      <a:rPr lang="en-US" altLang="zh-CN" sz="2200" b="1" i="1">
                        <a:latin typeface="Cambria Math" panose="02040503050406030204" pitchFamily="18" charset="0"/>
                        <a:cs typeface="Times New Roman" panose="02020603050405020304" pitchFamily="18" charset="0"/>
                      </a:rPr>
                      <m:t>𝒎𝒂𝒙</m:t>
                    </m:r>
                    <m:r>
                      <a:rPr lang="en-US" altLang="zh-CN" sz="2200" b="1" i="1">
                        <a:latin typeface="Cambria Math" panose="02040503050406030204" pitchFamily="18" charset="0"/>
                        <a:cs typeface="Times New Roman" panose="02020603050405020304" pitchFamily="18" charset="0"/>
                      </a:rPr>
                      <m:t>(</m:t>
                    </m:r>
                    <m:f>
                      <m:fPr>
                        <m:ctrlPr>
                          <a:rPr lang="en-US" altLang="zh-CN" sz="2200" b="1" i="1">
                            <a:latin typeface="Cambria Math" panose="02040503050406030204" pitchFamily="18" charset="0"/>
                            <a:cs typeface="Times New Roman" panose="02020603050405020304" pitchFamily="18" charset="0"/>
                          </a:rPr>
                        </m:ctrlPr>
                      </m:fPr>
                      <m:num>
                        <m:d>
                          <m:dPr>
                            <m:begChr m:val="|"/>
                            <m:endChr m:val="|"/>
                            <m:ctrlPr>
                              <a:rPr lang="en-US" altLang="zh-CN" sz="2200" b="1" i="1">
                                <a:latin typeface="Cambria Math" panose="02040503050406030204" pitchFamily="18" charset="0"/>
                                <a:cs typeface="Times New Roman" panose="02020603050405020304" pitchFamily="18" charset="0"/>
                              </a:rPr>
                            </m:ctrlPr>
                          </m:dPr>
                          <m:e>
                            <m:r>
                              <a:rPr lang="en-US" altLang="zh-CN" sz="2200" b="1" i="1">
                                <a:latin typeface="Cambria Math" panose="02040503050406030204" pitchFamily="18" charset="0"/>
                                <a:cs typeface="Times New Roman" panose="02020603050405020304" pitchFamily="18" charset="0"/>
                              </a:rPr>
                              <m:t>𝒃</m:t>
                            </m:r>
                          </m:e>
                        </m:d>
                      </m:num>
                      <m:den>
                        <m:r>
                          <a:rPr lang="en-US" altLang="zh-CN" sz="2200" b="1" i="1">
                            <a:latin typeface="Cambria Math" panose="02040503050406030204" pitchFamily="18" charset="0"/>
                            <a:cs typeface="Times New Roman" panose="02020603050405020304" pitchFamily="18" charset="0"/>
                          </a:rPr>
                          <m:t>𝒂</m:t>
                        </m:r>
                      </m:den>
                    </m:f>
                    <m:r>
                      <a:rPr lang="en-US" altLang="zh-CN" sz="2200" b="1" i="1">
                        <a:latin typeface="Cambria Math" panose="02040503050406030204" pitchFamily="18" charset="0"/>
                        <a:cs typeface="Times New Roman" panose="02020603050405020304" pitchFamily="18" charset="0"/>
                      </a:rPr>
                      <m:t>,</m:t>
                    </m:r>
                    <m:rad>
                      <m:radPr>
                        <m:degHide m:val="on"/>
                        <m:ctrlPr>
                          <a:rPr lang="en-US" altLang="zh-CN" sz="2200" b="1" i="1">
                            <a:latin typeface="Cambria Math" panose="02040503050406030204" pitchFamily="18" charset="0"/>
                            <a:cs typeface="Times New Roman" panose="02020603050405020304" pitchFamily="18" charset="0"/>
                          </a:rPr>
                        </m:ctrlPr>
                      </m:radPr>
                      <m:deg/>
                      <m:e>
                        <m:f>
                          <m:fPr>
                            <m:ctrlPr>
                              <a:rPr lang="en-US" altLang="zh-CN" sz="2200" b="1" i="1">
                                <a:latin typeface="Cambria Math" panose="02040503050406030204" pitchFamily="18" charset="0"/>
                                <a:cs typeface="Times New Roman" panose="02020603050405020304" pitchFamily="18" charset="0"/>
                              </a:rPr>
                            </m:ctrlPr>
                          </m:fPr>
                          <m:num>
                            <m:d>
                              <m:dPr>
                                <m:begChr m:val="|"/>
                                <m:endChr m:val="|"/>
                                <m:ctrlPr>
                                  <a:rPr lang="en-US" altLang="zh-CN" sz="2200" b="1" i="1">
                                    <a:latin typeface="Cambria Math" panose="02040503050406030204" pitchFamily="18" charset="0"/>
                                    <a:cs typeface="Times New Roman" panose="02020603050405020304" pitchFamily="18" charset="0"/>
                                  </a:rPr>
                                </m:ctrlPr>
                              </m:dPr>
                              <m:e>
                                <m:r>
                                  <a:rPr lang="en-US" altLang="zh-CN" sz="2200" b="1" i="1">
                                    <a:latin typeface="Cambria Math" panose="02040503050406030204" pitchFamily="18" charset="0"/>
                                    <a:cs typeface="Times New Roman" panose="02020603050405020304" pitchFamily="18" charset="0"/>
                                  </a:rPr>
                                  <m:t>𝒄</m:t>
                                </m:r>
                              </m:e>
                            </m:d>
                          </m:num>
                          <m:den>
                            <m:r>
                              <a:rPr lang="en-US" altLang="zh-CN" sz="2200" b="1" i="1">
                                <a:latin typeface="Cambria Math" panose="02040503050406030204" pitchFamily="18" charset="0"/>
                                <a:cs typeface="Times New Roman" panose="02020603050405020304" pitchFamily="18" charset="0"/>
                              </a:rPr>
                              <m:t>𝒂</m:t>
                            </m:r>
                          </m:den>
                        </m:f>
                      </m:e>
                    </m:rad>
                    <m:r>
                      <a:rPr lang="en-US" altLang="zh-CN" sz="2200" b="1">
                        <a:latin typeface="Cambria Math" panose="02040503050406030204" pitchFamily="18" charset="0"/>
                        <a:cs typeface="Times New Roman" panose="02020603050405020304" pitchFamily="18" charset="0"/>
                      </a:rPr>
                      <m:t>)</m:t>
                    </m:r>
                  </m:oMath>
                </a14:m>
                <a:endParaRPr lang="en-US" altLang="zh-CN" sz="2200" b="1" dirty="0">
                  <a:cs typeface="Times New Roman" panose="02020603050405020304" pitchFamily="18" charset="0"/>
                </a:endParaRPr>
              </a:p>
              <a:p>
                <a:pPr lvl="2"/>
                <a:r>
                  <a:rPr lang="zh-CN" altLang="en-US" sz="2200" dirty="0">
                    <a:cs typeface="Times New Roman" panose="02020603050405020304" pitchFamily="18" charset="0"/>
                  </a:rPr>
                  <a:t>对所有的</a:t>
                </a:r>
                <a14:m>
                  <m:oMath xmlns:m="http://schemas.openxmlformats.org/officeDocument/2006/math">
                    <m:r>
                      <a:rPr lang="en-US" altLang="zh-CN" sz="2200" b="1">
                        <a:latin typeface="Cambria Math" panose="02040503050406030204" pitchFamily="18" charset="0"/>
                        <a:cs typeface="Times New Roman" panose="02020603050405020304" pitchFamily="18" charset="0"/>
                      </a:rPr>
                      <m:t>  </m:t>
                    </m:r>
                    <m:r>
                      <a:rPr lang="en-US" altLang="zh-CN" sz="2200" b="1" i="1">
                        <a:latin typeface="Cambria Math" panose="02040503050406030204" pitchFamily="18" charset="0"/>
                        <a:cs typeface="Times New Roman" panose="02020603050405020304" pitchFamily="18" charset="0"/>
                      </a:rPr>
                      <m:t>𝒏</m:t>
                    </m:r>
                    <m:r>
                      <a:rPr lang="en-US" altLang="zh-CN" sz="2200"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2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b="1" i="1">
                            <a:latin typeface="Cambria Math" panose="02040503050406030204" pitchFamily="18" charset="0"/>
                            <a:ea typeface="Cambria Math" panose="02040503050406030204" pitchFamily="18" charset="0"/>
                            <a:cs typeface="Times New Roman" panose="02020603050405020304" pitchFamily="18" charset="0"/>
                          </a:rPr>
                          <m:t>𝒏</m:t>
                        </m:r>
                      </m:e>
                      <m:sub>
                        <m:r>
                          <a:rPr lang="en-US" altLang="zh-CN" sz="2200" b="1" i="1">
                            <a:latin typeface="Cambria Math" panose="02040503050406030204" pitchFamily="18" charset="0"/>
                            <a:ea typeface="Cambria Math" panose="02040503050406030204" pitchFamily="18" charset="0"/>
                            <a:cs typeface="Times New Roman" panose="02020603050405020304" pitchFamily="18" charset="0"/>
                          </a:rPr>
                          <m:t>𝟎</m:t>
                        </m:r>
                      </m:sub>
                    </m:sSub>
                    <m:r>
                      <a:rPr lang="zh-CN" altLang="en-US" sz="22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200" dirty="0">
                    <a:ea typeface="Cambria Math" panose="02040503050406030204" pitchFamily="18" charset="0"/>
                    <a:cs typeface="Times New Roman" panose="02020603050405020304" pitchFamily="18" charset="0"/>
                  </a:rPr>
                  <a:t> </a:t>
                </a:r>
                <a14:m>
                  <m:oMath xmlns:m="http://schemas.openxmlformats.org/officeDocument/2006/math">
                    <m:sSub>
                      <m:sSubPr>
                        <m:ctrlPr>
                          <a:rPr lang="en-US" altLang="zh-CN"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i="1">
                            <a:latin typeface="Cambria Math" panose="02040503050406030204" pitchFamily="18" charset="0"/>
                            <a:ea typeface="Cambria Math" panose="02040503050406030204" pitchFamily="18" charset="0"/>
                            <a:cs typeface="Times New Roman" panose="02020603050405020304" pitchFamily="18" charset="0"/>
                          </a:rPr>
                          <m:t>0≤</m:t>
                        </m:r>
                        <m:r>
                          <a:rPr lang="en-US" altLang="zh-CN" sz="2200" i="1">
                            <a:latin typeface="Cambria Math" panose="02040503050406030204" pitchFamily="18" charset="0"/>
                            <a:ea typeface="Cambria Math" panose="02040503050406030204" pitchFamily="18" charset="0"/>
                            <a:cs typeface="Times New Roman" panose="02020603050405020304" pitchFamily="18" charset="0"/>
                          </a:rPr>
                          <m:t>𝒄</m:t>
                        </m:r>
                      </m:e>
                      <m:sub>
                        <m:r>
                          <a:rPr lang="en-US" altLang="zh-CN" sz="2200" i="1">
                            <a:latin typeface="Cambria Math" panose="02040503050406030204" pitchFamily="18" charset="0"/>
                            <a:ea typeface="Cambria Math" panose="02040503050406030204" pitchFamily="18" charset="0"/>
                            <a:cs typeface="Times New Roman" panose="02020603050405020304" pitchFamily="18" charset="0"/>
                          </a:rPr>
                          <m:t>𝟏</m:t>
                        </m:r>
                      </m:sub>
                    </m:sSub>
                    <m:sSup>
                      <m:sSupPr>
                        <m:ctrlPr>
                          <a:rPr lang="en-US" altLang="zh-CN" sz="22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latin typeface="Cambria Math" panose="02040503050406030204" pitchFamily="18" charset="0"/>
                            <a:ea typeface="Cambria Math" panose="02040503050406030204" pitchFamily="18" charset="0"/>
                            <a:cs typeface="Times New Roman" panose="02020603050405020304" pitchFamily="18" charset="0"/>
                          </a:rPr>
                          <m:t>𝒏</m:t>
                        </m:r>
                      </m:e>
                      <m:sup>
                        <m:r>
                          <a:rPr lang="en-US" altLang="zh-CN" sz="2200" i="1">
                            <a:latin typeface="Cambria Math" panose="02040503050406030204" pitchFamily="18" charset="0"/>
                            <a:ea typeface="Cambria Math" panose="02040503050406030204" pitchFamily="18" charset="0"/>
                            <a:cs typeface="Times New Roman" panose="02020603050405020304" pitchFamily="18" charset="0"/>
                          </a:rPr>
                          <m:t>𝟐</m:t>
                        </m:r>
                      </m:sup>
                    </m:sSup>
                    <m:r>
                      <a:rPr lang="en-US" altLang="zh-CN" sz="22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200" b="1" i="1">
                        <a:latin typeface="Cambria Math" panose="02040503050406030204" pitchFamily="18" charset="0"/>
                        <a:ea typeface="Cambria Math" panose="02040503050406030204" pitchFamily="18" charset="0"/>
                        <a:cs typeface="Times New Roman" panose="02020603050405020304" pitchFamily="18" charset="0"/>
                      </a:rPr>
                      <m:t>𝒂</m:t>
                    </m:r>
                    <m:sSup>
                      <m:sSupPr>
                        <m:ctrlPr>
                          <a:rPr lang="en-US" altLang="zh-CN" sz="2200" i="1">
                            <a:latin typeface="Cambria Math" panose="02040503050406030204" pitchFamily="18" charset="0"/>
                            <a:cs typeface="Times New Roman" panose="02020603050405020304" pitchFamily="18" charset="0"/>
                          </a:rPr>
                        </m:ctrlPr>
                      </m:sSupPr>
                      <m:e>
                        <m:r>
                          <a:rPr lang="en-US" altLang="zh-CN" sz="2200" i="1">
                            <a:latin typeface="Cambria Math" panose="02040503050406030204" pitchFamily="18" charset="0"/>
                            <a:cs typeface="Times New Roman" panose="02020603050405020304" pitchFamily="18" charset="0"/>
                          </a:rPr>
                          <m:t>𝒏</m:t>
                        </m:r>
                      </m:e>
                      <m:sup>
                        <m:r>
                          <a:rPr lang="en-US" altLang="zh-CN" sz="2200" i="1">
                            <a:latin typeface="Cambria Math" panose="02040503050406030204" pitchFamily="18" charset="0"/>
                            <a:cs typeface="Times New Roman" panose="02020603050405020304" pitchFamily="18" charset="0"/>
                          </a:rPr>
                          <m:t>𝟐</m:t>
                        </m:r>
                      </m:sup>
                    </m:sSup>
                    <m:r>
                      <a:rPr lang="en-US" altLang="zh-CN" sz="2200" b="1" i="1">
                        <a:latin typeface="Cambria Math" panose="02040503050406030204" pitchFamily="18" charset="0"/>
                        <a:cs typeface="Times New Roman" panose="02020603050405020304" pitchFamily="18" charset="0"/>
                      </a:rPr>
                      <m:t>+</m:t>
                    </m:r>
                    <m:r>
                      <a:rPr lang="en-US" altLang="zh-CN" sz="2200" b="1" i="1">
                        <a:latin typeface="Cambria Math" panose="02040503050406030204" pitchFamily="18" charset="0"/>
                        <a:cs typeface="Times New Roman" panose="02020603050405020304" pitchFamily="18" charset="0"/>
                      </a:rPr>
                      <m:t>𝒃</m:t>
                    </m:r>
                    <m:r>
                      <a:rPr lang="en-US" altLang="zh-CN" sz="2200" i="1">
                        <a:latin typeface="Cambria Math" panose="02040503050406030204" pitchFamily="18" charset="0"/>
                        <a:cs typeface="Times New Roman" panose="02020603050405020304" pitchFamily="18" charset="0"/>
                      </a:rPr>
                      <m:t>𝒏</m:t>
                    </m:r>
                    <m:r>
                      <a:rPr lang="en-US" altLang="zh-CN" sz="2200" b="1" i="1">
                        <a:latin typeface="Cambria Math" panose="02040503050406030204" pitchFamily="18" charset="0"/>
                        <a:cs typeface="Times New Roman" panose="02020603050405020304" pitchFamily="18" charset="0"/>
                      </a:rPr>
                      <m:t>+</m:t>
                    </m:r>
                    <m:r>
                      <a:rPr lang="en-US" altLang="zh-CN" sz="2200" b="1" i="1">
                        <a:latin typeface="Cambria Math" panose="02040503050406030204" pitchFamily="18" charset="0"/>
                        <a:cs typeface="Times New Roman" panose="02020603050405020304" pitchFamily="18" charset="0"/>
                      </a:rPr>
                      <m:t>𝒄</m:t>
                    </m:r>
                    <m:r>
                      <a:rPr lang="en-US" altLang="zh-CN" sz="2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200" i="1">
                            <a:latin typeface="Cambria Math" panose="02040503050406030204" pitchFamily="18" charset="0"/>
                            <a:ea typeface="Cambria Math" panose="02040503050406030204" pitchFamily="18" charset="0"/>
                            <a:cs typeface="Times New Roman" panose="02020603050405020304" pitchFamily="18" charset="0"/>
                          </a:rPr>
                          <m:t>𝒄</m:t>
                        </m:r>
                      </m:e>
                      <m:sub>
                        <m:r>
                          <a:rPr lang="en-US" altLang="zh-CN" sz="2200" i="1">
                            <a:latin typeface="Cambria Math" panose="02040503050406030204" pitchFamily="18" charset="0"/>
                            <a:ea typeface="Cambria Math" panose="02040503050406030204" pitchFamily="18" charset="0"/>
                            <a:cs typeface="Times New Roman" panose="02020603050405020304" pitchFamily="18" charset="0"/>
                          </a:rPr>
                          <m:t>𝟐</m:t>
                        </m:r>
                      </m:sub>
                    </m:sSub>
                    <m:sSup>
                      <m:sSupPr>
                        <m:ctrlPr>
                          <a:rPr lang="en-US" altLang="zh-CN" sz="22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200" i="1">
                            <a:latin typeface="Cambria Math" panose="02040503050406030204" pitchFamily="18" charset="0"/>
                            <a:ea typeface="Cambria Math" panose="02040503050406030204" pitchFamily="18" charset="0"/>
                            <a:cs typeface="Times New Roman" panose="02020603050405020304" pitchFamily="18" charset="0"/>
                          </a:rPr>
                          <m:t>𝒏</m:t>
                        </m:r>
                      </m:e>
                      <m:sup>
                        <m:r>
                          <a:rPr lang="en-US" altLang="zh-CN" sz="2200" i="1">
                            <a:latin typeface="Cambria Math" panose="02040503050406030204" pitchFamily="18" charset="0"/>
                            <a:ea typeface="Cambria Math" panose="02040503050406030204" pitchFamily="18" charset="0"/>
                            <a:cs typeface="Times New Roman" panose="02020603050405020304" pitchFamily="18" charset="0"/>
                          </a:rPr>
                          <m:t>𝟐</m:t>
                        </m:r>
                      </m:sup>
                    </m:sSup>
                  </m:oMath>
                </a14:m>
                <a:r>
                  <a:rPr lang="en-US" altLang="zh-CN"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成立的。</a:t>
                </a:r>
                <a:endParaRPr lang="en-US" altLang="zh-CN" sz="2200" b="1" dirty="0">
                  <a:cs typeface="Times New Roman" panose="02020603050405020304" pitchFamily="18" charset="0"/>
                </a:endParaRPr>
              </a:p>
              <a:p>
                <a:pPr lvl="1"/>
                <a:endParaRPr lang="en-US" altLang="zh-CN" dirty="0">
                  <a:cs typeface="Times New Roman" panose="02020603050405020304" pitchFamily="18" charset="0"/>
                </a:endParaRPr>
              </a:p>
              <a:p>
                <a:pPr marL="457200" lvl="1" indent="0">
                  <a:buNone/>
                </a:pPr>
                <a:endParaRPr lang="en-US" altLang="zh-CN" sz="2800" i="1" dirty="0">
                  <a:latin typeface="Cambria Math" panose="02040503050406030204" pitchFamily="18" charset="0"/>
                  <a:cs typeface="Times New Roman" panose="020206030504050203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cs typeface="Times New Roman" panose="02020603050405020304" pitchFamily="18" charset="0"/>
                        </a:rPr>
                        <m:t>𝑓</m:t>
                      </m:r>
                      <m:d>
                        <m:dPr>
                          <m:ctrlPr>
                            <a:rPr lang="en-US" altLang="zh-CN" sz="2800" i="1">
                              <a:latin typeface="Cambria Math" panose="02040503050406030204" pitchFamily="18" charset="0"/>
                              <a:cs typeface="Times New Roman" panose="02020603050405020304" pitchFamily="18" charset="0"/>
                            </a:rPr>
                          </m:ctrlPr>
                        </m:dPr>
                        <m:e>
                          <m:r>
                            <a:rPr lang="en-US" altLang="zh-CN" sz="2800" i="1">
                              <a:latin typeface="Cambria Math" panose="02040503050406030204" pitchFamily="18" charset="0"/>
                              <a:cs typeface="Times New Roman" panose="02020603050405020304" pitchFamily="18" charset="0"/>
                            </a:rPr>
                            <m:t>𝒏</m:t>
                          </m:r>
                        </m:e>
                      </m:d>
                      <m:r>
                        <a:rPr lang="en-US" altLang="zh-CN" sz="2800" i="1">
                          <a:latin typeface="Cambria Math" panose="02040503050406030204" pitchFamily="18" charset="0"/>
                          <a:cs typeface="Times New Roman" panose="02020603050405020304" pitchFamily="18" charset="0"/>
                        </a:rPr>
                        <m:t>=</m:t>
                      </m:r>
                      <m:r>
                        <a:rPr lang="en-US" altLang="zh-CN" sz="2800" i="1">
                          <a:latin typeface="Cambria Math" panose="02040503050406030204" pitchFamily="18" charset="0"/>
                          <a:cs typeface="Times New Roman" panose="02020603050405020304" pitchFamily="18" charset="0"/>
                        </a:rPr>
                        <m:t>𝒂</m:t>
                      </m:r>
                      <m:r>
                        <a:rPr lang="en-US" altLang="zh-CN" sz="2800" b="0" i="1" smtClean="0">
                          <a:latin typeface="Cambria Math" panose="02040503050406030204" pitchFamily="18" charset="0"/>
                          <a:cs typeface="Times New Roman" panose="02020603050405020304" pitchFamily="18" charset="0"/>
                        </a:rPr>
                        <m:t> </m:t>
                      </m:r>
                      <m:r>
                        <a:rPr lang="en-US" altLang="zh-CN" sz="2800" b="0" i="1" smtClean="0">
                          <a:latin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cs typeface="Times New Roman" panose="02020603050405020304" pitchFamily="18" charset="0"/>
                        </a:rPr>
                        <m:t>𝑎</m:t>
                      </m:r>
                      <m:r>
                        <a:rPr lang="en-US" altLang="zh-CN" sz="2800" b="0" i="1" smtClean="0">
                          <a:latin typeface="Cambria Math" panose="02040503050406030204" pitchFamily="18" charset="0"/>
                          <a:cs typeface="Times New Roman" panose="02020603050405020304" pitchFamily="18" charset="0"/>
                        </a:rPr>
                        <m:t>&gt;0)      </m:t>
                      </m:r>
                      <m:r>
                        <a:rPr lang="en-US" altLang="zh-CN" sz="2800" b="0" i="1" smtClean="0">
                          <a:latin typeface="Cambria Math" panose="02040503050406030204" pitchFamily="18" charset="0"/>
                          <a:cs typeface="Times New Roman" panose="02020603050405020304" pitchFamily="18" charset="0"/>
                        </a:rPr>
                        <m:t>  </m:t>
                      </m:r>
                      <m:r>
                        <a:rPr lang="en-US" altLang="zh-CN" sz="2800" b="0" i="1" smtClean="0">
                          <a:latin typeface="Cambria Math" panose="02040503050406030204" pitchFamily="18" charset="0"/>
                          <a:cs typeface="Times New Roman" panose="02020603050405020304" pitchFamily="18" charset="0"/>
                        </a:rPr>
                        <m:t>𝑓</m:t>
                      </m:r>
                      <m:r>
                        <a:rPr lang="en-US" altLang="zh-CN" sz="2800" b="0" i="1" smtClean="0">
                          <a:latin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cs typeface="Times New Roman" panose="02020603050405020304" pitchFamily="18" charset="0"/>
                        </a:rPr>
                        <m:t>𝑛</m:t>
                      </m:r>
                      <m:r>
                        <a:rPr lang="en-US" altLang="zh-CN" sz="2800" b="0" i="1" smtClean="0">
                          <a:latin typeface="Cambria Math" panose="02040503050406030204" pitchFamily="18" charset="0"/>
                          <a:cs typeface="Times New Roman" panose="02020603050405020304" pitchFamily="18" charset="0"/>
                        </a:rPr>
                        <m:t>)=</m:t>
                      </m:r>
                      <m:r>
                        <m:rPr>
                          <m:nor/>
                        </m:rPr>
                        <a:rPr lang="el-GR" altLang="zh-CN" sz="2800" i="1" dirty="0">
                          <a:latin typeface="Times New Roman" panose="02020603050405020304" pitchFamily="18" charset="0"/>
                          <a:cs typeface="Times New Roman" panose="02020603050405020304" pitchFamily="18" charset="0"/>
                        </a:rPr>
                        <m:t>Θ</m:t>
                      </m:r>
                      <m:r>
                        <m:rPr>
                          <m:nor/>
                        </m:rPr>
                        <a:rPr lang="en-US" altLang="zh-CN" sz="2800" i="1" dirty="0">
                          <a:latin typeface="Times New Roman" panose="02020603050405020304" pitchFamily="18" charset="0"/>
                          <a:cs typeface="Times New Roman" panose="02020603050405020304" pitchFamily="18" charset="0"/>
                        </a:rPr>
                        <m:t>(</m:t>
                      </m:r>
                      <m:sSup>
                        <m:sSupPr>
                          <m:ctrlPr>
                            <a:rPr lang="en-US" altLang="zh-CN" sz="2800" i="1" dirty="0">
                              <a:latin typeface="Cambria Math" panose="02040503050406030204" pitchFamily="18" charset="0"/>
                              <a:cs typeface="Times New Roman" panose="02020603050405020304" pitchFamily="18" charset="0"/>
                            </a:rPr>
                          </m:ctrlPr>
                        </m:sSupPr>
                        <m:e>
                          <m:r>
                            <a:rPr lang="en-US" altLang="zh-CN" sz="2800" i="1" dirty="0">
                              <a:latin typeface="Cambria Math" panose="02040503050406030204" pitchFamily="18" charset="0"/>
                              <a:cs typeface="Times New Roman" panose="02020603050405020304" pitchFamily="18" charset="0"/>
                            </a:rPr>
                            <m:t>𝒏</m:t>
                          </m:r>
                        </m:e>
                        <m:sup>
                          <m:r>
                            <a:rPr lang="en-US" altLang="zh-CN" sz="2800" i="1" dirty="0">
                              <a:latin typeface="Cambria Math" panose="02040503050406030204" pitchFamily="18" charset="0"/>
                              <a:cs typeface="Times New Roman" panose="02020603050405020304" pitchFamily="18" charset="0"/>
                            </a:rPr>
                            <m:t>𝟎</m:t>
                          </m:r>
                        </m:sup>
                      </m:sSup>
                      <m:r>
                        <a:rPr lang="en-US" altLang="zh-CN" sz="2800" i="1" dirty="0">
                          <a:latin typeface="Cambria Math" panose="02040503050406030204" pitchFamily="18" charset="0"/>
                          <a:cs typeface="Times New Roman" panose="02020603050405020304" pitchFamily="18" charset="0"/>
                        </a:rPr>
                        <m:t>)=</m:t>
                      </m:r>
                      <m:r>
                        <m:rPr>
                          <m:nor/>
                        </m:rPr>
                        <a:rPr lang="el-GR" altLang="zh-CN" sz="2800" i="1" dirty="0">
                          <a:latin typeface="Times New Roman" panose="02020603050405020304" pitchFamily="18" charset="0"/>
                          <a:cs typeface="Times New Roman" panose="02020603050405020304" pitchFamily="18" charset="0"/>
                        </a:rPr>
                        <m:t>Θ</m:t>
                      </m:r>
                      <m:r>
                        <m:rPr>
                          <m:nor/>
                        </m:rPr>
                        <a:rPr lang="en-US" altLang="zh-CN" sz="2800" i="1" dirty="0">
                          <a:latin typeface="Times New Roman" panose="02020603050405020304" pitchFamily="18" charset="0"/>
                          <a:cs typeface="Times New Roman" panose="02020603050405020304" pitchFamily="18" charset="0"/>
                        </a:rPr>
                        <m:t>(</m:t>
                      </m:r>
                      <m:r>
                        <a:rPr lang="en-US" altLang="zh-CN" sz="2800" i="1" dirty="0">
                          <a:latin typeface="Cambria Math" panose="02040503050406030204" pitchFamily="18" charset="0"/>
                          <a:cs typeface="Times New Roman" panose="02020603050405020304" pitchFamily="18" charset="0"/>
                        </a:rPr>
                        <m:t>𝟏</m:t>
                      </m:r>
                      <m:r>
                        <a:rPr lang="en-US" altLang="zh-CN" sz="2800" i="1" dirty="0">
                          <a:latin typeface="Cambria Math" panose="02040503050406030204" pitchFamily="18" charset="0"/>
                          <a:cs typeface="Times New Roman" panose="02020603050405020304" pitchFamily="18" charset="0"/>
                        </a:rPr>
                        <m:t>)</m:t>
                      </m:r>
                    </m:oMath>
                  </m:oMathPara>
                </a14:m>
                <a:endParaRPr lang="en-US" altLang="zh-CN" sz="2800" dirty="0">
                  <a:cs typeface="Times New Roman" panose="02020603050405020304" pitchFamily="18" charset="0"/>
                </a:endParaRPr>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1135" t="-1823" r="-134"/>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el-GR" altLang="zh-CN" i="1" dirty="0">
                <a:latin typeface="Times New Roman" panose="02020603050405020304" pitchFamily="18" charset="0"/>
                <a:cs typeface="Times New Roman" panose="02020603050405020304" pitchFamily="18" charset="0"/>
              </a:rPr>
              <a:t>Θ</a:t>
            </a:r>
            <a:r>
              <a:rPr lang="zh-CN" altLang="en-US" dirty="0">
                <a:latin typeface="Times New Roman" panose="02020603050405020304" pitchFamily="18" charset="0"/>
                <a:cs typeface="Times New Roman" panose="02020603050405020304" pitchFamily="18" charset="0"/>
              </a:rPr>
              <a:t>符号</a:t>
            </a:r>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0" y="3631843"/>
                <a:ext cx="9237113" cy="1287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Clr>
                    <a:srgbClr val="0000CC"/>
                  </a:buClr>
                  <a:buFont typeface="Wingdings" panose="05000000000000000000" pitchFamily="2" charset="2"/>
                  <a:buChar char="Ø"/>
                </a:pPr>
                <a14:m>
                  <m:oMath xmlns:m="http://schemas.openxmlformats.org/officeDocument/2006/math">
                    <m:r>
                      <a:rPr lang="en-US" altLang="zh-CN" sz="2400" b="1" i="1" smtClean="0">
                        <a:solidFill>
                          <a:schemeClr val="tx1"/>
                        </a:solidFill>
                        <a:latin typeface="Cambria Math" panose="02040503050406030204" pitchFamily="18" charset="0"/>
                      </a:rPr>
                      <m:t>𝒇</m:t>
                    </m:r>
                    <m:d>
                      <m:dPr>
                        <m:ctrlPr>
                          <a:rPr lang="en-US" altLang="zh-CN" sz="2400" b="1" i="1">
                            <a:solidFill>
                              <a:schemeClr val="tx1"/>
                            </a:solidFill>
                            <a:latin typeface="Cambria Math" panose="02040503050406030204" pitchFamily="18" charset="0"/>
                          </a:rPr>
                        </m:ctrlPr>
                      </m:dPr>
                      <m:e>
                        <m:r>
                          <a:rPr lang="en-US" altLang="zh-CN" sz="2400" b="1" i="1">
                            <a:solidFill>
                              <a:schemeClr val="tx1"/>
                            </a:solidFill>
                            <a:latin typeface="Cambria Math" panose="02040503050406030204" pitchFamily="18" charset="0"/>
                          </a:rPr>
                          <m:t>𝒏</m:t>
                        </m:r>
                      </m:e>
                    </m:d>
                    <m:r>
                      <a:rPr lang="en-US" altLang="zh-CN" sz="2400" b="1" i="1" smtClean="0">
                        <a:solidFill>
                          <a:schemeClr val="tx1"/>
                        </a:solidFill>
                        <a:latin typeface="Cambria Math" panose="02040503050406030204" pitchFamily="18" charset="0"/>
                      </a:rPr>
                      <m:t>= </m:t>
                    </m:r>
                    <m:nary>
                      <m:naryPr>
                        <m:chr m:val="∑"/>
                        <m:ctrlPr>
                          <a:rPr lang="zh-CN" altLang="en-US" sz="2400" b="1" i="1">
                            <a:solidFill>
                              <a:schemeClr val="tx1"/>
                            </a:solidFill>
                            <a:latin typeface="Cambria Math" panose="02040503050406030204" pitchFamily="18" charset="0"/>
                          </a:rPr>
                        </m:ctrlPr>
                      </m:naryPr>
                      <m:sub>
                        <m:r>
                          <m:rPr>
                            <m:brk m:alnAt="23"/>
                          </m:rPr>
                          <a:rPr lang="en-US" altLang="zh-CN" sz="2400" b="1" i="1" smtClean="0">
                            <a:solidFill>
                              <a:schemeClr val="tx1"/>
                            </a:solidFill>
                            <a:latin typeface="Cambria Math" panose="02040503050406030204" pitchFamily="18" charset="0"/>
                          </a:rPr>
                          <m:t>𝒌</m:t>
                        </m:r>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𝟎</m:t>
                        </m:r>
                      </m:sub>
                      <m:sup>
                        <m:r>
                          <a:rPr lang="en-US" altLang="zh-CN" sz="2400" b="1" i="1">
                            <a:solidFill>
                              <a:schemeClr val="tx1"/>
                            </a:solidFill>
                            <a:latin typeface="Cambria Math" panose="02040503050406030204" pitchFamily="18" charset="0"/>
                          </a:rPr>
                          <m:t>𝒅</m:t>
                        </m:r>
                      </m:sup>
                      <m:e>
                        <m:sSub>
                          <m:sSubPr>
                            <m:ctrlPr>
                              <a:rPr lang="en-US" altLang="zh-CN" sz="2400" b="1" i="1" smtClean="0">
                                <a:solidFill>
                                  <a:schemeClr val="tx1"/>
                                </a:solidFill>
                                <a:latin typeface="Cambria Math" panose="02040503050406030204" pitchFamily="18" charset="0"/>
                              </a:rPr>
                            </m:ctrlPr>
                          </m:sSubPr>
                          <m:e>
                            <m:r>
                              <a:rPr lang="zh-CN" altLang="en-US" sz="2400" b="1" i="1">
                                <a:solidFill>
                                  <a:schemeClr val="tx1"/>
                                </a:solidFill>
                                <a:latin typeface="Cambria Math" panose="02040503050406030204" pitchFamily="18" charset="0"/>
                              </a:rPr>
                              <m:t>（</m:t>
                            </m:r>
                            <m:r>
                              <a:rPr lang="en-US" altLang="zh-CN" sz="2400" b="1" i="1">
                                <a:solidFill>
                                  <a:schemeClr val="tx1"/>
                                </a:solidFill>
                                <a:latin typeface="Cambria Math" panose="02040503050406030204" pitchFamily="18" charset="0"/>
                              </a:rPr>
                              <m:t>𝒂</m:t>
                            </m:r>
                          </m:e>
                          <m:sub>
                            <m:r>
                              <a:rPr lang="en-US" altLang="zh-CN" sz="2400" b="1" i="1">
                                <a:solidFill>
                                  <a:schemeClr val="tx1"/>
                                </a:solidFill>
                                <a:latin typeface="Cambria Math" panose="02040503050406030204" pitchFamily="18" charset="0"/>
                              </a:rPr>
                              <m:t>𝒌</m:t>
                            </m:r>
                          </m:sub>
                        </m:sSub>
                        <m:sSup>
                          <m:sSupPr>
                            <m:ctrlPr>
                              <a:rPr lang="en-US" altLang="zh-CN" sz="2400" b="1" i="1">
                                <a:solidFill>
                                  <a:schemeClr val="tx1"/>
                                </a:solidFill>
                                <a:latin typeface="Cambria Math" panose="02040503050406030204" pitchFamily="18" charset="0"/>
                              </a:rPr>
                            </m:ctrlPr>
                          </m:sSupPr>
                          <m:e>
                            <m:r>
                              <a:rPr lang="en-US" altLang="zh-CN" sz="2400" b="1" i="1">
                                <a:solidFill>
                                  <a:schemeClr val="tx1"/>
                                </a:solidFill>
                                <a:latin typeface="Cambria Math" panose="02040503050406030204" pitchFamily="18" charset="0"/>
                              </a:rPr>
                              <m:t>𝒏</m:t>
                            </m:r>
                          </m:e>
                          <m:sup>
                            <m:r>
                              <a:rPr lang="en-US" altLang="zh-CN" sz="2400" b="1" i="1">
                                <a:solidFill>
                                  <a:schemeClr val="tx1"/>
                                </a:solidFill>
                                <a:latin typeface="Cambria Math" panose="02040503050406030204" pitchFamily="18" charset="0"/>
                              </a:rPr>
                              <m:t>𝒌</m:t>
                            </m:r>
                          </m:sup>
                        </m:sSup>
                        <m:r>
                          <a:rPr lang="zh-CN" altLang="en-US" sz="2400" b="1" i="1">
                            <a:solidFill>
                              <a:schemeClr val="tx1"/>
                            </a:solidFill>
                            <a:latin typeface="Cambria Math" panose="02040503050406030204" pitchFamily="18" charset="0"/>
                          </a:rPr>
                          <m:t>），</m:t>
                        </m:r>
                        <m:sSub>
                          <m:sSubPr>
                            <m:ctrlPr>
                              <a:rPr lang="en-US" altLang="zh-CN" sz="2400" b="1" i="1">
                                <a:solidFill>
                                  <a:schemeClr val="tx1"/>
                                </a:solidFill>
                                <a:latin typeface="Cambria Math" panose="02040503050406030204" pitchFamily="18" charset="0"/>
                              </a:rPr>
                            </m:ctrlPr>
                          </m:sSubPr>
                          <m:e>
                            <m:r>
                              <a:rPr lang="en-US" altLang="zh-CN" sz="2400" b="1" i="1">
                                <a:solidFill>
                                  <a:schemeClr val="tx1"/>
                                </a:solidFill>
                                <a:latin typeface="Cambria Math" panose="02040503050406030204" pitchFamily="18" charset="0"/>
                              </a:rPr>
                              <m:t>𝒂</m:t>
                            </m:r>
                          </m:e>
                          <m:sub>
                            <m:r>
                              <a:rPr lang="en-US" altLang="zh-CN" sz="2400" b="1" i="1">
                                <a:solidFill>
                                  <a:schemeClr val="tx1"/>
                                </a:solidFill>
                                <a:latin typeface="Cambria Math" panose="02040503050406030204" pitchFamily="18" charset="0"/>
                              </a:rPr>
                              <m:t>𝒌</m:t>
                            </m:r>
                          </m:sub>
                        </m:sSub>
                        <m:r>
                          <a:rPr lang="zh-CN" altLang="en-US" sz="2400" b="1" i="1">
                            <a:solidFill>
                              <a:schemeClr val="tx1"/>
                            </a:solidFill>
                            <a:latin typeface="Cambria Math" panose="02040503050406030204" pitchFamily="18" charset="0"/>
                          </a:rPr>
                          <m:t>是常量且</m:t>
                        </m:r>
                        <m:sSub>
                          <m:sSubPr>
                            <m:ctrlPr>
                              <a:rPr lang="en-US" altLang="zh-CN" sz="2400" b="1" i="1">
                                <a:solidFill>
                                  <a:schemeClr val="tx1"/>
                                </a:solidFill>
                                <a:latin typeface="Cambria Math" panose="02040503050406030204" pitchFamily="18" charset="0"/>
                              </a:rPr>
                            </m:ctrlPr>
                          </m:sSubPr>
                          <m:e>
                            <m:r>
                              <a:rPr lang="en-US" altLang="zh-CN" sz="2400" b="1" i="1">
                                <a:solidFill>
                                  <a:schemeClr val="tx1"/>
                                </a:solidFill>
                                <a:latin typeface="Cambria Math" panose="02040503050406030204" pitchFamily="18" charset="0"/>
                              </a:rPr>
                              <m:t>𝒂</m:t>
                            </m:r>
                          </m:e>
                          <m:sub>
                            <m:r>
                              <a:rPr lang="en-US" altLang="zh-CN" sz="2400" b="1" i="1">
                                <a:solidFill>
                                  <a:schemeClr val="tx1"/>
                                </a:solidFill>
                                <a:latin typeface="Cambria Math" panose="02040503050406030204" pitchFamily="18" charset="0"/>
                              </a:rPr>
                              <m:t>𝒅</m:t>
                            </m:r>
                          </m:sub>
                        </m:sSub>
                        <m:r>
                          <a:rPr lang="en-US" altLang="zh-CN" sz="2400" b="1" i="1">
                            <a:solidFill>
                              <a:schemeClr val="tx1"/>
                            </a:solidFill>
                            <a:latin typeface="Cambria Math" panose="02040503050406030204" pitchFamily="18" charset="0"/>
                          </a:rPr>
                          <m:t>&gt;</m:t>
                        </m:r>
                        <m:r>
                          <a:rPr lang="en-US" altLang="zh-CN" sz="2400" b="1" i="1">
                            <a:solidFill>
                              <a:schemeClr val="tx1"/>
                            </a:solidFill>
                            <a:latin typeface="Cambria Math" panose="02040503050406030204" pitchFamily="18" charset="0"/>
                          </a:rPr>
                          <m:t>𝟎</m:t>
                        </m:r>
                        <m:r>
                          <a:rPr lang="zh-CN" altLang="en-US" sz="2400" b="1" i="1">
                            <a:solidFill>
                              <a:schemeClr val="tx1"/>
                            </a:solidFill>
                            <a:latin typeface="Cambria Math" panose="02040503050406030204" pitchFamily="18" charset="0"/>
                          </a:rPr>
                          <m:t>，则</m:t>
                        </m:r>
                        <m:r>
                          <a:rPr lang="en-US" altLang="zh-CN" sz="2400" b="1" i="1">
                            <a:solidFill>
                              <a:schemeClr val="tx1"/>
                            </a:solidFill>
                            <a:latin typeface="Cambria Math" panose="02040503050406030204" pitchFamily="18" charset="0"/>
                          </a:rPr>
                          <m:t>𝒇</m:t>
                        </m:r>
                        <m:d>
                          <m:dPr>
                            <m:ctrlPr>
                              <a:rPr lang="en-US" altLang="zh-CN" sz="2400" b="1" i="1">
                                <a:solidFill>
                                  <a:schemeClr val="tx1"/>
                                </a:solidFill>
                                <a:latin typeface="Cambria Math" panose="02040503050406030204" pitchFamily="18" charset="0"/>
                              </a:rPr>
                            </m:ctrlPr>
                          </m:dPr>
                          <m:e>
                            <m:r>
                              <a:rPr lang="en-US" altLang="zh-CN" sz="2400" b="1" i="1">
                                <a:solidFill>
                                  <a:schemeClr val="tx1"/>
                                </a:solidFill>
                                <a:latin typeface="Cambria Math" panose="02040503050406030204" pitchFamily="18" charset="0"/>
                              </a:rPr>
                              <m:t>𝒏</m:t>
                            </m:r>
                          </m:e>
                        </m:d>
                        <m:r>
                          <a:rPr lang="en-US" altLang="zh-CN" sz="2400" b="1" i="1">
                            <a:solidFill>
                              <a:schemeClr val="tx1"/>
                            </a:solidFill>
                            <a:latin typeface="Cambria Math" panose="02040503050406030204" pitchFamily="18" charset="0"/>
                          </a:rPr>
                          <m:t>=</m:t>
                        </m:r>
                        <m:r>
                          <m:rPr>
                            <m:nor/>
                          </m:rPr>
                          <a:rPr lang="el-GR" altLang="zh-CN" sz="2400" b="1" i="1" dirty="0">
                            <a:solidFill>
                              <a:schemeClr val="tx1"/>
                            </a:solidFill>
                            <a:latin typeface="Times New Roman" panose="02020603050405020304" pitchFamily="18" charset="0"/>
                            <a:cs typeface="Times New Roman" panose="02020603050405020304" pitchFamily="18" charset="0"/>
                          </a:rPr>
                          <m:t>Θ</m:t>
                        </m:r>
                        <m:r>
                          <m:rPr>
                            <m:nor/>
                          </m:rPr>
                          <a:rPr lang="en-US" altLang="zh-CN" sz="2400" b="1" i="1" dirty="0">
                            <a:solidFill>
                              <a:schemeClr val="tx1"/>
                            </a:solidFill>
                            <a:latin typeface="Times New Roman" panose="02020603050405020304" pitchFamily="18" charset="0"/>
                            <a:cs typeface="Times New Roman" panose="02020603050405020304" pitchFamily="18" charset="0"/>
                          </a:rPr>
                          <m:t>(</m:t>
                        </m:r>
                        <m:sSup>
                          <m:sSupPr>
                            <m:ctrlPr>
                              <a:rPr lang="en-US" altLang="zh-CN" sz="2400" b="1" i="1" dirty="0">
                                <a:solidFill>
                                  <a:schemeClr val="tx1"/>
                                </a:solidFill>
                                <a:latin typeface="Cambria Math" panose="02040503050406030204" pitchFamily="18" charset="0"/>
                                <a:cs typeface="Times New Roman" panose="02020603050405020304" pitchFamily="18" charset="0"/>
                              </a:rPr>
                            </m:ctrlPr>
                          </m:sSupPr>
                          <m:e>
                            <m:r>
                              <a:rPr lang="en-US" altLang="zh-CN" sz="2400" b="1" i="1" dirty="0">
                                <a:solidFill>
                                  <a:schemeClr val="tx1"/>
                                </a:solidFill>
                                <a:latin typeface="Cambria Math" panose="02040503050406030204" pitchFamily="18" charset="0"/>
                                <a:cs typeface="Times New Roman" panose="02020603050405020304" pitchFamily="18" charset="0"/>
                              </a:rPr>
                              <m:t>𝒏</m:t>
                            </m:r>
                          </m:e>
                          <m:sup>
                            <m:r>
                              <a:rPr lang="en-US" altLang="zh-CN" sz="2400" b="1" i="1" dirty="0">
                                <a:solidFill>
                                  <a:schemeClr val="tx1"/>
                                </a:solidFill>
                                <a:latin typeface="Cambria Math" panose="02040503050406030204" pitchFamily="18" charset="0"/>
                                <a:cs typeface="Times New Roman" panose="02020603050405020304" pitchFamily="18" charset="0"/>
                              </a:rPr>
                              <m:t>𝒅</m:t>
                            </m:r>
                          </m:sup>
                        </m:sSup>
                        <m:r>
                          <a:rPr lang="en-US" altLang="zh-CN" sz="2400" b="1" i="1" dirty="0">
                            <a:solidFill>
                              <a:schemeClr val="tx1"/>
                            </a:solidFill>
                            <a:latin typeface="Cambria Math" panose="02040503050406030204" pitchFamily="18" charset="0"/>
                            <a:cs typeface="Times New Roman" panose="02020603050405020304" pitchFamily="18" charset="0"/>
                          </a:rPr>
                          <m:t>)</m:t>
                        </m:r>
                      </m:e>
                    </m:nary>
                  </m:oMath>
                </a14:m>
                <a:endParaRPr lang="zh-CN" altLang="en-US" sz="2400" b="1" dirty="0">
                  <a:solidFill>
                    <a:schemeClr val="tx1"/>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0" y="3631843"/>
                <a:ext cx="9237113" cy="1287888"/>
              </a:xfrm>
              <a:prstGeom prst="rect">
                <a:avLst/>
              </a:prstGeom>
              <a:blipFill rotWithShape="0">
                <a:blip r:embed="rId3"/>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9227194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C7BE865-F5C0-43FA-B5DB-560B0E6E78AA}"/>
              </a:ext>
            </a:extLst>
          </p:cNvPr>
          <p:cNvSpPr>
            <a:spLocks noGrp="1"/>
          </p:cNvSpPr>
          <p:nvPr>
            <p:ph idx="1"/>
          </p:nvPr>
        </p:nvSpPr>
        <p:spPr/>
        <p:txBody>
          <a:bodyPr/>
          <a:lstStyle/>
          <a:p>
            <a:pPr marL="342900" indent="-342900"/>
            <a:r>
              <a:rPr lang="zh-CN" altLang="en-US" sz="2400" b="1" dirty="0"/>
              <a:t>插入排序的最坏情况下运行时间为</a:t>
            </a:r>
            <a:r>
              <a:rPr lang="en-US" altLang="zh-CN" sz="2400" b="1" i="1" dirty="0">
                <a:latin typeface="Times New Roman" panose="02020603050405020304" pitchFamily="18" charset="0"/>
                <a:cs typeface="Times New Roman" panose="02020603050405020304" pitchFamily="18" charset="0"/>
              </a:rPr>
              <a:t>an</a:t>
            </a:r>
            <a:r>
              <a:rPr lang="en-US" altLang="zh-CN" sz="2400" b="1" i="1" baseline="30000"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+bn+c</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记作：</a:t>
            </a:r>
            <a:r>
              <a:rPr lang="en-US" altLang="zh-CN" sz="2400" b="1" i="1" dirty="0">
                <a:latin typeface="Times New Roman" panose="02020603050405020304" pitchFamily="18" charset="0"/>
                <a:cs typeface="Times New Roman" panose="02020603050405020304" pitchFamily="18" charset="0"/>
              </a:rPr>
              <a:t>T(n)=</a:t>
            </a:r>
            <a:r>
              <a:rPr lang="el-GR" altLang="zh-CN" sz="2400" b="1" i="1" dirty="0">
                <a:latin typeface="Times New Roman" panose="02020603050405020304" pitchFamily="18" charset="0"/>
                <a:cs typeface="Times New Roman" panose="02020603050405020304" pitchFamily="18" charset="0"/>
              </a:rPr>
              <a:t>Θ</a:t>
            </a:r>
            <a:r>
              <a:rPr lang="en-US" altLang="zh-CN" sz="2400" b="1" i="1" dirty="0">
                <a:latin typeface="Times New Roman" panose="02020603050405020304" pitchFamily="18" charset="0"/>
                <a:cs typeface="Times New Roman" panose="02020603050405020304" pitchFamily="18" charset="0"/>
              </a:rPr>
              <a:t>(n</a:t>
            </a:r>
            <a:r>
              <a:rPr lang="en-US" altLang="zh-CN" sz="2400" b="1" i="1" baseline="30000"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a:t>
            </a:r>
          </a:p>
          <a:p>
            <a:pPr marL="0" indent="0">
              <a:buNone/>
            </a:pPr>
            <a:r>
              <a:rPr lang="zh-CN" altLang="en-US" sz="2400" b="1" dirty="0">
                <a:latin typeface="Times New Roman" panose="02020603050405020304" pitchFamily="18" charset="0"/>
                <a:cs typeface="Times New Roman" panose="02020603050405020304" pitchFamily="18" charset="0"/>
              </a:rPr>
              <a:t>但是这并不意味着插入排序对</a:t>
            </a:r>
            <a:r>
              <a:rPr lang="zh-CN" altLang="en-US" sz="2400" b="1" dirty="0">
                <a:solidFill>
                  <a:srgbClr val="FF0000"/>
                </a:solidFill>
                <a:latin typeface="Times New Roman" panose="02020603050405020304" pitchFamily="18" charset="0"/>
                <a:cs typeface="Times New Roman" panose="02020603050405020304" pitchFamily="18" charset="0"/>
              </a:rPr>
              <a:t>规模为</a:t>
            </a:r>
            <a:r>
              <a:rPr lang="en-US" altLang="zh-CN" sz="2400" b="1" i="1" dirty="0">
                <a:solidFill>
                  <a:srgbClr val="FF0000"/>
                </a:solidFill>
                <a:latin typeface="Times New Roman" panose="02020603050405020304" pitchFamily="18" charset="0"/>
                <a:cs typeface="Times New Roman" panose="02020603050405020304" pitchFamily="18" charset="0"/>
              </a:rPr>
              <a:t>n</a:t>
            </a:r>
            <a:r>
              <a:rPr lang="zh-CN" altLang="en-US" sz="2400" b="1" i="1" dirty="0">
                <a:solidFill>
                  <a:srgbClr val="FF0000"/>
                </a:solidFill>
                <a:latin typeface="Times New Roman" panose="02020603050405020304" pitchFamily="18" charset="0"/>
                <a:cs typeface="Times New Roman" panose="02020603050405020304" pitchFamily="18" charset="0"/>
              </a:rPr>
              <a:t>的</a:t>
            </a:r>
            <a:r>
              <a:rPr lang="zh-CN" altLang="en-US" sz="2400" b="1" dirty="0">
                <a:solidFill>
                  <a:srgbClr val="FF0000"/>
                </a:solidFill>
                <a:latin typeface="Times New Roman" panose="02020603050405020304" pitchFamily="18" charset="0"/>
                <a:cs typeface="Times New Roman" panose="02020603050405020304" pitchFamily="18" charset="0"/>
              </a:rPr>
              <a:t>每个输入实例</a:t>
            </a:r>
            <a:r>
              <a:rPr lang="zh-CN" altLang="en-US" sz="2400" b="1" dirty="0">
                <a:latin typeface="Times New Roman" panose="02020603050405020304" pitchFamily="18" charset="0"/>
                <a:cs typeface="Times New Roman" panose="02020603050405020304" pitchFamily="18" charset="0"/>
              </a:rPr>
              <a:t>的运行时间的界都是</a:t>
            </a:r>
            <a:r>
              <a:rPr lang="el-GR" altLang="zh-CN" sz="2400" b="1" i="1" dirty="0">
                <a:latin typeface="Times New Roman" panose="02020603050405020304" pitchFamily="18" charset="0"/>
                <a:cs typeface="Times New Roman" panose="02020603050405020304" pitchFamily="18" charset="0"/>
              </a:rPr>
              <a:t>Θ</a:t>
            </a:r>
            <a:r>
              <a:rPr lang="en-US" altLang="zh-CN" sz="2400" b="1" i="1" dirty="0">
                <a:latin typeface="Times New Roman" panose="02020603050405020304" pitchFamily="18" charset="0"/>
                <a:cs typeface="Times New Roman" panose="02020603050405020304" pitchFamily="18" charset="0"/>
              </a:rPr>
              <a:t>(n</a:t>
            </a:r>
            <a:r>
              <a:rPr lang="en-US" altLang="zh-CN" sz="2400" b="1" i="1" baseline="30000"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a:t>
            </a:r>
            <a:r>
              <a:rPr lang="zh-CN" altLang="en-US" sz="2400" b="1" i="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如，当输入实例为已经排好序时，插入排序的运行时间为</a:t>
            </a:r>
            <a:r>
              <a:rPr lang="el-GR" altLang="zh-CN" sz="2400" b="1" i="1" dirty="0">
                <a:latin typeface="Times New Roman" panose="02020603050405020304" pitchFamily="18" charset="0"/>
                <a:cs typeface="Times New Roman" panose="02020603050405020304" pitchFamily="18" charset="0"/>
              </a:rPr>
              <a:t>Θ</a:t>
            </a:r>
            <a:r>
              <a:rPr lang="en-US" altLang="zh-CN" sz="2400" b="1" i="1" dirty="0">
                <a:latin typeface="Times New Roman" panose="02020603050405020304" pitchFamily="18" charset="0"/>
                <a:cs typeface="Times New Roman" panose="02020603050405020304" pitchFamily="18" charset="0"/>
              </a:rPr>
              <a:t>(n)</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342900" indent="-342900"/>
            <a:r>
              <a:rPr lang="zh-CN" altLang="en-US" sz="2400" b="1" dirty="0"/>
              <a:t>插入排序的最坏情况下运行时间为</a:t>
            </a:r>
            <a:r>
              <a:rPr lang="el-GR" altLang="zh-CN" sz="2400" b="1" i="1" dirty="0">
                <a:solidFill>
                  <a:srgbClr val="FF0000"/>
                </a:solidFill>
                <a:latin typeface="Times New Roman" panose="02020603050405020304" pitchFamily="18" charset="0"/>
                <a:cs typeface="Times New Roman" panose="02020603050405020304" pitchFamily="18" charset="0"/>
              </a:rPr>
              <a:t>Ο</a:t>
            </a:r>
            <a:r>
              <a:rPr lang="en-US" altLang="zh-CN" sz="2400" b="1" i="1" dirty="0">
                <a:solidFill>
                  <a:srgbClr val="FF0000"/>
                </a:solidFill>
                <a:latin typeface="Times New Roman" panose="02020603050405020304" pitchFamily="18" charset="0"/>
                <a:cs typeface="Times New Roman" panose="02020603050405020304" pitchFamily="18" charset="0"/>
              </a:rPr>
              <a:t>(n</a:t>
            </a:r>
            <a:r>
              <a:rPr lang="en-US" altLang="zh-CN" sz="2400" b="1" i="1" baseline="30000" dirty="0">
                <a:solidFill>
                  <a:srgbClr val="FF0000"/>
                </a:solidFill>
                <a:latin typeface="Times New Roman" panose="02020603050405020304" pitchFamily="18" charset="0"/>
                <a:cs typeface="Times New Roman" panose="02020603050405020304" pitchFamily="18" charset="0"/>
              </a:rPr>
              <a:t>2</a:t>
            </a:r>
            <a:r>
              <a:rPr lang="en-US" altLang="zh-CN" sz="2400" b="1" i="1" dirty="0">
                <a:solidFill>
                  <a:srgbClr val="FF0000"/>
                </a:solidFill>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，意味着对</a:t>
            </a:r>
            <a:r>
              <a:rPr lang="zh-CN" altLang="en-US" sz="2400" b="1" dirty="0">
                <a:solidFill>
                  <a:srgbClr val="FF0000"/>
                </a:solidFill>
                <a:latin typeface="Times New Roman" panose="02020603050405020304" pitchFamily="18" charset="0"/>
                <a:cs typeface="Times New Roman" panose="02020603050405020304" pitchFamily="18" charset="0"/>
              </a:rPr>
              <a:t>规模为</a:t>
            </a:r>
            <a:r>
              <a:rPr lang="en-US" altLang="zh-CN" sz="2400" b="1" i="1" dirty="0">
                <a:solidFill>
                  <a:srgbClr val="FF0000"/>
                </a:solidFill>
                <a:latin typeface="Times New Roman" panose="02020603050405020304" pitchFamily="18" charset="0"/>
                <a:cs typeface="Times New Roman" panose="02020603050405020304" pitchFamily="18" charset="0"/>
              </a:rPr>
              <a:t>n (n</a:t>
            </a:r>
            <a:r>
              <a:rPr lang="zh-CN" altLang="en-US" sz="2400" b="1" i="1" dirty="0">
                <a:solidFill>
                  <a:srgbClr val="FF0000"/>
                </a:solidFill>
                <a:latin typeface="Times New Roman" panose="02020603050405020304" pitchFamily="18" charset="0"/>
                <a:cs typeface="Times New Roman" panose="02020603050405020304" pitchFamily="18" charset="0"/>
              </a:rPr>
              <a:t>足够大</a:t>
            </a:r>
            <a:r>
              <a:rPr lang="en-US" altLang="zh-CN" sz="2400" b="1" i="1" dirty="0">
                <a:solidFill>
                  <a:srgbClr val="FF0000"/>
                </a:solidFill>
                <a:latin typeface="Times New Roman" panose="02020603050405020304" pitchFamily="18" charset="0"/>
                <a:cs typeface="Times New Roman" panose="02020603050405020304" pitchFamily="18" charset="0"/>
              </a:rPr>
              <a:t>)</a:t>
            </a:r>
            <a:r>
              <a:rPr lang="zh-CN" altLang="en-US" sz="2400" b="1" dirty="0">
                <a:solidFill>
                  <a:srgbClr val="FF0000"/>
                </a:solidFill>
                <a:latin typeface="Times New Roman" panose="02020603050405020304" pitchFamily="18" charset="0"/>
                <a:cs typeface="Times New Roman" panose="02020603050405020304" pitchFamily="18" charset="0"/>
              </a:rPr>
              <a:t>每个输入实例</a:t>
            </a:r>
            <a:r>
              <a:rPr lang="zh-CN" altLang="en-US" sz="2400" b="1" dirty="0">
                <a:latin typeface="Times New Roman" panose="02020603050405020304" pitchFamily="18" charset="0"/>
                <a:cs typeface="Times New Roman" panose="02020603050405020304" pitchFamily="18" charset="0"/>
              </a:rPr>
              <a:t>，运行时间上界都是</a:t>
            </a:r>
            <a:r>
              <a:rPr lang="el-GR" altLang="zh-CN" sz="2400" b="1" i="1" dirty="0">
                <a:solidFill>
                  <a:srgbClr val="FF0000"/>
                </a:solidFill>
                <a:latin typeface="Times New Roman" panose="02020603050405020304" pitchFamily="18" charset="0"/>
                <a:cs typeface="Times New Roman" panose="02020603050405020304" pitchFamily="18" charset="0"/>
              </a:rPr>
              <a:t>Ο</a:t>
            </a:r>
            <a:r>
              <a:rPr lang="en-US" altLang="zh-CN" sz="2400" b="1" i="1" dirty="0">
                <a:solidFill>
                  <a:srgbClr val="FF0000"/>
                </a:solidFill>
                <a:latin typeface="Times New Roman" panose="02020603050405020304" pitchFamily="18" charset="0"/>
                <a:cs typeface="Times New Roman" panose="02020603050405020304" pitchFamily="18" charset="0"/>
              </a:rPr>
              <a:t>(n</a:t>
            </a:r>
            <a:r>
              <a:rPr lang="en-US" altLang="zh-CN" sz="2400" b="1" i="1" baseline="30000" dirty="0">
                <a:solidFill>
                  <a:srgbClr val="FF0000"/>
                </a:solidFill>
                <a:latin typeface="Times New Roman" panose="02020603050405020304" pitchFamily="18" charset="0"/>
                <a:cs typeface="Times New Roman" panose="02020603050405020304" pitchFamily="18" charset="0"/>
              </a:rPr>
              <a:t>2</a:t>
            </a:r>
            <a:r>
              <a:rPr lang="en-US" altLang="zh-CN" sz="2400" b="1" i="1" dirty="0">
                <a:solidFill>
                  <a:srgbClr val="FF0000"/>
                </a:solidFill>
                <a:latin typeface="Times New Roman" panose="02020603050405020304" pitchFamily="18" charset="0"/>
                <a:cs typeface="Times New Roman" panose="02020603050405020304" pitchFamily="18" charset="0"/>
              </a:rPr>
              <a:t>) </a:t>
            </a:r>
            <a:r>
              <a:rPr lang="zh-CN" altLang="en-US" sz="2400" b="1" i="1" dirty="0">
                <a:solidFill>
                  <a:srgbClr val="FF0000"/>
                </a:solidFill>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342900" indent="-342900"/>
            <a:r>
              <a:rPr lang="zh-CN" altLang="en-US" sz="2400" b="1" dirty="0">
                <a:latin typeface="Times New Roman" panose="02020603050405020304" pitchFamily="18" charset="0"/>
                <a:cs typeface="Times New Roman" panose="02020603050405020304" pitchFamily="18" charset="0"/>
              </a:rPr>
              <a:t>插入排序的最好情况下运行时间为</a:t>
            </a:r>
            <a:r>
              <a:rPr lang="el-GR" altLang="zh-CN" sz="2400" b="1" i="1" dirty="0">
                <a:solidFill>
                  <a:srgbClr val="FF0000"/>
                </a:solidFill>
                <a:latin typeface="Times New Roman" panose="02020603050405020304" pitchFamily="18" charset="0"/>
                <a:cs typeface="Times New Roman" panose="02020603050405020304" pitchFamily="18" charset="0"/>
              </a:rPr>
              <a:t>Ω</a:t>
            </a:r>
            <a:r>
              <a:rPr lang="en-US" altLang="zh-CN" sz="2400" b="1" i="1" dirty="0">
                <a:solidFill>
                  <a:srgbClr val="FF0000"/>
                </a:solidFill>
                <a:latin typeface="Times New Roman" panose="02020603050405020304" pitchFamily="18" charset="0"/>
                <a:cs typeface="Times New Roman" panose="02020603050405020304" pitchFamily="18" charset="0"/>
              </a:rPr>
              <a:t>(n) </a:t>
            </a:r>
            <a:r>
              <a:rPr lang="zh-CN" altLang="en-US" sz="2400" b="1" dirty="0">
                <a:solidFill>
                  <a:srgbClr val="FF0000"/>
                </a:solidFill>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意味着对</a:t>
            </a:r>
            <a:r>
              <a:rPr lang="zh-CN" altLang="en-US" sz="2400" b="1" dirty="0">
                <a:solidFill>
                  <a:srgbClr val="FF0000"/>
                </a:solidFill>
                <a:latin typeface="Times New Roman" panose="02020603050405020304" pitchFamily="18" charset="0"/>
                <a:cs typeface="Times New Roman" panose="02020603050405020304" pitchFamily="18" charset="0"/>
              </a:rPr>
              <a:t>规模为</a:t>
            </a:r>
            <a:r>
              <a:rPr lang="en-US" altLang="zh-CN" sz="2400" b="1" i="1" dirty="0">
                <a:solidFill>
                  <a:srgbClr val="FF0000"/>
                </a:solidFill>
                <a:latin typeface="Times New Roman" panose="02020603050405020304" pitchFamily="18" charset="0"/>
                <a:cs typeface="Times New Roman" panose="02020603050405020304" pitchFamily="18" charset="0"/>
              </a:rPr>
              <a:t>n (n</a:t>
            </a:r>
            <a:r>
              <a:rPr lang="zh-CN" altLang="en-US" sz="2400" b="1" i="1" dirty="0">
                <a:solidFill>
                  <a:srgbClr val="FF0000"/>
                </a:solidFill>
                <a:latin typeface="Times New Roman" panose="02020603050405020304" pitchFamily="18" charset="0"/>
                <a:cs typeface="Times New Roman" panose="02020603050405020304" pitchFamily="18" charset="0"/>
              </a:rPr>
              <a:t>足够大</a:t>
            </a:r>
            <a:r>
              <a:rPr lang="en-US" altLang="zh-CN" sz="2400" b="1" i="1" dirty="0">
                <a:solidFill>
                  <a:srgbClr val="FF0000"/>
                </a:solidFill>
                <a:latin typeface="Times New Roman" panose="02020603050405020304" pitchFamily="18" charset="0"/>
                <a:cs typeface="Times New Roman" panose="02020603050405020304" pitchFamily="18" charset="0"/>
              </a:rPr>
              <a:t>)</a:t>
            </a:r>
            <a:r>
              <a:rPr lang="zh-CN" altLang="en-US" sz="2400" b="1" dirty="0">
                <a:solidFill>
                  <a:srgbClr val="FF0000"/>
                </a:solidFill>
                <a:latin typeface="Times New Roman" panose="02020603050405020304" pitchFamily="18" charset="0"/>
                <a:cs typeface="Times New Roman" panose="02020603050405020304" pitchFamily="18" charset="0"/>
              </a:rPr>
              <a:t>每个输入实例</a:t>
            </a:r>
            <a:r>
              <a:rPr lang="zh-CN" altLang="en-US" sz="2400" b="1" dirty="0">
                <a:latin typeface="Times New Roman" panose="02020603050405020304" pitchFamily="18" charset="0"/>
                <a:cs typeface="Times New Roman" panose="02020603050405020304" pitchFamily="18" charset="0"/>
              </a:rPr>
              <a:t>，运行时间下界都是</a:t>
            </a:r>
            <a:r>
              <a:rPr lang="el-GR" altLang="zh-CN" sz="2400" b="1" i="1" dirty="0">
                <a:solidFill>
                  <a:srgbClr val="FF0000"/>
                </a:solidFill>
                <a:latin typeface="Times New Roman" panose="02020603050405020304" pitchFamily="18" charset="0"/>
                <a:cs typeface="Times New Roman" panose="02020603050405020304" pitchFamily="18" charset="0"/>
              </a:rPr>
              <a:t>Ω</a:t>
            </a:r>
            <a:r>
              <a:rPr lang="en-US" altLang="zh-CN" sz="2400" b="1" i="1" dirty="0">
                <a:solidFill>
                  <a:srgbClr val="FF0000"/>
                </a:solidFill>
                <a:latin typeface="Times New Roman" panose="02020603050405020304" pitchFamily="18" charset="0"/>
                <a:cs typeface="Times New Roman" panose="02020603050405020304" pitchFamily="18" charset="0"/>
              </a:rPr>
              <a:t>(n) </a:t>
            </a:r>
            <a:r>
              <a:rPr lang="zh-CN" altLang="en-US" sz="2400" b="1" i="1" dirty="0">
                <a:latin typeface="Times New Roman" panose="02020603050405020304" pitchFamily="18" charset="0"/>
                <a:cs typeface="Times New Roman" panose="02020603050405020304" pitchFamily="18" charset="0"/>
              </a:rPr>
              <a:t>。</a:t>
            </a:r>
            <a:endParaRPr lang="en-US" altLang="zh-CN" sz="2400" b="1" i="1" dirty="0">
              <a:latin typeface="Times New Roman" panose="02020603050405020304" pitchFamily="18" charset="0"/>
              <a:cs typeface="Times New Roman" panose="02020603050405020304" pitchFamily="18" charset="0"/>
            </a:endParaRPr>
          </a:p>
          <a:p>
            <a:pPr marL="342900" indent="-342900"/>
            <a:r>
              <a:rPr lang="zh-CN" altLang="en-US" sz="2400" b="1" i="1" dirty="0">
                <a:latin typeface="Times New Roman" panose="02020603050405020304" pitchFamily="18" charset="0"/>
                <a:cs typeface="Times New Roman" panose="02020603050405020304" pitchFamily="18" charset="0"/>
              </a:rPr>
              <a:t>插入排序的运行时间介于 </a:t>
            </a:r>
            <a:r>
              <a:rPr lang="el-GR" altLang="zh-CN" sz="2400" b="1" i="1" dirty="0">
                <a:solidFill>
                  <a:srgbClr val="FF0000"/>
                </a:solidFill>
                <a:latin typeface="Times New Roman" panose="02020603050405020304" pitchFamily="18" charset="0"/>
                <a:cs typeface="Times New Roman" panose="02020603050405020304" pitchFamily="18" charset="0"/>
              </a:rPr>
              <a:t>Ω</a:t>
            </a:r>
            <a:r>
              <a:rPr lang="en-US" altLang="zh-CN" sz="2400" b="1" i="1" dirty="0">
                <a:solidFill>
                  <a:srgbClr val="FF0000"/>
                </a:solidFill>
                <a:latin typeface="Times New Roman" panose="02020603050405020304" pitchFamily="18" charset="0"/>
                <a:cs typeface="Times New Roman" panose="02020603050405020304" pitchFamily="18" charset="0"/>
              </a:rPr>
              <a:t>(n)</a:t>
            </a:r>
            <a:r>
              <a:rPr lang="zh-CN" altLang="en-US" sz="2400" b="1" i="1" dirty="0">
                <a:solidFill>
                  <a:srgbClr val="FF0000"/>
                </a:solidFill>
                <a:latin typeface="Times New Roman" panose="02020603050405020304" pitchFamily="18" charset="0"/>
                <a:cs typeface="Times New Roman" panose="02020603050405020304" pitchFamily="18" charset="0"/>
              </a:rPr>
              <a:t>和 </a:t>
            </a:r>
            <a:r>
              <a:rPr lang="el-GR" altLang="zh-CN" sz="2400" b="1" i="1" dirty="0">
                <a:solidFill>
                  <a:srgbClr val="FF0000"/>
                </a:solidFill>
                <a:latin typeface="Times New Roman" panose="02020603050405020304" pitchFamily="18" charset="0"/>
                <a:cs typeface="Times New Roman" panose="02020603050405020304" pitchFamily="18" charset="0"/>
              </a:rPr>
              <a:t>Ο</a:t>
            </a:r>
            <a:r>
              <a:rPr lang="en-US" altLang="zh-CN" sz="2400" b="1" i="1" dirty="0">
                <a:solidFill>
                  <a:srgbClr val="FF0000"/>
                </a:solidFill>
                <a:latin typeface="Times New Roman" panose="02020603050405020304" pitchFamily="18" charset="0"/>
                <a:cs typeface="Times New Roman" panose="02020603050405020304" pitchFamily="18" charset="0"/>
              </a:rPr>
              <a:t>(n</a:t>
            </a:r>
            <a:r>
              <a:rPr lang="en-US" altLang="zh-CN" sz="2400" b="1" i="1" baseline="30000" dirty="0">
                <a:solidFill>
                  <a:srgbClr val="FF0000"/>
                </a:solidFill>
                <a:latin typeface="Times New Roman" panose="02020603050405020304" pitchFamily="18" charset="0"/>
                <a:cs typeface="Times New Roman" panose="02020603050405020304" pitchFamily="18" charset="0"/>
              </a:rPr>
              <a:t>2</a:t>
            </a:r>
            <a:r>
              <a:rPr lang="en-US" altLang="zh-CN" sz="2400" b="1" i="1" dirty="0">
                <a:solidFill>
                  <a:srgbClr val="FF0000"/>
                </a:solidFill>
                <a:latin typeface="Times New Roman" panose="02020603050405020304" pitchFamily="18" charset="0"/>
                <a:cs typeface="Times New Roman" panose="02020603050405020304" pitchFamily="18" charset="0"/>
              </a:rPr>
              <a:t>)</a:t>
            </a:r>
            <a:r>
              <a:rPr lang="zh-CN" altLang="en-US" sz="2400" b="1" i="1" dirty="0">
                <a:solidFill>
                  <a:srgbClr val="FF0000"/>
                </a:solidFill>
                <a:latin typeface="Times New Roman" panose="02020603050405020304" pitchFamily="18" charset="0"/>
                <a:cs typeface="Times New Roman" panose="02020603050405020304" pitchFamily="18" charset="0"/>
              </a:rPr>
              <a:t>。</a:t>
            </a:r>
            <a:r>
              <a:rPr lang="en-US" altLang="zh-CN" sz="2400" b="1" i="1" dirty="0">
                <a:solidFill>
                  <a:srgbClr val="FF0000"/>
                </a:solidFill>
                <a:latin typeface="Times New Roman" panose="02020603050405020304" pitchFamily="18" charset="0"/>
                <a:cs typeface="Times New Roman" panose="02020603050405020304" pitchFamily="18" charset="0"/>
              </a:rPr>
              <a:t> </a:t>
            </a:r>
            <a:endParaRPr lang="en-US" altLang="zh-CN" sz="2400" b="1" dirty="0">
              <a:latin typeface="Times New Roman" panose="02020603050405020304" pitchFamily="18" charset="0"/>
              <a:cs typeface="Times New Roman" panose="02020603050405020304" pitchFamily="18" charset="0"/>
            </a:endParaRPr>
          </a:p>
          <a:p>
            <a:pPr marL="342900" indent="-342900"/>
            <a:endParaRPr lang="en-US" altLang="zh-CN" sz="2400" b="1" dirty="0">
              <a:latin typeface="Times New Roman" panose="02020603050405020304" pitchFamily="18" charset="0"/>
              <a:cs typeface="Times New Roman" panose="02020603050405020304" pitchFamily="18" charset="0"/>
            </a:endParaRPr>
          </a:p>
          <a:p>
            <a:pPr marL="0" indent="0">
              <a:buNone/>
            </a:pPr>
            <a:endParaRPr lang="en-US" altLang="zh-CN" b="1" dirty="0">
              <a:latin typeface="Times New Roman" panose="02020603050405020304" pitchFamily="18" charset="0"/>
              <a:cs typeface="Times New Roman" panose="02020603050405020304" pitchFamily="18" charset="0"/>
            </a:endParaRPr>
          </a:p>
          <a:p>
            <a:pPr marL="0" indent="0">
              <a:buNone/>
            </a:pPr>
            <a:endParaRPr lang="en-US" altLang="zh-CN" b="1" dirty="0">
              <a:latin typeface="Times New Roman" panose="02020603050405020304" pitchFamily="18" charset="0"/>
              <a:cs typeface="Times New Roman" panose="02020603050405020304" pitchFamily="18" charset="0"/>
            </a:endParaRPr>
          </a:p>
          <a:p>
            <a:pPr marL="0" indent="0">
              <a:buNone/>
            </a:pPr>
            <a:endParaRPr lang="en-US" altLang="zh-CN" b="1" dirty="0">
              <a:latin typeface="Times New Roman" panose="02020603050405020304" pitchFamily="18" charset="0"/>
              <a:cs typeface="Times New Roman" panose="02020603050405020304" pitchFamily="18" charset="0"/>
            </a:endParaRPr>
          </a:p>
          <a:p>
            <a:pPr marL="0" indent="0">
              <a:buNone/>
            </a:pPr>
            <a:endParaRPr lang="zh-CN" altLang="en-US" b="1" dirty="0">
              <a:latin typeface="Times New Roman" panose="02020603050405020304" pitchFamily="18" charset="0"/>
              <a:cs typeface="Times New Roman" panose="02020603050405020304" pitchFamily="18" charset="0"/>
            </a:endParaRPr>
          </a:p>
        </p:txBody>
      </p:sp>
      <p:sp>
        <p:nvSpPr>
          <p:cNvPr id="3" name="标题 2">
            <a:extLst>
              <a:ext uri="{FF2B5EF4-FFF2-40B4-BE49-F238E27FC236}">
                <a16:creationId xmlns:a16="http://schemas.microsoft.com/office/drawing/2014/main" id="{CBE83EF2-B646-4373-99C3-32F0ADD114B2}"/>
              </a:ext>
            </a:extLst>
          </p:cNvPr>
          <p:cNvSpPr>
            <a:spLocks noGrp="1"/>
          </p:cNvSpPr>
          <p:nvPr>
            <p:ph type="title"/>
          </p:nvPr>
        </p:nvSpPr>
        <p:spPr/>
        <p:txBody>
          <a:bodyPr/>
          <a:lstStyle/>
          <a:p>
            <a:r>
              <a:rPr lang="el-GR" altLang="zh-CN" i="1" dirty="0">
                <a:latin typeface="Times New Roman" panose="02020603050405020304" pitchFamily="18" charset="0"/>
                <a:cs typeface="Times New Roman" panose="02020603050405020304" pitchFamily="18" charset="0"/>
              </a:rPr>
              <a:t>Θ</a:t>
            </a:r>
            <a:r>
              <a:rPr lang="zh-CN" altLang="en-US" dirty="0">
                <a:latin typeface="Times New Roman" panose="02020603050405020304" pitchFamily="18" charset="0"/>
                <a:cs typeface="Times New Roman" panose="02020603050405020304" pitchFamily="18" charset="0"/>
              </a:rPr>
              <a:t>符号</a:t>
            </a:r>
            <a:endParaRPr lang="zh-CN" altLang="en-US" dirty="0"/>
          </a:p>
        </p:txBody>
      </p:sp>
    </p:spTree>
    <p:extLst>
      <p:ext uri="{BB962C8B-B14F-4D97-AF65-F5344CB8AC3E}">
        <p14:creationId xmlns:p14="http://schemas.microsoft.com/office/powerpoint/2010/main" val="38814475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符号表示</a:t>
            </a:r>
          </a:p>
        </p:txBody>
      </p:sp>
      <p:pic>
        <p:nvPicPr>
          <p:cNvPr id="4" name="图片 3"/>
          <p:cNvPicPr>
            <a:picLocks noChangeAspect="1"/>
          </p:cNvPicPr>
          <p:nvPr/>
        </p:nvPicPr>
        <p:blipFill>
          <a:blip r:embed="rId2"/>
          <a:stretch>
            <a:fillRect/>
          </a:stretch>
        </p:blipFill>
        <p:spPr>
          <a:xfrm>
            <a:off x="280251" y="1265618"/>
            <a:ext cx="8387229" cy="5099772"/>
          </a:xfrm>
          <a:prstGeom prst="rect">
            <a:avLst/>
          </a:prstGeom>
        </p:spPr>
      </p:pic>
    </p:spTree>
    <p:extLst>
      <p:ext uri="{BB962C8B-B14F-4D97-AF65-F5344CB8AC3E}">
        <p14:creationId xmlns:p14="http://schemas.microsoft.com/office/powerpoint/2010/main" val="36352304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b="1" dirty="0"/>
                  <a:t>定理</a:t>
                </a:r>
                <a:r>
                  <a:rPr lang="en-US" altLang="zh-CN" b="1" dirty="0"/>
                  <a:t>1</a:t>
                </a:r>
                <a:r>
                  <a:rPr lang="zh-CN" altLang="en-US" b="1" dirty="0"/>
                  <a:t>：</a:t>
                </a:r>
                <a:r>
                  <a:rPr lang="en-US" altLang="zh-CN" b="1" i="1" dirty="0">
                    <a:latin typeface="Times New Roman" panose="02020603050405020304" pitchFamily="18" charset="0"/>
                    <a:cs typeface="Times New Roman" panose="02020603050405020304" pitchFamily="18" charset="0"/>
                  </a:rPr>
                  <a:t> f</a:t>
                </a:r>
                <a:r>
                  <a:rPr lang="zh-CN" altLang="en-US" b="1" dirty="0">
                    <a:latin typeface="Times New Roman" panose="02020603050405020304" pitchFamily="18" charset="0"/>
                    <a:cs typeface="Times New Roman" panose="02020603050405020304" pitchFamily="18" charset="0"/>
                  </a:rPr>
                  <a:t>和</a:t>
                </a:r>
                <a:r>
                  <a:rPr lang="en-US" altLang="zh-CN" b="1" i="1" dirty="0">
                    <a:latin typeface="Times New Roman" panose="02020603050405020304" pitchFamily="18" charset="0"/>
                    <a:cs typeface="Times New Roman" panose="02020603050405020304" pitchFamily="18" charset="0"/>
                  </a:rPr>
                  <a:t>g</a:t>
                </a:r>
                <a:r>
                  <a:rPr lang="zh-CN" altLang="en-US" b="1" dirty="0">
                    <a:latin typeface="Times New Roman" panose="02020603050405020304" pitchFamily="18" charset="0"/>
                    <a:cs typeface="Times New Roman" panose="02020603050405020304" pitchFamily="18" charset="0"/>
                  </a:rPr>
                  <a:t>是定义域为自然数集</a:t>
                </a:r>
                <a:r>
                  <a:rPr lang="en-US" altLang="zh-CN" b="1" i="1"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上的函数。</a:t>
                </a:r>
                <a:endParaRPr lang="en-US" altLang="zh-CN" dirty="0"/>
              </a:p>
              <a:p>
                <a:pPr lvl="1"/>
                <a:r>
                  <a:rPr lang="zh-CN" altLang="en-US" sz="2800" b="1" dirty="0"/>
                  <a:t>如果</a:t>
                </a:r>
                <a14:m>
                  <m:oMath xmlns:m="http://schemas.openxmlformats.org/officeDocument/2006/math">
                    <m:r>
                      <a:rPr lang="en-US" altLang="zh-CN" sz="2800" b="1" i="0" smtClean="0">
                        <a:latin typeface="Cambria Math" panose="02040503050406030204" pitchFamily="18" charset="0"/>
                        <a:cs typeface="Times New Roman" panose="02020603050405020304" pitchFamily="18" charset="0"/>
                      </a:rPr>
                      <m:t>  </m:t>
                    </m:r>
                    <m:func>
                      <m:funcPr>
                        <m:ctrlPr>
                          <a:rPr lang="en-US" altLang="zh-CN" sz="2800" b="1" i="1">
                            <a:latin typeface="Cambria Math" panose="02040503050406030204" pitchFamily="18" charset="0"/>
                            <a:cs typeface="Times New Roman" panose="02020603050405020304" pitchFamily="18" charset="0"/>
                          </a:rPr>
                        </m:ctrlPr>
                      </m:funcPr>
                      <m:fName>
                        <m:limLow>
                          <m:limLowPr>
                            <m:ctrlPr>
                              <a:rPr lang="en-US" altLang="zh-CN" sz="2800" b="1" i="1">
                                <a:latin typeface="Cambria Math" panose="02040503050406030204" pitchFamily="18" charset="0"/>
                                <a:cs typeface="Times New Roman" panose="02020603050405020304" pitchFamily="18" charset="0"/>
                              </a:rPr>
                            </m:ctrlPr>
                          </m:limLowPr>
                          <m:e>
                            <m:r>
                              <a:rPr lang="en-US" altLang="zh-CN" sz="2800" b="1" i="1">
                                <a:latin typeface="Cambria Math" panose="02040503050406030204" pitchFamily="18" charset="0"/>
                                <a:cs typeface="Times New Roman" panose="02020603050405020304" pitchFamily="18" charset="0"/>
                              </a:rPr>
                              <m:t>𝒍𝒊𝒎</m:t>
                            </m:r>
                          </m:e>
                          <m:lim>
                            <m:r>
                              <a:rPr lang="en-US" altLang="zh-CN" sz="2800" b="1" i="1">
                                <a:latin typeface="Cambria Math" panose="02040503050406030204" pitchFamily="18" charset="0"/>
                                <a:cs typeface="Times New Roman" panose="02020603050405020304" pitchFamily="18" charset="0"/>
                              </a:rPr>
                              <m:t>𝒏</m:t>
                            </m:r>
                            <m:r>
                              <a:rPr lang="en-US" altLang="zh-CN" sz="2800" b="1" i="1">
                                <a:latin typeface="Cambria Math" panose="02040503050406030204" pitchFamily="18" charset="0"/>
                                <a:cs typeface="Times New Roman" panose="02020603050405020304" pitchFamily="18" charset="0"/>
                              </a:rPr>
                              <m:t>→∞</m:t>
                            </m:r>
                          </m:lim>
                        </m:limLow>
                      </m:fName>
                      <m:e>
                        <m:f>
                          <m:fPr>
                            <m:ctrlPr>
                              <a:rPr lang="en-US" altLang="zh-CN" sz="2800" b="1" i="1">
                                <a:latin typeface="Cambria Math" panose="02040503050406030204" pitchFamily="18" charset="0"/>
                                <a:cs typeface="Times New Roman" panose="02020603050405020304" pitchFamily="18" charset="0"/>
                              </a:rPr>
                            </m:ctrlPr>
                          </m:fPr>
                          <m:num>
                            <m:r>
                              <a:rPr lang="en-US" altLang="zh-CN" sz="2800" b="1" i="1">
                                <a:latin typeface="Cambria Math" panose="02040503050406030204" pitchFamily="18" charset="0"/>
                                <a:cs typeface="Times New Roman" panose="02020603050405020304" pitchFamily="18" charset="0"/>
                              </a:rPr>
                              <m:t>𝒇</m:t>
                            </m:r>
                            <m:d>
                              <m:dPr>
                                <m:ctrlPr>
                                  <a:rPr lang="en-US" altLang="zh-CN" sz="2800" b="1" i="1">
                                    <a:latin typeface="Cambria Math" panose="02040503050406030204" pitchFamily="18" charset="0"/>
                                    <a:cs typeface="Times New Roman" panose="02020603050405020304" pitchFamily="18" charset="0"/>
                                  </a:rPr>
                                </m:ctrlPr>
                              </m:dPr>
                              <m:e>
                                <m:r>
                                  <a:rPr lang="en-US" altLang="zh-CN" sz="2800" b="1" i="1">
                                    <a:latin typeface="Cambria Math" panose="02040503050406030204" pitchFamily="18" charset="0"/>
                                    <a:cs typeface="Times New Roman" panose="02020603050405020304" pitchFamily="18" charset="0"/>
                                  </a:rPr>
                                  <m:t>𝒏</m:t>
                                </m:r>
                              </m:e>
                            </m:d>
                          </m:num>
                          <m:den>
                            <m:r>
                              <a:rPr lang="en-US" altLang="zh-CN" sz="2800" b="1" i="1">
                                <a:latin typeface="Cambria Math" panose="02040503050406030204" pitchFamily="18" charset="0"/>
                                <a:cs typeface="Times New Roman" panose="02020603050405020304" pitchFamily="18" charset="0"/>
                              </a:rPr>
                              <m:t>𝒈</m:t>
                            </m:r>
                            <m:r>
                              <a:rPr lang="en-US" altLang="zh-CN" sz="2800" b="1" i="1">
                                <a:latin typeface="Cambria Math" panose="02040503050406030204" pitchFamily="18" charset="0"/>
                                <a:cs typeface="Times New Roman" panose="02020603050405020304" pitchFamily="18" charset="0"/>
                              </a:rPr>
                              <m:t>(</m:t>
                            </m:r>
                            <m:r>
                              <a:rPr lang="en-US" altLang="zh-CN" sz="2800" b="1" i="1">
                                <a:latin typeface="Cambria Math" panose="02040503050406030204" pitchFamily="18" charset="0"/>
                                <a:cs typeface="Times New Roman" panose="02020603050405020304" pitchFamily="18" charset="0"/>
                              </a:rPr>
                              <m:t>𝒏</m:t>
                            </m:r>
                            <m:r>
                              <a:rPr lang="en-US" altLang="zh-CN" sz="2800" b="1" i="1">
                                <a:latin typeface="Cambria Math" panose="02040503050406030204" pitchFamily="18" charset="0"/>
                                <a:cs typeface="Times New Roman" panose="02020603050405020304" pitchFamily="18" charset="0"/>
                              </a:rPr>
                              <m:t>)</m:t>
                            </m:r>
                          </m:den>
                        </m:f>
                        <m:r>
                          <a:rPr lang="en-US" altLang="zh-CN" sz="2800" b="1" i="1">
                            <a:latin typeface="Cambria Math" panose="02040503050406030204" pitchFamily="18" charset="0"/>
                            <a:cs typeface="Times New Roman" panose="02020603050405020304" pitchFamily="18" charset="0"/>
                          </a:rPr>
                          <m:t>=</m:t>
                        </m:r>
                        <m:r>
                          <a:rPr lang="en-US" altLang="zh-CN" sz="2800" b="1" i="1" smtClean="0">
                            <a:latin typeface="Cambria Math" panose="02040503050406030204" pitchFamily="18" charset="0"/>
                            <a:cs typeface="Times New Roman" panose="02020603050405020304" pitchFamily="18" charset="0"/>
                          </a:rPr>
                          <m:t>𝒄</m:t>
                        </m:r>
                      </m:e>
                    </m:func>
                    <m:r>
                      <a:rPr lang="zh-CN" altLang="en-US" sz="2800" b="1" i="1" smtClean="0">
                        <a:latin typeface="Cambria Math" panose="02040503050406030204" pitchFamily="18" charset="0"/>
                        <a:cs typeface="Times New Roman" panose="02020603050405020304" pitchFamily="18" charset="0"/>
                      </a:rPr>
                      <m:t>，</m:t>
                    </m:r>
                    <m:r>
                      <a:rPr lang="en-US" altLang="zh-CN" sz="2800" b="1" i="1" smtClean="0">
                        <a:latin typeface="Cambria Math" panose="02040503050406030204" pitchFamily="18" charset="0"/>
                        <a:cs typeface="Times New Roman" panose="02020603050405020304" pitchFamily="18" charset="0"/>
                      </a:rPr>
                      <m:t>𝒄</m:t>
                    </m:r>
                    <m:r>
                      <a:rPr lang="en-US" altLang="zh-CN" sz="2800" b="1" i="1" smtClean="0">
                        <a:latin typeface="Cambria Math" panose="02040503050406030204" pitchFamily="18" charset="0"/>
                        <a:cs typeface="Times New Roman" panose="02020603050405020304" pitchFamily="18" charset="0"/>
                      </a:rPr>
                      <m:t>&gt;</m:t>
                    </m:r>
                    <m:r>
                      <a:rPr lang="en-US" altLang="zh-CN" sz="2800" b="1" i="1" smtClean="0">
                        <a:latin typeface="Cambria Math" panose="02040503050406030204" pitchFamily="18" charset="0"/>
                        <a:cs typeface="Times New Roman" panose="02020603050405020304" pitchFamily="18" charset="0"/>
                      </a:rPr>
                      <m:t>𝟎</m:t>
                    </m:r>
                  </m:oMath>
                </a14:m>
                <a:r>
                  <a:rPr lang="zh-CN" altLang="en-US" sz="2800" b="1" dirty="0"/>
                  <a:t>，则 </a:t>
                </a:r>
                <a:r>
                  <a:rPr lang="en-US" altLang="zh-CN" sz="2800" b="1" i="1" dirty="0">
                    <a:latin typeface="Times New Roman" panose="02020603050405020304" pitchFamily="18" charset="0"/>
                    <a:cs typeface="Times New Roman" panose="02020603050405020304" pitchFamily="18" charset="0"/>
                  </a:rPr>
                  <a:t>f(n) =</a:t>
                </a:r>
                <a:r>
                  <a:rPr lang="el-GR" altLang="zh-CN" sz="2800" b="1" i="1" dirty="0">
                    <a:latin typeface="Times New Roman" panose="02020603050405020304" pitchFamily="18" charset="0"/>
                    <a:cs typeface="Times New Roman" panose="02020603050405020304" pitchFamily="18" charset="0"/>
                  </a:rPr>
                  <a:t> Θ</a:t>
                </a:r>
                <a:r>
                  <a:rPr lang="en-US" altLang="zh-CN" sz="2800" b="1" i="1" dirty="0">
                    <a:latin typeface="Times New Roman" panose="02020603050405020304" pitchFamily="18" charset="0"/>
                    <a:cs typeface="Times New Roman" panose="02020603050405020304" pitchFamily="18" charset="0"/>
                  </a:rPr>
                  <a:t>(g(n)) </a:t>
                </a:r>
              </a:p>
              <a:p>
                <a:pPr lvl="1"/>
                <a:endParaRPr lang="en-US" altLang="zh-CN" sz="2800" b="1" i="1" dirty="0">
                  <a:latin typeface="Times New Roman" panose="02020603050405020304" pitchFamily="18" charset="0"/>
                  <a:cs typeface="Times New Roman" panose="02020603050405020304" pitchFamily="18" charset="0"/>
                </a:endParaRPr>
              </a:p>
              <a:p>
                <a:pPr lvl="1"/>
                <a:r>
                  <a:rPr lang="zh-CN" altLang="en-US" sz="2800" b="1" dirty="0"/>
                  <a:t>如果</a:t>
                </a:r>
                <a14:m>
                  <m:oMath xmlns:m="http://schemas.openxmlformats.org/officeDocument/2006/math">
                    <m:r>
                      <a:rPr lang="en-US" altLang="zh-CN" sz="2800" b="1">
                        <a:latin typeface="Cambria Math" panose="02040503050406030204" pitchFamily="18" charset="0"/>
                        <a:cs typeface="Times New Roman" panose="02020603050405020304" pitchFamily="18" charset="0"/>
                      </a:rPr>
                      <m:t>  </m:t>
                    </m:r>
                    <m:func>
                      <m:funcPr>
                        <m:ctrlPr>
                          <a:rPr lang="en-US" altLang="zh-CN" sz="2800" b="1" i="1">
                            <a:latin typeface="Cambria Math" panose="02040503050406030204" pitchFamily="18" charset="0"/>
                            <a:cs typeface="Times New Roman" panose="02020603050405020304" pitchFamily="18" charset="0"/>
                          </a:rPr>
                        </m:ctrlPr>
                      </m:funcPr>
                      <m:fName>
                        <m:limLow>
                          <m:limLowPr>
                            <m:ctrlPr>
                              <a:rPr lang="en-US" altLang="zh-CN" sz="2800" b="1" i="1">
                                <a:latin typeface="Cambria Math" panose="02040503050406030204" pitchFamily="18" charset="0"/>
                                <a:cs typeface="Times New Roman" panose="02020603050405020304" pitchFamily="18" charset="0"/>
                              </a:rPr>
                            </m:ctrlPr>
                          </m:limLowPr>
                          <m:e>
                            <m:r>
                              <a:rPr lang="en-US" altLang="zh-CN" sz="2800" b="1" i="1">
                                <a:latin typeface="Cambria Math" panose="02040503050406030204" pitchFamily="18" charset="0"/>
                                <a:cs typeface="Times New Roman" panose="02020603050405020304" pitchFamily="18" charset="0"/>
                              </a:rPr>
                              <m:t>𝒍𝒊𝒎</m:t>
                            </m:r>
                          </m:e>
                          <m:lim>
                            <m:r>
                              <a:rPr lang="en-US" altLang="zh-CN" sz="2800" b="1" i="1">
                                <a:latin typeface="Cambria Math" panose="02040503050406030204" pitchFamily="18" charset="0"/>
                                <a:cs typeface="Times New Roman" panose="02020603050405020304" pitchFamily="18" charset="0"/>
                              </a:rPr>
                              <m:t>𝒏</m:t>
                            </m:r>
                            <m:r>
                              <a:rPr lang="en-US" altLang="zh-CN" sz="2800" b="1" i="1">
                                <a:latin typeface="Cambria Math" panose="02040503050406030204" pitchFamily="18" charset="0"/>
                                <a:cs typeface="Times New Roman" panose="02020603050405020304" pitchFamily="18" charset="0"/>
                              </a:rPr>
                              <m:t>→∞</m:t>
                            </m:r>
                          </m:lim>
                        </m:limLow>
                      </m:fName>
                      <m:e>
                        <m:f>
                          <m:fPr>
                            <m:ctrlPr>
                              <a:rPr lang="en-US" altLang="zh-CN" sz="2800" b="1" i="1">
                                <a:latin typeface="Cambria Math" panose="02040503050406030204" pitchFamily="18" charset="0"/>
                                <a:cs typeface="Times New Roman" panose="02020603050405020304" pitchFamily="18" charset="0"/>
                              </a:rPr>
                            </m:ctrlPr>
                          </m:fPr>
                          <m:num>
                            <m:r>
                              <a:rPr lang="en-US" altLang="zh-CN" sz="2800" b="1" i="1">
                                <a:latin typeface="Cambria Math" panose="02040503050406030204" pitchFamily="18" charset="0"/>
                                <a:cs typeface="Times New Roman" panose="02020603050405020304" pitchFamily="18" charset="0"/>
                              </a:rPr>
                              <m:t>𝒇</m:t>
                            </m:r>
                            <m:d>
                              <m:dPr>
                                <m:ctrlPr>
                                  <a:rPr lang="en-US" altLang="zh-CN" sz="2800" b="1" i="1">
                                    <a:latin typeface="Cambria Math" panose="02040503050406030204" pitchFamily="18" charset="0"/>
                                    <a:cs typeface="Times New Roman" panose="02020603050405020304" pitchFamily="18" charset="0"/>
                                  </a:rPr>
                                </m:ctrlPr>
                              </m:dPr>
                              <m:e>
                                <m:r>
                                  <a:rPr lang="en-US" altLang="zh-CN" sz="2800" b="1" i="1">
                                    <a:latin typeface="Cambria Math" panose="02040503050406030204" pitchFamily="18" charset="0"/>
                                    <a:cs typeface="Times New Roman" panose="02020603050405020304" pitchFamily="18" charset="0"/>
                                  </a:rPr>
                                  <m:t>𝒏</m:t>
                                </m:r>
                              </m:e>
                            </m:d>
                          </m:num>
                          <m:den>
                            <m:r>
                              <a:rPr lang="en-US" altLang="zh-CN" sz="2800" b="1" i="1">
                                <a:latin typeface="Cambria Math" panose="02040503050406030204" pitchFamily="18" charset="0"/>
                                <a:cs typeface="Times New Roman" panose="02020603050405020304" pitchFamily="18" charset="0"/>
                              </a:rPr>
                              <m:t>𝒈</m:t>
                            </m:r>
                            <m:r>
                              <a:rPr lang="en-US" altLang="zh-CN" sz="2800" b="1" i="1">
                                <a:latin typeface="Cambria Math" panose="02040503050406030204" pitchFamily="18" charset="0"/>
                                <a:cs typeface="Times New Roman" panose="02020603050405020304" pitchFamily="18" charset="0"/>
                              </a:rPr>
                              <m:t>(</m:t>
                            </m:r>
                            <m:r>
                              <a:rPr lang="en-US" altLang="zh-CN" sz="2800" b="1" i="1">
                                <a:latin typeface="Cambria Math" panose="02040503050406030204" pitchFamily="18" charset="0"/>
                                <a:cs typeface="Times New Roman" panose="02020603050405020304" pitchFamily="18" charset="0"/>
                              </a:rPr>
                              <m:t>𝒏</m:t>
                            </m:r>
                            <m:r>
                              <a:rPr lang="en-US" altLang="zh-CN" sz="2800" b="1" i="1">
                                <a:latin typeface="Cambria Math" panose="02040503050406030204" pitchFamily="18" charset="0"/>
                                <a:cs typeface="Times New Roman" panose="02020603050405020304" pitchFamily="18" charset="0"/>
                              </a:rPr>
                              <m:t>)</m:t>
                            </m:r>
                          </m:den>
                        </m:f>
                        <m:r>
                          <a:rPr lang="en-US" altLang="zh-CN" sz="2800" b="1" i="1">
                            <a:latin typeface="Cambria Math" panose="02040503050406030204" pitchFamily="18" charset="0"/>
                            <a:cs typeface="Times New Roman" panose="02020603050405020304" pitchFamily="18" charset="0"/>
                          </a:rPr>
                          <m:t>=</m:t>
                        </m:r>
                        <m:r>
                          <a:rPr lang="en-US" altLang="zh-CN" sz="2800" b="1" i="1" smtClean="0">
                            <a:latin typeface="Cambria Math" panose="02040503050406030204" pitchFamily="18" charset="0"/>
                            <a:cs typeface="Times New Roman" panose="02020603050405020304" pitchFamily="18" charset="0"/>
                          </a:rPr>
                          <m:t>𝟎</m:t>
                        </m:r>
                      </m:e>
                    </m:func>
                  </m:oMath>
                </a14:m>
                <a:r>
                  <a:rPr lang="zh-CN" altLang="en-US" sz="2800" b="1" dirty="0"/>
                  <a:t>，则 </a:t>
                </a:r>
                <a:r>
                  <a:rPr lang="en-US" altLang="zh-CN" sz="2800" b="1" i="1" dirty="0">
                    <a:latin typeface="Times New Roman" panose="02020603050405020304" pitchFamily="18" charset="0"/>
                    <a:cs typeface="Times New Roman" panose="02020603050405020304" pitchFamily="18" charset="0"/>
                  </a:rPr>
                  <a:t>f(n) =</a:t>
                </a:r>
                <a:r>
                  <a:rPr lang="el-GR" altLang="zh-CN" sz="2800" b="1" i="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o(g(n)) </a:t>
                </a:r>
              </a:p>
              <a:p>
                <a:pPr lvl="1"/>
                <a:endParaRPr lang="en-US" altLang="zh-CN" sz="2800" b="1" i="1" dirty="0">
                  <a:latin typeface="Times New Roman" panose="02020603050405020304" pitchFamily="18" charset="0"/>
                  <a:cs typeface="Times New Roman" panose="02020603050405020304" pitchFamily="18" charset="0"/>
                </a:endParaRPr>
              </a:p>
              <a:p>
                <a:pPr lvl="1"/>
                <a:r>
                  <a:rPr lang="zh-CN" altLang="en-US" sz="2800" b="1" dirty="0"/>
                  <a:t>如果</a:t>
                </a:r>
                <a14:m>
                  <m:oMath xmlns:m="http://schemas.openxmlformats.org/officeDocument/2006/math">
                    <m:r>
                      <a:rPr lang="en-US" altLang="zh-CN" sz="2800" b="1">
                        <a:latin typeface="Cambria Math" panose="02040503050406030204" pitchFamily="18" charset="0"/>
                        <a:cs typeface="Times New Roman" panose="02020603050405020304" pitchFamily="18" charset="0"/>
                      </a:rPr>
                      <m:t>  </m:t>
                    </m:r>
                    <m:func>
                      <m:funcPr>
                        <m:ctrlPr>
                          <a:rPr lang="en-US" altLang="zh-CN" sz="2800" b="1" i="1">
                            <a:latin typeface="Cambria Math" panose="02040503050406030204" pitchFamily="18" charset="0"/>
                            <a:cs typeface="Times New Roman" panose="02020603050405020304" pitchFamily="18" charset="0"/>
                          </a:rPr>
                        </m:ctrlPr>
                      </m:funcPr>
                      <m:fName>
                        <m:limLow>
                          <m:limLowPr>
                            <m:ctrlPr>
                              <a:rPr lang="en-US" altLang="zh-CN" sz="2800" b="1" i="1">
                                <a:latin typeface="Cambria Math" panose="02040503050406030204" pitchFamily="18" charset="0"/>
                                <a:cs typeface="Times New Roman" panose="02020603050405020304" pitchFamily="18" charset="0"/>
                              </a:rPr>
                            </m:ctrlPr>
                          </m:limLowPr>
                          <m:e>
                            <m:r>
                              <a:rPr lang="en-US" altLang="zh-CN" sz="2800" b="1" i="1">
                                <a:latin typeface="Cambria Math" panose="02040503050406030204" pitchFamily="18" charset="0"/>
                                <a:cs typeface="Times New Roman" panose="02020603050405020304" pitchFamily="18" charset="0"/>
                              </a:rPr>
                              <m:t>𝒍𝒊𝒎</m:t>
                            </m:r>
                          </m:e>
                          <m:lim>
                            <m:r>
                              <a:rPr lang="en-US" altLang="zh-CN" sz="2800" b="1" i="1">
                                <a:latin typeface="Cambria Math" panose="02040503050406030204" pitchFamily="18" charset="0"/>
                                <a:cs typeface="Times New Roman" panose="02020603050405020304" pitchFamily="18" charset="0"/>
                              </a:rPr>
                              <m:t>𝒏</m:t>
                            </m:r>
                            <m:r>
                              <a:rPr lang="en-US" altLang="zh-CN" sz="2800" b="1" i="1">
                                <a:latin typeface="Cambria Math" panose="02040503050406030204" pitchFamily="18" charset="0"/>
                                <a:cs typeface="Times New Roman" panose="02020603050405020304" pitchFamily="18" charset="0"/>
                              </a:rPr>
                              <m:t>→∞</m:t>
                            </m:r>
                          </m:lim>
                        </m:limLow>
                      </m:fName>
                      <m:e>
                        <m:f>
                          <m:fPr>
                            <m:ctrlPr>
                              <a:rPr lang="en-US" altLang="zh-CN" sz="2800" b="1" i="1">
                                <a:latin typeface="Cambria Math" panose="02040503050406030204" pitchFamily="18" charset="0"/>
                                <a:cs typeface="Times New Roman" panose="02020603050405020304" pitchFamily="18" charset="0"/>
                              </a:rPr>
                            </m:ctrlPr>
                          </m:fPr>
                          <m:num>
                            <m:r>
                              <a:rPr lang="en-US" altLang="zh-CN" sz="2800" b="1" i="1">
                                <a:latin typeface="Cambria Math" panose="02040503050406030204" pitchFamily="18" charset="0"/>
                                <a:cs typeface="Times New Roman" panose="02020603050405020304" pitchFamily="18" charset="0"/>
                              </a:rPr>
                              <m:t>𝒇</m:t>
                            </m:r>
                            <m:d>
                              <m:dPr>
                                <m:ctrlPr>
                                  <a:rPr lang="en-US" altLang="zh-CN" sz="2800" b="1" i="1">
                                    <a:latin typeface="Cambria Math" panose="02040503050406030204" pitchFamily="18" charset="0"/>
                                    <a:cs typeface="Times New Roman" panose="02020603050405020304" pitchFamily="18" charset="0"/>
                                  </a:rPr>
                                </m:ctrlPr>
                              </m:dPr>
                              <m:e>
                                <m:r>
                                  <a:rPr lang="en-US" altLang="zh-CN" sz="2800" b="1" i="1">
                                    <a:latin typeface="Cambria Math" panose="02040503050406030204" pitchFamily="18" charset="0"/>
                                    <a:cs typeface="Times New Roman" panose="02020603050405020304" pitchFamily="18" charset="0"/>
                                  </a:rPr>
                                  <m:t>𝒏</m:t>
                                </m:r>
                              </m:e>
                            </m:d>
                          </m:num>
                          <m:den>
                            <m:r>
                              <a:rPr lang="en-US" altLang="zh-CN" sz="2800" b="1" i="1">
                                <a:latin typeface="Cambria Math" panose="02040503050406030204" pitchFamily="18" charset="0"/>
                                <a:cs typeface="Times New Roman" panose="02020603050405020304" pitchFamily="18" charset="0"/>
                              </a:rPr>
                              <m:t>𝒈</m:t>
                            </m:r>
                            <m:r>
                              <a:rPr lang="en-US" altLang="zh-CN" sz="2800" b="1" i="1">
                                <a:latin typeface="Cambria Math" panose="02040503050406030204" pitchFamily="18" charset="0"/>
                                <a:cs typeface="Times New Roman" panose="02020603050405020304" pitchFamily="18" charset="0"/>
                              </a:rPr>
                              <m:t>(</m:t>
                            </m:r>
                            <m:r>
                              <a:rPr lang="en-US" altLang="zh-CN" sz="2800" b="1" i="1">
                                <a:latin typeface="Cambria Math" panose="02040503050406030204" pitchFamily="18" charset="0"/>
                                <a:cs typeface="Times New Roman" panose="02020603050405020304" pitchFamily="18" charset="0"/>
                              </a:rPr>
                              <m:t>𝒏</m:t>
                            </m:r>
                            <m:r>
                              <a:rPr lang="en-US" altLang="zh-CN" sz="2800" b="1" i="1">
                                <a:latin typeface="Cambria Math" panose="02040503050406030204" pitchFamily="18" charset="0"/>
                                <a:cs typeface="Times New Roman" panose="02020603050405020304" pitchFamily="18" charset="0"/>
                              </a:rPr>
                              <m:t>)</m:t>
                            </m:r>
                          </m:den>
                        </m:f>
                        <m:r>
                          <a:rPr lang="en-US" altLang="zh-CN" sz="2800" b="1" i="1">
                            <a:latin typeface="Cambria Math" panose="02040503050406030204" pitchFamily="18" charset="0"/>
                            <a:cs typeface="Times New Roman" panose="02020603050405020304" pitchFamily="18" charset="0"/>
                          </a:rPr>
                          <m:t>=</m:t>
                        </m:r>
                        <m:r>
                          <a:rPr lang="en-US" altLang="zh-CN" sz="2800" b="1" i="1" smtClean="0">
                            <a:latin typeface="Cambria Math" panose="02040503050406030204" pitchFamily="18" charset="0"/>
                            <a:cs typeface="Times New Roman" panose="02020603050405020304" pitchFamily="18" charset="0"/>
                          </a:rPr>
                          <m:t>+</m:t>
                        </m:r>
                        <m:r>
                          <a:rPr lang="en-US" altLang="zh-CN" sz="2800" b="1" i="1">
                            <a:latin typeface="Cambria Math" panose="02040503050406030204" pitchFamily="18" charset="0"/>
                            <a:cs typeface="Times New Roman" panose="02020603050405020304" pitchFamily="18" charset="0"/>
                          </a:rPr>
                          <m:t>∞</m:t>
                        </m:r>
                      </m:e>
                    </m:func>
                  </m:oMath>
                </a14:m>
                <a:r>
                  <a:rPr lang="zh-CN" altLang="en-US" sz="2800" b="1" dirty="0"/>
                  <a:t>，则 </a:t>
                </a:r>
                <a:r>
                  <a:rPr lang="en-US" altLang="zh-CN" sz="2800" b="1" i="1" dirty="0">
                    <a:latin typeface="Times New Roman" panose="02020603050405020304" pitchFamily="18" charset="0"/>
                    <a:cs typeface="Times New Roman" panose="02020603050405020304" pitchFamily="18" charset="0"/>
                  </a:rPr>
                  <a:t>f(n) =</a:t>
                </a:r>
                <a:r>
                  <a:rPr lang="el-GR" altLang="zh-CN" sz="2800" b="1" i="1" dirty="0">
                    <a:latin typeface="Times New Roman" panose="02020603050405020304" pitchFamily="18" charset="0"/>
                    <a:cs typeface="Times New Roman" panose="02020603050405020304" pitchFamily="18" charset="0"/>
                  </a:rPr>
                  <a:t> ω</a:t>
                </a:r>
                <a:r>
                  <a:rPr lang="en-US" altLang="zh-CN" sz="2800" b="1" i="1" dirty="0">
                    <a:latin typeface="Times New Roman" panose="02020603050405020304" pitchFamily="18" charset="0"/>
                    <a:cs typeface="Times New Roman" panose="02020603050405020304" pitchFamily="18" charset="0"/>
                  </a:rPr>
                  <a:t>(g(n)) </a:t>
                </a:r>
                <a:endParaRPr lang="zh-CN" altLang="en-US" sz="2800" b="1" dirty="0"/>
              </a:p>
              <a:p>
                <a:pPr lvl="1"/>
                <a:endParaRPr lang="zh-CN" altLang="en-US" b="1" dirty="0"/>
              </a:p>
              <a:p>
                <a:pPr lvl="1"/>
                <a:endParaRPr lang="zh-CN" altLang="en-US" b="1"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135" t="-1823"/>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en-US" dirty="0"/>
              <a:t>有关函数渐近的界的定理</a:t>
            </a:r>
          </a:p>
        </p:txBody>
      </p:sp>
    </p:spTree>
    <p:extLst>
      <p:ext uri="{BB962C8B-B14F-4D97-AF65-F5344CB8AC3E}">
        <p14:creationId xmlns:p14="http://schemas.microsoft.com/office/powerpoint/2010/main" val="41219775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a:bodyPr>
              <a:lstStyle/>
              <a:p>
                <a:pPr marL="23400" indent="0">
                  <a:buNone/>
                </a:pPr>
                <a:r>
                  <a:rPr lang="zh-CN" altLang="en-US" dirty="0"/>
                  <a:t>证明：</a:t>
                </a:r>
                <a:r>
                  <a:rPr lang="zh-CN" altLang="en-US" b="1" dirty="0"/>
                  <a:t>如果</a:t>
                </a:r>
                <a14:m>
                  <m:oMath xmlns:m="http://schemas.openxmlformats.org/officeDocument/2006/math">
                    <m:r>
                      <a:rPr lang="en-US" altLang="zh-CN" b="1">
                        <a:latin typeface="Cambria Math" panose="02040503050406030204" pitchFamily="18" charset="0"/>
                        <a:cs typeface="Times New Roman" panose="02020603050405020304" pitchFamily="18" charset="0"/>
                      </a:rPr>
                      <m:t>  </m:t>
                    </m:r>
                    <m:func>
                      <m:funcPr>
                        <m:ctrlPr>
                          <a:rPr lang="en-US" altLang="zh-CN" b="1" i="1">
                            <a:latin typeface="Cambria Math" panose="02040503050406030204" pitchFamily="18" charset="0"/>
                            <a:cs typeface="Times New Roman" panose="02020603050405020304" pitchFamily="18" charset="0"/>
                          </a:rPr>
                        </m:ctrlPr>
                      </m:funcPr>
                      <m:fName>
                        <m:limLow>
                          <m:limLowPr>
                            <m:ctrlPr>
                              <a:rPr lang="en-US" altLang="zh-CN" b="1" i="1">
                                <a:latin typeface="Cambria Math" panose="02040503050406030204" pitchFamily="18" charset="0"/>
                                <a:cs typeface="Times New Roman" panose="02020603050405020304" pitchFamily="18" charset="0"/>
                              </a:rPr>
                            </m:ctrlPr>
                          </m:limLowPr>
                          <m:e>
                            <m:r>
                              <a:rPr lang="en-US" altLang="zh-CN" b="1" i="1">
                                <a:latin typeface="Cambria Math" panose="02040503050406030204" pitchFamily="18" charset="0"/>
                                <a:cs typeface="Times New Roman" panose="02020603050405020304" pitchFamily="18" charset="0"/>
                              </a:rPr>
                              <m:t>𝒍𝒊𝒎</m:t>
                            </m:r>
                          </m:e>
                          <m:lim>
                            <m:r>
                              <a:rPr lang="en-US" altLang="zh-CN" b="1" i="1">
                                <a:latin typeface="Cambria Math" panose="02040503050406030204" pitchFamily="18" charset="0"/>
                                <a:cs typeface="Times New Roman" panose="02020603050405020304" pitchFamily="18" charset="0"/>
                              </a:rPr>
                              <m:t>𝒏</m:t>
                            </m:r>
                            <m:r>
                              <a:rPr lang="en-US" altLang="zh-CN" b="1" i="1">
                                <a:latin typeface="Cambria Math" panose="02040503050406030204" pitchFamily="18" charset="0"/>
                                <a:cs typeface="Times New Roman" panose="02020603050405020304" pitchFamily="18" charset="0"/>
                              </a:rPr>
                              <m:t>→∞</m:t>
                            </m:r>
                          </m:lim>
                        </m:limLow>
                      </m:fName>
                      <m:e>
                        <m:f>
                          <m:fPr>
                            <m:ctrlPr>
                              <a:rPr lang="en-US" altLang="zh-CN" b="1" i="1">
                                <a:latin typeface="Cambria Math" panose="02040503050406030204" pitchFamily="18" charset="0"/>
                                <a:cs typeface="Times New Roman" panose="02020603050405020304" pitchFamily="18" charset="0"/>
                              </a:rPr>
                            </m:ctrlPr>
                          </m:fPr>
                          <m:num>
                            <m:r>
                              <a:rPr lang="en-US" altLang="zh-CN" b="1" i="1">
                                <a:latin typeface="Cambria Math" panose="02040503050406030204" pitchFamily="18" charset="0"/>
                                <a:cs typeface="Times New Roman" panose="02020603050405020304" pitchFamily="18" charset="0"/>
                              </a:rPr>
                              <m:t>𝒇</m:t>
                            </m:r>
                            <m:d>
                              <m:dPr>
                                <m:ctrlPr>
                                  <a:rPr lang="en-US" altLang="zh-CN" b="1" i="1">
                                    <a:latin typeface="Cambria Math" panose="02040503050406030204" pitchFamily="18" charset="0"/>
                                    <a:cs typeface="Times New Roman" panose="02020603050405020304" pitchFamily="18" charset="0"/>
                                  </a:rPr>
                                </m:ctrlPr>
                              </m:dPr>
                              <m:e>
                                <m:r>
                                  <a:rPr lang="en-US" altLang="zh-CN" b="1" i="1">
                                    <a:latin typeface="Cambria Math" panose="02040503050406030204" pitchFamily="18" charset="0"/>
                                    <a:cs typeface="Times New Roman" panose="02020603050405020304" pitchFamily="18" charset="0"/>
                                  </a:rPr>
                                  <m:t>𝒏</m:t>
                                </m:r>
                              </m:e>
                            </m:d>
                          </m:num>
                          <m:den>
                            <m:r>
                              <a:rPr lang="en-US" altLang="zh-CN" b="1" i="1">
                                <a:latin typeface="Cambria Math" panose="02040503050406030204" pitchFamily="18" charset="0"/>
                                <a:cs typeface="Times New Roman" panose="02020603050405020304" pitchFamily="18" charset="0"/>
                              </a:rPr>
                              <m:t>𝒈</m:t>
                            </m:r>
                            <m:r>
                              <a:rPr lang="en-US" altLang="zh-CN" b="1" i="1">
                                <a:latin typeface="Cambria Math" panose="02040503050406030204" pitchFamily="18" charset="0"/>
                                <a:cs typeface="Times New Roman" panose="02020603050405020304" pitchFamily="18" charset="0"/>
                              </a:rPr>
                              <m:t>(</m:t>
                            </m:r>
                            <m:r>
                              <a:rPr lang="en-US" altLang="zh-CN" b="1" i="1">
                                <a:latin typeface="Cambria Math" panose="02040503050406030204" pitchFamily="18" charset="0"/>
                                <a:cs typeface="Times New Roman" panose="02020603050405020304" pitchFamily="18" charset="0"/>
                              </a:rPr>
                              <m:t>𝒏</m:t>
                            </m:r>
                            <m:r>
                              <a:rPr lang="en-US" altLang="zh-CN" b="1" i="1">
                                <a:latin typeface="Cambria Math" panose="02040503050406030204" pitchFamily="18" charset="0"/>
                                <a:cs typeface="Times New Roman" panose="02020603050405020304" pitchFamily="18" charset="0"/>
                              </a:rPr>
                              <m:t>)</m:t>
                            </m:r>
                          </m:den>
                        </m:f>
                        <m:r>
                          <a:rPr lang="en-US" altLang="zh-CN" b="1" i="1">
                            <a:latin typeface="Cambria Math" panose="02040503050406030204" pitchFamily="18" charset="0"/>
                            <a:cs typeface="Times New Roman" panose="02020603050405020304" pitchFamily="18" charset="0"/>
                          </a:rPr>
                          <m:t>=</m:t>
                        </m:r>
                        <m:r>
                          <a:rPr lang="en-US" altLang="zh-CN" b="1" i="1">
                            <a:latin typeface="Cambria Math" panose="02040503050406030204" pitchFamily="18" charset="0"/>
                            <a:cs typeface="Times New Roman" panose="02020603050405020304" pitchFamily="18" charset="0"/>
                          </a:rPr>
                          <m:t>𝒄</m:t>
                        </m:r>
                      </m:e>
                    </m:func>
                    <m:r>
                      <a:rPr lang="zh-CN" altLang="en-US" b="1" i="1">
                        <a:latin typeface="Cambria Math" panose="02040503050406030204" pitchFamily="18" charset="0"/>
                        <a:cs typeface="Times New Roman" panose="02020603050405020304" pitchFamily="18" charset="0"/>
                      </a:rPr>
                      <m:t>，</m:t>
                    </m:r>
                    <m:r>
                      <a:rPr lang="en-US" altLang="zh-CN" b="1" i="1">
                        <a:latin typeface="Cambria Math" panose="02040503050406030204" pitchFamily="18" charset="0"/>
                        <a:cs typeface="Times New Roman" panose="02020603050405020304" pitchFamily="18" charset="0"/>
                      </a:rPr>
                      <m:t>𝒄</m:t>
                    </m:r>
                    <m:r>
                      <a:rPr lang="en-US" altLang="zh-CN" b="1" i="1">
                        <a:latin typeface="Cambria Math" panose="02040503050406030204" pitchFamily="18" charset="0"/>
                        <a:cs typeface="Times New Roman" panose="02020603050405020304" pitchFamily="18" charset="0"/>
                      </a:rPr>
                      <m:t>&gt;</m:t>
                    </m:r>
                    <m:r>
                      <a:rPr lang="en-US" altLang="zh-CN" b="1" i="1">
                        <a:latin typeface="Cambria Math" panose="02040503050406030204" pitchFamily="18" charset="0"/>
                        <a:cs typeface="Times New Roman" panose="02020603050405020304" pitchFamily="18" charset="0"/>
                      </a:rPr>
                      <m:t>𝟎</m:t>
                    </m:r>
                  </m:oMath>
                </a14:m>
                <a:r>
                  <a:rPr lang="zh-CN" altLang="en-US" b="1" dirty="0"/>
                  <a:t>，则 </a:t>
                </a:r>
                <a:r>
                  <a:rPr lang="en-US" altLang="zh-CN" b="1" i="1" dirty="0">
                    <a:latin typeface="Times New Roman" panose="02020603050405020304" pitchFamily="18" charset="0"/>
                    <a:cs typeface="Times New Roman" panose="02020603050405020304" pitchFamily="18" charset="0"/>
                  </a:rPr>
                  <a:t>f(n) =</a:t>
                </a:r>
                <a:r>
                  <a:rPr lang="el-GR" altLang="zh-CN" b="1" i="1" dirty="0">
                    <a:latin typeface="Times New Roman" panose="02020603050405020304" pitchFamily="18" charset="0"/>
                    <a:cs typeface="Times New Roman" panose="02020603050405020304" pitchFamily="18" charset="0"/>
                  </a:rPr>
                  <a:t> Θ</a:t>
                </a:r>
                <a:r>
                  <a:rPr lang="en-US" altLang="zh-CN" b="1" i="1" dirty="0">
                    <a:latin typeface="Times New Roman" panose="02020603050405020304" pitchFamily="18" charset="0"/>
                    <a:cs typeface="Times New Roman" panose="02020603050405020304" pitchFamily="18" charset="0"/>
                  </a:rPr>
                  <a:t>(g(n)) </a:t>
                </a:r>
                <a:endParaRPr lang="en-US" altLang="zh-CN" b="1" dirty="0">
                  <a:solidFill>
                    <a:srgbClr val="FF0000"/>
                  </a:solidFill>
                  <a:latin typeface="Times New Roman" panose="02020603050405020304" pitchFamily="18" charset="0"/>
                  <a:cs typeface="Times New Roman" panose="02020603050405020304" pitchFamily="18" charset="0"/>
                </a:endParaRPr>
              </a:p>
              <a:p>
                <a:pPr marL="23400" indent="0">
                  <a:buNone/>
                </a:pPr>
                <a:endParaRPr lang="en-US" altLang="zh-CN" b="1" dirty="0">
                  <a:solidFill>
                    <a:srgbClr val="FF0000"/>
                  </a:solidFill>
                  <a:latin typeface="Times New Roman" panose="02020603050405020304" pitchFamily="18" charset="0"/>
                  <a:cs typeface="Times New Roman" panose="02020603050405020304" pitchFamily="18" charset="0"/>
                </a:endParaRPr>
              </a:p>
              <a:p>
                <a:pPr marL="23400" indent="0">
                  <a:buNone/>
                </a:pPr>
                <a:r>
                  <a:rPr lang="zh-CN" altLang="en-US" b="1" dirty="0">
                    <a:solidFill>
                      <a:srgbClr val="FF0000"/>
                    </a:solidFill>
                    <a:latin typeface="Times New Roman" panose="02020603050405020304" pitchFamily="18" charset="0"/>
                    <a:cs typeface="Times New Roman" panose="02020603050405020304" pitchFamily="18" charset="0"/>
                  </a:rPr>
                  <a:t>证：</a:t>
                </a:r>
                <a:r>
                  <a:rPr lang="zh-CN" altLang="en-US" b="1" dirty="0">
                    <a:latin typeface="Times New Roman" panose="02020603050405020304" pitchFamily="18" charset="0"/>
                    <a:cs typeface="Times New Roman" panose="02020603050405020304" pitchFamily="18" charset="0"/>
                  </a:rPr>
                  <a:t>根据极限定义，对于给定正数</a:t>
                </a:r>
                <a:r>
                  <a:rPr lang="el-GR" altLang="zh-CN" b="1" dirty="0">
                    <a:latin typeface="Times New Roman" panose="02020603050405020304" pitchFamily="18" charset="0"/>
                    <a:cs typeface="Times New Roman" panose="02020603050405020304" pitchFamily="18" charset="0"/>
                  </a:rPr>
                  <a:t>ε</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存在某个</a:t>
                </a:r>
                <a:r>
                  <a:rPr lang="en-US" altLang="zh-CN" b="1" i="1" dirty="0">
                    <a:latin typeface="Times New Roman" panose="02020603050405020304" pitchFamily="18" charset="0"/>
                    <a:cs typeface="Times New Roman" panose="02020603050405020304" pitchFamily="18" charset="0"/>
                  </a:rPr>
                  <a:t>n</a:t>
                </a:r>
                <a:r>
                  <a:rPr lang="en-US" altLang="zh-CN" b="1" i="1" baseline="-25000" dirty="0">
                    <a:latin typeface="Times New Roman" panose="02020603050405020304" pitchFamily="18" charset="0"/>
                    <a:cs typeface="Times New Roman" panose="02020603050405020304" pitchFamily="18" charset="0"/>
                  </a:rPr>
                  <a:t>0</a:t>
                </a:r>
              </a:p>
              <a:p>
                <a:pPr marL="457200" lvl="1" indent="0">
                  <a:buNone/>
                </a:pPr>
                <a:r>
                  <a:rPr lang="en-US" altLang="zh-CN" sz="2800" b="1" i="1" dirty="0">
                    <a:latin typeface="Times New Roman" panose="02020603050405020304" pitchFamily="18" charset="0"/>
                    <a:cs typeface="Times New Roman" panose="02020603050405020304" pitchFamily="18" charset="0"/>
                  </a:rPr>
                  <a:t>    </a:t>
                </a:r>
                <a:r>
                  <a:rPr lang="zh-CN" altLang="en-US" sz="2800" b="1" i="1" dirty="0">
                    <a:latin typeface="Times New Roman" panose="02020603050405020304" pitchFamily="18" charset="0"/>
                    <a:cs typeface="Times New Roman" panose="02020603050405020304" pitchFamily="18" charset="0"/>
                  </a:rPr>
                  <a:t>当</a:t>
                </a:r>
                <a:r>
                  <a:rPr lang="en-US" altLang="zh-CN" sz="2800" b="1" i="1" dirty="0">
                    <a:latin typeface="Times New Roman" panose="02020603050405020304" pitchFamily="18" charset="0"/>
                    <a:cs typeface="Times New Roman" panose="02020603050405020304" pitchFamily="18" charset="0"/>
                  </a:rPr>
                  <a:t>n≥n</a:t>
                </a:r>
                <a:r>
                  <a:rPr lang="en-US" altLang="zh-CN" sz="2800" b="1" i="1" baseline="-25000" dirty="0">
                    <a:latin typeface="Times New Roman" panose="02020603050405020304" pitchFamily="18" charset="0"/>
                    <a:cs typeface="Times New Roman" panose="02020603050405020304" pitchFamily="18" charset="0"/>
                  </a:rPr>
                  <a:t>0 </a:t>
                </a:r>
                <a:r>
                  <a:rPr lang="en-US" altLang="zh-CN" sz="2800" b="1" i="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有</a:t>
                </a:r>
                <a14:m>
                  <m:oMath xmlns:m="http://schemas.openxmlformats.org/officeDocument/2006/math">
                    <m:d>
                      <m:dPr>
                        <m:begChr m:val="|"/>
                        <m:endChr m:val="|"/>
                        <m:ctrlPr>
                          <a:rPr lang="en-US" altLang="zh-CN" sz="2800" b="1" i="1" smtClean="0">
                            <a:latin typeface="Cambria Math" panose="02040503050406030204" pitchFamily="18" charset="0"/>
                            <a:cs typeface="Times New Roman" panose="02020603050405020304" pitchFamily="18" charset="0"/>
                          </a:rPr>
                        </m:ctrlPr>
                      </m:dPr>
                      <m:e>
                        <m:f>
                          <m:fPr>
                            <m:ctrlPr>
                              <a:rPr lang="en-US" altLang="zh-CN" sz="2800" b="1" i="1" smtClean="0">
                                <a:latin typeface="Cambria Math" panose="02040503050406030204" pitchFamily="18" charset="0"/>
                                <a:cs typeface="Times New Roman" panose="02020603050405020304" pitchFamily="18" charset="0"/>
                              </a:rPr>
                            </m:ctrlPr>
                          </m:fPr>
                          <m:num>
                            <m:r>
                              <a:rPr lang="en-US" altLang="zh-CN" sz="2800" b="1" i="1" smtClean="0">
                                <a:latin typeface="Cambria Math" panose="02040503050406030204" pitchFamily="18" charset="0"/>
                                <a:cs typeface="Times New Roman" panose="02020603050405020304" pitchFamily="18" charset="0"/>
                              </a:rPr>
                              <m:t>𝒇</m:t>
                            </m:r>
                            <m:r>
                              <a:rPr lang="en-US" altLang="zh-CN" sz="2800" b="1" i="1" smtClean="0">
                                <a:latin typeface="Cambria Math" panose="02040503050406030204" pitchFamily="18" charset="0"/>
                                <a:cs typeface="Times New Roman" panose="02020603050405020304" pitchFamily="18" charset="0"/>
                              </a:rPr>
                              <m:t>(</m:t>
                            </m:r>
                            <m:r>
                              <a:rPr lang="en-US" altLang="zh-CN" sz="2800" b="1" i="1" smtClean="0">
                                <a:latin typeface="Cambria Math" panose="02040503050406030204" pitchFamily="18" charset="0"/>
                                <a:cs typeface="Times New Roman" panose="02020603050405020304" pitchFamily="18" charset="0"/>
                              </a:rPr>
                              <m:t>𝒏</m:t>
                            </m:r>
                            <m:r>
                              <a:rPr lang="en-US" altLang="zh-CN" sz="2800" b="1" i="1" smtClean="0">
                                <a:latin typeface="Cambria Math" panose="02040503050406030204" pitchFamily="18" charset="0"/>
                                <a:cs typeface="Times New Roman" panose="02020603050405020304" pitchFamily="18" charset="0"/>
                              </a:rPr>
                              <m:t>)</m:t>
                            </m:r>
                          </m:num>
                          <m:den>
                            <m:r>
                              <a:rPr lang="en-US" altLang="zh-CN" sz="2800" b="1" i="1" smtClean="0">
                                <a:latin typeface="Cambria Math" panose="02040503050406030204" pitchFamily="18" charset="0"/>
                                <a:cs typeface="Times New Roman" panose="02020603050405020304" pitchFamily="18" charset="0"/>
                              </a:rPr>
                              <m:t>𝒈</m:t>
                            </m:r>
                            <m:r>
                              <a:rPr lang="en-US" altLang="zh-CN" sz="2800" b="1" i="1" smtClean="0">
                                <a:latin typeface="Cambria Math" panose="02040503050406030204" pitchFamily="18" charset="0"/>
                                <a:cs typeface="Times New Roman" panose="02020603050405020304" pitchFamily="18" charset="0"/>
                              </a:rPr>
                              <m:t>(</m:t>
                            </m:r>
                            <m:r>
                              <a:rPr lang="en-US" altLang="zh-CN" sz="2800" b="1" i="1" smtClean="0">
                                <a:latin typeface="Cambria Math" panose="02040503050406030204" pitchFamily="18" charset="0"/>
                                <a:cs typeface="Times New Roman" panose="02020603050405020304" pitchFamily="18" charset="0"/>
                              </a:rPr>
                              <m:t>𝒏</m:t>
                            </m:r>
                            <m:r>
                              <a:rPr lang="en-US" altLang="zh-CN" sz="2800" b="1" i="1" smtClean="0">
                                <a:latin typeface="Cambria Math" panose="02040503050406030204" pitchFamily="18" charset="0"/>
                                <a:cs typeface="Times New Roman" panose="02020603050405020304" pitchFamily="18" charset="0"/>
                              </a:rPr>
                              <m:t>)</m:t>
                            </m:r>
                          </m:den>
                        </m:f>
                        <m:r>
                          <a:rPr lang="en-US" altLang="zh-CN" sz="2800" b="1" i="1" smtClean="0">
                            <a:latin typeface="Cambria Math" panose="02040503050406030204" pitchFamily="18" charset="0"/>
                            <a:cs typeface="Times New Roman" panose="02020603050405020304" pitchFamily="18" charset="0"/>
                          </a:rPr>
                          <m:t>−</m:t>
                        </m:r>
                        <m:r>
                          <a:rPr lang="en-US" altLang="zh-CN" sz="2800" b="1" i="1" smtClean="0">
                            <a:latin typeface="Cambria Math" panose="02040503050406030204" pitchFamily="18" charset="0"/>
                            <a:cs typeface="Times New Roman" panose="02020603050405020304" pitchFamily="18" charset="0"/>
                          </a:rPr>
                          <m:t>𝒄</m:t>
                        </m:r>
                      </m:e>
                    </m:d>
                    <m:r>
                      <a:rPr lang="en-US" altLang="zh-CN" sz="2800" b="1" i="1" smtClean="0">
                        <a:latin typeface="Cambria Math" panose="02040503050406030204" pitchFamily="18" charset="0"/>
                        <a:cs typeface="Times New Roman" panose="02020603050405020304" pitchFamily="18" charset="0"/>
                      </a:rPr>
                      <m:t>&lt;</m:t>
                    </m:r>
                    <m:r>
                      <m:rPr>
                        <m:sty m:val="p"/>
                      </m:rPr>
                      <a:rPr lang="el-GR" altLang="zh-CN" sz="2800" b="1" i="1" smtClean="0">
                        <a:latin typeface="Cambria Math" panose="02040503050406030204" pitchFamily="18" charset="0"/>
                        <a:cs typeface="Times New Roman" panose="02020603050405020304" pitchFamily="18" charset="0"/>
                      </a:rPr>
                      <m:t>ε</m:t>
                    </m:r>
                  </m:oMath>
                </a14:m>
                <a:endParaRPr lang="en-US" altLang="zh-CN" sz="2800" b="1" dirty="0">
                  <a:latin typeface="Times New Roman" panose="02020603050405020304" pitchFamily="18" charset="0"/>
                  <a:cs typeface="Times New Roman" panose="02020603050405020304" pitchFamily="18" charset="0"/>
                </a:endParaRPr>
              </a:p>
              <a:p>
                <a:pPr marL="457200" lvl="1" indent="0">
                  <a:buNone/>
                </a:pPr>
                <a:r>
                  <a:rPr lang="en-US" altLang="zh-CN" sz="2800" b="1" dirty="0">
                    <a:cs typeface="Times New Roman" panose="02020603050405020304" pitchFamily="18" charset="0"/>
                  </a:rPr>
                  <a:t>       </a:t>
                </a:r>
                <a14:m>
                  <m:oMath xmlns:m="http://schemas.openxmlformats.org/officeDocument/2006/math">
                    <m:r>
                      <a:rPr lang="en-US" altLang="zh-CN" sz="2800" b="1" i="1" smtClean="0">
                        <a:latin typeface="Cambria Math" panose="02040503050406030204" pitchFamily="18" charset="0"/>
                        <a:cs typeface="Times New Roman" panose="02020603050405020304" pitchFamily="18" charset="0"/>
                      </a:rPr>
                      <m:t>𝒄</m:t>
                    </m:r>
                    <m:r>
                      <a:rPr lang="en-US" altLang="zh-CN" sz="2800" b="1" i="1">
                        <a:latin typeface="Cambria Math" panose="02040503050406030204" pitchFamily="18" charset="0"/>
                        <a:cs typeface="Times New Roman" panose="02020603050405020304" pitchFamily="18" charset="0"/>
                      </a:rPr>
                      <m:t>−</m:t>
                    </m:r>
                    <m:r>
                      <m:rPr>
                        <m:sty m:val="p"/>
                      </m:rPr>
                      <a:rPr lang="el-GR" altLang="zh-CN" sz="2800" b="1" i="1" smtClean="0">
                        <a:latin typeface="Cambria Math" panose="02040503050406030204" pitchFamily="18" charset="0"/>
                        <a:cs typeface="Times New Roman" panose="02020603050405020304" pitchFamily="18" charset="0"/>
                      </a:rPr>
                      <m:t>ε</m:t>
                    </m:r>
                    <m:r>
                      <a:rPr lang="en-US" altLang="zh-CN" sz="2800" b="1" i="1" smtClean="0">
                        <a:latin typeface="Cambria Math" panose="02040503050406030204" pitchFamily="18" charset="0"/>
                        <a:cs typeface="Times New Roman" panose="02020603050405020304" pitchFamily="18" charset="0"/>
                      </a:rPr>
                      <m:t>&lt;</m:t>
                    </m:r>
                    <m:f>
                      <m:fPr>
                        <m:ctrlPr>
                          <a:rPr lang="en-US" altLang="zh-CN" sz="2800" b="1" i="1" smtClean="0">
                            <a:latin typeface="Cambria Math" panose="02040503050406030204" pitchFamily="18" charset="0"/>
                            <a:cs typeface="Times New Roman" panose="02020603050405020304" pitchFamily="18" charset="0"/>
                          </a:rPr>
                        </m:ctrlPr>
                      </m:fPr>
                      <m:num>
                        <m:r>
                          <a:rPr lang="en-US" altLang="zh-CN" sz="2800" b="1" i="1" smtClean="0">
                            <a:latin typeface="Cambria Math" panose="02040503050406030204" pitchFamily="18" charset="0"/>
                            <a:cs typeface="Times New Roman" panose="02020603050405020304" pitchFamily="18" charset="0"/>
                          </a:rPr>
                          <m:t>𝒇</m:t>
                        </m:r>
                        <m:r>
                          <a:rPr lang="en-US" altLang="zh-CN" sz="2800" b="1" i="1" smtClean="0">
                            <a:latin typeface="Cambria Math" panose="02040503050406030204" pitchFamily="18" charset="0"/>
                            <a:cs typeface="Times New Roman" panose="02020603050405020304" pitchFamily="18" charset="0"/>
                          </a:rPr>
                          <m:t>(</m:t>
                        </m:r>
                        <m:r>
                          <a:rPr lang="en-US" altLang="zh-CN" sz="2800" b="1" i="1" smtClean="0">
                            <a:latin typeface="Cambria Math" panose="02040503050406030204" pitchFamily="18" charset="0"/>
                            <a:cs typeface="Times New Roman" panose="02020603050405020304" pitchFamily="18" charset="0"/>
                          </a:rPr>
                          <m:t>𝒏</m:t>
                        </m:r>
                        <m:r>
                          <a:rPr lang="en-US" altLang="zh-CN" sz="2800" b="1" i="1" smtClean="0">
                            <a:latin typeface="Cambria Math" panose="02040503050406030204" pitchFamily="18" charset="0"/>
                            <a:cs typeface="Times New Roman" panose="02020603050405020304" pitchFamily="18" charset="0"/>
                          </a:rPr>
                          <m:t>)</m:t>
                        </m:r>
                      </m:num>
                      <m:den>
                        <m:r>
                          <a:rPr lang="en-US" altLang="zh-CN" sz="2800" b="1" i="1" smtClean="0">
                            <a:latin typeface="Cambria Math" panose="02040503050406030204" pitchFamily="18" charset="0"/>
                            <a:cs typeface="Times New Roman" panose="02020603050405020304" pitchFamily="18" charset="0"/>
                          </a:rPr>
                          <m:t>𝒈</m:t>
                        </m:r>
                        <m:r>
                          <a:rPr lang="en-US" altLang="zh-CN" sz="2800" b="1" i="1" smtClean="0">
                            <a:latin typeface="Cambria Math" panose="02040503050406030204" pitchFamily="18" charset="0"/>
                            <a:cs typeface="Times New Roman" panose="02020603050405020304" pitchFamily="18" charset="0"/>
                          </a:rPr>
                          <m:t>(</m:t>
                        </m:r>
                        <m:r>
                          <a:rPr lang="en-US" altLang="zh-CN" sz="2800" b="1" i="1" smtClean="0">
                            <a:latin typeface="Cambria Math" panose="02040503050406030204" pitchFamily="18" charset="0"/>
                            <a:cs typeface="Times New Roman" panose="02020603050405020304" pitchFamily="18" charset="0"/>
                          </a:rPr>
                          <m:t>𝒏</m:t>
                        </m:r>
                        <m:r>
                          <a:rPr lang="en-US" altLang="zh-CN" sz="2800" b="1" i="1" smtClean="0">
                            <a:latin typeface="Cambria Math" panose="02040503050406030204" pitchFamily="18" charset="0"/>
                            <a:cs typeface="Times New Roman" panose="02020603050405020304" pitchFamily="18" charset="0"/>
                          </a:rPr>
                          <m:t>)</m:t>
                        </m:r>
                      </m:den>
                    </m:f>
                    <m:r>
                      <a:rPr lang="en-US" altLang="zh-CN" sz="2800" b="1" i="1">
                        <a:latin typeface="Cambria Math" panose="02040503050406030204" pitchFamily="18" charset="0"/>
                        <a:cs typeface="Times New Roman" panose="02020603050405020304" pitchFamily="18" charset="0"/>
                      </a:rPr>
                      <m:t>&lt;</m:t>
                    </m:r>
                    <m:r>
                      <a:rPr lang="en-US" altLang="zh-CN" sz="2800" b="1" i="1" smtClean="0">
                        <a:latin typeface="Cambria Math" panose="02040503050406030204" pitchFamily="18" charset="0"/>
                        <a:cs typeface="Times New Roman" panose="02020603050405020304" pitchFamily="18" charset="0"/>
                      </a:rPr>
                      <m:t>𝒄</m:t>
                    </m:r>
                    <m:r>
                      <a:rPr lang="en-US" altLang="zh-CN" sz="2800" b="1" i="1" smtClean="0">
                        <a:latin typeface="Cambria Math" panose="02040503050406030204" pitchFamily="18" charset="0"/>
                        <a:cs typeface="Times New Roman" panose="02020603050405020304" pitchFamily="18" charset="0"/>
                      </a:rPr>
                      <m:t>+</m:t>
                    </m:r>
                    <m:r>
                      <m:rPr>
                        <m:sty m:val="p"/>
                      </m:rPr>
                      <a:rPr lang="el-GR" altLang="zh-CN" sz="2800" b="1" i="1">
                        <a:latin typeface="Cambria Math" panose="02040503050406030204" pitchFamily="18" charset="0"/>
                        <a:cs typeface="Times New Roman" panose="02020603050405020304" pitchFamily="18" charset="0"/>
                      </a:rPr>
                      <m:t>ε</m:t>
                    </m:r>
                  </m:oMath>
                </a14:m>
                <a:endParaRPr lang="en-US" altLang="zh-CN" sz="2800" b="1" dirty="0">
                  <a:latin typeface="Times New Roman" panose="02020603050405020304" pitchFamily="18" charset="0"/>
                  <a:cs typeface="Times New Roman" panose="02020603050405020304" pitchFamily="18" charset="0"/>
                </a:endParaRPr>
              </a:p>
              <a:p>
                <a:pPr marL="457200" lvl="1" indent="0">
                  <a:buNone/>
                </a:pP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取</a:t>
                </a:r>
                <a:r>
                  <a:rPr lang="el-GR" altLang="zh-CN" sz="2800" b="1" dirty="0">
                    <a:latin typeface="Times New Roman" panose="02020603050405020304" pitchFamily="18" charset="0"/>
                    <a:cs typeface="Times New Roman" panose="02020603050405020304" pitchFamily="18" charset="0"/>
                  </a:rPr>
                  <a:t>ε</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c</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zh-CN" sz="2800" b="1" i="1" smtClean="0">
                            <a:latin typeface="Cambria Math" panose="02040503050406030204" pitchFamily="18" charset="0"/>
                            <a:cs typeface="Times New Roman" panose="02020603050405020304" pitchFamily="18" charset="0"/>
                          </a:rPr>
                        </m:ctrlPr>
                      </m:fPr>
                      <m:num>
                        <m:r>
                          <a:rPr lang="en-US" altLang="zh-CN" sz="2800" b="1" i="1" smtClean="0">
                            <a:latin typeface="Cambria Math" panose="02040503050406030204" pitchFamily="18" charset="0"/>
                            <a:cs typeface="Times New Roman" panose="02020603050405020304" pitchFamily="18" charset="0"/>
                          </a:rPr>
                          <m:t>𝒄</m:t>
                        </m:r>
                      </m:num>
                      <m:den>
                        <m:r>
                          <a:rPr lang="en-US" altLang="zh-CN" sz="2800" b="1" i="1" smtClean="0">
                            <a:latin typeface="Cambria Math" panose="02040503050406030204" pitchFamily="18" charset="0"/>
                            <a:cs typeface="Times New Roman" panose="02020603050405020304" pitchFamily="18" charset="0"/>
                          </a:rPr>
                          <m:t>𝟐</m:t>
                        </m:r>
                      </m:den>
                    </m:f>
                    <m:r>
                      <a:rPr lang="en-US" altLang="zh-CN" sz="2800" b="1" i="1" smtClean="0">
                        <a:latin typeface="Cambria Math" panose="02040503050406030204" pitchFamily="18" charset="0"/>
                        <a:cs typeface="Times New Roman" panose="02020603050405020304" pitchFamily="18" charset="0"/>
                      </a:rPr>
                      <m:t>𝒈</m:t>
                    </m:r>
                    <m:r>
                      <a:rPr lang="en-US" altLang="zh-CN" sz="2800" b="1" i="1" smtClean="0">
                        <a:latin typeface="Cambria Math" panose="02040503050406030204" pitchFamily="18" charset="0"/>
                        <a:cs typeface="Times New Roman" panose="02020603050405020304" pitchFamily="18" charset="0"/>
                      </a:rPr>
                      <m:t>(</m:t>
                    </m:r>
                    <m:r>
                      <a:rPr lang="en-US" altLang="zh-CN" sz="2800" b="1" i="1" smtClean="0">
                        <a:latin typeface="Cambria Math" panose="02040503050406030204" pitchFamily="18" charset="0"/>
                        <a:cs typeface="Times New Roman" panose="02020603050405020304" pitchFamily="18" charset="0"/>
                      </a:rPr>
                      <m:t>𝒏</m:t>
                    </m:r>
                    <m:r>
                      <a:rPr lang="en-US" altLang="zh-CN" sz="2800" b="1" i="1" smtClean="0">
                        <a:latin typeface="Cambria Math" panose="02040503050406030204" pitchFamily="18" charset="0"/>
                        <a:cs typeface="Times New Roman" panose="02020603050405020304" pitchFamily="18" charset="0"/>
                      </a:rPr>
                      <m:t>)&lt;</m:t>
                    </m:r>
                    <m:r>
                      <a:rPr lang="en-US" altLang="zh-CN" sz="2800" b="1" i="1" smtClean="0">
                        <a:latin typeface="Cambria Math" panose="02040503050406030204" pitchFamily="18" charset="0"/>
                        <a:cs typeface="Times New Roman" panose="02020603050405020304" pitchFamily="18" charset="0"/>
                      </a:rPr>
                      <m:t>𝒇</m:t>
                    </m:r>
                    <m:r>
                      <a:rPr lang="en-US" altLang="zh-CN" sz="2800" b="1" i="1" smtClean="0">
                        <a:latin typeface="Cambria Math" panose="02040503050406030204" pitchFamily="18" charset="0"/>
                        <a:cs typeface="Times New Roman" panose="02020603050405020304" pitchFamily="18" charset="0"/>
                      </a:rPr>
                      <m:t>(</m:t>
                    </m:r>
                    <m:r>
                      <a:rPr lang="en-US" altLang="zh-CN" sz="2800" b="1" i="1" smtClean="0">
                        <a:latin typeface="Cambria Math" panose="02040503050406030204" pitchFamily="18" charset="0"/>
                        <a:cs typeface="Times New Roman" panose="02020603050405020304" pitchFamily="18" charset="0"/>
                      </a:rPr>
                      <m:t>𝒏</m:t>
                    </m:r>
                    <m:r>
                      <a:rPr lang="en-US" altLang="zh-CN" sz="2800" b="1" i="1" smtClean="0">
                        <a:latin typeface="Cambria Math" panose="02040503050406030204" pitchFamily="18" charset="0"/>
                        <a:cs typeface="Times New Roman" panose="02020603050405020304" pitchFamily="18" charset="0"/>
                      </a:rPr>
                      <m:t>)&lt;</m:t>
                    </m:r>
                    <m:f>
                      <m:fPr>
                        <m:ctrlPr>
                          <a:rPr lang="en-US" altLang="zh-CN" sz="2800" b="1" i="1" smtClean="0">
                            <a:latin typeface="Cambria Math" panose="02040503050406030204" pitchFamily="18" charset="0"/>
                            <a:cs typeface="Times New Roman" panose="02020603050405020304" pitchFamily="18" charset="0"/>
                          </a:rPr>
                        </m:ctrlPr>
                      </m:fPr>
                      <m:num>
                        <m:r>
                          <a:rPr lang="en-US" altLang="zh-CN" sz="2800" b="1" i="1" smtClean="0">
                            <a:latin typeface="Cambria Math" panose="02040503050406030204" pitchFamily="18" charset="0"/>
                            <a:cs typeface="Times New Roman" panose="02020603050405020304" pitchFamily="18" charset="0"/>
                          </a:rPr>
                          <m:t>𝟑</m:t>
                        </m:r>
                        <m:r>
                          <a:rPr lang="en-US" altLang="zh-CN" sz="2800" b="1" i="1" smtClean="0">
                            <a:latin typeface="Cambria Math" panose="02040503050406030204" pitchFamily="18" charset="0"/>
                            <a:cs typeface="Times New Roman" panose="02020603050405020304" pitchFamily="18" charset="0"/>
                          </a:rPr>
                          <m:t>𝒄</m:t>
                        </m:r>
                      </m:num>
                      <m:den>
                        <m:r>
                          <a:rPr lang="en-US" altLang="zh-CN" sz="2800" b="1" i="1" smtClean="0">
                            <a:latin typeface="Cambria Math" panose="02040503050406030204" pitchFamily="18" charset="0"/>
                            <a:cs typeface="Times New Roman" panose="02020603050405020304" pitchFamily="18" charset="0"/>
                          </a:rPr>
                          <m:t>𝟐</m:t>
                        </m:r>
                      </m:den>
                    </m:f>
                    <m:r>
                      <a:rPr lang="en-US" altLang="zh-CN" sz="2800" b="1" i="1" smtClean="0">
                        <a:latin typeface="Cambria Math" panose="02040503050406030204" pitchFamily="18" charset="0"/>
                        <a:cs typeface="Times New Roman" panose="02020603050405020304" pitchFamily="18" charset="0"/>
                      </a:rPr>
                      <m:t>𝒈</m:t>
                    </m:r>
                    <m:r>
                      <a:rPr lang="en-US" altLang="zh-CN" sz="2800" b="1" i="1" smtClean="0">
                        <a:latin typeface="Cambria Math" panose="02040503050406030204" pitchFamily="18" charset="0"/>
                        <a:cs typeface="Times New Roman" panose="02020603050405020304" pitchFamily="18" charset="0"/>
                      </a:rPr>
                      <m:t>(</m:t>
                    </m:r>
                    <m:r>
                      <a:rPr lang="en-US" altLang="zh-CN" sz="2800" b="1" i="1" smtClean="0">
                        <a:latin typeface="Cambria Math" panose="02040503050406030204" pitchFamily="18" charset="0"/>
                        <a:cs typeface="Times New Roman" panose="02020603050405020304" pitchFamily="18" charset="0"/>
                      </a:rPr>
                      <m:t>𝒏</m:t>
                    </m:r>
                    <m:r>
                      <a:rPr lang="en-US" altLang="zh-CN" sz="2800" b="1" i="1" smtClean="0">
                        <a:latin typeface="Cambria Math" panose="02040503050406030204" pitchFamily="18" charset="0"/>
                        <a:cs typeface="Times New Roman" panose="02020603050405020304" pitchFamily="18" charset="0"/>
                      </a:rPr>
                      <m:t>)</m:t>
                    </m:r>
                  </m:oMath>
                </a14:m>
                <a:endParaRPr lang="en-US" altLang="zh-CN" sz="2800" b="1" dirty="0">
                  <a:latin typeface="Times New Roman" panose="02020603050405020304" pitchFamily="18" charset="0"/>
                  <a:cs typeface="Times New Roman" panose="02020603050405020304" pitchFamily="18" charset="0"/>
                </a:endParaRPr>
              </a:p>
              <a:p>
                <a:pPr marL="457200" lvl="1" indent="0">
                  <a:buNone/>
                </a:pP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得证。 </a:t>
                </a:r>
                <a:endParaRPr lang="en-US" altLang="zh-CN" sz="2800" b="1" dirty="0">
                  <a:latin typeface="Times New Roman" panose="02020603050405020304" pitchFamily="18" charset="0"/>
                  <a:cs typeface="Times New Roman" panose="02020603050405020304" pitchFamily="18" charset="0"/>
                </a:endParaRPr>
              </a:p>
              <a:p>
                <a:pPr marL="457200" lvl="1" indent="0">
                  <a:buNone/>
                </a:pPr>
                <a:endParaRPr lang="en-US" altLang="zh-CN" sz="2800" b="1" dirty="0">
                  <a:latin typeface="Times New Roman" panose="02020603050405020304" pitchFamily="18" charset="0"/>
                  <a:cs typeface="Times New Roman" panose="02020603050405020304" pitchFamily="18" charset="0"/>
                </a:endParaRPr>
              </a:p>
              <a:p>
                <a:pPr marL="457200" lvl="1" indent="0">
                  <a:buNone/>
                </a:pPr>
                <a:endParaRPr lang="en-US" altLang="zh-CN" sz="2800" b="1" dirty="0">
                  <a:latin typeface="Times New Roman" panose="02020603050405020304" pitchFamily="18" charset="0"/>
                  <a:cs typeface="Times New Roman" panose="02020603050405020304" pitchFamily="18" charset="0"/>
                </a:endParaRPr>
              </a:p>
              <a:p>
                <a:pPr marL="457200" lvl="1" indent="0">
                  <a:buNone/>
                </a:pPr>
                <a:endParaRPr lang="en-US" altLang="zh-CN" sz="2800" b="1" i="1" dirty="0">
                  <a:latin typeface="Times New Roman" panose="02020603050405020304" pitchFamily="18" charset="0"/>
                  <a:cs typeface="Times New Roman" panose="02020603050405020304" pitchFamily="18" charset="0"/>
                </a:endParaRPr>
              </a:p>
              <a:p>
                <a:pPr marL="0" indent="0">
                  <a:buNone/>
                </a:pP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068" t="-3038"/>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有关函数渐近的界的定理</a:t>
            </a:r>
          </a:p>
        </p:txBody>
      </p:sp>
    </p:spTree>
    <p:extLst>
      <p:ext uri="{BB962C8B-B14F-4D97-AF65-F5344CB8AC3E}">
        <p14:creationId xmlns:p14="http://schemas.microsoft.com/office/powerpoint/2010/main" val="26759909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b="1" dirty="0"/>
                  <a:t>假设</a:t>
                </a:r>
                <a14:m>
                  <m:oMath xmlns:m="http://schemas.openxmlformats.org/officeDocument/2006/math">
                    <m:r>
                      <a:rPr lang="en-US" altLang="zh-CN" b="1" i="1">
                        <a:latin typeface="Cambria Math" panose="02040503050406030204" pitchFamily="18" charset="0"/>
                        <a:cs typeface="Times New Roman" panose="02020603050405020304" pitchFamily="18" charset="0"/>
                      </a:rPr>
                      <m:t>𝒇</m:t>
                    </m:r>
                    <m:d>
                      <m:dPr>
                        <m:ctrlPr>
                          <a:rPr lang="en-US" altLang="zh-CN" b="1" i="1">
                            <a:latin typeface="Cambria Math" panose="02040503050406030204" pitchFamily="18" charset="0"/>
                            <a:cs typeface="Times New Roman" panose="02020603050405020304" pitchFamily="18" charset="0"/>
                          </a:rPr>
                        </m:ctrlPr>
                      </m:dPr>
                      <m:e>
                        <m:r>
                          <a:rPr lang="en-US" altLang="zh-CN" b="1" i="1">
                            <a:latin typeface="Cambria Math" panose="02040503050406030204" pitchFamily="18" charset="0"/>
                            <a:cs typeface="Times New Roman" panose="02020603050405020304" pitchFamily="18" charset="0"/>
                          </a:rPr>
                          <m:t>𝒏</m:t>
                        </m:r>
                      </m:e>
                    </m:d>
                    <m:r>
                      <a:rPr lang="en-US" altLang="zh-CN" b="1">
                        <a:latin typeface="Cambria Math" panose="02040503050406030204" pitchFamily="18" charset="0"/>
                        <a:cs typeface="Times New Roman" panose="02020603050405020304" pitchFamily="18" charset="0"/>
                      </a:rPr>
                      <m:t>=</m:t>
                    </m:r>
                    <m:f>
                      <m:fPr>
                        <m:ctrlPr>
                          <a:rPr lang="en-US" altLang="zh-CN" b="1" i="1">
                            <a:latin typeface="Cambria Math" panose="02040503050406030204" pitchFamily="18" charset="0"/>
                            <a:cs typeface="Times New Roman" panose="02020603050405020304" pitchFamily="18" charset="0"/>
                          </a:rPr>
                        </m:ctrlPr>
                      </m:fPr>
                      <m:num>
                        <m:r>
                          <a:rPr lang="en-US" altLang="zh-CN" b="1" i="1">
                            <a:latin typeface="Cambria Math" panose="02040503050406030204" pitchFamily="18" charset="0"/>
                            <a:cs typeface="Times New Roman" panose="02020603050405020304" pitchFamily="18" charset="0"/>
                          </a:rPr>
                          <m:t>𝟏</m:t>
                        </m:r>
                      </m:num>
                      <m:den>
                        <m:r>
                          <a:rPr lang="en-US" altLang="zh-CN" b="1" i="1">
                            <a:latin typeface="Cambria Math" panose="02040503050406030204" pitchFamily="18" charset="0"/>
                            <a:cs typeface="Times New Roman" panose="02020603050405020304" pitchFamily="18" charset="0"/>
                          </a:rPr>
                          <m:t>𝟐</m:t>
                        </m:r>
                      </m:den>
                    </m:f>
                    <m:sSup>
                      <m:sSupPr>
                        <m:ctrlPr>
                          <a:rPr lang="en-US" altLang="zh-CN" b="1" i="1">
                            <a:latin typeface="Cambria Math" panose="02040503050406030204" pitchFamily="18" charset="0"/>
                            <a:cs typeface="Times New Roman" panose="02020603050405020304" pitchFamily="18" charset="0"/>
                          </a:rPr>
                        </m:ctrlPr>
                      </m:sSupPr>
                      <m:e>
                        <m:r>
                          <a:rPr lang="en-US" altLang="zh-CN" b="1" i="1">
                            <a:latin typeface="Cambria Math" panose="02040503050406030204" pitchFamily="18" charset="0"/>
                            <a:cs typeface="Times New Roman" panose="02020603050405020304" pitchFamily="18" charset="0"/>
                          </a:rPr>
                          <m:t>𝒏</m:t>
                        </m:r>
                      </m:e>
                      <m:sup>
                        <m:r>
                          <a:rPr lang="en-US" altLang="zh-CN" b="1" i="1">
                            <a:latin typeface="Cambria Math" panose="02040503050406030204" pitchFamily="18" charset="0"/>
                            <a:cs typeface="Times New Roman" panose="02020603050405020304" pitchFamily="18" charset="0"/>
                          </a:rPr>
                          <m:t>𝟐</m:t>
                        </m:r>
                      </m:sup>
                    </m:sSup>
                    <m:r>
                      <a:rPr lang="en-US" altLang="zh-CN" b="1" i="1">
                        <a:latin typeface="Cambria Math" panose="02040503050406030204" pitchFamily="18" charset="0"/>
                        <a:cs typeface="Times New Roman" panose="02020603050405020304" pitchFamily="18" charset="0"/>
                      </a:rPr>
                      <m:t>−</m:t>
                    </m:r>
                    <m:r>
                      <a:rPr lang="en-US" altLang="zh-CN" b="1" i="1">
                        <a:latin typeface="Cambria Math" panose="02040503050406030204" pitchFamily="18" charset="0"/>
                        <a:cs typeface="Times New Roman" panose="02020603050405020304" pitchFamily="18" charset="0"/>
                      </a:rPr>
                      <m:t>𝟑</m:t>
                    </m:r>
                    <m:r>
                      <a:rPr lang="en-US" altLang="zh-CN" b="1" i="1">
                        <a:latin typeface="Cambria Math" panose="02040503050406030204" pitchFamily="18" charset="0"/>
                        <a:cs typeface="Times New Roman" panose="02020603050405020304" pitchFamily="18" charset="0"/>
                      </a:rPr>
                      <m:t>𝒏</m:t>
                    </m:r>
                    <m:r>
                      <m:rPr>
                        <m:nor/>
                      </m:rPr>
                      <a:rPr lang="en-US" altLang="zh-CN" b="1">
                        <a:latin typeface="Cambria Math" panose="02040503050406030204" pitchFamily="18" charset="0"/>
                        <a:cs typeface="Times New Roman" panose="02020603050405020304" pitchFamily="18" charset="0"/>
                      </a:rPr>
                      <m:t>   </m:t>
                    </m:r>
                  </m:oMath>
                </a14:m>
                <a:endParaRPr lang="en-US" altLang="zh-CN" b="1" dirty="0">
                  <a:latin typeface="Cambria Math" panose="02040503050406030204" pitchFamily="18" charset="0"/>
                  <a:cs typeface="Times New Roman" panose="02020603050405020304" pitchFamily="18" charset="0"/>
                </a:endParaRPr>
              </a:p>
              <a:p>
                <a:pPr marL="0" indent="0">
                  <a:buNone/>
                </a:pPr>
                <a:r>
                  <a:rPr lang="en-US" altLang="zh-CN" b="1" dirty="0">
                    <a:cs typeface="Times New Roman" panose="02020603050405020304" pitchFamily="18" charset="0"/>
                  </a:rPr>
                  <a:t>  </a:t>
                </a:r>
                <a14:m>
                  <m:oMath xmlns:m="http://schemas.openxmlformats.org/officeDocument/2006/math">
                    <m:r>
                      <a:rPr lang="en-US" altLang="zh-CN" b="1" i="0" smtClean="0">
                        <a:latin typeface="Cambria Math" panose="02040503050406030204" pitchFamily="18" charset="0"/>
                        <a:cs typeface="Times New Roman" panose="02020603050405020304" pitchFamily="18" charset="0"/>
                      </a:rPr>
                      <m:t> </m:t>
                    </m:r>
                    <m:r>
                      <a:rPr lang="zh-CN" altLang="en-US" b="1" i="1">
                        <a:latin typeface="Cambria Math" panose="02040503050406030204" pitchFamily="18" charset="0"/>
                        <a:cs typeface="Times New Roman" panose="02020603050405020304" pitchFamily="18" charset="0"/>
                      </a:rPr>
                      <m:t>证明</m:t>
                    </m:r>
                    <m:r>
                      <a:rPr lang="zh-CN" altLang="en-US" b="1" i="1" smtClean="0">
                        <a:latin typeface="Cambria Math" panose="02040503050406030204" pitchFamily="18" charset="0"/>
                        <a:cs typeface="Times New Roman" panose="02020603050405020304" pitchFamily="18" charset="0"/>
                      </a:rPr>
                      <m:t>：</m:t>
                    </m:r>
                    <m:r>
                      <m:rPr>
                        <m:nor/>
                      </m:rPr>
                      <a:rPr lang="en-US" altLang="zh-CN" b="1">
                        <a:latin typeface="Cambria Math" panose="02040503050406030204" pitchFamily="18" charset="0"/>
                        <a:cs typeface="Times New Roman" panose="02020603050405020304" pitchFamily="18" charset="0"/>
                      </a:rPr>
                      <m:t>  </m:t>
                    </m:r>
                    <m:r>
                      <m:rPr>
                        <m:nor/>
                      </m:rPr>
                      <a:rPr lang="en-US" altLang="zh-CN" b="1" i="1">
                        <a:latin typeface="Times New Roman" panose="02020603050405020304" pitchFamily="18" charset="0"/>
                        <a:cs typeface="Times New Roman" panose="02020603050405020304" pitchFamily="18" charset="0"/>
                      </a:rPr>
                      <m:t>f</m:t>
                    </m:r>
                    <m:r>
                      <m:rPr>
                        <m:nor/>
                      </m:rPr>
                      <a:rPr lang="en-US" altLang="zh-CN" b="1" i="1">
                        <a:latin typeface="Times New Roman" panose="02020603050405020304" pitchFamily="18" charset="0"/>
                        <a:cs typeface="Times New Roman" panose="02020603050405020304" pitchFamily="18" charset="0"/>
                      </a:rPr>
                      <m:t>(</m:t>
                    </m:r>
                    <m:r>
                      <m:rPr>
                        <m:nor/>
                      </m:rPr>
                      <a:rPr lang="en-US" altLang="zh-CN" b="1" i="1">
                        <a:latin typeface="Times New Roman" panose="02020603050405020304" pitchFamily="18" charset="0"/>
                        <a:cs typeface="Times New Roman" panose="02020603050405020304" pitchFamily="18" charset="0"/>
                      </a:rPr>
                      <m:t>n</m:t>
                    </m:r>
                    <m:r>
                      <m:rPr>
                        <m:nor/>
                      </m:rPr>
                      <a:rPr lang="en-US" altLang="zh-CN" b="1" i="1">
                        <a:latin typeface="Times New Roman" panose="02020603050405020304" pitchFamily="18" charset="0"/>
                        <a:cs typeface="Times New Roman" panose="02020603050405020304" pitchFamily="18" charset="0"/>
                      </a:rPr>
                      <m:t>)</m:t>
                    </m:r>
                    <m:r>
                      <m:rPr>
                        <m:nor/>
                      </m:rPr>
                      <a:rPr lang="en-US" altLang="zh-CN" b="1">
                        <a:latin typeface="Cambria Math" panose="02040503050406030204" pitchFamily="18" charset="0"/>
                        <a:cs typeface="Times New Roman" panose="02020603050405020304" pitchFamily="18" charset="0"/>
                      </a:rPr>
                      <m:t>=</m:t>
                    </m:r>
                    <m:r>
                      <m:rPr>
                        <m:nor/>
                      </m:rPr>
                      <a:rPr lang="en-US" altLang="zh-CN" b="1" dirty="0">
                        <a:latin typeface="Times New Roman" panose="02020603050405020304" pitchFamily="18" charset="0"/>
                        <a:cs typeface="Times New Roman" panose="02020603050405020304" pitchFamily="18" charset="0"/>
                      </a:rPr>
                      <m:t>Θ</m:t>
                    </m:r>
                    <m:r>
                      <m:rPr>
                        <m:nor/>
                      </m:rPr>
                      <a:rPr lang="en-US" altLang="zh-CN" b="1" dirty="0">
                        <a:latin typeface="Times New Roman" panose="02020603050405020304" pitchFamily="18" charset="0"/>
                        <a:cs typeface="Times New Roman" panose="02020603050405020304" pitchFamily="18" charset="0"/>
                      </a:rPr>
                      <m:t>(</m:t>
                    </m:r>
                    <m:sSup>
                      <m:sSupPr>
                        <m:ctrlPr>
                          <a:rPr lang="en-US" altLang="zh-CN" b="1" i="1" dirty="0">
                            <a:latin typeface="Cambria Math" panose="02040503050406030204" pitchFamily="18" charset="0"/>
                            <a:cs typeface="Times New Roman" panose="02020603050405020304" pitchFamily="18" charset="0"/>
                          </a:rPr>
                        </m:ctrlPr>
                      </m:sSupPr>
                      <m:e>
                        <m:r>
                          <a:rPr lang="en-US" altLang="zh-CN" b="1" i="1" dirty="0">
                            <a:latin typeface="Cambria Math" panose="02040503050406030204" pitchFamily="18" charset="0"/>
                            <a:cs typeface="Times New Roman" panose="02020603050405020304" pitchFamily="18" charset="0"/>
                          </a:rPr>
                          <m:t>𝒏</m:t>
                        </m:r>
                      </m:e>
                      <m:sup>
                        <m:r>
                          <a:rPr lang="en-US" altLang="zh-CN" b="1" i="1" dirty="0">
                            <a:latin typeface="Cambria Math" panose="02040503050406030204" pitchFamily="18" charset="0"/>
                            <a:cs typeface="Times New Roman" panose="02020603050405020304" pitchFamily="18" charset="0"/>
                          </a:rPr>
                          <m:t>𝟐</m:t>
                        </m:r>
                      </m:sup>
                    </m:sSup>
                    <m:r>
                      <m:rPr>
                        <m:nor/>
                      </m:rPr>
                      <a:rPr lang="en-US" altLang="zh-CN" b="1" dirty="0">
                        <a:latin typeface="Times New Roman" panose="02020603050405020304" pitchFamily="18" charset="0"/>
                        <a:cs typeface="Times New Roman" panose="02020603050405020304" pitchFamily="18" charset="0"/>
                      </a:rPr>
                      <m:t>)</m:t>
                    </m:r>
                  </m:oMath>
                </a14:m>
                <a:endParaRPr lang="en-US" altLang="zh-CN" b="1" dirty="0">
                  <a:latin typeface="Times New Roman" panose="02020603050405020304" pitchFamily="18" charset="0"/>
                  <a:cs typeface="Times New Roman" panose="02020603050405020304" pitchFamily="18" charset="0"/>
                </a:endParaRPr>
              </a:p>
              <a:p>
                <a:pPr marL="0" indent="0">
                  <a:buNone/>
                </a:pPr>
                <a:endParaRPr lang="en-US" altLang="zh-CN" b="1" dirty="0">
                  <a:latin typeface="Times New Roman" panose="02020603050405020304" pitchFamily="18" charset="0"/>
                  <a:cs typeface="Times New Roman" panose="02020603050405020304" pitchFamily="18" charset="0"/>
                </a:endParaRPr>
              </a:p>
              <a:p>
                <a:pPr marL="0" indent="0">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证：</a:t>
                </a:r>
                <a14:m>
                  <m:oMath xmlns:m="http://schemas.openxmlformats.org/officeDocument/2006/math">
                    <m:func>
                      <m:funcPr>
                        <m:ctrlPr>
                          <a:rPr lang="en-US" altLang="zh-CN" b="1" i="1">
                            <a:latin typeface="Cambria Math" panose="02040503050406030204" pitchFamily="18" charset="0"/>
                            <a:cs typeface="Times New Roman" panose="02020603050405020304" pitchFamily="18" charset="0"/>
                          </a:rPr>
                        </m:ctrlPr>
                      </m:funcPr>
                      <m:fName>
                        <m:limLow>
                          <m:limLowPr>
                            <m:ctrlPr>
                              <a:rPr lang="en-US" altLang="zh-CN" b="1" i="1">
                                <a:latin typeface="Cambria Math" panose="02040503050406030204" pitchFamily="18" charset="0"/>
                                <a:cs typeface="Times New Roman" panose="02020603050405020304" pitchFamily="18" charset="0"/>
                              </a:rPr>
                            </m:ctrlPr>
                          </m:limLowPr>
                          <m:e>
                            <m:r>
                              <a:rPr lang="en-US" altLang="zh-CN" b="1" i="1">
                                <a:latin typeface="Cambria Math" panose="02040503050406030204" pitchFamily="18" charset="0"/>
                                <a:cs typeface="Times New Roman" panose="02020603050405020304" pitchFamily="18" charset="0"/>
                              </a:rPr>
                              <m:t>𝒍𝒊𝒎</m:t>
                            </m:r>
                          </m:e>
                          <m:lim>
                            <m:r>
                              <a:rPr lang="en-US" altLang="zh-CN" b="1" i="1">
                                <a:latin typeface="Cambria Math" panose="02040503050406030204" pitchFamily="18" charset="0"/>
                                <a:cs typeface="Times New Roman" panose="02020603050405020304" pitchFamily="18" charset="0"/>
                              </a:rPr>
                              <m:t>𝒏</m:t>
                            </m:r>
                            <m:r>
                              <a:rPr lang="en-US" altLang="zh-CN" b="1" i="1">
                                <a:latin typeface="Cambria Math" panose="02040503050406030204" pitchFamily="18" charset="0"/>
                                <a:cs typeface="Times New Roman" panose="02020603050405020304" pitchFamily="18" charset="0"/>
                              </a:rPr>
                              <m:t>→∞</m:t>
                            </m:r>
                          </m:lim>
                        </m:limLow>
                      </m:fName>
                      <m:e>
                        <m:f>
                          <m:fPr>
                            <m:ctrlPr>
                              <a:rPr lang="en-US" altLang="zh-CN" b="1" i="1">
                                <a:latin typeface="Cambria Math" panose="02040503050406030204" pitchFamily="18" charset="0"/>
                                <a:cs typeface="Times New Roman" panose="02020603050405020304" pitchFamily="18" charset="0"/>
                              </a:rPr>
                            </m:ctrlPr>
                          </m:fPr>
                          <m:num>
                            <m:r>
                              <a:rPr lang="en-US" altLang="zh-CN" b="1" i="1">
                                <a:latin typeface="Cambria Math" panose="02040503050406030204" pitchFamily="18" charset="0"/>
                                <a:cs typeface="Times New Roman" panose="02020603050405020304" pitchFamily="18" charset="0"/>
                              </a:rPr>
                              <m:t>𝒇</m:t>
                            </m:r>
                            <m:d>
                              <m:dPr>
                                <m:ctrlPr>
                                  <a:rPr lang="en-US" altLang="zh-CN" b="1" i="1">
                                    <a:latin typeface="Cambria Math" panose="02040503050406030204" pitchFamily="18" charset="0"/>
                                    <a:cs typeface="Times New Roman" panose="02020603050405020304" pitchFamily="18" charset="0"/>
                                  </a:rPr>
                                </m:ctrlPr>
                              </m:dPr>
                              <m:e>
                                <m:r>
                                  <a:rPr lang="en-US" altLang="zh-CN" b="1" i="1">
                                    <a:latin typeface="Cambria Math" panose="02040503050406030204" pitchFamily="18" charset="0"/>
                                    <a:cs typeface="Times New Roman" panose="02020603050405020304" pitchFamily="18" charset="0"/>
                                  </a:rPr>
                                  <m:t>𝒏</m:t>
                                </m:r>
                              </m:e>
                            </m:d>
                          </m:num>
                          <m:den>
                            <m:sSup>
                              <m:sSupPr>
                                <m:ctrlPr>
                                  <a:rPr lang="en-US" altLang="zh-CN" b="1" i="1" dirty="0">
                                    <a:latin typeface="Cambria Math" panose="02040503050406030204" pitchFamily="18" charset="0"/>
                                    <a:cs typeface="Times New Roman" panose="02020603050405020304" pitchFamily="18" charset="0"/>
                                  </a:rPr>
                                </m:ctrlPr>
                              </m:sSupPr>
                              <m:e>
                                <m:r>
                                  <a:rPr lang="en-US" altLang="zh-CN" b="1" i="1" dirty="0">
                                    <a:latin typeface="Cambria Math" panose="02040503050406030204" pitchFamily="18" charset="0"/>
                                    <a:cs typeface="Times New Roman" panose="02020603050405020304" pitchFamily="18" charset="0"/>
                                  </a:rPr>
                                  <m:t>𝒏</m:t>
                                </m:r>
                              </m:e>
                              <m:sup>
                                <m:r>
                                  <a:rPr lang="en-US" altLang="zh-CN" b="1" i="1" dirty="0">
                                    <a:latin typeface="Cambria Math" panose="02040503050406030204" pitchFamily="18" charset="0"/>
                                    <a:cs typeface="Times New Roman" panose="02020603050405020304" pitchFamily="18" charset="0"/>
                                  </a:rPr>
                                  <m:t>𝟐</m:t>
                                </m:r>
                              </m:sup>
                            </m:sSup>
                          </m:den>
                        </m:f>
                        <m:r>
                          <a:rPr lang="en-US" altLang="zh-CN" b="1" i="1">
                            <a:latin typeface="Cambria Math" panose="02040503050406030204" pitchFamily="18" charset="0"/>
                            <a:cs typeface="Times New Roman" panose="02020603050405020304" pitchFamily="18" charset="0"/>
                          </a:rPr>
                          <m:t>=</m:t>
                        </m:r>
                        <m:func>
                          <m:funcPr>
                            <m:ctrlPr>
                              <a:rPr lang="en-US" altLang="zh-CN" b="1" i="1">
                                <a:latin typeface="Cambria Math" panose="02040503050406030204" pitchFamily="18" charset="0"/>
                                <a:cs typeface="Times New Roman" panose="02020603050405020304" pitchFamily="18" charset="0"/>
                              </a:rPr>
                            </m:ctrlPr>
                          </m:funcPr>
                          <m:fName>
                            <m:limLow>
                              <m:limLowPr>
                                <m:ctrlPr>
                                  <a:rPr lang="en-US" altLang="zh-CN" b="1" i="1">
                                    <a:latin typeface="Cambria Math" panose="02040503050406030204" pitchFamily="18" charset="0"/>
                                    <a:cs typeface="Times New Roman" panose="02020603050405020304" pitchFamily="18" charset="0"/>
                                  </a:rPr>
                                </m:ctrlPr>
                              </m:limLowPr>
                              <m:e>
                                <m:r>
                                  <a:rPr lang="en-US" altLang="zh-CN" b="1" i="1">
                                    <a:latin typeface="Cambria Math" panose="02040503050406030204" pitchFamily="18" charset="0"/>
                                    <a:cs typeface="Times New Roman" panose="02020603050405020304" pitchFamily="18" charset="0"/>
                                  </a:rPr>
                                  <m:t>𝒍𝒊𝒎</m:t>
                                </m:r>
                              </m:e>
                              <m:lim>
                                <m:r>
                                  <a:rPr lang="en-US" altLang="zh-CN" b="1" i="1">
                                    <a:latin typeface="Cambria Math" panose="02040503050406030204" pitchFamily="18" charset="0"/>
                                    <a:cs typeface="Times New Roman" panose="02020603050405020304" pitchFamily="18" charset="0"/>
                                  </a:rPr>
                                  <m:t>𝒏</m:t>
                                </m:r>
                                <m:r>
                                  <a:rPr lang="en-US" altLang="zh-CN" b="1" i="1">
                                    <a:latin typeface="Cambria Math" panose="02040503050406030204" pitchFamily="18" charset="0"/>
                                    <a:cs typeface="Times New Roman" panose="02020603050405020304" pitchFamily="18" charset="0"/>
                                  </a:rPr>
                                  <m:t>→∞</m:t>
                                </m:r>
                              </m:lim>
                            </m:limLow>
                          </m:fName>
                          <m:e>
                            <m:f>
                              <m:fPr>
                                <m:ctrlPr>
                                  <a:rPr lang="en-US" altLang="zh-CN" b="1" i="1">
                                    <a:latin typeface="Cambria Math" panose="02040503050406030204" pitchFamily="18" charset="0"/>
                                    <a:cs typeface="Times New Roman" panose="02020603050405020304" pitchFamily="18" charset="0"/>
                                  </a:rPr>
                                </m:ctrlPr>
                              </m:fPr>
                              <m:num>
                                <m:f>
                                  <m:fPr>
                                    <m:ctrlPr>
                                      <a:rPr lang="en-US" altLang="zh-CN" b="1" i="1" smtClean="0">
                                        <a:latin typeface="Cambria Math" panose="02040503050406030204" pitchFamily="18" charset="0"/>
                                        <a:cs typeface="Times New Roman" panose="02020603050405020304" pitchFamily="18" charset="0"/>
                                      </a:rPr>
                                    </m:ctrlPr>
                                  </m:fPr>
                                  <m:num>
                                    <m:r>
                                      <a:rPr lang="en-US" altLang="zh-CN" b="1" i="1">
                                        <a:latin typeface="Cambria Math" panose="02040503050406030204" pitchFamily="18" charset="0"/>
                                        <a:cs typeface="Times New Roman" panose="02020603050405020304" pitchFamily="18" charset="0"/>
                                      </a:rPr>
                                      <m:t>1</m:t>
                                    </m:r>
                                  </m:num>
                                  <m:den>
                                    <m:r>
                                      <a:rPr lang="en-US" altLang="zh-CN" b="1" i="1">
                                        <a:latin typeface="Cambria Math" panose="02040503050406030204" pitchFamily="18" charset="0"/>
                                        <a:cs typeface="Times New Roman" panose="02020603050405020304" pitchFamily="18" charset="0"/>
                                      </a:rPr>
                                      <m:t>2</m:t>
                                    </m:r>
                                  </m:den>
                                </m:f>
                                <m:sSup>
                                  <m:sSupPr>
                                    <m:ctrlPr>
                                      <a:rPr lang="en-US" altLang="zh-CN" b="1" i="1" smtClean="0">
                                        <a:latin typeface="Cambria Math" panose="02040503050406030204" pitchFamily="18" charset="0"/>
                                        <a:cs typeface="Times New Roman" panose="02020603050405020304" pitchFamily="18" charset="0"/>
                                      </a:rPr>
                                    </m:ctrlPr>
                                  </m:sSupPr>
                                  <m:e>
                                    <m:r>
                                      <a:rPr lang="en-US" altLang="zh-CN" b="1" i="1" smtClean="0">
                                        <a:latin typeface="Cambria Math" panose="02040503050406030204" pitchFamily="18" charset="0"/>
                                        <a:cs typeface="Times New Roman" panose="02020603050405020304" pitchFamily="18" charset="0"/>
                                      </a:rPr>
                                      <m:t>𝒏</m:t>
                                    </m:r>
                                  </m:e>
                                  <m:sup>
                                    <m:r>
                                      <a:rPr lang="en-US" altLang="zh-CN" b="1" i="1" smtClean="0">
                                        <a:latin typeface="Cambria Math" panose="02040503050406030204" pitchFamily="18" charset="0"/>
                                        <a:cs typeface="Times New Roman" panose="02020603050405020304" pitchFamily="18" charset="0"/>
                                      </a:rPr>
                                      <m:t>𝟐</m:t>
                                    </m:r>
                                  </m:sup>
                                </m:sSup>
                                <m:r>
                                  <a:rPr lang="en-US" altLang="zh-CN" b="1" i="1" smtClean="0">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cs typeface="Times New Roman" panose="02020603050405020304" pitchFamily="18" charset="0"/>
                                  </a:rPr>
                                  <m:t>𝟑</m:t>
                                </m:r>
                                <m:r>
                                  <a:rPr lang="en-US" altLang="zh-CN" b="1" i="1" smtClean="0">
                                    <a:latin typeface="Cambria Math" panose="02040503050406030204" pitchFamily="18" charset="0"/>
                                    <a:cs typeface="Times New Roman" panose="02020603050405020304" pitchFamily="18" charset="0"/>
                                  </a:rPr>
                                  <m:t>𝒏</m:t>
                                </m:r>
                              </m:num>
                              <m:den>
                                <m:sSup>
                                  <m:sSupPr>
                                    <m:ctrlPr>
                                      <a:rPr lang="en-US" altLang="zh-CN" b="1" i="1" dirty="0">
                                        <a:latin typeface="Cambria Math" panose="02040503050406030204" pitchFamily="18" charset="0"/>
                                        <a:cs typeface="Times New Roman" panose="02020603050405020304" pitchFamily="18" charset="0"/>
                                      </a:rPr>
                                    </m:ctrlPr>
                                  </m:sSupPr>
                                  <m:e>
                                    <m:r>
                                      <a:rPr lang="en-US" altLang="zh-CN" b="1" i="1" dirty="0">
                                        <a:latin typeface="Cambria Math" panose="02040503050406030204" pitchFamily="18" charset="0"/>
                                        <a:cs typeface="Times New Roman" panose="02020603050405020304" pitchFamily="18" charset="0"/>
                                      </a:rPr>
                                      <m:t>𝒏</m:t>
                                    </m:r>
                                  </m:e>
                                  <m:sup>
                                    <m:r>
                                      <a:rPr lang="en-US" altLang="zh-CN" b="1" i="1" dirty="0">
                                        <a:latin typeface="Cambria Math" panose="02040503050406030204" pitchFamily="18" charset="0"/>
                                        <a:cs typeface="Times New Roman" panose="02020603050405020304" pitchFamily="18" charset="0"/>
                                      </a:rPr>
                                      <m:t>𝟐</m:t>
                                    </m:r>
                                  </m:sup>
                                </m:sSup>
                              </m:den>
                            </m:f>
                            <m:r>
                              <a:rPr lang="en-US" altLang="zh-CN" b="1" i="1">
                                <a:latin typeface="Cambria Math" panose="02040503050406030204" pitchFamily="18" charset="0"/>
                                <a:cs typeface="Times New Roman" panose="02020603050405020304" pitchFamily="18" charset="0"/>
                              </a:rPr>
                              <m:t>=</m:t>
                            </m:r>
                            <m:f>
                              <m:fPr>
                                <m:ctrlPr>
                                  <a:rPr lang="en-US" altLang="zh-CN" b="1" i="1" smtClean="0">
                                    <a:latin typeface="Cambria Math" panose="02040503050406030204" pitchFamily="18" charset="0"/>
                                    <a:cs typeface="Times New Roman" panose="02020603050405020304" pitchFamily="18" charset="0"/>
                                  </a:rPr>
                                </m:ctrlPr>
                              </m:fPr>
                              <m:num>
                                <m:r>
                                  <a:rPr lang="en-US" altLang="zh-CN" b="1" i="1" smtClean="0">
                                    <a:latin typeface="Cambria Math" panose="02040503050406030204" pitchFamily="18" charset="0"/>
                                    <a:cs typeface="Times New Roman" panose="02020603050405020304" pitchFamily="18" charset="0"/>
                                  </a:rPr>
                                  <m:t>𝟏</m:t>
                                </m:r>
                              </m:num>
                              <m:den>
                                <m:r>
                                  <a:rPr lang="en-US" altLang="zh-CN" b="1" i="1" smtClean="0">
                                    <a:latin typeface="Cambria Math" panose="02040503050406030204" pitchFamily="18" charset="0"/>
                                    <a:cs typeface="Times New Roman" panose="02020603050405020304" pitchFamily="18" charset="0"/>
                                  </a:rPr>
                                  <m:t>𝟐</m:t>
                                </m:r>
                              </m:den>
                            </m:f>
                          </m:e>
                        </m:func>
                      </m:e>
                    </m:func>
                  </m:oMath>
                </a14:m>
                <a:endParaRPr lang="en-US" altLang="zh-CN" b="1" dirty="0">
                  <a:latin typeface="Times New Roman" panose="02020603050405020304" pitchFamily="18" charset="0"/>
                  <a:cs typeface="Times New Roman" panose="02020603050405020304" pitchFamily="18" charset="0"/>
                </a:endParaRPr>
              </a:p>
              <a:p>
                <a:pPr marL="0" indent="0">
                  <a:buNone/>
                </a:pPr>
                <a:r>
                  <a:rPr lang="en-US" altLang="zh-CN" b="1" dirty="0">
                    <a:latin typeface="Times New Roman" panose="02020603050405020304" pitchFamily="18" charset="0"/>
                    <a:cs typeface="Times New Roman" panose="02020603050405020304" pitchFamily="18" charset="0"/>
                  </a:rPr>
                  <a:t>   </a:t>
                </a:r>
              </a:p>
              <a:p>
                <a:pPr marL="0" indent="0">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根据定理，得证</a:t>
                </a:r>
                <a14:m>
                  <m:oMath xmlns:m="http://schemas.openxmlformats.org/officeDocument/2006/math">
                    <m:r>
                      <a:rPr lang="zh-CN" altLang="en-US" b="1" i="1" dirty="0">
                        <a:latin typeface="Cambria Math" panose="02040503050406030204" pitchFamily="18" charset="0"/>
                        <a:cs typeface="Times New Roman" panose="02020603050405020304" pitchFamily="18" charset="0"/>
                      </a:rPr>
                      <m:t>，</m:t>
                    </m:r>
                    <m:r>
                      <m:rPr>
                        <m:nor/>
                      </m:rPr>
                      <a:rPr lang="en-US" altLang="zh-CN" b="1" i="1">
                        <a:latin typeface="Times New Roman" panose="02020603050405020304" pitchFamily="18" charset="0"/>
                        <a:cs typeface="Times New Roman" panose="02020603050405020304" pitchFamily="18" charset="0"/>
                      </a:rPr>
                      <m:t>f</m:t>
                    </m:r>
                    <m:r>
                      <m:rPr>
                        <m:nor/>
                      </m:rPr>
                      <a:rPr lang="en-US" altLang="zh-CN" b="1" i="1">
                        <a:latin typeface="Times New Roman" panose="02020603050405020304" pitchFamily="18" charset="0"/>
                        <a:cs typeface="Times New Roman" panose="02020603050405020304" pitchFamily="18" charset="0"/>
                      </a:rPr>
                      <m:t>(</m:t>
                    </m:r>
                    <m:r>
                      <m:rPr>
                        <m:nor/>
                      </m:rPr>
                      <a:rPr lang="en-US" altLang="zh-CN" b="1" i="1">
                        <a:latin typeface="Times New Roman" panose="02020603050405020304" pitchFamily="18" charset="0"/>
                        <a:cs typeface="Times New Roman" panose="02020603050405020304" pitchFamily="18" charset="0"/>
                      </a:rPr>
                      <m:t>n</m:t>
                    </m:r>
                    <m:r>
                      <m:rPr>
                        <m:nor/>
                      </m:rPr>
                      <a:rPr lang="en-US" altLang="zh-CN" b="1" i="1">
                        <a:latin typeface="Times New Roman" panose="02020603050405020304" pitchFamily="18" charset="0"/>
                        <a:cs typeface="Times New Roman" panose="02020603050405020304" pitchFamily="18" charset="0"/>
                      </a:rPr>
                      <m:t>)</m:t>
                    </m:r>
                    <m:r>
                      <m:rPr>
                        <m:nor/>
                      </m:rPr>
                      <a:rPr lang="en-US" altLang="zh-CN" b="1">
                        <a:latin typeface="Cambria Math" panose="02040503050406030204" pitchFamily="18" charset="0"/>
                        <a:cs typeface="Times New Roman" panose="02020603050405020304" pitchFamily="18" charset="0"/>
                      </a:rPr>
                      <m:t>=</m:t>
                    </m:r>
                    <m:r>
                      <m:rPr>
                        <m:nor/>
                      </m:rPr>
                      <a:rPr lang="en-US" altLang="zh-CN" b="1" dirty="0">
                        <a:latin typeface="Times New Roman" panose="02020603050405020304" pitchFamily="18" charset="0"/>
                        <a:cs typeface="Times New Roman" panose="02020603050405020304" pitchFamily="18" charset="0"/>
                      </a:rPr>
                      <m:t>Θ</m:t>
                    </m:r>
                    <m:r>
                      <m:rPr>
                        <m:nor/>
                      </m:rPr>
                      <a:rPr lang="en-US" altLang="zh-CN" b="1" dirty="0">
                        <a:latin typeface="Times New Roman" panose="02020603050405020304" pitchFamily="18" charset="0"/>
                        <a:cs typeface="Times New Roman" panose="02020603050405020304" pitchFamily="18" charset="0"/>
                      </a:rPr>
                      <m:t>(</m:t>
                    </m:r>
                    <m:sSup>
                      <m:sSupPr>
                        <m:ctrlPr>
                          <a:rPr lang="en-US" altLang="zh-CN" b="1" i="1" dirty="0">
                            <a:latin typeface="Cambria Math" panose="02040503050406030204" pitchFamily="18" charset="0"/>
                            <a:cs typeface="Times New Roman" panose="02020603050405020304" pitchFamily="18" charset="0"/>
                          </a:rPr>
                        </m:ctrlPr>
                      </m:sSupPr>
                      <m:e>
                        <m:r>
                          <a:rPr lang="en-US" altLang="zh-CN" b="1" i="1" dirty="0">
                            <a:latin typeface="Cambria Math" panose="02040503050406030204" pitchFamily="18" charset="0"/>
                            <a:cs typeface="Times New Roman" panose="02020603050405020304" pitchFamily="18" charset="0"/>
                          </a:rPr>
                          <m:t>𝒏</m:t>
                        </m:r>
                      </m:e>
                      <m:sup>
                        <m:r>
                          <a:rPr lang="en-US" altLang="zh-CN" b="1" i="1" dirty="0">
                            <a:latin typeface="Cambria Math" panose="02040503050406030204" pitchFamily="18" charset="0"/>
                            <a:cs typeface="Times New Roman" panose="02020603050405020304" pitchFamily="18" charset="0"/>
                          </a:rPr>
                          <m:t>𝟐</m:t>
                        </m:r>
                      </m:sup>
                    </m:sSup>
                    <m:r>
                      <m:rPr>
                        <m:nor/>
                      </m:rPr>
                      <a:rPr lang="en-US" altLang="zh-CN" b="1" dirty="0">
                        <a:latin typeface="Times New Roman" panose="02020603050405020304" pitchFamily="18" charset="0"/>
                        <a:cs typeface="Times New Roman" panose="02020603050405020304" pitchFamily="18" charset="0"/>
                      </a:rPr>
                      <m:t>)</m:t>
                    </m:r>
                  </m:oMath>
                </a14:m>
                <a:endParaRPr lang="en-US" altLang="zh-CN" b="1" dirty="0">
                  <a:latin typeface="Times New Roman" panose="02020603050405020304" pitchFamily="18" charset="0"/>
                  <a:cs typeface="Times New Roman" panose="02020603050405020304" pitchFamily="18" charset="0"/>
                </a:endParaRPr>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135" t="-2309"/>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有关函数渐近的界的定理</a:t>
            </a:r>
          </a:p>
        </p:txBody>
      </p:sp>
    </p:spTree>
    <p:extLst>
      <p:ext uri="{BB962C8B-B14F-4D97-AF65-F5344CB8AC3E}">
        <p14:creationId xmlns:p14="http://schemas.microsoft.com/office/powerpoint/2010/main" val="1288552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0D73E0B-5764-4461-A3C4-F6D04D8B57EC}"/>
              </a:ext>
            </a:extLst>
          </p:cNvPr>
          <p:cNvPicPr>
            <a:picLocks noChangeAspect="1"/>
          </p:cNvPicPr>
          <p:nvPr/>
        </p:nvPicPr>
        <p:blipFill>
          <a:blip r:embed="rId2"/>
          <a:stretch>
            <a:fillRect/>
          </a:stretch>
        </p:blipFill>
        <p:spPr>
          <a:xfrm>
            <a:off x="889951" y="0"/>
            <a:ext cx="7364098" cy="6858000"/>
          </a:xfrm>
          <a:prstGeom prst="rect">
            <a:avLst/>
          </a:prstGeom>
        </p:spPr>
      </p:pic>
    </p:spTree>
    <p:extLst>
      <p:ext uri="{BB962C8B-B14F-4D97-AF65-F5344CB8AC3E}">
        <p14:creationId xmlns:p14="http://schemas.microsoft.com/office/powerpoint/2010/main" val="39934357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b="1" dirty="0">
                    <a:latin typeface="Times New Roman" panose="02020603050405020304" pitchFamily="18" charset="0"/>
                    <a:cs typeface="Times New Roman" panose="02020603050405020304" pitchFamily="18" charset="0"/>
                  </a:rPr>
                  <a:t>证明：</a:t>
                </a:r>
                <a:r>
                  <a:rPr lang="en-US" altLang="zh-CN" b="1" i="1" dirty="0">
                    <a:latin typeface="Times New Roman" panose="02020603050405020304" pitchFamily="18" charset="0"/>
                    <a:cs typeface="Times New Roman" panose="02020603050405020304" pitchFamily="18" charset="0"/>
                  </a:rPr>
                  <a:t>f(n)=</a:t>
                </a:r>
                <a:r>
                  <a:rPr lang="en-US" altLang="zh-CN" b="1" i="1" dirty="0" err="1">
                    <a:latin typeface="Times New Roman" panose="02020603050405020304" pitchFamily="18" charset="0"/>
                    <a:cs typeface="Times New Roman" panose="02020603050405020304" pitchFamily="18" charset="0"/>
                  </a:rPr>
                  <a:t>n</a:t>
                </a:r>
                <a:r>
                  <a:rPr lang="en-US" altLang="zh-CN" b="1" i="1" baseline="30000" dirty="0" err="1">
                    <a:latin typeface="Times New Roman" panose="02020603050405020304" pitchFamily="18" charset="0"/>
                    <a:cs typeface="Times New Roman" panose="02020603050405020304" pitchFamily="18" charset="0"/>
                  </a:rPr>
                  <a:t>d</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证明  </a:t>
                </a:r>
                <a:r>
                  <a:rPr lang="en-US" altLang="zh-CN" b="1" i="1" dirty="0">
                    <a:solidFill>
                      <a:srgbClr val="FF0000"/>
                    </a:solidFill>
                    <a:latin typeface="Times New Roman" panose="02020603050405020304" pitchFamily="18" charset="0"/>
                    <a:cs typeface="Times New Roman" panose="02020603050405020304" pitchFamily="18" charset="0"/>
                  </a:rPr>
                  <a:t>f(n)=o(</a:t>
                </a:r>
                <a:r>
                  <a:rPr lang="en-US" altLang="zh-CN" b="1" i="1" dirty="0" err="1">
                    <a:solidFill>
                      <a:srgbClr val="FF0000"/>
                    </a:solidFill>
                    <a:latin typeface="Times New Roman" panose="02020603050405020304" pitchFamily="18" charset="0"/>
                    <a:cs typeface="Times New Roman" panose="02020603050405020304" pitchFamily="18" charset="0"/>
                  </a:rPr>
                  <a:t>r</a:t>
                </a:r>
                <a:r>
                  <a:rPr lang="en-US" altLang="zh-CN" b="1" i="1" baseline="30000" dirty="0" err="1">
                    <a:solidFill>
                      <a:srgbClr val="FF0000"/>
                    </a:solidFill>
                    <a:latin typeface="Times New Roman" panose="02020603050405020304" pitchFamily="18" charset="0"/>
                    <a:cs typeface="Times New Roman" panose="02020603050405020304" pitchFamily="18" charset="0"/>
                  </a:rPr>
                  <a:t>n</a:t>
                </a:r>
                <a:r>
                  <a:rPr lang="en-US" altLang="zh-CN" b="1" i="1" dirty="0">
                    <a:solidFill>
                      <a:srgbClr val="FF0000"/>
                    </a:solidFill>
                    <a:latin typeface="Times New Roman" panose="02020603050405020304" pitchFamily="18" charset="0"/>
                    <a:cs typeface="Times New Roman" panose="02020603050405020304" pitchFamily="18" charset="0"/>
                  </a:rPr>
                  <a:t>), r&gt;1, d&gt;0   </a:t>
                </a:r>
                <a:r>
                  <a:rPr lang="zh-CN" altLang="en-US" b="1" i="1" dirty="0">
                    <a:solidFill>
                      <a:srgbClr val="FF0000"/>
                    </a:solidFill>
                    <a:latin typeface="Times New Roman" panose="02020603050405020304" pitchFamily="18" charset="0"/>
                    <a:cs typeface="Times New Roman" panose="02020603050405020304" pitchFamily="18" charset="0"/>
                  </a:rPr>
                  <a:t>即：</a:t>
                </a:r>
                <a:r>
                  <a:rPr lang="en-US" altLang="zh-CN" b="1" i="1" dirty="0" err="1">
                    <a:solidFill>
                      <a:srgbClr val="FF0000"/>
                    </a:solidFill>
                    <a:latin typeface="Times New Roman" panose="02020603050405020304" pitchFamily="18" charset="0"/>
                    <a:cs typeface="Times New Roman" panose="02020603050405020304" pitchFamily="18" charset="0"/>
                  </a:rPr>
                  <a:t>n</a:t>
                </a:r>
                <a:r>
                  <a:rPr lang="en-US" altLang="zh-CN" b="1" i="1" baseline="30000" dirty="0" err="1">
                    <a:solidFill>
                      <a:srgbClr val="FF0000"/>
                    </a:solidFill>
                    <a:latin typeface="Times New Roman" panose="02020603050405020304" pitchFamily="18" charset="0"/>
                    <a:cs typeface="Times New Roman" panose="02020603050405020304" pitchFamily="18" charset="0"/>
                  </a:rPr>
                  <a:t>d</a:t>
                </a:r>
                <a:r>
                  <a:rPr lang="en-US" altLang="zh-CN" b="1" i="1" dirty="0">
                    <a:solidFill>
                      <a:srgbClr val="FF0000"/>
                    </a:solidFill>
                    <a:latin typeface="Times New Roman" panose="02020603050405020304" pitchFamily="18" charset="0"/>
                    <a:cs typeface="Times New Roman" panose="02020603050405020304" pitchFamily="18" charset="0"/>
                  </a:rPr>
                  <a:t>=o(</a:t>
                </a:r>
                <a:r>
                  <a:rPr lang="en-US" altLang="zh-CN" b="1" i="1" dirty="0" err="1">
                    <a:solidFill>
                      <a:srgbClr val="FF0000"/>
                    </a:solidFill>
                    <a:latin typeface="Times New Roman" panose="02020603050405020304" pitchFamily="18" charset="0"/>
                    <a:cs typeface="Times New Roman" panose="02020603050405020304" pitchFamily="18" charset="0"/>
                  </a:rPr>
                  <a:t>r</a:t>
                </a:r>
                <a:r>
                  <a:rPr lang="en-US" altLang="zh-CN" b="1" i="1" baseline="30000" dirty="0" err="1">
                    <a:solidFill>
                      <a:srgbClr val="FF0000"/>
                    </a:solidFill>
                    <a:latin typeface="Times New Roman" panose="02020603050405020304" pitchFamily="18" charset="0"/>
                    <a:cs typeface="Times New Roman" panose="02020603050405020304" pitchFamily="18" charset="0"/>
                  </a:rPr>
                  <a:t>n</a:t>
                </a:r>
                <a:r>
                  <a:rPr lang="en-US" altLang="zh-CN" b="1" i="1" dirty="0">
                    <a:solidFill>
                      <a:srgbClr val="FF0000"/>
                    </a:solidFill>
                    <a:latin typeface="Times New Roman" panose="02020603050405020304" pitchFamily="18" charset="0"/>
                    <a:cs typeface="Times New Roman" panose="02020603050405020304" pitchFamily="18" charset="0"/>
                  </a:rPr>
                  <a:t>)</a:t>
                </a:r>
              </a:p>
              <a:p>
                <a:pPr marL="0" indent="0">
                  <a:buNone/>
                </a:pPr>
                <a:r>
                  <a:rPr lang="en-US" altLang="zh-CN" b="1" i="1" dirty="0">
                    <a:solidFill>
                      <a:srgbClr val="FF0000"/>
                    </a:solidFill>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证：</a:t>
                </a:r>
                <a:endParaRPr lang="en-US" altLang="zh-CN" b="1" dirty="0">
                  <a:latin typeface="Times New Roman" panose="02020603050405020304" pitchFamily="18" charset="0"/>
                  <a:cs typeface="Times New Roman" panose="02020603050405020304" pitchFamily="18" charset="0"/>
                </a:endParaRPr>
              </a:p>
              <a:p>
                <a:pPr marL="0" indent="0">
                  <a:buNone/>
                </a:pPr>
                <a:r>
                  <a:rPr lang="en-US" altLang="zh-CN" b="1" dirty="0">
                    <a:latin typeface="Times New Roman" panose="02020603050405020304" pitchFamily="18" charset="0"/>
                    <a:cs typeface="Times New Roman" panose="02020603050405020304" pitchFamily="18" charset="0"/>
                  </a:rPr>
                  <a:t>       </a:t>
                </a:r>
                <a14:m>
                  <m:oMath xmlns:m="http://schemas.openxmlformats.org/officeDocument/2006/math">
                    <m:func>
                      <m:funcPr>
                        <m:ctrlPr>
                          <a:rPr lang="en-US" altLang="zh-CN" b="1" i="1">
                            <a:latin typeface="Cambria Math" panose="02040503050406030204" pitchFamily="18" charset="0"/>
                            <a:cs typeface="Times New Roman" panose="02020603050405020304" pitchFamily="18" charset="0"/>
                          </a:rPr>
                        </m:ctrlPr>
                      </m:funcPr>
                      <m:fName>
                        <m:limLow>
                          <m:limLowPr>
                            <m:ctrlPr>
                              <a:rPr lang="en-US" altLang="zh-CN" b="1" i="1">
                                <a:latin typeface="Cambria Math" panose="02040503050406030204" pitchFamily="18" charset="0"/>
                                <a:cs typeface="Times New Roman" panose="02020603050405020304" pitchFamily="18" charset="0"/>
                              </a:rPr>
                            </m:ctrlPr>
                          </m:limLowPr>
                          <m:e>
                            <m:r>
                              <a:rPr lang="en-US" altLang="zh-CN" b="1" i="1">
                                <a:latin typeface="Cambria Math" panose="02040503050406030204" pitchFamily="18" charset="0"/>
                                <a:cs typeface="Times New Roman" panose="02020603050405020304" pitchFamily="18" charset="0"/>
                              </a:rPr>
                              <m:t>𝒍𝒊𝒎</m:t>
                            </m:r>
                          </m:e>
                          <m:lim>
                            <m:r>
                              <a:rPr lang="en-US" altLang="zh-CN" b="1" i="1">
                                <a:latin typeface="Cambria Math" panose="02040503050406030204" pitchFamily="18" charset="0"/>
                                <a:cs typeface="Times New Roman" panose="02020603050405020304" pitchFamily="18" charset="0"/>
                              </a:rPr>
                              <m:t>𝒏</m:t>
                            </m:r>
                            <m:r>
                              <a:rPr lang="en-US" altLang="zh-CN" b="1" i="1">
                                <a:latin typeface="Cambria Math" panose="02040503050406030204" pitchFamily="18" charset="0"/>
                                <a:cs typeface="Times New Roman" panose="02020603050405020304" pitchFamily="18" charset="0"/>
                              </a:rPr>
                              <m:t>→∞</m:t>
                            </m:r>
                          </m:lim>
                        </m:limLow>
                      </m:fName>
                      <m:e>
                        <m:f>
                          <m:fPr>
                            <m:ctrlPr>
                              <a:rPr lang="en-US" altLang="zh-CN" b="1" i="1">
                                <a:latin typeface="Cambria Math" panose="02040503050406030204" pitchFamily="18" charset="0"/>
                                <a:cs typeface="Times New Roman" panose="02020603050405020304" pitchFamily="18" charset="0"/>
                              </a:rPr>
                            </m:ctrlPr>
                          </m:fPr>
                          <m:num>
                            <m:r>
                              <a:rPr lang="en-US" altLang="zh-CN" b="1" i="1">
                                <a:latin typeface="Cambria Math" panose="02040503050406030204" pitchFamily="18" charset="0"/>
                                <a:cs typeface="Times New Roman" panose="02020603050405020304" pitchFamily="18" charset="0"/>
                              </a:rPr>
                              <m:t>𝒇</m:t>
                            </m:r>
                            <m:d>
                              <m:dPr>
                                <m:ctrlPr>
                                  <a:rPr lang="en-US" altLang="zh-CN" b="1" i="1">
                                    <a:latin typeface="Cambria Math" panose="02040503050406030204" pitchFamily="18" charset="0"/>
                                    <a:cs typeface="Times New Roman" panose="02020603050405020304" pitchFamily="18" charset="0"/>
                                  </a:rPr>
                                </m:ctrlPr>
                              </m:dPr>
                              <m:e>
                                <m:r>
                                  <a:rPr lang="en-US" altLang="zh-CN" b="1" i="1">
                                    <a:latin typeface="Cambria Math" panose="02040503050406030204" pitchFamily="18" charset="0"/>
                                    <a:cs typeface="Times New Roman" panose="02020603050405020304" pitchFamily="18" charset="0"/>
                                  </a:rPr>
                                  <m:t>𝒏</m:t>
                                </m:r>
                              </m:e>
                            </m:d>
                          </m:num>
                          <m:den>
                            <m:r>
                              <a:rPr lang="en-US" altLang="zh-CN" b="1" i="1" smtClean="0">
                                <a:latin typeface="Cambria Math" panose="02040503050406030204" pitchFamily="18" charset="0"/>
                                <a:cs typeface="Times New Roman" panose="02020603050405020304" pitchFamily="18" charset="0"/>
                              </a:rPr>
                              <m:t> </m:t>
                            </m:r>
                            <m:sSup>
                              <m:sSupPr>
                                <m:ctrlPr>
                                  <a:rPr lang="en-US" altLang="zh-CN" b="1" i="1" smtClean="0">
                                    <a:latin typeface="Cambria Math" panose="02040503050406030204" pitchFamily="18" charset="0"/>
                                    <a:cs typeface="Times New Roman" panose="02020603050405020304" pitchFamily="18" charset="0"/>
                                  </a:rPr>
                                </m:ctrlPr>
                              </m:sSupPr>
                              <m:e>
                                <m:r>
                                  <a:rPr lang="en-US" altLang="zh-CN" b="1" i="1" smtClean="0">
                                    <a:latin typeface="Cambria Math" panose="02040503050406030204" pitchFamily="18" charset="0"/>
                                    <a:cs typeface="Times New Roman" panose="02020603050405020304" pitchFamily="18" charset="0"/>
                                  </a:rPr>
                                  <m:t>𝒓</m:t>
                                </m:r>
                              </m:e>
                              <m:sup>
                                <m:r>
                                  <a:rPr lang="en-US" altLang="zh-CN" b="1" i="1" smtClean="0">
                                    <a:latin typeface="Cambria Math" panose="02040503050406030204" pitchFamily="18" charset="0"/>
                                    <a:cs typeface="Times New Roman" panose="02020603050405020304" pitchFamily="18" charset="0"/>
                                  </a:rPr>
                                  <m:t>𝒏</m:t>
                                </m:r>
                              </m:sup>
                            </m:sSup>
                          </m:den>
                        </m:f>
                        <m:r>
                          <a:rPr lang="en-US" altLang="zh-CN" b="1" i="1">
                            <a:latin typeface="Cambria Math" panose="02040503050406030204" pitchFamily="18" charset="0"/>
                            <a:cs typeface="Times New Roman" panose="02020603050405020304" pitchFamily="18" charset="0"/>
                          </a:rPr>
                          <m:t>=</m:t>
                        </m:r>
                        <m:func>
                          <m:funcPr>
                            <m:ctrlPr>
                              <a:rPr lang="en-US" altLang="zh-CN" b="1" i="1">
                                <a:latin typeface="Cambria Math" panose="02040503050406030204" pitchFamily="18" charset="0"/>
                                <a:cs typeface="Times New Roman" panose="02020603050405020304" pitchFamily="18" charset="0"/>
                              </a:rPr>
                            </m:ctrlPr>
                          </m:funcPr>
                          <m:fName>
                            <m:limLow>
                              <m:limLowPr>
                                <m:ctrlPr>
                                  <a:rPr lang="en-US" altLang="zh-CN" b="1" i="1">
                                    <a:latin typeface="Cambria Math" panose="02040503050406030204" pitchFamily="18" charset="0"/>
                                    <a:cs typeface="Times New Roman" panose="02020603050405020304" pitchFamily="18" charset="0"/>
                                  </a:rPr>
                                </m:ctrlPr>
                              </m:limLowPr>
                              <m:e>
                                <m:r>
                                  <a:rPr lang="en-US" altLang="zh-CN" b="1" i="1">
                                    <a:latin typeface="Cambria Math" panose="02040503050406030204" pitchFamily="18" charset="0"/>
                                    <a:cs typeface="Times New Roman" panose="02020603050405020304" pitchFamily="18" charset="0"/>
                                  </a:rPr>
                                  <m:t>𝒍𝒊𝒎</m:t>
                                </m:r>
                              </m:e>
                              <m:lim>
                                <m:r>
                                  <a:rPr lang="en-US" altLang="zh-CN" b="1" i="1">
                                    <a:latin typeface="Cambria Math" panose="02040503050406030204" pitchFamily="18" charset="0"/>
                                    <a:cs typeface="Times New Roman" panose="02020603050405020304" pitchFamily="18" charset="0"/>
                                  </a:rPr>
                                  <m:t>𝒏</m:t>
                                </m:r>
                                <m:r>
                                  <a:rPr lang="en-US" altLang="zh-CN" b="1" i="1">
                                    <a:latin typeface="Cambria Math" panose="02040503050406030204" pitchFamily="18" charset="0"/>
                                    <a:cs typeface="Times New Roman" panose="02020603050405020304" pitchFamily="18" charset="0"/>
                                  </a:rPr>
                                  <m:t>→∞</m:t>
                                </m:r>
                              </m:lim>
                            </m:limLow>
                          </m:fName>
                          <m:e>
                            <m:f>
                              <m:fPr>
                                <m:ctrlPr>
                                  <a:rPr lang="en-US" altLang="zh-CN" b="1" i="1">
                                    <a:latin typeface="Cambria Math" panose="02040503050406030204" pitchFamily="18" charset="0"/>
                                    <a:cs typeface="Times New Roman" panose="02020603050405020304" pitchFamily="18" charset="0"/>
                                  </a:rPr>
                                </m:ctrlPr>
                              </m:fPr>
                              <m:num>
                                <m:sSup>
                                  <m:sSupPr>
                                    <m:ctrlPr>
                                      <a:rPr lang="en-US" altLang="zh-CN" b="1" i="1" smtClean="0">
                                        <a:latin typeface="Cambria Math" panose="02040503050406030204" pitchFamily="18" charset="0"/>
                                        <a:cs typeface="Times New Roman" panose="02020603050405020304" pitchFamily="18" charset="0"/>
                                      </a:rPr>
                                    </m:ctrlPr>
                                  </m:sSupPr>
                                  <m:e>
                                    <m:r>
                                      <a:rPr lang="en-US" altLang="zh-CN" b="1" i="1" smtClean="0">
                                        <a:latin typeface="Cambria Math" panose="02040503050406030204" pitchFamily="18" charset="0"/>
                                        <a:cs typeface="Times New Roman" panose="02020603050405020304" pitchFamily="18" charset="0"/>
                                      </a:rPr>
                                      <m:t>𝒏</m:t>
                                    </m:r>
                                  </m:e>
                                  <m:sup>
                                    <m:r>
                                      <a:rPr lang="en-US" altLang="zh-CN" b="1" i="1" smtClean="0">
                                        <a:latin typeface="Cambria Math" panose="02040503050406030204" pitchFamily="18" charset="0"/>
                                        <a:cs typeface="Times New Roman" panose="02020603050405020304" pitchFamily="18" charset="0"/>
                                      </a:rPr>
                                      <m:t>𝒅</m:t>
                                    </m:r>
                                  </m:sup>
                                </m:sSup>
                              </m:num>
                              <m:den>
                                <m:sSup>
                                  <m:sSupPr>
                                    <m:ctrlPr>
                                      <a:rPr lang="en-US" altLang="zh-CN" b="1" i="1" smtClean="0">
                                        <a:latin typeface="Cambria Math" panose="02040503050406030204" pitchFamily="18" charset="0"/>
                                        <a:cs typeface="Times New Roman" panose="02020603050405020304" pitchFamily="18" charset="0"/>
                                      </a:rPr>
                                    </m:ctrlPr>
                                  </m:sSupPr>
                                  <m:e>
                                    <m:r>
                                      <a:rPr lang="en-US" altLang="zh-CN" b="1" i="1" smtClean="0">
                                        <a:latin typeface="Cambria Math" panose="02040503050406030204" pitchFamily="18" charset="0"/>
                                        <a:cs typeface="Times New Roman" panose="02020603050405020304" pitchFamily="18" charset="0"/>
                                      </a:rPr>
                                      <m:t>𝒓</m:t>
                                    </m:r>
                                  </m:e>
                                  <m:sup>
                                    <m:r>
                                      <a:rPr lang="en-US" altLang="zh-CN" b="1" i="1" smtClean="0">
                                        <a:latin typeface="Cambria Math" panose="02040503050406030204" pitchFamily="18" charset="0"/>
                                        <a:cs typeface="Times New Roman" panose="02020603050405020304" pitchFamily="18" charset="0"/>
                                      </a:rPr>
                                      <m:t>𝒏</m:t>
                                    </m:r>
                                  </m:sup>
                                </m:sSup>
                              </m:den>
                            </m:f>
                            <m:r>
                              <a:rPr lang="en-US" altLang="zh-CN" b="1" i="1">
                                <a:latin typeface="Cambria Math" panose="02040503050406030204" pitchFamily="18" charset="0"/>
                                <a:cs typeface="Times New Roman" panose="02020603050405020304" pitchFamily="18" charset="0"/>
                              </a:rPr>
                              <m:t>=</m:t>
                            </m:r>
                            <m:func>
                              <m:funcPr>
                                <m:ctrlPr>
                                  <a:rPr lang="en-US" altLang="zh-CN" b="1" i="1">
                                    <a:latin typeface="Cambria Math" panose="02040503050406030204" pitchFamily="18" charset="0"/>
                                    <a:cs typeface="Times New Roman" panose="02020603050405020304" pitchFamily="18" charset="0"/>
                                  </a:rPr>
                                </m:ctrlPr>
                              </m:funcPr>
                              <m:fName>
                                <m:limLow>
                                  <m:limLowPr>
                                    <m:ctrlPr>
                                      <a:rPr lang="en-US" altLang="zh-CN" b="1" i="1">
                                        <a:latin typeface="Cambria Math" panose="02040503050406030204" pitchFamily="18" charset="0"/>
                                        <a:cs typeface="Times New Roman" panose="02020603050405020304" pitchFamily="18" charset="0"/>
                                      </a:rPr>
                                    </m:ctrlPr>
                                  </m:limLowPr>
                                  <m:e>
                                    <m:r>
                                      <a:rPr lang="en-US" altLang="zh-CN" b="1" i="1">
                                        <a:latin typeface="Cambria Math" panose="02040503050406030204" pitchFamily="18" charset="0"/>
                                        <a:cs typeface="Times New Roman" panose="02020603050405020304" pitchFamily="18" charset="0"/>
                                      </a:rPr>
                                      <m:t>𝒍𝒊𝒎</m:t>
                                    </m:r>
                                  </m:e>
                                  <m:lim>
                                    <m:r>
                                      <a:rPr lang="en-US" altLang="zh-CN" b="1" i="1">
                                        <a:latin typeface="Cambria Math" panose="02040503050406030204" pitchFamily="18" charset="0"/>
                                        <a:cs typeface="Times New Roman" panose="02020603050405020304" pitchFamily="18" charset="0"/>
                                      </a:rPr>
                                      <m:t>𝒏</m:t>
                                    </m:r>
                                    <m:r>
                                      <a:rPr lang="en-US" altLang="zh-CN" b="1" i="1">
                                        <a:latin typeface="Cambria Math" panose="02040503050406030204" pitchFamily="18" charset="0"/>
                                        <a:cs typeface="Times New Roman" panose="02020603050405020304" pitchFamily="18" charset="0"/>
                                      </a:rPr>
                                      <m:t>→∞</m:t>
                                    </m:r>
                                  </m:lim>
                                </m:limLow>
                              </m:fName>
                              <m:e>
                                <m:f>
                                  <m:fPr>
                                    <m:ctrlPr>
                                      <a:rPr lang="en-US" altLang="zh-CN" b="1" i="1">
                                        <a:latin typeface="Cambria Math" panose="02040503050406030204" pitchFamily="18" charset="0"/>
                                        <a:cs typeface="Times New Roman" panose="02020603050405020304" pitchFamily="18" charset="0"/>
                                      </a:rPr>
                                    </m:ctrlPr>
                                  </m:fPr>
                                  <m:num>
                                    <m:sSup>
                                      <m:sSupPr>
                                        <m:ctrlPr>
                                          <a:rPr lang="en-US" altLang="zh-CN" b="1" i="1">
                                            <a:latin typeface="Cambria Math" panose="02040503050406030204" pitchFamily="18" charset="0"/>
                                            <a:cs typeface="Times New Roman" panose="02020603050405020304" pitchFamily="18" charset="0"/>
                                          </a:rPr>
                                        </m:ctrlPr>
                                      </m:sSupPr>
                                      <m:e>
                                        <m:r>
                                          <a:rPr lang="en-US" altLang="zh-CN" b="1" i="1" smtClean="0">
                                            <a:latin typeface="Cambria Math" panose="02040503050406030204" pitchFamily="18" charset="0"/>
                                            <a:cs typeface="Times New Roman" panose="02020603050405020304" pitchFamily="18" charset="0"/>
                                          </a:rPr>
                                          <m:t>𝒅</m:t>
                                        </m:r>
                                        <m:r>
                                          <a:rPr lang="en-US" altLang="zh-CN" b="1" i="1">
                                            <a:latin typeface="Cambria Math" panose="02040503050406030204" pitchFamily="18" charset="0"/>
                                            <a:cs typeface="Times New Roman" panose="02020603050405020304" pitchFamily="18" charset="0"/>
                                          </a:rPr>
                                          <m:t>𝒏</m:t>
                                        </m:r>
                                      </m:e>
                                      <m:sup>
                                        <m:r>
                                          <a:rPr lang="en-US" altLang="zh-CN" b="1" i="1">
                                            <a:latin typeface="Cambria Math" panose="02040503050406030204" pitchFamily="18" charset="0"/>
                                            <a:cs typeface="Times New Roman" panose="02020603050405020304" pitchFamily="18" charset="0"/>
                                          </a:rPr>
                                          <m:t>𝒅</m:t>
                                        </m:r>
                                        <m:r>
                                          <a:rPr lang="en-US" altLang="zh-CN" b="1" i="1" smtClean="0">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cs typeface="Times New Roman" panose="02020603050405020304" pitchFamily="18" charset="0"/>
                                          </a:rPr>
                                          <m:t>𝟏</m:t>
                                        </m:r>
                                      </m:sup>
                                    </m:sSup>
                                  </m:num>
                                  <m:den>
                                    <m:sSup>
                                      <m:sSupPr>
                                        <m:ctrlPr>
                                          <a:rPr lang="en-US" altLang="zh-CN" b="1" i="1">
                                            <a:latin typeface="Cambria Math" panose="02040503050406030204" pitchFamily="18" charset="0"/>
                                            <a:cs typeface="Times New Roman" panose="02020603050405020304" pitchFamily="18" charset="0"/>
                                          </a:rPr>
                                        </m:ctrlPr>
                                      </m:sSupPr>
                                      <m:e>
                                        <m:r>
                                          <a:rPr lang="en-US" altLang="zh-CN" b="1" i="1">
                                            <a:latin typeface="Cambria Math" panose="02040503050406030204" pitchFamily="18" charset="0"/>
                                            <a:cs typeface="Times New Roman" panose="02020603050405020304" pitchFamily="18" charset="0"/>
                                          </a:rPr>
                                          <m:t>𝒓</m:t>
                                        </m:r>
                                      </m:e>
                                      <m:sup>
                                        <m:r>
                                          <a:rPr lang="en-US" altLang="zh-CN" b="1" i="1">
                                            <a:latin typeface="Cambria Math" panose="02040503050406030204" pitchFamily="18" charset="0"/>
                                            <a:cs typeface="Times New Roman" panose="02020603050405020304" pitchFamily="18" charset="0"/>
                                          </a:rPr>
                                          <m:t>𝒏</m:t>
                                        </m:r>
                                      </m:sup>
                                    </m:sSup>
                                    <m:func>
                                      <m:funcPr>
                                        <m:ctrlPr>
                                          <a:rPr lang="en-US" altLang="zh-CN" b="1" i="1" smtClean="0">
                                            <a:latin typeface="Cambria Math" panose="02040503050406030204" pitchFamily="18" charset="0"/>
                                            <a:cs typeface="Times New Roman" panose="02020603050405020304" pitchFamily="18" charset="0"/>
                                          </a:rPr>
                                        </m:ctrlPr>
                                      </m:funcPr>
                                      <m:fName>
                                        <m:r>
                                          <m:rPr>
                                            <m:sty m:val="p"/>
                                          </m:rPr>
                                          <a:rPr lang="en-US" altLang="zh-CN" b="0" i="0" smtClean="0">
                                            <a:latin typeface="Cambria Math" panose="02040503050406030204" pitchFamily="18" charset="0"/>
                                            <a:cs typeface="Times New Roman" panose="02020603050405020304" pitchFamily="18" charset="0"/>
                                          </a:rPr>
                                          <m:t>ln</m:t>
                                        </m:r>
                                      </m:fName>
                                      <m:e>
                                        <m:r>
                                          <a:rPr lang="en-US" altLang="zh-CN" b="1" i="1" smtClean="0">
                                            <a:latin typeface="Cambria Math" panose="02040503050406030204" pitchFamily="18" charset="0"/>
                                            <a:cs typeface="Times New Roman" panose="02020603050405020304" pitchFamily="18" charset="0"/>
                                          </a:rPr>
                                          <m:t>𝒓</m:t>
                                        </m:r>
                                      </m:e>
                                    </m:func>
                                  </m:den>
                                </m:f>
                                <m:r>
                                  <a:rPr lang="en-US" altLang="zh-CN" b="1" i="1">
                                    <a:latin typeface="Cambria Math" panose="02040503050406030204" pitchFamily="18" charset="0"/>
                                    <a:cs typeface="Times New Roman" panose="02020603050405020304" pitchFamily="18" charset="0"/>
                                  </a:rPr>
                                  <m:t>=</m:t>
                                </m:r>
                                <m:func>
                                  <m:funcPr>
                                    <m:ctrlPr>
                                      <a:rPr lang="en-US" altLang="zh-CN" b="1" i="1">
                                        <a:latin typeface="Cambria Math" panose="02040503050406030204" pitchFamily="18" charset="0"/>
                                        <a:cs typeface="Times New Roman" panose="02020603050405020304" pitchFamily="18" charset="0"/>
                                      </a:rPr>
                                    </m:ctrlPr>
                                  </m:funcPr>
                                  <m:fName>
                                    <m:limLow>
                                      <m:limLowPr>
                                        <m:ctrlPr>
                                          <a:rPr lang="en-US" altLang="zh-CN" b="1" i="1">
                                            <a:latin typeface="Cambria Math" panose="02040503050406030204" pitchFamily="18" charset="0"/>
                                            <a:cs typeface="Times New Roman" panose="02020603050405020304" pitchFamily="18" charset="0"/>
                                          </a:rPr>
                                        </m:ctrlPr>
                                      </m:limLowPr>
                                      <m:e>
                                        <m:r>
                                          <a:rPr lang="en-US" altLang="zh-CN" b="1" i="1">
                                            <a:latin typeface="Cambria Math" panose="02040503050406030204" pitchFamily="18" charset="0"/>
                                            <a:cs typeface="Times New Roman" panose="02020603050405020304" pitchFamily="18" charset="0"/>
                                          </a:rPr>
                                          <m:t>𝒍𝒊𝒎</m:t>
                                        </m:r>
                                      </m:e>
                                      <m:lim>
                                        <m:r>
                                          <a:rPr lang="en-US" altLang="zh-CN" b="1" i="1">
                                            <a:latin typeface="Cambria Math" panose="02040503050406030204" pitchFamily="18" charset="0"/>
                                            <a:cs typeface="Times New Roman" panose="02020603050405020304" pitchFamily="18" charset="0"/>
                                          </a:rPr>
                                          <m:t>𝒏</m:t>
                                        </m:r>
                                        <m:r>
                                          <a:rPr lang="en-US" altLang="zh-CN" b="1" i="1">
                                            <a:latin typeface="Cambria Math" panose="02040503050406030204" pitchFamily="18" charset="0"/>
                                            <a:cs typeface="Times New Roman" panose="02020603050405020304" pitchFamily="18" charset="0"/>
                                          </a:rPr>
                                          <m:t>→∞</m:t>
                                        </m:r>
                                      </m:lim>
                                    </m:limLow>
                                  </m:fName>
                                  <m:e>
                                    <m:f>
                                      <m:fPr>
                                        <m:ctrlPr>
                                          <a:rPr lang="en-US" altLang="zh-CN" b="1" i="1">
                                            <a:latin typeface="Cambria Math" panose="02040503050406030204" pitchFamily="18" charset="0"/>
                                            <a:cs typeface="Times New Roman" panose="02020603050405020304" pitchFamily="18" charset="0"/>
                                          </a:rPr>
                                        </m:ctrlPr>
                                      </m:fPr>
                                      <m:num>
                                        <m:sSup>
                                          <m:sSupPr>
                                            <m:ctrlPr>
                                              <a:rPr lang="en-US" altLang="zh-CN" b="1" i="1">
                                                <a:latin typeface="Cambria Math" panose="02040503050406030204" pitchFamily="18" charset="0"/>
                                                <a:cs typeface="Times New Roman" panose="02020603050405020304" pitchFamily="18" charset="0"/>
                                              </a:rPr>
                                            </m:ctrlPr>
                                          </m:sSupPr>
                                          <m:e>
                                            <m:r>
                                              <a:rPr lang="en-US" altLang="zh-CN" b="1" i="1">
                                                <a:latin typeface="Cambria Math" panose="02040503050406030204" pitchFamily="18" charset="0"/>
                                                <a:cs typeface="Times New Roman" panose="02020603050405020304" pitchFamily="18" charset="0"/>
                                              </a:rPr>
                                              <m:t>𝒅</m:t>
                                            </m:r>
                                            <m:r>
                                              <a:rPr lang="en-US" altLang="zh-CN" b="1" i="1" smtClean="0">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cs typeface="Times New Roman" panose="02020603050405020304" pitchFamily="18" charset="0"/>
                                              </a:rPr>
                                              <m:t>𝒅</m:t>
                                            </m:r>
                                            <m:r>
                                              <a:rPr lang="en-US" altLang="zh-CN" b="1" i="1" smtClean="0">
                                                <a:latin typeface="Cambria Math" panose="02040503050406030204" pitchFamily="18" charset="0"/>
                                                <a:cs typeface="Times New Roman" panose="02020603050405020304" pitchFamily="18" charset="0"/>
                                              </a:rPr>
                                              <m:t>−1)</m:t>
                                            </m:r>
                                            <m:r>
                                              <a:rPr lang="en-US" altLang="zh-CN" b="1" i="1">
                                                <a:latin typeface="Cambria Math" panose="02040503050406030204" pitchFamily="18" charset="0"/>
                                                <a:cs typeface="Times New Roman" panose="02020603050405020304" pitchFamily="18" charset="0"/>
                                              </a:rPr>
                                              <m:t>𝒏</m:t>
                                            </m:r>
                                          </m:e>
                                          <m:sup>
                                            <m:r>
                                              <a:rPr lang="en-US" altLang="zh-CN" b="1" i="1">
                                                <a:latin typeface="Cambria Math" panose="02040503050406030204" pitchFamily="18" charset="0"/>
                                                <a:cs typeface="Times New Roman" panose="02020603050405020304" pitchFamily="18" charset="0"/>
                                              </a:rPr>
                                              <m:t>𝒅</m:t>
                                            </m:r>
                                            <m:r>
                                              <a:rPr lang="en-US" altLang="zh-CN" b="1" i="1">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cs typeface="Times New Roman" panose="02020603050405020304" pitchFamily="18" charset="0"/>
                                              </a:rPr>
                                              <m:t>𝟐</m:t>
                                            </m:r>
                                          </m:sup>
                                        </m:sSup>
                                      </m:num>
                                      <m:den>
                                        <m:sSup>
                                          <m:sSupPr>
                                            <m:ctrlPr>
                                              <a:rPr lang="en-US" altLang="zh-CN" b="1" i="1">
                                                <a:latin typeface="Cambria Math" panose="02040503050406030204" pitchFamily="18" charset="0"/>
                                                <a:cs typeface="Times New Roman" panose="02020603050405020304" pitchFamily="18" charset="0"/>
                                              </a:rPr>
                                            </m:ctrlPr>
                                          </m:sSupPr>
                                          <m:e>
                                            <m:r>
                                              <a:rPr lang="en-US" altLang="zh-CN" b="1" i="1">
                                                <a:latin typeface="Cambria Math" panose="02040503050406030204" pitchFamily="18" charset="0"/>
                                                <a:cs typeface="Times New Roman" panose="02020603050405020304" pitchFamily="18" charset="0"/>
                                              </a:rPr>
                                              <m:t>𝒓</m:t>
                                            </m:r>
                                          </m:e>
                                          <m:sup>
                                            <m:r>
                                              <a:rPr lang="en-US" altLang="zh-CN" b="1" i="1">
                                                <a:latin typeface="Cambria Math" panose="02040503050406030204" pitchFamily="18" charset="0"/>
                                                <a:cs typeface="Times New Roman" panose="02020603050405020304" pitchFamily="18" charset="0"/>
                                              </a:rPr>
                                              <m:t>𝒏</m:t>
                                            </m:r>
                                          </m:sup>
                                        </m:sSup>
                                        <m:sSup>
                                          <m:sSupPr>
                                            <m:ctrlPr>
                                              <a:rPr lang="en-US" altLang="zh-CN" b="1" i="1" smtClean="0">
                                                <a:latin typeface="Cambria Math" panose="02040503050406030204" pitchFamily="18" charset="0"/>
                                                <a:cs typeface="Times New Roman" panose="02020603050405020304" pitchFamily="18" charset="0"/>
                                              </a:rPr>
                                            </m:ctrlPr>
                                          </m:sSupPr>
                                          <m:e>
                                            <m:func>
                                              <m:funcPr>
                                                <m:ctrlPr>
                                                  <a:rPr lang="en-US" altLang="zh-CN" b="1" i="1" smtClean="0">
                                                    <a:latin typeface="Cambria Math" panose="02040503050406030204" pitchFamily="18" charset="0"/>
                                                    <a:cs typeface="Times New Roman" panose="02020603050405020304" pitchFamily="18" charset="0"/>
                                                  </a:rPr>
                                                </m:ctrlPr>
                                              </m:funcPr>
                                              <m:fName>
                                                <m:r>
                                                  <a:rPr lang="en-US" altLang="zh-CN" b="0" i="0" smtClean="0">
                                                    <a:latin typeface="Cambria Math" panose="02040503050406030204" pitchFamily="18" charset="0"/>
                                                    <a:cs typeface="Times New Roman" panose="02020603050405020304" pitchFamily="18" charset="0"/>
                                                  </a:rPr>
                                                  <m:t>(</m:t>
                                                </m:r>
                                                <m:r>
                                                  <m:rPr>
                                                    <m:sty m:val="p"/>
                                                  </m:rPr>
                                                  <a:rPr lang="en-US" altLang="zh-CN" b="0" i="0" smtClean="0">
                                                    <a:latin typeface="Cambria Math" panose="02040503050406030204" pitchFamily="18" charset="0"/>
                                                    <a:cs typeface="Times New Roman" panose="02020603050405020304" pitchFamily="18" charset="0"/>
                                                  </a:rPr>
                                                  <m:t>ln</m:t>
                                                </m:r>
                                              </m:fName>
                                              <m:e>
                                                <m:r>
                                                  <a:rPr lang="en-US" altLang="zh-CN" b="1" i="1" smtClean="0">
                                                    <a:latin typeface="Cambria Math" panose="02040503050406030204" pitchFamily="18" charset="0"/>
                                                    <a:cs typeface="Times New Roman" panose="02020603050405020304" pitchFamily="18" charset="0"/>
                                                  </a:rPr>
                                                  <m:t>𝒓</m:t>
                                                </m:r>
                                                <m:r>
                                                  <a:rPr lang="en-US" altLang="zh-CN" b="1" i="1" smtClean="0">
                                                    <a:latin typeface="Cambria Math" panose="02040503050406030204" pitchFamily="18" charset="0"/>
                                                    <a:cs typeface="Times New Roman" panose="02020603050405020304" pitchFamily="18" charset="0"/>
                                                  </a:rPr>
                                                  <m:t>)</m:t>
                                                </m:r>
                                              </m:e>
                                            </m:func>
                                          </m:e>
                                          <m:sup>
                                            <m:r>
                                              <a:rPr lang="en-US" altLang="zh-CN" b="1" i="1" smtClean="0">
                                                <a:latin typeface="Cambria Math" panose="02040503050406030204" pitchFamily="18" charset="0"/>
                                                <a:cs typeface="Times New Roman" panose="02020603050405020304" pitchFamily="18" charset="0"/>
                                              </a:rPr>
                                              <m:t>𝟐</m:t>
                                            </m:r>
                                          </m:sup>
                                        </m:sSup>
                                      </m:den>
                                    </m:f>
                                    <m:r>
                                      <a:rPr lang="en-US" altLang="zh-CN" b="1" i="1">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cs typeface="Times New Roman" panose="02020603050405020304" pitchFamily="18" charset="0"/>
                                      </a:rPr>
                                      <m:t>…</m:t>
                                    </m:r>
                                  </m:e>
                                </m:func>
                              </m:e>
                            </m:func>
                          </m:e>
                        </m:func>
                      </m:e>
                    </m:func>
                  </m:oMath>
                </a14:m>
                <a:endParaRPr lang="en-US" altLang="zh-CN" b="1" dirty="0">
                  <a:latin typeface="Times New Roman" panose="02020603050405020304" pitchFamily="18" charset="0"/>
                  <a:cs typeface="Times New Roman" panose="02020603050405020304" pitchFamily="18" charset="0"/>
                </a:endParaRPr>
              </a:p>
              <a:p>
                <a:pPr marL="0" indent="0">
                  <a:buNone/>
                </a:pPr>
                <a:endParaRPr lang="en-US" altLang="zh-CN" b="1" dirty="0">
                  <a:latin typeface="Times New Roman" panose="02020603050405020304" pitchFamily="18" charset="0"/>
                  <a:cs typeface="Times New Roman" panose="02020603050405020304" pitchFamily="18" charset="0"/>
                </a:endParaRPr>
              </a:p>
              <a:p>
                <a:pPr marL="0" indent="0">
                  <a:buNone/>
                </a:pPr>
                <a:r>
                  <a:rPr lang="en-US" altLang="zh-CN" b="1" dirty="0">
                    <a:latin typeface="Times New Roman" panose="02020603050405020304" pitchFamily="18" charset="0"/>
                    <a:cs typeface="Times New Roman" panose="02020603050405020304" pitchFamily="18" charset="0"/>
                  </a:rPr>
                  <a:t>      </a:t>
                </a:r>
                <a14:m>
                  <m:oMath xmlns:m="http://schemas.openxmlformats.org/officeDocument/2006/math">
                    <m:func>
                      <m:funcPr>
                        <m:ctrlPr>
                          <a:rPr lang="en-US" altLang="zh-CN" b="1" i="1">
                            <a:latin typeface="Cambria Math" panose="02040503050406030204" pitchFamily="18" charset="0"/>
                            <a:cs typeface="Times New Roman" panose="02020603050405020304" pitchFamily="18" charset="0"/>
                          </a:rPr>
                        </m:ctrlPr>
                      </m:funcPr>
                      <m:fName>
                        <m:r>
                          <a:rPr lang="en-US" altLang="zh-CN" b="1" i="1" smtClean="0">
                            <a:latin typeface="Cambria Math" panose="02040503050406030204" pitchFamily="18" charset="0"/>
                            <a:cs typeface="Times New Roman" panose="02020603050405020304" pitchFamily="18" charset="0"/>
                          </a:rPr>
                          <m:t>=</m:t>
                        </m:r>
                        <m:limLow>
                          <m:limLowPr>
                            <m:ctrlPr>
                              <a:rPr lang="en-US" altLang="zh-CN" b="1" i="1">
                                <a:latin typeface="Cambria Math" panose="02040503050406030204" pitchFamily="18" charset="0"/>
                                <a:cs typeface="Times New Roman" panose="02020603050405020304" pitchFamily="18" charset="0"/>
                              </a:rPr>
                            </m:ctrlPr>
                          </m:limLowPr>
                          <m:e>
                            <m:r>
                              <a:rPr lang="en-US" altLang="zh-CN" b="1" i="1">
                                <a:latin typeface="Cambria Math" panose="02040503050406030204" pitchFamily="18" charset="0"/>
                                <a:cs typeface="Times New Roman" panose="02020603050405020304" pitchFamily="18" charset="0"/>
                              </a:rPr>
                              <m:t>𝒍𝒊𝒎</m:t>
                            </m:r>
                          </m:e>
                          <m:lim>
                            <m:r>
                              <a:rPr lang="en-US" altLang="zh-CN" b="1" i="1">
                                <a:latin typeface="Cambria Math" panose="02040503050406030204" pitchFamily="18" charset="0"/>
                                <a:cs typeface="Times New Roman" panose="02020603050405020304" pitchFamily="18" charset="0"/>
                              </a:rPr>
                              <m:t>𝒏</m:t>
                            </m:r>
                            <m:r>
                              <a:rPr lang="en-US" altLang="zh-CN" b="1" i="1">
                                <a:latin typeface="Cambria Math" panose="02040503050406030204" pitchFamily="18" charset="0"/>
                                <a:cs typeface="Times New Roman" panose="02020603050405020304" pitchFamily="18" charset="0"/>
                              </a:rPr>
                              <m:t>→∞</m:t>
                            </m:r>
                          </m:lim>
                        </m:limLow>
                      </m:fName>
                      <m:e>
                        <m:f>
                          <m:fPr>
                            <m:ctrlPr>
                              <a:rPr lang="en-US" altLang="zh-CN" b="1" i="1">
                                <a:latin typeface="Cambria Math" panose="02040503050406030204" pitchFamily="18" charset="0"/>
                                <a:cs typeface="Times New Roman" panose="02020603050405020304" pitchFamily="18" charset="0"/>
                              </a:rPr>
                            </m:ctrlPr>
                          </m:fPr>
                          <m:num>
                            <m:r>
                              <a:rPr lang="en-US" altLang="zh-CN" b="1" i="1" smtClean="0">
                                <a:latin typeface="Cambria Math" panose="02040503050406030204" pitchFamily="18" charset="0"/>
                                <a:cs typeface="Times New Roman" panose="02020603050405020304" pitchFamily="18" charset="0"/>
                              </a:rPr>
                              <m:t>𝒅</m:t>
                            </m:r>
                            <m:r>
                              <a:rPr lang="en-US" altLang="zh-CN" b="1" i="1" smtClean="0">
                                <a:latin typeface="Cambria Math" panose="02040503050406030204" pitchFamily="18" charset="0"/>
                                <a:cs typeface="Times New Roman" panose="02020603050405020304" pitchFamily="18" charset="0"/>
                              </a:rPr>
                              <m:t>!</m:t>
                            </m:r>
                          </m:num>
                          <m:den>
                            <m:sSup>
                              <m:sSupPr>
                                <m:ctrlPr>
                                  <a:rPr lang="en-US" altLang="zh-CN" b="1" i="1" smtClean="0">
                                    <a:latin typeface="Cambria Math" panose="02040503050406030204" pitchFamily="18" charset="0"/>
                                    <a:cs typeface="Times New Roman" panose="02020603050405020304" pitchFamily="18" charset="0"/>
                                  </a:rPr>
                                </m:ctrlPr>
                              </m:sSupPr>
                              <m:e>
                                <m:sSup>
                                  <m:sSupPr>
                                    <m:ctrlPr>
                                      <a:rPr lang="en-US" altLang="zh-CN" b="1" i="1" smtClean="0">
                                        <a:latin typeface="Cambria Math" panose="02040503050406030204" pitchFamily="18" charset="0"/>
                                        <a:cs typeface="Times New Roman" panose="02020603050405020304" pitchFamily="18" charset="0"/>
                                      </a:rPr>
                                    </m:ctrlPr>
                                  </m:sSupPr>
                                  <m:e>
                                    <m:r>
                                      <a:rPr lang="en-US" altLang="zh-CN" b="1" i="1" smtClean="0">
                                        <a:latin typeface="Cambria Math" panose="02040503050406030204" pitchFamily="18" charset="0"/>
                                        <a:cs typeface="Times New Roman" panose="02020603050405020304" pitchFamily="18" charset="0"/>
                                      </a:rPr>
                                      <m:t>𝒓</m:t>
                                    </m:r>
                                  </m:e>
                                  <m:sup>
                                    <m:r>
                                      <a:rPr lang="en-US" altLang="zh-CN" b="1" i="1" smtClean="0">
                                        <a:latin typeface="Cambria Math" panose="02040503050406030204" pitchFamily="18" charset="0"/>
                                        <a:cs typeface="Times New Roman" panose="02020603050405020304" pitchFamily="18" charset="0"/>
                                      </a:rPr>
                                      <m:t>𝒏</m:t>
                                    </m:r>
                                  </m:sup>
                                </m:sSup>
                                <m:r>
                                  <a:rPr lang="en-US" altLang="zh-CN" b="1" i="1" smtClean="0">
                                    <a:latin typeface="Cambria Math" panose="02040503050406030204" pitchFamily="18" charset="0"/>
                                    <a:cs typeface="Times New Roman" panose="02020603050405020304" pitchFamily="18" charset="0"/>
                                  </a:rPr>
                                  <m:t>(</m:t>
                                </m:r>
                                <m:func>
                                  <m:funcPr>
                                    <m:ctrlPr>
                                      <a:rPr lang="en-US" altLang="zh-CN" b="1" i="1" smtClean="0">
                                        <a:latin typeface="Cambria Math" panose="02040503050406030204" pitchFamily="18" charset="0"/>
                                        <a:cs typeface="Times New Roman" panose="02020603050405020304" pitchFamily="18" charset="0"/>
                                      </a:rPr>
                                    </m:ctrlPr>
                                  </m:funcPr>
                                  <m:fName>
                                    <m:r>
                                      <m:rPr>
                                        <m:sty m:val="p"/>
                                      </m:rPr>
                                      <a:rPr lang="en-US" altLang="zh-CN" b="0" i="0" smtClean="0">
                                        <a:latin typeface="Cambria Math" panose="02040503050406030204" pitchFamily="18" charset="0"/>
                                        <a:cs typeface="Times New Roman" panose="02020603050405020304" pitchFamily="18" charset="0"/>
                                      </a:rPr>
                                      <m:t>ln</m:t>
                                    </m:r>
                                  </m:fName>
                                  <m:e>
                                    <m:r>
                                      <a:rPr lang="en-US" altLang="zh-CN" b="1" i="1" smtClean="0">
                                        <a:latin typeface="Cambria Math" panose="02040503050406030204" pitchFamily="18" charset="0"/>
                                        <a:cs typeface="Times New Roman" panose="02020603050405020304" pitchFamily="18" charset="0"/>
                                      </a:rPr>
                                      <m:t>𝒓</m:t>
                                    </m:r>
                                  </m:e>
                                </m:func>
                                <m:r>
                                  <a:rPr lang="en-US" altLang="zh-CN" b="1" i="1" smtClean="0">
                                    <a:latin typeface="Cambria Math" panose="02040503050406030204" pitchFamily="18" charset="0"/>
                                    <a:cs typeface="Times New Roman" panose="02020603050405020304" pitchFamily="18" charset="0"/>
                                  </a:rPr>
                                  <m:t>)</m:t>
                                </m:r>
                              </m:e>
                              <m:sup>
                                <m:r>
                                  <a:rPr lang="en-US" altLang="zh-CN" b="1" i="1" smtClean="0">
                                    <a:latin typeface="Cambria Math" panose="02040503050406030204" pitchFamily="18" charset="0"/>
                                    <a:cs typeface="Times New Roman" panose="02020603050405020304" pitchFamily="18" charset="0"/>
                                  </a:rPr>
                                  <m:t>𝒅</m:t>
                                </m:r>
                              </m:sup>
                            </m:sSup>
                          </m:den>
                        </m:f>
                        <m:r>
                          <a:rPr lang="en-US" altLang="zh-CN" b="1" i="1">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cs typeface="Times New Roman" panose="02020603050405020304" pitchFamily="18" charset="0"/>
                          </a:rPr>
                          <m:t>𝟎</m:t>
                        </m:r>
                      </m:e>
                    </m:func>
                  </m:oMath>
                </a14:m>
                <a:r>
                  <a:rPr lang="zh-CN" altLang="en-US" b="1" dirty="0">
                    <a:latin typeface="Times New Roman" panose="02020603050405020304" pitchFamily="18" charset="0"/>
                    <a:cs typeface="Times New Roman" panose="02020603050405020304" pitchFamily="18" charset="0"/>
                  </a:rPr>
                  <a:t>        得证</a:t>
                </a:r>
                <a:endParaRPr lang="en-US" altLang="zh-CN" b="1" dirty="0">
                  <a:latin typeface="Times New Roman" panose="02020603050405020304" pitchFamily="18" charset="0"/>
                  <a:cs typeface="Times New Roman" panose="02020603050405020304" pitchFamily="18" charset="0"/>
                </a:endParaRPr>
              </a:p>
              <a:p>
                <a:pPr marL="0" indent="0">
                  <a:buNone/>
                </a:pPr>
                <a:endParaRPr lang="en-US" altLang="zh-CN" b="1" dirty="0">
                  <a:latin typeface="Times New Roman" panose="02020603050405020304" pitchFamily="18" charset="0"/>
                  <a:cs typeface="Times New Roman" panose="02020603050405020304" pitchFamily="18" charset="0"/>
                </a:endParaRPr>
              </a:p>
              <a:p>
                <a:pPr marL="0" indent="0">
                  <a:buNone/>
                </a:pPr>
                <a:r>
                  <a:rPr lang="en-US" altLang="zh-CN" b="1" dirty="0">
                    <a:latin typeface="Times New Roman" panose="02020603050405020304" pitchFamily="18" charset="0"/>
                    <a:cs typeface="Times New Roman" panose="02020603050405020304" pitchFamily="18" charset="0"/>
                  </a:rPr>
                  <a:t>   </a:t>
                </a:r>
                <a:r>
                  <a:rPr lang="zh-CN" altLang="en-US" b="1" dirty="0">
                    <a:solidFill>
                      <a:srgbClr val="0000CC"/>
                    </a:solidFill>
                    <a:latin typeface="Times New Roman" panose="02020603050405020304" pitchFamily="18" charset="0"/>
                    <a:cs typeface="Times New Roman" panose="02020603050405020304" pitchFamily="18" charset="0"/>
                  </a:rPr>
                  <a:t>多项式函数的阶低于指数函数的阶</a:t>
                </a: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135" t="-182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有关函数渐近的界的定理</a:t>
            </a:r>
          </a:p>
        </p:txBody>
      </p:sp>
      <p:sp>
        <p:nvSpPr>
          <p:cNvPr id="4" name="线形标注 1 3"/>
          <p:cNvSpPr/>
          <p:nvPr/>
        </p:nvSpPr>
        <p:spPr>
          <a:xfrm>
            <a:off x="6259131" y="3657600"/>
            <a:ext cx="2756080" cy="695459"/>
          </a:xfrm>
          <a:prstGeom prst="borderCallout1">
            <a:avLst>
              <a:gd name="adj1" fmla="val 20602"/>
              <a:gd name="adj2" fmla="val 78"/>
              <a:gd name="adj3" fmla="val -65278"/>
              <a:gd name="adj4" fmla="val -98978"/>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E907CE"/>
                </a:solidFill>
              </a:rPr>
              <a:t>分子分母分别求导</a:t>
            </a:r>
          </a:p>
        </p:txBody>
      </p:sp>
    </p:spTree>
    <p:extLst>
      <p:ext uri="{BB962C8B-B14F-4D97-AF65-F5344CB8AC3E}">
        <p14:creationId xmlns:p14="http://schemas.microsoft.com/office/powerpoint/2010/main" val="13527510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a:t>证明：</a:t>
                </a:r>
                <a14:m>
                  <m:oMath xmlns:m="http://schemas.openxmlformats.org/officeDocument/2006/math">
                    <m:func>
                      <m:funcPr>
                        <m:ctrlPr>
                          <a:rPr lang="en-US" altLang="zh-CN" i="1" smtClean="0">
                            <a:solidFill>
                              <a:srgbClr val="FF0000"/>
                            </a:solidFill>
                            <a:latin typeface="Cambria Math" panose="02040503050406030204" pitchFamily="18" charset="0"/>
                          </a:rPr>
                        </m:ctrlPr>
                      </m:funcPr>
                      <m:fName>
                        <m:r>
                          <m:rPr>
                            <m:sty m:val="p"/>
                          </m:rPr>
                          <a:rPr lang="en-US" altLang="zh-CN" i="0" smtClean="0">
                            <a:solidFill>
                              <a:srgbClr val="FF0000"/>
                            </a:solidFill>
                            <a:latin typeface="Cambria Math" panose="02040503050406030204" pitchFamily="18" charset="0"/>
                          </a:rPr>
                          <m:t>ln</m:t>
                        </m:r>
                      </m:fName>
                      <m:e>
                        <m:r>
                          <a:rPr lang="en-US" altLang="zh-CN" b="0" i="1" smtClean="0">
                            <a:solidFill>
                              <a:srgbClr val="FF0000"/>
                            </a:solidFill>
                            <a:latin typeface="Cambria Math" panose="02040503050406030204" pitchFamily="18" charset="0"/>
                          </a:rPr>
                          <m:t>𝑛</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𝑜</m:t>
                        </m:r>
                        <m:d>
                          <m:dPr>
                            <m:ctrlPr>
                              <a:rPr lang="en-US" altLang="zh-CN" b="0" i="1" smtClean="0">
                                <a:solidFill>
                                  <a:srgbClr val="FF0000"/>
                                </a:solidFill>
                                <a:latin typeface="Cambria Math" panose="02040503050406030204" pitchFamily="18" charset="0"/>
                              </a:rPr>
                            </m:ctrlPr>
                          </m:dPr>
                          <m:e>
                            <m:sSup>
                              <m:sSupPr>
                                <m:ctrlPr>
                                  <a:rPr lang="en-US" altLang="zh-CN" b="0"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𝑛</m:t>
                                </m:r>
                              </m:e>
                              <m:sup>
                                <m:r>
                                  <a:rPr lang="en-US" altLang="zh-CN" b="0" i="1" smtClean="0">
                                    <a:solidFill>
                                      <a:srgbClr val="FF0000"/>
                                    </a:solidFill>
                                    <a:latin typeface="Cambria Math" panose="02040503050406030204" pitchFamily="18" charset="0"/>
                                  </a:rPr>
                                  <m:t>𝑑</m:t>
                                </m:r>
                              </m:sup>
                            </m:sSup>
                          </m:e>
                        </m:d>
                        <m:r>
                          <a:rPr lang="en-US" altLang="zh-CN" b="0" i="1" smtClean="0">
                            <a:solidFill>
                              <a:srgbClr val="FF0000"/>
                            </a:solidFill>
                            <a:latin typeface="Cambria Math" panose="02040503050406030204" pitchFamily="18" charset="0"/>
                          </a:rPr>
                          <m:t>,   </m:t>
                        </m:r>
                        <m:r>
                          <a:rPr lang="en-US" altLang="zh-CN" b="0" i="1" smtClean="0">
                            <a:solidFill>
                              <a:srgbClr val="FF0000"/>
                            </a:solidFill>
                            <a:latin typeface="Cambria Math" panose="02040503050406030204" pitchFamily="18" charset="0"/>
                          </a:rPr>
                          <m:t>𝑑</m:t>
                        </m:r>
                        <m:r>
                          <a:rPr lang="en-US" altLang="zh-CN" b="0" i="1" smtClean="0">
                            <a:solidFill>
                              <a:srgbClr val="FF0000"/>
                            </a:solidFill>
                            <a:latin typeface="Cambria Math" panose="02040503050406030204" pitchFamily="18" charset="0"/>
                          </a:rPr>
                          <m:t>&gt;0</m:t>
                        </m:r>
                      </m:e>
                    </m:func>
                  </m:oMath>
                </a14:m>
                <a:endParaRPr lang="en-US" altLang="zh-CN" dirty="0"/>
              </a:p>
              <a:p>
                <a:pPr marL="0" indent="0">
                  <a:buNone/>
                </a:pPr>
                <a:r>
                  <a:rPr lang="en-US" altLang="zh-CN" dirty="0"/>
                  <a:t>  </a:t>
                </a:r>
                <a:r>
                  <a:rPr lang="zh-CN" altLang="en-US" dirty="0"/>
                  <a:t>证：</a:t>
                </a:r>
                <a:endParaRPr lang="en-US" altLang="zh-CN" dirty="0"/>
              </a:p>
              <a:p>
                <a:pPr marL="0" indent="0">
                  <a:buNone/>
                </a:pPr>
                <a:r>
                  <a:rPr lang="en-US" altLang="zh-CN" dirty="0"/>
                  <a:t>     </a:t>
                </a:r>
                <a14:m>
                  <m:oMath xmlns:m="http://schemas.openxmlformats.org/officeDocument/2006/math">
                    <m:func>
                      <m:funcPr>
                        <m:ctrlPr>
                          <a:rPr lang="en-US" altLang="zh-CN" b="1" i="1">
                            <a:latin typeface="Cambria Math" panose="02040503050406030204" pitchFamily="18" charset="0"/>
                            <a:cs typeface="Times New Roman" panose="02020603050405020304" pitchFamily="18" charset="0"/>
                          </a:rPr>
                        </m:ctrlPr>
                      </m:funcPr>
                      <m:fName>
                        <m:limLow>
                          <m:limLowPr>
                            <m:ctrlPr>
                              <a:rPr lang="en-US" altLang="zh-CN" b="1" i="1">
                                <a:latin typeface="Cambria Math" panose="02040503050406030204" pitchFamily="18" charset="0"/>
                                <a:cs typeface="Times New Roman" panose="02020603050405020304" pitchFamily="18" charset="0"/>
                              </a:rPr>
                            </m:ctrlPr>
                          </m:limLowPr>
                          <m:e>
                            <m:r>
                              <a:rPr lang="en-US" altLang="zh-CN" b="1" i="1">
                                <a:latin typeface="Cambria Math" panose="02040503050406030204" pitchFamily="18" charset="0"/>
                                <a:cs typeface="Times New Roman" panose="02020603050405020304" pitchFamily="18" charset="0"/>
                              </a:rPr>
                              <m:t>𝒍𝒊𝒎</m:t>
                            </m:r>
                          </m:e>
                          <m:lim>
                            <m:r>
                              <a:rPr lang="en-US" altLang="zh-CN" b="1" i="1">
                                <a:latin typeface="Cambria Math" panose="02040503050406030204" pitchFamily="18" charset="0"/>
                                <a:cs typeface="Times New Roman" panose="02020603050405020304" pitchFamily="18" charset="0"/>
                              </a:rPr>
                              <m:t>𝒏</m:t>
                            </m:r>
                            <m:r>
                              <a:rPr lang="en-US" altLang="zh-CN" b="1" i="1">
                                <a:latin typeface="Cambria Math" panose="02040503050406030204" pitchFamily="18" charset="0"/>
                                <a:cs typeface="Times New Roman" panose="02020603050405020304" pitchFamily="18" charset="0"/>
                              </a:rPr>
                              <m:t>→∞</m:t>
                            </m:r>
                          </m:lim>
                        </m:limLow>
                      </m:fName>
                      <m:e>
                        <m:f>
                          <m:fPr>
                            <m:ctrlPr>
                              <a:rPr lang="en-US" altLang="zh-CN" b="1" i="1">
                                <a:latin typeface="Cambria Math" panose="02040503050406030204" pitchFamily="18" charset="0"/>
                                <a:cs typeface="Times New Roman" panose="02020603050405020304" pitchFamily="18" charset="0"/>
                              </a:rPr>
                            </m:ctrlPr>
                          </m:fPr>
                          <m:num>
                            <m:func>
                              <m:funcPr>
                                <m:ctrlPr>
                                  <a:rPr lang="en-US" altLang="zh-CN" b="1" i="1" smtClean="0">
                                    <a:latin typeface="Cambria Math" panose="02040503050406030204" pitchFamily="18" charset="0"/>
                                    <a:cs typeface="Times New Roman" panose="02020603050405020304" pitchFamily="18" charset="0"/>
                                  </a:rPr>
                                </m:ctrlPr>
                              </m:funcPr>
                              <m:fName>
                                <m:r>
                                  <m:rPr>
                                    <m:sty m:val="p"/>
                                  </m:rPr>
                                  <a:rPr lang="en-US" altLang="zh-CN" b="0" i="0" smtClean="0">
                                    <a:latin typeface="Cambria Math" panose="02040503050406030204" pitchFamily="18" charset="0"/>
                                    <a:cs typeface="Times New Roman" panose="02020603050405020304" pitchFamily="18" charset="0"/>
                                  </a:rPr>
                                  <m:t>ln</m:t>
                                </m:r>
                              </m:fName>
                              <m:e>
                                <m:r>
                                  <a:rPr lang="en-US" altLang="zh-CN" b="1" i="1" smtClean="0">
                                    <a:latin typeface="Cambria Math" panose="02040503050406030204" pitchFamily="18" charset="0"/>
                                    <a:cs typeface="Times New Roman" panose="02020603050405020304" pitchFamily="18" charset="0"/>
                                  </a:rPr>
                                  <m:t>𝒏</m:t>
                                </m:r>
                              </m:e>
                            </m:func>
                          </m:num>
                          <m:den>
                            <m:sSup>
                              <m:sSupPr>
                                <m:ctrlPr>
                                  <a:rPr lang="en-US" altLang="zh-CN" b="1" i="1" smtClean="0">
                                    <a:latin typeface="Cambria Math" panose="02040503050406030204" pitchFamily="18" charset="0"/>
                                    <a:cs typeface="Times New Roman" panose="02020603050405020304" pitchFamily="18" charset="0"/>
                                  </a:rPr>
                                </m:ctrlPr>
                              </m:sSupPr>
                              <m:e>
                                <m:r>
                                  <a:rPr lang="en-US" altLang="zh-CN" b="1" i="1" smtClean="0">
                                    <a:latin typeface="Cambria Math" panose="02040503050406030204" pitchFamily="18" charset="0"/>
                                    <a:cs typeface="Times New Roman" panose="02020603050405020304" pitchFamily="18" charset="0"/>
                                  </a:rPr>
                                  <m:t>𝒏</m:t>
                                </m:r>
                              </m:e>
                              <m:sup>
                                <m:r>
                                  <a:rPr lang="en-US" altLang="zh-CN" b="1" i="1" smtClean="0">
                                    <a:latin typeface="Cambria Math" panose="02040503050406030204" pitchFamily="18" charset="0"/>
                                    <a:cs typeface="Times New Roman" panose="02020603050405020304" pitchFamily="18" charset="0"/>
                                  </a:rPr>
                                  <m:t>𝒅</m:t>
                                </m:r>
                              </m:sup>
                            </m:sSup>
                          </m:den>
                        </m:f>
                        <m:r>
                          <a:rPr lang="en-US" altLang="zh-CN" b="1" i="1">
                            <a:latin typeface="Cambria Math" panose="02040503050406030204" pitchFamily="18" charset="0"/>
                            <a:cs typeface="Times New Roman" panose="02020603050405020304" pitchFamily="18" charset="0"/>
                          </a:rPr>
                          <m:t>=</m:t>
                        </m:r>
                      </m:e>
                    </m:func>
                    <m:func>
                      <m:funcPr>
                        <m:ctrlPr>
                          <a:rPr lang="en-US" altLang="zh-CN" b="1" i="1">
                            <a:latin typeface="Cambria Math" panose="02040503050406030204" pitchFamily="18" charset="0"/>
                            <a:cs typeface="Times New Roman" panose="02020603050405020304" pitchFamily="18" charset="0"/>
                          </a:rPr>
                        </m:ctrlPr>
                      </m:funcPr>
                      <m:fName>
                        <m:limLow>
                          <m:limLowPr>
                            <m:ctrlPr>
                              <a:rPr lang="en-US" altLang="zh-CN" b="1" i="1">
                                <a:latin typeface="Cambria Math" panose="02040503050406030204" pitchFamily="18" charset="0"/>
                                <a:cs typeface="Times New Roman" panose="02020603050405020304" pitchFamily="18" charset="0"/>
                              </a:rPr>
                            </m:ctrlPr>
                          </m:limLowPr>
                          <m:e>
                            <m:r>
                              <a:rPr lang="en-US" altLang="zh-CN" b="1" i="1">
                                <a:latin typeface="Cambria Math" panose="02040503050406030204" pitchFamily="18" charset="0"/>
                                <a:cs typeface="Times New Roman" panose="02020603050405020304" pitchFamily="18" charset="0"/>
                              </a:rPr>
                              <m:t>𝒍𝒊𝒎</m:t>
                            </m:r>
                          </m:e>
                          <m:lim>
                            <m:r>
                              <a:rPr lang="en-US" altLang="zh-CN" b="1" i="1">
                                <a:latin typeface="Cambria Math" panose="02040503050406030204" pitchFamily="18" charset="0"/>
                                <a:cs typeface="Times New Roman" panose="02020603050405020304" pitchFamily="18" charset="0"/>
                              </a:rPr>
                              <m:t>𝒏</m:t>
                            </m:r>
                            <m:r>
                              <a:rPr lang="en-US" altLang="zh-CN" b="1" i="1">
                                <a:latin typeface="Cambria Math" panose="02040503050406030204" pitchFamily="18" charset="0"/>
                                <a:cs typeface="Times New Roman" panose="02020603050405020304" pitchFamily="18" charset="0"/>
                              </a:rPr>
                              <m:t>→∞</m:t>
                            </m:r>
                          </m:lim>
                        </m:limLow>
                      </m:fName>
                      <m:e>
                        <m:f>
                          <m:fPr>
                            <m:ctrlPr>
                              <a:rPr lang="en-US" altLang="zh-CN" b="1" i="1">
                                <a:latin typeface="Cambria Math" panose="02040503050406030204" pitchFamily="18" charset="0"/>
                                <a:cs typeface="Times New Roman" panose="02020603050405020304" pitchFamily="18" charset="0"/>
                              </a:rPr>
                            </m:ctrlPr>
                          </m:fPr>
                          <m:num>
                            <m:f>
                              <m:fPr>
                                <m:ctrlPr>
                                  <a:rPr lang="en-US" altLang="zh-CN" b="1" i="1" smtClean="0">
                                    <a:latin typeface="Cambria Math" panose="02040503050406030204" pitchFamily="18" charset="0"/>
                                    <a:cs typeface="Times New Roman" panose="02020603050405020304" pitchFamily="18" charset="0"/>
                                  </a:rPr>
                                </m:ctrlPr>
                              </m:fPr>
                              <m:num>
                                <m:r>
                                  <a:rPr lang="en-US" altLang="zh-CN" b="1" i="1" smtClean="0">
                                    <a:latin typeface="Cambria Math" panose="02040503050406030204" pitchFamily="18" charset="0"/>
                                    <a:cs typeface="Times New Roman" panose="02020603050405020304" pitchFamily="18" charset="0"/>
                                  </a:rPr>
                                  <m:t>𝟏</m:t>
                                </m:r>
                              </m:num>
                              <m:den>
                                <m:r>
                                  <a:rPr lang="en-US" altLang="zh-CN" b="1" i="1" smtClean="0">
                                    <a:latin typeface="Cambria Math" panose="02040503050406030204" pitchFamily="18" charset="0"/>
                                    <a:cs typeface="Times New Roman" panose="02020603050405020304" pitchFamily="18" charset="0"/>
                                  </a:rPr>
                                  <m:t>𝒏</m:t>
                                </m:r>
                              </m:den>
                            </m:f>
                          </m:num>
                          <m:den>
                            <m:r>
                              <a:rPr lang="en-US" altLang="zh-CN" b="1" i="1" smtClean="0">
                                <a:latin typeface="Cambria Math" panose="02040503050406030204" pitchFamily="18" charset="0"/>
                                <a:cs typeface="Times New Roman" panose="02020603050405020304" pitchFamily="18" charset="0"/>
                              </a:rPr>
                              <m:t>𝒅</m:t>
                            </m:r>
                            <m:sSup>
                              <m:sSupPr>
                                <m:ctrlPr>
                                  <a:rPr lang="en-US" altLang="zh-CN" b="1" i="1" smtClean="0">
                                    <a:latin typeface="Cambria Math" panose="02040503050406030204" pitchFamily="18" charset="0"/>
                                    <a:cs typeface="Times New Roman" panose="02020603050405020304" pitchFamily="18" charset="0"/>
                                  </a:rPr>
                                </m:ctrlPr>
                              </m:sSupPr>
                              <m:e>
                                <m:r>
                                  <a:rPr lang="en-US" altLang="zh-CN" b="1" i="1" smtClean="0">
                                    <a:latin typeface="Cambria Math" panose="02040503050406030204" pitchFamily="18" charset="0"/>
                                    <a:cs typeface="Times New Roman" panose="02020603050405020304" pitchFamily="18" charset="0"/>
                                  </a:rPr>
                                  <m:t>𝒏</m:t>
                                </m:r>
                              </m:e>
                              <m:sup>
                                <m:r>
                                  <a:rPr lang="en-US" altLang="zh-CN" b="1" i="1" smtClean="0">
                                    <a:latin typeface="Cambria Math" panose="02040503050406030204" pitchFamily="18" charset="0"/>
                                    <a:cs typeface="Times New Roman" panose="02020603050405020304" pitchFamily="18" charset="0"/>
                                  </a:rPr>
                                  <m:t>𝒅</m:t>
                                </m:r>
                                <m:r>
                                  <a:rPr lang="en-US" altLang="zh-CN" b="1" i="1" smtClean="0">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cs typeface="Times New Roman" panose="02020603050405020304" pitchFamily="18" charset="0"/>
                                  </a:rPr>
                                  <m:t>𝟏</m:t>
                                </m:r>
                              </m:sup>
                            </m:sSup>
                          </m:den>
                        </m:f>
                        <m:r>
                          <a:rPr lang="en-US" altLang="zh-CN" b="1" i="1">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cs typeface="Times New Roman" panose="02020603050405020304" pitchFamily="18" charset="0"/>
                          </a:rPr>
                          <m:t>𝟎</m:t>
                        </m:r>
                      </m:e>
                    </m:func>
                  </m:oMath>
                </a14:m>
                <a:endParaRPr lang="en-US" altLang="zh-CN" dirty="0"/>
              </a:p>
              <a:p>
                <a:pPr marL="0" indent="0">
                  <a:buNone/>
                </a:pPr>
                <a:endParaRPr lang="en-US" altLang="zh-CN" dirty="0"/>
              </a:p>
              <a:p>
                <a:pPr marL="0" indent="0">
                  <a:buNone/>
                </a:pPr>
                <a:endParaRPr lang="en-US" altLang="zh-CN" dirty="0"/>
              </a:p>
              <a:p>
                <a:pPr marL="0" indent="0">
                  <a:buNone/>
                </a:pPr>
                <a:r>
                  <a:rPr lang="zh-CN" altLang="en-US" b="1" dirty="0">
                    <a:solidFill>
                      <a:srgbClr val="0000CC"/>
                    </a:solidFill>
                    <a:latin typeface="Times New Roman" panose="02020603050405020304" pitchFamily="18" charset="0"/>
                    <a:cs typeface="Times New Roman" panose="02020603050405020304" pitchFamily="18" charset="0"/>
                  </a:rPr>
                  <a:t>     对数函数的阶低于多项式函数的阶</a:t>
                </a:r>
              </a:p>
              <a:p>
                <a:pPr marL="0" indent="0">
                  <a:buNone/>
                </a:pPr>
                <a:endParaRPr lang="en-US" altLang="zh-CN" dirty="0"/>
              </a:p>
              <a:p>
                <a:pPr marL="0" indent="0">
                  <a:buNone/>
                </a:pPr>
                <a:endParaRPr lang="en-US" altLang="zh-CN"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135" t="-182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有关函数渐近的界的定理</a:t>
            </a:r>
          </a:p>
        </p:txBody>
      </p:sp>
    </p:spTree>
    <p:extLst>
      <p:ext uri="{BB962C8B-B14F-4D97-AF65-F5344CB8AC3E}">
        <p14:creationId xmlns:p14="http://schemas.microsoft.com/office/powerpoint/2010/main" val="33611161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b="1" dirty="0"/>
                  <a:t>定理</a:t>
                </a:r>
                <a:r>
                  <a:rPr lang="en-US" altLang="zh-CN" b="1" dirty="0"/>
                  <a:t>2</a:t>
                </a:r>
                <a:r>
                  <a:rPr lang="zh-CN" altLang="en-US" b="1" dirty="0"/>
                  <a:t>：</a:t>
                </a:r>
                <a:r>
                  <a:rPr lang="en-US" altLang="zh-CN" b="1" i="1" dirty="0">
                    <a:latin typeface="Times New Roman" panose="02020603050405020304" pitchFamily="18" charset="0"/>
                    <a:cs typeface="Times New Roman" panose="02020603050405020304" pitchFamily="18" charset="0"/>
                  </a:rPr>
                  <a:t>f</a:t>
                </a:r>
                <a:r>
                  <a:rPr lang="zh-CN" altLang="en-US"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g</a:t>
                </a:r>
                <a:r>
                  <a:rPr lang="zh-CN" altLang="en-US" b="1" dirty="0">
                    <a:latin typeface="Times New Roman" panose="02020603050405020304" pitchFamily="18" charset="0"/>
                    <a:cs typeface="Times New Roman" panose="02020603050405020304" pitchFamily="18" charset="0"/>
                  </a:rPr>
                  <a:t>和</a:t>
                </a:r>
                <a:r>
                  <a:rPr lang="en-US" altLang="zh-CN" b="1" i="1" dirty="0">
                    <a:latin typeface="Times New Roman" panose="02020603050405020304" pitchFamily="18" charset="0"/>
                    <a:cs typeface="Times New Roman" panose="02020603050405020304" pitchFamily="18" charset="0"/>
                  </a:rPr>
                  <a:t>h</a:t>
                </a:r>
                <a:r>
                  <a:rPr lang="zh-CN" altLang="en-US" b="1" dirty="0">
                    <a:latin typeface="Times New Roman" panose="02020603050405020304" pitchFamily="18" charset="0"/>
                    <a:cs typeface="Times New Roman" panose="02020603050405020304" pitchFamily="18" charset="0"/>
                  </a:rPr>
                  <a:t>是定义域为自然数集</a:t>
                </a:r>
                <a:r>
                  <a:rPr lang="en-US" altLang="zh-CN" b="1" i="1"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上的函数。</a:t>
                </a:r>
                <a:endParaRPr lang="en-US" altLang="zh-CN" dirty="0"/>
              </a:p>
              <a:p>
                <a:pPr marL="457200" lvl="1" indent="0">
                  <a:buNone/>
                </a:pPr>
                <a14:m>
                  <m:oMath xmlns:m="http://schemas.openxmlformats.org/officeDocument/2006/math">
                    <m:r>
                      <a:rPr lang="en-US" altLang="zh-CN" sz="2800" b="1" i="1">
                        <a:latin typeface="Cambria Math" panose="02040503050406030204" pitchFamily="18" charset="0"/>
                      </a:rPr>
                      <m:t>𝒇</m:t>
                    </m:r>
                    <m:d>
                      <m:dPr>
                        <m:ctrlPr>
                          <a:rPr lang="en-US" altLang="zh-CN" sz="2800" b="1" i="1">
                            <a:latin typeface="Cambria Math" panose="02040503050406030204" pitchFamily="18" charset="0"/>
                          </a:rPr>
                        </m:ctrlPr>
                      </m:dPr>
                      <m:e>
                        <m:r>
                          <a:rPr lang="en-US" altLang="zh-CN" sz="2800" b="1" i="1">
                            <a:latin typeface="Cambria Math" panose="02040503050406030204" pitchFamily="18" charset="0"/>
                          </a:rPr>
                          <m:t>𝒏</m:t>
                        </m:r>
                      </m:e>
                    </m:d>
                    <m:r>
                      <a:rPr lang="en-US" altLang="zh-CN" sz="2800" b="1" i="1">
                        <a:latin typeface="Cambria Math" panose="02040503050406030204" pitchFamily="18" charset="0"/>
                      </a:rPr>
                      <m:t>=</m:t>
                    </m:r>
                    <m:r>
                      <m:rPr>
                        <m:nor/>
                      </m:rPr>
                      <a:rPr lang="en-US" altLang="zh-CN" sz="2800" b="1" i="1" dirty="0">
                        <a:latin typeface="Times New Roman" panose="02020603050405020304" pitchFamily="18" charset="0"/>
                        <a:cs typeface="Times New Roman" panose="02020603050405020304" pitchFamily="18" charset="0"/>
                      </a:rPr>
                      <m:t>Θ</m:t>
                    </m:r>
                    <m:r>
                      <m:rPr>
                        <m:nor/>
                      </m:rPr>
                      <a:rPr lang="en-US" altLang="zh-CN" sz="2800" b="1" i="1" dirty="0">
                        <a:latin typeface="Times New Roman" panose="02020603050405020304" pitchFamily="18" charset="0"/>
                        <a:cs typeface="Times New Roman" panose="02020603050405020304" pitchFamily="18" charset="0"/>
                      </a:rPr>
                      <m:t>(</m:t>
                    </m:r>
                    <m:r>
                      <m:rPr>
                        <m:nor/>
                      </m:rPr>
                      <a:rPr lang="en-US" altLang="zh-CN" sz="2800" b="1" i="1" dirty="0">
                        <a:latin typeface="Times New Roman" panose="02020603050405020304" pitchFamily="18" charset="0"/>
                        <a:cs typeface="Times New Roman" panose="02020603050405020304" pitchFamily="18" charset="0"/>
                      </a:rPr>
                      <m:t>g</m:t>
                    </m:r>
                    <m:r>
                      <m:rPr>
                        <m:nor/>
                      </m:rPr>
                      <a:rPr lang="en-US" altLang="zh-CN" sz="2800" b="1" i="1" dirty="0">
                        <a:latin typeface="Times New Roman" panose="02020603050405020304" pitchFamily="18" charset="0"/>
                        <a:cs typeface="Times New Roman" panose="02020603050405020304" pitchFamily="18" charset="0"/>
                      </a:rPr>
                      <m:t>(</m:t>
                    </m:r>
                    <m:r>
                      <m:rPr>
                        <m:nor/>
                      </m:rPr>
                      <a:rPr lang="en-US" altLang="zh-CN" sz="2800" b="1" i="1" dirty="0">
                        <a:latin typeface="Times New Roman" panose="02020603050405020304" pitchFamily="18" charset="0"/>
                        <a:cs typeface="Times New Roman" panose="02020603050405020304" pitchFamily="18" charset="0"/>
                      </a:rPr>
                      <m:t>n</m:t>
                    </m:r>
                    <m:r>
                      <m:rPr>
                        <m:nor/>
                      </m:rPr>
                      <a:rPr lang="en-US" altLang="zh-CN" sz="2800" b="1" i="1" dirty="0">
                        <a:latin typeface="Times New Roman" panose="02020603050405020304" pitchFamily="18" charset="0"/>
                        <a:cs typeface="Times New Roman" panose="02020603050405020304" pitchFamily="18" charset="0"/>
                      </a:rPr>
                      <m:t>))</m:t>
                    </m:r>
                    <m:r>
                      <a:rPr lang="zh-CN" altLang="en-US" sz="2800" b="1" i="1" dirty="0">
                        <a:latin typeface="Cambria Math" panose="02040503050406030204" pitchFamily="18" charset="0"/>
                        <a:cs typeface="Times New Roman" panose="02020603050405020304" pitchFamily="18" charset="0"/>
                      </a:rPr>
                      <m:t>和</m:t>
                    </m:r>
                    <m:r>
                      <a:rPr lang="en-US" altLang="zh-CN" sz="2800" b="1" i="1" dirty="0">
                        <a:latin typeface="Cambria Math" panose="02040503050406030204" pitchFamily="18" charset="0"/>
                        <a:cs typeface="Times New Roman" panose="02020603050405020304" pitchFamily="18" charset="0"/>
                      </a:rPr>
                      <m:t>𝒈</m:t>
                    </m:r>
                    <m:d>
                      <m:dPr>
                        <m:ctrlPr>
                          <a:rPr lang="en-US" altLang="zh-CN" sz="2800" b="1" i="1">
                            <a:latin typeface="Cambria Math" panose="02040503050406030204" pitchFamily="18" charset="0"/>
                          </a:rPr>
                        </m:ctrlPr>
                      </m:dPr>
                      <m:e>
                        <m:r>
                          <a:rPr lang="en-US" altLang="zh-CN" sz="2800" b="1" i="1">
                            <a:latin typeface="Cambria Math" panose="02040503050406030204" pitchFamily="18" charset="0"/>
                          </a:rPr>
                          <m:t>𝒏</m:t>
                        </m:r>
                      </m:e>
                    </m:d>
                    <m:r>
                      <a:rPr lang="en-US" altLang="zh-CN" sz="2800" b="1" i="1">
                        <a:latin typeface="Cambria Math" panose="02040503050406030204" pitchFamily="18" charset="0"/>
                      </a:rPr>
                      <m:t>=</m:t>
                    </m:r>
                    <m:r>
                      <m:rPr>
                        <m:nor/>
                      </m:rPr>
                      <a:rPr lang="en-US" altLang="zh-CN" sz="2800" b="1" i="1" dirty="0">
                        <a:latin typeface="Times New Roman" panose="02020603050405020304" pitchFamily="18" charset="0"/>
                        <a:cs typeface="Times New Roman" panose="02020603050405020304" pitchFamily="18" charset="0"/>
                      </a:rPr>
                      <m:t>Θ</m:t>
                    </m:r>
                    <m:r>
                      <m:rPr>
                        <m:nor/>
                      </m:rPr>
                      <a:rPr lang="en-US" altLang="zh-CN" sz="2800" b="1" i="1" dirty="0">
                        <a:latin typeface="Times New Roman" panose="02020603050405020304" pitchFamily="18" charset="0"/>
                        <a:cs typeface="Times New Roman" panose="02020603050405020304" pitchFamily="18" charset="0"/>
                      </a:rPr>
                      <m:t>(</m:t>
                    </m:r>
                    <m:r>
                      <m:rPr>
                        <m:nor/>
                      </m:rPr>
                      <a:rPr lang="en-US" altLang="zh-CN" sz="2800" b="1" i="1" dirty="0">
                        <a:latin typeface="Times New Roman" panose="02020603050405020304" pitchFamily="18" charset="0"/>
                        <a:cs typeface="Times New Roman" panose="02020603050405020304" pitchFamily="18" charset="0"/>
                      </a:rPr>
                      <m:t>h</m:t>
                    </m:r>
                    <m:r>
                      <m:rPr>
                        <m:nor/>
                      </m:rPr>
                      <a:rPr lang="en-US" altLang="zh-CN" sz="2800" b="1" i="1" dirty="0">
                        <a:latin typeface="Times New Roman" panose="02020603050405020304" pitchFamily="18" charset="0"/>
                        <a:cs typeface="Times New Roman" panose="02020603050405020304" pitchFamily="18" charset="0"/>
                      </a:rPr>
                      <m:t>(</m:t>
                    </m:r>
                    <m:r>
                      <m:rPr>
                        <m:nor/>
                      </m:rPr>
                      <a:rPr lang="en-US" altLang="zh-CN" sz="2800" b="1" i="1" dirty="0">
                        <a:latin typeface="Times New Roman" panose="02020603050405020304" pitchFamily="18" charset="0"/>
                        <a:cs typeface="Times New Roman" panose="02020603050405020304" pitchFamily="18" charset="0"/>
                      </a:rPr>
                      <m:t>n</m:t>
                    </m:r>
                    <m:r>
                      <m:rPr>
                        <m:nor/>
                      </m:rPr>
                      <a:rPr lang="en-US" altLang="zh-CN" sz="2800" b="1" i="1" dirty="0">
                        <a:latin typeface="Times New Roman" panose="02020603050405020304" pitchFamily="18" charset="0"/>
                        <a:cs typeface="Times New Roman" panose="02020603050405020304" pitchFamily="18" charset="0"/>
                      </a:rPr>
                      <m:t>))</m:t>
                    </m:r>
                  </m:oMath>
                </a14:m>
                <a:r>
                  <a:rPr lang="zh-CN" altLang="en-US" sz="2800" b="1"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800" b="1" i="1">
                        <a:latin typeface="Cambria Math" panose="02040503050406030204" pitchFamily="18" charset="0"/>
                      </a:rPr>
                      <m:t>𝒇</m:t>
                    </m:r>
                    <m:d>
                      <m:dPr>
                        <m:ctrlPr>
                          <a:rPr lang="en-US" altLang="zh-CN" sz="2800" b="1" i="1">
                            <a:latin typeface="Cambria Math" panose="02040503050406030204" pitchFamily="18" charset="0"/>
                          </a:rPr>
                        </m:ctrlPr>
                      </m:dPr>
                      <m:e>
                        <m:r>
                          <a:rPr lang="en-US" altLang="zh-CN" sz="2800" b="1" i="1">
                            <a:latin typeface="Cambria Math" panose="02040503050406030204" pitchFamily="18" charset="0"/>
                          </a:rPr>
                          <m:t>𝒏</m:t>
                        </m:r>
                      </m:e>
                    </m:d>
                    <m:r>
                      <a:rPr lang="en-US" altLang="zh-CN" sz="2800" b="1" i="1">
                        <a:latin typeface="Cambria Math" panose="02040503050406030204" pitchFamily="18" charset="0"/>
                      </a:rPr>
                      <m:t>=</m:t>
                    </m:r>
                    <m:r>
                      <m:rPr>
                        <m:nor/>
                      </m:rPr>
                      <a:rPr lang="en-US" altLang="zh-CN" sz="2800" b="1" i="1" dirty="0">
                        <a:latin typeface="Times New Roman" panose="02020603050405020304" pitchFamily="18" charset="0"/>
                        <a:cs typeface="Times New Roman" panose="02020603050405020304" pitchFamily="18" charset="0"/>
                      </a:rPr>
                      <m:t>Θ</m:t>
                    </m:r>
                    <m:r>
                      <m:rPr>
                        <m:nor/>
                      </m:rPr>
                      <a:rPr lang="en-US" altLang="zh-CN" sz="2800" b="1" i="1" dirty="0">
                        <a:latin typeface="Times New Roman" panose="02020603050405020304" pitchFamily="18" charset="0"/>
                        <a:cs typeface="Times New Roman" panose="02020603050405020304" pitchFamily="18" charset="0"/>
                      </a:rPr>
                      <m:t>(</m:t>
                    </m:r>
                    <m:r>
                      <m:rPr>
                        <m:nor/>
                      </m:rPr>
                      <a:rPr lang="en-US" altLang="zh-CN" sz="2800" b="1" i="1" dirty="0">
                        <a:latin typeface="Times New Roman" panose="02020603050405020304" pitchFamily="18" charset="0"/>
                        <a:cs typeface="Times New Roman" panose="02020603050405020304" pitchFamily="18" charset="0"/>
                      </a:rPr>
                      <m:t>h</m:t>
                    </m:r>
                    <m:r>
                      <m:rPr>
                        <m:nor/>
                      </m:rPr>
                      <a:rPr lang="en-US" altLang="zh-CN" sz="2800" b="1" i="1" dirty="0">
                        <a:latin typeface="Times New Roman" panose="02020603050405020304" pitchFamily="18" charset="0"/>
                        <a:cs typeface="Times New Roman" panose="02020603050405020304" pitchFamily="18" charset="0"/>
                      </a:rPr>
                      <m:t>(</m:t>
                    </m:r>
                    <m:r>
                      <m:rPr>
                        <m:nor/>
                      </m:rPr>
                      <a:rPr lang="en-US" altLang="zh-CN" sz="2800" b="1" i="1" dirty="0">
                        <a:latin typeface="Times New Roman" panose="02020603050405020304" pitchFamily="18" charset="0"/>
                        <a:cs typeface="Times New Roman" panose="02020603050405020304" pitchFamily="18" charset="0"/>
                      </a:rPr>
                      <m:t>n</m:t>
                    </m:r>
                    <m:r>
                      <m:rPr>
                        <m:nor/>
                      </m:rPr>
                      <a:rPr lang="en-US" altLang="zh-CN" sz="2800" b="1" i="1" dirty="0">
                        <a:latin typeface="Times New Roman" panose="02020603050405020304" pitchFamily="18" charset="0"/>
                        <a:cs typeface="Times New Roman" panose="02020603050405020304" pitchFamily="18" charset="0"/>
                      </a:rPr>
                      <m:t>))</m:t>
                    </m:r>
                  </m:oMath>
                </a14:m>
                <a:endParaRPr lang="en-US" altLang="zh-CN" sz="2800" b="1" i="1" dirty="0">
                  <a:latin typeface="Times New Roman" panose="02020603050405020304" pitchFamily="18" charset="0"/>
                  <a:cs typeface="Times New Roman" panose="02020603050405020304" pitchFamily="18" charset="0"/>
                </a:endParaRPr>
              </a:p>
              <a:p>
                <a:pPr marL="457200" lvl="1" indent="0">
                  <a:buNone/>
                </a:pPr>
                <a14:m>
                  <m:oMath xmlns:m="http://schemas.openxmlformats.org/officeDocument/2006/math">
                    <m:r>
                      <a:rPr lang="en-US" altLang="zh-CN" sz="2800" b="1" i="1">
                        <a:latin typeface="Cambria Math" panose="02040503050406030204" pitchFamily="18" charset="0"/>
                      </a:rPr>
                      <m:t>𝒇</m:t>
                    </m:r>
                    <m:d>
                      <m:dPr>
                        <m:ctrlPr>
                          <a:rPr lang="en-US" altLang="zh-CN" sz="2800" b="1" i="1">
                            <a:latin typeface="Cambria Math" panose="02040503050406030204" pitchFamily="18" charset="0"/>
                          </a:rPr>
                        </m:ctrlPr>
                      </m:dPr>
                      <m:e>
                        <m:r>
                          <a:rPr lang="en-US" altLang="zh-CN" sz="2800" b="1" i="1">
                            <a:latin typeface="Cambria Math" panose="02040503050406030204" pitchFamily="18" charset="0"/>
                          </a:rPr>
                          <m:t>𝒏</m:t>
                        </m:r>
                      </m:e>
                    </m:d>
                    <m:r>
                      <a:rPr lang="en-US" altLang="zh-CN" sz="2800" b="1" i="1">
                        <a:latin typeface="Cambria Math" panose="02040503050406030204" pitchFamily="18" charset="0"/>
                      </a:rPr>
                      <m:t>=</m:t>
                    </m:r>
                    <m:r>
                      <m:rPr>
                        <m:nor/>
                      </m:rPr>
                      <a:rPr lang="el-GR" altLang="zh-CN" sz="2800" b="1" i="1" dirty="0">
                        <a:latin typeface="Times New Roman" panose="02020603050405020304" pitchFamily="18" charset="0"/>
                        <a:cs typeface="Times New Roman" panose="02020603050405020304" pitchFamily="18" charset="0"/>
                      </a:rPr>
                      <m:t>Ο</m:t>
                    </m:r>
                    <m:r>
                      <m:rPr>
                        <m:nor/>
                      </m:rPr>
                      <a:rPr lang="en-US" altLang="zh-CN" sz="2800" b="1" i="1" dirty="0">
                        <a:latin typeface="Times New Roman" panose="02020603050405020304" pitchFamily="18" charset="0"/>
                        <a:cs typeface="Times New Roman" panose="02020603050405020304" pitchFamily="18" charset="0"/>
                      </a:rPr>
                      <m:t>(</m:t>
                    </m:r>
                    <m:r>
                      <m:rPr>
                        <m:nor/>
                      </m:rPr>
                      <a:rPr lang="en-US" altLang="zh-CN" sz="2800" b="1" i="1" dirty="0">
                        <a:latin typeface="Times New Roman" panose="02020603050405020304" pitchFamily="18" charset="0"/>
                        <a:cs typeface="Times New Roman" panose="02020603050405020304" pitchFamily="18" charset="0"/>
                      </a:rPr>
                      <m:t>g</m:t>
                    </m:r>
                    <m:r>
                      <m:rPr>
                        <m:nor/>
                      </m:rPr>
                      <a:rPr lang="en-US" altLang="zh-CN" sz="2800" b="1" i="1" dirty="0">
                        <a:latin typeface="Times New Roman" panose="02020603050405020304" pitchFamily="18" charset="0"/>
                        <a:cs typeface="Times New Roman" panose="02020603050405020304" pitchFamily="18" charset="0"/>
                      </a:rPr>
                      <m:t>(</m:t>
                    </m:r>
                    <m:r>
                      <m:rPr>
                        <m:nor/>
                      </m:rPr>
                      <a:rPr lang="en-US" altLang="zh-CN" sz="2800" b="1" i="1" dirty="0">
                        <a:latin typeface="Times New Roman" panose="02020603050405020304" pitchFamily="18" charset="0"/>
                        <a:cs typeface="Times New Roman" panose="02020603050405020304" pitchFamily="18" charset="0"/>
                      </a:rPr>
                      <m:t>n</m:t>
                    </m:r>
                    <m:r>
                      <m:rPr>
                        <m:nor/>
                      </m:rPr>
                      <a:rPr lang="en-US" altLang="zh-CN" sz="2800" b="1" i="1" dirty="0">
                        <a:latin typeface="Times New Roman" panose="02020603050405020304" pitchFamily="18" charset="0"/>
                        <a:cs typeface="Times New Roman" panose="02020603050405020304" pitchFamily="18" charset="0"/>
                      </a:rPr>
                      <m:t>))</m:t>
                    </m:r>
                    <m:r>
                      <a:rPr lang="zh-CN" altLang="en-US" sz="2800" b="1" i="1" dirty="0">
                        <a:latin typeface="Cambria Math" panose="02040503050406030204" pitchFamily="18" charset="0"/>
                        <a:cs typeface="Times New Roman" panose="02020603050405020304" pitchFamily="18" charset="0"/>
                      </a:rPr>
                      <m:t>和</m:t>
                    </m:r>
                    <m:r>
                      <a:rPr lang="en-US" altLang="zh-CN" sz="2800" b="1" i="1" dirty="0">
                        <a:latin typeface="Cambria Math" panose="02040503050406030204" pitchFamily="18" charset="0"/>
                        <a:cs typeface="Times New Roman" panose="02020603050405020304" pitchFamily="18" charset="0"/>
                      </a:rPr>
                      <m:t>𝒈</m:t>
                    </m:r>
                    <m:d>
                      <m:dPr>
                        <m:ctrlPr>
                          <a:rPr lang="en-US" altLang="zh-CN" sz="2800" b="1" i="1">
                            <a:latin typeface="Cambria Math" panose="02040503050406030204" pitchFamily="18" charset="0"/>
                          </a:rPr>
                        </m:ctrlPr>
                      </m:dPr>
                      <m:e>
                        <m:r>
                          <a:rPr lang="en-US" altLang="zh-CN" sz="2800" b="1" i="1">
                            <a:latin typeface="Cambria Math" panose="02040503050406030204" pitchFamily="18" charset="0"/>
                          </a:rPr>
                          <m:t>𝒏</m:t>
                        </m:r>
                      </m:e>
                    </m:d>
                    <m:r>
                      <a:rPr lang="en-US" altLang="zh-CN" sz="2800" b="1" i="1">
                        <a:latin typeface="Cambria Math" panose="02040503050406030204" pitchFamily="18" charset="0"/>
                      </a:rPr>
                      <m:t>=</m:t>
                    </m:r>
                    <m:r>
                      <m:rPr>
                        <m:nor/>
                      </m:rPr>
                      <a:rPr lang="el-GR" altLang="zh-CN" sz="2800" b="1" i="1" dirty="0">
                        <a:latin typeface="Times New Roman" panose="02020603050405020304" pitchFamily="18" charset="0"/>
                        <a:cs typeface="Times New Roman" panose="02020603050405020304" pitchFamily="18" charset="0"/>
                      </a:rPr>
                      <m:t>Ο</m:t>
                    </m:r>
                    <m:r>
                      <m:rPr>
                        <m:nor/>
                      </m:rPr>
                      <a:rPr lang="en-US" altLang="zh-CN" sz="2800" b="1" i="1" dirty="0">
                        <a:latin typeface="Times New Roman" panose="02020603050405020304" pitchFamily="18" charset="0"/>
                        <a:cs typeface="Times New Roman" panose="02020603050405020304" pitchFamily="18" charset="0"/>
                      </a:rPr>
                      <m:t>(</m:t>
                    </m:r>
                    <m:r>
                      <m:rPr>
                        <m:nor/>
                      </m:rPr>
                      <a:rPr lang="en-US" altLang="zh-CN" sz="2800" b="1" i="1" dirty="0">
                        <a:latin typeface="Times New Roman" panose="02020603050405020304" pitchFamily="18" charset="0"/>
                        <a:cs typeface="Times New Roman" panose="02020603050405020304" pitchFamily="18" charset="0"/>
                      </a:rPr>
                      <m:t>h</m:t>
                    </m:r>
                    <m:r>
                      <m:rPr>
                        <m:nor/>
                      </m:rPr>
                      <a:rPr lang="en-US" altLang="zh-CN" sz="2800" b="1" i="1" dirty="0">
                        <a:latin typeface="Times New Roman" panose="02020603050405020304" pitchFamily="18" charset="0"/>
                        <a:cs typeface="Times New Roman" panose="02020603050405020304" pitchFamily="18" charset="0"/>
                      </a:rPr>
                      <m:t>(</m:t>
                    </m:r>
                    <m:r>
                      <m:rPr>
                        <m:nor/>
                      </m:rPr>
                      <a:rPr lang="en-US" altLang="zh-CN" sz="2800" b="1" i="1" dirty="0">
                        <a:latin typeface="Times New Roman" panose="02020603050405020304" pitchFamily="18" charset="0"/>
                        <a:cs typeface="Times New Roman" panose="02020603050405020304" pitchFamily="18" charset="0"/>
                      </a:rPr>
                      <m:t>n</m:t>
                    </m:r>
                    <m:r>
                      <m:rPr>
                        <m:nor/>
                      </m:rPr>
                      <a:rPr lang="en-US" altLang="zh-CN" sz="2800" b="1" i="1" dirty="0">
                        <a:latin typeface="Times New Roman" panose="02020603050405020304" pitchFamily="18" charset="0"/>
                        <a:cs typeface="Times New Roman" panose="02020603050405020304" pitchFamily="18" charset="0"/>
                      </a:rPr>
                      <m:t>))</m:t>
                    </m:r>
                  </m:oMath>
                </a14:m>
                <a:r>
                  <a:rPr lang="zh-CN" altLang="en-US" sz="2800" b="1"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800" b="1" i="1">
                        <a:latin typeface="Cambria Math" panose="02040503050406030204" pitchFamily="18" charset="0"/>
                      </a:rPr>
                      <m:t>𝒇</m:t>
                    </m:r>
                    <m:d>
                      <m:dPr>
                        <m:ctrlPr>
                          <a:rPr lang="en-US" altLang="zh-CN" sz="2800" b="1" i="1">
                            <a:latin typeface="Cambria Math" panose="02040503050406030204" pitchFamily="18" charset="0"/>
                          </a:rPr>
                        </m:ctrlPr>
                      </m:dPr>
                      <m:e>
                        <m:r>
                          <a:rPr lang="en-US" altLang="zh-CN" sz="2800" b="1" i="1">
                            <a:latin typeface="Cambria Math" panose="02040503050406030204" pitchFamily="18" charset="0"/>
                          </a:rPr>
                          <m:t>𝒏</m:t>
                        </m:r>
                      </m:e>
                    </m:d>
                    <m:r>
                      <a:rPr lang="en-US" altLang="zh-CN" sz="2800" b="1" i="1">
                        <a:latin typeface="Cambria Math" panose="02040503050406030204" pitchFamily="18" charset="0"/>
                      </a:rPr>
                      <m:t>=</m:t>
                    </m:r>
                    <m:r>
                      <m:rPr>
                        <m:nor/>
                      </m:rPr>
                      <a:rPr lang="el-GR" altLang="zh-CN" sz="2800" b="1" i="1" dirty="0">
                        <a:latin typeface="Times New Roman" panose="02020603050405020304" pitchFamily="18" charset="0"/>
                        <a:cs typeface="Times New Roman" panose="02020603050405020304" pitchFamily="18" charset="0"/>
                      </a:rPr>
                      <m:t>Ο</m:t>
                    </m:r>
                    <m:r>
                      <m:rPr>
                        <m:nor/>
                      </m:rPr>
                      <a:rPr lang="en-US" altLang="zh-CN" sz="2800" b="1" i="1" dirty="0">
                        <a:latin typeface="Times New Roman" panose="02020603050405020304" pitchFamily="18" charset="0"/>
                        <a:cs typeface="Times New Roman" panose="02020603050405020304" pitchFamily="18" charset="0"/>
                      </a:rPr>
                      <m:t>(</m:t>
                    </m:r>
                    <m:r>
                      <m:rPr>
                        <m:nor/>
                      </m:rPr>
                      <a:rPr lang="en-US" altLang="zh-CN" sz="2800" b="1" i="1" dirty="0">
                        <a:latin typeface="Times New Roman" panose="02020603050405020304" pitchFamily="18" charset="0"/>
                        <a:cs typeface="Times New Roman" panose="02020603050405020304" pitchFamily="18" charset="0"/>
                      </a:rPr>
                      <m:t>h</m:t>
                    </m:r>
                    <m:r>
                      <m:rPr>
                        <m:nor/>
                      </m:rPr>
                      <a:rPr lang="en-US" altLang="zh-CN" sz="2800" b="1" i="1" dirty="0">
                        <a:latin typeface="Times New Roman" panose="02020603050405020304" pitchFamily="18" charset="0"/>
                        <a:cs typeface="Times New Roman" panose="02020603050405020304" pitchFamily="18" charset="0"/>
                      </a:rPr>
                      <m:t>(</m:t>
                    </m:r>
                    <m:r>
                      <m:rPr>
                        <m:nor/>
                      </m:rPr>
                      <a:rPr lang="en-US" altLang="zh-CN" sz="2800" b="1" i="1" dirty="0">
                        <a:latin typeface="Times New Roman" panose="02020603050405020304" pitchFamily="18" charset="0"/>
                        <a:cs typeface="Times New Roman" panose="02020603050405020304" pitchFamily="18" charset="0"/>
                      </a:rPr>
                      <m:t>n</m:t>
                    </m:r>
                    <m:r>
                      <m:rPr>
                        <m:nor/>
                      </m:rPr>
                      <a:rPr lang="en-US" altLang="zh-CN" sz="2800" b="1" i="1" dirty="0">
                        <a:latin typeface="Times New Roman" panose="02020603050405020304" pitchFamily="18" charset="0"/>
                        <a:cs typeface="Times New Roman" panose="02020603050405020304" pitchFamily="18" charset="0"/>
                      </a:rPr>
                      <m:t>))</m:t>
                    </m:r>
                  </m:oMath>
                </a14:m>
                <a:r>
                  <a:rPr lang="zh-CN" altLang="en-US" sz="2800" b="1" i="1" dirty="0">
                    <a:latin typeface="Times New Roman" panose="02020603050405020304" pitchFamily="18" charset="0"/>
                    <a:cs typeface="Times New Roman" panose="02020603050405020304" pitchFamily="18" charset="0"/>
                  </a:rPr>
                  <a:t>  </a:t>
                </a:r>
              </a:p>
              <a:p>
                <a:pPr marL="457200" lvl="1" indent="0">
                  <a:buNone/>
                </a:pPr>
                <a14:m>
                  <m:oMath xmlns:m="http://schemas.openxmlformats.org/officeDocument/2006/math">
                    <m:r>
                      <a:rPr lang="en-US" altLang="zh-CN" sz="2800" b="1" i="1">
                        <a:latin typeface="Cambria Math" panose="02040503050406030204" pitchFamily="18" charset="0"/>
                      </a:rPr>
                      <m:t>𝒇</m:t>
                    </m:r>
                    <m:d>
                      <m:dPr>
                        <m:ctrlPr>
                          <a:rPr lang="en-US" altLang="zh-CN" sz="2800" b="1" i="1">
                            <a:latin typeface="Cambria Math" panose="02040503050406030204" pitchFamily="18" charset="0"/>
                          </a:rPr>
                        </m:ctrlPr>
                      </m:dPr>
                      <m:e>
                        <m:r>
                          <a:rPr lang="en-US" altLang="zh-CN" sz="2800" b="1" i="1">
                            <a:latin typeface="Cambria Math" panose="02040503050406030204" pitchFamily="18" charset="0"/>
                          </a:rPr>
                          <m:t>𝒏</m:t>
                        </m:r>
                      </m:e>
                    </m:d>
                    <m:r>
                      <a:rPr lang="en-US" altLang="zh-CN" sz="2800" b="1" i="1">
                        <a:latin typeface="Cambria Math" panose="02040503050406030204" pitchFamily="18" charset="0"/>
                      </a:rPr>
                      <m:t>=</m:t>
                    </m:r>
                    <m:r>
                      <m:rPr>
                        <m:nor/>
                      </m:rPr>
                      <a:rPr lang="el-GR" altLang="zh-CN" sz="2800" b="1" i="1" dirty="0">
                        <a:latin typeface="Times New Roman" panose="02020603050405020304" pitchFamily="18" charset="0"/>
                        <a:cs typeface="Times New Roman" panose="02020603050405020304" pitchFamily="18" charset="0"/>
                      </a:rPr>
                      <m:t>Ω</m:t>
                    </m:r>
                    <m:r>
                      <m:rPr>
                        <m:nor/>
                      </m:rPr>
                      <a:rPr lang="en-US" altLang="zh-CN" sz="2800" b="1" i="1" dirty="0">
                        <a:latin typeface="Times New Roman" panose="02020603050405020304" pitchFamily="18" charset="0"/>
                        <a:cs typeface="Times New Roman" panose="02020603050405020304" pitchFamily="18" charset="0"/>
                      </a:rPr>
                      <m:t>(</m:t>
                    </m:r>
                    <m:r>
                      <m:rPr>
                        <m:nor/>
                      </m:rPr>
                      <a:rPr lang="en-US" altLang="zh-CN" sz="2800" b="1" i="1" dirty="0">
                        <a:latin typeface="Times New Roman" panose="02020603050405020304" pitchFamily="18" charset="0"/>
                        <a:cs typeface="Times New Roman" panose="02020603050405020304" pitchFamily="18" charset="0"/>
                      </a:rPr>
                      <m:t>g</m:t>
                    </m:r>
                    <m:r>
                      <m:rPr>
                        <m:nor/>
                      </m:rPr>
                      <a:rPr lang="en-US" altLang="zh-CN" sz="2800" b="1" i="1" dirty="0">
                        <a:latin typeface="Times New Roman" panose="02020603050405020304" pitchFamily="18" charset="0"/>
                        <a:cs typeface="Times New Roman" panose="02020603050405020304" pitchFamily="18" charset="0"/>
                      </a:rPr>
                      <m:t>(</m:t>
                    </m:r>
                    <m:r>
                      <m:rPr>
                        <m:nor/>
                      </m:rPr>
                      <a:rPr lang="en-US" altLang="zh-CN" sz="2800" b="1" i="1" dirty="0">
                        <a:latin typeface="Times New Roman" panose="02020603050405020304" pitchFamily="18" charset="0"/>
                        <a:cs typeface="Times New Roman" panose="02020603050405020304" pitchFamily="18" charset="0"/>
                      </a:rPr>
                      <m:t>n</m:t>
                    </m:r>
                    <m:r>
                      <m:rPr>
                        <m:nor/>
                      </m:rPr>
                      <a:rPr lang="en-US" altLang="zh-CN" sz="2800" b="1" i="1" dirty="0">
                        <a:latin typeface="Times New Roman" panose="02020603050405020304" pitchFamily="18" charset="0"/>
                        <a:cs typeface="Times New Roman" panose="02020603050405020304" pitchFamily="18" charset="0"/>
                      </a:rPr>
                      <m:t>))</m:t>
                    </m:r>
                    <m:r>
                      <a:rPr lang="zh-CN" altLang="en-US" sz="2800" b="1" i="1" dirty="0">
                        <a:latin typeface="Cambria Math" panose="02040503050406030204" pitchFamily="18" charset="0"/>
                        <a:cs typeface="Times New Roman" panose="02020603050405020304" pitchFamily="18" charset="0"/>
                      </a:rPr>
                      <m:t>和</m:t>
                    </m:r>
                    <m:r>
                      <a:rPr lang="en-US" altLang="zh-CN" sz="2800" b="1" i="1" dirty="0">
                        <a:latin typeface="Cambria Math" panose="02040503050406030204" pitchFamily="18" charset="0"/>
                        <a:cs typeface="Times New Roman" panose="02020603050405020304" pitchFamily="18" charset="0"/>
                      </a:rPr>
                      <m:t>𝒈</m:t>
                    </m:r>
                    <m:d>
                      <m:dPr>
                        <m:ctrlPr>
                          <a:rPr lang="en-US" altLang="zh-CN" sz="2800" b="1" i="1">
                            <a:latin typeface="Cambria Math" panose="02040503050406030204" pitchFamily="18" charset="0"/>
                          </a:rPr>
                        </m:ctrlPr>
                      </m:dPr>
                      <m:e>
                        <m:r>
                          <a:rPr lang="en-US" altLang="zh-CN" sz="2800" b="1" i="1">
                            <a:latin typeface="Cambria Math" panose="02040503050406030204" pitchFamily="18" charset="0"/>
                          </a:rPr>
                          <m:t>𝒏</m:t>
                        </m:r>
                      </m:e>
                    </m:d>
                    <m:r>
                      <a:rPr lang="en-US" altLang="zh-CN" sz="2800" b="1" i="1">
                        <a:latin typeface="Cambria Math" panose="02040503050406030204" pitchFamily="18" charset="0"/>
                      </a:rPr>
                      <m:t>=</m:t>
                    </m:r>
                    <m:r>
                      <m:rPr>
                        <m:nor/>
                      </m:rPr>
                      <a:rPr lang="el-GR" altLang="zh-CN" sz="2800" b="1" i="1" dirty="0">
                        <a:latin typeface="Times New Roman" panose="02020603050405020304" pitchFamily="18" charset="0"/>
                        <a:cs typeface="Times New Roman" panose="02020603050405020304" pitchFamily="18" charset="0"/>
                      </a:rPr>
                      <m:t>Ω</m:t>
                    </m:r>
                    <m:r>
                      <m:rPr>
                        <m:nor/>
                      </m:rPr>
                      <a:rPr lang="en-US" altLang="zh-CN" sz="2800" b="1" i="1" dirty="0">
                        <a:latin typeface="Times New Roman" panose="02020603050405020304" pitchFamily="18" charset="0"/>
                        <a:cs typeface="Times New Roman" panose="02020603050405020304" pitchFamily="18" charset="0"/>
                      </a:rPr>
                      <m:t>(</m:t>
                    </m:r>
                    <m:r>
                      <m:rPr>
                        <m:nor/>
                      </m:rPr>
                      <a:rPr lang="en-US" altLang="zh-CN" sz="2800" b="1" i="1" dirty="0">
                        <a:latin typeface="Times New Roman" panose="02020603050405020304" pitchFamily="18" charset="0"/>
                        <a:cs typeface="Times New Roman" panose="02020603050405020304" pitchFamily="18" charset="0"/>
                      </a:rPr>
                      <m:t>h</m:t>
                    </m:r>
                    <m:r>
                      <m:rPr>
                        <m:nor/>
                      </m:rPr>
                      <a:rPr lang="en-US" altLang="zh-CN" sz="2800" b="1" i="1" dirty="0">
                        <a:latin typeface="Times New Roman" panose="02020603050405020304" pitchFamily="18" charset="0"/>
                        <a:cs typeface="Times New Roman" panose="02020603050405020304" pitchFamily="18" charset="0"/>
                      </a:rPr>
                      <m:t>(</m:t>
                    </m:r>
                    <m:r>
                      <m:rPr>
                        <m:nor/>
                      </m:rPr>
                      <a:rPr lang="en-US" altLang="zh-CN" sz="2800" b="1" i="1" dirty="0">
                        <a:latin typeface="Times New Roman" panose="02020603050405020304" pitchFamily="18" charset="0"/>
                        <a:cs typeface="Times New Roman" panose="02020603050405020304" pitchFamily="18" charset="0"/>
                      </a:rPr>
                      <m:t>n</m:t>
                    </m:r>
                    <m:r>
                      <m:rPr>
                        <m:nor/>
                      </m:rPr>
                      <a:rPr lang="en-US" altLang="zh-CN" sz="2800" b="1" i="1" dirty="0">
                        <a:latin typeface="Times New Roman" panose="02020603050405020304" pitchFamily="18" charset="0"/>
                        <a:cs typeface="Times New Roman" panose="02020603050405020304" pitchFamily="18" charset="0"/>
                      </a:rPr>
                      <m:t>))</m:t>
                    </m:r>
                  </m:oMath>
                </a14:m>
                <a:r>
                  <a:rPr lang="zh-CN" altLang="en-US" sz="2800" b="1"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800" b="1" i="1">
                        <a:latin typeface="Cambria Math" panose="02040503050406030204" pitchFamily="18" charset="0"/>
                      </a:rPr>
                      <m:t>𝒇</m:t>
                    </m:r>
                    <m:d>
                      <m:dPr>
                        <m:ctrlPr>
                          <a:rPr lang="en-US" altLang="zh-CN" sz="2800" b="1" i="1">
                            <a:latin typeface="Cambria Math" panose="02040503050406030204" pitchFamily="18" charset="0"/>
                          </a:rPr>
                        </m:ctrlPr>
                      </m:dPr>
                      <m:e>
                        <m:r>
                          <a:rPr lang="en-US" altLang="zh-CN" sz="2800" b="1" i="1">
                            <a:latin typeface="Cambria Math" panose="02040503050406030204" pitchFamily="18" charset="0"/>
                          </a:rPr>
                          <m:t>𝒏</m:t>
                        </m:r>
                      </m:e>
                    </m:d>
                    <m:r>
                      <a:rPr lang="en-US" altLang="zh-CN" sz="2800" b="1" i="1">
                        <a:latin typeface="Cambria Math" panose="02040503050406030204" pitchFamily="18" charset="0"/>
                      </a:rPr>
                      <m:t>=</m:t>
                    </m:r>
                    <m:r>
                      <m:rPr>
                        <m:nor/>
                      </m:rPr>
                      <a:rPr lang="el-GR" altLang="zh-CN" sz="2800" b="1" i="1" dirty="0">
                        <a:latin typeface="Times New Roman" panose="02020603050405020304" pitchFamily="18" charset="0"/>
                        <a:cs typeface="Times New Roman" panose="02020603050405020304" pitchFamily="18" charset="0"/>
                      </a:rPr>
                      <m:t>Ω</m:t>
                    </m:r>
                    <m:r>
                      <m:rPr>
                        <m:nor/>
                      </m:rPr>
                      <a:rPr lang="en-US" altLang="zh-CN" sz="2800" b="1" i="1" dirty="0">
                        <a:latin typeface="Times New Roman" panose="02020603050405020304" pitchFamily="18" charset="0"/>
                        <a:cs typeface="Times New Roman" panose="02020603050405020304" pitchFamily="18" charset="0"/>
                      </a:rPr>
                      <m:t>(</m:t>
                    </m:r>
                    <m:r>
                      <m:rPr>
                        <m:nor/>
                      </m:rPr>
                      <a:rPr lang="en-US" altLang="zh-CN" sz="2800" b="1" i="1" dirty="0">
                        <a:latin typeface="Times New Roman" panose="02020603050405020304" pitchFamily="18" charset="0"/>
                        <a:cs typeface="Times New Roman" panose="02020603050405020304" pitchFamily="18" charset="0"/>
                      </a:rPr>
                      <m:t>h</m:t>
                    </m:r>
                    <m:r>
                      <m:rPr>
                        <m:nor/>
                      </m:rPr>
                      <a:rPr lang="en-US" altLang="zh-CN" sz="2800" b="1" i="1" dirty="0">
                        <a:latin typeface="Times New Roman" panose="02020603050405020304" pitchFamily="18" charset="0"/>
                        <a:cs typeface="Times New Roman" panose="02020603050405020304" pitchFamily="18" charset="0"/>
                      </a:rPr>
                      <m:t>(</m:t>
                    </m:r>
                    <m:r>
                      <m:rPr>
                        <m:nor/>
                      </m:rPr>
                      <a:rPr lang="en-US" altLang="zh-CN" sz="2800" b="1" i="1" dirty="0">
                        <a:latin typeface="Times New Roman" panose="02020603050405020304" pitchFamily="18" charset="0"/>
                        <a:cs typeface="Times New Roman" panose="02020603050405020304" pitchFamily="18" charset="0"/>
                      </a:rPr>
                      <m:t>n</m:t>
                    </m:r>
                    <m:r>
                      <m:rPr>
                        <m:nor/>
                      </m:rPr>
                      <a:rPr lang="en-US" altLang="zh-CN" sz="2800" b="1" i="1" dirty="0">
                        <a:latin typeface="Times New Roman" panose="02020603050405020304" pitchFamily="18" charset="0"/>
                        <a:cs typeface="Times New Roman" panose="02020603050405020304" pitchFamily="18" charset="0"/>
                      </a:rPr>
                      <m:t>))</m:t>
                    </m:r>
                  </m:oMath>
                </a14:m>
                <a:endParaRPr lang="en-US" altLang="zh-CN" sz="2800" b="1" i="1" dirty="0">
                  <a:latin typeface="Times New Roman" panose="02020603050405020304" pitchFamily="18" charset="0"/>
                  <a:cs typeface="Times New Roman" panose="02020603050405020304" pitchFamily="18" charset="0"/>
                </a:endParaRPr>
              </a:p>
              <a:p>
                <a:pPr marL="457200" lvl="1" indent="0">
                  <a:buNone/>
                </a:pPr>
                <a14:m>
                  <m:oMath xmlns:m="http://schemas.openxmlformats.org/officeDocument/2006/math">
                    <m:r>
                      <a:rPr lang="en-US" altLang="zh-CN" sz="2800" i="1">
                        <a:latin typeface="Cambria Math" panose="02040503050406030204" pitchFamily="18" charset="0"/>
                      </a:rPr>
                      <m:t>𝒇</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𝒏</m:t>
                        </m:r>
                      </m:e>
                    </m:d>
                    <m:r>
                      <a:rPr lang="en-US" altLang="zh-CN" sz="2800" i="1">
                        <a:latin typeface="Cambria Math" panose="02040503050406030204" pitchFamily="18" charset="0"/>
                      </a:rPr>
                      <m:t>=</m:t>
                    </m:r>
                    <m:r>
                      <m:rPr>
                        <m:nor/>
                      </m:rPr>
                      <a:rPr lang="en-US" altLang="zh-CN" sz="2800" i="1" dirty="0">
                        <a:latin typeface="Times New Roman" panose="02020603050405020304" pitchFamily="18" charset="0"/>
                        <a:cs typeface="Times New Roman" panose="02020603050405020304" pitchFamily="18" charset="0"/>
                      </a:rPr>
                      <m:t>o</m:t>
                    </m:r>
                    <m:r>
                      <m:rPr>
                        <m:nor/>
                      </m:rPr>
                      <a:rPr lang="en-US" altLang="zh-CN" sz="2800" dirty="0">
                        <a:latin typeface="Times New Roman" panose="02020603050405020304" pitchFamily="18" charset="0"/>
                        <a:cs typeface="Times New Roman" panose="02020603050405020304" pitchFamily="18" charset="0"/>
                      </a:rPr>
                      <m:t>(</m:t>
                    </m:r>
                    <m:r>
                      <m:rPr>
                        <m:nor/>
                      </m:rPr>
                      <a:rPr lang="en-US" altLang="zh-CN" sz="2800" i="1" dirty="0">
                        <a:latin typeface="Times New Roman" panose="02020603050405020304" pitchFamily="18" charset="0"/>
                        <a:cs typeface="Times New Roman" panose="02020603050405020304" pitchFamily="18" charset="0"/>
                      </a:rPr>
                      <m:t>g</m:t>
                    </m:r>
                    <m:r>
                      <m:rPr>
                        <m:nor/>
                      </m:rPr>
                      <a:rPr lang="en-US" altLang="zh-CN" sz="2800" dirty="0">
                        <a:latin typeface="Times New Roman" panose="02020603050405020304" pitchFamily="18" charset="0"/>
                        <a:cs typeface="Times New Roman" panose="02020603050405020304" pitchFamily="18" charset="0"/>
                      </a:rPr>
                      <m:t>(</m:t>
                    </m:r>
                    <m:r>
                      <m:rPr>
                        <m:nor/>
                      </m:rPr>
                      <a:rPr lang="en-US" altLang="zh-CN" sz="2800" i="1" dirty="0">
                        <a:latin typeface="Times New Roman" panose="02020603050405020304" pitchFamily="18" charset="0"/>
                        <a:cs typeface="Times New Roman" panose="02020603050405020304" pitchFamily="18" charset="0"/>
                      </a:rPr>
                      <m:t>n</m:t>
                    </m:r>
                    <m:r>
                      <m:rPr>
                        <m:nor/>
                      </m:rPr>
                      <a:rPr lang="en-US" altLang="zh-CN" sz="2800" dirty="0">
                        <a:latin typeface="Times New Roman" panose="02020603050405020304" pitchFamily="18" charset="0"/>
                        <a:cs typeface="Times New Roman" panose="02020603050405020304" pitchFamily="18" charset="0"/>
                      </a:rPr>
                      <m:t>))</m:t>
                    </m:r>
                    <m:r>
                      <a:rPr lang="zh-CN" altLang="en-US" sz="2800" i="1" dirty="0">
                        <a:latin typeface="Cambria Math" panose="02040503050406030204" pitchFamily="18" charset="0"/>
                        <a:cs typeface="Times New Roman" panose="02020603050405020304" pitchFamily="18" charset="0"/>
                      </a:rPr>
                      <m:t>和</m:t>
                    </m:r>
                    <m:r>
                      <a:rPr lang="en-US" altLang="zh-CN" sz="2800" i="1" dirty="0">
                        <a:latin typeface="Cambria Math" panose="02040503050406030204" pitchFamily="18" charset="0"/>
                        <a:cs typeface="Times New Roman" panose="02020603050405020304" pitchFamily="18" charset="0"/>
                      </a:rPr>
                      <m:t>𝒈</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𝒏</m:t>
                        </m:r>
                      </m:e>
                    </m:d>
                    <m:r>
                      <a:rPr lang="en-US" altLang="zh-CN" sz="2800" i="1">
                        <a:latin typeface="Cambria Math" panose="02040503050406030204" pitchFamily="18" charset="0"/>
                      </a:rPr>
                      <m:t>=</m:t>
                    </m:r>
                    <m:r>
                      <m:rPr>
                        <m:nor/>
                      </m:rPr>
                      <a:rPr lang="en-US" altLang="zh-CN" sz="2800" i="1" dirty="0">
                        <a:latin typeface="Times New Roman" panose="02020603050405020304" pitchFamily="18" charset="0"/>
                        <a:cs typeface="Times New Roman" panose="02020603050405020304" pitchFamily="18" charset="0"/>
                      </a:rPr>
                      <m:t>o</m:t>
                    </m:r>
                    <m:r>
                      <m:rPr>
                        <m:nor/>
                      </m:rPr>
                      <a:rPr lang="en-US" altLang="zh-CN" sz="2800" dirty="0">
                        <a:latin typeface="Times New Roman" panose="02020603050405020304" pitchFamily="18" charset="0"/>
                        <a:cs typeface="Times New Roman" panose="02020603050405020304" pitchFamily="18" charset="0"/>
                      </a:rPr>
                      <m:t>(</m:t>
                    </m:r>
                    <m:r>
                      <m:rPr>
                        <m:nor/>
                      </m:rPr>
                      <a:rPr lang="en-US" altLang="zh-CN" sz="2800" i="1" dirty="0">
                        <a:latin typeface="Times New Roman" panose="02020603050405020304" pitchFamily="18" charset="0"/>
                        <a:cs typeface="Times New Roman" panose="02020603050405020304" pitchFamily="18" charset="0"/>
                      </a:rPr>
                      <m:t>h</m:t>
                    </m:r>
                    <m:r>
                      <m:rPr>
                        <m:nor/>
                      </m:rPr>
                      <a:rPr lang="en-US" altLang="zh-CN" sz="2800" dirty="0">
                        <a:latin typeface="Times New Roman" panose="02020603050405020304" pitchFamily="18" charset="0"/>
                        <a:cs typeface="Times New Roman" panose="02020603050405020304" pitchFamily="18" charset="0"/>
                      </a:rPr>
                      <m:t>(</m:t>
                    </m:r>
                    <m:r>
                      <m:rPr>
                        <m:nor/>
                      </m:rPr>
                      <a:rPr lang="en-US" altLang="zh-CN" sz="2800" i="1" dirty="0">
                        <a:latin typeface="Times New Roman" panose="02020603050405020304" pitchFamily="18" charset="0"/>
                        <a:cs typeface="Times New Roman" panose="02020603050405020304" pitchFamily="18" charset="0"/>
                      </a:rPr>
                      <m:t>n</m:t>
                    </m:r>
                    <m:r>
                      <m:rPr>
                        <m:nor/>
                      </m:rPr>
                      <a:rPr lang="en-US" altLang="zh-CN" sz="2800" dirty="0">
                        <a:latin typeface="Times New Roman" panose="02020603050405020304" pitchFamily="18" charset="0"/>
                        <a:cs typeface="Times New Roman" panose="02020603050405020304" pitchFamily="18" charset="0"/>
                      </a:rPr>
                      <m:t>))</m:t>
                    </m:r>
                  </m:oMath>
                </a14:m>
                <a:r>
                  <a:rPr lang="zh-CN" altLang="en-US" sz="2800" dirty="0"/>
                  <a:t>     </a:t>
                </a:r>
                <a14:m>
                  <m:oMath xmlns:m="http://schemas.openxmlformats.org/officeDocument/2006/math">
                    <m:r>
                      <a:rPr lang="en-US" altLang="zh-CN" sz="2800" i="1">
                        <a:latin typeface="Cambria Math" panose="02040503050406030204" pitchFamily="18" charset="0"/>
                      </a:rPr>
                      <m:t>𝒇</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𝒏</m:t>
                        </m:r>
                      </m:e>
                    </m:d>
                    <m:r>
                      <a:rPr lang="en-US" altLang="zh-CN" sz="2800" i="1">
                        <a:latin typeface="Cambria Math" panose="02040503050406030204" pitchFamily="18" charset="0"/>
                      </a:rPr>
                      <m:t>=</m:t>
                    </m:r>
                    <m:r>
                      <m:rPr>
                        <m:nor/>
                      </m:rPr>
                      <a:rPr lang="en-US" altLang="zh-CN" sz="2800" i="1" dirty="0">
                        <a:latin typeface="Times New Roman" panose="02020603050405020304" pitchFamily="18" charset="0"/>
                        <a:cs typeface="Times New Roman" panose="02020603050405020304" pitchFamily="18" charset="0"/>
                      </a:rPr>
                      <m:t>o</m:t>
                    </m:r>
                    <m:r>
                      <m:rPr>
                        <m:nor/>
                      </m:rPr>
                      <a:rPr lang="en-US" altLang="zh-CN" sz="2800" dirty="0">
                        <a:latin typeface="Times New Roman" panose="02020603050405020304" pitchFamily="18" charset="0"/>
                        <a:cs typeface="Times New Roman" panose="02020603050405020304" pitchFamily="18" charset="0"/>
                      </a:rPr>
                      <m:t>(</m:t>
                    </m:r>
                    <m:r>
                      <m:rPr>
                        <m:nor/>
                      </m:rPr>
                      <a:rPr lang="en-US" altLang="zh-CN" sz="2800" i="1" dirty="0">
                        <a:latin typeface="Times New Roman" panose="02020603050405020304" pitchFamily="18" charset="0"/>
                        <a:cs typeface="Times New Roman" panose="02020603050405020304" pitchFamily="18" charset="0"/>
                      </a:rPr>
                      <m:t>h</m:t>
                    </m:r>
                    <m:r>
                      <m:rPr>
                        <m:nor/>
                      </m:rPr>
                      <a:rPr lang="en-US" altLang="zh-CN" sz="2800" dirty="0">
                        <a:latin typeface="Times New Roman" panose="02020603050405020304" pitchFamily="18" charset="0"/>
                        <a:cs typeface="Times New Roman" panose="02020603050405020304" pitchFamily="18" charset="0"/>
                      </a:rPr>
                      <m:t>(</m:t>
                    </m:r>
                    <m:r>
                      <m:rPr>
                        <m:nor/>
                      </m:rPr>
                      <a:rPr lang="en-US" altLang="zh-CN" sz="2800" i="1" dirty="0">
                        <a:latin typeface="Times New Roman" panose="02020603050405020304" pitchFamily="18" charset="0"/>
                        <a:cs typeface="Times New Roman" panose="02020603050405020304" pitchFamily="18" charset="0"/>
                      </a:rPr>
                      <m:t>n</m:t>
                    </m:r>
                    <m:r>
                      <m:rPr>
                        <m:nor/>
                      </m:rPr>
                      <a:rPr lang="en-US" altLang="zh-CN" sz="2800" dirty="0">
                        <a:latin typeface="Times New Roman" panose="02020603050405020304" pitchFamily="18" charset="0"/>
                        <a:cs typeface="Times New Roman" panose="02020603050405020304" pitchFamily="18" charset="0"/>
                      </a:rPr>
                      <m:t>))</m:t>
                    </m:r>
                  </m:oMath>
                </a14:m>
                <a:r>
                  <a:rPr lang="zh-CN" altLang="en-US" sz="2800" dirty="0"/>
                  <a:t>  </a:t>
                </a:r>
              </a:p>
              <a:p>
                <a:pPr marL="457200" lvl="1" indent="0">
                  <a:buNone/>
                </a:pPr>
                <a14:m>
                  <m:oMath xmlns:m="http://schemas.openxmlformats.org/officeDocument/2006/math">
                    <m:r>
                      <a:rPr lang="en-US" altLang="zh-CN" sz="2800" i="1">
                        <a:latin typeface="Cambria Math" panose="02040503050406030204" pitchFamily="18" charset="0"/>
                      </a:rPr>
                      <m:t>𝒇</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𝒏</m:t>
                        </m:r>
                      </m:e>
                    </m:d>
                    <m:r>
                      <a:rPr lang="en-US" altLang="zh-CN" sz="2800" i="1">
                        <a:latin typeface="Cambria Math" panose="02040503050406030204" pitchFamily="18" charset="0"/>
                      </a:rPr>
                      <m:t>=</m:t>
                    </m:r>
                    <m:r>
                      <m:rPr>
                        <m:nor/>
                      </m:rPr>
                      <a:rPr lang="el-GR" altLang="zh-CN" sz="2800" i="1" dirty="0">
                        <a:latin typeface="Times New Roman" panose="02020603050405020304" pitchFamily="18" charset="0"/>
                        <a:cs typeface="Times New Roman" panose="02020603050405020304" pitchFamily="18" charset="0"/>
                      </a:rPr>
                      <m:t>ω</m:t>
                    </m:r>
                    <m:r>
                      <m:rPr>
                        <m:nor/>
                      </m:rPr>
                      <a:rPr lang="en-US" altLang="zh-CN" sz="2800" dirty="0">
                        <a:latin typeface="Times New Roman" panose="02020603050405020304" pitchFamily="18" charset="0"/>
                        <a:cs typeface="Times New Roman" panose="02020603050405020304" pitchFamily="18" charset="0"/>
                      </a:rPr>
                      <m:t>(</m:t>
                    </m:r>
                    <m:r>
                      <m:rPr>
                        <m:nor/>
                      </m:rPr>
                      <a:rPr lang="en-US" altLang="zh-CN" sz="2800" i="1" dirty="0">
                        <a:latin typeface="Times New Roman" panose="02020603050405020304" pitchFamily="18" charset="0"/>
                        <a:cs typeface="Times New Roman" panose="02020603050405020304" pitchFamily="18" charset="0"/>
                      </a:rPr>
                      <m:t>g</m:t>
                    </m:r>
                    <m:r>
                      <m:rPr>
                        <m:nor/>
                      </m:rPr>
                      <a:rPr lang="en-US" altLang="zh-CN" sz="2800" dirty="0">
                        <a:latin typeface="Times New Roman" panose="02020603050405020304" pitchFamily="18" charset="0"/>
                        <a:cs typeface="Times New Roman" panose="02020603050405020304" pitchFamily="18" charset="0"/>
                      </a:rPr>
                      <m:t>(</m:t>
                    </m:r>
                    <m:r>
                      <m:rPr>
                        <m:nor/>
                      </m:rPr>
                      <a:rPr lang="en-US" altLang="zh-CN" sz="2800" i="1" dirty="0">
                        <a:latin typeface="Times New Roman" panose="02020603050405020304" pitchFamily="18" charset="0"/>
                        <a:cs typeface="Times New Roman" panose="02020603050405020304" pitchFamily="18" charset="0"/>
                      </a:rPr>
                      <m:t>n</m:t>
                    </m:r>
                    <m:r>
                      <m:rPr>
                        <m:nor/>
                      </m:rPr>
                      <a:rPr lang="en-US" altLang="zh-CN" sz="2800" dirty="0">
                        <a:latin typeface="Times New Roman" panose="02020603050405020304" pitchFamily="18" charset="0"/>
                        <a:cs typeface="Times New Roman" panose="02020603050405020304" pitchFamily="18" charset="0"/>
                      </a:rPr>
                      <m:t>))</m:t>
                    </m:r>
                    <m:r>
                      <a:rPr lang="zh-CN" altLang="en-US" sz="2800" i="1" dirty="0">
                        <a:latin typeface="Cambria Math" panose="02040503050406030204" pitchFamily="18" charset="0"/>
                        <a:cs typeface="Times New Roman" panose="02020603050405020304" pitchFamily="18" charset="0"/>
                      </a:rPr>
                      <m:t>和</m:t>
                    </m:r>
                    <m:r>
                      <a:rPr lang="en-US" altLang="zh-CN" sz="2800" i="1" dirty="0">
                        <a:latin typeface="Cambria Math" panose="02040503050406030204" pitchFamily="18" charset="0"/>
                        <a:cs typeface="Times New Roman" panose="02020603050405020304" pitchFamily="18" charset="0"/>
                      </a:rPr>
                      <m:t>𝒈</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𝒏</m:t>
                        </m:r>
                      </m:e>
                    </m:d>
                    <m:r>
                      <a:rPr lang="en-US" altLang="zh-CN" sz="2800" i="1">
                        <a:latin typeface="Cambria Math" panose="02040503050406030204" pitchFamily="18" charset="0"/>
                      </a:rPr>
                      <m:t>=</m:t>
                    </m:r>
                    <m:r>
                      <m:rPr>
                        <m:nor/>
                      </m:rPr>
                      <a:rPr lang="el-GR" altLang="zh-CN" sz="2800" i="1" dirty="0">
                        <a:latin typeface="Times New Roman" panose="02020603050405020304" pitchFamily="18" charset="0"/>
                        <a:cs typeface="Times New Roman" panose="02020603050405020304" pitchFamily="18" charset="0"/>
                      </a:rPr>
                      <m:t>ω</m:t>
                    </m:r>
                    <m:r>
                      <m:rPr>
                        <m:nor/>
                      </m:rPr>
                      <a:rPr lang="en-US" altLang="zh-CN" sz="2800" dirty="0">
                        <a:latin typeface="Times New Roman" panose="02020603050405020304" pitchFamily="18" charset="0"/>
                        <a:cs typeface="Times New Roman" panose="02020603050405020304" pitchFamily="18" charset="0"/>
                      </a:rPr>
                      <m:t>(</m:t>
                    </m:r>
                    <m:r>
                      <m:rPr>
                        <m:nor/>
                      </m:rPr>
                      <a:rPr lang="en-US" altLang="zh-CN" sz="2800" i="1" dirty="0">
                        <a:latin typeface="Times New Roman" panose="02020603050405020304" pitchFamily="18" charset="0"/>
                        <a:cs typeface="Times New Roman" panose="02020603050405020304" pitchFamily="18" charset="0"/>
                      </a:rPr>
                      <m:t>h</m:t>
                    </m:r>
                    <m:r>
                      <m:rPr>
                        <m:nor/>
                      </m:rPr>
                      <a:rPr lang="en-US" altLang="zh-CN" sz="2800" dirty="0">
                        <a:latin typeface="Times New Roman" panose="02020603050405020304" pitchFamily="18" charset="0"/>
                        <a:cs typeface="Times New Roman" panose="02020603050405020304" pitchFamily="18" charset="0"/>
                      </a:rPr>
                      <m:t>(</m:t>
                    </m:r>
                    <m:r>
                      <m:rPr>
                        <m:nor/>
                      </m:rPr>
                      <a:rPr lang="en-US" altLang="zh-CN" sz="2800" i="1" dirty="0">
                        <a:latin typeface="Times New Roman" panose="02020603050405020304" pitchFamily="18" charset="0"/>
                        <a:cs typeface="Times New Roman" panose="02020603050405020304" pitchFamily="18" charset="0"/>
                      </a:rPr>
                      <m:t>n</m:t>
                    </m:r>
                    <m:r>
                      <m:rPr>
                        <m:nor/>
                      </m:rPr>
                      <a:rPr lang="en-US" altLang="zh-CN" sz="2800" dirty="0">
                        <a:latin typeface="Times New Roman" panose="02020603050405020304" pitchFamily="18" charset="0"/>
                        <a:cs typeface="Times New Roman" panose="02020603050405020304" pitchFamily="18" charset="0"/>
                      </a:rPr>
                      <m:t>))</m:t>
                    </m:r>
                  </m:oMath>
                </a14:m>
                <a:r>
                  <a:rPr lang="zh-CN" altLang="en-US" sz="2800" dirty="0"/>
                  <a:t>    </a:t>
                </a:r>
                <a14:m>
                  <m:oMath xmlns:m="http://schemas.openxmlformats.org/officeDocument/2006/math">
                    <m:r>
                      <a:rPr lang="en-US" altLang="zh-CN" sz="2800" i="1">
                        <a:latin typeface="Cambria Math" panose="02040503050406030204" pitchFamily="18" charset="0"/>
                      </a:rPr>
                      <m:t>𝒇</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𝒏</m:t>
                        </m:r>
                      </m:e>
                    </m:d>
                    <m:r>
                      <a:rPr lang="en-US" altLang="zh-CN" sz="2800" i="1">
                        <a:latin typeface="Cambria Math" panose="02040503050406030204" pitchFamily="18" charset="0"/>
                      </a:rPr>
                      <m:t>=</m:t>
                    </m:r>
                    <m:r>
                      <m:rPr>
                        <m:nor/>
                      </m:rPr>
                      <a:rPr lang="el-GR" altLang="zh-CN" sz="2800" i="1" dirty="0">
                        <a:latin typeface="Times New Roman" panose="02020603050405020304" pitchFamily="18" charset="0"/>
                        <a:cs typeface="Times New Roman" panose="02020603050405020304" pitchFamily="18" charset="0"/>
                      </a:rPr>
                      <m:t>ω</m:t>
                    </m:r>
                    <m:r>
                      <m:rPr>
                        <m:nor/>
                      </m:rPr>
                      <a:rPr lang="en-US" altLang="zh-CN" sz="2800" dirty="0">
                        <a:latin typeface="Times New Roman" panose="02020603050405020304" pitchFamily="18" charset="0"/>
                        <a:cs typeface="Times New Roman" panose="02020603050405020304" pitchFamily="18" charset="0"/>
                      </a:rPr>
                      <m:t>(</m:t>
                    </m:r>
                    <m:r>
                      <m:rPr>
                        <m:nor/>
                      </m:rPr>
                      <a:rPr lang="en-US" altLang="zh-CN" sz="2800" i="1" dirty="0">
                        <a:latin typeface="Times New Roman" panose="02020603050405020304" pitchFamily="18" charset="0"/>
                        <a:cs typeface="Times New Roman" panose="02020603050405020304" pitchFamily="18" charset="0"/>
                      </a:rPr>
                      <m:t>h</m:t>
                    </m:r>
                    <m:r>
                      <m:rPr>
                        <m:nor/>
                      </m:rPr>
                      <a:rPr lang="en-US" altLang="zh-CN" sz="2800" dirty="0">
                        <a:latin typeface="Times New Roman" panose="02020603050405020304" pitchFamily="18" charset="0"/>
                        <a:cs typeface="Times New Roman" panose="02020603050405020304" pitchFamily="18" charset="0"/>
                      </a:rPr>
                      <m:t>(</m:t>
                    </m:r>
                    <m:r>
                      <m:rPr>
                        <m:nor/>
                      </m:rPr>
                      <a:rPr lang="en-US" altLang="zh-CN" sz="2800" i="1" dirty="0">
                        <a:latin typeface="Times New Roman" panose="02020603050405020304" pitchFamily="18" charset="0"/>
                        <a:cs typeface="Times New Roman" panose="02020603050405020304" pitchFamily="18" charset="0"/>
                      </a:rPr>
                      <m:t>n</m:t>
                    </m:r>
                    <m:r>
                      <m:rPr>
                        <m:nor/>
                      </m:rPr>
                      <a:rPr lang="en-US" altLang="zh-CN" sz="2800" dirty="0">
                        <a:latin typeface="Times New Roman" panose="02020603050405020304" pitchFamily="18" charset="0"/>
                        <a:cs typeface="Times New Roman" panose="02020603050405020304" pitchFamily="18" charset="0"/>
                      </a:rPr>
                      <m:t>))</m:t>
                    </m:r>
                  </m:oMath>
                </a14:m>
                <a:r>
                  <a:rPr lang="zh-CN" altLang="en-US" sz="2800" b="1" i="1" dirty="0">
                    <a:latin typeface="Times New Roman" panose="02020603050405020304" pitchFamily="18" charset="0"/>
                    <a:cs typeface="Times New Roman" panose="02020603050405020304" pitchFamily="18" charset="0"/>
                  </a:rPr>
                  <a:t>  </a:t>
                </a: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135" t="-182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有关函数渐近的界的定理</a:t>
            </a:r>
          </a:p>
        </p:txBody>
      </p:sp>
      <p:sp>
        <p:nvSpPr>
          <p:cNvPr id="4" name="右箭头 3"/>
          <p:cNvSpPr/>
          <p:nvPr/>
        </p:nvSpPr>
        <p:spPr>
          <a:xfrm>
            <a:off x="5630215" y="1957699"/>
            <a:ext cx="538765" cy="33893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5630214" y="2535102"/>
            <a:ext cx="538765" cy="33893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5630214" y="3179619"/>
            <a:ext cx="538765" cy="33893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5630214" y="3755449"/>
            <a:ext cx="538765" cy="33893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5630214" y="4331279"/>
            <a:ext cx="538765" cy="33893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12129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定理</a:t>
            </a:r>
            <a:r>
              <a:rPr lang="en-US" altLang="zh-CN" dirty="0"/>
              <a:t>3</a:t>
            </a:r>
            <a:r>
              <a:rPr lang="zh-CN" altLang="en-US" dirty="0"/>
              <a:t>：</a:t>
            </a:r>
            <a:r>
              <a:rPr lang="en-US" altLang="zh-CN" b="1" i="1" dirty="0">
                <a:latin typeface="Times New Roman" panose="02020603050405020304" pitchFamily="18" charset="0"/>
                <a:cs typeface="Times New Roman" panose="02020603050405020304" pitchFamily="18" charset="0"/>
              </a:rPr>
              <a:t>f</a:t>
            </a:r>
            <a:r>
              <a:rPr lang="zh-CN" altLang="en-US"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g</a:t>
            </a:r>
            <a:r>
              <a:rPr lang="zh-CN" altLang="en-US" b="1" i="1" dirty="0">
                <a:latin typeface="Times New Roman" panose="02020603050405020304" pitchFamily="18" charset="0"/>
                <a:cs typeface="Times New Roman" panose="02020603050405020304" pitchFamily="18" charset="0"/>
              </a:rPr>
              <a:t>和</a:t>
            </a:r>
            <a:r>
              <a:rPr lang="en-US" altLang="zh-CN" b="1" i="1" dirty="0">
                <a:latin typeface="Times New Roman" panose="02020603050405020304" pitchFamily="18" charset="0"/>
                <a:cs typeface="Times New Roman" panose="02020603050405020304" pitchFamily="18" charset="0"/>
              </a:rPr>
              <a:t>h</a:t>
            </a:r>
            <a:r>
              <a:rPr lang="zh-CN" altLang="en-US" b="1" dirty="0">
                <a:latin typeface="Times New Roman" panose="02020603050405020304" pitchFamily="18" charset="0"/>
                <a:cs typeface="Times New Roman" panose="02020603050405020304" pitchFamily="18" charset="0"/>
              </a:rPr>
              <a:t>是定义域为自然数集</a:t>
            </a:r>
            <a:r>
              <a:rPr lang="en-US" altLang="zh-CN" b="1" i="1"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上的函数。</a:t>
            </a:r>
            <a:endParaRPr lang="en-US" altLang="zh-CN" b="1" dirty="0">
              <a:latin typeface="Times New Roman" panose="02020603050405020304" pitchFamily="18" charset="0"/>
              <a:cs typeface="Times New Roman" panose="02020603050405020304" pitchFamily="18" charset="0"/>
            </a:endParaRPr>
          </a:p>
          <a:p>
            <a:pPr marL="0" indent="0">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若    </a:t>
            </a:r>
            <a:r>
              <a:rPr lang="en-US" altLang="zh-CN" b="1" i="1" dirty="0">
                <a:latin typeface="Times New Roman" panose="02020603050405020304" pitchFamily="18" charset="0"/>
                <a:cs typeface="Times New Roman" panose="02020603050405020304" pitchFamily="18" charset="0"/>
              </a:rPr>
              <a:t>f(n)=O(h(n)) </a:t>
            </a:r>
            <a:r>
              <a:rPr lang="zh-CN" altLang="en-US" b="1" dirty="0">
                <a:latin typeface="Times New Roman" panose="02020603050405020304" pitchFamily="18" charset="0"/>
                <a:cs typeface="Times New Roman" panose="02020603050405020304" pitchFamily="18" charset="0"/>
              </a:rPr>
              <a:t>和 </a:t>
            </a:r>
            <a:r>
              <a:rPr lang="en-US" altLang="zh-CN" b="1" i="1" dirty="0">
                <a:latin typeface="Times New Roman" panose="02020603050405020304" pitchFamily="18" charset="0"/>
                <a:cs typeface="Times New Roman" panose="02020603050405020304" pitchFamily="18" charset="0"/>
              </a:rPr>
              <a:t>g(n)=O(h(n))</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marL="0" indent="0">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则   </a:t>
            </a:r>
            <a:r>
              <a:rPr lang="en-US" altLang="zh-CN" b="1" i="1" dirty="0">
                <a:latin typeface="Times New Roman" panose="02020603050405020304" pitchFamily="18" charset="0"/>
                <a:cs typeface="Times New Roman" panose="02020603050405020304" pitchFamily="18" charset="0"/>
              </a:rPr>
              <a:t>f(n)+g(n)=O(h(n))</a:t>
            </a:r>
          </a:p>
          <a:p>
            <a:pPr marL="0" indent="0">
              <a:buNone/>
            </a:pPr>
            <a:r>
              <a:rPr lang="en-US" altLang="zh-CN" b="1" dirty="0">
                <a:latin typeface="Times New Roman" panose="02020603050405020304" pitchFamily="18" charset="0"/>
                <a:cs typeface="Times New Roman" panose="02020603050405020304" pitchFamily="18" charset="0"/>
              </a:rPr>
              <a:t>    </a:t>
            </a:r>
          </a:p>
          <a:p>
            <a:pPr marL="0" indent="0">
              <a:buNone/>
            </a:pPr>
            <a:r>
              <a:rPr lang="zh-CN" altLang="en-US" b="1" dirty="0">
                <a:latin typeface="Times New Roman" panose="02020603050405020304" pitchFamily="18" charset="0"/>
                <a:cs typeface="Times New Roman" panose="02020603050405020304" pitchFamily="18" charset="0"/>
              </a:rPr>
              <a:t>该定理可以推广到有限多个函数。</a:t>
            </a:r>
            <a:endParaRPr lang="en-US" altLang="zh-CN" b="1" dirty="0">
              <a:latin typeface="Times New Roman" panose="02020603050405020304" pitchFamily="18" charset="0"/>
              <a:cs typeface="Times New Roman" panose="02020603050405020304" pitchFamily="18" charset="0"/>
            </a:endParaRPr>
          </a:p>
          <a:p>
            <a:pPr marL="0" indent="0">
              <a:buNone/>
            </a:pPr>
            <a:r>
              <a:rPr lang="en-US" altLang="zh-CN" b="1" dirty="0">
                <a:latin typeface="Times New Roman" panose="02020603050405020304" pitchFamily="18" charset="0"/>
                <a:cs typeface="Times New Roman" panose="02020603050405020304" pitchFamily="18" charset="0"/>
              </a:rPr>
              <a:t>     </a:t>
            </a:r>
          </a:p>
          <a:p>
            <a:pPr marL="0" indent="0">
              <a:buNone/>
            </a:pPr>
            <a:r>
              <a:rPr lang="zh-CN" altLang="en-US" b="1" dirty="0">
                <a:latin typeface="Times New Roman" panose="02020603050405020304" pitchFamily="18" charset="0"/>
                <a:cs typeface="Times New Roman" panose="02020603050405020304" pitchFamily="18" charset="0"/>
              </a:rPr>
              <a:t>算法由有限步骤构成，若每一步的时间复杂度函数上界都是</a:t>
            </a:r>
            <a:r>
              <a:rPr lang="en-US" altLang="zh-CN" b="1" i="1" dirty="0">
                <a:latin typeface="Times New Roman" panose="02020603050405020304" pitchFamily="18" charset="0"/>
                <a:cs typeface="Times New Roman" panose="02020603050405020304" pitchFamily="18" charset="0"/>
              </a:rPr>
              <a:t>h(n)</a:t>
            </a:r>
            <a:r>
              <a:rPr lang="zh-CN" altLang="en-US" b="1" dirty="0">
                <a:latin typeface="Times New Roman" panose="02020603050405020304" pitchFamily="18" charset="0"/>
                <a:cs typeface="Times New Roman" panose="02020603050405020304" pitchFamily="18" charset="0"/>
              </a:rPr>
              <a:t>，那么算法的时间复杂度函数上界可以写作</a:t>
            </a:r>
            <a:r>
              <a:rPr lang="en-US" altLang="zh-CN" b="1" i="1" dirty="0">
                <a:latin typeface="Times New Roman" panose="02020603050405020304" pitchFamily="18" charset="0"/>
                <a:cs typeface="Times New Roman" panose="02020603050405020304" pitchFamily="18" charset="0"/>
              </a:rPr>
              <a:t>O(h(n))</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r>
              <a:rPr lang="zh-CN" altLang="en-US" dirty="0"/>
              <a:t>有关函数渐近的界的定理</a:t>
            </a:r>
          </a:p>
        </p:txBody>
      </p:sp>
    </p:spTree>
    <p:extLst>
      <p:ext uri="{BB962C8B-B14F-4D97-AF65-F5344CB8AC3E}">
        <p14:creationId xmlns:p14="http://schemas.microsoft.com/office/powerpoint/2010/main" val="37416355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b="1" dirty="0"/>
                  <a:t>取整函数</a:t>
                </a:r>
                <a:endParaRPr lang="en-US" altLang="zh-CN" b="1" dirty="0"/>
              </a:p>
              <a:p>
                <a:pPr lvl="1"/>
                <a14:m>
                  <m:oMath xmlns:m="http://schemas.openxmlformats.org/officeDocument/2006/math">
                    <m:d>
                      <m:dPr>
                        <m:begChr m:val="⌊"/>
                        <m:endChr m:val="⌋"/>
                        <m:ctrlPr>
                          <a:rPr lang="zh-CN" altLang="en-US" b="1" i="1" smtClean="0">
                            <a:latin typeface="Cambria Math" panose="02040503050406030204" pitchFamily="18" charset="0"/>
                          </a:rPr>
                        </m:ctrlPr>
                      </m:dPr>
                      <m:e>
                        <m:r>
                          <a:rPr lang="en-US" altLang="zh-CN" b="1" i="1" smtClean="0">
                            <a:latin typeface="Cambria Math" panose="02040503050406030204" pitchFamily="18" charset="0"/>
                          </a:rPr>
                          <m:t>𝒙</m:t>
                        </m:r>
                      </m:e>
                    </m:d>
                  </m:oMath>
                </a14:m>
                <a:r>
                  <a:rPr lang="zh-CN" altLang="en-US" b="1" dirty="0"/>
                  <a:t>：表示小于等于</a:t>
                </a:r>
                <a:r>
                  <a:rPr lang="en-US" altLang="zh-CN" b="1" i="1" dirty="0">
                    <a:latin typeface="Times New Roman" panose="02020603050405020304" pitchFamily="18" charset="0"/>
                    <a:cs typeface="Times New Roman" panose="02020603050405020304" pitchFamily="18" charset="0"/>
                  </a:rPr>
                  <a:t>x</a:t>
                </a:r>
                <a:r>
                  <a:rPr lang="zh-CN" altLang="en-US" b="1" dirty="0"/>
                  <a:t>的最大整数</a:t>
                </a:r>
                <a:endParaRPr lang="en-US" altLang="zh-CN" b="1" dirty="0"/>
              </a:p>
              <a:p>
                <a:pPr lvl="1"/>
                <a14:m>
                  <m:oMath xmlns:m="http://schemas.openxmlformats.org/officeDocument/2006/math">
                    <m:d>
                      <m:dPr>
                        <m:begChr m:val="⌈"/>
                        <m:endChr m:val="⌉"/>
                        <m:ctrlPr>
                          <a:rPr lang="zh-CN" altLang="en-US" b="1" i="1" smtClean="0">
                            <a:latin typeface="Cambria Math" panose="02040503050406030204" pitchFamily="18" charset="0"/>
                          </a:rPr>
                        </m:ctrlPr>
                      </m:dPr>
                      <m:e>
                        <m:r>
                          <a:rPr lang="en-US" altLang="zh-CN" b="1" i="1" smtClean="0">
                            <a:latin typeface="Cambria Math" panose="02040503050406030204" pitchFamily="18" charset="0"/>
                          </a:rPr>
                          <m:t>𝒙</m:t>
                        </m:r>
                      </m:e>
                    </m:d>
                  </m:oMath>
                </a14:m>
                <a:r>
                  <a:rPr lang="zh-CN" altLang="en-US" b="1" dirty="0"/>
                  <a:t>：表示大于等于</a:t>
                </a:r>
                <a:r>
                  <a:rPr lang="en-US" altLang="zh-CN" b="1" i="1" dirty="0">
                    <a:latin typeface="Times New Roman" panose="02020603050405020304" pitchFamily="18" charset="0"/>
                    <a:cs typeface="Times New Roman" panose="02020603050405020304" pitchFamily="18" charset="0"/>
                  </a:rPr>
                  <a:t>x</a:t>
                </a:r>
                <a:r>
                  <a:rPr lang="zh-CN" altLang="en-US" b="1" dirty="0"/>
                  <a:t>的最小整数</a:t>
                </a:r>
                <a:endParaRPr lang="en-US" altLang="zh-CN" b="1" dirty="0"/>
              </a:p>
              <a:p>
                <a:r>
                  <a:rPr lang="zh-CN" altLang="en-US" b="1" dirty="0"/>
                  <a:t>取整函数的性质</a:t>
                </a:r>
                <a:endParaRPr lang="en-US" altLang="zh-CN" b="1" dirty="0"/>
              </a:p>
              <a:p>
                <a:pPr lvl="1"/>
                <a14:m>
                  <m:oMath xmlns:m="http://schemas.openxmlformats.org/officeDocument/2006/math">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ea typeface="Cambria Math" panose="02040503050406030204" pitchFamily="18" charset="0"/>
                      </a:rPr>
                      <m:t>&lt;</m:t>
                    </m:r>
                    <m:d>
                      <m:dPr>
                        <m:begChr m:val="⌊"/>
                        <m:endChr m:val="⌋"/>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d>
                      <m:dPr>
                        <m:begChr m:val="⌈"/>
                        <m:endChr m:val="⌉"/>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𝒙</m:t>
                        </m:r>
                      </m:e>
                    </m:d>
                    <m:r>
                      <a:rPr lang="en-US" altLang="zh-CN" b="1" i="1" smtClean="0">
                        <a:latin typeface="Cambria Math" panose="02040503050406030204" pitchFamily="18" charset="0"/>
                        <a:ea typeface="Cambria Math" panose="02040503050406030204" pitchFamily="18" charset="0"/>
                      </a:rPr>
                      <m:t>&lt;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oMath>
                </a14:m>
                <a:endParaRPr lang="en-US" altLang="zh-CN" b="1" dirty="0">
                  <a:ea typeface="Cambria Math" panose="02040503050406030204" pitchFamily="18" charset="0"/>
                </a:endParaRPr>
              </a:p>
              <a:p>
                <a:pPr lvl="1"/>
                <a14:m>
                  <m:oMath xmlns:m="http://schemas.openxmlformats.org/officeDocument/2006/math">
                    <m:d>
                      <m:dPr>
                        <m:begChr m:val="⌊"/>
                        <m:endChr m:val="⌋"/>
                        <m:ctrlPr>
                          <a:rPr lang="en-US" altLang="zh-CN" b="1" i="1" smtClean="0">
                            <a:latin typeface="Cambria Math" panose="02040503050406030204" pitchFamily="18" charset="0"/>
                            <a:ea typeface="Cambria Math" panose="02040503050406030204" pitchFamily="18" charset="0"/>
                          </a:rPr>
                        </m:ctrlPr>
                      </m:dPr>
                      <m:e>
                        <m:f>
                          <m:fPr>
                            <m:ctrlPr>
                              <a:rPr lang="en-US" altLang="zh-CN" b="1" i="1" smtClean="0">
                                <a:latin typeface="Cambria Math" panose="02040503050406030204" pitchFamily="18" charset="0"/>
                                <a:ea typeface="Cambria Math" panose="02040503050406030204" pitchFamily="18" charset="0"/>
                              </a:rPr>
                            </m:ctrlPr>
                          </m:fPr>
                          <m:num>
                            <m:r>
                              <a:rPr lang="en-US" altLang="zh-CN" b="1" i="1" smtClean="0">
                                <a:latin typeface="Cambria Math" panose="02040503050406030204" pitchFamily="18" charset="0"/>
                                <a:ea typeface="Cambria Math" panose="02040503050406030204" pitchFamily="18" charset="0"/>
                              </a:rPr>
                              <m:t>𝒏</m:t>
                            </m:r>
                          </m:num>
                          <m:den>
                            <m:r>
                              <a:rPr lang="en-US" altLang="zh-CN" b="1" i="1" smtClean="0">
                                <a:latin typeface="Cambria Math" panose="02040503050406030204" pitchFamily="18" charset="0"/>
                                <a:ea typeface="Cambria Math" panose="02040503050406030204" pitchFamily="18" charset="0"/>
                              </a:rPr>
                              <m:t>𝟐</m:t>
                            </m:r>
                          </m:den>
                        </m:f>
                      </m:e>
                    </m:d>
                    <m:r>
                      <a:rPr lang="en-US" altLang="zh-CN" b="1" i="1" smtClean="0">
                        <a:latin typeface="Cambria Math" panose="02040503050406030204" pitchFamily="18" charset="0"/>
                        <a:ea typeface="Cambria Math" panose="02040503050406030204" pitchFamily="18" charset="0"/>
                      </a:rPr>
                      <m:t>+</m:t>
                    </m:r>
                    <m:d>
                      <m:dPr>
                        <m:begChr m:val="⌈"/>
                        <m:endChr m:val="⌉"/>
                        <m:ctrlPr>
                          <a:rPr lang="en-US" altLang="zh-CN" b="1" i="1" smtClean="0">
                            <a:latin typeface="Cambria Math" panose="02040503050406030204" pitchFamily="18" charset="0"/>
                            <a:ea typeface="Cambria Math" panose="02040503050406030204" pitchFamily="18" charset="0"/>
                          </a:rPr>
                        </m:ctrlPr>
                      </m:dPr>
                      <m:e>
                        <m:f>
                          <m:fPr>
                            <m:ctrlPr>
                              <a:rPr lang="en-US" altLang="zh-CN" b="1" i="1" smtClean="0">
                                <a:latin typeface="Cambria Math" panose="02040503050406030204" pitchFamily="18" charset="0"/>
                                <a:ea typeface="Cambria Math" panose="02040503050406030204" pitchFamily="18" charset="0"/>
                              </a:rPr>
                            </m:ctrlPr>
                          </m:fPr>
                          <m:num>
                            <m:r>
                              <a:rPr lang="en-US" altLang="zh-CN" b="1" i="1" smtClean="0">
                                <a:latin typeface="Cambria Math" panose="02040503050406030204" pitchFamily="18" charset="0"/>
                                <a:ea typeface="Cambria Math" panose="02040503050406030204" pitchFamily="18" charset="0"/>
                              </a:rPr>
                              <m:t>𝒏</m:t>
                            </m:r>
                          </m:num>
                          <m:den>
                            <m:r>
                              <a:rPr lang="en-US" altLang="zh-CN" b="1" i="1" smtClean="0">
                                <a:latin typeface="Cambria Math" panose="02040503050406030204" pitchFamily="18" charset="0"/>
                                <a:ea typeface="Cambria Math" panose="02040503050406030204" pitchFamily="18" charset="0"/>
                              </a:rPr>
                              <m:t>𝟐</m:t>
                            </m:r>
                          </m:den>
                        </m:f>
                      </m:e>
                    </m:d>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𝒏</m:t>
                    </m:r>
                    <m:r>
                      <a:rPr lang="en-US" altLang="zh-CN" b="1" i="1" smtClean="0">
                        <a:latin typeface="Cambria Math" panose="02040503050406030204" pitchFamily="18" charset="0"/>
                        <a:ea typeface="Cambria Math" panose="02040503050406030204" pitchFamily="18" charset="0"/>
                      </a:rPr>
                      <m:t>         </m:t>
                    </m:r>
                    <m:r>
                      <a:rPr lang="en-US" altLang="zh-CN" b="1" i="1" smtClean="0">
                        <a:latin typeface="Cambria Math" panose="02040503050406030204" pitchFamily="18" charset="0"/>
                        <a:ea typeface="Cambria Math" panose="02040503050406030204" pitchFamily="18" charset="0"/>
                      </a:rPr>
                      <m:t>𝒏</m:t>
                    </m:r>
                    <m:r>
                      <a:rPr lang="zh-CN" altLang="en-US" b="1" i="1">
                        <a:latin typeface="Cambria Math" panose="02040503050406030204" pitchFamily="18" charset="0"/>
                        <a:ea typeface="Cambria Math" panose="02040503050406030204" pitchFamily="18" charset="0"/>
                      </a:rPr>
                      <m:t>为</m:t>
                    </m:r>
                  </m:oMath>
                </a14:m>
                <a:r>
                  <a:rPr lang="zh-CN" altLang="en-US" b="1" dirty="0">
                    <a:ea typeface="Cambria Math" panose="02040503050406030204" pitchFamily="18" charset="0"/>
                  </a:rPr>
                  <a:t>整数</a:t>
                </a:r>
                <a:endParaRPr lang="en-US" altLang="zh-CN" b="1" dirty="0">
                  <a:ea typeface="Cambria Math" panose="02040503050406030204" pitchFamily="18" charset="0"/>
                </a:endParaRPr>
              </a:p>
              <a:p>
                <a:pPr lvl="1"/>
                <a14:m>
                  <m:oMath xmlns:m="http://schemas.openxmlformats.org/officeDocument/2006/math">
                    <m:d>
                      <m:dPr>
                        <m:begChr m:val="⌈"/>
                        <m:endChr m:val="⌉"/>
                        <m:ctrlPr>
                          <a:rPr lang="en-US" altLang="zh-CN" b="1" i="1" smtClean="0">
                            <a:latin typeface="Cambria Math" panose="02040503050406030204" pitchFamily="18" charset="0"/>
                            <a:ea typeface="Cambria Math" panose="02040503050406030204" pitchFamily="18" charset="0"/>
                          </a:rPr>
                        </m:ctrlPr>
                      </m:dPr>
                      <m:e>
                        <m:f>
                          <m:fPr>
                            <m:ctrlPr>
                              <a:rPr lang="en-US" altLang="zh-CN" b="1" i="1" smtClean="0">
                                <a:latin typeface="Cambria Math" panose="02040503050406030204" pitchFamily="18" charset="0"/>
                                <a:ea typeface="Cambria Math" panose="02040503050406030204" pitchFamily="18" charset="0"/>
                              </a:rPr>
                            </m:ctrlPr>
                          </m:fPr>
                          <m:num>
                            <m:d>
                              <m:dPr>
                                <m:begChr m:val="⌈"/>
                                <m:endChr m:val="⌉"/>
                                <m:ctrlPr>
                                  <a:rPr lang="en-US" altLang="zh-CN" b="1" i="1" smtClean="0">
                                    <a:latin typeface="Cambria Math" panose="02040503050406030204" pitchFamily="18" charset="0"/>
                                    <a:ea typeface="Cambria Math" panose="02040503050406030204" pitchFamily="18" charset="0"/>
                                  </a:rPr>
                                </m:ctrlPr>
                              </m:dPr>
                              <m:e>
                                <m:f>
                                  <m:fPr>
                                    <m:ctrlPr>
                                      <a:rPr lang="en-US" altLang="zh-CN" b="1" i="1" smtClean="0">
                                        <a:latin typeface="Cambria Math" panose="02040503050406030204" pitchFamily="18" charset="0"/>
                                        <a:ea typeface="Cambria Math" panose="02040503050406030204" pitchFamily="18" charset="0"/>
                                      </a:rPr>
                                    </m:ctrlPr>
                                  </m:fPr>
                                  <m:num>
                                    <m:r>
                                      <a:rPr lang="en-US" altLang="zh-CN" b="1" i="1" smtClean="0">
                                        <a:latin typeface="Cambria Math" panose="02040503050406030204" pitchFamily="18" charset="0"/>
                                        <a:ea typeface="Cambria Math" panose="02040503050406030204" pitchFamily="18" charset="0"/>
                                      </a:rPr>
                                      <m:t>𝒏</m:t>
                                    </m:r>
                                  </m:num>
                                  <m:den>
                                    <m:r>
                                      <a:rPr lang="en-US" altLang="zh-CN" b="1" i="1" smtClean="0">
                                        <a:latin typeface="Cambria Math" panose="02040503050406030204" pitchFamily="18" charset="0"/>
                                        <a:ea typeface="Cambria Math" panose="02040503050406030204" pitchFamily="18" charset="0"/>
                                      </a:rPr>
                                      <m:t>𝒂</m:t>
                                    </m:r>
                                  </m:den>
                                </m:f>
                              </m:e>
                            </m:d>
                          </m:num>
                          <m:den>
                            <m:r>
                              <a:rPr lang="en-US" altLang="zh-CN" b="1" i="1" smtClean="0">
                                <a:latin typeface="Cambria Math" panose="02040503050406030204" pitchFamily="18" charset="0"/>
                                <a:ea typeface="Cambria Math" panose="02040503050406030204" pitchFamily="18" charset="0"/>
                              </a:rPr>
                              <m:t>𝒃</m:t>
                            </m:r>
                          </m:den>
                        </m:f>
                      </m:e>
                    </m:d>
                    <m:r>
                      <a:rPr lang="en-US" altLang="zh-CN" b="1" i="1" smtClean="0">
                        <a:latin typeface="Cambria Math" panose="02040503050406030204" pitchFamily="18" charset="0"/>
                        <a:ea typeface="Cambria Math" panose="02040503050406030204" pitchFamily="18" charset="0"/>
                      </a:rPr>
                      <m:t>=</m:t>
                    </m:r>
                    <m:d>
                      <m:dPr>
                        <m:begChr m:val="⌈"/>
                        <m:endChr m:val="⌉"/>
                        <m:ctrlPr>
                          <a:rPr lang="en-US" altLang="zh-CN" b="1" i="1" smtClean="0">
                            <a:latin typeface="Cambria Math" panose="02040503050406030204" pitchFamily="18" charset="0"/>
                            <a:ea typeface="Cambria Math" panose="02040503050406030204" pitchFamily="18" charset="0"/>
                          </a:rPr>
                        </m:ctrlPr>
                      </m:dPr>
                      <m:e>
                        <m:f>
                          <m:fPr>
                            <m:ctrlPr>
                              <a:rPr lang="en-US" altLang="zh-CN" b="1" i="1" smtClean="0">
                                <a:latin typeface="Cambria Math" panose="02040503050406030204" pitchFamily="18" charset="0"/>
                                <a:ea typeface="Cambria Math" panose="02040503050406030204" pitchFamily="18" charset="0"/>
                              </a:rPr>
                            </m:ctrlPr>
                          </m:fPr>
                          <m:num>
                            <m:r>
                              <a:rPr lang="en-US" altLang="zh-CN" b="1" i="1" smtClean="0">
                                <a:latin typeface="Cambria Math" panose="02040503050406030204" pitchFamily="18" charset="0"/>
                                <a:ea typeface="Cambria Math" panose="02040503050406030204" pitchFamily="18" charset="0"/>
                              </a:rPr>
                              <m:t>𝒏</m:t>
                            </m:r>
                          </m:num>
                          <m:den>
                            <m:r>
                              <a:rPr lang="en-US" altLang="zh-CN" b="1" i="1" smtClean="0">
                                <a:latin typeface="Cambria Math" panose="02040503050406030204" pitchFamily="18" charset="0"/>
                                <a:ea typeface="Cambria Math" panose="02040503050406030204" pitchFamily="18" charset="0"/>
                              </a:rPr>
                              <m:t>𝒂𝒃</m:t>
                            </m:r>
                          </m:den>
                        </m:f>
                      </m:e>
                    </m:d>
                    <m:r>
                      <a:rPr lang="en-US" altLang="zh-CN" b="1" i="1" smtClean="0">
                        <a:latin typeface="Cambria Math" panose="02040503050406030204" pitchFamily="18" charset="0"/>
                        <a:ea typeface="Cambria Math" panose="02040503050406030204" pitchFamily="18" charset="0"/>
                      </a:rPr>
                      <m:t>,</m:t>
                    </m:r>
                    <m:d>
                      <m:dPr>
                        <m:begChr m:val="⌊"/>
                        <m:endChr m:val="⌋"/>
                        <m:ctrlPr>
                          <a:rPr lang="en-US" altLang="zh-CN" b="1" i="1" smtClean="0">
                            <a:latin typeface="Cambria Math" panose="02040503050406030204" pitchFamily="18" charset="0"/>
                            <a:ea typeface="Cambria Math" panose="02040503050406030204" pitchFamily="18" charset="0"/>
                          </a:rPr>
                        </m:ctrlPr>
                      </m:dPr>
                      <m:e>
                        <m:f>
                          <m:fPr>
                            <m:ctrlPr>
                              <a:rPr lang="en-US" altLang="zh-CN" b="1" i="1" smtClean="0">
                                <a:latin typeface="Cambria Math" panose="02040503050406030204" pitchFamily="18" charset="0"/>
                                <a:ea typeface="Cambria Math" panose="02040503050406030204" pitchFamily="18" charset="0"/>
                              </a:rPr>
                            </m:ctrlPr>
                          </m:fPr>
                          <m:num>
                            <m:d>
                              <m:dPr>
                                <m:begChr m:val="⌊"/>
                                <m:endChr m:val="⌋"/>
                                <m:ctrlPr>
                                  <a:rPr lang="en-US" altLang="zh-CN" b="1" i="1" smtClean="0">
                                    <a:latin typeface="Cambria Math" panose="02040503050406030204" pitchFamily="18" charset="0"/>
                                    <a:ea typeface="Cambria Math" panose="02040503050406030204" pitchFamily="18" charset="0"/>
                                  </a:rPr>
                                </m:ctrlPr>
                              </m:dPr>
                              <m:e>
                                <m:f>
                                  <m:fPr>
                                    <m:ctrlPr>
                                      <a:rPr lang="en-US" altLang="zh-CN" b="1" i="1" smtClean="0">
                                        <a:latin typeface="Cambria Math" panose="02040503050406030204" pitchFamily="18" charset="0"/>
                                        <a:ea typeface="Cambria Math" panose="02040503050406030204" pitchFamily="18" charset="0"/>
                                      </a:rPr>
                                    </m:ctrlPr>
                                  </m:fPr>
                                  <m:num>
                                    <m:r>
                                      <a:rPr lang="en-US" altLang="zh-CN" b="1" i="1" smtClean="0">
                                        <a:latin typeface="Cambria Math" panose="02040503050406030204" pitchFamily="18" charset="0"/>
                                        <a:ea typeface="Cambria Math" panose="02040503050406030204" pitchFamily="18" charset="0"/>
                                      </a:rPr>
                                      <m:t>𝒏</m:t>
                                    </m:r>
                                  </m:num>
                                  <m:den>
                                    <m:r>
                                      <a:rPr lang="en-US" altLang="zh-CN" b="1" i="1" smtClean="0">
                                        <a:latin typeface="Cambria Math" panose="02040503050406030204" pitchFamily="18" charset="0"/>
                                        <a:ea typeface="Cambria Math" panose="02040503050406030204" pitchFamily="18" charset="0"/>
                                      </a:rPr>
                                      <m:t>𝒂</m:t>
                                    </m:r>
                                  </m:den>
                                </m:f>
                              </m:e>
                            </m:d>
                          </m:num>
                          <m:den>
                            <m:r>
                              <a:rPr lang="en-US" altLang="zh-CN" b="1" i="1" smtClean="0">
                                <a:latin typeface="Cambria Math" panose="02040503050406030204" pitchFamily="18" charset="0"/>
                                <a:ea typeface="Cambria Math" panose="02040503050406030204" pitchFamily="18" charset="0"/>
                              </a:rPr>
                              <m:t>𝒃</m:t>
                            </m:r>
                          </m:den>
                        </m:f>
                      </m:e>
                    </m:d>
                    <m:r>
                      <a:rPr lang="en-US" altLang="zh-CN" b="1" i="1" smtClean="0">
                        <a:latin typeface="Cambria Math" panose="02040503050406030204" pitchFamily="18" charset="0"/>
                        <a:ea typeface="Cambria Math" panose="02040503050406030204" pitchFamily="18" charset="0"/>
                      </a:rPr>
                      <m:t>=</m:t>
                    </m:r>
                    <m:d>
                      <m:dPr>
                        <m:begChr m:val="⌊"/>
                        <m:endChr m:val="⌋"/>
                        <m:ctrlPr>
                          <a:rPr lang="en-US" altLang="zh-CN" b="1" i="1" smtClean="0">
                            <a:latin typeface="Cambria Math" panose="02040503050406030204" pitchFamily="18" charset="0"/>
                            <a:ea typeface="Cambria Math" panose="02040503050406030204" pitchFamily="18" charset="0"/>
                          </a:rPr>
                        </m:ctrlPr>
                      </m:dPr>
                      <m:e>
                        <m:f>
                          <m:fPr>
                            <m:ctrlPr>
                              <a:rPr lang="en-US" altLang="zh-CN" b="1" i="1" smtClean="0">
                                <a:latin typeface="Cambria Math" panose="02040503050406030204" pitchFamily="18" charset="0"/>
                                <a:ea typeface="Cambria Math" panose="02040503050406030204" pitchFamily="18" charset="0"/>
                              </a:rPr>
                            </m:ctrlPr>
                          </m:fPr>
                          <m:num>
                            <m:r>
                              <a:rPr lang="en-US" altLang="zh-CN" b="1" i="1" smtClean="0">
                                <a:latin typeface="Cambria Math" panose="02040503050406030204" pitchFamily="18" charset="0"/>
                                <a:ea typeface="Cambria Math" panose="02040503050406030204" pitchFamily="18" charset="0"/>
                              </a:rPr>
                              <m:t>𝒏</m:t>
                            </m:r>
                          </m:num>
                          <m:den>
                            <m:r>
                              <a:rPr lang="en-US" altLang="zh-CN" b="1" i="1" smtClean="0">
                                <a:latin typeface="Cambria Math" panose="02040503050406030204" pitchFamily="18" charset="0"/>
                                <a:ea typeface="Cambria Math" panose="02040503050406030204" pitchFamily="18" charset="0"/>
                              </a:rPr>
                              <m:t>𝒂𝒃</m:t>
                            </m:r>
                          </m:den>
                        </m:f>
                      </m:e>
                    </m:d>
                  </m:oMath>
                </a14:m>
                <a:endParaRPr lang="en-US" altLang="zh-CN" b="1" dirty="0">
                  <a:ea typeface="Cambria Math" panose="02040503050406030204" pitchFamily="18" charset="0"/>
                </a:endParaRPr>
              </a:p>
              <a:p>
                <a:pPr lvl="1"/>
                <a:endParaRPr lang="en-US" altLang="zh-CN" b="1" dirty="0">
                  <a:ea typeface="Cambria Math" panose="02040503050406030204" pitchFamily="18" charset="0"/>
                </a:endParaRPr>
              </a:p>
              <a:p>
                <a:pPr lvl="1"/>
                <a:endParaRPr lang="zh-CN" altLang="en-US" b="1"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135" t="-182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算法分析中的常见函数</a:t>
            </a:r>
          </a:p>
        </p:txBody>
      </p:sp>
    </p:spTree>
    <p:extLst>
      <p:ext uri="{BB962C8B-B14F-4D97-AF65-F5344CB8AC3E}">
        <p14:creationId xmlns:p14="http://schemas.microsoft.com/office/powerpoint/2010/main" val="9334059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fontScale="85000" lnSpcReduction="10000"/>
              </a:bodyPr>
              <a:lstStyle/>
              <a:p>
                <a:r>
                  <a:rPr lang="zh-CN" altLang="en-US" dirty="0"/>
                  <a:t>对数函数</a:t>
                </a:r>
                <a:endParaRPr lang="en-US" altLang="zh-CN" dirty="0"/>
              </a:p>
              <a:p>
                <a:pPr lvl="1"/>
                <a14:m>
                  <m:oMath xmlns:m="http://schemas.openxmlformats.org/officeDocument/2006/math">
                    <m:func>
                      <m:funcPr>
                        <m:ctrlPr>
                          <a:rPr lang="en-US" altLang="zh-CN" sz="2600" b="1" i="1">
                            <a:latin typeface="Cambria Math" panose="02040503050406030204" pitchFamily="18" charset="0"/>
                          </a:rPr>
                        </m:ctrlPr>
                      </m:funcPr>
                      <m:fName>
                        <m:r>
                          <a:rPr lang="en-US" altLang="zh-CN" sz="2600" b="1" i="0">
                            <a:latin typeface="Cambria Math" panose="02040503050406030204" pitchFamily="18" charset="0"/>
                          </a:rPr>
                          <m:t>𝐥𝐨𝐠</m:t>
                        </m:r>
                      </m:fName>
                      <m:e>
                        <m:r>
                          <a:rPr lang="en-US" altLang="zh-CN" sz="2600" b="1" i="1">
                            <a:latin typeface="Cambria Math" panose="02040503050406030204" pitchFamily="18" charset="0"/>
                          </a:rPr>
                          <m:t>𝒏</m:t>
                        </m:r>
                        <m:r>
                          <a:rPr lang="en-US" altLang="zh-CN" sz="2600" b="1" i="0" smtClean="0">
                            <a:latin typeface="Cambria Math" panose="02040503050406030204" pitchFamily="18" charset="0"/>
                          </a:rPr>
                          <m:t>=</m:t>
                        </m:r>
                      </m:e>
                    </m:func>
                    <m:func>
                      <m:funcPr>
                        <m:ctrlPr>
                          <a:rPr lang="en-US" altLang="zh-CN" sz="2600" b="1" i="1" smtClean="0">
                            <a:latin typeface="Cambria Math" panose="02040503050406030204" pitchFamily="18" charset="0"/>
                          </a:rPr>
                        </m:ctrlPr>
                      </m:funcPr>
                      <m:fName>
                        <m:sSub>
                          <m:sSubPr>
                            <m:ctrlPr>
                              <a:rPr lang="en-US" altLang="zh-CN" sz="2600" b="1" i="1" smtClean="0">
                                <a:latin typeface="Cambria Math" panose="02040503050406030204" pitchFamily="18" charset="0"/>
                              </a:rPr>
                            </m:ctrlPr>
                          </m:sSubPr>
                          <m:e>
                            <m:r>
                              <a:rPr lang="en-US" altLang="zh-CN" sz="2600" b="1" i="0" smtClean="0">
                                <a:latin typeface="Cambria Math" panose="02040503050406030204" pitchFamily="18" charset="0"/>
                              </a:rPr>
                              <m:t>𝐥𝐨𝐠</m:t>
                            </m:r>
                          </m:e>
                          <m:sub>
                            <m:r>
                              <a:rPr lang="en-US" altLang="zh-CN" sz="2600" b="1" i="0" smtClean="0">
                                <a:latin typeface="Cambria Math" panose="02040503050406030204" pitchFamily="18" charset="0"/>
                              </a:rPr>
                              <m:t>𝟐</m:t>
                            </m:r>
                          </m:sub>
                        </m:sSub>
                      </m:fName>
                      <m:e>
                        <m:r>
                          <a:rPr lang="en-US" altLang="zh-CN" sz="2600" b="1" i="1" smtClean="0">
                            <a:latin typeface="Cambria Math" panose="02040503050406030204" pitchFamily="18" charset="0"/>
                          </a:rPr>
                          <m:t>𝒏</m:t>
                        </m:r>
                      </m:e>
                    </m:func>
                  </m:oMath>
                </a14:m>
                <a:endParaRPr lang="en-US" altLang="zh-CN" sz="2600" b="1" dirty="0">
                  <a:latin typeface="Times New Roman" panose="02020603050405020304" pitchFamily="18" charset="0"/>
                  <a:cs typeface="Times New Roman" panose="02020603050405020304" pitchFamily="18" charset="0"/>
                </a:endParaRPr>
              </a:p>
              <a:p>
                <a:pPr lvl="1"/>
                <a14:m>
                  <m:oMath xmlns:m="http://schemas.openxmlformats.org/officeDocument/2006/math">
                    <m:func>
                      <m:funcPr>
                        <m:ctrlPr>
                          <a:rPr lang="en-US" altLang="zh-CN" sz="2600" b="1" i="1" smtClean="0">
                            <a:latin typeface="Cambria Math" panose="02040503050406030204" pitchFamily="18" charset="0"/>
                          </a:rPr>
                        </m:ctrlPr>
                      </m:funcPr>
                      <m:fName>
                        <m:r>
                          <a:rPr lang="en-US" altLang="zh-CN" sz="2600" b="1" i="0" smtClean="0">
                            <a:latin typeface="Cambria Math" panose="02040503050406030204" pitchFamily="18" charset="0"/>
                          </a:rPr>
                          <m:t>𝐥𝐧</m:t>
                        </m:r>
                      </m:fName>
                      <m:e>
                        <m:r>
                          <a:rPr lang="en-US" altLang="zh-CN" sz="2600" b="1" i="1" smtClean="0">
                            <a:latin typeface="Cambria Math" panose="02040503050406030204" pitchFamily="18" charset="0"/>
                          </a:rPr>
                          <m:t>𝒏</m:t>
                        </m:r>
                      </m:e>
                    </m:func>
                    <m:r>
                      <a:rPr lang="en-US" altLang="zh-CN" sz="2600" b="1" i="1" smtClean="0">
                        <a:latin typeface="Cambria Math" panose="02040503050406030204" pitchFamily="18" charset="0"/>
                      </a:rPr>
                      <m:t>=</m:t>
                    </m:r>
                    <m:func>
                      <m:funcPr>
                        <m:ctrlPr>
                          <a:rPr lang="en-US" altLang="zh-CN" sz="2600" b="1" i="1" smtClean="0">
                            <a:latin typeface="Cambria Math" panose="02040503050406030204" pitchFamily="18" charset="0"/>
                          </a:rPr>
                        </m:ctrlPr>
                      </m:funcPr>
                      <m:fName>
                        <m:sSub>
                          <m:sSubPr>
                            <m:ctrlPr>
                              <a:rPr lang="en-US" altLang="zh-CN" sz="2600" b="1" i="1" smtClean="0">
                                <a:latin typeface="Cambria Math" panose="02040503050406030204" pitchFamily="18" charset="0"/>
                              </a:rPr>
                            </m:ctrlPr>
                          </m:sSubPr>
                          <m:e>
                            <m:r>
                              <a:rPr lang="en-US" altLang="zh-CN" sz="2600" b="1" i="0" smtClean="0">
                                <a:latin typeface="Cambria Math" panose="02040503050406030204" pitchFamily="18" charset="0"/>
                              </a:rPr>
                              <m:t>𝐥𝐨𝐠</m:t>
                            </m:r>
                          </m:e>
                          <m:sub>
                            <m:r>
                              <a:rPr lang="en-US" altLang="zh-CN" sz="2600" b="1" i="1" smtClean="0">
                                <a:latin typeface="Cambria Math" panose="02040503050406030204" pitchFamily="18" charset="0"/>
                              </a:rPr>
                              <m:t>𝒆</m:t>
                            </m:r>
                          </m:sub>
                        </m:sSub>
                      </m:fName>
                      <m:e>
                        <m:r>
                          <a:rPr lang="en-US" altLang="zh-CN" sz="2600" b="1" i="1" smtClean="0">
                            <a:latin typeface="Cambria Math" panose="02040503050406030204" pitchFamily="18" charset="0"/>
                          </a:rPr>
                          <m:t>𝒏</m:t>
                        </m:r>
                      </m:e>
                    </m:func>
                  </m:oMath>
                </a14:m>
                <a:endParaRPr lang="en-US" altLang="zh-CN" sz="2600" b="1" dirty="0"/>
              </a:p>
              <a:p>
                <a:pPr lvl="1"/>
                <a14:m>
                  <m:oMath xmlns:m="http://schemas.openxmlformats.org/officeDocument/2006/math">
                    <m:func>
                      <m:funcPr>
                        <m:ctrlPr>
                          <a:rPr lang="en-US" altLang="zh-CN" sz="2600" b="1" i="1" smtClean="0">
                            <a:latin typeface="Cambria Math" panose="02040503050406030204" pitchFamily="18" charset="0"/>
                          </a:rPr>
                        </m:ctrlPr>
                      </m:funcPr>
                      <m:fName>
                        <m:r>
                          <a:rPr lang="en-US" altLang="zh-CN" sz="2600" b="1" i="0" smtClean="0">
                            <a:latin typeface="Cambria Math" panose="02040503050406030204" pitchFamily="18" charset="0"/>
                          </a:rPr>
                          <m:t>𝐥𝐨𝐠</m:t>
                        </m:r>
                      </m:fName>
                      <m:e>
                        <m:r>
                          <a:rPr lang="en-US" altLang="zh-CN" sz="2600" b="1" i="1" baseline="30000" smtClean="0">
                            <a:latin typeface="Cambria Math" panose="02040503050406030204" pitchFamily="18" charset="0"/>
                          </a:rPr>
                          <m:t>𝒌</m:t>
                        </m:r>
                        <m:r>
                          <a:rPr lang="en-US" altLang="zh-CN" sz="2600" b="1" i="1" smtClean="0">
                            <a:latin typeface="Cambria Math" panose="02040503050406030204" pitchFamily="18" charset="0"/>
                          </a:rPr>
                          <m:t>𝒏</m:t>
                        </m:r>
                      </m:e>
                    </m:func>
                    <m:r>
                      <a:rPr lang="en-US" altLang="zh-CN" sz="2600" b="1" i="1" smtClean="0">
                        <a:latin typeface="Cambria Math" panose="02040503050406030204" pitchFamily="18" charset="0"/>
                      </a:rPr>
                      <m:t>=</m:t>
                    </m:r>
                    <m:sSup>
                      <m:sSupPr>
                        <m:ctrlPr>
                          <a:rPr lang="en-US" altLang="zh-CN" sz="2600" b="1" i="1" smtClean="0">
                            <a:latin typeface="Cambria Math" panose="02040503050406030204" pitchFamily="18" charset="0"/>
                          </a:rPr>
                        </m:ctrlPr>
                      </m:sSupPr>
                      <m:e>
                        <m:r>
                          <a:rPr lang="en-US" altLang="zh-CN" sz="2600" b="1" i="1" smtClean="0">
                            <a:latin typeface="Cambria Math" panose="02040503050406030204" pitchFamily="18" charset="0"/>
                          </a:rPr>
                          <m:t>(</m:t>
                        </m:r>
                        <m:func>
                          <m:funcPr>
                            <m:ctrlPr>
                              <a:rPr lang="en-US" altLang="zh-CN" sz="2600" b="1" i="1" smtClean="0">
                                <a:latin typeface="Cambria Math" panose="02040503050406030204" pitchFamily="18" charset="0"/>
                              </a:rPr>
                            </m:ctrlPr>
                          </m:funcPr>
                          <m:fName>
                            <m:r>
                              <a:rPr lang="en-US" altLang="zh-CN" sz="2600" b="1" i="0" smtClean="0">
                                <a:latin typeface="Cambria Math" panose="02040503050406030204" pitchFamily="18" charset="0"/>
                              </a:rPr>
                              <m:t>𝐥𝐨𝐠</m:t>
                            </m:r>
                          </m:fName>
                          <m:e>
                            <m:r>
                              <a:rPr lang="en-US" altLang="zh-CN" sz="2600" b="1" i="1" smtClean="0">
                                <a:latin typeface="Cambria Math" panose="02040503050406030204" pitchFamily="18" charset="0"/>
                              </a:rPr>
                              <m:t>𝒏</m:t>
                            </m:r>
                          </m:e>
                        </m:func>
                        <m:r>
                          <a:rPr lang="en-US" altLang="zh-CN" sz="2600" b="1" i="1" smtClean="0">
                            <a:latin typeface="Cambria Math" panose="02040503050406030204" pitchFamily="18" charset="0"/>
                          </a:rPr>
                          <m:t>)</m:t>
                        </m:r>
                      </m:e>
                      <m:sup>
                        <m:r>
                          <a:rPr lang="en-US" altLang="zh-CN" sz="2600" b="1" i="1" smtClean="0">
                            <a:latin typeface="Cambria Math" panose="02040503050406030204" pitchFamily="18" charset="0"/>
                          </a:rPr>
                          <m:t>𝒌</m:t>
                        </m:r>
                      </m:sup>
                    </m:sSup>
                  </m:oMath>
                </a14:m>
                <a:endParaRPr lang="en-US" altLang="zh-CN" sz="2600" b="1" dirty="0"/>
              </a:p>
              <a:p>
                <a:pPr lvl="1"/>
                <a14:m>
                  <m:oMath xmlns:m="http://schemas.openxmlformats.org/officeDocument/2006/math">
                    <m:func>
                      <m:funcPr>
                        <m:ctrlPr>
                          <a:rPr lang="en-US" altLang="zh-CN" sz="2600" b="1" i="1" smtClean="0">
                            <a:latin typeface="Cambria Math" panose="02040503050406030204" pitchFamily="18" charset="0"/>
                          </a:rPr>
                        </m:ctrlPr>
                      </m:funcPr>
                      <m:fName>
                        <m:r>
                          <a:rPr lang="en-US" altLang="zh-CN" sz="2600" b="1" i="0" smtClean="0">
                            <a:latin typeface="Cambria Math" panose="02040503050406030204" pitchFamily="18" charset="0"/>
                          </a:rPr>
                          <m:t>𝐥𝐨𝐠</m:t>
                        </m:r>
                      </m:fName>
                      <m:e>
                        <m:func>
                          <m:funcPr>
                            <m:ctrlPr>
                              <a:rPr lang="en-US" altLang="zh-CN" sz="2600" b="1" i="1" smtClean="0">
                                <a:latin typeface="Cambria Math" panose="02040503050406030204" pitchFamily="18" charset="0"/>
                              </a:rPr>
                            </m:ctrlPr>
                          </m:funcPr>
                          <m:fName>
                            <m:r>
                              <a:rPr lang="en-US" altLang="zh-CN" sz="2600" b="1" i="0" smtClean="0">
                                <a:latin typeface="Cambria Math" panose="02040503050406030204" pitchFamily="18" charset="0"/>
                              </a:rPr>
                              <m:t>𝐥𝐨𝐠</m:t>
                            </m:r>
                          </m:fName>
                          <m:e>
                            <m:r>
                              <a:rPr lang="en-US" altLang="zh-CN" sz="2600" b="1" i="1" smtClean="0">
                                <a:latin typeface="Cambria Math" panose="02040503050406030204" pitchFamily="18" charset="0"/>
                              </a:rPr>
                              <m:t>𝒏</m:t>
                            </m:r>
                          </m:e>
                        </m:func>
                        <m:r>
                          <a:rPr lang="en-US" altLang="zh-CN" sz="2600" b="1" i="1" smtClean="0">
                            <a:latin typeface="Cambria Math" panose="02040503050406030204" pitchFamily="18" charset="0"/>
                          </a:rPr>
                          <m:t>=</m:t>
                        </m:r>
                        <m:func>
                          <m:funcPr>
                            <m:ctrlPr>
                              <a:rPr lang="en-US" altLang="zh-CN" sz="2600" b="1" i="1" smtClean="0">
                                <a:latin typeface="Cambria Math" panose="02040503050406030204" pitchFamily="18" charset="0"/>
                              </a:rPr>
                            </m:ctrlPr>
                          </m:funcPr>
                          <m:fName>
                            <m:r>
                              <a:rPr lang="en-US" altLang="zh-CN" sz="2600" b="1" i="0" smtClean="0">
                                <a:latin typeface="Cambria Math" panose="02040503050406030204" pitchFamily="18" charset="0"/>
                              </a:rPr>
                              <m:t>𝐥𝐨𝐠</m:t>
                            </m:r>
                          </m:fName>
                          <m:e>
                            <m:r>
                              <a:rPr lang="en-US" altLang="zh-CN" sz="2600" b="1" i="1" smtClean="0">
                                <a:latin typeface="Cambria Math" panose="02040503050406030204" pitchFamily="18" charset="0"/>
                              </a:rPr>
                              <m:t>(</m:t>
                            </m:r>
                            <m:func>
                              <m:funcPr>
                                <m:ctrlPr>
                                  <a:rPr lang="en-US" altLang="zh-CN" sz="2600" b="1" i="1" smtClean="0">
                                    <a:latin typeface="Cambria Math" panose="02040503050406030204" pitchFamily="18" charset="0"/>
                                  </a:rPr>
                                </m:ctrlPr>
                              </m:funcPr>
                              <m:fName>
                                <m:r>
                                  <a:rPr lang="en-US" altLang="zh-CN" sz="2600" b="1" i="0" smtClean="0">
                                    <a:latin typeface="Cambria Math" panose="02040503050406030204" pitchFamily="18" charset="0"/>
                                  </a:rPr>
                                  <m:t>𝐥𝐨𝐠</m:t>
                                </m:r>
                              </m:fName>
                              <m:e>
                                <m:r>
                                  <a:rPr lang="en-US" altLang="zh-CN" sz="2600" b="1" i="1" smtClean="0">
                                    <a:latin typeface="Cambria Math" panose="02040503050406030204" pitchFamily="18" charset="0"/>
                                  </a:rPr>
                                  <m:t>𝒏</m:t>
                                </m:r>
                              </m:e>
                            </m:func>
                            <m:r>
                              <a:rPr lang="en-US" altLang="zh-CN" sz="2600" b="1" i="1" smtClean="0">
                                <a:latin typeface="Cambria Math" panose="02040503050406030204" pitchFamily="18" charset="0"/>
                              </a:rPr>
                              <m:t>)</m:t>
                            </m:r>
                          </m:e>
                        </m:func>
                      </m:e>
                    </m:func>
                  </m:oMath>
                </a14:m>
                <a:endParaRPr lang="en-US" altLang="zh-CN" sz="2600" b="1" dirty="0"/>
              </a:p>
              <a:p>
                <a:pPr marL="0" indent="0">
                  <a:buNone/>
                </a:pPr>
                <a:r>
                  <a:rPr lang="zh-CN" altLang="en-US" b="1" dirty="0"/>
                  <a:t> 性质：</a:t>
                </a:r>
                <a:endParaRPr lang="en-US" altLang="zh-CN" b="1" dirty="0"/>
              </a:p>
              <a:p>
                <a:pPr marL="0" indent="0">
                  <a:buNone/>
                </a:pPr>
                <a:r>
                  <a:rPr lang="en-US" altLang="zh-CN" b="1" dirty="0"/>
                  <a:t>  (1) </a:t>
                </a:r>
                <a14:m>
                  <m:oMath xmlns:m="http://schemas.openxmlformats.org/officeDocument/2006/math">
                    <m:func>
                      <m:funcPr>
                        <m:ctrlPr>
                          <a:rPr lang="en-US" altLang="zh-CN" b="1" i="1" smtClean="0">
                            <a:latin typeface="Cambria Math" panose="02040503050406030204" pitchFamily="18" charset="0"/>
                          </a:rPr>
                        </m:ctrlPr>
                      </m:funcPr>
                      <m:fName>
                        <m:sSub>
                          <m:sSubPr>
                            <m:ctrlPr>
                              <a:rPr lang="en-US" altLang="zh-CN" b="1"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1" i="1" smtClean="0">
                                <a:latin typeface="Cambria Math" panose="02040503050406030204" pitchFamily="18" charset="0"/>
                              </a:rPr>
                              <m:t>𝟐</m:t>
                            </m:r>
                          </m:sub>
                        </m:sSub>
                      </m:fName>
                      <m:e>
                        <m:r>
                          <a:rPr lang="en-US" altLang="zh-CN" b="1" i="1" smtClean="0">
                            <a:latin typeface="Cambria Math" panose="02040503050406030204" pitchFamily="18" charset="0"/>
                          </a:rPr>
                          <m:t>𝒏</m:t>
                        </m:r>
                      </m:e>
                    </m:func>
                    <m:r>
                      <a:rPr lang="en-US" altLang="zh-CN" b="1" i="1" smtClean="0">
                        <a:latin typeface="Cambria Math" panose="02040503050406030204" pitchFamily="18" charset="0"/>
                      </a:rPr>
                      <m:t>=</m:t>
                    </m:r>
                    <m:r>
                      <m:rPr>
                        <m:nor/>
                      </m:rPr>
                      <a:rPr lang="en-US" altLang="zh-CN" b="1" dirty="0">
                        <a:latin typeface="Times New Roman" panose="02020603050405020304" pitchFamily="18" charset="0"/>
                        <a:cs typeface="Times New Roman" panose="02020603050405020304" pitchFamily="18" charset="0"/>
                      </a:rPr>
                      <m:t>Θ</m:t>
                    </m:r>
                    <m:r>
                      <m:rPr>
                        <m:nor/>
                      </m:rPr>
                      <a:rPr lang="en-US" altLang="zh-CN" b="1" i="0" dirty="0" smtClean="0">
                        <a:latin typeface="Times New Roman" panose="02020603050405020304" pitchFamily="18" charset="0"/>
                        <a:cs typeface="Times New Roman" panose="02020603050405020304" pitchFamily="18" charset="0"/>
                      </a:rPr>
                      <m:t>(</m:t>
                    </m:r>
                    <m:func>
                      <m:funcPr>
                        <m:ctrlPr>
                          <a:rPr lang="en-US" altLang="zh-CN" b="1" i="1" dirty="0" smtClean="0">
                            <a:latin typeface="Cambria Math" panose="02040503050406030204" pitchFamily="18" charset="0"/>
                            <a:cs typeface="Times New Roman" panose="02020603050405020304" pitchFamily="18" charset="0"/>
                          </a:rPr>
                        </m:ctrlPr>
                      </m:funcPr>
                      <m:fName>
                        <m:sSub>
                          <m:sSubPr>
                            <m:ctrlPr>
                              <a:rPr lang="en-US" altLang="zh-CN" b="1" i="1" dirty="0" smtClean="0">
                                <a:latin typeface="Cambria Math" panose="02040503050406030204" pitchFamily="18" charset="0"/>
                                <a:cs typeface="Times New Roman" panose="02020603050405020304" pitchFamily="18" charset="0"/>
                              </a:rPr>
                            </m:ctrlPr>
                          </m:sSubPr>
                          <m:e>
                            <m:r>
                              <m:rPr>
                                <m:sty m:val="p"/>
                              </m:rPr>
                              <a:rPr lang="en-US" altLang="zh-CN" b="0" i="0" dirty="0" smtClean="0">
                                <a:latin typeface="Cambria Math" panose="02040503050406030204" pitchFamily="18" charset="0"/>
                                <a:cs typeface="Times New Roman" panose="02020603050405020304" pitchFamily="18" charset="0"/>
                              </a:rPr>
                              <m:t>log</m:t>
                            </m:r>
                          </m:e>
                          <m:sub>
                            <m:r>
                              <a:rPr lang="en-US" altLang="zh-CN" b="1" i="1" dirty="0" smtClean="0">
                                <a:latin typeface="Cambria Math" panose="02040503050406030204" pitchFamily="18" charset="0"/>
                                <a:cs typeface="Times New Roman" panose="02020603050405020304" pitchFamily="18" charset="0"/>
                              </a:rPr>
                              <m:t>𝒍</m:t>
                            </m:r>
                          </m:sub>
                        </m:sSub>
                      </m:fName>
                      <m:e>
                        <m:r>
                          <a:rPr lang="en-US" altLang="zh-CN" b="1" i="1" dirty="0" smtClean="0">
                            <a:latin typeface="Cambria Math" panose="02040503050406030204" pitchFamily="18" charset="0"/>
                            <a:cs typeface="Times New Roman" panose="02020603050405020304" pitchFamily="18" charset="0"/>
                          </a:rPr>
                          <m:t>𝒏</m:t>
                        </m:r>
                      </m:e>
                    </m:func>
                    <m:r>
                      <m:rPr>
                        <m:nor/>
                      </m:rPr>
                      <a:rPr lang="en-US" altLang="zh-CN" b="1" i="0" dirty="0" smtClean="0">
                        <a:latin typeface="Times New Roman" panose="02020603050405020304" pitchFamily="18" charset="0"/>
                        <a:cs typeface="Times New Roman" panose="02020603050405020304" pitchFamily="18" charset="0"/>
                      </a:rPr>
                      <m:t>)</m:t>
                    </m:r>
                  </m:oMath>
                </a14:m>
                <a:endParaRPr lang="en-US" altLang="zh-CN" b="1" dirty="0"/>
              </a:p>
              <a:p>
                <a:pPr marL="0" indent="0">
                  <a:buNone/>
                </a:pPr>
                <a:r>
                  <a:rPr lang="en-US" altLang="zh-CN" b="1" dirty="0"/>
                  <a:t>  (2) </a:t>
                </a:r>
                <a14:m>
                  <m:oMath xmlns:m="http://schemas.openxmlformats.org/officeDocument/2006/math">
                    <m:func>
                      <m:funcPr>
                        <m:ctrlPr>
                          <a:rPr lang="en-US" altLang="zh-CN" b="1" i="1" smtClean="0">
                            <a:latin typeface="Cambria Math" panose="02040503050406030204" pitchFamily="18" charset="0"/>
                          </a:rPr>
                        </m:ctrlPr>
                      </m:funcPr>
                      <m:fName>
                        <m:sSub>
                          <m:sSubPr>
                            <m:ctrlPr>
                              <a:rPr lang="en-US" altLang="zh-CN" b="1"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1" i="1" smtClean="0">
                                <a:latin typeface="Cambria Math" panose="02040503050406030204" pitchFamily="18" charset="0"/>
                              </a:rPr>
                              <m:t>𝒃</m:t>
                            </m:r>
                          </m:sub>
                        </m:sSub>
                      </m:fName>
                      <m:e>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𝒐</m:t>
                        </m:r>
                        <m:d>
                          <m:dPr>
                            <m:ctrlPr>
                              <a:rPr lang="en-US" altLang="zh-CN" b="1" i="1" smtClean="0">
                                <a:latin typeface="Cambria Math" panose="02040503050406030204" pitchFamily="18" charset="0"/>
                              </a:rPr>
                            </m:ctrlPr>
                          </m:dPr>
                          <m:e>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𝒏</m:t>
                                </m:r>
                              </m:e>
                              <m:sup>
                                <m:r>
                                  <a:rPr lang="en-US" altLang="zh-CN" b="1" i="1" smtClean="0">
                                    <a:latin typeface="Cambria Math" panose="02040503050406030204" pitchFamily="18" charset="0"/>
                                  </a:rPr>
                                  <m:t>𝒂</m:t>
                                </m:r>
                              </m:sup>
                            </m:sSup>
                          </m:e>
                        </m:d>
                        <m:r>
                          <a:rPr lang="en-US" altLang="zh-CN" b="1" i="1" smtClean="0">
                            <a:latin typeface="Cambria Math" panose="02040503050406030204" pitchFamily="18" charset="0"/>
                          </a:rPr>
                          <m:t>         </m:t>
                        </m:r>
                        <m:r>
                          <a:rPr lang="en-US" altLang="zh-CN" b="1" i="1" smtClean="0">
                            <a:latin typeface="Cambria Math" panose="02040503050406030204" pitchFamily="18" charset="0"/>
                          </a:rPr>
                          <m:t>𝒂</m:t>
                        </m:r>
                        <m:r>
                          <a:rPr lang="en-US" altLang="zh-CN" b="1" i="1" smtClean="0">
                            <a:latin typeface="Cambria Math" panose="02040503050406030204" pitchFamily="18" charset="0"/>
                          </a:rPr>
                          <m:t>&gt;</m:t>
                        </m:r>
                        <m:r>
                          <a:rPr lang="en-US" altLang="zh-CN" b="1" i="1" smtClean="0">
                            <a:latin typeface="Cambria Math" panose="02040503050406030204" pitchFamily="18" charset="0"/>
                          </a:rPr>
                          <m:t>𝟎</m:t>
                        </m:r>
                      </m:e>
                    </m:func>
                  </m:oMath>
                </a14:m>
                <a:endParaRPr lang="en-US" altLang="zh-CN" b="1" dirty="0"/>
              </a:p>
              <a:p>
                <a:pPr marL="0" indent="0">
                  <a:buNone/>
                </a:pPr>
                <a:r>
                  <a:rPr lang="en-US" altLang="zh-CN" b="1" dirty="0"/>
                  <a:t>  (3)  </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𝒂</m:t>
                        </m:r>
                      </m:e>
                      <m:sup>
                        <m:func>
                          <m:funcPr>
                            <m:ctrlPr>
                              <a:rPr lang="en-US" altLang="zh-CN" b="1" i="1" smtClean="0">
                                <a:latin typeface="Cambria Math" panose="02040503050406030204" pitchFamily="18" charset="0"/>
                              </a:rPr>
                            </m:ctrlPr>
                          </m:funcPr>
                          <m:fName>
                            <m:sSub>
                              <m:sSubPr>
                                <m:ctrlPr>
                                  <a:rPr lang="en-US" altLang="zh-CN" b="1"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1" i="1" smtClean="0">
                                    <a:latin typeface="Cambria Math" panose="02040503050406030204" pitchFamily="18" charset="0"/>
                                  </a:rPr>
                                  <m:t>𝒃</m:t>
                                </m:r>
                              </m:sub>
                            </m:sSub>
                          </m:fName>
                          <m:e>
                            <m:r>
                              <a:rPr lang="en-US" altLang="zh-CN" b="1" i="1" smtClean="0">
                                <a:latin typeface="Cambria Math" panose="02040503050406030204" pitchFamily="18" charset="0"/>
                              </a:rPr>
                              <m:t>𝒏</m:t>
                            </m:r>
                          </m:e>
                        </m:func>
                      </m:sup>
                    </m:sSup>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𝒏</m:t>
                        </m:r>
                      </m:e>
                      <m:sup>
                        <m:func>
                          <m:funcPr>
                            <m:ctrlPr>
                              <a:rPr lang="en-US" altLang="zh-CN" b="1" i="1" smtClean="0">
                                <a:latin typeface="Cambria Math" panose="02040503050406030204" pitchFamily="18" charset="0"/>
                              </a:rPr>
                            </m:ctrlPr>
                          </m:funcPr>
                          <m:fName>
                            <m:sSub>
                              <m:sSubPr>
                                <m:ctrlPr>
                                  <a:rPr lang="en-US" altLang="zh-CN" b="1"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𝑏</m:t>
                                </m:r>
                              </m:sub>
                            </m:sSub>
                          </m:fName>
                          <m:e>
                            <m:r>
                              <a:rPr lang="en-US" altLang="zh-CN" b="1" i="1" smtClean="0">
                                <a:latin typeface="Cambria Math" panose="02040503050406030204" pitchFamily="18" charset="0"/>
                              </a:rPr>
                              <m:t>𝒂</m:t>
                            </m:r>
                          </m:e>
                        </m:func>
                      </m:sup>
                    </m:sSup>
                  </m:oMath>
                </a14:m>
                <a:endParaRPr lang="zh-CN" altLang="en-US" b="1"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868" t="-486" b="-122"/>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算法分析中的常见函数</a:t>
            </a:r>
          </a:p>
        </p:txBody>
      </p:sp>
    </p:spTree>
    <p:extLst>
      <p:ext uri="{BB962C8B-B14F-4D97-AF65-F5344CB8AC3E}">
        <p14:creationId xmlns:p14="http://schemas.microsoft.com/office/powerpoint/2010/main" val="38855442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a:t>指数函数与阶乘</a:t>
                </a:r>
                <a:endParaRPr lang="en-US" altLang="zh-CN" dirty="0"/>
              </a:p>
              <a:p>
                <a:pPr lvl="1"/>
                <a:r>
                  <a:rPr lang="en-US" altLang="zh-CN" sz="2800" b="1" dirty="0" err="1">
                    <a:solidFill>
                      <a:srgbClr val="FF0000"/>
                    </a:solidFill>
                    <a:latin typeface="Times New Roman" panose="02020603050405020304" pitchFamily="18" charset="0"/>
                    <a:cs typeface="Times New Roman" panose="02020603050405020304" pitchFamily="18" charset="0"/>
                  </a:rPr>
                  <a:t>stirling</a:t>
                </a:r>
                <a:r>
                  <a:rPr lang="zh-CN" altLang="en-US" sz="2800" b="1" dirty="0">
                    <a:solidFill>
                      <a:srgbClr val="FF0000"/>
                    </a:solidFill>
                    <a:latin typeface="Times New Roman" panose="02020603050405020304" pitchFamily="18" charset="0"/>
                    <a:cs typeface="Times New Roman" panose="02020603050405020304" pitchFamily="18" charset="0"/>
                  </a:rPr>
                  <a:t>公式   </a:t>
                </a:r>
                <a14:m>
                  <m:oMath xmlns:m="http://schemas.openxmlformats.org/officeDocument/2006/math">
                    <m:r>
                      <a:rPr lang="en-US" altLang="zh-CN" sz="2800" b="1" i="1" smtClean="0">
                        <a:solidFill>
                          <a:srgbClr val="FF0000"/>
                        </a:solidFill>
                        <a:latin typeface="Cambria Math" panose="02040503050406030204" pitchFamily="18" charset="0"/>
                        <a:cs typeface="Times New Roman" panose="02020603050405020304" pitchFamily="18" charset="0"/>
                      </a:rPr>
                      <m:t>𝒏</m:t>
                    </m:r>
                    <m:r>
                      <a:rPr lang="en-US" altLang="zh-CN" sz="2800" b="1" i="1" smtClean="0">
                        <a:solidFill>
                          <a:srgbClr val="FF0000"/>
                        </a:solidFill>
                        <a:latin typeface="Cambria Math" panose="02040503050406030204" pitchFamily="18" charset="0"/>
                        <a:cs typeface="Times New Roman" panose="02020603050405020304" pitchFamily="18" charset="0"/>
                      </a:rPr>
                      <m:t>!=</m:t>
                    </m:r>
                    <m:rad>
                      <m:radPr>
                        <m:degHide m:val="on"/>
                        <m:ctrlPr>
                          <a:rPr lang="en-US" altLang="zh-CN" sz="2800" b="1" i="1" smtClean="0">
                            <a:solidFill>
                              <a:srgbClr val="FF0000"/>
                            </a:solidFill>
                            <a:latin typeface="Cambria Math" panose="02040503050406030204" pitchFamily="18" charset="0"/>
                            <a:cs typeface="Times New Roman" panose="02020603050405020304" pitchFamily="18" charset="0"/>
                          </a:rPr>
                        </m:ctrlPr>
                      </m:radPr>
                      <m:deg/>
                      <m:e>
                        <m:r>
                          <a:rPr lang="en-US" altLang="zh-CN" sz="2800" b="1" i="1" smtClean="0">
                            <a:solidFill>
                              <a:srgbClr val="FF0000"/>
                            </a:solidFill>
                            <a:latin typeface="Cambria Math" panose="02040503050406030204" pitchFamily="18" charset="0"/>
                            <a:cs typeface="Times New Roman" panose="02020603050405020304" pitchFamily="18" charset="0"/>
                          </a:rPr>
                          <m:t>𝟐</m:t>
                        </m:r>
                        <m:r>
                          <a:rPr lang="zh-CN" altLang="en-US" sz="2800" b="1" i="1" smtClean="0">
                            <a:solidFill>
                              <a:srgbClr val="FF0000"/>
                            </a:solidFill>
                            <a:latin typeface="Cambria Math" panose="02040503050406030204" pitchFamily="18" charset="0"/>
                            <a:cs typeface="Times New Roman" panose="02020603050405020304" pitchFamily="18" charset="0"/>
                          </a:rPr>
                          <m:t>𝝅</m:t>
                        </m:r>
                        <m:r>
                          <a:rPr lang="en-US" altLang="zh-CN" sz="2800" b="1" i="1" smtClean="0">
                            <a:solidFill>
                              <a:srgbClr val="FF0000"/>
                            </a:solidFill>
                            <a:latin typeface="Cambria Math" panose="02040503050406030204" pitchFamily="18" charset="0"/>
                            <a:cs typeface="Times New Roman" panose="02020603050405020304" pitchFamily="18" charset="0"/>
                          </a:rPr>
                          <m:t>𝒏</m:t>
                        </m:r>
                      </m:e>
                    </m:rad>
                    <m:sSup>
                      <m:sSupPr>
                        <m:ctrlPr>
                          <a:rPr lang="en-US" altLang="zh-CN" sz="2800" b="1" i="1" smtClean="0">
                            <a:solidFill>
                              <a:srgbClr val="FF0000"/>
                            </a:solidFill>
                            <a:latin typeface="Cambria Math" panose="02040503050406030204" pitchFamily="18" charset="0"/>
                            <a:cs typeface="Times New Roman" panose="02020603050405020304" pitchFamily="18" charset="0"/>
                          </a:rPr>
                        </m:ctrlPr>
                      </m:sSupPr>
                      <m:e>
                        <m:d>
                          <m:dPr>
                            <m:ctrlPr>
                              <a:rPr lang="en-US" altLang="zh-CN" sz="2800" b="1" i="1" smtClean="0">
                                <a:solidFill>
                                  <a:srgbClr val="FF0000"/>
                                </a:solidFill>
                                <a:latin typeface="Cambria Math" panose="02040503050406030204" pitchFamily="18" charset="0"/>
                                <a:cs typeface="Times New Roman" panose="02020603050405020304" pitchFamily="18" charset="0"/>
                              </a:rPr>
                            </m:ctrlPr>
                          </m:dPr>
                          <m:e>
                            <m:f>
                              <m:fPr>
                                <m:ctrlPr>
                                  <a:rPr lang="en-US" altLang="zh-CN" sz="2800" b="1" i="1" smtClean="0">
                                    <a:solidFill>
                                      <a:srgbClr val="FF0000"/>
                                    </a:solidFill>
                                    <a:latin typeface="Cambria Math" panose="02040503050406030204" pitchFamily="18" charset="0"/>
                                    <a:cs typeface="Times New Roman" panose="02020603050405020304" pitchFamily="18" charset="0"/>
                                  </a:rPr>
                                </m:ctrlPr>
                              </m:fPr>
                              <m:num>
                                <m:r>
                                  <a:rPr lang="en-US" altLang="zh-CN" sz="2800" b="1" i="1" smtClean="0">
                                    <a:solidFill>
                                      <a:srgbClr val="FF0000"/>
                                    </a:solidFill>
                                    <a:latin typeface="Cambria Math" panose="02040503050406030204" pitchFamily="18" charset="0"/>
                                    <a:cs typeface="Times New Roman" panose="02020603050405020304" pitchFamily="18" charset="0"/>
                                  </a:rPr>
                                  <m:t>𝒏</m:t>
                                </m:r>
                              </m:num>
                              <m:den>
                                <m:r>
                                  <a:rPr lang="en-US" altLang="zh-CN" sz="2800" b="1" i="1" smtClean="0">
                                    <a:solidFill>
                                      <a:srgbClr val="FF0000"/>
                                    </a:solidFill>
                                    <a:latin typeface="Cambria Math" panose="02040503050406030204" pitchFamily="18" charset="0"/>
                                    <a:cs typeface="Times New Roman" panose="02020603050405020304" pitchFamily="18" charset="0"/>
                                  </a:rPr>
                                  <m:t>𝒆</m:t>
                                </m:r>
                              </m:den>
                            </m:f>
                          </m:e>
                        </m:d>
                      </m:e>
                      <m:sup>
                        <m:r>
                          <a:rPr lang="en-US" altLang="zh-CN" sz="2800" b="1" i="1" smtClean="0">
                            <a:solidFill>
                              <a:srgbClr val="FF0000"/>
                            </a:solidFill>
                            <a:latin typeface="Cambria Math" panose="02040503050406030204" pitchFamily="18" charset="0"/>
                            <a:cs typeface="Times New Roman" panose="02020603050405020304" pitchFamily="18" charset="0"/>
                          </a:rPr>
                          <m:t>𝒏</m:t>
                        </m:r>
                      </m:sup>
                    </m:sSup>
                    <m:r>
                      <a:rPr lang="en-US" altLang="zh-CN" sz="2800" b="1" i="1" smtClean="0">
                        <a:solidFill>
                          <a:srgbClr val="FF0000"/>
                        </a:solidFill>
                        <a:latin typeface="Cambria Math" panose="02040503050406030204" pitchFamily="18" charset="0"/>
                        <a:cs typeface="Times New Roman" panose="02020603050405020304" pitchFamily="18" charset="0"/>
                      </a:rPr>
                      <m:t>(</m:t>
                    </m:r>
                    <m:r>
                      <a:rPr lang="en-US" altLang="zh-CN" sz="2800" b="1" i="1" smtClean="0">
                        <a:solidFill>
                          <a:srgbClr val="FF0000"/>
                        </a:solidFill>
                        <a:latin typeface="Cambria Math" panose="02040503050406030204" pitchFamily="18" charset="0"/>
                        <a:cs typeface="Times New Roman" panose="02020603050405020304" pitchFamily="18" charset="0"/>
                      </a:rPr>
                      <m:t>𝟏</m:t>
                    </m:r>
                    <m:r>
                      <a:rPr lang="en-US" altLang="zh-CN" sz="2800" b="1" i="1" smtClean="0">
                        <a:solidFill>
                          <a:srgbClr val="FF0000"/>
                        </a:solidFill>
                        <a:latin typeface="Cambria Math" panose="02040503050406030204" pitchFamily="18" charset="0"/>
                        <a:cs typeface="Times New Roman" panose="02020603050405020304" pitchFamily="18" charset="0"/>
                      </a:rPr>
                      <m:t>+</m:t>
                    </m:r>
                    <m:r>
                      <m:rPr>
                        <m:nor/>
                      </m:rPr>
                      <a:rPr lang="en-US" altLang="zh-CN" sz="2800" b="1" dirty="0" smtClean="0">
                        <a:solidFill>
                          <a:srgbClr val="FF0000"/>
                        </a:solidFill>
                        <a:latin typeface="Times New Roman" panose="02020603050405020304" pitchFamily="18" charset="0"/>
                        <a:cs typeface="Times New Roman" panose="02020603050405020304" pitchFamily="18" charset="0"/>
                      </a:rPr>
                      <m:t>Θ</m:t>
                    </m:r>
                    <m:r>
                      <a:rPr lang="en-US" altLang="zh-CN" sz="2800" b="1" i="1" dirty="0" smtClean="0">
                        <a:solidFill>
                          <a:srgbClr val="FF0000"/>
                        </a:solidFill>
                        <a:latin typeface="Cambria Math" panose="02040503050406030204" pitchFamily="18" charset="0"/>
                        <a:cs typeface="Times New Roman" panose="02020603050405020304" pitchFamily="18" charset="0"/>
                      </a:rPr>
                      <m:t>(</m:t>
                    </m:r>
                    <m:f>
                      <m:fPr>
                        <m:ctrlPr>
                          <a:rPr lang="en-US" altLang="zh-CN" sz="2800" b="1" i="1" dirty="0" smtClean="0">
                            <a:solidFill>
                              <a:srgbClr val="FF0000"/>
                            </a:solidFill>
                            <a:latin typeface="Cambria Math" panose="02040503050406030204" pitchFamily="18" charset="0"/>
                            <a:cs typeface="Times New Roman" panose="02020603050405020304" pitchFamily="18" charset="0"/>
                          </a:rPr>
                        </m:ctrlPr>
                      </m:fPr>
                      <m:num>
                        <m:r>
                          <a:rPr lang="en-US" altLang="zh-CN" sz="2800" b="1" i="1" dirty="0" smtClean="0">
                            <a:solidFill>
                              <a:srgbClr val="FF0000"/>
                            </a:solidFill>
                            <a:latin typeface="Cambria Math" panose="02040503050406030204" pitchFamily="18" charset="0"/>
                            <a:cs typeface="Times New Roman" panose="02020603050405020304" pitchFamily="18" charset="0"/>
                          </a:rPr>
                          <m:t>𝟏</m:t>
                        </m:r>
                      </m:num>
                      <m:den>
                        <m:r>
                          <a:rPr lang="en-US" altLang="zh-CN" sz="2800" b="1" i="1" dirty="0" smtClean="0">
                            <a:solidFill>
                              <a:srgbClr val="FF0000"/>
                            </a:solidFill>
                            <a:latin typeface="Cambria Math" panose="02040503050406030204" pitchFamily="18" charset="0"/>
                            <a:cs typeface="Times New Roman" panose="02020603050405020304" pitchFamily="18" charset="0"/>
                          </a:rPr>
                          <m:t>𝒏</m:t>
                        </m:r>
                      </m:den>
                    </m:f>
                    <m:r>
                      <a:rPr lang="en-US" altLang="zh-CN" sz="2800" b="1" i="1" dirty="0" smtClean="0">
                        <a:solidFill>
                          <a:srgbClr val="FF0000"/>
                        </a:solidFill>
                        <a:latin typeface="Cambria Math" panose="02040503050406030204" pitchFamily="18" charset="0"/>
                        <a:cs typeface="Times New Roman" panose="02020603050405020304" pitchFamily="18" charset="0"/>
                      </a:rPr>
                      <m:t>)</m:t>
                    </m:r>
                    <m:r>
                      <a:rPr lang="en-US" altLang="zh-CN" sz="2800" b="1" i="1" smtClean="0">
                        <a:solidFill>
                          <a:srgbClr val="FF0000"/>
                        </a:solidFill>
                        <a:latin typeface="Cambria Math" panose="02040503050406030204" pitchFamily="18" charset="0"/>
                        <a:cs typeface="Times New Roman" panose="02020603050405020304" pitchFamily="18" charset="0"/>
                      </a:rPr>
                      <m:t>)</m:t>
                    </m:r>
                  </m:oMath>
                </a14:m>
                <a:endParaRPr lang="en-US" altLang="zh-CN" sz="2800" b="1" dirty="0">
                  <a:solidFill>
                    <a:srgbClr val="FF0000"/>
                  </a:solidFill>
                  <a:latin typeface="Times New Roman" panose="02020603050405020304" pitchFamily="18" charset="0"/>
                  <a:cs typeface="Times New Roman" panose="02020603050405020304" pitchFamily="18" charset="0"/>
                </a:endParaRPr>
              </a:p>
              <a:p>
                <a:pPr lvl="1"/>
                <a:r>
                  <a:rPr lang="en-US" altLang="zh-CN" sz="2800" b="1" i="1" dirty="0">
                    <a:solidFill>
                      <a:schemeClr val="tx1"/>
                    </a:solidFill>
                    <a:latin typeface="Times New Roman" panose="02020603050405020304" pitchFamily="18" charset="0"/>
                    <a:cs typeface="Times New Roman" panose="02020603050405020304" pitchFamily="18" charset="0"/>
                  </a:rPr>
                  <a:t>n!=o(</a:t>
                </a:r>
                <a:r>
                  <a:rPr lang="en-US" altLang="zh-CN" sz="2800" b="1" i="1" dirty="0" err="1">
                    <a:solidFill>
                      <a:schemeClr val="tx1"/>
                    </a:solidFill>
                    <a:latin typeface="Times New Roman" panose="02020603050405020304" pitchFamily="18" charset="0"/>
                    <a:cs typeface="Times New Roman" panose="02020603050405020304" pitchFamily="18" charset="0"/>
                  </a:rPr>
                  <a:t>n</a:t>
                </a:r>
                <a:r>
                  <a:rPr lang="en-US" altLang="zh-CN" sz="2800" b="1" i="1" baseline="30000" dirty="0" err="1">
                    <a:solidFill>
                      <a:schemeClr val="tx1"/>
                    </a:solidFill>
                    <a:latin typeface="Times New Roman" panose="02020603050405020304" pitchFamily="18" charset="0"/>
                    <a:cs typeface="Times New Roman" panose="02020603050405020304" pitchFamily="18" charset="0"/>
                  </a:rPr>
                  <a:t>n</a:t>
                </a:r>
                <a:r>
                  <a:rPr lang="en-US" altLang="zh-CN" sz="2800" b="1" i="1" dirty="0">
                    <a:solidFill>
                      <a:schemeClr val="tx1"/>
                    </a:solidFill>
                    <a:latin typeface="Times New Roman" panose="02020603050405020304" pitchFamily="18" charset="0"/>
                    <a:cs typeface="Times New Roman" panose="02020603050405020304" pitchFamily="18" charset="0"/>
                  </a:rPr>
                  <a:t>)</a:t>
                </a:r>
              </a:p>
              <a:p>
                <a:pPr lvl="1"/>
                <a:r>
                  <a:rPr lang="en-US" altLang="zh-CN" sz="2800" b="1" i="1" dirty="0">
                    <a:solidFill>
                      <a:schemeClr val="tx1"/>
                    </a:solidFill>
                    <a:latin typeface="Times New Roman" panose="02020603050405020304" pitchFamily="18" charset="0"/>
                    <a:cs typeface="Times New Roman" panose="02020603050405020304" pitchFamily="18" charset="0"/>
                  </a:rPr>
                  <a:t>n!=</a:t>
                </a:r>
                <a:r>
                  <a:rPr lang="el-GR" altLang="zh-CN" sz="2800" i="1"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m:rPr>
                        <m:nor/>
                      </m:rPr>
                      <a:rPr lang="el-GR" altLang="zh-CN" sz="2800" i="1" dirty="0">
                        <a:solidFill>
                          <a:schemeClr val="tx1"/>
                        </a:solidFill>
                        <a:latin typeface="Times New Roman" panose="02020603050405020304" pitchFamily="18" charset="0"/>
                        <a:cs typeface="Times New Roman" panose="02020603050405020304" pitchFamily="18" charset="0"/>
                      </a:rPr>
                      <m:t>ω</m:t>
                    </m:r>
                  </m:oMath>
                </a14:m>
                <a:r>
                  <a:rPr lang="en-US" altLang="zh-CN" sz="2800" b="1" i="1" dirty="0">
                    <a:solidFill>
                      <a:schemeClr val="tx1"/>
                    </a:solidFill>
                    <a:latin typeface="Times New Roman" panose="02020603050405020304" pitchFamily="18" charset="0"/>
                    <a:cs typeface="Times New Roman" panose="02020603050405020304" pitchFamily="18" charset="0"/>
                  </a:rPr>
                  <a:t>(2</a:t>
                </a:r>
                <a:r>
                  <a:rPr lang="en-US" altLang="zh-CN" sz="2800" b="1" i="1" baseline="30000" dirty="0">
                    <a:solidFill>
                      <a:schemeClr val="tx1"/>
                    </a:solidFill>
                    <a:latin typeface="Times New Roman" panose="02020603050405020304" pitchFamily="18" charset="0"/>
                    <a:cs typeface="Times New Roman" panose="02020603050405020304" pitchFamily="18" charset="0"/>
                  </a:rPr>
                  <a:t>n</a:t>
                </a:r>
                <a:r>
                  <a:rPr lang="en-US" altLang="zh-CN" sz="2800" b="1" i="1" dirty="0">
                    <a:solidFill>
                      <a:schemeClr val="tx1"/>
                    </a:solidFill>
                    <a:latin typeface="Times New Roman" panose="02020603050405020304" pitchFamily="18" charset="0"/>
                    <a:cs typeface="Times New Roman" panose="02020603050405020304" pitchFamily="18" charset="0"/>
                  </a:rPr>
                  <a:t>)</a:t>
                </a:r>
              </a:p>
              <a:p>
                <a:pPr lvl="1"/>
                <a14:m>
                  <m:oMath xmlns:m="http://schemas.openxmlformats.org/officeDocument/2006/math">
                    <m:func>
                      <m:funcPr>
                        <m:ctrlPr>
                          <a:rPr lang="en-US" altLang="zh-CN" sz="2800" b="1" i="1" smtClean="0">
                            <a:solidFill>
                              <a:schemeClr val="tx1"/>
                            </a:solidFill>
                            <a:latin typeface="Cambria Math" panose="02040503050406030204" pitchFamily="18" charset="0"/>
                            <a:cs typeface="Times New Roman" panose="02020603050405020304" pitchFamily="18" charset="0"/>
                          </a:rPr>
                        </m:ctrlPr>
                      </m:funcPr>
                      <m:fName>
                        <m:r>
                          <m:rPr>
                            <m:sty m:val="p"/>
                          </m:rPr>
                          <a:rPr lang="en-US" altLang="zh-CN" sz="2800" b="0" i="0" smtClean="0">
                            <a:solidFill>
                              <a:schemeClr val="tx1"/>
                            </a:solidFill>
                            <a:latin typeface="Cambria Math" panose="02040503050406030204" pitchFamily="18" charset="0"/>
                            <a:cs typeface="Times New Roman" panose="02020603050405020304" pitchFamily="18" charset="0"/>
                          </a:rPr>
                          <m:t>log</m:t>
                        </m:r>
                      </m:fName>
                      <m:e>
                        <m:d>
                          <m:dPr>
                            <m:ctrlPr>
                              <a:rPr lang="en-US" altLang="zh-CN" sz="2800" b="1" i="1" smtClean="0">
                                <a:solidFill>
                                  <a:schemeClr val="tx1"/>
                                </a:solidFill>
                                <a:latin typeface="Cambria Math" panose="02040503050406030204" pitchFamily="18" charset="0"/>
                                <a:cs typeface="Times New Roman" panose="02020603050405020304" pitchFamily="18" charset="0"/>
                              </a:rPr>
                            </m:ctrlPr>
                          </m:dPr>
                          <m:e>
                            <m:r>
                              <a:rPr lang="en-US" altLang="zh-CN" sz="2800" b="1" i="1" smtClean="0">
                                <a:solidFill>
                                  <a:schemeClr val="tx1"/>
                                </a:solidFill>
                                <a:latin typeface="Cambria Math" panose="02040503050406030204" pitchFamily="18" charset="0"/>
                                <a:cs typeface="Times New Roman" panose="02020603050405020304" pitchFamily="18" charset="0"/>
                              </a:rPr>
                              <m:t>𝒏</m:t>
                            </m:r>
                            <m:r>
                              <a:rPr lang="en-US" altLang="zh-CN" sz="2800" b="1" i="1" smtClean="0">
                                <a:solidFill>
                                  <a:schemeClr val="tx1"/>
                                </a:solidFill>
                                <a:latin typeface="Cambria Math" panose="02040503050406030204" pitchFamily="18" charset="0"/>
                                <a:cs typeface="Times New Roman" panose="02020603050405020304" pitchFamily="18" charset="0"/>
                              </a:rPr>
                              <m:t>!</m:t>
                            </m:r>
                          </m:e>
                        </m:d>
                        <m:r>
                          <a:rPr lang="en-US" altLang="zh-CN" sz="2800" b="1" i="1" smtClean="0">
                            <a:solidFill>
                              <a:schemeClr val="tx1"/>
                            </a:solidFill>
                            <a:latin typeface="Cambria Math" panose="02040503050406030204" pitchFamily="18" charset="0"/>
                            <a:cs typeface="Times New Roman" panose="02020603050405020304" pitchFamily="18" charset="0"/>
                          </a:rPr>
                          <m:t>=</m:t>
                        </m:r>
                        <m:r>
                          <m:rPr>
                            <m:nor/>
                          </m:rPr>
                          <a:rPr lang="en-US" altLang="zh-CN" sz="2800" b="1" dirty="0">
                            <a:solidFill>
                              <a:schemeClr val="tx1"/>
                            </a:solidFill>
                            <a:latin typeface="Times New Roman" panose="02020603050405020304" pitchFamily="18" charset="0"/>
                            <a:cs typeface="Times New Roman" panose="02020603050405020304" pitchFamily="18" charset="0"/>
                          </a:rPr>
                          <m:t>Θ</m:t>
                        </m:r>
                        <m:r>
                          <a:rPr lang="en-US" altLang="zh-CN" sz="2800" b="1" i="1" dirty="0" smtClean="0">
                            <a:solidFill>
                              <a:schemeClr val="tx1"/>
                            </a:solidFill>
                            <a:latin typeface="Cambria Math" panose="02040503050406030204" pitchFamily="18" charset="0"/>
                            <a:cs typeface="Times New Roman" panose="02020603050405020304" pitchFamily="18" charset="0"/>
                          </a:rPr>
                          <m:t>(</m:t>
                        </m:r>
                        <m:r>
                          <a:rPr lang="en-US" altLang="zh-CN" sz="2800" b="1" i="1" dirty="0" smtClean="0">
                            <a:solidFill>
                              <a:schemeClr val="tx1"/>
                            </a:solidFill>
                            <a:latin typeface="Cambria Math" panose="02040503050406030204" pitchFamily="18" charset="0"/>
                            <a:cs typeface="Times New Roman" panose="02020603050405020304" pitchFamily="18" charset="0"/>
                          </a:rPr>
                          <m:t>𝒏</m:t>
                        </m:r>
                        <m:func>
                          <m:funcPr>
                            <m:ctrlPr>
                              <a:rPr lang="en-US" altLang="zh-CN" sz="2800" b="1" i="1" dirty="0" smtClean="0">
                                <a:solidFill>
                                  <a:schemeClr val="tx1"/>
                                </a:solidFill>
                                <a:latin typeface="Cambria Math" panose="02040503050406030204" pitchFamily="18" charset="0"/>
                                <a:cs typeface="Times New Roman" panose="02020603050405020304" pitchFamily="18" charset="0"/>
                              </a:rPr>
                            </m:ctrlPr>
                          </m:funcPr>
                          <m:fName>
                            <m:r>
                              <m:rPr>
                                <m:sty m:val="p"/>
                              </m:rPr>
                              <a:rPr lang="en-US" altLang="zh-CN" sz="2800" b="0" i="0" dirty="0" smtClean="0">
                                <a:solidFill>
                                  <a:schemeClr val="tx1"/>
                                </a:solidFill>
                                <a:latin typeface="Cambria Math" panose="02040503050406030204" pitchFamily="18" charset="0"/>
                                <a:cs typeface="Times New Roman" panose="02020603050405020304" pitchFamily="18" charset="0"/>
                              </a:rPr>
                              <m:t>log</m:t>
                            </m:r>
                          </m:fName>
                          <m:e>
                            <m:r>
                              <a:rPr lang="en-US" altLang="zh-CN" sz="2800" b="1" i="1" dirty="0" smtClean="0">
                                <a:solidFill>
                                  <a:schemeClr val="tx1"/>
                                </a:solidFill>
                                <a:latin typeface="Cambria Math" panose="02040503050406030204" pitchFamily="18" charset="0"/>
                                <a:cs typeface="Times New Roman" panose="02020603050405020304" pitchFamily="18" charset="0"/>
                              </a:rPr>
                              <m:t>𝒏</m:t>
                            </m:r>
                            <m:r>
                              <a:rPr lang="en-US" altLang="zh-CN" sz="2800" b="1" i="1" dirty="0" smtClean="0">
                                <a:solidFill>
                                  <a:schemeClr val="tx1"/>
                                </a:solidFill>
                                <a:latin typeface="Cambria Math" panose="02040503050406030204" pitchFamily="18" charset="0"/>
                                <a:cs typeface="Times New Roman" panose="02020603050405020304" pitchFamily="18" charset="0"/>
                              </a:rPr>
                              <m:t>)</m:t>
                            </m:r>
                          </m:e>
                        </m:func>
                      </m:e>
                    </m:func>
                  </m:oMath>
                </a14:m>
                <a:endParaRPr lang="en-US" altLang="zh-CN" sz="2800" b="1" dirty="0">
                  <a:solidFill>
                    <a:srgbClr val="FF0000"/>
                  </a:solidFill>
                  <a:latin typeface="Times New Roman" panose="02020603050405020304" pitchFamily="18" charset="0"/>
                  <a:cs typeface="Times New Roman" panose="02020603050405020304" pitchFamily="18" charset="0"/>
                </a:endParaRPr>
              </a:p>
              <a:p>
                <a:pPr lvl="1"/>
                <a:endParaRPr lang="zh-CN" altLang="en-US"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135" t="-182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算法分析中的常见函数</a:t>
            </a:r>
          </a:p>
        </p:txBody>
      </p:sp>
    </p:spTree>
    <p:extLst>
      <p:ext uri="{BB962C8B-B14F-4D97-AF65-F5344CB8AC3E}">
        <p14:creationId xmlns:p14="http://schemas.microsoft.com/office/powerpoint/2010/main" val="21606226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b="1" dirty="0">
                    <a:cs typeface="Times New Roman" panose="02020603050405020304" pitchFamily="18" charset="0"/>
                  </a:rPr>
                  <a:t>证明</a:t>
                </a:r>
                <a14:m>
                  <m:oMath xmlns:m="http://schemas.openxmlformats.org/officeDocument/2006/math">
                    <m:r>
                      <a:rPr lang="zh-CN" altLang="en-US" b="1" i="1">
                        <a:latin typeface="Cambria Math" panose="02040503050406030204" pitchFamily="18" charset="0"/>
                        <a:cs typeface="Times New Roman" panose="02020603050405020304" pitchFamily="18" charset="0"/>
                      </a:rPr>
                      <m:t>：</m:t>
                    </m:r>
                    <m:func>
                      <m:funcPr>
                        <m:ctrlPr>
                          <a:rPr lang="en-US" altLang="zh-CN" b="1" i="1">
                            <a:latin typeface="Cambria Math" panose="02040503050406030204" pitchFamily="18" charset="0"/>
                            <a:cs typeface="Times New Roman" panose="02020603050405020304" pitchFamily="18" charset="0"/>
                          </a:rPr>
                        </m:ctrlPr>
                      </m:funcPr>
                      <m:fName>
                        <m:r>
                          <m:rPr>
                            <m:sty m:val="p"/>
                          </m:rPr>
                          <a:rPr lang="en-US" altLang="zh-CN">
                            <a:latin typeface="Cambria Math" panose="02040503050406030204" pitchFamily="18" charset="0"/>
                            <a:cs typeface="Times New Roman" panose="02020603050405020304" pitchFamily="18" charset="0"/>
                          </a:rPr>
                          <m:t>log</m:t>
                        </m:r>
                      </m:fName>
                      <m:e>
                        <m:d>
                          <m:dPr>
                            <m:ctrlPr>
                              <a:rPr lang="en-US" altLang="zh-CN" b="1" i="1">
                                <a:latin typeface="Cambria Math" panose="02040503050406030204" pitchFamily="18" charset="0"/>
                                <a:cs typeface="Times New Roman" panose="02020603050405020304" pitchFamily="18" charset="0"/>
                              </a:rPr>
                            </m:ctrlPr>
                          </m:dPr>
                          <m:e>
                            <m:r>
                              <a:rPr lang="en-US" altLang="zh-CN" b="1" i="1">
                                <a:latin typeface="Cambria Math" panose="02040503050406030204" pitchFamily="18" charset="0"/>
                                <a:cs typeface="Times New Roman" panose="02020603050405020304" pitchFamily="18" charset="0"/>
                              </a:rPr>
                              <m:t>𝒏</m:t>
                            </m:r>
                            <m:r>
                              <a:rPr lang="en-US" altLang="zh-CN" b="1" i="1">
                                <a:latin typeface="Cambria Math" panose="02040503050406030204" pitchFamily="18" charset="0"/>
                                <a:cs typeface="Times New Roman" panose="02020603050405020304" pitchFamily="18" charset="0"/>
                              </a:rPr>
                              <m:t>!</m:t>
                            </m:r>
                          </m:e>
                        </m:d>
                        <m:r>
                          <a:rPr lang="en-US" altLang="zh-CN" b="1" i="1">
                            <a:latin typeface="Cambria Math" panose="02040503050406030204" pitchFamily="18" charset="0"/>
                            <a:cs typeface="Times New Roman" panose="02020603050405020304" pitchFamily="18" charset="0"/>
                          </a:rPr>
                          <m:t>=</m:t>
                        </m:r>
                        <m:r>
                          <m:rPr>
                            <m:nor/>
                          </m:rPr>
                          <a:rPr lang="en-US" altLang="zh-CN" b="1" dirty="0">
                            <a:latin typeface="Times New Roman" panose="02020603050405020304" pitchFamily="18" charset="0"/>
                            <a:cs typeface="Times New Roman" panose="02020603050405020304" pitchFamily="18" charset="0"/>
                          </a:rPr>
                          <m:t>Θ</m:t>
                        </m:r>
                        <m:r>
                          <a:rPr lang="en-US" altLang="zh-CN" b="1" i="1" dirty="0">
                            <a:latin typeface="Cambria Math" panose="02040503050406030204" pitchFamily="18" charset="0"/>
                            <a:cs typeface="Times New Roman" panose="02020603050405020304" pitchFamily="18" charset="0"/>
                          </a:rPr>
                          <m:t>(</m:t>
                        </m:r>
                        <m:r>
                          <a:rPr lang="en-US" altLang="zh-CN" b="1" i="1" dirty="0">
                            <a:latin typeface="Cambria Math" panose="02040503050406030204" pitchFamily="18" charset="0"/>
                            <a:cs typeface="Times New Roman" panose="02020603050405020304" pitchFamily="18" charset="0"/>
                          </a:rPr>
                          <m:t>𝒏</m:t>
                        </m:r>
                        <m:func>
                          <m:funcPr>
                            <m:ctrlPr>
                              <a:rPr lang="en-US" altLang="zh-CN" b="1" i="1" dirty="0">
                                <a:latin typeface="Cambria Math" panose="02040503050406030204" pitchFamily="18" charset="0"/>
                                <a:cs typeface="Times New Roman" panose="02020603050405020304" pitchFamily="18" charset="0"/>
                              </a:rPr>
                            </m:ctrlPr>
                          </m:funcPr>
                          <m:fName>
                            <m:r>
                              <m:rPr>
                                <m:sty m:val="p"/>
                              </m:rPr>
                              <a:rPr lang="en-US" altLang="zh-CN" dirty="0">
                                <a:latin typeface="Cambria Math" panose="02040503050406030204" pitchFamily="18" charset="0"/>
                                <a:cs typeface="Times New Roman" panose="02020603050405020304" pitchFamily="18" charset="0"/>
                              </a:rPr>
                              <m:t>log</m:t>
                            </m:r>
                          </m:fName>
                          <m:e>
                            <m:r>
                              <a:rPr lang="en-US" altLang="zh-CN" b="1" i="1" dirty="0">
                                <a:latin typeface="Cambria Math" panose="02040503050406030204" pitchFamily="18" charset="0"/>
                                <a:cs typeface="Times New Roman" panose="02020603050405020304" pitchFamily="18" charset="0"/>
                              </a:rPr>
                              <m:t>𝒏</m:t>
                            </m:r>
                            <m:r>
                              <a:rPr lang="en-US" altLang="zh-CN" b="1" i="1" dirty="0">
                                <a:latin typeface="Cambria Math" panose="02040503050406030204" pitchFamily="18" charset="0"/>
                                <a:cs typeface="Times New Roman" panose="02020603050405020304" pitchFamily="18" charset="0"/>
                              </a:rPr>
                              <m:t>)</m:t>
                            </m:r>
                          </m:e>
                        </m:func>
                      </m:e>
                    </m:func>
                  </m:oMath>
                </a14:m>
                <a:endParaRPr lang="en-US" altLang="zh-CN" dirty="0"/>
              </a:p>
              <a:p>
                <a:pPr marL="0" indent="0">
                  <a:buNone/>
                </a:pPr>
                <a:r>
                  <a:rPr lang="zh-CN" altLang="en-US" b="1" dirty="0"/>
                  <a:t>先证：</a:t>
                </a:r>
                <a14:m>
                  <m:oMath xmlns:m="http://schemas.openxmlformats.org/officeDocument/2006/math">
                    <m:func>
                      <m:funcPr>
                        <m:ctrlPr>
                          <a:rPr lang="en-US" altLang="zh-CN" b="1" i="1">
                            <a:latin typeface="Cambria Math" panose="02040503050406030204" pitchFamily="18" charset="0"/>
                            <a:cs typeface="Times New Roman" panose="02020603050405020304" pitchFamily="18" charset="0"/>
                          </a:rPr>
                        </m:ctrlPr>
                      </m:funcPr>
                      <m:fName>
                        <m:r>
                          <a:rPr lang="en-US" altLang="zh-CN" b="1" i="1">
                            <a:latin typeface="Cambria Math" panose="02040503050406030204" pitchFamily="18" charset="0"/>
                            <a:cs typeface="Times New Roman" panose="02020603050405020304" pitchFamily="18" charset="0"/>
                          </a:rPr>
                          <m:t>𝒍𝒐𝒈</m:t>
                        </m:r>
                      </m:fName>
                      <m:e>
                        <m:d>
                          <m:dPr>
                            <m:ctrlPr>
                              <a:rPr lang="en-US" altLang="zh-CN" b="1" i="1">
                                <a:latin typeface="Cambria Math" panose="02040503050406030204" pitchFamily="18" charset="0"/>
                                <a:cs typeface="Times New Roman" panose="02020603050405020304" pitchFamily="18" charset="0"/>
                              </a:rPr>
                            </m:ctrlPr>
                          </m:dPr>
                          <m:e>
                            <m:r>
                              <a:rPr lang="en-US" altLang="zh-CN" b="1" i="1">
                                <a:latin typeface="Cambria Math" panose="02040503050406030204" pitchFamily="18" charset="0"/>
                                <a:cs typeface="Times New Roman" panose="02020603050405020304" pitchFamily="18" charset="0"/>
                              </a:rPr>
                              <m:t>𝒏</m:t>
                            </m:r>
                            <m:r>
                              <a:rPr lang="en-US" altLang="zh-CN" b="1" i="1">
                                <a:latin typeface="Cambria Math" panose="02040503050406030204" pitchFamily="18" charset="0"/>
                                <a:cs typeface="Times New Roman" panose="02020603050405020304" pitchFamily="18" charset="0"/>
                              </a:rPr>
                              <m:t>!</m:t>
                            </m:r>
                          </m:e>
                        </m:d>
                        <m:r>
                          <a:rPr lang="en-US" altLang="zh-CN" b="1" i="1">
                            <a:latin typeface="Cambria Math" panose="02040503050406030204" pitchFamily="18" charset="0"/>
                            <a:cs typeface="Times New Roman" panose="02020603050405020304" pitchFamily="18" charset="0"/>
                          </a:rPr>
                          <m:t>=</m:t>
                        </m:r>
                        <m:r>
                          <m:rPr>
                            <m:nor/>
                          </m:rPr>
                          <a:rPr lang="el-GR" altLang="zh-CN" b="1" i="1" dirty="0">
                            <a:latin typeface="Times New Roman" panose="02020603050405020304" pitchFamily="18" charset="0"/>
                            <a:cs typeface="Times New Roman" panose="02020603050405020304" pitchFamily="18" charset="0"/>
                          </a:rPr>
                          <m:t>Ω</m:t>
                        </m:r>
                        <m:r>
                          <a:rPr lang="en-US" altLang="zh-CN" b="1" i="1" dirty="0">
                            <a:latin typeface="Cambria Math" panose="02040503050406030204" pitchFamily="18" charset="0"/>
                            <a:cs typeface="Times New Roman" panose="02020603050405020304" pitchFamily="18" charset="0"/>
                          </a:rPr>
                          <m:t>(</m:t>
                        </m:r>
                        <m:r>
                          <a:rPr lang="en-US" altLang="zh-CN" b="1" i="1" dirty="0">
                            <a:latin typeface="Cambria Math" panose="02040503050406030204" pitchFamily="18" charset="0"/>
                            <a:cs typeface="Times New Roman" panose="02020603050405020304" pitchFamily="18" charset="0"/>
                          </a:rPr>
                          <m:t>𝒏</m:t>
                        </m:r>
                        <m:func>
                          <m:funcPr>
                            <m:ctrlPr>
                              <a:rPr lang="en-US" altLang="zh-CN" b="1" i="1" dirty="0">
                                <a:latin typeface="Cambria Math" panose="02040503050406030204" pitchFamily="18" charset="0"/>
                                <a:cs typeface="Times New Roman" panose="02020603050405020304" pitchFamily="18" charset="0"/>
                              </a:rPr>
                            </m:ctrlPr>
                          </m:funcPr>
                          <m:fName>
                            <m:r>
                              <a:rPr lang="en-US" altLang="zh-CN" b="1" i="1" dirty="0">
                                <a:latin typeface="Cambria Math" panose="02040503050406030204" pitchFamily="18" charset="0"/>
                                <a:cs typeface="Times New Roman" panose="02020603050405020304" pitchFamily="18" charset="0"/>
                              </a:rPr>
                              <m:t>𝒍𝒐𝒈</m:t>
                            </m:r>
                          </m:fName>
                          <m:e>
                            <m:r>
                              <a:rPr lang="en-US" altLang="zh-CN" b="1" i="1" dirty="0">
                                <a:latin typeface="Cambria Math" panose="02040503050406030204" pitchFamily="18" charset="0"/>
                                <a:cs typeface="Times New Roman" panose="02020603050405020304" pitchFamily="18" charset="0"/>
                              </a:rPr>
                              <m:t>𝒏</m:t>
                            </m:r>
                            <m:r>
                              <a:rPr lang="en-US" altLang="zh-CN" b="1" i="1" dirty="0">
                                <a:latin typeface="Cambria Math" panose="02040503050406030204" pitchFamily="18" charset="0"/>
                                <a:cs typeface="Times New Roman" panose="02020603050405020304" pitchFamily="18" charset="0"/>
                              </a:rPr>
                              <m:t>)</m:t>
                            </m:r>
                          </m:e>
                        </m:func>
                      </m:e>
                    </m:func>
                  </m:oMath>
                </a14:m>
                <a:endParaRPr lang="en-US" altLang="zh-CN" b="1" dirty="0"/>
              </a:p>
              <a:p>
                <a:pPr marL="0" indent="0">
                  <a:buNone/>
                </a:pPr>
                <a:r>
                  <a:rPr lang="zh-CN" altLang="en-US" b="1" dirty="0"/>
                  <a:t>再证：</a:t>
                </a:r>
                <a14:m>
                  <m:oMath xmlns:m="http://schemas.openxmlformats.org/officeDocument/2006/math">
                    <m:func>
                      <m:funcPr>
                        <m:ctrlPr>
                          <a:rPr lang="en-US" altLang="zh-CN" b="1" i="1">
                            <a:latin typeface="Cambria Math" panose="02040503050406030204" pitchFamily="18" charset="0"/>
                            <a:cs typeface="Times New Roman" panose="02020603050405020304" pitchFamily="18" charset="0"/>
                          </a:rPr>
                        </m:ctrlPr>
                      </m:funcPr>
                      <m:fName>
                        <m:r>
                          <a:rPr lang="en-US" altLang="zh-CN" b="1" i="1">
                            <a:latin typeface="Cambria Math" panose="02040503050406030204" pitchFamily="18" charset="0"/>
                            <a:cs typeface="Times New Roman" panose="02020603050405020304" pitchFamily="18" charset="0"/>
                          </a:rPr>
                          <m:t>𝒍𝒐𝒈</m:t>
                        </m:r>
                      </m:fName>
                      <m:e>
                        <m:d>
                          <m:dPr>
                            <m:ctrlPr>
                              <a:rPr lang="en-US" altLang="zh-CN" b="1" i="1">
                                <a:latin typeface="Cambria Math" panose="02040503050406030204" pitchFamily="18" charset="0"/>
                                <a:cs typeface="Times New Roman" panose="02020603050405020304" pitchFamily="18" charset="0"/>
                              </a:rPr>
                            </m:ctrlPr>
                          </m:dPr>
                          <m:e>
                            <m:r>
                              <a:rPr lang="en-US" altLang="zh-CN" b="1" i="1">
                                <a:latin typeface="Cambria Math" panose="02040503050406030204" pitchFamily="18" charset="0"/>
                                <a:cs typeface="Times New Roman" panose="02020603050405020304" pitchFamily="18" charset="0"/>
                              </a:rPr>
                              <m:t>𝒏</m:t>
                            </m:r>
                            <m:r>
                              <a:rPr lang="en-US" altLang="zh-CN" b="1" i="1">
                                <a:latin typeface="Cambria Math" panose="02040503050406030204" pitchFamily="18" charset="0"/>
                                <a:cs typeface="Times New Roman" panose="02020603050405020304" pitchFamily="18" charset="0"/>
                              </a:rPr>
                              <m:t>!</m:t>
                            </m:r>
                          </m:e>
                        </m:d>
                        <m:r>
                          <a:rPr lang="en-US" altLang="zh-CN" b="1" i="1">
                            <a:latin typeface="Cambria Math" panose="02040503050406030204" pitchFamily="18" charset="0"/>
                            <a:cs typeface="Times New Roman" panose="02020603050405020304" pitchFamily="18" charset="0"/>
                          </a:rPr>
                          <m:t>=</m:t>
                        </m:r>
                        <m:r>
                          <m:rPr>
                            <m:nor/>
                          </m:rPr>
                          <a:rPr lang="el-GR" altLang="zh-CN" b="1" i="1" dirty="0">
                            <a:latin typeface="Times New Roman" panose="02020603050405020304" pitchFamily="18" charset="0"/>
                            <a:cs typeface="Times New Roman" panose="02020603050405020304" pitchFamily="18" charset="0"/>
                          </a:rPr>
                          <m:t>Ο</m:t>
                        </m:r>
                        <m:r>
                          <a:rPr lang="en-US" altLang="zh-CN" b="1" i="1" dirty="0">
                            <a:latin typeface="Cambria Math" panose="02040503050406030204" pitchFamily="18" charset="0"/>
                            <a:cs typeface="Times New Roman" panose="02020603050405020304" pitchFamily="18" charset="0"/>
                          </a:rPr>
                          <m:t>(</m:t>
                        </m:r>
                        <m:r>
                          <a:rPr lang="en-US" altLang="zh-CN" b="1" i="1" dirty="0">
                            <a:latin typeface="Cambria Math" panose="02040503050406030204" pitchFamily="18" charset="0"/>
                            <a:cs typeface="Times New Roman" panose="02020603050405020304" pitchFamily="18" charset="0"/>
                          </a:rPr>
                          <m:t>𝒏</m:t>
                        </m:r>
                        <m:func>
                          <m:funcPr>
                            <m:ctrlPr>
                              <a:rPr lang="en-US" altLang="zh-CN" b="1" i="1" dirty="0">
                                <a:latin typeface="Cambria Math" panose="02040503050406030204" pitchFamily="18" charset="0"/>
                                <a:cs typeface="Times New Roman" panose="02020603050405020304" pitchFamily="18" charset="0"/>
                              </a:rPr>
                            </m:ctrlPr>
                          </m:funcPr>
                          <m:fName>
                            <m:r>
                              <a:rPr lang="en-US" altLang="zh-CN" b="1" i="1" dirty="0">
                                <a:latin typeface="Cambria Math" panose="02040503050406030204" pitchFamily="18" charset="0"/>
                                <a:cs typeface="Times New Roman" panose="02020603050405020304" pitchFamily="18" charset="0"/>
                              </a:rPr>
                              <m:t>𝒍𝒐𝒈</m:t>
                            </m:r>
                          </m:fName>
                          <m:e>
                            <m:r>
                              <a:rPr lang="en-US" altLang="zh-CN" b="1" i="1" dirty="0">
                                <a:latin typeface="Cambria Math" panose="02040503050406030204" pitchFamily="18" charset="0"/>
                                <a:cs typeface="Times New Roman" panose="02020603050405020304" pitchFamily="18" charset="0"/>
                              </a:rPr>
                              <m:t>𝒏</m:t>
                            </m:r>
                            <m:r>
                              <a:rPr lang="en-US" altLang="zh-CN" b="1" i="1" dirty="0">
                                <a:latin typeface="Cambria Math" panose="02040503050406030204" pitchFamily="18" charset="0"/>
                                <a:cs typeface="Times New Roman" panose="02020603050405020304" pitchFamily="18" charset="0"/>
                              </a:rPr>
                              <m:t>)</m:t>
                            </m:r>
                          </m:e>
                        </m:func>
                      </m:e>
                    </m:func>
                  </m:oMath>
                </a14:m>
                <a:endParaRPr lang="en-US" altLang="zh-CN" b="1" dirty="0"/>
              </a:p>
              <a:p>
                <a:pPr marL="0" indent="0">
                  <a:buNone/>
                </a:pPr>
                <a:endParaRPr lang="zh-CN" altLang="en-US" b="1"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335" t="-182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算法分析中的常见函数</a:t>
            </a:r>
          </a:p>
        </p:txBody>
      </p:sp>
    </p:spTree>
    <p:extLst>
      <p:ext uri="{BB962C8B-B14F-4D97-AF65-F5344CB8AC3E}">
        <p14:creationId xmlns:p14="http://schemas.microsoft.com/office/powerpoint/2010/main" val="24841763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marL="0" indent="0">
                  <a:buNone/>
                </a:pPr>
                <a:r>
                  <a:rPr lang="zh-CN" altLang="en-US" dirty="0"/>
                  <a:t>先证：</a:t>
                </a:r>
                <a14:m>
                  <m:oMath xmlns:m="http://schemas.openxmlformats.org/officeDocument/2006/math">
                    <m:func>
                      <m:funcPr>
                        <m:ctrlPr>
                          <a:rPr lang="en-US" altLang="zh-CN" b="1" i="1">
                            <a:latin typeface="Cambria Math" panose="02040503050406030204" pitchFamily="18" charset="0"/>
                            <a:cs typeface="Times New Roman" panose="02020603050405020304" pitchFamily="18" charset="0"/>
                          </a:rPr>
                        </m:ctrlPr>
                      </m:funcPr>
                      <m:fName>
                        <m:r>
                          <m:rPr>
                            <m:sty m:val="p"/>
                          </m:rPr>
                          <a:rPr lang="en-US" altLang="zh-CN">
                            <a:latin typeface="Cambria Math" panose="02040503050406030204" pitchFamily="18" charset="0"/>
                            <a:cs typeface="Times New Roman" panose="02020603050405020304" pitchFamily="18" charset="0"/>
                          </a:rPr>
                          <m:t>log</m:t>
                        </m:r>
                      </m:fName>
                      <m:e>
                        <m:d>
                          <m:dPr>
                            <m:ctrlPr>
                              <a:rPr lang="en-US" altLang="zh-CN" b="1" i="1">
                                <a:latin typeface="Cambria Math" panose="02040503050406030204" pitchFamily="18" charset="0"/>
                                <a:cs typeface="Times New Roman" panose="02020603050405020304" pitchFamily="18" charset="0"/>
                              </a:rPr>
                            </m:ctrlPr>
                          </m:dPr>
                          <m:e>
                            <m:r>
                              <a:rPr lang="en-US" altLang="zh-CN" b="1" i="1">
                                <a:latin typeface="Cambria Math" panose="02040503050406030204" pitchFamily="18" charset="0"/>
                                <a:cs typeface="Times New Roman" panose="02020603050405020304" pitchFamily="18" charset="0"/>
                              </a:rPr>
                              <m:t>𝒏</m:t>
                            </m:r>
                            <m:r>
                              <a:rPr lang="en-US" altLang="zh-CN" b="1" i="1">
                                <a:latin typeface="Cambria Math" panose="02040503050406030204" pitchFamily="18" charset="0"/>
                                <a:cs typeface="Times New Roman" panose="02020603050405020304" pitchFamily="18" charset="0"/>
                              </a:rPr>
                              <m:t>!</m:t>
                            </m:r>
                          </m:e>
                        </m:d>
                        <m:r>
                          <a:rPr lang="en-US" altLang="zh-CN" b="1" i="1">
                            <a:latin typeface="Cambria Math" panose="02040503050406030204" pitchFamily="18" charset="0"/>
                            <a:cs typeface="Times New Roman" panose="02020603050405020304" pitchFamily="18" charset="0"/>
                          </a:rPr>
                          <m:t>=</m:t>
                        </m:r>
                        <m:r>
                          <m:rPr>
                            <m:nor/>
                          </m:rPr>
                          <a:rPr lang="el-GR" altLang="zh-CN" i="1" dirty="0">
                            <a:latin typeface="Times New Roman" panose="02020603050405020304" pitchFamily="18" charset="0"/>
                            <a:cs typeface="Times New Roman" panose="02020603050405020304" pitchFamily="18" charset="0"/>
                          </a:rPr>
                          <m:t>Ω</m:t>
                        </m:r>
                        <m:r>
                          <a:rPr lang="en-US" altLang="zh-CN" b="1" i="1" dirty="0">
                            <a:latin typeface="Cambria Math" panose="02040503050406030204" pitchFamily="18" charset="0"/>
                            <a:cs typeface="Times New Roman" panose="02020603050405020304" pitchFamily="18" charset="0"/>
                          </a:rPr>
                          <m:t>(</m:t>
                        </m:r>
                        <m:r>
                          <a:rPr lang="en-US" altLang="zh-CN" b="1" i="1" dirty="0">
                            <a:latin typeface="Cambria Math" panose="02040503050406030204" pitchFamily="18" charset="0"/>
                            <a:cs typeface="Times New Roman" panose="02020603050405020304" pitchFamily="18" charset="0"/>
                          </a:rPr>
                          <m:t>𝒏</m:t>
                        </m:r>
                        <m:func>
                          <m:funcPr>
                            <m:ctrlPr>
                              <a:rPr lang="en-US" altLang="zh-CN" b="1" i="1" dirty="0">
                                <a:latin typeface="Cambria Math" panose="02040503050406030204" pitchFamily="18" charset="0"/>
                                <a:cs typeface="Times New Roman" panose="02020603050405020304" pitchFamily="18" charset="0"/>
                              </a:rPr>
                            </m:ctrlPr>
                          </m:funcPr>
                          <m:fName>
                            <m:r>
                              <m:rPr>
                                <m:sty m:val="p"/>
                              </m:rPr>
                              <a:rPr lang="en-US" altLang="zh-CN" dirty="0">
                                <a:latin typeface="Cambria Math" panose="02040503050406030204" pitchFamily="18" charset="0"/>
                                <a:cs typeface="Times New Roman" panose="02020603050405020304" pitchFamily="18" charset="0"/>
                              </a:rPr>
                              <m:t>log</m:t>
                            </m:r>
                          </m:fName>
                          <m:e>
                            <m:r>
                              <a:rPr lang="en-US" altLang="zh-CN" b="1" i="1" dirty="0">
                                <a:latin typeface="Cambria Math" panose="02040503050406030204" pitchFamily="18" charset="0"/>
                                <a:cs typeface="Times New Roman" panose="02020603050405020304" pitchFamily="18" charset="0"/>
                              </a:rPr>
                              <m:t>𝒏</m:t>
                            </m:r>
                            <m:r>
                              <a:rPr lang="en-US" altLang="zh-CN" b="1" i="1" dirty="0">
                                <a:latin typeface="Cambria Math" panose="02040503050406030204" pitchFamily="18" charset="0"/>
                                <a:cs typeface="Times New Roman" panose="02020603050405020304" pitchFamily="18" charset="0"/>
                              </a:rPr>
                              <m:t>)</m:t>
                            </m:r>
                          </m:e>
                        </m:func>
                      </m:e>
                    </m:func>
                  </m:oMath>
                </a14:m>
                <a:endParaRPr lang="en-US" altLang="zh-CN" b="0" i="1" dirty="0">
                  <a:latin typeface="Cambria Math" panose="02040503050406030204" pitchFamily="18" charset="0"/>
                </a:endParaRPr>
              </a:p>
              <a:p>
                <a:pPr marL="0" indent="0">
                  <a:buNone/>
                </a:pPr>
                <a:endParaRPr lang="en-US" altLang="zh-CN" i="1" dirty="0">
                  <a:latin typeface="Cambria Math" panose="02040503050406030204" pitchFamily="18" charset="0"/>
                </a:endParaRPr>
              </a:p>
              <a:p>
                <a:pPr marL="0" indent="0">
                  <a:buNone/>
                </a:pPr>
                <a:endParaRPr lang="en-US" altLang="zh-CN"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e>
                          </m:d>
                        </m:e>
                      </m:func>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𝑙𝑜𝑔𝑘</m:t>
                          </m:r>
                        </m:e>
                      </m:nary>
                    </m:oMath>
                  </m:oMathPara>
                </a14:m>
                <a:endParaRPr lang="en-US" altLang="zh-CN" dirty="0"/>
              </a:p>
              <a:p>
                <a:pPr marL="0" indent="0">
                  <a:buNone/>
                </a:pPr>
                <a:endParaRPr lang="en-US" altLang="zh-CN" dirty="0"/>
              </a:p>
              <a:p>
                <a:pPr marL="0" indent="0">
                  <a:buNone/>
                </a:pPr>
                <a:r>
                  <a:rPr lang="en-US" altLang="zh-CN" dirty="0"/>
                  <a:t>     ≥</a:t>
                </a:r>
                <a14:m>
                  <m:oMath xmlns:m="http://schemas.openxmlformats.org/officeDocument/2006/math">
                    <m:nary>
                      <m:naryPr>
                        <m:limLoc m:val="undOvr"/>
                        <m:ctrlPr>
                          <a:rPr lang="en-US" altLang="zh-CN" i="1" smtClean="0">
                            <a:latin typeface="Cambria Math" panose="02040503050406030204" pitchFamily="18" charset="0"/>
                          </a:rPr>
                        </m:ctrlPr>
                      </m:naryPr>
                      <m:sub>
                        <m:r>
                          <m:rPr>
                            <m:brk m:alnAt="24"/>
                          </m:rP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𝑙𝑜𝑔𝑥𝑑𝑥</m:t>
                        </m:r>
                      </m:e>
                    </m:nary>
                  </m:oMath>
                </a14:m>
                <a:endParaRPr lang="en-US" altLang="zh-CN" dirty="0"/>
              </a:p>
              <a:p>
                <a:pPr marL="0" indent="0">
                  <a:buNone/>
                </a:pPr>
                <a:r>
                  <a:rPr lang="en-US" altLang="zh-CN" dirty="0"/>
                  <a:t>     </a:t>
                </a:r>
                <a14:m>
                  <m:oMath xmlns:m="http://schemas.openxmlformats.org/officeDocument/2006/math">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func>
                    <m:r>
                      <a:rPr lang="en-US" altLang="zh-CN" b="0" i="1" smtClean="0">
                        <a:latin typeface="Cambria Math" panose="02040503050406030204" pitchFamily="18" charset="0"/>
                      </a:rPr>
                      <m:t>=</m:t>
                    </m:r>
                    <m:r>
                      <m:rPr>
                        <m:nor/>
                      </m:rPr>
                      <a:rPr lang="el-GR" altLang="zh-CN" b="1" i="1" dirty="0">
                        <a:latin typeface="Times New Roman" panose="02020603050405020304" pitchFamily="18" charset="0"/>
                        <a:cs typeface="Times New Roman" panose="02020603050405020304" pitchFamily="18" charset="0"/>
                      </a:rPr>
                      <m:t>Ω</m:t>
                    </m:r>
                    <m:r>
                      <a:rPr lang="en-US" altLang="zh-CN" b="1" i="1" dirty="0">
                        <a:latin typeface="Cambria Math" panose="02040503050406030204" pitchFamily="18" charset="0"/>
                        <a:cs typeface="Times New Roman" panose="02020603050405020304" pitchFamily="18" charset="0"/>
                      </a:rPr>
                      <m:t>(</m:t>
                    </m:r>
                    <m:r>
                      <a:rPr lang="en-US" altLang="zh-CN" b="1" i="1" dirty="0">
                        <a:latin typeface="Cambria Math" panose="02040503050406030204" pitchFamily="18" charset="0"/>
                        <a:cs typeface="Times New Roman" panose="02020603050405020304" pitchFamily="18" charset="0"/>
                      </a:rPr>
                      <m:t>𝒏</m:t>
                    </m:r>
                    <m:func>
                      <m:funcPr>
                        <m:ctrlPr>
                          <a:rPr lang="en-US" altLang="zh-CN" b="1" i="1" dirty="0">
                            <a:latin typeface="Cambria Math" panose="02040503050406030204" pitchFamily="18" charset="0"/>
                            <a:cs typeface="Times New Roman" panose="02020603050405020304" pitchFamily="18" charset="0"/>
                          </a:rPr>
                        </m:ctrlPr>
                      </m:funcPr>
                      <m:fName>
                        <m:r>
                          <a:rPr lang="en-US" altLang="zh-CN" b="1" i="1" dirty="0">
                            <a:latin typeface="Cambria Math" panose="02040503050406030204" pitchFamily="18" charset="0"/>
                            <a:cs typeface="Times New Roman" panose="02020603050405020304" pitchFamily="18" charset="0"/>
                          </a:rPr>
                          <m:t>𝒍𝒐𝒈</m:t>
                        </m:r>
                      </m:fName>
                      <m:e>
                        <m:r>
                          <a:rPr lang="en-US" altLang="zh-CN" b="1" i="1" dirty="0">
                            <a:latin typeface="Cambria Math" panose="02040503050406030204" pitchFamily="18" charset="0"/>
                            <a:cs typeface="Times New Roman" panose="02020603050405020304" pitchFamily="18" charset="0"/>
                          </a:rPr>
                          <m:t>𝒏</m:t>
                        </m:r>
                        <m:r>
                          <a:rPr lang="en-US" altLang="zh-CN" b="1" i="1" dirty="0">
                            <a:latin typeface="Cambria Math" panose="02040503050406030204" pitchFamily="18" charset="0"/>
                            <a:cs typeface="Times New Roman" panose="02020603050405020304" pitchFamily="18" charset="0"/>
                          </a:rPr>
                          <m:t>)</m:t>
                        </m:r>
                      </m:e>
                    </m:func>
                  </m:oMath>
                </a14:m>
                <a:endParaRPr lang="en-US" altLang="zh-CN" dirty="0"/>
              </a:p>
              <a:p>
                <a:pPr marL="0" indent="0">
                  <a:buNone/>
                </a:pPr>
                <a:r>
                  <a:rPr lang="en-US" altLang="zh-CN" dirty="0"/>
                  <a:t>      </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335" t="-3038"/>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算法分析中的常见函数</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6687" y="1896846"/>
            <a:ext cx="6015339" cy="2903322"/>
          </a:xfrm>
          <a:prstGeom prst="rect">
            <a:avLst/>
          </a:prstGeom>
        </p:spPr>
      </p:pic>
      <p:grpSp>
        <p:nvGrpSpPr>
          <p:cNvPr id="10" name="组合 9"/>
          <p:cNvGrpSpPr/>
          <p:nvPr/>
        </p:nvGrpSpPr>
        <p:grpSpPr>
          <a:xfrm>
            <a:off x="3902297" y="3025399"/>
            <a:ext cx="4559122" cy="1501559"/>
            <a:chOff x="3889419" y="2812863"/>
            <a:chExt cx="4559122" cy="1501559"/>
          </a:xfrm>
        </p:grpSpPr>
        <p:sp>
          <p:nvSpPr>
            <p:cNvPr id="5" name="矩形 4"/>
            <p:cNvSpPr/>
            <p:nvPr/>
          </p:nvSpPr>
          <p:spPr>
            <a:xfrm>
              <a:off x="3889419" y="3889419"/>
              <a:ext cx="450761" cy="425003"/>
            </a:xfrm>
            <a:prstGeom prst="rect">
              <a:avLst/>
            </a:prstGeom>
            <a:gradFill flip="none" rotWithShape="1">
              <a:gsLst>
                <a:gs pos="0">
                  <a:schemeClr val="accent1">
                    <a:lumMod val="67000"/>
                    <a:alpha val="0"/>
                  </a:schemeClr>
                </a:gs>
                <a:gs pos="97000">
                  <a:schemeClr val="accent1">
                    <a:lumMod val="97000"/>
                    <a:lumOff val="3000"/>
                  </a:schemeClr>
                </a:gs>
                <a:gs pos="100000">
                  <a:schemeClr val="accent1">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340181" y="3618960"/>
              <a:ext cx="412124" cy="695461"/>
            </a:xfrm>
            <a:prstGeom prst="rect">
              <a:avLst/>
            </a:prstGeom>
            <a:gradFill flip="none" rotWithShape="1">
              <a:gsLst>
                <a:gs pos="0">
                  <a:schemeClr val="accent1">
                    <a:lumMod val="67000"/>
                    <a:alpha val="0"/>
                  </a:schemeClr>
                </a:gs>
                <a:gs pos="97000">
                  <a:schemeClr val="accent1">
                    <a:lumMod val="97000"/>
                    <a:lumOff val="3000"/>
                  </a:schemeClr>
                </a:gs>
                <a:gs pos="100000">
                  <a:schemeClr val="accent1">
                    <a:lumMod val="60000"/>
                    <a:lumOff val="40000"/>
                    <a:alpha val="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747153" y="3477297"/>
              <a:ext cx="396668" cy="837124"/>
            </a:xfrm>
            <a:prstGeom prst="rect">
              <a:avLst/>
            </a:prstGeom>
            <a:gradFill flip="none" rotWithShape="1">
              <a:gsLst>
                <a:gs pos="0">
                  <a:schemeClr val="accent1">
                    <a:lumMod val="67000"/>
                    <a:alpha val="0"/>
                  </a:schemeClr>
                </a:gs>
                <a:gs pos="97000">
                  <a:schemeClr val="accent1">
                    <a:lumMod val="97000"/>
                    <a:lumOff val="3000"/>
                  </a:schemeClr>
                </a:gs>
                <a:gs pos="100000">
                  <a:schemeClr val="accent1">
                    <a:lumMod val="60000"/>
                    <a:lumOff val="40000"/>
                    <a:alpha val="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39444" y="3348507"/>
              <a:ext cx="411350" cy="959474"/>
            </a:xfrm>
            <a:prstGeom prst="rect">
              <a:avLst/>
            </a:prstGeom>
            <a:gradFill flip="none" rotWithShape="1">
              <a:gsLst>
                <a:gs pos="0">
                  <a:schemeClr val="accent1">
                    <a:lumMod val="67000"/>
                    <a:alpha val="0"/>
                  </a:schemeClr>
                </a:gs>
                <a:gs pos="97000">
                  <a:schemeClr val="accent1">
                    <a:lumMod val="97000"/>
                    <a:lumOff val="3000"/>
                  </a:schemeClr>
                </a:gs>
                <a:gs pos="100000">
                  <a:schemeClr val="accent1">
                    <a:lumMod val="60000"/>
                    <a:lumOff val="40000"/>
                    <a:alpha val="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054833" y="2812863"/>
              <a:ext cx="393708" cy="1495118"/>
            </a:xfrm>
            <a:prstGeom prst="rect">
              <a:avLst/>
            </a:prstGeom>
            <a:gradFill flip="none" rotWithShape="1">
              <a:gsLst>
                <a:gs pos="0">
                  <a:schemeClr val="accent1">
                    <a:lumMod val="67000"/>
                    <a:alpha val="0"/>
                  </a:schemeClr>
                </a:gs>
                <a:gs pos="4000">
                  <a:schemeClr val="accent1">
                    <a:lumMod val="97000"/>
                    <a:lumOff val="3000"/>
                    <a:alpha val="0"/>
                  </a:schemeClr>
                </a:gs>
                <a:gs pos="100000">
                  <a:schemeClr val="accent1">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935896" y="3025399"/>
            <a:ext cx="4525523" cy="1495118"/>
            <a:chOff x="3935896" y="3025399"/>
            <a:chExt cx="4525523" cy="1495118"/>
          </a:xfrm>
        </p:grpSpPr>
        <p:sp>
          <p:nvSpPr>
            <p:cNvPr id="19" name="任意多边形 18"/>
            <p:cNvSpPr/>
            <p:nvPr/>
          </p:nvSpPr>
          <p:spPr>
            <a:xfrm>
              <a:off x="3935896" y="3047964"/>
              <a:ext cx="4518991" cy="1457775"/>
            </a:xfrm>
            <a:custGeom>
              <a:avLst/>
              <a:gdLst>
                <a:gd name="connsiteX0" fmla="*/ 0 w 4518991"/>
                <a:gd name="connsiteY0" fmla="*/ 1457775 h 1457775"/>
                <a:gd name="connsiteX1" fmla="*/ 39756 w 4518991"/>
                <a:gd name="connsiteY1" fmla="*/ 1391514 h 1457775"/>
                <a:gd name="connsiteX2" fmla="*/ 66261 w 4518991"/>
                <a:gd name="connsiteY2" fmla="*/ 1365010 h 1457775"/>
                <a:gd name="connsiteX3" fmla="*/ 79513 w 4518991"/>
                <a:gd name="connsiteY3" fmla="*/ 1325253 h 1457775"/>
                <a:gd name="connsiteX4" fmla="*/ 119269 w 4518991"/>
                <a:gd name="connsiteY4" fmla="*/ 1298749 h 1457775"/>
                <a:gd name="connsiteX5" fmla="*/ 185530 w 4518991"/>
                <a:gd name="connsiteY5" fmla="*/ 1245740 h 1457775"/>
                <a:gd name="connsiteX6" fmla="*/ 251791 w 4518991"/>
                <a:gd name="connsiteY6" fmla="*/ 1192732 h 1457775"/>
                <a:gd name="connsiteX7" fmla="*/ 318052 w 4518991"/>
                <a:gd name="connsiteY7" fmla="*/ 1139723 h 1457775"/>
                <a:gd name="connsiteX8" fmla="*/ 424069 w 4518991"/>
                <a:gd name="connsiteY8" fmla="*/ 1060210 h 1457775"/>
                <a:gd name="connsiteX9" fmla="*/ 503582 w 4518991"/>
                <a:gd name="connsiteY9" fmla="*/ 1020453 h 1457775"/>
                <a:gd name="connsiteX10" fmla="*/ 543339 w 4518991"/>
                <a:gd name="connsiteY10" fmla="*/ 993949 h 1457775"/>
                <a:gd name="connsiteX11" fmla="*/ 636104 w 4518991"/>
                <a:gd name="connsiteY11" fmla="*/ 954193 h 1457775"/>
                <a:gd name="connsiteX12" fmla="*/ 675861 w 4518991"/>
                <a:gd name="connsiteY12" fmla="*/ 927688 h 1457775"/>
                <a:gd name="connsiteX13" fmla="*/ 715617 w 4518991"/>
                <a:gd name="connsiteY13" fmla="*/ 914436 h 1457775"/>
                <a:gd name="connsiteX14" fmla="*/ 795130 w 4518991"/>
                <a:gd name="connsiteY14" fmla="*/ 861427 h 1457775"/>
                <a:gd name="connsiteX15" fmla="*/ 874643 w 4518991"/>
                <a:gd name="connsiteY15" fmla="*/ 808419 h 1457775"/>
                <a:gd name="connsiteX16" fmla="*/ 927652 w 4518991"/>
                <a:gd name="connsiteY16" fmla="*/ 755410 h 1457775"/>
                <a:gd name="connsiteX17" fmla="*/ 1046921 w 4518991"/>
                <a:gd name="connsiteY17" fmla="*/ 689149 h 1457775"/>
                <a:gd name="connsiteX18" fmla="*/ 1086678 w 4518991"/>
                <a:gd name="connsiteY18" fmla="*/ 675897 h 1457775"/>
                <a:gd name="connsiteX19" fmla="*/ 1126434 w 4518991"/>
                <a:gd name="connsiteY19" fmla="*/ 649393 h 1457775"/>
                <a:gd name="connsiteX20" fmla="*/ 1219200 w 4518991"/>
                <a:gd name="connsiteY20" fmla="*/ 622888 h 1457775"/>
                <a:gd name="connsiteX21" fmla="*/ 1258956 w 4518991"/>
                <a:gd name="connsiteY21" fmla="*/ 596384 h 1457775"/>
                <a:gd name="connsiteX22" fmla="*/ 1298713 w 4518991"/>
                <a:gd name="connsiteY22" fmla="*/ 583132 h 1457775"/>
                <a:gd name="connsiteX23" fmla="*/ 1444487 w 4518991"/>
                <a:gd name="connsiteY23" fmla="*/ 556627 h 1457775"/>
                <a:gd name="connsiteX24" fmla="*/ 1563756 w 4518991"/>
                <a:gd name="connsiteY24" fmla="*/ 516871 h 1457775"/>
                <a:gd name="connsiteX25" fmla="*/ 1603513 w 4518991"/>
                <a:gd name="connsiteY25" fmla="*/ 503619 h 1457775"/>
                <a:gd name="connsiteX26" fmla="*/ 1643269 w 4518991"/>
                <a:gd name="connsiteY26" fmla="*/ 490366 h 1457775"/>
                <a:gd name="connsiteX27" fmla="*/ 1815547 w 4518991"/>
                <a:gd name="connsiteY27" fmla="*/ 450610 h 1457775"/>
                <a:gd name="connsiteX28" fmla="*/ 1855304 w 4518991"/>
                <a:gd name="connsiteY28" fmla="*/ 437358 h 1457775"/>
                <a:gd name="connsiteX29" fmla="*/ 1948069 w 4518991"/>
                <a:gd name="connsiteY29" fmla="*/ 424106 h 1457775"/>
                <a:gd name="connsiteX30" fmla="*/ 2133600 w 4518991"/>
                <a:gd name="connsiteY30" fmla="*/ 384349 h 1457775"/>
                <a:gd name="connsiteX31" fmla="*/ 2252869 w 4518991"/>
                <a:gd name="connsiteY31" fmla="*/ 357845 h 1457775"/>
                <a:gd name="connsiteX32" fmla="*/ 2478156 w 4518991"/>
                <a:gd name="connsiteY32" fmla="*/ 344593 h 1457775"/>
                <a:gd name="connsiteX33" fmla="*/ 2557669 w 4518991"/>
                <a:gd name="connsiteY33" fmla="*/ 304836 h 1457775"/>
                <a:gd name="connsiteX34" fmla="*/ 2610678 w 4518991"/>
                <a:gd name="connsiteY34" fmla="*/ 291584 h 1457775"/>
                <a:gd name="connsiteX35" fmla="*/ 2650434 w 4518991"/>
                <a:gd name="connsiteY35" fmla="*/ 278332 h 1457775"/>
                <a:gd name="connsiteX36" fmla="*/ 2782956 w 4518991"/>
                <a:gd name="connsiteY36" fmla="*/ 251827 h 1457775"/>
                <a:gd name="connsiteX37" fmla="*/ 2822713 w 4518991"/>
                <a:gd name="connsiteY37" fmla="*/ 238575 h 1457775"/>
                <a:gd name="connsiteX38" fmla="*/ 3114261 w 4518991"/>
                <a:gd name="connsiteY38" fmla="*/ 198819 h 1457775"/>
                <a:gd name="connsiteX39" fmla="*/ 3180521 w 4518991"/>
                <a:gd name="connsiteY39" fmla="*/ 185566 h 1457775"/>
                <a:gd name="connsiteX40" fmla="*/ 3220278 w 4518991"/>
                <a:gd name="connsiteY40" fmla="*/ 172314 h 1457775"/>
                <a:gd name="connsiteX41" fmla="*/ 3352800 w 4518991"/>
                <a:gd name="connsiteY41" fmla="*/ 145810 h 1457775"/>
                <a:gd name="connsiteX42" fmla="*/ 3445565 w 4518991"/>
                <a:gd name="connsiteY42" fmla="*/ 119306 h 1457775"/>
                <a:gd name="connsiteX43" fmla="*/ 3710608 w 4518991"/>
                <a:gd name="connsiteY43" fmla="*/ 106053 h 1457775"/>
                <a:gd name="connsiteX44" fmla="*/ 3737113 w 4518991"/>
                <a:gd name="connsiteY44" fmla="*/ 79549 h 1457775"/>
                <a:gd name="connsiteX45" fmla="*/ 3803374 w 4518991"/>
                <a:gd name="connsiteY45" fmla="*/ 66297 h 1457775"/>
                <a:gd name="connsiteX46" fmla="*/ 4028661 w 4518991"/>
                <a:gd name="connsiteY46" fmla="*/ 53045 h 1457775"/>
                <a:gd name="connsiteX47" fmla="*/ 4386469 w 4518991"/>
                <a:gd name="connsiteY47" fmla="*/ 26540 h 1457775"/>
                <a:gd name="connsiteX48" fmla="*/ 4518991 w 4518991"/>
                <a:gd name="connsiteY48" fmla="*/ 36 h 145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518991" h="1457775">
                  <a:moveTo>
                    <a:pt x="0" y="1457775"/>
                  </a:moveTo>
                  <a:cubicBezTo>
                    <a:pt x="13252" y="1435688"/>
                    <a:pt x="24785" y="1412474"/>
                    <a:pt x="39756" y="1391514"/>
                  </a:cubicBezTo>
                  <a:cubicBezTo>
                    <a:pt x="47018" y="1381347"/>
                    <a:pt x="59833" y="1375724"/>
                    <a:pt x="66261" y="1365010"/>
                  </a:cubicBezTo>
                  <a:cubicBezTo>
                    <a:pt x="73448" y="1353032"/>
                    <a:pt x="70787" y="1336161"/>
                    <a:pt x="79513" y="1325253"/>
                  </a:cubicBezTo>
                  <a:cubicBezTo>
                    <a:pt x="89462" y="1312816"/>
                    <a:pt x="106832" y="1308698"/>
                    <a:pt x="119269" y="1298749"/>
                  </a:cubicBezTo>
                  <a:cubicBezTo>
                    <a:pt x="213696" y="1223209"/>
                    <a:pt x="63152" y="1327329"/>
                    <a:pt x="185530" y="1245740"/>
                  </a:cubicBezTo>
                  <a:cubicBezTo>
                    <a:pt x="261488" y="1131803"/>
                    <a:pt x="160346" y="1265889"/>
                    <a:pt x="251791" y="1192732"/>
                  </a:cubicBezTo>
                  <a:cubicBezTo>
                    <a:pt x="337424" y="1124226"/>
                    <a:pt x="218122" y="1173032"/>
                    <a:pt x="318052" y="1139723"/>
                  </a:cubicBezTo>
                  <a:cubicBezTo>
                    <a:pt x="394190" y="1063585"/>
                    <a:pt x="354680" y="1083340"/>
                    <a:pt x="424069" y="1060210"/>
                  </a:cubicBezTo>
                  <a:cubicBezTo>
                    <a:pt x="477415" y="1006866"/>
                    <a:pt x="418100" y="1057089"/>
                    <a:pt x="503582" y="1020453"/>
                  </a:cubicBezTo>
                  <a:cubicBezTo>
                    <a:pt x="518221" y="1014179"/>
                    <a:pt x="529510" y="1001851"/>
                    <a:pt x="543339" y="993949"/>
                  </a:cubicBezTo>
                  <a:cubicBezTo>
                    <a:pt x="589193" y="967747"/>
                    <a:pt x="591500" y="969061"/>
                    <a:pt x="636104" y="954193"/>
                  </a:cubicBezTo>
                  <a:cubicBezTo>
                    <a:pt x="649356" y="945358"/>
                    <a:pt x="661615" y="934811"/>
                    <a:pt x="675861" y="927688"/>
                  </a:cubicBezTo>
                  <a:cubicBezTo>
                    <a:pt x="688355" y="921441"/>
                    <a:pt x="703406" y="921220"/>
                    <a:pt x="715617" y="914436"/>
                  </a:cubicBezTo>
                  <a:cubicBezTo>
                    <a:pt x="743463" y="898966"/>
                    <a:pt x="768626" y="879097"/>
                    <a:pt x="795130" y="861427"/>
                  </a:cubicBezTo>
                  <a:lnTo>
                    <a:pt x="874643" y="808419"/>
                  </a:lnTo>
                  <a:lnTo>
                    <a:pt x="927652" y="755410"/>
                  </a:lnTo>
                  <a:cubicBezTo>
                    <a:pt x="987164" y="695897"/>
                    <a:pt x="949627" y="721580"/>
                    <a:pt x="1046921" y="689149"/>
                  </a:cubicBezTo>
                  <a:lnTo>
                    <a:pt x="1086678" y="675897"/>
                  </a:lnTo>
                  <a:cubicBezTo>
                    <a:pt x="1099930" y="667062"/>
                    <a:pt x="1112189" y="656516"/>
                    <a:pt x="1126434" y="649393"/>
                  </a:cubicBezTo>
                  <a:cubicBezTo>
                    <a:pt x="1145450" y="639885"/>
                    <a:pt x="1202210" y="627135"/>
                    <a:pt x="1219200" y="622888"/>
                  </a:cubicBezTo>
                  <a:cubicBezTo>
                    <a:pt x="1232452" y="614053"/>
                    <a:pt x="1244710" y="603507"/>
                    <a:pt x="1258956" y="596384"/>
                  </a:cubicBezTo>
                  <a:cubicBezTo>
                    <a:pt x="1271450" y="590137"/>
                    <a:pt x="1285281" y="586970"/>
                    <a:pt x="1298713" y="583132"/>
                  </a:cubicBezTo>
                  <a:cubicBezTo>
                    <a:pt x="1361204" y="565277"/>
                    <a:pt x="1369397" y="567354"/>
                    <a:pt x="1444487" y="556627"/>
                  </a:cubicBezTo>
                  <a:lnTo>
                    <a:pt x="1563756" y="516871"/>
                  </a:lnTo>
                  <a:lnTo>
                    <a:pt x="1603513" y="503619"/>
                  </a:lnTo>
                  <a:lnTo>
                    <a:pt x="1643269" y="490366"/>
                  </a:lnTo>
                  <a:cubicBezTo>
                    <a:pt x="1706731" y="426906"/>
                    <a:pt x="1647742" y="474582"/>
                    <a:pt x="1815547" y="450610"/>
                  </a:cubicBezTo>
                  <a:cubicBezTo>
                    <a:pt x="1829376" y="448634"/>
                    <a:pt x="1841606" y="440098"/>
                    <a:pt x="1855304" y="437358"/>
                  </a:cubicBezTo>
                  <a:cubicBezTo>
                    <a:pt x="1885933" y="431232"/>
                    <a:pt x="1917147" y="428523"/>
                    <a:pt x="1948069" y="424106"/>
                  </a:cubicBezTo>
                  <a:cubicBezTo>
                    <a:pt x="2100709" y="373225"/>
                    <a:pt x="1949711" y="417783"/>
                    <a:pt x="2133600" y="384349"/>
                  </a:cubicBezTo>
                  <a:cubicBezTo>
                    <a:pt x="2262311" y="360947"/>
                    <a:pt x="2037500" y="376572"/>
                    <a:pt x="2252869" y="357845"/>
                  </a:cubicBezTo>
                  <a:cubicBezTo>
                    <a:pt x="2327812" y="351328"/>
                    <a:pt x="2403060" y="349010"/>
                    <a:pt x="2478156" y="344593"/>
                  </a:cubicBezTo>
                  <a:cubicBezTo>
                    <a:pt x="2645710" y="288739"/>
                    <a:pt x="2377811" y="381917"/>
                    <a:pt x="2557669" y="304836"/>
                  </a:cubicBezTo>
                  <a:cubicBezTo>
                    <a:pt x="2574410" y="297661"/>
                    <a:pt x="2593165" y="296588"/>
                    <a:pt x="2610678" y="291584"/>
                  </a:cubicBezTo>
                  <a:cubicBezTo>
                    <a:pt x="2624109" y="287747"/>
                    <a:pt x="2636823" y="281473"/>
                    <a:pt x="2650434" y="278332"/>
                  </a:cubicBezTo>
                  <a:cubicBezTo>
                    <a:pt x="2694329" y="268202"/>
                    <a:pt x="2740219" y="266072"/>
                    <a:pt x="2782956" y="251827"/>
                  </a:cubicBezTo>
                  <a:cubicBezTo>
                    <a:pt x="2796208" y="247410"/>
                    <a:pt x="2808915" y="240754"/>
                    <a:pt x="2822713" y="238575"/>
                  </a:cubicBezTo>
                  <a:cubicBezTo>
                    <a:pt x="3138003" y="188793"/>
                    <a:pt x="2935594" y="231305"/>
                    <a:pt x="3114261" y="198819"/>
                  </a:cubicBezTo>
                  <a:cubicBezTo>
                    <a:pt x="3136422" y="194790"/>
                    <a:pt x="3158669" y="191029"/>
                    <a:pt x="3180521" y="185566"/>
                  </a:cubicBezTo>
                  <a:cubicBezTo>
                    <a:pt x="3194073" y="182178"/>
                    <a:pt x="3206641" y="175344"/>
                    <a:pt x="3220278" y="172314"/>
                  </a:cubicBezTo>
                  <a:cubicBezTo>
                    <a:pt x="3337423" y="146282"/>
                    <a:pt x="3260392" y="172212"/>
                    <a:pt x="3352800" y="145810"/>
                  </a:cubicBezTo>
                  <a:cubicBezTo>
                    <a:pt x="3381216" y="137691"/>
                    <a:pt x="3416319" y="121743"/>
                    <a:pt x="3445565" y="119306"/>
                  </a:cubicBezTo>
                  <a:cubicBezTo>
                    <a:pt x="3533717" y="111960"/>
                    <a:pt x="3622260" y="110471"/>
                    <a:pt x="3710608" y="106053"/>
                  </a:cubicBezTo>
                  <a:cubicBezTo>
                    <a:pt x="3719443" y="97218"/>
                    <a:pt x="3725629" y="84471"/>
                    <a:pt x="3737113" y="79549"/>
                  </a:cubicBezTo>
                  <a:cubicBezTo>
                    <a:pt x="3757816" y="70676"/>
                    <a:pt x="3780942" y="68336"/>
                    <a:pt x="3803374" y="66297"/>
                  </a:cubicBezTo>
                  <a:cubicBezTo>
                    <a:pt x="3878291" y="59486"/>
                    <a:pt x="3953610" y="58162"/>
                    <a:pt x="4028661" y="53045"/>
                  </a:cubicBezTo>
                  <a:lnTo>
                    <a:pt x="4386469" y="26540"/>
                  </a:lnTo>
                  <a:cubicBezTo>
                    <a:pt x="4501058" y="-2107"/>
                    <a:pt x="4456060" y="36"/>
                    <a:pt x="4518991" y="36"/>
                  </a:cubicBezTo>
                </a:path>
              </a:pathLst>
            </a:cu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a:off x="8454887" y="3025399"/>
              <a:ext cx="0" cy="149511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3935896" y="4505739"/>
              <a:ext cx="4525523" cy="1477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2739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marL="0" indent="0">
                  <a:buNone/>
                </a:pPr>
                <a:r>
                  <a:rPr lang="zh-CN" altLang="en-US" dirty="0"/>
                  <a:t>再证：</a:t>
                </a:r>
                <a14:m>
                  <m:oMath xmlns:m="http://schemas.openxmlformats.org/officeDocument/2006/math">
                    <m:func>
                      <m:funcPr>
                        <m:ctrlPr>
                          <a:rPr lang="en-US" altLang="zh-CN" b="1" i="1">
                            <a:latin typeface="Cambria Math" panose="02040503050406030204" pitchFamily="18" charset="0"/>
                            <a:cs typeface="Times New Roman" panose="02020603050405020304" pitchFamily="18" charset="0"/>
                          </a:rPr>
                        </m:ctrlPr>
                      </m:funcPr>
                      <m:fName>
                        <m:r>
                          <m:rPr>
                            <m:sty m:val="p"/>
                          </m:rPr>
                          <a:rPr lang="en-US" altLang="zh-CN">
                            <a:latin typeface="Cambria Math" panose="02040503050406030204" pitchFamily="18" charset="0"/>
                            <a:cs typeface="Times New Roman" panose="02020603050405020304" pitchFamily="18" charset="0"/>
                          </a:rPr>
                          <m:t>log</m:t>
                        </m:r>
                      </m:fName>
                      <m:e>
                        <m:d>
                          <m:dPr>
                            <m:ctrlPr>
                              <a:rPr lang="en-US" altLang="zh-CN" b="1" i="1">
                                <a:latin typeface="Cambria Math" panose="02040503050406030204" pitchFamily="18" charset="0"/>
                                <a:cs typeface="Times New Roman" panose="02020603050405020304" pitchFamily="18" charset="0"/>
                              </a:rPr>
                            </m:ctrlPr>
                          </m:dPr>
                          <m:e>
                            <m:r>
                              <a:rPr lang="en-US" altLang="zh-CN" b="1" i="1">
                                <a:latin typeface="Cambria Math" panose="02040503050406030204" pitchFamily="18" charset="0"/>
                                <a:cs typeface="Times New Roman" panose="02020603050405020304" pitchFamily="18" charset="0"/>
                              </a:rPr>
                              <m:t>𝒏</m:t>
                            </m:r>
                            <m:r>
                              <a:rPr lang="en-US" altLang="zh-CN" b="1" i="1">
                                <a:latin typeface="Cambria Math" panose="02040503050406030204" pitchFamily="18" charset="0"/>
                                <a:cs typeface="Times New Roman" panose="02020603050405020304" pitchFamily="18" charset="0"/>
                              </a:rPr>
                              <m:t>!</m:t>
                            </m:r>
                          </m:e>
                        </m:d>
                        <m:r>
                          <a:rPr lang="en-US" altLang="zh-CN" b="1" i="1">
                            <a:latin typeface="Cambria Math" panose="02040503050406030204" pitchFamily="18" charset="0"/>
                            <a:cs typeface="Times New Roman" panose="02020603050405020304" pitchFamily="18" charset="0"/>
                          </a:rPr>
                          <m:t>=</m:t>
                        </m:r>
                        <m:r>
                          <m:rPr>
                            <m:nor/>
                          </m:rPr>
                          <a:rPr lang="el-GR" altLang="zh-CN" b="1" i="1" dirty="0">
                            <a:latin typeface="Times New Roman" panose="02020603050405020304" pitchFamily="18" charset="0"/>
                            <a:cs typeface="Times New Roman" panose="02020603050405020304" pitchFamily="18" charset="0"/>
                          </a:rPr>
                          <m:t>Ο</m:t>
                        </m:r>
                        <m:r>
                          <a:rPr lang="en-US" altLang="zh-CN" b="1" i="1" dirty="0">
                            <a:latin typeface="Cambria Math" panose="02040503050406030204" pitchFamily="18" charset="0"/>
                            <a:cs typeface="Times New Roman" panose="02020603050405020304" pitchFamily="18" charset="0"/>
                          </a:rPr>
                          <m:t>(</m:t>
                        </m:r>
                        <m:r>
                          <a:rPr lang="en-US" altLang="zh-CN" b="1" i="1" dirty="0">
                            <a:latin typeface="Cambria Math" panose="02040503050406030204" pitchFamily="18" charset="0"/>
                            <a:cs typeface="Times New Roman" panose="02020603050405020304" pitchFamily="18" charset="0"/>
                          </a:rPr>
                          <m:t>𝒏</m:t>
                        </m:r>
                        <m:func>
                          <m:funcPr>
                            <m:ctrlPr>
                              <a:rPr lang="en-US" altLang="zh-CN" b="1" i="1" dirty="0">
                                <a:latin typeface="Cambria Math" panose="02040503050406030204" pitchFamily="18" charset="0"/>
                                <a:cs typeface="Times New Roman" panose="02020603050405020304" pitchFamily="18" charset="0"/>
                              </a:rPr>
                            </m:ctrlPr>
                          </m:funcPr>
                          <m:fName>
                            <m:r>
                              <m:rPr>
                                <m:sty m:val="p"/>
                              </m:rPr>
                              <a:rPr lang="en-US" altLang="zh-CN" dirty="0">
                                <a:latin typeface="Cambria Math" panose="02040503050406030204" pitchFamily="18" charset="0"/>
                                <a:cs typeface="Times New Roman" panose="02020603050405020304" pitchFamily="18" charset="0"/>
                              </a:rPr>
                              <m:t>log</m:t>
                            </m:r>
                          </m:fName>
                          <m:e>
                            <m:r>
                              <a:rPr lang="en-US" altLang="zh-CN" b="1" i="1" dirty="0">
                                <a:latin typeface="Cambria Math" panose="02040503050406030204" pitchFamily="18" charset="0"/>
                                <a:cs typeface="Times New Roman" panose="02020603050405020304" pitchFamily="18" charset="0"/>
                              </a:rPr>
                              <m:t>𝒏</m:t>
                            </m:r>
                            <m:r>
                              <a:rPr lang="en-US" altLang="zh-CN" b="1" i="1" dirty="0">
                                <a:latin typeface="Cambria Math" panose="02040503050406030204" pitchFamily="18" charset="0"/>
                                <a:cs typeface="Times New Roman" panose="02020603050405020304" pitchFamily="18" charset="0"/>
                              </a:rPr>
                              <m:t>)</m:t>
                            </m:r>
                          </m:e>
                        </m:func>
                      </m:e>
                    </m:func>
                  </m:oMath>
                </a14:m>
                <a:endParaRPr lang="en-US" altLang="zh-CN" b="0" i="1" dirty="0">
                  <a:latin typeface="Cambria Math" panose="02040503050406030204" pitchFamily="18" charset="0"/>
                </a:endParaRPr>
              </a:p>
              <a:p>
                <a:pPr marL="0" indent="0">
                  <a:buNone/>
                </a:pPr>
                <a:endParaRPr lang="en-US" altLang="zh-CN" i="1" dirty="0">
                  <a:latin typeface="Cambria Math" panose="02040503050406030204" pitchFamily="18" charset="0"/>
                </a:endParaRPr>
              </a:p>
              <a:p>
                <a:pPr marL="0" indent="0">
                  <a:buNone/>
                </a:pPr>
                <a:endParaRPr lang="en-US" altLang="zh-CN"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e>
                          </m:d>
                        </m:e>
                      </m:func>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𝑙𝑜𝑔𝑘</m:t>
                          </m:r>
                        </m:e>
                      </m:nary>
                    </m:oMath>
                  </m:oMathPara>
                </a14:m>
                <a:endParaRPr lang="en-US" altLang="zh-CN" dirty="0"/>
              </a:p>
              <a:p>
                <a:pPr marL="0" indent="0">
                  <a:buNone/>
                </a:pPr>
                <a:endParaRPr lang="en-US" altLang="zh-CN" dirty="0"/>
              </a:p>
              <a:p>
                <a:pPr marL="0" indent="0">
                  <a:buNone/>
                </a:pPr>
                <a:r>
                  <a:rPr lang="en-US" altLang="zh-CN" dirty="0"/>
                  <a:t>    ≤</a:t>
                </a:r>
                <a14:m>
                  <m:oMath xmlns:m="http://schemas.openxmlformats.org/officeDocument/2006/math">
                    <m:nary>
                      <m:naryPr>
                        <m:limLoc m:val="undOvr"/>
                        <m:ctrlPr>
                          <a:rPr lang="en-US" altLang="zh-CN" i="1" smtClean="0">
                            <a:latin typeface="Cambria Math" panose="02040503050406030204" pitchFamily="18" charset="0"/>
                          </a:rPr>
                        </m:ctrlPr>
                      </m:naryPr>
                      <m:sub>
                        <m:r>
                          <m:rPr>
                            <m:brk m:alnAt="24"/>
                          </m:rPr>
                          <a:rPr lang="en-US" altLang="zh-CN" b="0" i="1" smtClean="0">
                            <a:latin typeface="Cambria Math" panose="02040503050406030204" pitchFamily="18" charset="0"/>
                          </a:rPr>
                          <m:t>2</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e>
                        <m:r>
                          <a:rPr lang="en-US" altLang="zh-CN" b="0" i="1" smtClean="0">
                            <a:latin typeface="Cambria Math" panose="02040503050406030204" pitchFamily="18" charset="0"/>
                          </a:rPr>
                          <m:t>𝑙𝑜𝑔𝑥𝑑𝑥</m:t>
                        </m:r>
                      </m:e>
                    </m:nary>
                  </m:oMath>
                </a14:m>
                <a:endParaRPr lang="en-US" altLang="zh-CN" dirty="0"/>
              </a:p>
              <a:p>
                <a:pPr marL="0" indent="0">
                  <a:buNone/>
                </a:pPr>
                <a:r>
                  <a:rPr lang="en-US" altLang="zh-CN" dirty="0"/>
                  <a:t>     </a:t>
                </a:r>
                <a14:m>
                  <m:oMath xmlns:m="http://schemas.openxmlformats.org/officeDocument/2006/math">
                    <m:r>
                      <a:rPr lang="en-US" altLang="zh-CN" i="1">
                        <a:latin typeface="Cambria Math" panose="02040503050406030204" pitchFamily="18" charset="0"/>
                      </a:rPr>
                      <m:t>=</m:t>
                    </m:r>
                    <m:r>
                      <m:rPr>
                        <m:nor/>
                      </m:rPr>
                      <a:rPr lang="el-GR" altLang="zh-CN" b="1" i="1" dirty="0">
                        <a:latin typeface="Times New Roman" panose="02020603050405020304" pitchFamily="18" charset="0"/>
                        <a:cs typeface="Times New Roman" panose="02020603050405020304" pitchFamily="18" charset="0"/>
                      </a:rPr>
                      <m:t>Ο</m:t>
                    </m:r>
                    <m:r>
                      <a:rPr lang="en-US" altLang="zh-CN" b="1" i="1" dirty="0">
                        <a:latin typeface="Cambria Math" panose="02040503050406030204" pitchFamily="18" charset="0"/>
                        <a:cs typeface="Times New Roman" panose="02020603050405020304" pitchFamily="18" charset="0"/>
                      </a:rPr>
                      <m:t>(</m:t>
                    </m:r>
                    <m:r>
                      <a:rPr lang="en-US" altLang="zh-CN" b="1" i="1" dirty="0">
                        <a:latin typeface="Cambria Math" panose="02040503050406030204" pitchFamily="18" charset="0"/>
                        <a:cs typeface="Times New Roman" panose="02020603050405020304" pitchFamily="18" charset="0"/>
                      </a:rPr>
                      <m:t>𝒏</m:t>
                    </m:r>
                    <m:func>
                      <m:funcPr>
                        <m:ctrlPr>
                          <a:rPr lang="en-US" altLang="zh-CN" b="1" i="1" dirty="0">
                            <a:latin typeface="Cambria Math" panose="02040503050406030204" pitchFamily="18" charset="0"/>
                            <a:cs typeface="Times New Roman" panose="02020603050405020304" pitchFamily="18" charset="0"/>
                          </a:rPr>
                        </m:ctrlPr>
                      </m:funcPr>
                      <m:fName>
                        <m:r>
                          <a:rPr lang="en-US" altLang="zh-CN" b="1" i="1" dirty="0">
                            <a:latin typeface="Cambria Math" panose="02040503050406030204" pitchFamily="18" charset="0"/>
                            <a:cs typeface="Times New Roman" panose="02020603050405020304" pitchFamily="18" charset="0"/>
                          </a:rPr>
                          <m:t>𝒍𝒐𝒈</m:t>
                        </m:r>
                      </m:fName>
                      <m:e>
                        <m:r>
                          <a:rPr lang="en-US" altLang="zh-CN" b="1" i="1" dirty="0">
                            <a:latin typeface="Cambria Math" panose="02040503050406030204" pitchFamily="18" charset="0"/>
                            <a:cs typeface="Times New Roman" panose="02020603050405020304" pitchFamily="18" charset="0"/>
                          </a:rPr>
                          <m:t>𝒏</m:t>
                        </m:r>
                        <m:r>
                          <a:rPr lang="en-US" altLang="zh-CN" b="1" i="1" dirty="0">
                            <a:latin typeface="Cambria Math" panose="02040503050406030204" pitchFamily="18" charset="0"/>
                            <a:cs typeface="Times New Roman" panose="02020603050405020304" pitchFamily="18" charset="0"/>
                          </a:rPr>
                          <m:t>)</m:t>
                        </m:r>
                      </m:e>
                    </m:func>
                  </m:oMath>
                </a14:m>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335" t="-3038"/>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算法分析中的常见函数</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687" y="1896846"/>
            <a:ext cx="6015339" cy="2903322"/>
          </a:xfrm>
          <a:prstGeom prst="rect">
            <a:avLst/>
          </a:prstGeom>
        </p:spPr>
      </p:pic>
      <p:grpSp>
        <p:nvGrpSpPr>
          <p:cNvPr id="11" name="组合 10"/>
          <p:cNvGrpSpPr/>
          <p:nvPr/>
        </p:nvGrpSpPr>
        <p:grpSpPr>
          <a:xfrm>
            <a:off x="4340178" y="3033186"/>
            <a:ext cx="4520487" cy="1495118"/>
            <a:chOff x="4340178" y="3033186"/>
            <a:chExt cx="4520487" cy="1495118"/>
          </a:xfrm>
        </p:grpSpPr>
        <p:sp>
          <p:nvSpPr>
            <p:cNvPr id="5" name="矩形 4"/>
            <p:cNvSpPr/>
            <p:nvPr/>
          </p:nvSpPr>
          <p:spPr>
            <a:xfrm>
              <a:off x="4340178" y="4087901"/>
              <a:ext cx="406589" cy="425003"/>
            </a:xfrm>
            <a:prstGeom prst="rect">
              <a:avLst/>
            </a:prstGeom>
            <a:gradFill flip="none" rotWithShape="1">
              <a:gsLst>
                <a:gs pos="0">
                  <a:schemeClr val="accent1">
                    <a:lumMod val="67000"/>
                    <a:alpha val="0"/>
                  </a:schemeClr>
                </a:gs>
                <a:gs pos="97000">
                  <a:schemeClr val="accent1">
                    <a:lumMod val="97000"/>
                    <a:lumOff val="3000"/>
                  </a:schemeClr>
                </a:gs>
                <a:gs pos="100000">
                  <a:schemeClr val="accent1">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746768" y="3889420"/>
              <a:ext cx="392290" cy="638884"/>
            </a:xfrm>
            <a:prstGeom prst="rect">
              <a:avLst/>
            </a:prstGeom>
            <a:gradFill flip="none" rotWithShape="1">
              <a:gsLst>
                <a:gs pos="0">
                  <a:schemeClr val="accent1">
                    <a:lumMod val="67000"/>
                    <a:alpha val="0"/>
                  </a:schemeClr>
                </a:gs>
                <a:gs pos="97000">
                  <a:schemeClr val="accent1">
                    <a:lumMod val="97000"/>
                    <a:lumOff val="3000"/>
                  </a:schemeClr>
                </a:gs>
                <a:gs pos="100000">
                  <a:schemeClr val="accent1">
                    <a:lumMod val="60000"/>
                    <a:lumOff val="40000"/>
                    <a:alpha val="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135078" y="3675780"/>
              <a:ext cx="455123" cy="837124"/>
            </a:xfrm>
            <a:prstGeom prst="rect">
              <a:avLst/>
            </a:prstGeom>
            <a:gradFill flip="none" rotWithShape="1">
              <a:gsLst>
                <a:gs pos="0">
                  <a:schemeClr val="accent1">
                    <a:lumMod val="67000"/>
                    <a:alpha val="0"/>
                  </a:schemeClr>
                </a:gs>
                <a:gs pos="97000">
                  <a:schemeClr val="accent1">
                    <a:lumMod val="97000"/>
                    <a:lumOff val="3000"/>
                  </a:schemeClr>
                </a:gs>
                <a:gs pos="100000">
                  <a:schemeClr val="accent1">
                    <a:lumMod val="60000"/>
                    <a:lumOff val="40000"/>
                    <a:alpha val="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578367" y="3561043"/>
              <a:ext cx="411350" cy="959474"/>
            </a:xfrm>
            <a:prstGeom prst="rect">
              <a:avLst/>
            </a:prstGeom>
            <a:gradFill flip="none" rotWithShape="1">
              <a:gsLst>
                <a:gs pos="0">
                  <a:schemeClr val="accent1">
                    <a:lumMod val="67000"/>
                    <a:alpha val="0"/>
                  </a:schemeClr>
                </a:gs>
                <a:gs pos="97000">
                  <a:schemeClr val="accent1">
                    <a:lumMod val="97000"/>
                    <a:lumOff val="3000"/>
                  </a:schemeClr>
                </a:gs>
                <a:gs pos="100000">
                  <a:schemeClr val="accent1">
                    <a:lumMod val="60000"/>
                    <a:lumOff val="40000"/>
                    <a:alpha val="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445447" y="3033186"/>
              <a:ext cx="415218" cy="1495118"/>
            </a:xfrm>
            <a:prstGeom prst="rect">
              <a:avLst/>
            </a:prstGeom>
            <a:gradFill flip="none" rotWithShape="1">
              <a:gsLst>
                <a:gs pos="0">
                  <a:schemeClr val="accent1">
                    <a:lumMod val="67000"/>
                    <a:alpha val="0"/>
                  </a:schemeClr>
                </a:gs>
                <a:gs pos="4000">
                  <a:schemeClr val="accent1">
                    <a:lumMod val="97000"/>
                    <a:lumOff val="3000"/>
                    <a:alpha val="0"/>
                  </a:schemeClr>
                </a:gs>
                <a:gs pos="100000">
                  <a:schemeClr val="accent1">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4340178" y="2936383"/>
            <a:ext cx="4520487" cy="1608041"/>
            <a:chOff x="4340178" y="2936383"/>
            <a:chExt cx="4520487" cy="1608041"/>
          </a:xfrm>
        </p:grpSpPr>
        <p:cxnSp>
          <p:nvCxnSpPr>
            <p:cNvPr id="21" name="直接连接符 20"/>
            <p:cNvCxnSpPr/>
            <p:nvPr/>
          </p:nvCxnSpPr>
          <p:spPr>
            <a:xfrm>
              <a:off x="8853557" y="2936383"/>
              <a:ext cx="0" cy="1584133"/>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4340178" y="2960292"/>
              <a:ext cx="4520487" cy="1584132"/>
              <a:chOff x="4340178" y="2960292"/>
              <a:chExt cx="4520487" cy="1584132"/>
            </a:xfrm>
          </p:grpSpPr>
          <p:sp>
            <p:nvSpPr>
              <p:cNvPr id="19" name="任意多边形 18"/>
              <p:cNvSpPr/>
              <p:nvPr/>
            </p:nvSpPr>
            <p:spPr>
              <a:xfrm>
                <a:off x="4340178" y="2960292"/>
                <a:ext cx="4513379" cy="1288822"/>
              </a:xfrm>
              <a:custGeom>
                <a:avLst/>
                <a:gdLst>
                  <a:gd name="connsiteX0" fmla="*/ 0 w 4518991"/>
                  <a:gd name="connsiteY0" fmla="*/ 1457775 h 1457775"/>
                  <a:gd name="connsiteX1" fmla="*/ 39756 w 4518991"/>
                  <a:gd name="connsiteY1" fmla="*/ 1391514 h 1457775"/>
                  <a:gd name="connsiteX2" fmla="*/ 66261 w 4518991"/>
                  <a:gd name="connsiteY2" fmla="*/ 1365010 h 1457775"/>
                  <a:gd name="connsiteX3" fmla="*/ 79513 w 4518991"/>
                  <a:gd name="connsiteY3" fmla="*/ 1325253 h 1457775"/>
                  <a:gd name="connsiteX4" fmla="*/ 119269 w 4518991"/>
                  <a:gd name="connsiteY4" fmla="*/ 1298749 h 1457775"/>
                  <a:gd name="connsiteX5" fmla="*/ 185530 w 4518991"/>
                  <a:gd name="connsiteY5" fmla="*/ 1245740 h 1457775"/>
                  <a:gd name="connsiteX6" fmla="*/ 251791 w 4518991"/>
                  <a:gd name="connsiteY6" fmla="*/ 1192732 h 1457775"/>
                  <a:gd name="connsiteX7" fmla="*/ 318052 w 4518991"/>
                  <a:gd name="connsiteY7" fmla="*/ 1139723 h 1457775"/>
                  <a:gd name="connsiteX8" fmla="*/ 424069 w 4518991"/>
                  <a:gd name="connsiteY8" fmla="*/ 1060210 h 1457775"/>
                  <a:gd name="connsiteX9" fmla="*/ 503582 w 4518991"/>
                  <a:gd name="connsiteY9" fmla="*/ 1020453 h 1457775"/>
                  <a:gd name="connsiteX10" fmla="*/ 543339 w 4518991"/>
                  <a:gd name="connsiteY10" fmla="*/ 993949 h 1457775"/>
                  <a:gd name="connsiteX11" fmla="*/ 636104 w 4518991"/>
                  <a:gd name="connsiteY11" fmla="*/ 954193 h 1457775"/>
                  <a:gd name="connsiteX12" fmla="*/ 675861 w 4518991"/>
                  <a:gd name="connsiteY12" fmla="*/ 927688 h 1457775"/>
                  <a:gd name="connsiteX13" fmla="*/ 715617 w 4518991"/>
                  <a:gd name="connsiteY13" fmla="*/ 914436 h 1457775"/>
                  <a:gd name="connsiteX14" fmla="*/ 795130 w 4518991"/>
                  <a:gd name="connsiteY14" fmla="*/ 861427 h 1457775"/>
                  <a:gd name="connsiteX15" fmla="*/ 874643 w 4518991"/>
                  <a:gd name="connsiteY15" fmla="*/ 808419 h 1457775"/>
                  <a:gd name="connsiteX16" fmla="*/ 927652 w 4518991"/>
                  <a:gd name="connsiteY16" fmla="*/ 755410 h 1457775"/>
                  <a:gd name="connsiteX17" fmla="*/ 1046921 w 4518991"/>
                  <a:gd name="connsiteY17" fmla="*/ 689149 h 1457775"/>
                  <a:gd name="connsiteX18" fmla="*/ 1086678 w 4518991"/>
                  <a:gd name="connsiteY18" fmla="*/ 675897 h 1457775"/>
                  <a:gd name="connsiteX19" fmla="*/ 1126434 w 4518991"/>
                  <a:gd name="connsiteY19" fmla="*/ 649393 h 1457775"/>
                  <a:gd name="connsiteX20" fmla="*/ 1219200 w 4518991"/>
                  <a:gd name="connsiteY20" fmla="*/ 622888 h 1457775"/>
                  <a:gd name="connsiteX21" fmla="*/ 1258956 w 4518991"/>
                  <a:gd name="connsiteY21" fmla="*/ 596384 h 1457775"/>
                  <a:gd name="connsiteX22" fmla="*/ 1298713 w 4518991"/>
                  <a:gd name="connsiteY22" fmla="*/ 583132 h 1457775"/>
                  <a:gd name="connsiteX23" fmla="*/ 1444487 w 4518991"/>
                  <a:gd name="connsiteY23" fmla="*/ 556627 h 1457775"/>
                  <a:gd name="connsiteX24" fmla="*/ 1563756 w 4518991"/>
                  <a:gd name="connsiteY24" fmla="*/ 516871 h 1457775"/>
                  <a:gd name="connsiteX25" fmla="*/ 1603513 w 4518991"/>
                  <a:gd name="connsiteY25" fmla="*/ 503619 h 1457775"/>
                  <a:gd name="connsiteX26" fmla="*/ 1643269 w 4518991"/>
                  <a:gd name="connsiteY26" fmla="*/ 490366 h 1457775"/>
                  <a:gd name="connsiteX27" fmla="*/ 1815547 w 4518991"/>
                  <a:gd name="connsiteY27" fmla="*/ 450610 h 1457775"/>
                  <a:gd name="connsiteX28" fmla="*/ 1855304 w 4518991"/>
                  <a:gd name="connsiteY28" fmla="*/ 437358 h 1457775"/>
                  <a:gd name="connsiteX29" fmla="*/ 1948069 w 4518991"/>
                  <a:gd name="connsiteY29" fmla="*/ 424106 h 1457775"/>
                  <a:gd name="connsiteX30" fmla="*/ 2133600 w 4518991"/>
                  <a:gd name="connsiteY30" fmla="*/ 384349 h 1457775"/>
                  <a:gd name="connsiteX31" fmla="*/ 2252869 w 4518991"/>
                  <a:gd name="connsiteY31" fmla="*/ 357845 h 1457775"/>
                  <a:gd name="connsiteX32" fmla="*/ 2478156 w 4518991"/>
                  <a:gd name="connsiteY32" fmla="*/ 344593 h 1457775"/>
                  <a:gd name="connsiteX33" fmla="*/ 2557669 w 4518991"/>
                  <a:gd name="connsiteY33" fmla="*/ 304836 h 1457775"/>
                  <a:gd name="connsiteX34" fmla="*/ 2610678 w 4518991"/>
                  <a:gd name="connsiteY34" fmla="*/ 291584 h 1457775"/>
                  <a:gd name="connsiteX35" fmla="*/ 2650434 w 4518991"/>
                  <a:gd name="connsiteY35" fmla="*/ 278332 h 1457775"/>
                  <a:gd name="connsiteX36" fmla="*/ 2782956 w 4518991"/>
                  <a:gd name="connsiteY36" fmla="*/ 251827 h 1457775"/>
                  <a:gd name="connsiteX37" fmla="*/ 2822713 w 4518991"/>
                  <a:gd name="connsiteY37" fmla="*/ 238575 h 1457775"/>
                  <a:gd name="connsiteX38" fmla="*/ 3114261 w 4518991"/>
                  <a:gd name="connsiteY38" fmla="*/ 198819 h 1457775"/>
                  <a:gd name="connsiteX39" fmla="*/ 3180521 w 4518991"/>
                  <a:gd name="connsiteY39" fmla="*/ 185566 h 1457775"/>
                  <a:gd name="connsiteX40" fmla="*/ 3220278 w 4518991"/>
                  <a:gd name="connsiteY40" fmla="*/ 172314 h 1457775"/>
                  <a:gd name="connsiteX41" fmla="*/ 3352800 w 4518991"/>
                  <a:gd name="connsiteY41" fmla="*/ 145810 h 1457775"/>
                  <a:gd name="connsiteX42" fmla="*/ 3445565 w 4518991"/>
                  <a:gd name="connsiteY42" fmla="*/ 119306 h 1457775"/>
                  <a:gd name="connsiteX43" fmla="*/ 3710608 w 4518991"/>
                  <a:gd name="connsiteY43" fmla="*/ 106053 h 1457775"/>
                  <a:gd name="connsiteX44" fmla="*/ 3737113 w 4518991"/>
                  <a:gd name="connsiteY44" fmla="*/ 79549 h 1457775"/>
                  <a:gd name="connsiteX45" fmla="*/ 3803374 w 4518991"/>
                  <a:gd name="connsiteY45" fmla="*/ 66297 h 1457775"/>
                  <a:gd name="connsiteX46" fmla="*/ 4028661 w 4518991"/>
                  <a:gd name="connsiteY46" fmla="*/ 53045 h 1457775"/>
                  <a:gd name="connsiteX47" fmla="*/ 4386469 w 4518991"/>
                  <a:gd name="connsiteY47" fmla="*/ 26540 h 1457775"/>
                  <a:gd name="connsiteX48" fmla="*/ 4518991 w 4518991"/>
                  <a:gd name="connsiteY48" fmla="*/ 36 h 145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518991" h="1457775">
                    <a:moveTo>
                      <a:pt x="0" y="1457775"/>
                    </a:moveTo>
                    <a:cubicBezTo>
                      <a:pt x="13252" y="1435688"/>
                      <a:pt x="24785" y="1412474"/>
                      <a:pt x="39756" y="1391514"/>
                    </a:cubicBezTo>
                    <a:cubicBezTo>
                      <a:pt x="47018" y="1381347"/>
                      <a:pt x="59833" y="1375724"/>
                      <a:pt x="66261" y="1365010"/>
                    </a:cubicBezTo>
                    <a:cubicBezTo>
                      <a:pt x="73448" y="1353032"/>
                      <a:pt x="70787" y="1336161"/>
                      <a:pt x="79513" y="1325253"/>
                    </a:cubicBezTo>
                    <a:cubicBezTo>
                      <a:pt x="89462" y="1312816"/>
                      <a:pt x="106832" y="1308698"/>
                      <a:pt x="119269" y="1298749"/>
                    </a:cubicBezTo>
                    <a:cubicBezTo>
                      <a:pt x="213696" y="1223209"/>
                      <a:pt x="63152" y="1327329"/>
                      <a:pt x="185530" y="1245740"/>
                    </a:cubicBezTo>
                    <a:cubicBezTo>
                      <a:pt x="261488" y="1131803"/>
                      <a:pt x="160346" y="1265889"/>
                      <a:pt x="251791" y="1192732"/>
                    </a:cubicBezTo>
                    <a:cubicBezTo>
                      <a:pt x="337424" y="1124226"/>
                      <a:pt x="218122" y="1173032"/>
                      <a:pt x="318052" y="1139723"/>
                    </a:cubicBezTo>
                    <a:cubicBezTo>
                      <a:pt x="394190" y="1063585"/>
                      <a:pt x="354680" y="1083340"/>
                      <a:pt x="424069" y="1060210"/>
                    </a:cubicBezTo>
                    <a:cubicBezTo>
                      <a:pt x="477415" y="1006866"/>
                      <a:pt x="418100" y="1057089"/>
                      <a:pt x="503582" y="1020453"/>
                    </a:cubicBezTo>
                    <a:cubicBezTo>
                      <a:pt x="518221" y="1014179"/>
                      <a:pt x="529510" y="1001851"/>
                      <a:pt x="543339" y="993949"/>
                    </a:cubicBezTo>
                    <a:cubicBezTo>
                      <a:pt x="589193" y="967747"/>
                      <a:pt x="591500" y="969061"/>
                      <a:pt x="636104" y="954193"/>
                    </a:cubicBezTo>
                    <a:cubicBezTo>
                      <a:pt x="649356" y="945358"/>
                      <a:pt x="661615" y="934811"/>
                      <a:pt x="675861" y="927688"/>
                    </a:cubicBezTo>
                    <a:cubicBezTo>
                      <a:pt x="688355" y="921441"/>
                      <a:pt x="703406" y="921220"/>
                      <a:pt x="715617" y="914436"/>
                    </a:cubicBezTo>
                    <a:cubicBezTo>
                      <a:pt x="743463" y="898966"/>
                      <a:pt x="768626" y="879097"/>
                      <a:pt x="795130" y="861427"/>
                    </a:cubicBezTo>
                    <a:lnTo>
                      <a:pt x="874643" y="808419"/>
                    </a:lnTo>
                    <a:lnTo>
                      <a:pt x="927652" y="755410"/>
                    </a:lnTo>
                    <a:cubicBezTo>
                      <a:pt x="987164" y="695897"/>
                      <a:pt x="949627" y="721580"/>
                      <a:pt x="1046921" y="689149"/>
                    </a:cubicBezTo>
                    <a:lnTo>
                      <a:pt x="1086678" y="675897"/>
                    </a:lnTo>
                    <a:cubicBezTo>
                      <a:pt x="1099930" y="667062"/>
                      <a:pt x="1112189" y="656516"/>
                      <a:pt x="1126434" y="649393"/>
                    </a:cubicBezTo>
                    <a:cubicBezTo>
                      <a:pt x="1145450" y="639885"/>
                      <a:pt x="1202210" y="627135"/>
                      <a:pt x="1219200" y="622888"/>
                    </a:cubicBezTo>
                    <a:cubicBezTo>
                      <a:pt x="1232452" y="614053"/>
                      <a:pt x="1244710" y="603507"/>
                      <a:pt x="1258956" y="596384"/>
                    </a:cubicBezTo>
                    <a:cubicBezTo>
                      <a:pt x="1271450" y="590137"/>
                      <a:pt x="1285281" y="586970"/>
                      <a:pt x="1298713" y="583132"/>
                    </a:cubicBezTo>
                    <a:cubicBezTo>
                      <a:pt x="1361204" y="565277"/>
                      <a:pt x="1369397" y="567354"/>
                      <a:pt x="1444487" y="556627"/>
                    </a:cubicBezTo>
                    <a:lnTo>
                      <a:pt x="1563756" y="516871"/>
                    </a:lnTo>
                    <a:lnTo>
                      <a:pt x="1603513" y="503619"/>
                    </a:lnTo>
                    <a:lnTo>
                      <a:pt x="1643269" y="490366"/>
                    </a:lnTo>
                    <a:cubicBezTo>
                      <a:pt x="1706731" y="426906"/>
                      <a:pt x="1647742" y="474582"/>
                      <a:pt x="1815547" y="450610"/>
                    </a:cubicBezTo>
                    <a:cubicBezTo>
                      <a:pt x="1829376" y="448634"/>
                      <a:pt x="1841606" y="440098"/>
                      <a:pt x="1855304" y="437358"/>
                    </a:cubicBezTo>
                    <a:cubicBezTo>
                      <a:pt x="1885933" y="431232"/>
                      <a:pt x="1917147" y="428523"/>
                      <a:pt x="1948069" y="424106"/>
                    </a:cubicBezTo>
                    <a:cubicBezTo>
                      <a:pt x="2100709" y="373225"/>
                      <a:pt x="1949711" y="417783"/>
                      <a:pt x="2133600" y="384349"/>
                    </a:cubicBezTo>
                    <a:cubicBezTo>
                      <a:pt x="2262311" y="360947"/>
                      <a:pt x="2037500" y="376572"/>
                      <a:pt x="2252869" y="357845"/>
                    </a:cubicBezTo>
                    <a:cubicBezTo>
                      <a:pt x="2327812" y="351328"/>
                      <a:pt x="2403060" y="349010"/>
                      <a:pt x="2478156" y="344593"/>
                    </a:cubicBezTo>
                    <a:cubicBezTo>
                      <a:pt x="2645710" y="288739"/>
                      <a:pt x="2377811" y="381917"/>
                      <a:pt x="2557669" y="304836"/>
                    </a:cubicBezTo>
                    <a:cubicBezTo>
                      <a:pt x="2574410" y="297661"/>
                      <a:pt x="2593165" y="296588"/>
                      <a:pt x="2610678" y="291584"/>
                    </a:cubicBezTo>
                    <a:cubicBezTo>
                      <a:pt x="2624109" y="287747"/>
                      <a:pt x="2636823" y="281473"/>
                      <a:pt x="2650434" y="278332"/>
                    </a:cubicBezTo>
                    <a:cubicBezTo>
                      <a:pt x="2694329" y="268202"/>
                      <a:pt x="2740219" y="266072"/>
                      <a:pt x="2782956" y="251827"/>
                    </a:cubicBezTo>
                    <a:cubicBezTo>
                      <a:pt x="2796208" y="247410"/>
                      <a:pt x="2808915" y="240754"/>
                      <a:pt x="2822713" y="238575"/>
                    </a:cubicBezTo>
                    <a:cubicBezTo>
                      <a:pt x="3138003" y="188793"/>
                      <a:pt x="2935594" y="231305"/>
                      <a:pt x="3114261" y="198819"/>
                    </a:cubicBezTo>
                    <a:cubicBezTo>
                      <a:pt x="3136422" y="194790"/>
                      <a:pt x="3158669" y="191029"/>
                      <a:pt x="3180521" y="185566"/>
                    </a:cubicBezTo>
                    <a:cubicBezTo>
                      <a:pt x="3194073" y="182178"/>
                      <a:pt x="3206641" y="175344"/>
                      <a:pt x="3220278" y="172314"/>
                    </a:cubicBezTo>
                    <a:cubicBezTo>
                      <a:pt x="3337423" y="146282"/>
                      <a:pt x="3260392" y="172212"/>
                      <a:pt x="3352800" y="145810"/>
                    </a:cubicBezTo>
                    <a:cubicBezTo>
                      <a:pt x="3381216" y="137691"/>
                      <a:pt x="3416319" y="121743"/>
                      <a:pt x="3445565" y="119306"/>
                    </a:cubicBezTo>
                    <a:cubicBezTo>
                      <a:pt x="3533717" y="111960"/>
                      <a:pt x="3622260" y="110471"/>
                      <a:pt x="3710608" y="106053"/>
                    </a:cubicBezTo>
                    <a:cubicBezTo>
                      <a:pt x="3719443" y="97218"/>
                      <a:pt x="3725629" y="84471"/>
                      <a:pt x="3737113" y="79549"/>
                    </a:cubicBezTo>
                    <a:cubicBezTo>
                      <a:pt x="3757816" y="70676"/>
                      <a:pt x="3780942" y="68336"/>
                      <a:pt x="3803374" y="66297"/>
                    </a:cubicBezTo>
                    <a:cubicBezTo>
                      <a:pt x="3878291" y="59486"/>
                      <a:pt x="3953610" y="58162"/>
                      <a:pt x="4028661" y="53045"/>
                    </a:cubicBezTo>
                    <a:lnTo>
                      <a:pt x="4386469" y="26540"/>
                    </a:lnTo>
                    <a:cubicBezTo>
                      <a:pt x="4501058" y="-2107"/>
                      <a:pt x="4456060" y="36"/>
                      <a:pt x="4518991" y="36"/>
                    </a:cubicBezTo>
                  </a:path>
                </a:pathLst>
              </a:cu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flipV="1">
                <a:off x="4340178" y="4504858"/>
                <a:ext cx="4520487" cy="39566"/>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340178" y="4180481"/>
                <a:ext cx="0" cy="35955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26802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36A690A4-0F03-4813-934D-ABEFF292D143}"/>
                  </a:ext>
                </a:extLst>
              </p:cNvPr>
              <p:cNvSpPr>
                <a:spLocks noGrp="1"/>
              </p:cNvSpPr>
              <p:nvPr>
                <p:ph idx="1"/>
              </p:nvPr>
            </p:nvSpPr>
            <p:spPr/>
            <p:txBody>
              <a:bodyPr/>
              <a:lstStyle/>
              <a:p>
                <a:r>
                  <a:rPr lang="zh-CN" altLang="en-US" b="1" dirty="0">
                    <a:solidFill>
                      <a:srgbClr val="FF0000"/>
                    </a:solidFill>
                  </a:rPr>
                  <a:t>例</a:t>
                </a:r>
                <a:r>
                  <a:rPr lang="en-US" altLang="zh-CN" b="1" dirty="0">
                    <a:solidFill>
                      <a:srgbClr val="FF0000"/>
                    </a:solidFill>
                  </a:rPr>
                  <a:t>1</a:t>
                </a:r>
                <a:r>
                  <a:rPr lang="zh-CN" altLang="en-US" b="1" dirty="0">
                    <a:solidFill>
                      <a:srgbClr val="FF0000"/>
                    </a:solidFill>
                  </a:rPr>
                  <a:t>：统计不同元素个数</a:t>
                </a:r>
                <a:endParaRPr lang="en-US" altLang="zh-CN" b="1" dirty="0">
                  <a:solidFill>
                    <a:srgbClr val="FF0000"/>
                  </a:solidFill>
                </a:endParaRPr>
              </a:p>
              <a:p>
                <a:pPr lvl="1"/>
                <a:r>
                  <a:rPr lang="zh-CN" altLang="en-US" b="1" dirty="0"/>
                  <a:t>改进：建立哈希表，</a:t>
                </a:r>
                <a:r>
                  <a:rPr lang="zh-CN" altLang="en-US" b="1" dirty="0">
                    <a:latin typeface="Times New Roman" panose="02020603050405020304" pitchFamily="18" charset="0"/>
                    <a:cs typeface="Times New Roman" panose="02020603050405020304" pitchFamily="18" charset="0"/>
                  </a:rPr>
                  <a:t>在时间和空间上做出权衡</a:t>
                </a:r>
                <a:endParaRPr lang="en-US" altLang="zh-CN" b="1" dirty="0">
                  <a:latin typeface="Times New Roman" panose="02020603050405020304" pitchFamily="18" charset="0"/>
                  <a:cs typeface="Times New Roman" panose="02020603050405020304" pitchFamily="18" charset="0"/>
                </a:endParaRPr>
              </a:p>
              <a:p>
                <a:pPr lvl="1"/>
                <a:r>
                  <a:rPr lang="zh-CN" altLang="en-US" b="1" dirty="0"/>
                  <a:t>算法性能依赖</a:t>
                </a:r>
                <a:r>
                  <a:rPr lang="zh-CN" altLang="en-US" dirty="0">
                    <a:solidFill>
                      <a:srgbClr val="FF0000"/>
                    </a:solidFill>
                    <a:latin typeface="Times New Roman" panose="02020603050405020304" pitchFamily="18" charset="0"/>
                    <a:cs typeface="Times New Roman" panose="02020603050405020304" pitchFamily="18" charset="0"/>
                  </a:rPr>
                  <a:t>装载因子</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i="1" dirty="0">
                    <a:solidFill>
                      <a:srgbClr val="FF0000"/>
                    </a:solidFill>
                    <a:latin typeface="Times New Roman" panose="02020603050405020304" pitchFamily="18" charset="0"/>
                    <a:cs typeface="Times New Roman" panose="02020603050405020304" pitchFamily="18" charset="0"/>
                  </a:rPr>
                  <a:t>load factor</a:t>
                </a:r>
                <a:r>
                  <a:rPr lang="en-US" altLang="zh-CN" dirty="0">
                    <a:solidFill>
                      <a:srgbClr val="FF0000"/>
                    </a:solidFill>
                    <a:latin typeface="Times New Roman" panose="02020603050405020304" pitchFamily="18" charset="0"/>
                    <a:cs typeface="Times New Roman" panose="02020603050405020304" pitchFamily="18" charset="0"/>
                  </a:rPr>
                  <a:t>) : </a:t>
                </a:r>
                <a14:m>
                  <m:oMath xmlns:m="http://schemas.openxmlformats.org/officeDocument/2006/math">
                    <m:r>
                      <a:rPr lang="zh-CN" altLang="en-US" i="1">
                        <a:solidFill>
                          <a:srgbClr val="FF0000"/>
                        </a:solidFill>
                        <a:latin typeface="Cambria Math" panose="02040503050406030204" pitchFamily="18" charset="0"/>
                      </a:rPr>
                      <m:t>𝜶</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𝒏</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𝒎</m:t>
                    </m:r>
                  </m:oMath>
                </a14:m>
                <a:r>
                  <a:rPr lang="zh-CN" altLang="en-US" b="1" dirty="0"/>
                  <a:t> </a:t>
                </a:r>
                <a:r>
                  <a:rPr lang="en-US" altLang="zh-CN" b="1" dirty="0"/>
                  <a:t>(</a:t>
                </a:r>
                <a14:m>
                  <m:oMath xmlns:m="http://schemas.openxmlformats.org/officeDocument/2006/math">
                    <m:r>
                      <a:rPr lang="en-US" altLang="zh-CN" i="1">
                        <a:latin typeface="Cambria Math" panose="02040503050406030204" pitchFamily="18" charset="0"/>
                      </a:rPr>
                      <m:t>𝒏</m:t>
                    </m:r>
                  </m:oMath>
                </a14:m>
                <a:r>
                  <a:rPr lang="zh-CN" altLang="en-US" dirty="0">
                    <a:latin typeface="Times New Roman" panose="02020603050405020304" pitchFamily="18" charset="0"/>
                    <a:cs typeface="Times New Roman" panose="02020603050405020304" pitchFamily="18" charset="0"/>
                  </a:rPr>
                  <a:t>个元素、散列表</a:t>
                </a:r>
                <a14:m>
                  <m:oMath xmlns:m="http://schemas.openxmlformats.org/officeDocument/2006/math">
                    <m:r>
                      <a:rPr lang="en-US" altLang="zh-CN" i="1">
                        <a:latin typeface="Cambria Math" panose="02040503050406030204" pitchFamily="18" charset="0"/>
                      </a:rPr>
                      <m:t>𝒎</m:t>
                    </m:r>
                  </m:oMath>
                </a14:m>
                <a:r>
                  <a:rPr lang="zh-CN" altLang="en-US" dirty="0">
                    <a:latin typeface="Times New Roman" panose="02020603050405020304" pitchFamily="18" charset="0"/>
                    <a:cs typeface="Times New Roman" panose="02020603050405020304" pitchFamily="18" charset="0"/>
                  </a:rPr>
                  <a:t>个槽位）</a:t>
                </a:r>
                <a:endParaRPr lang="en-US" altLang="zh-CN" dirty="0">
                  <a:latin typeface="Times New Roman" panose="02020603050405020304" pitchFamily="18" charset="0"/>
                  <a:cs typeface="Times New Roman" panose="02020603050405020304" pitchFamily="18" charset="0"/>
                </a:endParaRPr>
              </a:p>
            </p:txBody>
          </p:sp>
        </mc:Choice>
        <mc:Fallback xmlns="">
          <p:sp>
            <p:nvSpPr>
              <p:cNvPr id="2" name="内容占位符 1">
                <a:extLst>
                  <a:ext uri="{FF2B5EF4-FFF2-40B4-BE49-F238E27FC236}">
                    <a16:creationId xmlns:a16="http://schemas.microsoft.com/office/drawing/2014/main" id="{36A690A4-0F03-4813-934D-ABEFF292D143}"/>
                  </a:ext>
                </a:extLst>
              </p:cNvPr>
              <p:cNvSpPr>
                <a:spLocks noGrp="1" noRot="1" noChangeAspect="1" noMove="1" noResize="1" noEditPoints="1" noAdjustHandles="1" noChangeArrowheads="1" noChangeShapeType="1" noTextEdit="1"/>
              </p:cNvSpPr>
              <p:nvPr>
                <p:ph idx="1"/>
              </p:nvPr>
            </p:nvSpPr>
            <p:spPr>
              <a:blipFill>
                <a:blip r:embed="rId2"/>
                <a:stretch>
                  <a:fillRect l="-1135" t="-1823"/>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E6140EB2-F52F-4ACE-8E28-C9C286C091F1}"/>
              </a:ext>
            </a:extLst>
          </p:cNvPr>
          <p:cNvSpPr>
            <a:spLocks noGrp="1"/>
          </p:cNvSpPr>
          <p:nvPr>
            <p:ph type="title"/>
          </p:nvPr>
        </p:nvSpPr>
        <p:spPr/>
        <p:txBody>
          <a:bodyPr/>
          <a:lstStyle/>
          <a:p>
            <a:r>
              <a:rPr lang="zh-CN" altLang="en-US" dirty="0"/>
              <a:t>算法初体验</a:t>
            </a:r>
          </a:p>
        </p:txBody>
      </p:sp>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FF96CB7F-B8ED-4E96-BA71-FD638D4B4115}"/>
                  </a:ext>
                </a:extLst>
              </p:cNvPr>
              <p:cNvGraphicFramePr>
                <a:graphicFrameLocks noGrp="1"/>
              </p:cNvGraphicFramePr>
              <p:nvPr>
                <p:extLst>
                  <p:ext uri="{D42A27DB-BD31-4B8C-83A1-F6EECF244321}">
                    <p14:modId xmlns:p14="http://schemas.microsoft.com/office/powerpoint/2010/main" val="524288813"/>
                  </p:ext>
                </p:extLst>
              </p:nvPr>
            </p:nvGraphicFramePr>
            <p:xfrm>
              <a:off x="782424" y="3412502"/>
              <a:ext cx="6278253" cy="1828800"/>
            </p:xfrm>
            <a:graphic>
              <a:graphicData uri="http://schemas.openxmlformats.org/drawingml/2006/table">
                <a:tbl>
                  <a:tblPr firstRow="1" bandRow="1">
                    <a:tableStyleId>{5940675A-B579-460E-94D1-54222C63F5DA}</a:tableStyleId>
                  </a:tblPr>
                  <a:tblGrid>
                    <a:gridCol w="2067496">
                      <a:extLst>
                        <a:ext uri="{9D8B030D-6E8A-4147-A177-3AD203B41FA5}">
                          <a16:colId xmlns:a16="http://schemas.microsoft.com/office/drawing/2014/main" val="4190124393"/>
                        </a:ext>
                      </a:extLst>
                    </a:gridCol>
                    <a:gridCol w="2067496">
                      <a:extLst>
                        <a:ext uri="{9D8B030D-6E8A-4147-A177-3AD203B41FA5}">
                          <a16:colId xmlns:a16="http://schemas.microsoft.com/office/drawing/2014/main" val="779644485"/>
                        </a:ext>
                      </a:extLst>
                    </a:gridCol>
                    <a:gridCol w="2143261">
                      <a:extLst>
                        <a:ext uri="{9D8B030D-6E8A-4147-A177-3AD203B41FA5}">
                          <a16:colId xmlns:a16="http://schemas.microsoft.com/office/drawing/2014/main" val="642833596"/>
                        </a:ext>
                      </a:extLst>
                    </a:gridCol>
                  </a:tblGrid>
                  <a:tr h="454163">
                    <a:tc>
                      <a:txBody>
                        <a:bodyPr/>
                        <a:lstStyle/>
                        <a:p>
                          <a:pPr algn="ct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问题规模</a:t>
                          </a:r>
                          <a:r>
                            <a:rPr lang="en-US" altLang="zh-CN" sz="24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a:t>
                          </a:r>
                          <a:endParaRPr lang="zh-CN" altLang="en-US" sz="24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zh-CN" altLang="en-US" sz="2400" i="1" smtClean="0">
                                    <a:solidFill>
                                      <a:srgbClr val="FF0000"/>
                                    </a:solidFill>
                                    <a:latin typeface="Cambria Math" panose="02040503050406030204" pitchFamily="18" charset="0"/>
                                  </a:rPr>
                                  <m:t>𝜶</m:t>
                                </m:r>
                              </m:oMath>
                            </m:oMathPara>
                          </a14:m>
                          <a:endParaRPr lang="zh-CN" altLang="en-US" sz="24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运行时间</a:t>
                          </a:r>
                        </a:p>
                      </a:txBody>
                      <a:tcPr anchor="ctr"/>
                    </a:tc>
                    <a:extLst>
                      <a:ext uri="{0D108BD9-81ED-4DB2-BD59-A6C34878D82A}">
                        <a16:rowId xmlns:a16="http://schemas.microsoft.com/office/drawing/2014/main" val="1824606613"/>
                      </a:ext>
                    </a:extLst>
                  </a:tr>
                  <a:tr h="451928">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1000000</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10</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387ms</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274985371"/>
                      </a:ext>
                    </a:extLst>
                  </a:tr>
                  <a:tr h="451928">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2000000</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20</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771ms</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886904561"/>
                      </a:ext>
                    </a:extLst>
                  </a:tr>
                  <a:tr h="451928">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3000000</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30</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1040ms</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3639956369"/>
                      </a:ext>
                    </a:extLst>
                  </a:tr>
                </a:tbl>
              </a:graphicData>
            </a:graphic>
          </p:graphicFrame>
        </mc:Choice>
        <mc:Fallback xmlns="">
          <p:graphicFrame>
            <p:nvGraphicFramePr>
              <p:cNvPr id="6" name="表格 5">
                <a:extLst>
                  <a:ext uri="{FF2B5EF4-FFF2-40B4-BE49-F238E27FC236}">
                    <a16:creationId xmlns:a16="http://schemas.microsoft.com/office/drawing/2014/main" id="{FF96CB7F-B8ED-4E96-BA71-FD638D4B4115}"/>
                  </a:ext>
                </a:extLst>
              </p:cNvPr>
              <p:cNvGraphicFramePr>
                <a:graphicFrameLocks noGrp="1"/>
              </p:cNvGraphicFramePr>
              <p:nvPr>
                <p:extLst>
                  <p:ext uri="{D42A27DB-BD31-4B8C-83A1-F6EECF244321}">
                    <p14:modId xmlns:p14="http://schemas.microsoft.com/office/powerpoint/2010/main" val="524288813"/>
                  </p:ext>
                </p:extLst>
              </p:nvPr>
            </p:nvGraphicFramePr>
            <p:xfrm>
              <a:off x="782424" y="3412502"/>
              <a:ext cx="6278253" cy="1828800"/>
            </p:xfrm>
            <a:graphic>
              <a:graphicData uri="http://schemas.openxmlformats.org/drawingml/2006/table">
                <a:tbl>
                  <a:tblPr firstRow="1" bandRow="1">
                    <a:tableStyleId>{5940675A-B579-460E-94D1-54222C63F5DA}</a:tableStyleId>
                  </a:tblPr>
                  <a:tblGrid>
                    <a:gridCol w="2067496">
                      <a:extLst>
                        <a:ext uri="{9D8B030D-6E8A-4147-A177-3AD203B41FA5}">
                          <a16:colId xmlns:a16="http://schemas.microsoft.com/office/drawing/2014/main" val="4190124393"/>
                        </a:ext>
                      </a:extLst>
                    </a:gridCol>
                    <a:gridCol w="2067496">
                      <a:extLst>
                        <a:ext uri="{9D8B030D-6E8A-4147-A177-3AD203B41FA5}">
                          <a16:colId xmlns:a16="http://schemas.microsoft.com/office/drawing/2014/main" val="779644485"/>
                        </a:ext>
                      </a:extLst>
                    </a:gridCol>
                    <a:gridCol w="2143261">
                      <a:extLst>
                        <a:ext uri="{9D8B030D-6E8A-4147-A177-3AD203B41FA5}">
                          <a16:colId xmlns:a16="http://schemas.microsoft.com/office/drawing/2014/main" val="642833596"/>
                        </a:ext>
                      </a:extLst>
                    </a:gridCol>
                  </a:tblGrid>
                  <a:tr h="457200">
                    <a:tc>
                      <a:txBody>
                        <a:bodyPr/>
                        <a:lstStyle/>
                        <a:p>
                          <a:pPr algn="ct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问题规模</a:t>
                          </a:r>
                          <a:r>
                            <a:rPr lang="en-US" altLang="zh-CN" sz="24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a:t>
                          </a:r>
                          <a:endParaRPr lang="zh-CN" altLang="en-US" sz="24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endParaRPr lang="zh-CN"/>
                        </a:p>
                      </a:txBody>
                      <a:tcPr anchor="ctr">
                        <a:blipFill>
                          <a:blip r:embed="rId3"/>
                          <a:stretch>
                            <a:fillRect l="-100590" t="-13333" r="-104425" b="-332000"/>
                          </a:stretch>
                        </a:blipFill>
                      </a:tcPr>
                    </a:tc>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运行时间</a:t>
                          </a:r>
                        </a:p>
                      </a:txBody>
                      <a:tcPr anchor="ctr"/>
                    </a:tc>
                    <a:extLst>
                      <a:ext uri="{0D108BD9-81ED-4DB2-BD59-A6C34878D82A}">
                        <a16:rowId xmlns:a16="http://schemas.microsoft.com/office/drawing/2014/main" val="1824606613"/>
                      </a:ext>
                    </a:extLst>
                  </a:tr>
                  <a:tr h="457200">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1000000</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10</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387ms</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274985371"/>
                      </a:ext>
                    </a:extLst>
                  </a:tr>
                  <a:tr h="457200">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2000000</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20</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771ms</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886904561"/>
                      </a:ext>
                    </a:extLst>
                  </a:tr>
                  <a:tr h="457200">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3000000</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30</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1040ms</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3639956369"/>
                      </a:ext>
                    </a:extLst>
                  </a:tr>
                </a:tbl>
              </a:graphicData>
            </a:graphic>
          </p:graphicFrame>
        </mc:Fallback>
      </mc:AlternateContent>
      <p:sp>
        <p:nvSpPr>
          <p:cNvPr id="7" name="矩形 6">
            <a:extLst>
              <a:ext uri="{FF2B5EF4-FFF2-40B4-BE49-F238E27FC236}">
                <a16:creationId xmlns:a16="http://schemas.microsoft.com/office/drawing/2014/main" id="{6DC902E8-CDB5-4BAF-90BE-7FCE7216E6D9}"/>
              </a:ext>
            </a:extLst>
          </p:cNvPr>
          <p:cNvSpPr/>
          <p:nvPr/>
        </p:nvSpPr>
        <p:spPr>
          <a:xfrm>
            <a:off x="721150" y="5726486"/>
            <a:ext cx="8008070" cy="461665"/>
          </a:xfrm>
          <a:prstGeom prst="rect">
            <a:avLst/>
          </a:prstGeom>
        </p:spPr>
        <p:txBody>
          <a:bodyPr wrap="square">
            <a:spAutoFit/>
          </a:bodyPr>
          <a:lstStyle/>
          <a:p>
            <a:r>
              <a:rPr lang="zh-CN" altLang="en-US" sz="2400" b="1" i="1" dirty="0">
                <a:solidFill>
                  <a:srgbClr val="FF0000"/>
                </a:solidFill>
              </a:rPr>
              <a:t>经过无数应用验证，该方法很有效！</a:t>
            </a:r>
          </a:p>
        </p:txBody>
      </p:sp>
    </p:spTree>
    <p:extLst>
      <p:ext uri="{BB962C8B-B14F-4D97-AF65-F5344CB8AC3E}">
        <p14:creationId xmlns:p14="http://schemas.microsoft.com/office/powerpoint/2010/main" val="27378920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2797" y="0"/>
            <a:ext cx="9121203" cy="1138237"/>
          </a:xfrm>
        </p:spPr>
        <p:txBody>
          <a:bodyPr/>
          <a:lstStyle/>
          <a:p>
            <a:r>
              <a:rPr lang="zh-CN" altLang="en-US" dirty="0"/>
              <a:t>算法分析中的常见函数</a:t>
            </a:r>
          </a:p>
        </p:txBody>
      </p:sp>
      <mc:AlternateContent xmlns:mc="http://schemas.openxmlformats.org/markup-compatibility/2006" xmlns:a14="http://schemas.microsoft.com/office/drawing/2010/main">
        <mc:Choice Requires="a14">
          <p:sp>
            <p:nvSpPr>
              <p:cNvPr id="4" name="矩形 3"/>
              <p:cNvSpPr/>
              <p:nvPr/>
            </p:nvSpPr>
            <p:spPr>
              <a:xfrm>
                <a:off x="0" y="1225682"/>
                <a:ext cx="5486400" cy="115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tx1"/>
                          </a:solidFill>
                          <a:latin typeface="Cambria Math" panose="02040503050406030204" pitchFamily="18" charset="0"/>
                        </a:rPr>
                        <m:t>𝑪</m:t>
                      </m:r>
                      <m:d>
                        <m:dPr>
                          <m:ctrlPr>
                            <a:rPr lang="en-US" altLang="zh-CN" sz="2800" b="1" i="1" smtClean="0">
                              <a:solidFill>
                                <a:schemeClr val="tx1"/>
                              </a:solidFill>
                              <a:latin typeface="Cambria Math" panose="02040503050406030204" pitchFamily="18" charset="0"/>
                            </a:rPr>
                          </m:ctrlPr>
                        </m:dPr>
                        <m:e>
                          <m:r>
                            <a:rPr lang="en-US" altLang="zh-CN" sz="2800" b="1" i="1" smtClean="0">
                              <a:solidFill>
                                <a:schemeClr val="tx1"/>
                              </a:solidFill>
                              <a:latin typeface="Cambria Math" panose="02040503050406030204" pitchFamily="18" charset="0"/>
                            </a:rPr>
                            <m:t>𝒎</m:t>
                          </m:r>
                          <m:r>
                            <a:rPr lang="en-US" altLang="zh-CN" sz="2800" b="1" i="1" smtClean="0">
                              <a:solidFill>
                                <a:schemeClr val="tx1"/>
                              </a:solidFill>
                              <a:latin typeface="Cambria Math" panose="02040503050406030204" pitchFamily="18" charset="0"/>
                            </a:rPr>
                            <m:t>+</m:t>
                          </m:r>
                          <m:r>
                            <a:rPr lang="en-US" altLang="zh-CN" sz="2800" b="1" i="1" smtClean="0">
                              <a:solidFill>
                                <a:schemeClr val="tx1"/>
                              </a:solidFill>
                              <a:latin typeface="Cambria Math" panose="02040503050406030204" pitchFamily="18" charset="0"/>
                            </a:rPr>
                            <m:t>𝒏</m:t>
                          </m:r>
                          <m:r>
                            <a:rPr lang="en-US" altLang="zh-CN" sz="2800" b="1" i="1" smtClean="0">
                              <a:solidFill>
                                <a:schemeClr val="tx1"/>
                              </a:solidFill>
                              <a:latin typeface="Cambria Math" panose="02040503050406030204" pitchFamily="18" charset="0"/>
                            </a:rPr>
                            <m:t>−</m:t>
                          </m:r>
                          <m:r>
                            <a:rPr lang="en-US" altLang="zh-CN" sz="2800" b="1" i="1" smtClean="0">
                              <a:solidFill>
                                <a:schemeClr val="tx1"/>
                              </a:solidFill>
                              <a:latin typeface="Cambria Math" panose="02040503050406030204" pitchFamily="18" charset="0"/>
                            </a:rPr>
                            <m:t>𝟏</m:t>
                          </m:r>
                          <m:r>
                            <a:rPr lang="en-US" altLang="zh-CN" sz="2800" b="1" i="1" smtClean="0">
                              <a:solidFill>
                                <a:schemeClr val="tx1"/>
                              </a:solidFill>
                              <a:latin typeface="Cambria Math" panose="02040503050406030204" pitchFamily="18" charset="0"/>
                            </a:rPr>
                            <m:t>,</m:t>
                          </m:r>
                          <m:r>
                            <a:rPr lang="en-US" altLang="zh-CN" sz="2800" b="1" i="1" smtClean="0">
                              <a:solidFill>
                                <a:schemeClr val="tx1"/>
                              </a:solidFill>
                              <a:latin typeface="Cambria Math" panose="02040503050406030204" pitchFamily="18" charset="0"/>
                            </a:rPr>
                            <m:t>𝒎</m:t>
                          </m:r>
                        </m:e>
                      </m:d>
                      <m:r>
                        <a:rPr lang="en-US" altLang="zh-CN" sz="2800" b="1" i="1" smtClean="0">
                          <a:solidFill>
                            <a:schemeClr val="tx1"/>
                          </a:solidFill>
                          <a:latin typeface="Cambria Math" panose="02040503050406030204" pitchFamily="18" charset="0"/>
                        </a:rPr>
                        <m:t>=</m:t>
                      </m:r>
                      <m:f>
                        <m:fPr>
                          <m:ctrlPr>
                            <a:rPr lang="en-US" altLang="zh-CN" sz="2800" b="1" i="1" smtClean="0">
                              <a:solidFill>
                                <a:schemeClr val="tx1"/>
                              </a:solidFill>
                              <a:latin typeface="Cambria Math" panose="02040503050406030204" pitchFamily="18" charset="0"/>
                            </a:rPr>
                          </m:ctrlPr>
                        </m:fPr>
                        <m:num>
                          <m:d>
                            <m:dPr>
                              <m:ctrlPr>
                                <a:rPr lang="en-US" altLang="zh-CN" sz="2800" b="1" i="1" smtClean="0">
                                  <a:solidFill>
                                    <a:schemeClr val="tx1"/>
                                  </a:solidFill>
                                  <a:latin typeface="Cambria Math" panose="02040503050406030204" pitchFamily="18" charset="0"/>
                                </a:rPr>
                              </m:ctrlPr>
                            </m:dPr>
                            <m:e>
                              <m:r>
                                <a:rPr lang="en-US" altLang="zh-CN" sz="2800" b="1" i="1" smtClean="0">
                                  <a:solidFill>
                                    <a:schemeClr val="tx1"/>
                                  </a:solidFill>
                                  <a:latin typeface="Cambria Math" panose="02040503050406030204" pitchFamily="18" charset="0"/>
                                </a:rPr>
                                <m:t>𝒎</m:t>
                              </m:r>
                              <m:r>
                                <a:rPr lang="en-US" altLang="zh-CN" sz="2800" b="1" i="1" smtClean="0">
                                  <a:solidFill>
                                    <a:schemeClr val="tx1"/>
                                  </a:solidFill>
                                  <a:latin typeface="Cambria Math" panose="02040503050406030204" pitchFamily="18" charset="0"/>
                                </a:rPr>
                                <m:t>+</m:t>
                              </m:r>
                              <m:r>
                                <a:rPr lang="en-US" altLang="zh-CN" sz="2800" b="1" i="1" smtClean="0">
                                  <a:solidFill>
                                    <a:schemeClr val="tx1"/>
                                  </a:solidFill>
                                  <a:latin typeface="Cambria Math" panose="02040503050406030204" pitchFamily="18" charset="0"/>
                                </a:rPr>
                                <m:t>𝒏</m:t>
                              </m:r>
                              <m:r>
                                <a:rPr lang="en-US" altLang="zh-CN" sz="2800" b="1" i="1" smtClean="0">
                                  <a:solidFill>
                                    <a:schemeClr val="tx1"/>
                                  </a:solidFill>
                                  <a:latin typeface="Cambria Math" panose="02040503050406030204" pitchFamily="18" charset="0"/>
                                </a:rPr>
                                <m:t>−</m:t>
                              </m:r>
                              <m:r>
                                <a:rPr lang="en-US" altLang="zh-CN" sz="2800" b="1" i="1" smtClean="0">
                                  <a:solidFill>
                                    <a:schemeClr val="tx1"/>
                                  </a:solidFill>
                                  <a:latin typeface="Cambria Math" panose="02040503050406030204" pitchFamily="18" charset="0"/>
                                </a:rPr>
                                <m:t>𝟏</m:t>
                              </m:r>
                            </m:e>
                          </m:d>
                          <m:r>
                            <a:rPr lang="en-US" altLang="zh-CN" sz="2800" b="1" i="1" smtClean="0">
                              <a:solidFill>
                                <a:schemeClr val="tx1"/>
                              </a:solidFill>
                              <a:latin typeface="Cambria Math" panose="02040503050406030204" pitchFamily="18" charset="0"/>
                            </a:rPr>
                            <m:t>!</m:t>
                          </m:r>
                        </m:num>
                        <m:den>
                          <m:r>
                            <a:rPr lang="en-US" altLang="zh-CN" sz="2800" b="1" i="1" smtClean="0">
                              <a:solidFill>
                                <a:schemeClr val="tx1"/>
                              </a:solidFill>
                              <a:latin typeface="Cambria Math" panose="02040503050406030204" pitchFamily="18" charset="0"/>
                            </a:rPr>
                            <m:t>𝒎</m:t>
                          </m:r>
                          <m:r>
                            <a:rPr lang="en-US" altLang="zh-CN" sz="2800" b="1" i="1" smtClean="0">
                              <a:solidFill>
                                <a:schemeClr val="tx1"/>
                              </a:solidFill>
                              <a:latin typeface="Cambria Math" panose="02040503050406030204" pitchFamily="18" charset="0"/>
                            </a:rPr>
                            <m:t>!</m:t>
                          </m:r>
                          <m:d>
                            <m:dPr>
                              <m:ctrlPr>
                                <a:rPr lang="en-US" altLang="zh-CN" sz="2800" b="1" i="1" smtClean="0">
                                  <a:solidFill>
                                    <a:schemeClr val="tx1"/>
                                  </a:solidFill>
                                  <a:latin typeface="Cambria Math" panose="02040503050406030204" pitchFamily="18" charset="0"/>
                                </a:rPr>
                              </m:ctrlPr>
                            </m:dPr>
                            <m:e>
                              <m:r>
                                <a:rPr lang="en-US" altLang="zh-CN" sz="2800" b="1" i="1" smtClean="0">
                                  <a:solidFill>
                                    <a:schemeClr val="tx1"/>
                                  </a:solidFill>
                                  <a:latin typeface="Cambria Math" panose="02040503050406030204" pitchFamily="18" charset="0"/>
                                </a:rPr>
                                <m:t>𝒏</m:t>
                              </m:r>
                              <m:r>
                                <a:rPr lang="en-US" altLang="zh-CN" sz="2800" b="1" i="1" smtClean="0">
                                  <a:solidFill>
                                    <a:schemeClr val="tx1"/>
                                  </a:solidFill>
                                  <a:latin typeface="Cambria Math" panose="02040503050406030204" pitchFamily="18" charset="0"/>
                                </a:rPr>
                                <m:t>−</m:t>
                              </m:r>
                              <m:r>
                                <a:rPr lang="en-US" altLang="zh-CN" sz="2800" b="1" i="1" smtClean="0">
                                  <a:solidFill>
                                    <a:schemeClr val="tx1"/>
                                  </a:solidFill>
                                  <a:latin typeface="Cambria Math" panose="02040503050406030204" pitchFamily="18" charset="0"/>
                                </a:rPr>
                                <m:t>𝟏</m:t>
                              </m:r>
                            </m:e>
                          </m:d>
                          <m:r>
                            <a:rPr lang="en-US" altLang="zh-CN" sz="2800" b="1" i="1" smtClean="0">
                              <a:solidFill>
                                <a:schemeClr val="tx1"/>
                              </a:solidFill>
                              <a:latin typeface="Cambria Math" panose="02040503050406030204" pitchFamily="18" charset="0"/>
                            </a:rPr>
                            <m:t>!</m:t>
                          </m:r>
                        </m:den>
                      </m:f>
                    </m:oMath>
                  </m:oMathPara>
                </a14:m>
                <a:endParaRPr lang="zh-CN" altLang="en-US" sz="2800" b="1" dirty="0">
                  <a:solidFill>
                    <a:schemeClr val="tx1"/>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0" y="1225682"/>
                <a:ext cx="5486400" cy="1159099"/>
              </a:xfrm>
              <a:prstGeom prst="rect">
                <a:avLst/>
              </a:prstGeom>
              <a:blipFill rotWithShape="0">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12124" y="2681375"/>
                <a:ext cx="8731876" cy="115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lang="en-US" altLang="zh-CN" sz="2400" b="1" i="1" smtClean="0">
                          <a:solidFill>
                            <a:schemeClr val="tx1"/>
                          </a:solidFill>
                          <a:latin typeface="Cambria Math" panose="02040503050406030204" pitchFamily="18" charset="0"/>
                        </a:rPr>
                        <m:t>=</m:t>
                      </m:r>
                      <m:f>
                        <m:fPr>
                          <m:ctrlPr>
                            <a:rPr lang="en-US" altLang="zh-CN" sz="2400" b="1" i="1" smtClean="0">
                              <a:solidFill>
                                <a:schemeClr val="tx1"/>
                              </a:solidFill>
                              <a:latin typeface="Cambria Math" panose="02040503050406030204" pitchFamily="18" charset="0"/>
                            </a:rPr>
                          </m:ctrlPr>
                        </m:fPr>
                        <m:num>
                          <m:rad>
                            <m:radPr>
                              <m:degHide m:val="on"/>
                              <m:ctrlPr>
                                <a:rPr lang="en-US" altLang="zh-CN" sz="2400" b="1" i="1" smtClean="0">
                                  <a:solidFill>
                                    <a:schemeClr val="tx1"/>
                                  </a:solidFill>
                                  <a:latin typeface="Cambria Math" panose="02040503050406030204" pitchFamily="18" charset="0"/>
                                </a:rPr>
                              </m:ctrlPr>
                            </m:radPr>
                            <m:deg/>
                            <m:e>
                              <m:r>
                                <a:rPr lang="en-US" altLang="zh-CN" sz="2400" b="1" i="1" smtClean="0">
                                  <a:solidFill>
                                    <a:schemeClr val="tx1"/>
                                  </a:solidFill>
                                  <a:latin typeface="Cambria Math" panose="02040503050406030204" pitchFamily="18" charset="0"/>
                                </a:rPr>
                                <m:t>𝟐</m:t>
                              </m:r>
                              <m:r>
                                <a:rPr lang="zh-CN" altLang="en-US" sz="2400" b="1" i="1" smtClean="0">
                                  <a:solidFill>
                                    <a:schemeClr val="tx1"/>
                                  </a:solidFill>
                                  <a:latin typeface="Cambria Math" panose="02040503050406030204" pitchFamily="18" charset="0"/>
                                </a:rPr>
                                <m:t>𝝅</m:t>
                              </m:r>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𝒎</m:t>
                              </m:r>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𝒏</m:t>
                              </m:r>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𝟏</m:t>
                              </m:r>
                              <m:r>
                                <a:rPr lang="en-US" altLang="zh-CN" sz="2400" b="1" i="1" smtClean="0">
                                  <a:solidFill>
                                    <a:schemeClr val="tx1"/>
                                  </a:solidFill>
                                  <a:latin typeface="Cambria Math" panose="02040503050406030204" pitchFamily="18" charset="0"/>
                                </a:rPr>
                                <m:t>)</m:t>
                              </m:r>
                            </m:e>
                          </m:rad>
                          <m:sSup>
                            <m:sSupPr>
                              <m:ctrlPr>
                                <a:rPr lang="en-US" altLang="zh-CN" sz="2400" b="1" i="1" smtClean="0">
                                  <a:solidFill>
                                    <a:schemeClr val="tx1"/>
                                  </a:solidFill>
                                  <a:latin typeface="Cambria Math" panose="02040503050406030204" pitchFamily="18" charset="0"/>
                                </a:rPr>
                              </m:ctrlPr>
                            </m:sSupPr>
                            <m:e>
                              <m:d>
                                <m:dPr>
                                  <m:ctrlPr>
                                    <a:rPr lang="en-US" altLang="zh-CN" sz="2400" b="1" i="1" smtClean="0">
                                      <a:solidFill>
                                        <a:schemeClr val="tx1"/>
                                      </a:solidFill>
                                      <a:latin typeface="Cambria Math" panose="02040503050406030204" pitchFamily="18" charset="0"/>
                                    </a:rPr>
                                  </m:ctrlPr>
                                </m:dPr>
                                <m:e>
                                  <m:r>
                                    <a:rPr lang="en-US" altLang="zh-CN" sz="2400" b="1" i="1" smtClean="0">
                                      <a:solidFill>
                                        <a:schemeClr val="tx1"/>
                                      </a:solidFill>
                                      <a:latin typeface="Cambria Math" panose="02040503050406030204" pitchFamily="18" charset="0"/>
                                    </a:rPr>
                                    <m:t>𝒎</m:t>
                                  </m:r>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𝒏</m:t>
                                  </m:r>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𝟏</m:t>
                                  </m:r>
                                </m:e>
                              </m:d>
                            </m:e>
                            <m:sup>
                              <m:r>
                                <a:rPr lang="en-US" altLang="zh-CN" sz="2400" b="1" i="1" smtClean="0">
                                  <a:solidFill>
                                    <a:schemeClr val="tx1"/>
                                  </a:solidFill>
                                  <a:latin typeface="Cambria Math" panose="02040503050406030204" pitchFamily="18" charset="0"/>
                                </a:rPr>
                                <m:t>𝒎</m:t>
                              </m:r>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𝒏</m:t>
                              </m:r>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𝟏</m:t>
                              </m:r>
                            </m:sup>
                          </m:sSup>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𝟏</m:t>
                          </m:r>
                          <m:r>
                            <a:rPr lang="en-US" altLang="zh-CN" sz="2400" b="1" i="1" smtClean="0">
                              <a:solidFill>
                                <a:schemeClr val="tx1"/>
                              </a:solidFill>
                              <a:latin typeface="Cambria Math" panose="02040503050406030204" pitchFamily="18" charset="0"/>
                            </a:rPr>
                            <m:t>+</m:t>
                          </m:r>
                          <m:r>
                            <m:rPr>
                              <m:nor/>
                            </m:rPr>
                            <a:rPr lang="en-US" altLang="zh-CN" sz="2400" b="1" dirty="0">
                              <a:solidFill>
                                <a:srgbClr val="FF0000"/>
                              </a:solidFill>
                              <a:latin typeface="Times New Roman" panose="02020603050405020304" pitchFamily="18" charset="0"/>
                              <a:cs typeface="Times New Roman" panose="02020603050405020304" pitchFamily="18" charset="0"/>
                            </a:rPr>
                            <m:t>Θ</m:t>
                          </m:r>
                          <m:r>
                            <a:rPr lang="en-US" altLang="zh-CN" sz="2400" b="1" i="1" dirty="0" smtClean="0">
                              <a:solidFill>
                                <a:schemeClr val="tx1"/>
                              </a:solidFill>
                              <a:latin typeface="Cambria Math" panose="02040503050406030204" pitchFamily="18" charset="0"/>
                              <a:cs typeface="Times New Roman" panose="02020603050405020304" pitchFamily="18" charset="0"/>
                            </a:rPr>
                            <m:t>(</m:t>
                          </m:r>
                          <m:f>
                            <m:fPr>
                              <m:ctrlPr>
                                <a:rPr lang="en-US" altLang="zh-CN" sz="2400" b="1" i="1" dirty="0" smtClean="0">
                                  <a:solidFill>
                                    <a:schemeClr val="tx1"/>
                                  </a:solidFill>
                                  <a:latin typeface="Cambria Math" panose="02040503050406030204" pitchFamily="18" charset="0"/>
                                  <a:cs typeface="Times New Roman" panose="02020603050405020304" pitchFamily="18" charset="0"/>
                                </a:rPr>
                              </m:ctrlPr>
                            </m:fPr>
                            <m:num>
                              <m:r>
                                <a:rPr lang="en-US" altLang="zh-CN" sz="2400" b="1" i="1" dirty="0" smtClean="0">
                                  <a:solidFill>
                                    <a:schemeClr val="tx1"/>
                                  </a:solidFill>
                                  <a:latin typeface="Cambria Math" panose="02040503050406030204" pitchFamily="18" charset="0"/>
                                  <a:cs typeface="Times New Roman" panose="02020603050405020304" pitchFamily="18" charset="0"/>
                                </a:rPr>
                                <m:t>𝟏</m:t>
                              </m:r>
                            </m:num>
                            <m:den>
                              <m:r>
                                <a:rPr lang="en-US" altLang="zh-CN" sz="2400" b="1" i="1" dirty="0" smtClean="0">
                                  <a:solidFill>
                                    <a:schemeClr val="tx1"/>
                                  </a:solidFill>
                                  <a:latin typeface="Cambria Math" panose="02040503050406030204" pitchFamily="18" charset="0"/>
                                  <a:cs typeface="Times New Roman" panose="02020603050405020304" pitchFamily="18" charset="0"/>
                                </a:rPr>
                                <m:t>𝒎</m:t>
                              </m:r>
                              <m:r>
                                <a:rPr lang="en-US" altLang="zh-CN" sz="2400" b="1" i="1" dirty="0" smtClean="0">
                                  <a:solidFill>
                                    <a:schemeClr val="tx1"/>
                                  </a:solidFill>
                                  <a:latin typeface="Cambria Math" panose="02040503050406030204" pitchFamily="18" charset="0"/>
                                  <a:cs typeface="Times New Roman" panose="02020603050405020304" pitchFamily="18" charset="0"/>
                                </a:rPr>
                                <m:t>+</m:t>
                              </m:r>
                              <m:r>
                                <a:rPr lang="en-US" altLang="zh-CN" sz="2400" b="1" i="1" dirty="0" smtClean="0">
                                  <a:solidFill>
                                    <a:schemeClr val="tx1"/>
                                  </a:solidFill>
                                  <a:latin typeface="Cambria Math" panose="02040503050406030204" pitchFamily="18" charset="0"/>
                                  <a:cs typeface="Times New Roman" panose="02020603050405020304" pitchFamily="18" charset="0"/>
                                </a:rPr>
                                <m:t>𝒏</m:t>
                              </m:r>
                              <m:r>
                                <a:rPr lang="en-US" altLang="zh-CN" sz="2400" b="1" i="1" dirty="0" smtClean="0">
                                  <a:solidFill>
                                    <a:schemeClr val="tx1"/>
                                  </a:solidFill>
                                  <a:latin typeface="Cambria Math" panose="02040503050406030204" pitchFamily="18" charset="0"/>
                                  <a:cs typeface="Times New Roman" panose="02020603050405020304" pitchFamily="18" charset="0"/>
                                </a:rPr>
                                <m:t>−</m:t>
                              </m:r>
                              <m:r>
                                <a:rPr lang="en-US" altLang="zh-CN" sz="2400" b="1" i="1" dirty="0" smtClean="0">
                                  <a:solidFill>
                                    <a:schemeClr val="tx1"/>
                                  </a:solidFill>
                                  <a:latin typeface="Cambria Math" panose="02040503050406030204" pitchFamily="18" charset="0"/>
                                  <a:cs typeface="Times New Roman" panose="02020603050405020304" pitchFamily="18" charset="0"/>
                                </a:rPr>
                                <m:t>𝟏</m:t>
                              </m:r>
                            </m:den>
                          </m:f>
                          <m:r>
                            <a:rPr lang="en-US" altLang="zh-CN" sz="2400" b="1" i="1" dirty="0" smtClean="0">
                              <a:solidFill>
                                <a:schemeClr val="tx1"/>
                              </a:solidFill>
                              <a:latin typeface="Cambria Math" panose="02040503050406030204" pitchFamily="18" charset="0"/>
                              <a:cs typeface="Times New Roman" panose="02020603050405020304" pitchFamily="18" charset="0"/>
                            </a:rPr>
                            <m:t>)</m:t>
                          </m:r>
                          <m:r>
                            <a:rPr lang="en-US" altLang="zh-CN" sz="2400" b="1" i="1" smtClean="0">
                              <a:solidFill>
                                <a:schemeClr val="tx1"/>
                              </a:solidFill>
                              <a:latin typeface="Cambria Math" panose="02040503050406030204" pitchFamily="18" charset="0"/>
                            </a:rPr>
                            <m:t>)</m:t>
                          </m:r>
                        </m:num>
                        <m:den>
                          <m:rad>
                            <m:radPr>
                              <m:degHide m:val="on"/>
                              <m:ctrlPr>
                                <a:rPr lang="en-US" altLang="zh-CN" sz="2400" b="1" i="1" smtClean="0">
                                  <a:solidFill>
                                    <a:schemeClr val="tx1"/>
                                  </a:solidFill>
                                  <a:latin typeface="Cambria Math" panose="02040503050406030204" pitchFamily="18" charset="0"/>
                                </a:rPr>
                              </m:ctrlPr>
                            </m:radPr>
                            <m:deg/>
                            <m:e>
                              <m:r>
                                <a:rPr lang="en-US" altLang="zh-CN" sz="2400" b="1" i="1" smtClean="0">
                                  <a:solidFill>
                                    <a:schemeClr val="tx1"/>
                                  </a:solidFill>
                                  <a:latin typeface="Cambria Math" panose="02040503050406030204" pitchFamily="18" charset="0"/>
                                </a:rPr>
                                <m:t>𝟐</m:t>
                              </m:r>
                              <m:r>
                                <a:rPr lang="zh-CN" altLang="en-US" sz="2400" b="1" i="1" smtClean="0">
                                  <a:solidFill>
                                    <a:schemeClr val="tx1"/>
                                  </a:solidFill>
                                  <a:latin typeface="Cambria Math" panose="02040503050406030204" pitchFamily="18" charset="0"/>
                                </a:rPr>
                                <m:t>𝝅</m:t>
                              </m:r>
                              <m:r>
                                <a:rPr lang="en-US" altLang="zh-CN" sz="2400" b="1" i="1" smtClean="0">
                                  <a:solidFill>
                                    <a:schemeClr val="tx1"/>
                                  </a:solidFill>
                                  <a:latin typeface="Cambria Math" panose="02040503050406030204" pitchFamily="18" charset="0"/>
                                </a:rPr>
                                <m:t>𝒎</m:t>
                              </m:r>
                            </m:e>
                          </m:rad>
                          <m:sSup>
                            <m:sSupPr>
                              <m:ctrlPr>
                                <a:rPr lang="en-US" altLang="zh-CN" sz="2400" b="1" i="1" smtClean="0">
                                  <a:solidFill>
                                    <a:schemeClr val="tx1"/>
                                  </a:solidFill>
                                  <a:latin typeface="Cambria Math" panose="02040503050406030204" pitchFamily="18" charset="0"/>
                                </a:rPr>
                              </m:ctrlPr>
                            </m:sSupPr>
                            <m:e>
                              <m:r>
                                <a:rPr lang="en-US" altLang="zh-CN" sz="2400" b="1" i="1" smtClean="0">
                                  <a:solidFill>
                                    <a:schemeClr val="tx1"/>
                                  </a:solidFill>
                                  <a:latin typeface="Cambria Math" panose="02040503050406030204" pitchFamily="18" charset="0"/>
                                </a:rPr>
                                <m:t>𝒎</m:t>
                              </m:r>
                            </m:e>
                            <m:sup>
                              <m:r>
                                <a:rPr lang="en-US" altLang="zh-CN" sz="2400" b="1" i="1" smtClean="0">
                                  <a:solidFill>
                                    <a:schemeClr val="tx1"/>
                                  </a:solidFill>
                                  <a:latin typeface="Cambria Math" panose="02040503050406030204" pitchFamily="18" charset="0"/>
                                </a:rPr>
                                <m:t>𝒎</m:t>
                              </m:r>
                            </m:sup>
                          </m:sSup>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𝟏</m:t>
                          </m:r>
                          <m:r>
                            <a:rPr lang="en-US" altLang="zh-CN" sz="2400" b="1" i="1" smtClean="0">
                              <a:solidFill>
                                <a:schemeClr val="tx1"/>
                              </a:solidFill>
                              <a:latin typeface="Cambria Math" panose="02040503050406030204" pitchFamily="18" charset="0"/>
                            </a:rPr>
                            <m:t>+</m:t>
                          </m:r>
                          <m:r>
                            <m:rPr>
                              <m:nor/>
                            </m:rPr>
                            <a:rPr lang="en-US" altLang="zh-CN" sz="2400" b="1" dirty="0">
                              <a:solidFill>
                                <a:srgbClr val="FF0000"/>
                              </a:solidFill>
                              <a:latin typeface="Times New Roman" panose="02020603050405020304" pitchFamily="18" charset="0"/>
                              <a:cs typeface="Times New Roman" panose="02020603050405020304" pitchFamily="18" charset="0"/>
                            </a:rPr>
                            <m:t>Θ</m:t>
                          </m:r>
                          <m:d>
                            <m:dPr>
                              <m:ctrlPr>
                                <a:rPr lang="en-US" altLang="zh-CN" sz="2400" b="1" i="1" dirty="0" smtClean="0">
                                  <a:solidFill>
                                    <a:schemeClr val="tx1"/>
                                  </a:solidFill>
                                  <a:latin typeface="Cambria Math" panose="02040503050406030204" pitchFamily="18" charset="0"/>
                                  <a:cs typeface="Times New Roman" panose="02020603050405020304" pitchFamily="18" charset="0"/>
                                </a:rPr>
                              </m:ctrlPr>
                            </m:dPr>
                            <m:e>
                              <m:f>
                                <m:fPr>
                                  <m:ctrlPr>
                                    <a:rPr lang="en-US" altLang="zh-CN" sz="2400" b="1" i="1" dirty="0" smtClean="0">
                                      <a:solidFill>
                                        <a:schemeClr val="tx1"/>
                                      </a:solidFill>
                                      <a:latin typeface="Cambria Math" panose="02040503050406030204" pitchFamily="18" charset="0"/>
                                      <a:cs typeface="Times New Roman" panose="02020603050405020304" pitchFamily="18" charset="0"/>
                                    </a:rPr>
                                  </m:ctrlPr>
                                </m:fPr>
                                <m:num>
                                  <m:r>
                                    <a:rPr lang="en-US" altLang="zh-CN" sz="2400" b="1" i="1" dirty="0" smtClean="0">
                                      <a:solidFill>
                                        <a:schemeClr val="tx1"/>
                                      </a:solidFill>
                                      <a:latin typeface="Cambria Math" panose="02040503050406030204" pitchFamily="18" charset="0"/>
                                      <a:cs typeface="Times New Roman" panose="02020603050405020304" pitchFamily="18" charset="0"/>
                                    </a:rPr>
                                    <m:t>𝟏</m:t>
                                  </m:r>
                                </m:num>
                                <m:den>
                                  <m:r>
                                    <a:rPr lang="en-US" altLang="zh-CN" sz="2400" b="1" i="1" dirty="0" smtClean="0">
                                      <a:solidFill>
                                        <a:schemeClr val="tx1"/>
                                      </a:solidFill>
                                      <a:latin typeface="Cambria Math" panose="02040503050406030204" pitchFamily="18" charset="0"/>
                                      <a:cs typeface="Times New Roman" panose="02020603050405020304" pitchFamily="18" charset="0"/>
                                    </a:rPr>
                                    <m:t>𝒎</m:t>
                                  </m:r>
                                </m:den>
                              </m:f>
                            </m:e>
                          </m:d>
                          <m:r>
                            <a:rPr lang="en-US" altLang="zh-CN" sz="2400" b="1" i="1" dirty="0" smtClean="0">
                              <a:solidFill>
                                <a:schemeClr val="tx1"/>
                              </a:solidFill>
                              <a:latin typeface="Cambria Math" panose="02040503050406030204" pitchFamily="18" charset="0"/>
                              <a:cs typeface="Times New Roman" panose="02020603050405020304" pitchFamily="18" charset="0"/>
                            </a:rPr>
                            <m:t>)</m:t>
                          </m:r>
                          <m:rad>
                            <m:radPr>
                              <m:degHide m:val="on"/>
                              <m:ctrlPr>
                                <a:rPr lang="en-US" altLang="zh-CN" sz="2400" b="1" i="1" dirty="0" smtClean="0">
                                  <a:solidFill>
                                    <a:schemeClr val="tx1"/>
                                  </a:solidFill>
                                  <a:latin typeface="Cambria Math" panose="02040503050406030204" pitchFamily="18" charset="0"/>
                                  <a:cs typeface="Times New Roman" panose="02020603050405020304" pitchFamily="18" charset="0"/>
                                </a:rPr>
                              </m:ctrlPr>
                            </m:radPr>
                            <m:deg/>
                            <m:e>
                              <m:r>
                                <a:rPr lang="en-US" altLang="zh-CN" sz="2400" b="1" i="1" dirty="0" smtClean="0">
                                  <a:solidFill>
                                    <a:schemeClr val="tx1"/>
                                  </a:solidFill>
                                  <a:latin typeface="Cambria Math" panose="02040503050406030204" pitchFamily="18" charset="0"/>
                                  <a:cs typeface="Times New Roman" panose="02020603050405020304" pitchFamily="18" charset="0"/>
                                </a:rPr>
                                <m:t>𝟐</m:t>
                              </m:r>
                              <m:r>
                                <a:rPr lang="zh-CN" altLang="en-US" sz="2400" b="1" i="1" dirty="0" smtClean="0">
                                  <a:solidFill>
                                    <a:schemeClr val="tx1"/>
                                  </a:solidFill>
                                  <a:latin typeface="Cambria Math" panose="02040503050406030204" pitchFamily="18" charset="0"/>
                                  <a:cs typeface="Times New Roman" panose="02020603050405020304" pitchFamily="18" charset="0"/>
                                </a:rPr>
                                <m:t>𝝅</m:t>
                              </m:r>
                              <m:d>
                                <m:dPr>
                                  <m:ctrlPr>
                                    <a:rPr lang="en-US" altLang="zh-CN" sz="2400" b="1" i="1" dirty="0" smtClean="0">
                                      <a:solidFill>
                                        <a:schemeClr val="tx1"/>
                                      </a:solidFill>
                                      <a:latin typeface="Cambria Math" panose="02040503050406030204" pitchFamily="18" charset="0"/>
                                      <a:cs typeface="Times New Roman" panose="02020603050405020304" pitchFamily="18" charset="0"/>
                                    </a:rPr>
                                  </m:ctrlPr>
                                </m:dPr>
                                <m:e>
                                  <m:r>
                                    <a:rPr lang="en-US" altLang="zh-CN" sz="2400" b="1" i="1" dirty="0" smtClean="0">
                                      <a:solidFill>
                                        <a:schemeClr val="tx1"/>
                                      </a:solidFill>
                                      <a:latin typeface="Cambria Math" panose="02040503050406030204" pitchFamily="18" charset="0"/>
                                      <a:cs typeface="Times New Roman" panose="02020603050405020304" pitchFamily="18" charset="0"/>
                                    </a:rPr>
                                    <m:t>𝒏</m:t>
                                  </m:r>
                                  <m:r>
                                    <a:rPr lang="en-US" altLang="zh-CN" sz="2400" b="1" i="1" dirty="0" smtClean="0">
                                      <a:solidFill>
                                        <a:schemeClr val="tx1"/>
                                      </a:solidFill>
                                      <a:latin typeface="Cambria Math" panose="02040503050406030204" pitchFamily="18" charset="0"/>
                                      <a:cs typeface="Times New Roman" panose="02020603050405020304" pitchFamily="18" charset="0"/>
                                    </a:rPr>
                                    <m:t>−</m:t>
                                  </m:r>
                                  <m:r>
                                    <a:rPr lang="en-US" altLang="zh-CN" sz="2400" b="1" i="1" dirty="0" smtClean="0">
                                      <a:solidFill>
                                        <a:schemeClr val="tx1"/>
                                      </a:solidFill>
                                      <a:latin typeface="Cambria Math" panose="02040503050406030204" pitchFamily="18" charset="0"/>
                                      <a:cs typeface="Times New Roman" panose="02020603050405020304" pitchFamily="18" charset="0"/>
                                    </a:rPr>
                                    <m:t>𝟏</m:t>
                                  </m:r>
                                </m:e>
                              </m:d>
                            </m:e>
                          </m:rad>
                          <m:sSup>
                            <m:sSupPr>
                              <m:ctrlPr>
                                <a:rPr lang="en-US" altLang="zh-CN" sz="2400" b="1" i="1" dirty="0" smtClean="0">
                                  <a:solidFill>
                                    <a:schemeClr val="tx1"/>
                                  </a:solidFill>
                                  <a:latin typeface="Cambria Math" panose="02040503050406030204" pitchFamily="18" charset="0"/>
                                  <a:cs typeface="Times New Roman" panose="02020603050405020304" pitchFamily="18" charset="0"/>
                                </a:rPr>
                              </m:ctrlPr>
                            </m:sSupPr>
                            <m:e>
                              <m:d>
                                <m:dPr>
                                  <m:ctrlPr>
                                    <a:rPr lang="en-US" altLang="zh-CN" sz="2400" b="1" i="1" dirty="0" smtClean="0">
                                      <a:solidFill>
                                        <a:schemeClr val="tx1"/>
                                      </a:solidFill>
                                      <a:latin typeface="Cambria Math" panose="02040503050406030204" pitchFamily="18" charset="0"/>
                                      <a:cs typeface="Times New Roman" panose="02020603050405020304" pitchFamily="18" charset="0"/>
                                    </a:rPr>
                                  </m:ctrlPr>
                                </m:dPr>
                                <m:e>
                                  <m:r>
                                    <a:rPr lang="en-US" altLang="zh-CN" sz="2400" b="1" i="1" dirty="0" smtClean="0">
                                      <a:solidFill>
                                        <a:schemeClr val="tx1"/>
                                      </a:solidFill>
                                      <a:latin typeface="Cambria Math" panose="02040503050406030204" pitchFamily="18" charset="0"/>
                                      <a:cs typeface="Times New Roman" panose="02020603050405020304" pitchFamily="18" charset="0"/>
                                    </a:rPr>
                                    <m:t>𝒏</m:t>
                                  </m:r>
                                  <m:r>
                                    <a:rPr lang="en-US" altLang="zh-CN" sz="2400" b="1" i="1" dirty="0" smtClean="0">
                                      <a:solidFill>
                                        <a:schemeClr val="tx1"/>
                                      </a:solidFill>
                                      <a:latin typeface="Cambria Math" panose="02040503050406030204" pitchFamily="18" charset="0"/>
                                      <a:cs typeface="Times New Roman" panose="02020603050405020304" pitchFamily="18" charset="0"/>
                                    </a:rPr>
                                    <m:t>−</m:t>
                                  </m:r>
                                  <m:r>
                                    <a:rPr lang="en-US" altLang="zh-CN" sz="2400" b="1" i="1" dirty="0" smtClean="0">
                                      <a:solidFill>
                                        <a:schemeClr val="tx1"/>
                                      </a:solidFill>
                                      <a:latin typeface="Cambria Math" panose="02040503050406030204" pitchFamily="18" charset="0"/>
                                      <a:cs typeface="Times New Roman" panose="02020603050405020304" pitchFamily="18" charset="0"/>
                                    </a:rPr>
                                    <m:t>𝟏</m:t>
                                  </m:r>
                                </m:e>
                              </m:d>
                            </m:e>
                            <m:sup>
                              <m:r>
                                <a:rPr lang="en-US" altLang="zh-CN" sz="2400" b="1" i="1" dirty="0" smtClean="0">
                                  <a:solidFill>
                                    <a:schemeClr val="tx1"/>
                                  </a:solidFill>
                                  <a:latin typeface="Cambria Math" panose="02040503050406030204" pitchFamily="18" charset="0"/>
                                  <a:cs typeface="Times New Roman" panose="02020603050405020304" pitchFamily="18" charset="0"/>
                                </a:rPr>
                                <m:t>𝒏</m:t>
                              </m:r>
                              <m:r>
                                <a:rPr lang="en-US" altLang="zh-CN" sz="2400" b="1" i="1" dirty="0" smtClean="0">
                                  <a:solidFill>
                                    <a:schemeClr val="tx1"/>
                                  </a:solidFill>
                                  <a:latin typeface="Cambria Math" panose="02040503050406030204" pitchFamily="18" charset="0"/>
                                  <a:cs typeface="Times New Roman" panose="02020603050405020304" pitchFamily="18" charset="0"/>
                                </a:rPr>
                                <m:t>−</m:t>
                              </m:r>
                              <m:r>
                                <a:rPr lang="en-US" altLang="zh-CN" sz="2400" b="1" i="1" dirty="0" smtClean="0">
                                  <a:solidFill>
                                    <a:schemeClr val="tx1"/>
                                  </a:solidFill>
                                  <a:latin typeface="Cambria Math" panose="02040503050406030204" pitchFamily="18" charset="0"/>
                                  <a:cs typeface="Times New Roman" panose="02020603050405020304" pitchFamily="18" charset="0"/>
                                </a:rPr>
                                <m:t>𝟏</m:t>
                              </m:r>
                            </m:sup>
                          </m:sSup>
                          <m:r>
                            <a:rPr lang="en-US" altLang="zh-CN" sz="2400" b="1" i="1" dirty="0" smtClean="0">
                              <a:solidFill>
                                <a:schemeClr val="tx1"/>
                              </a:solidFill>
                              <a:latin typeface="Cambria Math" panose="02040503050406030204" pitchFamily="18" charset="0"/>
                              <a:cs typeface="Times New Roman" panose="02020603050405020304" pitchFamily="18" charset="0"/>
                            </a:rPr>
                            <m:t>(</m:t>
                          </m:r>
                          <m:r>
                            <a:rPr lang="en-US" altLang="zh-CN" sz="2400" b="1" i="1" dirty="0" smtClean="0">
                              <a:solidFill>
                                <a:schemeClr val="tx1"/>
                              </a:solidFill>
                              <a:latin typeface="Cambria Math" panose="02040503050406030204" pitchFamily="18" charset="0"/>
                              <a:cs typeface="Times New Roman" panose="02020603050405020304" pitchFamily="18" charset="0"/>
                            </a:rPr>
                            <m:t>𝟏</m:t>
                          </m:r>
                          <m:r>
                            <a:rPr lang="en-US" altLang="zh-CN" sz="2400" b="1" i="1" dirty="0" smtClean="0">
                              <a:solidFill>
                                <a:schemeClr val="tx1"/>
                              </a:solidFill>
                              <a:latin typeface="Cambria Math" panose="02040503050406030204" pitchFamily="18" charset="0"/>
                              <a:cs typeface="Times New Roman" panose="02020603050405020304" pitchFamily="18" charset="0"/>
                            </a:rPr>
                            <m:t>+</m:t>
                          </m:r>
                          <m:r>
                            <m:rPr>
                              <m:nor/>
                            </m:rPr>
                            <a:rPr lang="en-US" altLang="zh-CN" sz="2400" b="1" dirty="0">
                              <a:solidFill>
                                <a:srgbClr val="FF0000"/>
                              </a:solidFill>
                              <a:latin typeface="Times New Roman" panose="02020603050405020304" pitchFamily="18" charset="0"/>
                              <a:cs typeface="Times New Roman" panose="02020603050405020304" pitchFamily="18" charset="0"/>
                            </a:rPr>
                            <m:t>Θ</m:t>
                          </m:r>
                          <m:d>
                            <m:dPr>
                              <m:ctrlPr>
                                <a:rPr lang="en-US" altLang="zh-CN" sz="2400" b="1" i="1" dirty="0" smtClean="0">
                                  <a:solidFill>
                                    <a:schemeClr val="tx1"/>
                                  </a:solidFill>
                                  <a:latin typeface="Cambria Math" panose="02040503050406030204" pitchFamily="18" charset="0"/>
                                  <a:cs typeface="Times New Roman" panose="02020603050405020304" pitchFamily="18" charset="0"/>
                                </a:rPr>
                              </m:ctrlPr>
                            </m:dPr>
                            <m:e>
                              <m:f>
                                <m:fPr>
                                  <m:ctrlPr>
                                    <a:rPr lang="en-US" altLang="zh-CN" sz="2400" b="1" i="1" dirty="0" smtClean="0">
                                      <a:solidFill>
                                        <a:schemeClr val="tx1"/>
                                      </a:solidFill>
                                      <a:latin typeface="Cambria Math" panose="02040503050406030204" pitchFamily="18" charset="0"/>
                                      <a:cs typeface="Times New Roman" panose="02020603050405020304" pitchFamily="18" charset="0"/>
                                    </a:rPr>
                                  </m:ctrlPr>
                                </m:fPr>
                                <m:num>
                                  <m:r>
                                    <a:rPr lang="en-US" altLang="zh-CN" sz="2400" b="1" i="1" dirty="0" smtClean="0">
                                      <a:solidFill>
                                        <a:schemeClr val="tx1"/>
                                      </a:solidFill>
                                      <a:latin typeface="Cambria Math" panose="02040503050406030204" pitchFamily="18" charset="0"/>
                                      <a:cs typeface="Times New Roman" panose="02020603050405020304" pitchFamily="18" charset="0"/>
                                    </a:rPr>
                                    <m:t>𝟏</m:t>
                                  </m:r>
                                </m:num>
                                <m:den>
                                  <m:r>
                                    <a:rPr lang="en-US" altLang="zh-CN" sz="2400" b="1" i="1" dirty="0" smtClean="0">
                                      <a:solidFill>
                                        <a:schemeClr val="tx1"/>
                                      </a:solidFill>
                                      <a:latin typeface="Cambria Math" panose="02040503050406030204" pitchFamily="18" charset="0"/>
                                      <a:cs typeface="Times New Roman" panose="02020603050405020304" pitchFamily="18" charset="0"/>
                                    </a:rPr>
                                    <m:t>𝒏</m:t>
                                  </m:r>
                                  <m:r>
                                    <a:rPr lang="en-US" altLang="zh-CN" sz="2400" b="1" i="1" dirty="0" smtClean="0">
                                      <a:solidFill>
                                        <a:schemeClr val="tx1"/>
                                      </a:solidFill>
                                      <a:latin typeface="Cambria Math" panose="02040503050406030204" pitchFamily="18" charset="0"/>
                                      <a:cs typeface="Times New Roman" panose="02020603050405020304" pitchFamily="18" charset="0"/>
                                    </a:rPr>
                                    <m:t>−</m:t>
                                  </m:r>
                                  <m:r>
                                    <a:rPr lang="en-US" altLang="zh-CN" sz="2400" b="1" i="1" dirty="0" smtClean="0">
                                      <a:solidFill>
                                        <a:schemeClr val="tx1"/>
                                      </a:solidFill>
                                      <a:latin typeface="Cambria Math" panose="02040503050406030204" pitchFamily="18" charset="0"/>
                                      <a:cs typeface="Times New Roman" panose="02020603050405020304" pitchFamily="18" charset="0"/>
                                    </a:rPr>
                                    <m:t>𝟏</m:t>
                                  </m:r>
                                </m:den>
                              </m:f>
                            </m:e>
                          </m:d>
                          <m:r>
                            <a:rPr lang="en-US" altLang="zh-CN" sz="2400" b="1" i="1" dirty="0" smtClean="0">
                              <a:solidFill>
                                <a:schemeClr val="tx1"/>
                              </a:solidFill>
                              <a:latin typeface="Cambria Math" panose="02040503050406030204" pitchFamily="18" charset="0"/>
                              <a:cs typeface="Times New Roman" panose="02020603050405020304" pitchFamily="18" charset="0"/>
                            </a:rPr>
                            <m:t>)</m:t>
                          </m:r>
                        </m:den>
                      </m:f>
                    </m:oMath>
                  </m:oMathPara>
                </a14:m>
                <a:endParaRPr lang="zh-CN" altLang="en-US" sz="2400" b="1" dirty="0">
                  <a:solidFill>
                    <a:schemeClr val="tx1"/>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412124" y="2681375"/>
                <a:ext cx="8731876" cy="1159099"/>
              </a:xfrm>
              <a:prstGeom prst="rect">
                <a:avLst/>
              </a:prstGeom>
              <a:blipFill rotWithShape="0">
                <a:blip r:embed="rId3"/>
                <a:stretch>
                  <a:fillRect b="-315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412124" y="4224513"/>
                <a:ext cx="5486400" cy="1159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US" altLang="zh-CN" sz="3200" b="1" i="1" smtClean="0">
                        <a:solidFill>
                          <a:schemeClr val="tx1"/>
                        </a:solidFill>
                        <a:latin typeface="Cambria Math" panose="02040503050406030204" pitchFamily="18" charset="0"/>
                      </a:rPr>
                      <m:t>=</m:t>
                    </m:r>
                    <m:r>
                      <m:rPr>
                        <m:nor/>
                      </m:rPr>
                      <a:rPr lang="en-US" altLang="zh-CN" sz="2800" b="1" dirty="0">
                        <a:solidFill>
                          <a:srgbClr val="FF0000"/>
                        </a:solidFill>
                        <a:latin typeface="Times New Roman" panose="02020603050405020304" pitchFamily="18" charset="0"/>
                        <a:cs typeface="Times New Roman" panose="02020603050405020304" pitchFamily="18" charset="0"/>
                      </a:rPr>
                      <m:t>Θ</m:t>
                    </m:r>
                    <m:r>
                      <m:rPr>
                        <m:nor/>
                      </m:rPr>
                      <a:rPr lang="en-US" altLang="zh-CN" sz="2800" b="1" i="0" dirty="0" smtClean="0">
                        <a:solidFill>
                          <a:srgbClr val="FF0000"/>
                        </a:solidFill>
                        <a:latin typeface="Times New Roman" panose="02020603050405020304" pitchFamily="18" charset="0"/>
                        <a:cs typeface="Times New Roman" panose="02020603050405020304" pitchFamily="18" charset="0"/>
                      </a:rPr>
                      <m:t>(</m:t>
                    </m:r>
                    <m:sSup>
                      <m:sSupPr>
                        <m:ctrlPr>
                          <a:rPr lang="en-US" altLang="zh-CN" sz="2800" b="1" i="1" dirty="0" smtClean="0">
                            <a:solidFill>
                              <a:srgbClr val="FF0000"/>
                            </a:solidFill>
                            <a:latin typeface="Cambria Math" panose="02040503050406030204" pitchFamily="18" charset="0"/>
                            <a:cs typeface="Times New Roman" panose="02020603050405020304" pitchFamily="18" charset="0"/>
                          </a:rPr>
                        </m:ctrlPr>
                      </m:sSupPr>
                      <m:e>
                        <m:r>
                          <a:rPr lang="en-US" altLang="zh-CN" sz="2800" b="1" i="1" dirty="0" smtClean="0">
                            <a:solidFill>
                              <a:srgbClr val="FF0000"/>
                            </a:solidFill>
                            <a:latin typeface="Cambria Math" panose="02040503050406030204" pitchFamily="18" charset="0"/>
                            <a:cs typeface="Times New Roman" panose="02020603050405020304" pitchFamily="18" charset="0"/>
                          </a:rPr>
                          <m:t>(</m:t>
                        </m:r>
                        <m:r>
                          <a:rPr lang="en-US" altLang="zh-CN" sz="2800" b="1" i="1" dirty="0" smtClean="0">
                            <a:solidFill>
                              <a:srgbClr val="FF0000"/>
                            </a:solidFill>
                            <a:latin typeface="Cambria Math" panose="02040503050406030204" pitchFamily="18" charset="0"/>
                            <a:cs typeface="Times New Roman" panose="02020603050405020304" pitchFamily="18" charset="0"/>
                          </a:rPr>
                          <m:t>𝟏</m:t>
                        </m:r>
                        <m:r>
                          <a:rPr lang="en-US" altLang="zh-CN" sz="2800" b="1" i="1" dirty="0">
                            <a:solidFill>
                              <a:srgbClr val="FF0000"/>
                            </a:solidFill>
                            <a:latin typeface="Cambria Math" panose="02040503050406030204" pitchFamily="18" charset="0"/>
                            <a:cs typeface="Times New Roman" panose="02020603050405020304" pitchFamily="18" charset="0"/>
                          </a:rPr>
                          <m:t>+</m:t>
                        </m:r>
                        <m:r>
                          <a:rPr lang="zh-CN" altLang="en-US" sz="2800" b="1" i="1" dirty="0" smtClean="0">
                            <a:solidFill>
                              <a:srgbClr val="FF0000"/>
                            </a:solidFill>
                            <a:latin typeface="Cambria Math" panose="02040503050406030204" pitchFamily="18" charset="0"/>
                            <a:cs typeface="Times New Roman" panose="02020603050405020304" pitchFamily="18" charset="0"/>
                          </a:rPr>
                          <m:t>𝜺</m:t>
                        </m:r>
                        <m:r>
                          <a:rPr lang="en-US" altLang="zh-CN" sz="2800" b="1" i="1" dirty="0" smtClean="0">
                            <a:solidFill>
                              <a:srgbClr val="FF0000"/>
                            </a:solidFill>
                            <a:latin typeface="Cambria Math" panose="02040503050406030204" pitchFamily="18" charset="0"/>
                            <a:cs typeface="Times New Roman" panose="02020603050405020304" pitchFamily="18" charset="0"/>
                          </a:rPr>
                          <m:t>)</m:t>
                        </m:r>
                      </m:e>
                      <m:sup>
                        <m:r>
                          <a:rPr lang="en-US" altLang="zh-CN" sz="2800" b="1" i="1" dirty="0" smtClean="0">
                            <a:solidFill>
                              <a:srgbClr val="FF0000"/>
                            </a:solidFill>
                            <a:latin typeface="Cambria Math" panose="02040503050406030204" pitchFamily="18" charset="0"/>
                            <a:cs typeface="Times New Roman" panose="02020603050405020304" pitchFamily="18" charset="0"/>
                          </a:rPr>
                          <m:t>𝒎</m:t>
                        </m:r>
                        <m:r>
                          <a:rPr lang="en-US" altLang="zh-CN" sz="2800" b="1" i="1" dirty="0" smtClean="0">
                            <a:solidFill>
                              <a:srgbClr val="FF0000"/>
                            </a:solidFill>
                            <a:latin typeface="Cambria Math" panose="02040503050406030204" pitchFamily="18" charset="0"/>
                            <a:cs typeface="Times New Roman" panose="02020603050405020304" pitchFamily="18" charset="0"/>
                          </a:rPr>
                          <m:t>+</m:t>
                        </m:r>
                        <m:r>
                          <a:rPr lang="en-US" altLang="zh-CN" sz="2800" b="1" i="1" dirty="0" smtClean="0">
                            <a:solidFill>
                              <a:srgbClr val="FF0000"/>
                            </a:solidFill>
                            <a:latin typeface="Cambria Math" panose="02040503050406030204" pitchFamily="18" charset="0"/>
                            <a:cs typeface="Times New Roman" panose="02020603050405020304" pitchFamily="18" charset="0"/>
                          </a:rPr>
                          <m:t>𝒏</m:t>
                        </m:r>
                        <m:r>
                          <a:rPr lang="en-US" altLang="zh-CN" sz="2800" b="1" i="1" dirty="0" smtClean="0">
                            <a:solidFill>
                              <a:srgbClr val="FF0000"/>
                            </a:solidFill>
                            <a:latin typeface="Cambria Math" panose="02040503050406030204" pitchFamily="18" charset="0"/>
                            <a:cs typeface="Times New Roman" panose="02020603050405020304" pitchFamily="18" charset="0"/>
                          </a:rPr>
                          <m:t>−</m:t>
                        </m:r>
                        <m:r>
                          <a:rPr lang="en-US" altLang="zh-CN" sz="2800" b="1" i="1" dirty="0" smtClean="0">
                            <a:solidFill>
                              <a:srgbClr val="FF0000"/>
                            </a:solidFill>
                            <a:latin typeface="Cambria Math" panose="02040503050406030204" pitchFamily="18" charset="0"/>
                            <a:cs typeface="Times New Roman" panose="02020603050405020304" pitchFamily="18" charset="0"/>
                          </a:rPr>
                          <m:t>𝟏</m:t>
                        </m:r>
                      </m:sup>
                    </m:sSup>
                    <m:r>
                      <a:rPr lang="en-US" altLang="zh-CN" sz="2800" b="1" i="1" dirty="0" smtClean="0">
                        <a:solidFill>
                          <a:srgbClr val="FF0000"/>
                        </a:solidFill>
                        <a:latin typeface="Cambria Math" panose="02040503050406030204" pitchFamily="18" charset="0"/>
                        <a:cs typeface="Times New Roman" panose="02020603050405020304" pitchFamily="18" charset="0"/>
                      </a:rPr>
                      <m:t>)       </m:t>
                    </m:r>
                    <m:r>
                      <a:rPr lang="zh-CN" altLang="en-US" sz="2800" b="1" i="1" dirty="0" smtClean="0">
                        <a:solidFill>
                          <a:srgbClr val="FF0000"/>
                        </a:solidFill>
                        <a:latin typeface="Cambria Math" panose="02040503050406030204" pitchFamily="18" charset="0"/>
                        <a:cs typeface="Times New Roman" panose="02020603050405020304" pitchFamily="18" charset="0"/>
                      </a:rPr>
                      <m:t>𝜺</m:t>
                    </m:r>
                    <m:r>
                      <a:rPr lang="en-US" altLang="zh-CN" sz="2800" b="1" i="1" dirty="0" smtClean="0">
                        <a:solidFill>
                          <a:srgbClr val="FF0000"/>
                        </a:solidFill>
                        <a:latin typeface="Cambria Math" panose="02040503050406030204" pitchFamily="18" charset="0"/>
                        <a:cs typeface="Times New Roman" panose="02020603050405020304" pitchFamily="18" charset="0"/>
                      </a:rPr>
                      <m:t>&gt;</m:t>
                    </m:r>
                    <m:r>
                      <a:rPr lang="en-US" altLang="zh-CN" sz="2800" b="1" i="1" dirty="0" smtClean="0">
                        <a:solidFill>
                          <a:srgbClr val="FF0000"/>
                        </a:solidFill>
                        <a:latin typeface="Cambria Math" panose="02040503050406030204" pitchFamily="18" charset="0"/>
                        <a:cs typeface="Times New Roman" panose="02020603050405020304" pitchFamily="18" charset="0"/>
                      </a:rPr>
                      <m:t>𝟎</m:t>
                    </m:r>
                  </m:oMath>
                </a14:m>
                <a:r>
                  <a:rPr lang="zh-CN" altLang="en-US" sz="2800" b="1" dirty="0">
                    <a:solidFill>
                      <a:schemeClr val="tx1"/>
                    </a:solidFill>
                  </a:rPr>
                  <a:t>  </a:t>
                </a:r>
              </a:p>
            </p:txBody>
          </p:sp>
        </mc:Choice>
        <mc:Fallback xmlns="">
          <p:sp>
            <p:nvSpPr>
              <p:cNvPr id="6" name="矩形 5"/>
              <p:cNvSpPr>
                <a:spLocks noRot="1" noChangeAspect="1" noMove="1" noResize="1" noEditPoints="1" noAdjustHandles="1" noChangeArrowheads="1" noChangeShapeType="1" noTextEdit="1"/>
              </p:cNvSpPr>
              <p:nvPr/>
            </p:nvSpPr>
            <p:spPr>
              <a:xfrm>
                <a:off x="412124" y="4224513"/>
                <a:ext cx="5486400" cy="1159099"/>
              </a:xfrm>
              <a:prstGeom prst="rect">
                <a:avLst/>
              </a:prstGeom>
              <a:blipFill rotWithShape="0">
                <a:blip r:embed="rId4"/>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7421906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63E1D60-F27C-4D75-98DD-A09069F60634}"/>
              </a:ext>
            </a:extLst>
          </p:cNvPr>
          <p:cNvSpPr>
            <a:spLocks noGrp="1"/>
          </p:cNvSpPr>
          <p:nvPr>
            <p:ph idx="1"/>
          </p:nvPr>
        </p:nvSpPr>
        <p:spPr/>
        <p:txBody>
          <a:bodyPr/>
          <a:lstStyle/>
          <a:p>
            <a:pPr marL="457200" indent="-457200">
              <a:defRPr/>
            </a:pPr>
            <a:r>
              <a:rPr lang="zh-CN" altLang="en-US" sz="2400" b="1" noProof="1">
                <a:latin typeface="Times New Roman" panose="02020603050405020304" pitchFamily="18" charset="0"/>
                <a:cs typeface="Times New Roman" panose="02020603050405020304" pitchFamily="18" charset="0"/>
              </a:rPr>
              <a:t>时间复杂度分成两类：</a:t>
            </a:r>
          </a:p>
          <a:p>
            <a:pPr lvl="1">
              <a:defRPr/>
            </a:pPr>
            <a:r>
              <a:rPr lang="zh-CN" altLang="en-US" b="1" noProof="1">
                <a:solidFill>
                  <a:srgbClr val="FF0000"/>
                </a:solidFill>
                <a:latin typeface="Times New Roman" panose="02020603050405020304" pitchFamily="18" charset="0"/>
                <a:cs typeface="Times New Roman" panose="02020603050405020304" pitchFamily="18" charset="0"/>
              </a:rPr>
              <a:t>多项式时间</a:t>
            </a:r>
            <a:r>
              <a:rPr lang="zh-CN" altLang="en-US" b="1" noProof="1">
                <a:latin typeface="Times New Roman" panose="02020603050405020304" pitchFamily="18" charset="0"/>
                <a:cs typeface="Times New Roman" panose="02020603050405020304" pitchFamily="18" charset="0"/>
              </a:rPr>
              <a:t>复杂度，包括</a:t>
            </a:r>
            <a:r>
              <a:rPr lang="zh-CN" altLang="en-US" b="1" i="1" noProof="1">
                <a:latin typeface="Times New Roman" panose="02020603050405020304" pitchFamily="18" charset="0"/>
                <a:cs typeface="Times New Roman" panose="02020603050405020304" pitchFamily="18" charset="0"/>
              </a:rPr>
              <a:t>O(1)、O(n)、O(nlogn)、O(n</a:t>
            </a:r>
            <a:r>
              <a:rPr lang="zh-CN" altLang="en-US" b="1" i="1" baseline="30000" noProof="1">
                <a:latin typeface="Times New Roman" panose="02020603050405020304" pitchFamily="18" charset="0"/>
                <a:cs typeface="Times New Roman" panose="02020603050405020304" pitchFamily="18" charset="0"/>
              </a:rPr>
              <a:t>k</a:t>
            </a:r>
            <a:r>
              <a:rPr lang="zh-CN" altLang="en-US" b="1" i="1" noProof="1">
                <a:latin typeface="Times New Roman" panose="02020603050405020304" pitchFamily="18" charset="0"/>
                <a:cs typeface="Times New Roman" panose="02020603050405020304" pitchFamily="18" charset="0"/>
              </a:rPr>
              <a:t>)</a:t>
            </a:r>
            <a:r>
              <a:rPr lang="zh-CN" altLang="en-US" b="1" noProof="1">
                <a:latin typeface="Times New Roman" panose="02020603050405020304" pitchFamily="18" charset="0"/>
                <a:cs typeface="Times New Roman" panose="02020603050405020304" pitchFamily="18" charset="0"/>
              </a:rPr>
              <a:t>等，其中</a:t>
            </a:r>
            <a:r>
              <a:rPr lang="zh-CN" altLang="en-US" b="1" i="1" noProof="1">
                <a:latin typeface="Times New Roman" panose="02020603050405020304" pitchFamily="18" charset="0"/>
                <a:cs typeface="Times New Roman" panose="02020603050405020304" pitchFamily="18" charset="0"/>
              </a:rPr>
              <a:t>k</a:t>
            </a:r>
            <a:r>
              <a:rPr lang="zh-CN" altLang="en-US" b="1" noProof="1">
                <a:latin typeface="Times New Roman" panose="02020603050405020304" pitchFamily="18" charset="0"/>
                <a:cs typeface="Times New Roman" panose="02020603050405020304" pitchFamily="18" charset="0"/>
              </a:rPr>
              <a:t>是一个常数；    </a:t>
            </a:r>
          </a:p>
          <a:p>
            <a:pPr marL="0" indent="0">
              <a:buFontTx/>
              <a:buNone/>
              <a:defRPr/>
            </a:pPr>
            <a:r>
              <a:rPr lang="zh-CN" altLang="en-US" sz="2400" b="1" noProof="1">
                <a:latin typeface="Times New Roman" panose="02020603050405020304" pitchFamily="18" charset="0"/>
                <a:cs typeface="Times New Roman" panose="02020603050405020304" pitchFamily="18" charset="0"/>
              </a:rPr>
              <a:t>               </a:t>
            </a:r>
            <a:r>
              <a:rPr lang="en-US" altLang="x-none" sz="2400" b="1" i="1" noProof="1">
                <a:solidFill>
                  <a:srgbClr val="0000CC"/>
                </a:solidFill>
                <a:latin typeface="Times New Roman" panose="02020603050405020304" pitchFamily="18" charset="0"/>
                <a:cs typeface="Times New Roman" panose="02020603050405020304" pitchFamily="18" charset="0"/>
                <a:sym typeface="+mn-ea"/>
              </a:rPr>
              <a:t>O(1) &lt; O(logn) &lt; O(n) &lt; O(nlogn) &lt; O(n</a:t>
            </a:r>
            <a:r>
              <a:rPr lang="en-US" altLang="x-none" sz="2400" b="1" i="1" baseline="30000" noProof="1">
                <a:solidFill>
                  <a:srgbClr val="0000CC"/>
                </a:solidFill>
                <a:latin typeface="Times New Roman" panose="02020603050405020304" pitchFamily="18" charset="0"/>
                <a:cs typeface="Times New Roman" panose="02020603050405020304" pitchFamily="18" charset="0"/>
                <a:sym typeface="+mn-ea"/>
              </a:rPr>
              <a:t>2</a:t>
            </a:r>
            <a:r>
              <a:rPr lang="en-US" altLang="x-none" sz="2400" b="1" i="1" noProof="1">
                <a:solidFill>
                  <a:srgbClr val="0000CC"/>
                </a:solidFill>
                <a:latin typeface="Times New Roman" panose="02020603050405020304" pitchFamily="18" charset="0"/>
                <a:cs typeface="Times New Roman" panose="02020603050405020304" pitchFamily="18" charset="0"/>
                <a:sym typeface="+mn-ea"/>
              </a:rPr>
              <a:t>) &lt; O(n</a:t>
            </a:r>
            <a:r>
              <a:rPr lang="en-US" altLang="x-none" sz="2400" b="1" i="1" baseline="30000" noProof="1">
                <a:solidFill>
                  <a:srgbClr val="0000CC"/>
                </a:solidFill>
                <a:latin typeface="Times New Roman" panose="02020603050405020304" pitchFamily="18" charset="0"/>
                <a:cs typeface="Times New Roman" panose="02020603050405020304" pitchFamily="18" charset="0"/>
                <a:sym typeface="+mn-ea"/>
              </a:rPr>
              <a:t>3</a:t>
            </a:r>
            <a:r>
              <a:rPr lang="en-US" altLang="x-none" sz="2400" b="1" i="1" noProof="1">
                <a:solidFill>
                  <a:srgbClr val="0000CC"/>
                </a:solidFill>
                <a:latin typeface="Times New Roman" panose="02020603050405020304" pitchFamily="18" charset="0"/>
                <a:cs typeface="Times New Roman" panose="02020603050405020304" pitchFamily="18" charset="0"/>
                <a:sym typeface="+mn-ea"/>
              </a:rPr>
              <a:t>)</a:t>
            </a:r>
          </a:p>
          <a:p>
            <a:pPr marL="776700" lvl="1" indent="-342900">
              <a:defRPr/>
            </a:pPr>
            <a:r>
              <a:rPr lang="zh-CN" altLang="en-US" b="1" noProof="1">
                <a:solidFill>
                  <a:srgbClr val="FF0000"/>
                </a:solidFill>
                <a:latin typeface="Times New Roman" panose="02020603050405020304" pitchFamily="18" charset="0"/>
                <a:cs typeface="Times New Roman" panose="02020603050405020304" pitchFamily="18" charset="0"/>
              </a:rPr>
              <a:t>指数时间</a:t>
            </a:r>
            <a:r>
              <a:rPr lang="zh-CN" altLang="en-US" b="1" noProof="1">
                <a:latin typeface="Times New Roman" panose="02020603050405020304" pitchFamily="18" charset="0"/>
                <a:cs typeface="Times New Roman" panose="02020603050405020304" pitchFamily="18" charset="0"/>
              </a:rPr>
              <a:t>复杂度，包括O(2</a:t>
            </a:r>
            <a:r>
              <a:rPr lang="zh-CN" altLang="en-US" b="1" baseline="30000" noProof="1">
                <a:latin typeface="Times New Roman" panose="02020603050405020304" pitchFamily="18" charset="0"/>
                <a:cs typeface="Times New Roman" panose="02020603050405020304" pitchFamily="18" charset="0"/>
              </a:rPr>
              <a:t>n</a:t>
            </a:r>
            <a:r>
              <a:rPr lang="zh-CN" altLang="en-US" b="1" noProof="1">
                <a:latin typeface="Times New Roman" panose="02020603050405020304" pitchFamily="18" charset="0"/>
                <a:cs typeface="Times New Roman" panose="02020603050405020304" pitchFamily="18" charset="0"/>
              </a:rPr>
              <a:t>)、O(n!)等。 </a:t>
            </a:r>
          </a:p>
          <a:p>
            <a:pPr marL="0" indent="0">
              <a:buFontTx/>
              <a:buNone/>
              <a:defRPr/>
            </a:pPr>
            <a:r>
              <a:rPr lang="zh-CN" altLang="en-US" sz="2400" b="1" noProof="1">
                <a:latin typeface="Times New Roman" panose="02020603050405020304" pitchFamily="18" charset="0"/>
                <a:cs typeface="Times New Roman" panose="02020603050405020304" pitchFamily="18" charset="0"/>
              </a:rPr>
              <a:t>              </a:t>
            </a:r>
            <a:r>
              <a:rPr lang="en-US" altLang="x-none" sz="2400" b="1" i="1" noProof="1">
                <a:solidFill>
                  <a:srgbClr val="0000CC"/>
                </a:solidFill>
                <a:latin typeface="Times New Roman" panose="02020603050405020304" pitchFamily="18" charset="0"/>
                <a:cs typeface="Times New Roman" panose="02020603050405020304" pitchFamily="18" charset="0"/>
                <a:sym typeface="+mn-ea"/>
              </a:rPr>
              <a:t>O(2</a:t>
            </a:r>
            <a:r>
              <a:rPr lang="en-US" altLang="x-none" sz="2400" b="1" i="1" baseline="30000" noProof="1">
                <a:solidFill>
                  <a:srgbClr val="0000CC"/>
                </a:solidFill>
                <a:latin typeface="Times New Roman" panose="02020603050405020304" pitchFamily="18" charset="0"/>
                <a:cs typeface="Times New Roman" panose="02020603050405020304" pitchFamily="18" charset="0"/>
                <a:sym typeface="+mn-ea"/>
              </a:rPr>
              <a:t>n</a:t>
            </a:r>
            <a:r>
              <a:rPr lang="en-US" altLang="x-none" sz="2400" b="1" i="1" noProof="1">
                <a:solidFill>
                  <a:srgbClr val="0000CC"/>
                </a:solidFill>
                <a:latin typeface="Times New Roman" panose="02020603050405020304" pitchFamily="18" charset="0"/>
                <a:cs typeface="Times New Roman" panose="02020603050405020304" pitchFamily="18" charset="0"/>
                <a:sym typeface="+mn-ea"/>
              </a:rPr>
              <a:t>) &lt; O(n!) &lt; O(n</a:t>
            </a:r>
            <a:r>
              <a:rPr lang="en-US" altLang="x-none" sz="2400" b="1" i="1" baseline="30000" noProof="1">
                <a:solidFill>
                  <a:srgbClr val="0000CC"/>
                </a:solidFill>
                <a:latin typeface="Times New Roman" panose="02020603050405020304" pitchFamily="18" charset="0"/>
                <a:cs typeface="Times New Roman" panose="02020603050405020304" pitchFamily="18" charset="0"/>
                <a:sym typeface="+mn-ea"/>
              </a:rPr>
              <a:t>n</a:t>
            </a:r>
            <a:r>
              <a:rPr lang="en-US" altLang="x-none" sz="2400" b="1" i="1" noProof="1">
                <a:solidFill>
                  <a:srgbClr val="0000CC"/>
                </a:solidFill>
                <a:latin typeface="Times New Roman" panose="02020603050405020304" pitchFamily="18" charset="0"/>
                <a:cs typeface="Times New Roman" panose="02020603050405020304" pitchFamily="18" charset="0"/>
                <a:sym typeface="+mn-ea"/>
              </a:rPr>
              <a:t>)</a:t>
            </a:r>
          </a:p>
          <a:p>
            <a:endParaRPr lang="zh-CN" altLang="en-US" dirty="0"/>
          </a:p>
        </p:txBody>
      </p:sp>
      <p:sp>
        <p:nvSpPr>
          <p:cNvPr id="3" name="标题 2">
            <a:extLst>
              <a:ext uri="{FF2B5EF4-FFF2-40B4-BE49-F238E27FC236}">
                <a16:creationId xmlns:a16="http://schemas.microsoft.com/office/drawing/2014/main" id="{15F152F5-F1E3-4DAB-8CF8-A76CD58B58BD}"/>
              </a:ext>
            </a:extLst>
          </p:cNvPr>
          <p:cNvSpPr>
            <a:spLocks noGrp="1"/>
          </p:cNvSpPr>
          <p:nvPr>
            <p:ph type="title"/>
          </p:nvPr>
        </p:nvSpPr>
        <p:spPr/>
        <p:txBody>
          <a:bodyPr/>
          <a:lstStyle/>
          <a:p>
            <a:r>
              <a:rPr lang="zh-CN" altLang="en-US" dirty="0"/>
              <a:t>时间复杂度</a:t>
            </a:r>
          </a:p>
        </p:txBody>
      </p:sp>
    </p:spTree>
    <p:extLst>
      <p:ext uri="{BB962C8B-B14F-4D97-AF65-F5344CB8AC3E}">
        <p14:creationId xmlns:p14="http://schemas.microsoft.com/office/powerpoint/2010/main" val="35067481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0C80891-0ECA-45B4-9A71-A0C9CFC38BD3}"/>
              </a:ext>
            </a:extLst>
          </p:cNvPr>
          <p:cNvSpPr>
            <a:spLocks noGrp="1"/>
          </p:cNvSpPr>
          <p:nvPr>
            <p:ph idx="1"/>
          </p:nvPr>
        </p:nvSpPr>
        <p:spPr/>
        <p:txBody>
          <a:bodyPr/>
          <a:lstStyle/>
          <a:p>
            <a:pPr marL="495300" indent="-495300">
              <a:lnSpc>
                <a:spcPct val="150000"/>
              </a:lnSpc>
              <a:spcBef>
                <a:spcPts val="0"/>
              </a:spcBef>
              <a:spcAft>
                <a:spcPts val="0"/>
              </a:spcAft>
            </a:pPr>
            <a:r>
              <a:rPr lang="zh-CN" altLang="zh-CN" b="1" dirty="0">
                <a:latin typeface="Times New Roman" panose="02020603050405020304" pitchFamily="18" charset="0"/>
                <a:cs typeface="Times New Roman" panose="02020603050405020304" pitchFamily="18" charset="0"/>
              </a:rPr>
              <a:t>一个算法是多项式</a:t>
            </a:r>
            <a:r>
              <a:rPr lang="zh-CN" altLang="en-US" b="1" dirty="0">
                <a:latin typeface="Times New Roman" panose="02020603050405020304" pitchFamily="18" charset="0"/>
                <a:cs typeface="Times New Roman" panose="02020603050405020304" pitchFamily="18" charset="0"/>
              </a:rPr>
              <a:t>时间</a:t>
            </a:r>
            <a:r>
              <a:rPr lang="zh-CN" altLang="zh-CN" b="1" dirty="0">
                <a:latin typeface="Times New Roman" panose="02020603050405020304" pitchFamily="18" charset="0"/>
                <a:cs typeface="Times New Roman" panose="02020603050405020304" pitchFamily="18" charset="0"/>
              </a:rPr>
              <a:t>复杂度</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a:t>
            </a:r>
            <a:r>
              <a:rPr lang="zh-CN" altLang="zh-CN" b="1" dirty="0">
                <a:solidFill>
                  <a:srgbClr val="FF0000"/>
                </a:solidFill>
                <a:latin typeface="Times New Roman" panose="02020603050405020304" pitchFamily="18" charset="0"/>
                <a:cs typeface="Times New Roman" panose="02020603050405020304" pitchFamily="18" charset="0"/>
              </a:rPr>
              <a:t>高效</a:t>
            </a:r>
            <a:r>
              <a:rPr lang="en-US" altLang="zh-CN" b="1" dirty="0">
                <a:latin typeface="Times New Roman" panose="02020603050405020304" pitchFamily="18" charset="0"/>
                <a:cs typeface="Times New Roman" panose="02020603050405020304" pitchFamily="18" charset="0"/>
              </a:rPr>
              <a:t>”</a:t>
            </a:r>
            <a:r>
              <a:rPr lang="zh-CN" altLang="zh-CN" b="1" dirty="0">
                <a:latin typeface="Times New Roman" panose="02020603050405020304" pitchFamily="18" charset="0"/>
                <a:cs typeface="Times New Roman" panose="02020603050405020304" pitchFamily="18" charset="0"/>
              </a:rPr>
              <a:t>算法。</a:t>
            </a:r>
            <a:endParaRPr lang="en-US" altLang="zh-CN" b="1" dirty="0">
              <a:latin typeface="Times New Roman" panose="02020603050405020304" pitchFamily="18" charset="0"/>
              <a:cs typeface="Times New Roman" panose="02020603050405020304" pitchFamily="18" charset="0"/>
            </a:endParaRPr>
          </a:p>
          <a:p>
            <a:pPr marL="929100" lvl="1" indent="-495300">
              <a:lnSpc>
                <a:spcPct val="150000"/>
              </a:lnSpc>
              <a:spcBef>
                <a:spcPts val="0"/>
              </a:spcBef>
              <a:spcAft>
                <a:spcPts val="0"/>
              </a:spcAft>
            </a:pPr>
            <a:r>
              <a:rPr lang="zh-CN" altLang="zh-CN" b="1" dirty="0">
                <a:latin typeface="Times New Roman" panose="02020603050405020304" pitchFamily="18" charset="0"/>
                <a:cs typeface="Times New Roman" panose="02020603050405020304" pitchFamily="18" charset="0"/>
              </a:rPr>
              <a:t>多项式</a:t>
            </a:r>
            <a:r>
              <a:rPr lang="zh-CN" altLang="en-US" b="1" dirty="0">
                <a:latin typeface="Times New Roman" panose="02020603050405020304" pitchFamily="18" charset="0"/>
                <a:cs typeface="Times New Roman" panose="02020603050405020304" pitchFamily="18" charset="0"/>
              </a:rPr>
              <a:t>时间</a:t>
            </a:r>
            <a:r>
              <a:rPr lang="zh-CN" altLang="zh-CN" b="1" dirty="0">
                <a:latin typeface="Times New Roman" panose="02020603050405020304" pitchFamily="18" charset="0"/>
                <a:cs typeface="Times New Roman" panose="02020603050405020304" pitchFamily="18" charset="0"/>
              </a:rPr>
              <a:t>复杂度的算法，随着</a:t>
            </a:r>
            <a:r>
              <a:rPr lang="zh-CN" altLang="en-US" b="1" dirty="0">
                <a:latin typeface="Times New Roman" panose="02020603050405020304" pitchFamily="18" charset="0"/>
                <a:cs typeface="Times New Roman" panose="02020603050405020304" pitchFamily="18" charset="0"/>
              </a:rPr>
              <a:t>输入</a:t>
            </a:r>
            <a:r>
              <a:rPr lang="zh-CN" altLang="zh-CN" b="1" dirty="0">
                <a:latin typeface="Times New Roman" panose="02020603050405020304" pitchFamily="18" charset="0"/>
                <a:cs typeface="Times New Roman" panose="02020603050405020304" pitchFamily="18" charset="0"/>
              </a:rPr>
              <a:t>规模</a:t>
            </a:r>
            <a:r>
              <a:rPr lang="en-US" altLang="zh-CN" b="1" i="1" dirty="0">
                <a:latin typeface="Times New Roman" panose="02020603050405020304" pitchFamily="18" charset="0"/>
                <a:cs typeface="Times New Roman" panose="02020603050405020304" pitchFamily="18" charset="0"/>
              </a:rPr>
              <a:t>n</a:t>
            </a:r>
            <a:r>
              <a:rPr lang="zh-CN" altLang="zh-CN" b="1" dirty="0">
                <a:latin typeface="Times New Roman" panose="02020603050405020304" pitchFamily="18" charset="0"/>
                <a:cs typeface="Times New Roman" panose="02020603050405020304" pitchFamily="18" charset="0"/>
              </a:rPr>
              <a:t>的增加，可以通过堆叠硬件来实现，</a:t>
            </a:r>
            <a:r>
              <a:rPr lang="en-US" altLang="zh-CN" b="1" dirty="0">
                <a:latin typeface="Times New Roman" panose="02020603050405020304" pitchFamily="18" charset="0"/>
                <a:cs typeface="Times New Roman" panose="02020603050405020304" pitchFamily="18" charset="0"/>
              </a:rPr>
              <a:t>“</a:t>
            </a:r>
            <a:r>
              <a:rPr lang="zh-CN" altLang="zh-CN" b="1" dirty="0">
                <a:latin typeface="Times New Roman" panose="02020603050405020304" pitchFamily="18" charset="0"/>
                <a:cs typeface="Times New Roman" panose="02020603050405020304" pitchFamily="18" charset="0"/>
              </a:rPr>
              <a:t>砸钱</a:t>
            </a:r>
            <a:r>
              <a:rPr lang="en-US" altLang="zh-CN" b="1" dirty="0">
                <a:latin typeface="Times New Roman" panose="02020603050405020304" pitchFamily="18" charset="0"/>
                <a:cs typeface="Times New Roman" panose="02020603050405020304" pitchFamily="18" charset="0"/>
              </a:rPr>
              <a:t>”</a:t>
            </a:r>
            <a:r>
              <a:rPr lang="zh-CN" altLang="zh-CN" b="1" dirty="0">
                <a:latin typeface="Times New Roman" panose="02020603050405020304" pitchFamily="18" charset="0"/>
                <a:cs typeface="Times New Roman" panose="02020603050405020304" pitchFamily="18" charset="0"/>
              </a:rPr>
              <a:t>是行得通的；</a:t>
            </a:r>
            <a:endParaRPr lang="en-US" altLang="zh-CN" b="1" dirty="0">
              <a:latin typeface="Times New Roman" panose="02020603050405020304" pitchFamily="18" charset="0"/>
              <a:cs typeface="Times New Roman" panose="02020603050405020304" pitchFamily="18" charset="0"/>
            </a:endParaRPr>
          </a:p>
          <a:p>
            <a:pPr marL="495300" indent="-495300">
              <a:lnSpc>
                <a:spcPct val="150000"/>
              </a:lnSpc>
              <a:spcBef>
                <a:spcPts val="0"/>
              </a:spcBef>
              <a:spcAft>
                <a:spcPts val="0"/>
              </a:spcAft>
            </a:pPr>
            <a:r>
              <a:rPr lang="zh-CN" altLang="zh-CN" b="1" dirty="0">
                <a:latin typeface="Times New Roman" panose="02020603050405020304" pitchFamily="18" charset="0"/>
                <a:cs typeface="Times New Roman" panose="02020603050405020304" pitchFamily="18" charset="0"/>
              </a:rPr>
              <a:t>指数</a:t>
            </a:r>
            <a:r>
              <a:rPr lang="zh-CN" altLang="en-US" b="1" dirty="0">
                <a:latin typeface="Times New Roman" panose="02020603050405020304" pitchFamily="18" charset="0"/>
                <a:cs typeface="Times New Roman" panose="02020603050405020304" pitchFamily="18" charset="0"/>
              </a:rPr>
              <a:t>时间</a:t>
            </a:r>
            <a:r>
              <a:rPr lang="zh-CN" altLang="zh-CN" b="1" dirty="0">
                <a:latin typeface="Times New Roman" panose="02020603050405020304" pitchFamily="18" charset="0"/>
                <a:cs typeface="Times New Roman" panose="02020603050405020304" pitchFamily="18" charset="0"/>
              </a:rPr>
              <a:t>复杂度</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a:t>
            </a:r>
            <a:r>
              <a:rPr lang="zh-CN" altLang="zh-CN" b="1" dirty="0">
                <a:solidFill>
                  <a:srgbClr val="FF0000"/>
                </a:solidFill>
                <a:latin typeface="Times New Roman" panose="02020603050405020304" pitchFamily="18" charset="0"/>
                <a:cs typeface="Times New Roman" panose="02020603050405020304" pitchFamily="18" charset="0"/>
              </a:rPr>
              <a:t>低效</a:t>
            </a:r>
            <a:r>
              <a:rPr lang="en-US" altLang="zh-CN" b="1" dirty="0">
                <a:latin typeface="Times New Roman" panose="02020603050405020304" pitchFamily="18" charset="0"/>
                <a:cs typeface="Times New Roman" panose="02020603050405020304" pitchFamily="18" charset="0"/>
              </a:rPr>
              <a:t>”</a:t>
            </a:r>
            <a:r>
              <a:rPr lang="zh-CN" altLang="zh-CN" b="1" dirty="0">
                <a:latin typeface="Times New Roman" panose="02020603050405020304" pitchFamily="18" charset="0"/>
                <a:cs typeface="Times New Roman" panose="02020603050405020304" pitchFamily="18" charset="0"/>
              </a:rPr>
              <a:t>算法。</a:t>
            </a:r>
            <a:endParaRPr lang="en-US" altLang="zh-CN" b="1" dirty="0">
              <a:latin typeface="Times New Roman" panose="02020603050405020304" pitchFamily="18" charset="0"/>
              <a:cs typeface="Times New Roman" panose="02020603050405020304" pitchFamily="18" charset="0"/>
            </a:endParaRPr>
          </a:p>
          <a:p>
            <a:pPr marL="929100" lvl="1" indent="-495300">
              <a:lnSpc>
                <a:spcPct val="150000"/>
              </a:lnSpc>
              <a:spcBef>
                <a:spcPts val="0"/>
              </a:spcBef>
              <a:spcAft>
                <a:spcPts val="0"/>
              </a:spcAft>
            </a:pPr>
            <a:r>
              <a:rPr lang="zh-CN" altLang="zh-CN" b="1" dirty="0">
                <a:latin typeface="Times New Roman" panose="02020603050405020304" pitchFamily="18" charset="0"/>
                <a:cs typeface="Times New Roman" panose="02020603050405020304" pitchFamily="18" charset="0"/>
              </a:rPr>
              <a:t>指数</a:t>
            </a:r>
            <a:r>
              <a:rPr lang="zh-CN" altLang="en-US" b="1" dirty="0">
                <a:latin typeface="Times New Roman" panose="02020603050405020304" pitchFamily="18" charset="0"/>
                <a:cs typeface="Times New Roman" panose="02020603050405020304" pitchFamily="18" charset="0"/>
              </a:rPr>
              <a:t>时间</a:t>
            </a:r>
            <a:r>
              <a:rPr lang="zh-CN" altLang="zh-CN" b="1" dirty="0">
                <a:latin typeface="Times New Roman" panose="02020603050405020304" pitchFamily="18" charset="0"/>
                <a:cs typeface="Times New Roman" panose="02020603050405020304" pitchFamily="18" charset="0"/>
              </a:rPr>
              <a:t>复杂度的算法，增加硬件也无济于事，其增长的速度超出了想象力。</a:t>
            </a:r>
            <a:endParaRPr lang="en-US" altLang="zh-CN" b="1" dirty="0">
              <a:solidFill>
                <a:schemeClr val="accent2"/>
              </a:solidFill>
              <a:latin typeface="Times New Roman" panose="02020603050405020304" pitchFamily="18" charset="0"/>
              <a:cs typeface="Times New Roman" panose="02020603050405020304" pitchFamily="18" charset="0"/>
            </a:endParaRPr>
          </a:p>
          <a:p>
            <a:endParaRPr lang="zh-CN" altLang="en-US" dirty="0"/>
          </a:p>
        </p:txBody>
      </p:sp>
      <p:sp>
        <p:nvSpPr>
          <p:cNvPr id="3" name="标题 2">
            <a:extLst>
              <a:ext uri="{FF2B5EF4-FFF2-40B4-BE49-F238E27FC236}">
                <a16:creationId xmlns:a16="http://schemas.microsoft.com/office/drawing/2014/main" id="{A3C116CC-E933-40A3-AA4C-9F6BC615EE31}"/>
              </a:ext>
            </a:extLst>
          </p:cNvPr>
          <p:cNvSpPr>
            <a:spLocks noGrp="1"/>
          </p:cNvSpPr>
          <p:nvPr>
            <p:ph type="title"/>
          </p:nvPr>
        </p:nvSpPr>
        <p:spPr/>
        <p:txBody>
          <a:bodyPr/>
          <a:lstStyle/>
          <a:p>
            <a:r>
              <a:rPr lang="zh-CN" altLang="en-US" dirty="0"/>
              <a:t>时间复杂度</a:t>
            </a:r>
          </a:p>
        </p:txBody>
      </p:sp>
    </p:spTree>
    <p:extLst>
      <p:ext uri="{BB962C8B-B14F-4D97-AF65-F5344CB8AC3E}">
        <p14:creationId xmlns:p14="http://schemas.microsoft.com/office/powerpoint/2010/main" val="7887472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36865">
            <a:extLst>
              <a:ext uri="{FF2B5EF4-FFF2-40B4-BE49-F238E27FC236}">
                <a16:creationId xmlns:a16="http://schemas.microsoft.com/office/drawing/2014/main" id="{EFE1C43E-45E3-48C0-854C-410095E883B5}"/>
              </a:ext>
            </a:extLst>
          </p:cNvPr>
          <p:cNvSpPr>
            <a:spLocks noGrp="1" noChangeArrowheads="1"/>
          </p:cNvSpPr>
          <p:nvPr>
            <p:ph type="title"/>
          </p:nvPr>
        </p:nvSpPr>
        <p:spPr>
          <a:xfrm>
            <a:off x="746125" y="458788"/>
            <a:ext cx="7923213" cy="1143000"/>
          </a:xfrm>
        </p:spPr>
        <p:txBody>
          <a:bodyPr/>
          <a:lstStyle/>
          <a:p>
            <a:r>
              <a:rPr lang="zh-CN" altLang="en-US">
                <a:solidFill>
                  <a:srgbClr val="FF0000"/>
                </a:solidFill>
              </a:rPr>
              <a:t> </a:t>
            </a:r>
            <a:endParaRPr lang="zh-CN" altLang="en-US">
              <a:solidFill>
                <a:srgbClr val="0070C0"/>
              </a:solidFill>
            </a:endParaRPr>
          </a:p>
        </p:txBody>
      </p:sp>
      <p:sp>
        <p:nvSpPr>
          <p:cNvPr id="81922" name="文本占位符 36866">
            <a:extLst>
              <a:ext uri="{FF2B5EF4-FFF2-40B4-BE49-F238E27FC236}">
                <a16:creationId xmlns:a16="http://schemas.microsoft.com/office/drawing/2014/main" id="{3D431357-D70F-4F5E-AD12-8F7F328951B4}"/>
              </a:ext>
            </a:extLst>
          </p:cNvPr>
          <p:cNvSpPr>
            <a:spLocks noGrp="1" noChangeArrowheads="1"/>
          </p:cNvSpPr>
          <p:nvPr>
            <p:ph type="body" sz="half" idx="1"/>
          </p:nvPr>
        </p:nvSpPr>
        <p:spPr>
          <a:xfrm>
            <a:off x="474663" y="1017588"/>
            <a:ext cx="8153400" cy="539750"/>
          </a:xfrm>
        </p:spPr>
        <p:txBody>
          <a:bodyPr/>
          <a:lstStyle/>
          <a:p>
            <a:pPr marL="495300" indent="-495300" algn="ctr">
              <a:buFontTx/>
              <a:buNone/>
            </a:pPr>
            <a:r>
              <a:rPr lang="zh-CN" altLang="en-US" b="1" dirty="0"/>
              <a:t>多项式函数与指数函数的增长对比</a:t>
            </a:r>
          </a:p>
        </p:txBody>
      </p:sp>
      <p:graphicFrame>
        <p:nvGraphicFramePr>
          <p:cNvPr id="7" name="表格 6">
            <a:extLst>
              <a:ext uri="{FF2B5EF4-FFF2-40B4-BE49-F238E27FC236}">
                <a16:creationId xmlns:a16="http://schemas.microsoft.com/office/drawing/2014/main" id="{B0BB32FF-F580-47FF-80F5-00DC909ABA90}"/>
              </a:ext>
            </a:extLst>
          </p:cNvPr>
          <p:cNvGraphicFramePr/>
          <p:nvPr/>
        </p:nvGraphicFramePr>
        <p:xfrm>
          <a:off x="361950" y="2219325"/>
          <a:ext cx="8505824" cy="3368676"/>
        </p:xfrm>
        <a:graphic>
          <a:graphicData uri="http://schemas.openxmlformats.org/drawingml/2006/table">
            <a:tbl>
              <a:tblPr/>
              <a:tblGrid>
                <a:gridCol w="1611115">
                  <a:extLst>
                    <a:ext uri="{9D8B030D-6E8A-4147-A177-3AD203B41FA5}">
                      <a16:colId xmlns:a16="http://schemas.microsoft.com/office/drawing/2014/main" val="20000"/>
                    </a:ext>
                  </a:extLst>
                </a:gridCol>
                <a:gridCol w="848423">
                  <a:extLst>
                    <a:ext uri="{9D8B030D-6E8A-4147-A177-3AD203B41FA5}">
                      <a16:colId xmlns:a16="http://schemas.microsoft.com/office/drawing/2014/main" val="20001"/>
                    </a:ext>
                  </a:extLst>
                </a:gridCol>
                <a:gridCol w="739830">
                  <a:extLst>
                    <a:ext uri="{9D8B030D-6E8A-4147-A177-3AD203B41FA5}">
                      <a16:colId xmlns:a16="http://schemas.microsoft.com/office/drawing/2014/main" val="20002"/>
                    </a:ext>
                  </a:extLst>
                </a:gridCol>
                <a:gridCol w="1010360">
                  <a:extLst>
                    <a:ext uri="{9D8B030D-6E8A-4147-A177-3AD203B41FA5}">
                      <a16:colId xmlns:a16="http://schemas.microsoft.com/office/drawing/2014/main" val="20003"/>
                    </a:ext>
                  </a:extLst>
                </a:gridCol>
                <a:gridCol w="894147">
                  <a:extLst>
                    <a:ext uri="{9D8B030D-6E8A-4147-A177-3AD203B41FA5}">
                      <a16:colId xmlns:a16="http://schemas.microsoft.com/office/drawing/2014/main" val="20004"/>
                    </a:ext>
                  </a:extLst>
                </a:gridCol>
                <a:gridCol w="1060529">
                  <a:extLst>
                    <a:ext uri="{9D8B030D-6E8A-4147-A177-3AD203B41FA5}">
                      <a16:colId xmlns:a16="http://schemas.microsoft.com/office/drawing/2014/main" val="20005"/>
                    </a:ext>
                  </a:extLst>
                </a:gridCol>
                <a:gridCol w="1162137">
                  <a:extLst>
                    <a:ext uri="{9D8B030D-6E8A-4147-A177-3AD203B41FA5}">
                      <a16:colId xmlns:a16="http://schemas.microsoft.com/office/drawing/2014/main" val="20006"/>
                    </a:ext>
                  </a:extLst>
                </a:gridCol>
                <a:gridCol w="1179283">
                  <a:extLst>
                    <a:ext uri="{9D8B030D-6E8A-4147-A177-3AD203B41FA5}">
                      <a16:colId xmlns:a16="http://schemas.microsoft.com/office/drawing/2014/main" val="20007"/>
                    </a:ext>
                  </a:extLst>
                </a:gridCol>
              </a:tblGrid>
              <a:tr h="599962">
                <a:tc rowSpan="2">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lgn="ctr">
                        <a:spcBef>
                          <a:spcPct val="0"/>
                        </a:spcBef>
                        <a:buNone/>
                      </a:pPr>
                      <a:r>
                        <a:rPr lang="zh-CN" altLang="en-US" sz="2200" b="1">
                          <a:solidFill>
                            <a:srgbClr val="000080"/>
                          </a:solidFill>
                          <a:latin typeface="华文中宋" panose="02010600040101010101" pitchFamily="2" charset="-122"/>
                          <a:ea typeface="华文中宋" panose="02010600040101010101" pitchFamily="2" charset="-122"/>
                        </a:rPr>
                        <a:t>问题规模</a:t>
                      </a:r>
                      <a:r>
                        <a:rPr lang="en-US" altLang="zh-CN" sz="2200" b="1">
                          <a:solidFill>
                            <a:srgbClr val="000080"/>
                          </a:solidFill>
                          <a:latin typeface="Times New Roman" panose="02020603050405020304" pitchFamily="18" charset="0"/>
                          <a:ea typeface="华文中宋" panose="02010600040101010101" pitchFamily="2" charset="-122"/>
                        </a:rPr>
                        <a:t>n</a:t>
                      </a:r>
                      <a:endParaRPr lang="en-US" altLang="zh-CN" sz="1800">
                        <a:ea typeface="华文中宋" panose="02010600040101010101" pitchFamily="2" charset="-122"/>
                      </a:endParaRPr>
                    </a:p>
                  </a:txBody>
                  <a:tcPr marL="91447" marR="91447" marT="45711" marB="4571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5">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lgn="ctr">
                        <a:spcBef>
                          <a:spcPct val="0"/>
                        </a:spcBef>
                        <a:buNone/>
                      </a:pPr>
                      <a:r>
                        <a:rPr lang="zh-CN" altLang="en-US" sz="2200" b="1">
                          <a:solidFill>
                            <a:srgbClr val="000080"/>
                          </a:solidFill>
                          <a:latin typeface="华文中宋" panose="02010600040101010101" pitchFamily="2" charset="-122"/>
                          <a:ea typeface="华文中宋" panose="02010600040101010101" pitchFamily="2" charset="-122"/>
                        </a:rPr>
                        <a:t>多项式函数</a:t>
                      </a:r>
                      <a:endParaRPr lang="zh-CN" altLang="en-US" sz="18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zh-CN" altLang="en-US" sz="2200" b="1">
                          <a:solidFill>
                            <a:srgbClr val="000080"/>
                          </a:solidFill>
                          <a:latin typeface="华文中宋" panose="02010600040101010101" pitchFamily="2" charset="-122"/>
                          <a:ea typeface="华文中宋" panose="02010600040101010101" pitchFamily="2" charset="-122"/>
                        </a:rPr>
                        <a:t>指数函数</a:t>
                      </a:r>
                      <a:endParaRPr lang="zh-CN" altLang="en-US" sz="18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zh-CN"/>
                    </a:p>
                  </a:txBody>
                  <a:tcPr>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561234">
                <a:tc vMerge="1">
                  <a:txBody>
                    <a:bodyPr/>
                    <a:lstStyle/>
                    <a:p>
                      <a:endParaRPr lang="zh-CN"/>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2200" b="1">
                          <a:solidFill>
                            <a:srgbClr val="FF0000"/>
                          </a:solidFill>
                          <a:latin typeface="Times New Roman" panose="02020603050405020304" pitchFamily="18" charset="0"/>
                          <a:ea typeface="华文中宋" panose="02010600040101010101" pitchFamily="2" charset="-122"/>
                        </a:rPr>
                        <a:t>logn</a:t>
                      </a:r>
                      <a:endParaRPr lang="en-US" altLang="zh-CN" sz="18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2200" b="1">
                          <a:solidFill>
                            <a:srgbClr val="FF0000"/>
                          </a:solidFill>
                          <a:latin typeface="Times New Roman" panose="02020603050405020304" pitchFamily="18" charset="0"/>
                          <a:ea typeface="华文中宋" panose="02010600040101010101" pitchFamily="2" charset="-122"/>
                        </a:rPr>
                        <a:t>n</a:t>
                      </a:r>
                      <a:endParaRPr lang="en-US" altLang="zh-CN" sz="18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2200" b="1">
                          <a:solidFill>
                            <a:srgbClr val="FF0000"/>
                          </a:solidFill>
                          <a:latin typeface="Times New Roman" panose="02020603050405020304" pitchFamily="18" charset="0"/>
                          <a:ea typeface="华文中宋" panose="02010600040101010101" pitchFamily="2" charset="-122"/>
                        </a:rPr>
                        <a:t>nlogn</a:t>
                      </a:r>
                      <a:endParaRPr lang="en-US" altLang="zh-CN" sz="18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2200" b="1">
                          <a:solidFill>
                            <a:srgbClr val="FF0000"/>
                          </a:solidFill>
                          <a:latin typeface="Times New Roman" panose="02020603050405020304" pitchFamily="18" charset="0"/>
                          <a:ea typeface="华文中宋" panose="02010600040101010101" pitchFamily="2" charset="-122"/>
                        </a:rPr>
                        <a:t>n</a:t>
                      </a:r>
                      <a:r>
                        <a:rPr lang="en-US" altLang="zh-CN" sz="2200" b="1" baseline="30000">
                          <a:solidFill>
                            <a:srgbClr val="FF0000"/>
                          </a:solidFill>
                          <a:latin typeface="Times New Roman" panose="02020603050405020304" pitchFamily="18" charset="0"/>
                          <a:ea typeface="华文中宋" panose="02010600040101010101" pitchFamily="2" charset="-122"/>
                        </a:rPr>
                        <a:t>2</a:t>
                      </a:r>
                      <a:endParaRPr lang="en-US" altLang="zh-CN" sz="18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2200" b="1">
                          <a:solidFill>
                            <a:srgbClr val="FF0000"/>
                          </a:solidFill>
                          <a:latin typeface="Times New Roman" panose="02020603050405020304" pitchFamily="18" charset="0"/>
                          <a:ea typeface="华文中宋" panose="02010600040101010101" pitchFamily="2" charset="-122"/>
                        </a:rPr>
                        <a:t>n</a:t>
                      </a:r>
                      <a:r>
                        <a:rPr lang="en-US" altLang="zh-CN" sz="2200" b="1" baseline="30000">
                          <a:solidFill>
                            <a:srgbClr val="FF0000"/>
                          </a:solidFill>
                          <a:latin typeface="Times New Roman" panose="02020603050405020304" pitchFamily="18" charset="0"/>
                          <a:ea typeface="华文中宋" panose="02010600040101010101" pitchFamily="2" charset="-122"/>
                        </a:rPr>
                        <a:t>3</a:t>
                      </a:r>
                      <a:endParaRPr lang="en-US" altLang="zh-CN" sz="18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2200" b="1">
                          <a:solidFill>
                            <a:srgbClr val="FF0000"/>
                          </a:solidFill>
                          <a:latin typeface="Times New Roman" panose="02020603050405020304" pitchFamily="18" charset="0"/>
                          <a:ea typeface="华文中宋" panose="02010600040101010101" pitchFamily="2" charset="-122"/>
                        </a:rPr>
                        <a:t>2</a:t>
                      </a:r>
                      <a:r>
                        <a:rPr lang="en-US" altLang="zh-CN" sz="2200" b="1" baseline="30000">
                          <a:solidFill>
                            <a:srgbClr val="FF0000"/>
                          </a:solidFill>
                          <a:latin typeface="Times New Roman" panose="02020603050405020304" pitchFamily="18" charset="0"/>
                          <a:ea typeface="华文中宋" panose="02010600040101010101" pitchFamily="2" charset="-122"/>
                        </a:rPr>
                        <a:t>n</a:t>
                      </a:r>
                      <a:endParaRPr lang="en-US" altLang="zh-CN" sz="18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2200" b="1">
                          <a:solidFill>
                            <a:srgbClr val="FF0000"/>
                          </a:solidFill>
                          <a:latin typeface="Times New Roman" panose="02020603050405020304" pitchFamily="18" charset="0"/>
                          <a:ea typeface="华文中宋" panose="02010600040101010101" pitchFamily="2" charset="-122"/>
                        </a:rPr>
                        <a:t>n!</a:t>
                      </a:r>
                      <a:endParaRPr lang="en-US" altLang="zh-CN" sz="18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0607">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lgn="ctr">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1</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0</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1</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0.0</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1</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1</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2</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1</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1242">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lgn="ctr">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10</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3.3</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10</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33.2</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100</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1000</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1024</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3628800</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1877">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lgn="ctr">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20</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4.3</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20</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86.4</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400</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8000</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1048376</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2.4E18</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1877">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lgn="ctr">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50</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5.6</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50</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282.2</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2500</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125000</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1.0E15</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3.0E64</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1877">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lgn="ctr">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100</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6.6</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100</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664.4</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10000</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1000000</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1.3E30</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20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600" kern="1200"/>
                      </a:lvl3pPr>
                      <a:lvl4pPr marL="1600200" lvl="3" indent="-228600">
                        <a:defRPr sz="1200" kern="1200"/>
                      </a:lvl4pPr>
                      <a:lvl5pPr marL="2057400" lvl="4" indent="-228600">
                        <a:defRPr sz="900" kern="1200"/>
                      </a:lvl5pPr>
                    </a:lstStyle>
                    <a:p>
                      <a:pPr marL="0" lvl="0" indent="0">
                        <a:spcBef>
                          <a:spcPct val="0"/>
                        </a:spcBef>
                        <a:buNone/>
                      </a:pPr>
                      <a:r>
                        <a:rPr lang="en-US" altLang="zh-CN" sz="1600" b="1">
                          <a:solidFill>
                            <a:srgbClr val="000080"/>
                          </a:solidFill>
                          <a:latin typeface="Times New Roman" panose="02020603050405020304" pitchFamily="18" charset="0"/>
                          <a:ea typeface="华文中宋" panose="02010600040101010101" pitchFamily="2" charset="-122"/>
                        </a:rPr>
                        <a:t>9.3E157</a:t>
                      </a:r>
                      <a:endParaRPr lang="en-US" altLang="zh-CN" sz="1600">
                        <a:ea typeface="华文中宋" panose="02010600040101010101" pitchFamily="2" charset="-122"/>
                      </a:endParaRPr>
                    </a:p>
                  </a:txBody>
                  <a:tcPr marL="91447" marR="91447" marT="45711" marB="4571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strips dir="r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a:extLst>
              <a:ext uri="{FF2B5EF4-FFF2-40B4-BE49-F238E27FC236}">
                <a16:creationId xmlns:a16="http://schemas.microsoft.com/office/drawing/2014/main" id="{F72A7552-281F-4C1A-8BBA-F647F3AE2F94}"/>
              </a:ext>
            </a:extLst>
          </p:cNvPr>
          <p:cNvSpPr>
            <a:spLocks noGrp="1" noChangeArrowheads="1"/>
          </p:cNvSpPr>
          <p:nvPr>
            <p:ph type="title"/>
          </p:nvPr>
        </p:nvSpPr>
        <p:spPr>
          <a:xfrm>
            <a:off x="1574947" y="662838"/>
            <a:ext cx="5548867" cy="953312"/>
          </a:xfrm>
        </p:spPr>
        <p:txBody>
          <a:bodyPr/>
          <a:lstStyle/>
          <a:p>
            <a:r>
              <a:rPr lang="zh-CN" altLang="en-US" dirty="0">
                <a:solidFill>
                  <a:srgbClr val="0070C0"/>
                </a:solidFill>
              </a:rPr>
              <a:t>问题规模和可用算法</a:t>
            </a:r>
          </a:p>
        </p:txBody>
      </p:sp>
      <p:graphicFrame>
        <p:nvGraphicFramePr>
          <p:cNvPr id="82946" name="内容占位符 7">
            <a:extLst>
              <a:ext uri="{FF2B5EF4-FFF2-40B4-BE49-F238E27FC236}">
                <a16:creationId xmlns:a16="http://schemas.microsoft.com/office/drawing/2014/main" id="{3FAD4D0B-7C15-4082-9D7F-52CD1BDF06E9}"/>
              </a:ext>
            </a:extLst>
          </p:cNvPr>
          <p:cNvGraphicFramePr>
            <a:graphicFrameLocks noGrp="1" noChangeAspect="1"/>
          </p:cNvGraphicFramePr>
          <p:nvPr>
            <p:ph sz="half" idx="2"/>
            <p:extLst/>
          </p:nvPr>
        </p:nvGraphicFramePr>
        <p:xfrm>
          <a:off x="122866" y="2569904"/>
          <a:ext cx="8940800" cy="3514725"/>
        </p:xfrm>
        <a:graphic>
          <a:graphicData uri="http://schemas.openxmlformats.org/presentationml/2006/ole">
            <mc:AlternateContent xmlns:mc="http://schemas.openxmlformats.org/markup-compatibility/2006">
              <mc:Choice xmlns:v="urn:schemas-microsoft-com:vml" Requires="v">
                <p:oleObj spid="_x0000_s1029" r:id="rId3" imgW="7219048" imgH="2838846" progId="Paint.Picture">
                  <p:embed/>
                </p:oleObj>
              </mc:Choice>
              <mc:Fallback>
                <p:oleObj r:id="rId3" imgW="7219048" imgH="2838846" progId="Paint.Picture">
                  <p:embed/>
                  <p:pic>
                    <p:nvPicPr>
                      <p:cNvPr id="82946" name="内容占位符 7">
                        <a:extLst>
                          <a:ext uri="{FF2B5EF4-FFF2-40B4-BE49-F238E27FC236}">
                            <a16:creationId xmlns:a16="http://schemas.microsoft.com/office/drawing/2014/main" id="{3FAD4D0B-7C15-4082-9D7F-52CD1BDF06E9}"/>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866" y="2569904"/>
                        <a:ext cx="8940800" cy="351472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标题 1">
            <a:extLst>
              <a:ext uri="{FF2B5EF4-FFF2-40B4-BE49-F238E27FC236}">
                <a16:creationId xmlns:a16="http://schemas.microsoft.com/office/drawing/2014/main" id="{818846AC-AEF1-4455-A2F8-6737F3179861}"/>
              </a:ext>
            </a:extLst>
          </p:cNvPr>
          <p:cNvSpPr txBox="1">
            <a:spLocks noChangeArrowheads="1"/>
          </p:cNvSpPr>
          <p:nvPr/>
        </p:nvSpPr>
        <p:spPr>
          <a:xfrm>
            <a:off x="249422" y="2027350"/>
            <a:ext cx="7118941" cy="5031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solidFill>
                  <a:srgbClr val="FF0000"/>
                </a:solidFill>
              </a:rPr>
              <a:t>运行时间限制</a:t>
            </a:r>
            <a:r>
              <a:rPr lang="en-US" altLang="zh-CN" sz="2400" b="1" dirty="0">
                <a:solidFill>
                  <a:srgbClr val="FF0000"/>
                </a:solidFill>
              </a:rPr>
              <a:t>1s</a:t>
            </a:r>
            <a:r>
              <a:rPr lang="zh-CN" altLang="en-US" sz="2400" b="1" dirty="0">
                <a:solidFill>
                  <a:srgbClr val="FF0000"/>
                </a:solidFill>
              </a:rPr>
              <a:t>，计算机的计算速度为每秒千万次</a:t>
            </a:r>
          </a:p>
        </p:txBody>
      </p:sp>
    </p:spTree>
  </p:cSld>
  <p:clrMapOvr>
    <a:masterClrMapping/>
  </p:clrMapOvr>
  <p:transition>
    <p:strips dir="rd"/>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latin typeface="Courier New" panose="02070309020205020404" pitchFamily="49" charset="0"/>
                <a:cs typeface="Courier New" panose="02070309020205020404" pitchFamily="49" charset="0"/>
              </a:rPr>
              <a:t>请阅读</a:t>
            </a:r>
            <a:r>
              <a:rPr lang="en-US" altLang="zh-CN" b="1" dirty="0">
                <a:latin typeface="Courier New" panose="02070309020205020404" pitchFamily="49" charset="0"/>
                <a:cs typeface="Courier New" panose="02070309020205020404" pitchFamily="49" charset="0"/>
              </a:rPr>
              <a:t>《Introduction to Algorithms</a:t>
            </a:r>
            <a:r>
              <a:rPr lang="zh-CN" altLang="zh-CN" b="1" dirty="0">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Third Edition》</a:t>
            </a:r>
            <a:r>
              <a:rPr lang="zh-CN" altLang="en-US"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marL="0" indent="0">
              <a:buNone/>
            </a:pPr>
            <a:endParaRPr lang="en-US" altLang="zh-CN" b="1" dirty="0">
              <a:latin typeface="Courier New" panose="02070309020205020404" pitchFamily="49" charset="0"/>
              <a:cs typeface="Courier New" panose="02070309020205020404" pitchFamily="49" charset="0"/>
            </a:endParaRPr>
          </a:p>
          <a:p>
            <a:pPr lvl="1"/>
            <a:r>
              <a:rPr lang="en-US" altLang="zh-CN" b="1" dirty="0">
                <a:latin typeface="Courier New" panose="02070309020205020404" pitchFamily="49" charset="0"/>
                <a:cs typeface="Courier New" panose="02070309020205020404" pitchFamily="49" charset="0"/>
              </a:rPr>
              <a:t>Chapter 1:The Role of Algorithms in Computing</a:t>
            </a:r>
          </a:p>
          <a:p>
            <a:pPr lvl="1"/>
            <a:r>
              <a:rPr lang="en-US" altLang="zh-CN" b="1" dirty="0">
                <a:latin typeface="Courier New" panose="02070309020205020404" pitchFamily="49" charset="0"/>
                <a:cs typeface="Courier New" panose="02070309020205020404" pitchFamily="49" charset="0"/>
              </a:rPr>
              <a:t>Chapter 2:Getting Started</a:t>
            </a:r>
          </a:p>
          <a:p>
            <a:pPr lvl="1"/>
            <a:r>
              <a:rPr lang="en-US" altLang="zh-CN" b="1" dirty="0">
                <a:latin typeface="Courier New" panose="02070309020205020404" pitchFamily="49" charset="0"/>
                <a:cs typeface="Courier New" panose="02070309020205020404" pitchFamily="49" charset="0"/>
              </a:rPr>
              <a:t>Chapter 3:Growth of Functions</a:t>
            </a:r>
          </a:p>
          <a:p>
            <a:pPr marL="0" indent="0">
              <a:buNone/>
            </a:pPr>
            <a:endParaRPr lang="zh-CN" altLang="en-US" dirty="0"/>
          </a:p>
        </p:txBody>
      </p:sp>
      <p:sp>
        <p:nvSpPr>
          <p:cNvPr id="3" name="标题 2"/>
          <p:cNvSpPr>
            <a:spLocks noGrp="1"/>
          </p:cNvSpPr>
          <p:nvPr>
            <p:ph type="title"/>
          </p:nvPr>
        </p:nvSpPr>
        <p:spPr/>
        <p:txBody>
          <a:bodyPr/>
          <a:lstStyle/>
          <a:p>
            <a:pPr algn="ctr"/>
            <a:r>
              <a:rPr lang="zh-CN" altLang="en-US"/>
              <a:t>阅读材料</a:t>
            </a:r>
            <a:endParaRPr lang="zh-CN" altLang="en-US" dirty="0"/>
          </a:p>
        </p:txBody>
      </p:sp>
    </p:spTree>
    <p:extLst>
      <p:ext uri="{BB962C8B-B14F-4D97-AF65-F5344CB8AC3E}">
        <p14:creationId xmlns:p14="http://schemas.microsoft.com/office/powerpoint/2010/main" val="374118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D560601-42D9-45AF-BB02-20D864548982}"/>
              </a:ext>
            </a:extLst>
          </p:cNvPr>
          <p:cNvSpPr>
            <a:spLocks noGrp="1"/>
          </p:cNvSpPr>
          <p:nvPr>
            <p:ph idx="1"/>
          </p:nvPr>
        </p:nvSpPr>
        <p:spPr/>
        <p:txBody>
          <a:bodyPr/>
          <a:lstStyle/>
          <a:p>
            <a:r>
              <a:rPr lang="zh-CN" altLang="en-US" b="1" dirty="0">
                <a:solidFill>
                  <a:srgbClr val="FF0000"/>
                </a:solidFill>
              </a:rPr>
              <a:t>例</a:t>
            </a:r>
            <a:r>
              <a:rPr lang="en-US" altLang="zh-CN" b="1" dirty="0">
                <a:solidFill>
                  <a:srgbClr val="FF0000"/>
                </a:solidFill>
              </a:rPr>
              <a:t>2</a:t>
            </a:r>
            <a:r>
              <a:rPr lang="zh-CN" altLang="en-US" b="1" dirty="0">
                <a:solidFill>
                  <a:srgbClr val="FF0000"/>
                </a:solidFill>
              </a:rPr>
              <a:t>：连续子序列和</a:t>
            </a:r>
            <a:endParaRPr lang="en-US" altLang="zh-CN" b="1" dirty="0">
              <a:solidFill>
                <a:srgbClr val="FF0000"/>
              </a:solidFill>
            </a:endParaRPr>
          </a:p>
          <a:p>
            <a:pPr lvl="1"/>
            <a:r>
              <a:rPr lang="zh-CN" altLang="en-US" b="1" dirty="0"/>
              <a:t>给定一个整数序列</a:t>
            </a:r>
            <a:r>
              <a:rPr lang="en-US" altLang="zh-CN" b="1" dirty="0">
                <a:latin typeface="Times New Roman" panose="02020603050405020304" pitchFamily="18" charset="0"/>
                <a:cs typeface="Times New Roman" panose="02020603050405020304" pitchFamily="18" charset="0"/>
              </a:rPr>
              <a:t>{A</a:t>
            </a:r>
            <a:r>
              <a:rPr lang="en-US" altLang="zh-CN" b="1" baseline="-25000" dirty="0">
                <a:latin typeface="Times New Roman" panose="02020603050405020304" pitchFamily="18" charset="0"/>
                <a:cs typeface="Times New Roman" panose="02020603050405020304" pitchFamily="18" charset="0"/>
              </a:rPr>
              <a:t>0</a:t>
            </a:r>
            <a:r>
              <a:rPr lang="en-US" altLang="zh-CN" b="1" dirty="0">
                <a:latin typeface="Times New Roman" panose="02020603050405020304" pitchFamily="18" charset="0"/>
                <a:cs typeface="Times New Roman" panose="02020603050405020304" pitchFamily="18" charset="0"/>
              </a:rPr>
              <a:t>,A</a:t>
            </a:r>
            <a:r>
              <a:rPr lang="en-US" altLang="zh-CN" b="1" baseline="-25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,…A</a:t>
            </a:r>
            <a:r>
              <a:rPr lang="en-US" altLang="zh-CN" b="1" baseline="-25000" dirty="0">
                <a:latin typeface="Times New Roman" panose="02020603050405020304" pitchFamily="18" charset="0"/>
                <a:cs typeface="Times New Roman" panose="02020603050405020304" pitchFamily="18" charset="0"/>
              </a:rPr>
              <a:t>n-1</a:t>
            </a:r>
            <a:r>
              <a:rPr lang="en-US" altLang="zh-CN" b="1" dirty="0">
                <a:latin typeface="Times New Roman" panose="02020603050405020304" pitchFamily="18" charset="0"/>
                <a:cs typeface="Times New Roman" panose="02020603050405020304" pitchFamily="18" charset="0"/>
              </a:rPr>
              <a:t>}</a:t>
            </a:r>
            <a:r>
              <a:rPr lang="zh-CN" altLang="en-US" b="1" dirty="0"/>
              <a:t>，连续子序列和定义为：</a:t>
            </a:r>
            <a:endParaRPr lang="en-US" altLang="zh-CN" b="1" dirty="0"/>
          </a:p>
          <a:p>
            <a:pPr marL="457200" lvl="1" indent="0">
              <a:buNone/>
            </a:pPr>
            <a:r>
              <a:rPr lang="en-US" altLang="zh-CN" b="1" dirty="0"/>
              <a:t>        </a:t>
            </a:r>
            <a:r>
              <a:rPr lang="en-US" altLang="zh-CN" b="1" dirty="0" err="1"/>
              <a:t>subSum</a:t>
            </a:r>
            <a:r>
              <a:rPr lang="en-US" altLang="zh-CN" b="1" dirty="0"/>
              <a:t>(</a:t>
            </a:r>
            <a:r>
              <a:rPr lang="en-US" altLang="zh-CN" b="1" dirty="0" err="1"/>
              <a:t>i,j</a:t>
            </a:r>
            <a:r>
              <a:rPr lang="en-US" altLang="zh-CN" b="1" dirty="0"/>
              <a:t>)=A</a:t>
            </a:r>
            <a:r>
              <a:rPr lang="en-US" altLang="zh-CN" b="1" baseline="-25000" dirty="0"/>
              <a:t>i</a:t>
            </a:r>
            <a:r>
              <a:rPr lang="en-US" altLang="zh-CN" b="1" dirty="0"/>
              <a:t>+A</a:t>
            </a:r>
            <a:r>
              <a:rPr lang="en-US" altLang="zh-CN" b="1" baseline="-25000" dirty="0"/>
              <a:t>i+1</a:t>
            </a:r>
            <a:r>
              <a:rPr lang="en-US" altLang="zh-CN" b="1" dirty="0"/>
              <a:t>+…+</a:t>
            </a:r>
            <a:r>
              <a:rPr lang="en-US" altLang="zh-CN" b="1" dirty="0" err="1"/>
              <a:t>A</a:t>
            </a:r>
            <a:r>
              <a:rPr lang="en-US" altLang="zh-CN" b="1" baseline="-25000" dirty="0" err="1"/>
              <a:t>j</a:t>
            </a:r>
            <a:endParaRPr lang="en-US" altLang="zh-CN" b="1" baseline="-25000" dirty="0"/>
          </a:p>
          <a:p>
            <a:pPr marL="457200" lvl="1" indent="0">
              <a:buNone/>
            </a:pPr>
            <a:r>
              <a:rPr lang="en-US" altLang="zh-CN" b="1" baseline="-25000" dirty="0"/>
              <a:t>   </a:t>
            </a:r>
            <a:r>
              <a:rPr lang="zh-CN" altLang="en-US" b="1" dirty="0"/>
              <a:t>输出连续子序列和的最大值。</a:t>
            </a:r>
            <a:endParaRPr lang="en-US" altLang="zh-CN" b="1" dirty="0"/>
          </a:p>
          <a:p>
            <a:pPr marL="457200" lvl="1" indent="0">
              <a:buNone/>
            </a:pPr>
            <a:r>
              <a:rPr lang="en-US" altLang="zh-CN" b="1" dirty="0"/>
              <a:t>  </a:t>
            </a:r>
            <a:r>
              <a:rPr lang="zh-CN" altLang="en-US" b="1" dirty="0"/>
              <a:t>如果所有的整数都是负数，则最大连续子序列和为</a:t>
            </a:r>
            <a:r>
              <a:rPr lang="en-US" altLang="zh-CN" b="1" dirty="0"/>
              <a:t>0</a:t>
            </a:r>
            <a:r>
              <a:rPr lang="zh-CN" altLang="en-US" b="1" dirty="0"/>
              <a:t>。</a:t>
            </a:r>
            <a:endParaRPr lang="en-US" altLang="zh-CN" b="1" dirty="0"/>
          </a:p>
          <a:p>
            <a:pPr marL="457200" lvl="1" indent="0">
              <a:buNone/>
            </a:pPr>
            <a:r>
              <a:rPr lang="en-US" altLang="zh-CN" b="1" dirty="0"/>
              <a:t>   </a:t>
            </a:r>
            <a:r>
              <a:rPr lang="zh-CN" altLang="en-US" b="1" dirty="0"/>
              <a:t>例如：</a:t>
            </a:r>
            <a:endParaRPr lang="en-US" altLang="zh-CN" b="1" dirty="0"/>
          </a:p>
          <a:p>
            <a:pPr marL="457200" lvl="1" indent="0">
              <a:buNone/>
            </a:pPr>
            <a:r>
              <a:rPr lang="en-US" altLang="zh-CN" b="1" dirty="0"/>
              <a:t>   {3,4,-5,8,-4}</a:t>
            </a:r>
            <a:r>
              <a:rPr lang="zh-CN" altLang="en-US" b="1" dirty="0"/>
              <a:t>的连续子序列和最大值为</a:t>
            </a:r>
            <a:r>
              <a:rPr lang="en-US" altLang="zh-CN" b="1" dirty="0"/>
              <a:t>10,</a:t>
            </a:r>
            <a:r>
              <a:rPr lang="zh-CN" altLang="en-US" b="1" dirty="0"/>
              <a:t>即 </a:t>
            </a:r>
            <a:r>
              <a:rPr lang="en-US" altLang="zh-CN" b="1" dirty="0"/>
              <a:t>{3,4,-5,8}</a:t>
            </a:r>
          </a:p>
          <a:p>
            <a:pPr lvl="1"/>
            <a:endParaRPr lang="zh-CN" altLang="en-US" b="1" dirty="0">
              <a:solidFill>
                <a:srgbClr val="FF0000"/>
              </a:solidFill>
            </a:endParaRPr>
          </a:p>
        </p:txBody>
      </p:sp>
      <p:sp>
        <p:nvSpPr>
          <p:cNvPr id="3" name="标题 2">
            <a:extLst>
              <a:ext uri="{FF2B5EF4-FFF2-40B4-BE49-F238E27FC236}">
                <a16:creationId xmlns:a16="http://schemas.microsoft.com/office/drawing/2014/main" id="{2C9A04D6-4A34-47F1-B839-C3065107D7CC}"/>
              </a:ext>
            </a:extLst>
          </p:cNvPr>
          <p:cNvSpPr>
            <a:spLocks noGrp="1"/>
          </p:cNvSpPr>
          <p:nvPr>
            <p:ph type="title"/>
          </p:nvPr>
        </p:nvSpPr>
        <p:spPr/>
        <p:txBody>
          <a:bodyPr/>
          <a:lstStyle/>
          <a:p>
            <a:r>
              <a:rPr lang="zh-CN" altLang="en-US" dirty="0"/>
              <a:t>算法初体验</a:t>
            </a:r>
          </a:p>
        </p:txBody>
      </p:sp>
    </p:spTree>
    <p:extLst>
      <p:ext uri="{BB962C8B-B14F-4D97-AF65-F5344CB8AC3E}">
        <p14:creationId xmlns:p14="http://schemas.microsoft.com/office/powerpoint/2010/main" val="183024391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7917</TotalTime>
  <Words>6144</Words>
  <Application>Microsoft Office PowerPoint</Application>
  <PresentationFormat>全屏显示(4:3)</PresentationFormat>
  <Paragraphs>720</Paragraphs>
  <Slides>85</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85</vt:i4>
      </vt:variant>
    </vt:vector>
  </HeadingPairs>
  <TitlesOfParts>
    <vt:vector size="97" baseType="lpstr">
      <vt:lpstr>华文中宋</vt:lpstr>
      <vt:lpstr>楷体</vt:lpstr>
      <vt:lpstr>宋体</vt:lpstr>
      <vt:lpstr>Arial</vt:lpstr>
      <vt:lpstr>Calibri</vt:lpstr>
      <vt:lpstr>Calibri Light</vt:lpstr>
      <vt:lpstr>Cambria Math</vt:lpstr>
      <vt:lpstr>Courier New</vt:lpstr>
      <vt:lpstr>Times New Roman</vt:lpstr>
      <vt:lpstr>Wingdings</vt:lpstr>
      <vt:lpstr>Office 主题</vt:lpstr>
      <vt:lpstr>Bitmap Image</vt:lpstr>
      <vt:lpstr>PowerPoint 演示文稿</vt:lpstr>
      <vt:lpstr>问题求解</vt:lpstr>
      <vt:lpstr>算法初体验</vt:lpstr>
      <vt:lpstr>算法初体验</vt:lpstr>
      <vt:lpstr>算法初体验</vt:lpstr>
      <vt:lpstr>算法初体验</vt:lpstr>
      <vt:lpstr>PowerPoint 演示文稿</vt:lpstr>
      <vt:lpstr>算法初体验</vt:lpstr>
      <vt:lpstr>算法初体验</vt:lpstr>
      <vt:lpstr>算法初体验</vt:lpstr>
      <vt:lpstr>算法初体验</vt:lpstr>
      <vt:lpstr>算法初体验</vt:lpstr>
      <vt:lpstr>算法初体验</vt:lpstr>
      <vt:lpstr>PowerPoint 演示文稿</vt:lpstr>
      <vt:lpstr>算法初体验</vt:lpstr>
      <vt:lpstr>算法初体验</vt:lpstr>
      <vt:lpstr>总结</vt:lpstr>
      <vt:lpstr>算法分析</vt:lpstr>
      <vt:lpstr>算法分析</vt:lpstr>
      <vt:lpstr>算法分析</vt:lpstr>
      <vt:lpstr>算法分析</vt:lpstr>
      <vt:lpstr>算法分析</vt:lpstr>
      <vt:lpstr>算法分析</vt:lpstr>
      <vt:lpstr>插入排序算法的运行时间T(n)分析</vt:lpstr>
      <vt:lpstr>插入排序算法的运行时间T(n)分析</vt:lpstr>
      <vt:lpstr>插入排序算法的运行时间T(n)分析</vt:lpstr>
      <vt:lpstr>插入排序算法的运行时间T(n)分析</vt:lpstr>
      <vt:lpstr>插入排序算法的运行时间T(n)分析</vt:lpstr>
      <vt:lpstr>插入排序算法的运行时间T(n)分析</vt:lpstr>
      <vt:lpstr>插入排序算法的运行时间T(n)分析</vt:lpstr>
      <vt:lpstr>运行时间T(n)的分析</vt:lpstr>
      <vt:lpstr>运行时间T(n)的分析</vt:lpstr>
      <vt:lpstr>运行时间T(n)的分析</vt:lpstr>
      <vt:lpstr>运行时间T(n)的分析</vt:lpstr>
      <vt:lpstr>运行时间的数学模型</vt:lpstr>
      <vt:lpstr>运行时间的数学模型</vt:lpstr>
      <vt:lpstr>运行时间的数学模型</vt:lpstr>
      <vt:lpstr>运行时间的数学模型</vt:lpstr>
      <vt:lpstr>运行时间的数学模型</vt:lpstr>
      <vt:lpstr>验证</vt:lpstr>
      <vt:lpstr>验证</vt:lpstr>
      <vt:lpstr>验证</vt:lpstr>
      <vt:lpstr>验证</vt:lpstr>
      <vt:lpstr>验证</vt:lpstr>
      <vt:lpstr>验证</vt:lpstr>
      <vt:lpstr>验证</vt:lpstr>
      <vt:lpstr>验证</vt:lpstr>
      <vt:lpstr>增长数量级的分类</vt:lpstr>
      <vt:lpstr>增长数量级的分类</vt:lpstr>
      <vt:lpstr>算法分析的类型</vt:lpstr>
      <vt:lpstr>算法分析的类型</vt:lpstr>
      <vt:lpstr>符号表示</vt:lpstr>
      <vt:lpstr>大Ο符号</vt:lpstr>
      <vt:lpstr>大Ο符号</vt:lpstr>
      <vt:lpstr>大Ο符号</vt:lpstr>
      <vt:lpstr>大Ω符号</vt:lpstr>
      <vt:lpstr>大Ω符号</vt:lpstr>
      <vt:lpstr>小o符号</vt:lpstr>
      <vt:lpstr>小o符号</vt:lpstr>
      <vt:lpstr>小ω符号</vt:lpstr>
      <vt:lpstr>小ω符号</vt:lpstr>
      <vt:lpstr>Θ符号</vt:lpstr>
      <vt:lpstr>Θ符号</vt:lpstr>
      <vt:lpstr>Θ符号</vt:lpstr>
      <vt:lpstr>Θ符号</vt:lpstr>
      <vt:lpstr>符号表示</vt:lpstr>
      <vt:lpstr>有关函数渐近的界的定理</vt:lpstr>
      <vt:lpstr>有关函数渐近的界的定理</vt:lpstr>
      <vt:lpstr>有关函数渐近的界的定理</vt:lpstr>
      <vt:lpstr>有关函数渐近的界的定理</vt:lpstr>
      <vt:lpstr>有关函数渐近的界的定理</vt:lpstr>
      <vt:lpstr>有关函数渐近的界的定理</vt:lpstr>
      <vt:lpstr>有关函数渐近的界的定理</vt:lpstr>
      <vt:lpstr>算法分析中的常见函数</vt:lpstr>
      <vt:lpstr>算法分析中的常见函数</vt:lpstr>
      <vt:lpstr>算法分析中的常见函数</vt:lpstr>
      <vt:lpstr>算法分析中的常见函数</vt:lpstr>
      <vt:lpstr>算法分析中的常见函数</vt:lpstr>
      <vt:lpstr>算法分析中的常见函数</vt:lpstr>
      <vt:lpstr>算法分析中的常见函数</vt:lpstr>
      <vt:lpstr>时间复杂度</vt:lpstr>
      <vt:lpstr>时间复杂度</vt:lpstr>
      <vt:lpstr> </vt:lpstr>
      <vt:lpstr>问题规模和可用算法</vt:lpstr>
      <vt:lpstr>阅读材料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cyxiao</dc:creator>
  <cp:lastModifiedBy>xu sunny</cp:lastModifiedBy>
  <cp:revision>1393</cp:revision>
  <dcterms:created xsi:type="dcterms:W3CDTF">2016-02-17T02:04:21Z</dcterms:created>
  <dcterms:modified xsi:type="dcterms:W3CDTF">2020-02-16T14:17:25Z</dcterms:modified>
</cp:coreProperties>
</file>