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1"/>
  </p:notesMasterIdLst>
  <p:sldIdLst>
    <p:sldId id="256" r:id="rId4"/>
    <p:sldId id="344" r:id="rId5"/>
    <p:sldId id="345" r:id="rId6"/>
    <p:sldId id="346" r:id="rId7"/>
    <p:sldId id="354" r:id="rId8"/>
    <p:sldId id="347" r:id="rId9"/>
    <p:sldId id="348" r:id="rId10"/>
    <p:sldId id="349" r:id="rId11"/>
    <p:sldId id="350" r:id="rId12"/>
    <p:sldId id="351" r:id="rId13"/>
    <p:sldId id="353" r:id="rId14"/>
    <p:sldId id="429" r:id="rId15"/>
    <p:sldId id="352" r:id="rId16"/>
    <p:sldId id="430" r:id="rId17"/>
    <p:sldId id="428" r:id="rId18"/>
    <p:sldId id="433" r:id="rId19"/>
    <p:sldId id="431" r:id="rId20"/>
    <p:sldId id="434" r:id="rId21"/>
    <p:sldId id="432" r:id="rId22"/>
    <p:sldId id="435" r:id="rId23"/>
    <p:sldId id="437" r:id="rId24"/>
    <p:sldId id="438" r:id="rId25"/>
    <p:sldId id="439" r:id="rId26"/>
    <p:sldId id="450" r:id="rId27"/>
    <p:sldId id="451" r:id="rId28"/>
    <p:sldId id="452" r:id="rId29"/>
    <p:sldId id="440" r:id="rId30"/>
    <p:sldId id="453" r:id="rId32"/>
    <p:sldId id="454" r:id="rId33"/>
    <p:sldId id="455" r:id="rId34"/>
    <p:sldId id="444" r:id="rId35"/>
    <p:sldId id="459" r:id="rId36"/>
    <p:sldId id="441" r:id="rId37"/>
    <p:sldId id="442" r:id="rId38"/>
    <p:sldId id="456" r:id="rId39"/>
    <p:sldId id="457" r:id="rId40"/>
    <p:sldId id="458" r:id="rId41"/>
    <p:sldId id="461" r:id="rId42"/>
    <p:sldId id="460" r:id="rId43"/>
    <p:sldId id="445" r:id="rId44"/>
    <p:sldId id="447" r:id="rId45"/>
    <p:sldId id="446" r:id="rId46"/>
    <p:sldId id="448" r:id="rId47"/>
    <p:sldId id="449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e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29638-B16B-4BB1-BB23-244D5DB48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9CCDB-4C9D-480E-A3C1-E2F9C5BC77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defTabSz="9334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defTabSz="9334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defTabSz="9334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defTabSz="9334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539A9D-AA21-4324-A2D2-CECF35BC305E}" type="slidenum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766888"/>
            <a:ext cx="9009063" cy="1052512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15728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zh-TW" altLang="en-US" noProof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zh-TW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54023CE-55A1-4030-B0AF-916931972029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66800" y="1295400"/>
            <a:ext cx="377190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91100" y="1295400"/>
            <a:ext cx="377190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6" y="0"/>
            <a:ext cx="9144000" cy="114777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26126" y="115093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858"/>
            <a:ext cx="9132026" cy="5020642"/>
          </a:xfrm>
        </p:spPr>
        <p:txBody>
          <a:bodyPr/>
          <a:lstStyle>
            <a:lvl1pPr marL="252095" indent="-28829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Font typeface="Wingdings" panose="05000000000000000000" pitchFamily="2" charset="2"/>
              <a:buChar char="n"/>
              <a:defRPr b="1"/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-17419" y="639822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498"/>
            <a:ext cx="9144000" cy="4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7" y="12700"/>
            <a:ext cx="9121203" cy="11382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152400"/>
            <a:ext cx="5619750" cy="6324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 userDrawn="1"/>
        </p:nvGrpSpPr>
        <p:grpSpPr bwMode="auto">
          <a:xfrm>
            <a:off x="152400" y="288255"/>
            <a:ext cx="8424863" cy="1052513"/>
            <a:chOff x="357" y="624"/>
            <a:chExt cx="5307" cy="663"/>
          </a:xfrm>
        </p:grpSpPr>
        <p:sp>
          <p:nvSpPr>
            <p:cNvPr id="1030" name="Rectangle 3"/>
            <p:cNvSpPr>
              <a:spLocks noChangeArrowheads="1"/>
            </p:cNvSpPr>
            <p:nvPr/>
          </p:nvSpPr>
          <p:spPr bwMode="ltGray">
            <a:xfrm>
              <a:off x="781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zh-TW" altLang="en-US" sz="2400"/>
            </a:p>
          </p:txBody>
        </p:sp>
        <p:sp>
          <p:nvSpPr>
            <p:cNvPr id="1031" name="Rectangle 2"/>
            <p:cNvSpPr>
              <a:spLocks noChangeArrowheads="1"/>
            </p:cNvSpPr>
            <p:nvPr userDrawn="1"/>
          </p:nvSpPr>
          <p:spPr bwMode="ltGray">
            <a:xfrm>
              <a:off x="540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zh-TW" altLang="en-US" sz="2400"/>
            </a:p>
          </p:txBody>
        </p:sp>
        <p:sp>
          <p:nvSpPr>
            <p:cNvPr id="1032" name="Rectangle 4"/>
            <p:cNvSpPr>
              <a:spLocks noChangeArrowheads="1"/>
            </p:cNvSpPr>
            <p:nvPr userDrawn="1"/>
          </p:nvSpPr>
          <p:spPr bwMode="ltGray">
            <a:xfrm>
              <a:off x="618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zh-TW" altLang="en-US" sz="2400"/>
            </a:p>
          </p:txBody>
        </p:sp>
        <p:sp>
          <p:nvSpPr>
            <p:cNvPr id="1033" name="Rectangle 5"/>
            <p:cNvSpPr>
              <a:spLocks noChangeArrowheads="1"/>
            </p:cNvSpPr>
            <p:nvPr userDrawn="1"/>
          </p:nvSpPr>
          <p:spPr bwMode="ltGray">
            <a:xfrm>
              <a:off x="851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zh-TW" altLang="en-US" sz="2400"/>
            </a:p>
          </p:txBody>
        </p:sp>
        <p:sp>
          <p:nvSpPr>
            <p:cNvPr id="1034" name="Rectangle 6"/>
            <p:cNvSpPr>
              <a:spLocks noChangeArrowheads="1"/>
            </p:cNvSpPr>
            <p:nvPr userDrawn="1"/>
          </p:nvSpPr>
          <p:spPr bwMode="ltGray">
            <a:xfrm>
              <a:off x="357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zh-TW" altLang="en-US" sz="2400"/>
            </a:p>
          </p:txBody>
        </p:sp>
        <p:sp>
          <p:nvSpPr>
            <p:cNvPr id="1035" name="Rectangle 7"/>
            <p:cNvSpPr>
              <a:spLocks noChangeArrowheads="1"/>
            </p:cNvSpPr>
            <p:nvPr userDrawn="1"/>
          </p:nvSpPr>
          <p:spPr bwMode="gray">
            <a:xfrm>
              <a:off x="757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zh-TW" altLang="en-US" sz="2400"/>
            </a:p>
          </p:txBody>
        </p:sp>
        <p:sp>
          <p:nvSpPr>
            <p:cNvPr id="1036" name="Rectangle 8"/>
            <p:cNvSpPr>
              <a:spLocks noChangeArrowheads="1"/>
            </p:cNvSpPr>
            <p:nvPr userDrawn="1"/>
          </p:nvSpPr>
          <p:spPr bwMode="gray">
            <a:xfrm>
              <a:off x="482" y="1036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zh-TW" altLang="en-US" sz="2400"/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52400"/>
            <a:ext cx="60404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954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8542338" y="6477000"/>
            <a:ext cx="601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/>
              <a:t>p</a:t>
            </a:r>
            <a:fld id="{165F227C-42D6-487F-8D12-7E5C79BE6237}" type="slidenum">
              <a:rPr lang="en-US" altLang="zh-TW" sz="1400"/>
            </a:fld>
            <a:r>
              <a:rPr lang="en-US" altLang="zh-TW" sz="1400"/>
              <a:t>.</a:t>
            </a:r>
            <a:endParaRPr lang="en-US" altLang="zh-TW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kern="1200">
          <a:solidFill>
            <a:srgbClr val="CC0000"/>
          </a:solidFill>
          <a:latin typeface="+mn-lt"/>
          <a:ea typeface="全真古印體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全真中黑體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1400" kern="1200">
          <a:solidFill>
            <a:srgbClr val="FF9900"/>
          </a:solidFill>
          <a:latin typeface="+mn-lt"/>
          <a:ea typeface="PMingLiU" panose="02020500000000000000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8.wdp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3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0631" y="4533364"/>
            <a:ext cx="4842456" cy="109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算法分析与设计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二项堆减小特定结点的关键字值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(Decreasing a key)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减小特定结点的关键字值后，可能不满足最小堆积性质。此时，进行堆调整，将其所在结点与父结点交换，如还不满足最小堆性质则再与祖父结点交换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直到最小堆性质得到满足。操作所需时间为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二项堆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斐波纳契堆于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年由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L.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Fredman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E.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1987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年公开发表。名字来源于运行时间分析使用斐波那契数。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斐波那契堆是树的集合：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可用于实现合并优先队列。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它比二项堆具有更好的平摊分析性能，不涉及删除元素的操作有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的平摊时间。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(Fibonacci heap)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8311" y="1265238"/>
            <a:ext cx="8369242" cy="502126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(Fibonacci heap)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265858"/>
            <a:ext cx="9132026" cy="733063"/>
          </a:xfrm>
        </p:spPr>
        <p:txBody>
          <a:bodyPr/>
          <a:lstStyle/>
          <a:p>
            <a:r>
              <a:rPr lang="zh-CN" altLang="en-US" b="1" dirty="0"/>
              <a:t>斐波那契堆是一组具有最小堆性质的有根树的集合。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(Fibonacci heap)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2022180"/>
            <a:ext cx="907732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斐波那契堆结构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对于每一个结点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来说：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除了关键字之外，至少还得有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left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right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parent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child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四个指针，分别用来指向左右兄弟、父亲和某一个孩子。结点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的所有孩子被链接成双向循环链表，叫做 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2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的孩子链表。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每个结点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还有一个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mark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标记和一个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计数，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mark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标记则是用来标识一个非根结点是否失去了一个孩子，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则是用来统计结点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的孩子结点个数。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在一个斐波那契堆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中，所有树的根都通过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指针链接成一个环形的双向链表，称为斐波那契堆的根链表。指针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H.min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指向根链表中具有最小关键字的结点（最小结点）。可以通过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H.min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来访问斐波那契堆。根链表中树的顺序是任意的。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如果一个斐波那契堆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是空的，则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H.min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NIL. 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斐波那契堆还有一个属性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表示堆中结点个数。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斐波那契堆结构</a:t>
            </a:r>
            <a:endParaRPr lang="zh-TW" altLang="en-US" dirty="0"/>
          </a:p>
        </p:txBody>
      </p:sp>
      <p:grpSp>
        <p:nvGrpSpPr>
          <p:cNvPr id="9219" name="Group 4"/>
          <p:cNvGrpSpPr/>
          <p:nvPr/>
        </p:nvGrpSpPr>
        <p:grpSpPr bwMode="auto">
          <a:xfrm>
            <a:off x="747823" y="1105786"/>
            <a:ext cx="7620000" cy="2689225"/>
            <a:chOff x="432" y="1274"/>
            <a:chExt cx="4800" cy="1694"/>
          </a:xfrm>
        </p:grpSpPr>
        <p:sp>
          <p:nvSpPr>
            <p:cNvPr id="9295" name="Text Box 5"/>
            <p:cNvSpPr txBox="1">
              <a:spLocks noChangeArrowheads="1"/>
            </p:cNvSpPr>
            <p:nvPr/>
          </p:nvSpPr>
          <p:spPr bwMode="auto">
            <a:xfrm>
              <a:off x="432" y="1632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800" b="1"/>
                <a:t>(</a:t>
              </a:r>
              <a:r>
                <a:rPr lang="en-US" altLang="zh-TW" sz="1800" b="1"/>
                <a:t>a)</a:t>
              </a:r>
              <a:endParaRPr lang="en-US" altLang="zh-TW" sz="1800" b="1"/>
            </a:p>
          </p:txBody>
        </p:sp>
        <p:sp>
          <p:nvSpPr>
            <p:cNvPr id="9296" name="Oval 6"/>
            <p:cNvSpPr>
              <a:spLocks noChangeArrowheads="1"/>
            </p:cNvSpPr>
            <p:nvPr/>
          </p:nvSpPr>
          <p:spPr bwMode="auto">
            <a:xfrm>
              <a:off x="816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23</a:t>
              </a:r>
              <a:endParaRPr lang="zh-TW" altLang="en-US" sz="1800" b="1"/>
            </a:p>
          </p:txBody>
        </p:sp>
        <p:sp>
          <p:nvSpPr>
            <p:cNvPr id="9297" name="Oval 7"/>
            <p:cNvSpPr>
              <a:spLocks noChangeArrowheads="1"/>
            </p:cNvSpPr>
            <p:nvPr/>
          </p:nvSpPr>
          <p:spPr bwMode="auto">
            <a:xfrm>
              <a:off x="1440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7</a:t>
              </a:r>
              <a:endParaRPr lang="zh-TW" altLang="en-US" sz="1800" b="1"/>
            </a:p>
          </p:txBody>
        </p:sp>
        <p:sp>
          <p:nvSpPr>
            <p:cNvPr id="9298" name="Oval 8"/>
            <p:cNvSpPr>
              <a:spLocks noChangeArrowheads="1"/>
            </p:cNvSpPr>
            <p:nvPr/>
          </p:nvSpPr>
          <p:spPr bwMode="auto">
            <a:xfrm>
              <a:off x="3006" y="272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41</a:t>
              </a:r>
              <a:endParaRPr lang="zh-TW" altLang="en-US" sz="1800" b="1"/>
            </a:p>
          </p:txBody>
        </p:sp>
        <p:sp>
          <p:nvSpPr>
            <p:cNvPr id="9299" name="Oval 9"/>
            <p:cNvSpPr>
              <a:spLocks noChangeArrowheads="1"/>
            </p:cNvSpPr>
            <p:nvPr/>
          </p:nvSpPr>
          <p:spPr bwMode="auto">
            <a:xfrm>
              <a:off x="2016" y="2688"/>
              <a:ext cx="240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>
                  <a:solidFill>
                    <a:schemeClr val="bg1"/>
                  </a:solidFill>
                </a:rPr>
                <a:t>39</a:t>
              </a:r>
              <a:endParaRPr lang="zh-TW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300" name="Oval 10"/>
            <p:cNvSpPr>
              <a:spLocks noChangeArrowheads="1"/>
            </p:cNvSpPr>
            <p:nvPr/>
          </p:nvSpPr>
          <p:spPr bwMode="auto">
            <a:xfrm>
              <a:off x="4752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24</a:t>
              </a:r>
              <a:endParaRPr lang="zh-TW" altLang="en-US" sz="1800" b="1"/>
            </a:p>
          </p:txBody>
        </p:sp>
        <p:sp>
          <p:nvSpPr>
            <p:cNvPr id="9301" name="Oval 11"/>
            <p:cNvSpPr>
              <a:spLocks noChangeArrowheads="1"/>
            </p:cNvSpPr>
            <p:nvPr/>
          </p:nvSpPr>
          <p:spPr bwMode="auto">
            <a:xfrm>
              <a:off x="3627" y="2177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30</a:t>
              </a:r>
              <a:endParaRPr lang="zh-TW" altLang="en-US" sz="1800" b="1"/>
            </a:p>
          </p:txBody>
        </p:sp>
        <p:sp>
          <p:nvSpPr>
            <p:cNvPr id="9302" name="Oval 12"/>
            <p:cNvSpPr>
              <a:spLocks noChangeArrowheads="1"/>
            </p:cNvSpPr>
            <p:nvPr/>
          </p:nvSpPr>
          <p:spPr bwMode="auto">
            <a:xfrm>
              <a:off x="3600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17</a:t>
              </a:r>
              <a:endParaRPr lang="zh-TW" altLang="en-US" sz="1800" b="1"/>
            </a:p>
          </p:txBody>
        </p:sp>
        <p:sp>
          <p:nvSpPr>
            <p:cNvPr id="9303" name="Oval 13"/>
            <p:cNvSpPr>
              <a:spLocks noChangeArrowheads="1"/>
            </p:cNvSpPr>
            <p:nvPr/>
          </p:nvSpPr>
          <p:spPr bwMode="auto">
            <a:xfrm>
              <a:off x="2976" y="220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38</a:t>
              </a:r>
              <a:endParaRPr lang="zh-TW" altLang="en-US" sz="1800" b="1"/>
            </a:p>
          </p:txBody>
        </p:sp>
        <p:sp>
          <p:nvSpPr>
            <p:cNvPr id="9304" name="Oval 14"/>
            <p:cNvSpPr>
              <a:spLocks noChangeArrowheads="1"/>
            </p:cNvSpPr>
            <p:nvPr/>
          </p:nvSpPr>
          <p:spPr bwMode="auto">
            <a:xfrm>
              <a:off x="2016" y="2208"/>
              <a:ext cx="240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>
                  <a:solidFill>
                    <a:schemeClr val="bg1"/>
                  </a:solidFill>
                </a:rPr>
                <a:t>18</a:t>
              </a:r>
              <a:endParaRPr lang="zh-TW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305" name="Oval 15"/>
            <p:cNvSpPr>
              <a:spLocks noChangeArrowheads="1"/>
            </p:cNvSpPr>
            <p:nvPr/>
          </p:nvSpPr>
          <p:spPr bwMode="auto">
            <a:xfrm>
              <a:off x="2500" y="2199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52</a:t>
              </a:r>
              <a:endParaRPr lang="zh-TW" altLang="en-US" sz="1800" b="1"/>
            </a:p>
          </p:txBody>
        </p:sp>
        <p:sp>
          <p:nvSpPr>
            <p:cNvPr id="9306" name="Oval 16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 dirty="0">
                  <a:solidFill>
                    <a:schemeClr val="bg1"/>
                  </a:solidFill>
                </a:rPr>
                <a:t>26</a:t>
              </a:r>
              <a:endParaRPr lang="zh-TW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9307" name="Oval 17"/>
            <p:cNvSpPr>
              <a:spLocks noChangeArrowheads="1"/>
            </p:cNvSpPr>
            <p:nvPr/>
          </p:nvSpPr>
          <p:spPr bwMode="auto">
            <a:xfrm>
              <a:off x="2496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3</a:t>
              </a:r>
              <a:endParaRPr lang="zh-TW" altLang="en-US" sz="1800" b="1"/>
            </a:p>
          </p:txBody>
        </p:sp>
        <p:sp>
          <p:nvSpPr>
            <p:cNvPr id="9308" name="Oval 18"/>
            <p:cNvSpPr>
              <a:spLocks noChangeArrowheads="1"/>
            </p:cNvSpPr>
            <p:nvPr/>
          </p:nvSpPr>
          <p:spPr bwMode="auto">
            <a:xfrm>
              <a:off x="4992" y="220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46</a:t>
              </a:r>
              <a:endParaRPr lang="zh-TW" altLang="en-US" sz="1800" b="1"/>
            </a:p>
          </p:txBody>
        </p:sp>
        <p:sp>
          <p:nvSpPr>
            <p:cNvPr id="9309" name="Oval 19"/>
            <p:cNvSpPr>
              <a:spLocks noChangeArrowheads="1"/>
            </p:cNvSpPr>
            <p:nvPr/>
          </p:nvSpPr>
          <p:spPr bwMode="auto">
            <a:xfrm>
              <a:off x="4464" y="268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35</a:t>
              </a:r>
              <a:endParaRPr lang="zh-TW" altLang="en-US" sz="1800" b="1"/>
            </a:p>
          </p:txBody>
        </p:sp>
        <p:sp>
          <p:nvSpPr>
            <p:cNvPr id="9310" name="Line 20"/>
            <p:cNvSpPr>
              <a:spLocks noChangeShapeType="1"/>
            </p:cNvSpPr>
            <p:nvPr/>
          </p:nvSpPr>
          <p:spPr bwMode="auto">
            <a:xfrm>
              <a:off x="1056" y="174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1" name="Line 21"/>
            <p:cNvSpPr>
              <a:spLocks noChangeShapeType="1"/>
            </p:cNvSpPr>
            <p:nvPr/>
          </p:nvSpPr>
          <p:spPr bwMode="auto">
            <a:xfrm>
              <a:off x="1710" y="1754"/>
              <a:ext cx="7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Line 22"/>
            <p:cNvSpPr>
              <a:spLocks noChangeShapeType="1"/>
            </p:cNvSpPr>
            <p:nvPr/>
          </p:nvSpPr>
          <p:spPr bwMode="auto">
            <a:xfrm>
              <a:off x="2784" y="175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Line 23"/>
            <p:cNvSpPr>
              <a:spLocks noChangeShapeType="1"/>
            </p:cNvSpPr>
            <p:nvPr/>
          </p:nvSpPr>
          <p:spPr bwMode="auto">
            <a:xfrm>
              <a:off x="3855" y="1754"/>
              <a:ext cx="8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Line 24"/>
            <p:cNvSpPr>
              <a:spLocks noChangeShapeType="1"/>
            </p:cNvSpPr>
            <p:nvPr/>
          </p:nvSpPr>
          <p:spPr bwMode="auto">
            <a:xfrm flipH="1">
              <a:off x="2160" y="182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5" name="Line 25"/>
            <p:cNvSpPr>
              <a:spLocks noChangeShapeType="1"/>
            </p:cNvSpPr>
            <p:nvPr/>
          </p:nvSpPr>
          <p:spPr bwMode="auto">
            <a:xfrm>
              <a:off x="2627" y="1873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Line 26"/>
            <p:cNvSpPr>
              <a:spLocks noChangeShapeType="1"/>
            </p:cNvSpPr>
            <p:nvPr/>
          </p:nvSpPr>
          <p:spPr bwMode="auto">
            <a:xfrm>
              <a:off x="2688" y="182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7" name="Line 27"/>
            <p:cNvSpPr>
              <a:spLocks noChangeShapeType="1"/>
            </p:cNvSpPr>
            <p:nvPr/>
          </p:nvSpPr>
          <p:spPr bwMode="auto">
            <a:xfrm>
              <a:off x="2148" y="2457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Line 28"/>
            <p:cNvSpPr>
              <a:spLocks noChangeShapeType="1"/>
            </p:cNvSpPr>
            <p:nvPr/>
          </p:nvSpPr>
          <p:spPr bwMode="auto">
            <a:xfrm>
              <a:off x="3120" y="244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" name="Line 29"/>
            <p:cNvSpPr>
              <a:spLocks noChangeShapeType="1"/>
            </p:cNvSpPr>
            <p:nvPr/>
          </p:nvSpPr>
          <p:spPr bwMode="auto">
            <a:xfrm>
              <a:off x="3723" y="1863"/>
              <a:ext cx="0" cy="3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Line 30"/>
            <p:cNvSpPr>
              <a:spLocks noChangeShapeType="1"/>
            </p:cNvSpPr>
            <p:nvPr/>
          </p:nvSpPr>
          <p:spPr bwMode="auto">
            <a:xfrm flipH="1">
              <a:off x="4608" y="1854"/>
              <a:ext cx="201" cy="3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" name="Line 31"/>
            <p:cNvSpPr>
              <a:spLocks noChangeShapeType="1"/>
            </p:cNvSpPr>
            <p:nvPr/>
          </p:nvSpPr>
          <p:spPr bwMode="auto">
            <a:xfrm>
              <a:off x="4935" y="1872"/>
              <a:ext cx="20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" name="Line 32"/>
            <p:cNvSpPr>
              <a:spLocks noChangeShapeType="1"/>
            </p:cNvSpPr>
            <p:nvPr/>
          </p:nvSpPr>
          <p:spPr bwMode="auto">
            <a:xfrm>
              <a:off x="4560" y="240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" name="Text Box 33"/>
            <p:cNvSpPr txBox="1">
              <a:spLocks noChangeArrowheads="1"/>
            </p:cNvSpPr>
            <p:nvPr/>
          </p:nvSpPr>
          <p:spPr bwMode="auto">
            <a:xfrm>
              <a:off x="2342" y="1274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anose="02020603050405020304" pitchFamily="18" charset="0"/>
                </a:rPr>
                <a:t>H</a:t>
              </a:r>
              <a:r>
                <a:rPr lang="en-US" altLang="zh-TW" sz="2400" i="1">
                  <a:latin typeface="Times New Roman" panose="02020603050405020304" pitchFamily="18" charset="0"/>
                </a:rPr>
                <a:t>.min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20" name="Group 34"/>
          <p:cNvGrpSpPr/>
          <p:nvPr/>
        </p:nvGrpSpPr>
        <p:grpSpPr bwMode="auto">
          <a:xfrm>
            <a:off x="653902" y="3957083"/>
            <a:ext cx="7872413" cy="2743200"/>
            <a:chOff x="432" y="1248"/>
            <a:chExt cx="4959" cy="1728"/>
          </a:xfrm>
        </p:grpSpPr>
        <p:sp>
          <p:nvSpPr>
            <p:cNvPr id="9221" name="AutoShape 35"/>
            <p:cNvSpPr>
              <a:spLocks noChangeArrowheads="1"/>
            </p:cNvSpPr>
            <p:nvPr/>
          </p:nvSpPr>
          <p:spPr bwMode="auto">
            <a:xfrm>
              <a:off x="4317" y="2817"/>
              <a:ext cx="531" cy="123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2" name="AutoShape 36"/>
            <p:cNvSpPr>
              <a:spLocks noChangeArrowheads="1"/>
            </p:cNvSpPr>
            <p:nvPr/>
          </p:nvSpPr>
          <p:spPr bwMode="auto">
            <a:xfrm>
              <a:off x="4326" y="2619"/>
              <a:ext cx="531" cy="123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3" name="AutoShape 37"/>
            <p:cNvSpPr>
              <a:spLocks noChangeArrowheads="1"/>
            </p:cNvSpPr>
            <p:nvPr/>
          </p:nvSpPr>
          <p:spPr bwMode="auto">
            <a:xfrm>
              <a:off x="4335" y="2307"/>
              <a:ext cx="1056" cy="144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4" name="AutoShape 38"/>
            <p:cNvSpPr>
              <a:spLocks noChangeArrowheads="1"/>
            </p:cNvSpPr>
            <p:nvPr/>
          </p:nvSpPr>
          <p:spPr bwMode="auto">
            <a:xfrm>
              <a:off x="4320" y="2130"/>
              <a:ext cx="1056" cy="126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5" name="AutoShape 39"/>
            <p:cNvSpPr>
              <a:spLocks noChangeArrowheads="1"/>
            </p:cNvSpPr>
            <p:nvPr/>
          </p:nvSpPr>
          <p:spPr bwMode="auto">
            <a:xfrm>
              <a:off x="3498" y="2142"/>
              <a:ext cx="531" cy="123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AutoShape 40"/>
            <p:cNvSpPr>
              <a:spLocks noChangeArrowheads="1"/>
            </p:cNvSpPr>
            <p:nvPr/>
          </p:nvSpPr>
          <p:spPr bwMode="auto">
            <a:xfrm>
              <a:off x="3492" y="2316"/>
              <a:ext cx="531" cy="123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7" name="AutoShape 41"/>
            <p:cNvSpPr>
              <a:spLocks noChangeArrowheads="1"/>
            </p:cNvSpPr>
            <p:nvPr/>
          </p:nvSpPr>
          <p:spPr bwMode="auto">
            <a:xfrm>
              <a:off x="2859" y="2670"/>
              <a:ext cx="531" cy="123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AutoShape 42"/>
            <p:cNvSpPr>
              <a:spLocks noChangeArrowheads="1"/>
            </p:cNvSpPr>
            <p:nvPr/>
          </p:nvSpPr>
          <p:spPr bwMode="auto">
            <a:xfrm>
              <a:off x="2859" y="2853"/>
              <a:ext cx="531" cy="123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9" name="AutoShape 43"/>
            <p:cNvSpPr>
              <a:spLocks noChangeArrowheads="1"/>
            </p:cNvSpPr>
            <p:nvPr/>
          </p:nvSpPr>
          <p:spPr bwMode="auto">
            <a:xfrm>
              <a:off x="1872" y="2832"/>
              <a:ext cx="531" cy="123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0" name="AutoShape 44"/>
            <p:cNvSpPr>
              <a:spLocks noChangeArrowheads="1"/>
            </p:cNvSpPr>
            <p:nvPr/>
          </p:nvSpPr>
          <p:spPr bwMode="auto">
            <a:xfrm>
              <a:off x="1872" y="2640"/>
              <a:ext cx="531" cy="123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AutoShape 45"/>
            <p:cNvSpPr>
              <a:spLocks noChangeArrowheads="1"/>
            </p:cNvSpPr>
            <p:nvPr/>
          </p:nvSpPr>
          <p:spPr bwMode="auto">
            <a:xfrm>
              <a:off x="1851" y="2343"/>
              <a:ext cx="1575" cy="150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2" name="AutoShape 46"/>
            <p:cNvSpPr>
              <a:spLocks noChangeArrowheads="1"/>
            </p:cNvSpPr>
            <p:nvPr/>
          </p:nvSpPr>
          <p:spPr bwMode="auto">
            <a:xfrm>
              <a:off x="1845" y="2136"/>
              <a:ext cx="1575" cy="150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3" name="AutoShape 47"/>
            <p:cNvSpPr>
              <a:spLocks noChangeArrowheads="1"/>
            </p:cNvSpPr>
            <p:nvPr/>
          </p:nvSpPr>
          <p:spPr bwMode="auto">
            <a:xfrm>
              <a:off x="720" y="1794"/>
              <a:ext cx="4416" cy="144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AutoShape 48"/>
            <p:cNvSpPr>
              <a:spLocks noChangeArrowheads="1"/>
            </p:cNvSpPr>
            <p:nvPr/>
          </p:nvSpPr>
          <p:spPr bwMode="auto">
            <a:xfrm>
              <a:off x="711" y="1536"/>
              <a:ext cx="4416" cy="144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5" name="Text Box 49"/>
            <p:cNvSpPr txBox="1">
              <a:spLocks noChangeArrowheads="1"/>
            </p:cNvSpPr>
            <p:nvPr/>
          </p:nvSpPr>
          <p:spPr bwMode="auto">
            <a:xfrm>
              <a:off x="432" y="1632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800" b="1"/>
                <a:t>(</a:t>
              </a:r>
              <a:r>
                <a:rPr lang="en-US" altLang="zh-TW" sz="1800" b="1"/>
                <a:t>b)</a:t>
              </a:r>
              <a:endParaRPr lang="en-US" altLang="zh-TW" sz="1800" b="1"/>
            </a:p>
          </p:txBody>
        </p:sp>
        <p:sp>
          <p:nvSpPr>
            <p:cNvPr id="9236" name="Oval 50"/>
            <p:cNvSpPr>
              <a:spLocks noChangeArrowheads="1"/>
            </p:cNvSpPr>
            <p:nvPr/>
          </p:nvSpPr>
          <p:spPr bwMode="auto">
            <a:xfrm>
              <a:off x="816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23</a:t>
              </a:r>
              <a:endParaRPr lang="zh-TW" altLang="en-US" sz="1800" b="1"/>
            </a:p>
          </p:txBody>
        </p:sp>
        <p:sp>
          <p:nvSpPr>
            <p:cNvPr id="9237" name="Oval 51"/>
            <p:cNvSpPr>
              <a:spLocks noChangeArrowheads="1"/>
            </p:cNvSpPr>
            <p:nvPr/>
          </p:nvSpPr>
          <p:spPr bwMode="auto">
            <a:xfrm>
              <a:off x="1440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7</a:t>
              </a:r>
              <a:endParaRPr lang="zh-TW" altLang="en-US" sz="1800" b="1"/>
            </a:p>
          </p:txBody>
        </p:sp>
        <p:sp>
          <p:nvSpPr>
            <p:cNvPr id="9238" name="Oval 52"/>
            <p:cNvSpPr>
              <a:spLocks noChangeArrowheads="1"/>
            </p:cNvSpPr>
            <p:nvPr/>
          </p:nvSpPr>
          <p:spPr bwMode="auto">
            <a:xfrm>
              <a:off x="3006" y="272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41</a:t>
              </a:r>
              <a:endParaRPr lang="zh-TW" altLang="en-US" sz="1800" b="1"/>
            </a:p>
          </p:txBody>
        </p:sp>
        <p:sp>
          <p:nvSpPr>
            <p:cNvPr id="9239" name="Oval 53"/>
            <p:cNvSpPr>
              <a:spLocks noChangeArrowheads="1"/>
            </p:cNvSpPr>
            <p:nvPr/>
          </p:nvSpPr>
          <p:spPr bwMode="auto">
            <a:xfrm>
              <a:off x="2016" y="2688"/>
              <a:ext cx="240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>
                  <a:solidFill>
                    <a:schemeClr val="bg1"/>
                  </a:solidFill>
                </a:rPr>
                <a:t>39</a:t>
              </a:r>
              <a:endParaRPr lang="zh-TW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240" name="Oval 54"/>
            <p:cNvSpPr>
              <a:spLocks noChangeArrowheads="1"/>
            </p:cNvSpPr>
            <p:nvPr/>
          </p:nvSpPr>
          <p:spPr bwMode="auto">
            <a:xfrm>
              <a:off x="4752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24</a:t>
              </a:r>
              <a:endParaRPr lang="zh-TW" altLang="en-US" sz="1800" b="1"/>
            </a:p>
          </p:txBody>
        </p:sp>
        <p:sp>
          <p:nvSpPr>
            <p:cNvPr id="9241" name="Oval 55"/>
            <p:cNvSpPr>
              <a:spLocks noChangeArrowheads="1"/>
            </p:cNvSpPr>
            <p:nvPr/>
          </p:nvSpPr>
          <p:spPr bwMode="auto">
            <a:xfrm>
              <a:off x="3627" y="2177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30</a:t>
              </a:r>
              <a:endParaRPr lang="zh-TW" altLang="en-US" sz="1800" b="1"/>
            </a:p>
          </p:txBody>
        </p:sp>
        <p:sp>
          <p:nvSpPr>
            <p:cNvPr id="9242" name="Oval 56"/>
            <p:cNvSpPr>
              <a:spLocks noChangeArrowheads="1"/>
            </p:cNvSpPr>
            <p:nvPr/>
          </p:nvSpPr>
          <p:spPr bwMode="auto">
            <a:xfrm>
              <a:off x="3600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17</a:t>
              </a:r>
              <a:endParaRPr lang="zh-TW" altLang="en-US" sz="1800" b="1"/>
            </a:p>
          </p:txBody>
        </p:sp>
        <p:sp>
          <p:nvSpPr>
            <p:cNvPr id="9243" name="Oval 57"/>
            <p:cNvSpPr>
              <a:spLocks noChangeArrowheads="1"/>
            </p:cNvSpPr>
            <p:nvPr/>
          </p:nvSpPr>
          <p:spPr bwMode="auto">
            <a:xfrm>
              <a:off x="2976" y="220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38</a:t>
              </a:r>
              <a:endParaRPr lang="zh-TW" altLang="en-US" sz="1800" b="1"/>
            </a:p>
          </p:txBody>
        </p:sp>
        <p:sp>
          <p:nvSpPr>
            <p:cNvPr id="9244" name="Oval 58"/>
            <p:cNvSpPr>
              <a:spLocks noChangeArrowheads="1"/>
            </p:cNvSpPr>
            <p:nvPr/>
          </p:nvSpPr>
          <p:spPr bwMode="auto">
            <a:xfrm>
              <a:off x="2016" y="2208"/>
              <a:ext cx="240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>
                  <a:solidFill>
                    <a:schemeClr val="bg1"/>
                  </a:solidFill>
                </a:rPr>
                <a:t>18</a:t>
              </a:r>
              <a:endParaRPr lang="zh-TW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245" name="Oval 59"/>
            <p:cNvSpPr>
              <a:spLocks noChangeArrowheads="1"/>
            </p:cNvSpPr>
            <p:nvPr/>
          </p:nvSpPr>
          <p:spPr bwMode="auto">
            <a:xfrm>
              <a:off x="2500" y="2199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52</a:t>
              </a:r>
              <a:endParaRPr lang="zh-TW" altLang="en-US" sz="1800" b="1"/>
            </a:p>
          </p:txBody>
        </p:sp>
        <p:sp>
          <p:nvSpPr>
            <p:cNvPr id="9246" name="Oval 60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>
                  <a:solidFill>
                    <a:schemeClr val="bg1"/>
                  </a:solidFill>
                </a:rPr>
                <a:t>26</a:t>
              </a:r>
              <a:endParaRPr lang="zh-TW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247" name="Oval 61"/>
            <p:cNvSpPr>
              <a:spLocks noChangeArrowheads="1"/>
            </p:cNvSpPr>
            <p:nvPr/>
          </p:nvSpPr>
          <p:spPr bwMode="auto">
            <a:xfrm>
              <a:off x="2496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3</a:t>
              </a:r>
              <a:endParaRPr lang="zh-TW" altLang="en-US" sz="1800" b="1"/>
            </a:p>
          </p:txBody>
        </p:sp>
        <p:sp>
          <p:nvSpPr>
            <p:cNvPr id="9248" name="Oval 62"/>
            <p:cNvSpPr>
              <a:spLocks noChangeArrowheads="1"/>
            </p:cNvSpPr>
            <p:nvPr/>
          </p:nvSpPr>
          <p:spPr bwMode="auto">
            <a:xfrm>
              <a:off x="5022" y="216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46</a:t>
              </a:r>
              <a:endParaRPr lang="zh-TW" altLang="en-US" sz="1800" b="1"/>
            </a:p>
          </p:txBody>
        </p:sp>
        <p:sp>
          <p:nvSpPr>
            <p:cNvPr id="9249" name="Oval 63"/>
            <p:cNvSpPr>
              <a:spLocks noChangeArrowheads="1"/>
            </p:cNvSpPr>
            <p:nvPr/>
          </p:nvSpPr>
          <p:spPr bwMode="auto">
            <a:xfrm>
              <a:off x="4464" y="268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800" b="1"/>
                <a:t>35</a:t>
              </a:r>
              <a:endParaRPr lang="zh-TW" altLang="en-US" sz="1800" b="1"/>
            </a:p>
          </p:txBody>
        </p:sp>
        <p:sp>
          <p:nvSpPr>
            <p:cNvPr id="9250" name="Text Box 64"/>
            <p:cNvSpPr txBox="1">
              <a:spLocks noChangeArrowheads="1"/>
            </p:cNvSpPr>
            <p:nvPr/>
          </p:nvSpPr>
          <p:spPr bwMode="auto">
            <a:xfrm>
              <a:off x="2304" y="1248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anose="02020603050405020304" pitchFamily="18" charset="0"/>
                </a:rPr>
                <a:t>H.</a:t>
              </a:r>
              <a:r>
                <a:rPr lang="en-US" altLang="zh-TW" sz="2400" i="1">
                  <a:latin typeface="Times New Roman" panose="02020603050405020304" pitchFamily="18" charset="0"/>
                </a:rPr>
                <a:t>min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9251" name="Line 65"/>
            <p:cNvSpPr>
              <a:spLocks noChangeShapeType="1"/>
            </p:cNvSpPr>
            <p:nvPr/>
          </p:nvSpPr>
          <p:spPr bwMode="auto">
            <a:xfrm>
              <a:off x="768" y="168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66"/>
            <p:cNvSpPr>
              <a:spLocks noChangeShapeType="1"/>
            </p:cNvSpPr>
            <p:nvPr/>
          </p:nvSpPr>
          <p:spPr bwMode="auto">
            <a:xfrm>
              <a:off x="1392" y="168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67"/>
            <p:cNvSpPr>
              <a:spLocks noChangeShapeType="1"/>
            </p:cNvSpPr>
            <p:nvPr/>
          </p:nvSpPr>
          <p:spPr bwMode="auto">
            <a:xfrm>
              <a:off x="2448" y="168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68"/>
            <p:cNvSpPr>
              <a:spLocks noChangeShapeType="1"/>
            </p:cNvSpPr>
            <p:nvPr/>
          </p:nvSpPr>
          <p:spPr bwMode="auto">
            <a:xfrm>
              <a:off x="3600" y="168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69"/>
            <p:cNvSpPr>
              <a:spLocks noChangeShapeType="1"/>
            </p:cNvSpPr>
            <p:nvPr/>
          </p:nvSpPr>
          <p:spPr bwMode="auto">
            <a:xfrm>
              <a:off x="4752" y="168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70"/>
            <p:cNvSpPr>
              <a:spLocks noChangeShapeType="1"/>
            </p:cNvSpPr>
            <p:nvPr/>
          </p:nvSpPr>
          <p:spPr bwMode="auto">
            <a:xfrm>
              <a:off x="1968" y="22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71"/>
            <p:cNvSpPr>
              <a:spLocks noChangeShapeType="1"/>
            </p:cNvSpPr>
            <p:nvPr/>
          </p:nvSpPr>
          <p:spPr bwMode="auto">
            <a:xfrm>
              <a:off x="2466" y="227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72"/>
            <p:cNvSpPr>
              <a:spLocks noChangeShapeType="1"/>
            </p:cNvSpPr>
            <p:nvPr/>
          </p:nvSpPr>
          <p:spPr bwMode="auto">
            <a:xfrm>
              <a:off x="2937" y="2283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73"/>
            <p:cNvSpPr>
              <a:spLocks noChangeShapeType="1"/>
            </p:cNvSpPr>
            <p:nvPr/>
          </p:nvSpPr>
          <p:spPr bwMode="auto">
            <a:xfrm>
              <a:off x="3609" y="226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74"/>
            <p:cNvSpPr>
              <a:spLocks noChangeShapeType="1"/>
            </p:cNvSpPr>
            <p:nvPr/>
          </p:nvSpPr>
          <p:spPr bwMode="auto">
            <a:xfrm>
              <a:off x="4446" y="2253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75"/>
            <p:cNvSpPr>
              <a:spLocks noChangeShapeType="1"/>
            </p:cNvSpPr>
            <p:nvPr/>
          </p:nvSpPr>
          <p:spPr bwMode="auto">
            <a:xfrm>
              <a:off x="5004" y="2253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76"/>
            <p:cNvSpPr>
              <a:spLocks noChangeShapeType="1"/>
            </p:cNvSpPr>
            <p:nvPr/>
          </p:nvSpPr>
          <p:spPr bwMode="auto">
            <a:xfrm>
              <a:off x="1998" y="276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77"/>
            <p:cNvSpPr>
              <a:spLocks noChangeShapeType="1"/>
            </p:cNvSpPr>
            <p:nvPr/>
          </p:nvSpPr>
          <p:spPr bwMode="auto">
            <a:xfrm>
              <a:off x="2988" y="280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78"/>
            <p:cNvSpPr>
              <a:spLocks noChangeShapeType="1"/>
            </p:cNvSpPr>
            <p:nvPr/>
          </p:nvSpPr>
          <p:spPr bwMode="auto">
            <a:xfrm>
              <a:off x="4437" y="2739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79"/>
            <p:cNvSpPr>
              <a:spLocks noChangeShapeType="1"/>
            </p:cNvSpPr>
            <p:nvPr/>
          </p:nvSpPr>
          <p:spPr bwMode="auto">
            <a:xfrm flipH="1">
              <a:off x="2256" y="28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80"/>
            <p:cNvSpPr>
              <a:spLocks noChangeShapeType="1"/>
            </p:cNvSpPr>
            <p:nvPr/>
          </p:nvSpPr>
          <p:spPr bwMode="auto">
            <a:xfrm flipH="1">
              <a:off x="3264" y="28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81"/>
            <p:cNvSpPr>
              <a:spLocks noChangeShapeType="1"/>
            </p:cNvSpPr>
            <p:nvPr/>
          </p:nvSpPr>
          <p:spPr bwMode="auto">
            <a:xfrm flipH="1">
              <a:off x="4746" y="28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Line 82"/>
            <p:cNvSpPr>
              <a:spLocks noChangeShapeType="1"/>
            </p:cNvSpPr>
            <p:nvPr/>
          </p:nvSpPr>
          <p:spPr bwMode="auto">
            <a:xfrm flipH="1">
              <a:off x="3252" y="233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Line 83"/>
            <p:cNvSpPr>
              <a:spLocks noChangeShapeType="1"/>
            </p:cNvSpPr>
            <p:nvPr/>
          </p:nvSpPr>
          <p:spPr bwMode="auto">
            <a:xfrm flipH="1">
              <a:off x="2739" y="2343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Line 84"/>
            <p:cNvSpPr>
              <a:spLocks noChangeShapeType="1"/>
            </p:cNvSpPr>
            <p:nvPr/>
          </p:nvSpPr>
          <p:spPr bwMode="auto">
            <a:xfrm flipH="1">
              <a:off x="2262" y="233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85"/>
            <p:cNvSpPr>
              <a:spLocks noChangeShapeType="1"/>
            </p:cNvSpPr>
            <p:nvPr/>
          </p:nvSpPr>
          <p:spPr bwMode="auto">
            <a:xfrm flipH="1">
              <a:off x="3882" y="2307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86"/>
            <p:cNvSpPr>
              <a:spLocks noChangeShapeType="1"/>
            </p:cNvSpPr>
            <p:nvPr/>
          </p:nvSpPr>
          <p:spPr bwMode="auto">
            <a:xfrm flipH="1">
              <a:off x="5268" y="229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87"/>
            <p:cNvSpPr>
              <a:spLocks noChangeShapeType="1"/>
            </p:cNvSpPr>
            <p:nvPr/>
          </p:nvSpPr>
          <p:spPr bwMode="auto">
            <a:xfrm flipH="1">
              <a:off x="4737" y="229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88"/>
            <p:cNvSpPr>
              <a:spLocks noChangeShapeType="1"/>
            </p:cNvSpPr>
            <p:nvPr/>
          </p:nvSpPr>
          <p:spPr bwMode="auto">
            <a:xfrm flipH="1">
              <a:off x="5025" y="179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89"/>
            <p:cNvSpPr>
              <a:spLocks noChangeShapeType="1"/>
            </p:cNvSpPr>
            <p:nvPr/>
          </p:nvSpPr>
          <p:spPr bwMode="auto">
            <a:xfrm flipH="1">
              <a:off x="3882" y="1785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90"/>
            <p:cNvSpPr>
              <a:spLocks noChangeShapeType="1"/>
            </p:cNvSpPr>
            <p:nvPr/>
          </p:nvSpPr>
          <p:spPr bwMode="auto">
            <a:xfrm flipH="1">
              <a:off x="2748" y="179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91"/>
            <p:cNvSpPr>
              <a:spLocks noChangeShapeType="1"/>
            </p:cNvSpPr>
            <p:nvPr/>
          </p:nvSpPr>
          <p:spPr bwMode="auto">
            <a:xfrm flipH="1">
              <a:off x="1728" y="17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92"/>
            <p:cNvSpPr>
              <a:spLocks noChangeShapeType="1"/>
            </p:cNvSpPr>
            <p:nvPr/>
          </p:nvSpPr>
          <p:spPr bwMode="auto">
            <a:xfrm flipH="1">
              <a:off x="1104" y="17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93"/>
            <p:cNvSpPr>
              <a:spLocks noChangeShapeType="1"/>
            </p:cNvSpPr>
            <p:nvPr/>
          </p:nvSpPr>
          <p:spPr bwMode="auto">
            <a:xfrm flipV="1">
              <a:off x="2160" y="182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94"/>
            <p:cNvSpPr>
              <a:spLocks noChangeShapeType="1"/>
            </p:cNvSpPr>
            <p:nvPr/>
          </p:nvSpPr>
          <p:spPr bwMode="auto">
            <a:xfrm flipV="1">
              <a:off x="2592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95"/>
            <p:cNvSpPr>
              <a:spLocks noChangeShapeType="1"/>
            </p:cNvSpPr>
            <p:nvPr/>
          </p:nvSpPr>
          <p:spPr bwMode="auto">
            <a:xfrm>
              <a:off x="2640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96"/>
            <p:cNvSpPr>
              <a:spLocks noChangeShapeType="1"/>
            </p:cNvSpPr>
            <p:nvPr/>
          </p:nvSpPr>
          <p:spPr bwMode="auto">
            <a:xfrm flipH="1" flipV="1">
              <a:off x="2640" y="182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Line 97"/>
            <p:cNvSpPr>
              <a:spLocks noChangeShapeType="1"/>
            </p:cNvSpPr>
            <p:nvPr/>
          </p:nvSpPr>
          <p:spPr bwMode="auto">
            <a:xfrm flipV="1">
              <a:off x="211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Line 98"/>
            <p:cNvSpPr>
              <a:spLocks noChangeShapeType="1"/>
            </p:cNvSpPr>
            <p:nvPr/>
          </p:nvSpPr>
          <p:spPr bwMode="auto">
            <a:xfrm>
              <a:off x="2160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Line 99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Line 100"/>
            <p:cNvSpPr>
              <a:spLocks noChangeShapeType="1"/>
            </p:cNvSpPr>
            <p:nvPr/>
          </p:nvSpPr>
          <p:spPr bwMode="auto">
            <a:xfrm>
              <a:off x="312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Line 101"/>
            <p:cNvSpPr>
              <a:spLocks noChangeShapeType="1"/>
            </p:cNvSpPr>
            <p:nvPr/>
          </p:nvSpPr>
          <p:spPr bwMode="auto">
            <a:xfrm flipV="1">
              <a:off x="4560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102"/>
            <p:cNvSpPr>
              <a:spLocks noChangeShapeType="1"/>
            </p:cNvSpPr>
            <p:nvPr/>
          </p:nvSpPr>
          <p:spPr bwMode="auto">
            <a:xfrm>
              <a:off x="4608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103"/>
            <p:cNvSpPr>
              <a:spLocks noChangeShapeType="1"/>
            </p:cNvSpPr>
            <p:nvPr/>
          </p:nvSpPr>
          <p:spPr bwMode="auto">
            <a:xfrm>
              <a:off x="369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104"/>
            <p:cNvSpPr>
              <a:spLocks noChangeShapeType="1"/>
            </p:cNvSpPr>
            <p:nvPr/>
          </p:nvSpPr>
          <p:spPr bwMode="auto">
            <a:xfrm flipV="1">
              <a:off x="3744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105"/>
            <p:cNvSpPr>
              <a:spLocks noChangeShapeType="1"/>
            </p:cNvSpPr>
            <p:nvPr/>
          </p:nvSpPr>
          <p:spPr bwMode="auto">
            <a:xfrm flipH="1" flipV="1">
              <a:off x="4944" y="18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Line 106"/>
            <p:cNvSpPr>
              <a:spLocks noChangeShapeType="1"/>
            </p:cNvSpPr>
            <p:nvPr/>
          </p:nvSpPr>
          <p:spPr bwMode="auto">
            <a:xfrm flipV="1">
              <a:off x="4560" y="182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Line 107"/>
            <p:cNvSpPr>
              <a:spLocks noChangeShapeType="1"/>
            </p:cNvSpPr>
            <p:nvPr/>
          </p:nvSpPr>
          <p:spPr bwMode="auto">
            <a:xfrm flipH="1">
              <a:off x="4608" y="187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Line 108"/>
            <p:cNvSpPr>
              <a:spLocks noChangeShapeType="1"/>
            </p:cNvSpPr>
            <p:nvPr/>
          </p:nvSpPr>
          <p:spPr bwMode="auto">
            <a:xfrm>
              <a:off x="2592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object 55"/>
          <p:cNvSpPr/>
          <p:nvPr/>
        </p:nvSpPr>
        <p:spPr>
          <a:xfrm>
            <a:off x="2754028" y="5654714"/>
            <a:ext cx="382121" cy="2801"/>
          </a:xfrm>
          <a:custGeom>
            <a:avLst/>
            <a:gdLst/>
            <a:ahLst/>
            <a:cxnLst/>
            <a:rect l="l" t="t" r="r" b="b"/>
            <a:pathLst>
              <a:path w="433070" h="3175">
                <a:moveTo>
                  <a:pt x="432815" y="3048"/>
                </a:moveTo>
                <a:lnTo>
                  <a:pt x="0" y="0"/>
                </a:lnTo>
              </a:path>
            </a:pathLst>
          </a:custGeom>
          <a:ln w="15240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 sz="1410"/>
          </a:p>
        </p:txBody>
      </p:sp>
      <p:sp>
        <p:nvSpPr>
          <p:cNvPr id="109" name="object 57"/>
          <p:cNvSpPr txBox="1"/>
          <p:nvPr/>
        </p:nvSpPr>
        <p:spPr>
          <a:xfrm>
            <a:off x="1987098" y="5527864"/>
            <a:ext cx="662828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430">
              <a:spcBef>
                <a:spcPts val="95"/>
              </a:spcBef>
            </a:pPr>
            <a:r>
              <a:rPr sz="1410" b="1" spc="13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410" b="1" spc="-9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10" b="1" spc="-4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rked</a:t>
            </a:r>
            <a:endParaRPr sz="141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0.cnblogs.com/i/497634/201404/11164318293347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0"/>
            <a:ext cx="8278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环形双向链表的应用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时间内从环形双向链表的任何位置插入或删除一个结点。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给定两个环形双向链表，可以用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时间把它们链接成一个环形双向链表。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斐波那契堆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斐波那契堆的基本操作：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MAKE-HEAP(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：创建一个空的斐波那契堆，返回一个对象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H.n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H.</a:t>
            </a:r>
            <a:r>
              <a:rPr lang="en-US" altLang="zh-TW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min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=nil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INSERT(H, x)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：直接将该结点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插入到根链表的最小结点之前即可；若被插入结点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比最小结点可以小，则更新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H.min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771898"/>
            <a:ext cx="9144000" cy="24827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17359" y="3795823"/>
            <a:ext cx="1648046" cy="47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插入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61638" y="3806455"/>
            <a:ext cx="691116" cy="361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斐波那契堆的基本操作：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MINIMUM(H)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：获得堆的最小关键字的结点，直接返回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H.min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UNION(H1,H2)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：直接将两个斐波那契堆的根链表合二为一。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85" y="3339321"/>
            <a:ext cx="7985051" cy="2835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50937"/>
            <a:ext cx="9132026" cy="531524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s.d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0">
              <a:lnSpc>
                <a:spcPct val="120000"/>
              </a:lnSpc>
              <a:buClr>
                <a:srgbClr val="FF00FF"/>
              </a:buClr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for (each v</a:t>
            </a:r>
            <a:r>
              <a:rPr lang="zh-CN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V–{s}) 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v.d</a:t>
            </a:r>
            <a:r>
              <a:rPr lang="zh-CN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∞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;</a:t>
            </a:r>
            <a:endParaRPr lang="zh-CN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←∅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V; 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While (Q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≠∅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{      u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EXTRACT-MIN(Q);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S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∪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{u};  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for (each v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Adj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[u])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 {    if (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v.d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u.d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+ w(u, v))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v.d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u.d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+ w(u, v);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705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46968" y="2509283"/>
            <a:ext cx="5007934" cy="52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二叉堆实现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O((V+E)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lgV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zh-CN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注: 线形 5"/>
          <p:cNvSpPr/>
          <p:nvPr/>
        </p:nvSpPr>
        <p:spPr>
          <a:xfrm>
            <a:off x="4848447" y="3434315"/>
            <a:ext cx="4104167" cy="1648047"/>
          </a:xfrm>
          <a:prstGeom prst="borderCallout1">
            <a:avLst>
              <a:gd name="adj1" fmla="val -694"/>
              <a:gd name="adj2" fmla="val 0"/>
              <a:gd name="adj3" fmla="val 91339"/>
              <a:gd name="adj4" fmla="val -531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有什么数据结构能把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DECREASE-KEY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操作的复杂度降到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O(1)?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VlgV+E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0" y="3035744"/>
            <a:ext cx="9131300" cy="30538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斐波那契堆</a:t>
            </a:r>
            <a:endParaRPr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0" y="1265858"/>
            <a:ext cx="9132026" cy="502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95" indent="-288290" algn="l" defTabSz="914400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斐波那契堆的基本操作：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UNION(H1,H2)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：直接将两个斐波那契堆的根链表合二为一。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斐波那契堆</a:t>
            </a:r>
            <a:endParaRPr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0" y="1265858"/>
            <a:ext cx="9132026" cy="502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95" indent="-288290" algn="l" defTabSz="914400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斐波那契堆的基本操作：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EXTRACT-MIN(H)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将要抽取的最小结点的所有孩子结点变为根结点，加入到根链表中，即子树成为堆所包含的树。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从根链表中删除该最小结点。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相同的树，直到没有相等的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的树。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最后查找根链表中的最小结点，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H.min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标记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660" y="152400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抽取最小结点示例</a:t>
            </a:r>
            <a:endParaRPr lang="zh-TW" altLang="en-US" dirty="0"/>
          </a:p>
        </p:txBody>
      </p:sp>
      <p:grpSp>
        <p:nvGrpSpPr>
          <p:cNvPr id="20483" name="Group 5"/>
          <p:cNvGrpSpPr/>
          <p:nvPr/>
        </p:nvGrpSpPr>
        <p:grpSpPr bwMode="auto">
          <a:xfrm>
            <a:off x="1176338" y="1417638"/>
            <a:ext cx="7086600" cy="2133600"/>
            <a:chOff x="1008" y="2400"/>
            <a:chExt cx="3465" cy="917"/>
          </a:xfrm>
        </p:grpSpPr>
        <p:sp>
          <p:nvSpPr>
            <p:cNvPr id="20517" name="Text Box 6"/>
            <p:cNvSpPr txBox="1">
              <a:spLocks noChangeArrowheads="1"/>
            </p:cNvSpPr>
            <p:nvPr/>
          </p:nvSpPr>
          <p:spPr bwMode="auto">
            <a:xfrm>
              <a:off x="1008" y="2405"/>
              <a:ext cx="258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a)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18" name="Oval 7"/>
            <p:cNvSpPr>
              <a:spLocks noChangeArrowheads="1"/>
            </p:cNvSpPr>
            <p:nvPr/>
          </p:nvSpPr>
          <p:spPr bwMode="auto">
            <a:xfrm>
              <a:off x="1285" y="2405"/>
              <a:ext cx="173" cy="16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19" name="Oval 8"/>
            <p:cNvSpPr>
              <a:spLocks noChangeArrowheads="1"/>
            </p:cNvSpPr>
            <p:nvPr/>
          </p:nvSpPr>
          <p:spPr bwMode="auto">
            <a:xfrm>
              <a:off x="1736" y="2405"/>
              <a:ext cx="173" cy="16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0" name="Oval 9"/>
            <p:cNvSpPr>
              <a:spLocks noChangeArrowheads="1"/>
            </p:cNvSpPr>
            <p:nvPr/>
          </p:nvSpPr>
          <p:spPr bwMode="auto">
            <a:xfrm>
              <a:off x="2866" y="3153"/>
              <a:ext cx="173" cy="16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41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1" name="Oval 10"/>
            <p:cNvSpPr>
              <a:spLocks noChangeArrowheads="1"/>
            </p:cNvSpPr>
            <p:nvPr/>
          </p:nvSpPr>
          <p:spPr bwMode="auto">
            <a:xfrm>
              <a:off x="2151" y="3126"/>
              <a:ext cx="174" cy="16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39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2" name="Oval 11"/>
            <p:cNvSpPr>
              <a:spLocks noChangeArrowheads="1"/>
            </p:cNvSpPr>
            <p:nvPr/>
          </p:nvSpPr>
          <p:spPr bwMode="auto">
            <a:xfrm>
              <a:off x="4127" y="2405"/>
              <a:ext cx="173" cy="16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3" name="Oval 12"/>
            <p:cNvSpPr>
              <a:spLocks noChangeArrowheads="1"/>
            </p:cNvSpPr>
            <p:nvPr/>
          </p:nvSpPr>
          <p:spPr bwMode="auto">
            <a:xfrm>
              <a:off x="3314" y="2777"/>
              <a:ext cx="174" cy="16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30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4" name="Oval 13"/>
            <p:cNvSpPr>
              <a:spLocks noChangeArrowheads="1"/>
            </p:cNvSpPr>
            <p:nvPr/>
          </p:nvSpPr>
          <p:spPr bwMode="auto">
            <a:xfrm>
              <a:off x="3295" y="2405"/>
              <a:ext cx="173" cy="16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5" name="Oval 14"/>
            <p:cNvSpPr>
              <a:spLocks noChangeArrowheads="1"/>
            </p:cNvSpPr>
            <p:nvPr/>
          </p:nvSpPr>
          <p:spPr bwMode="auto">
            <a:xfrm>
              <a:off x="2844" y="2798"/>
              <a:ext cx="174" cy="16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38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6" name="Oval 15"/>
            <p:cNvSpPr>
              <a:spLocks noChangeArrowheads="1"/>
            </p:cNvSpPr>
            <p:nvPr/>
          </p:nvSpPr>
          <p:spPr bwMode="auto">
            <a:xfrm>
              <a:off x="2151" y="2798"/>
              <a:ext cx="174" cy="16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18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7" name="Oval 16"/>
            <p:cNvSpPr>
              <a:spLocks noChangeArrowheads="1"/>
            </p:cNvSpPr>
            <p:nvPr/>
          </p:nvSpPr>
          <p:spPr bwMode="auto">
            <a:xfrm>
              <a:off x="2501" y="2792"/>
              <a:ext cx="173" cy="16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52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8" name="Oval 17"/>
            <p:cNvSpPr>
              <a:spLocks noChangeArrowheads="1"/>
            </p:cNvSpPr>
            <p:nvPr/>
          </p:nvSpPr>
          <p:spPr bwMode="auto">
            <a:xfrm>
              <a:off x="3919" y="2765"/>
              <a:ext cx="173" cy="16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29" name="Oval 18"/>
            <p:cNvSpPr>
              <a:spLocks noChangeArrowheads="1"/>
            </p:cNvSpPr>
            <p:nvPr/>
          </p:nvSpPr>
          <p:spPr bwMode="auto">
            <a:xfrm>
              <a:off x="2498" y="2405"/>
              <a:ext cx="173" cy="16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0" name="Oval 19"/>
            <p:cNvSpPr>
              <a:spLocks noChangeArrowheads="1"/>
            </p:cNvSpPr>
            <p:nvPr/>
          </p:nvSpPr>
          <p:spPr bwMode="auto">
            <a:xfrm>
              <a:off x="4300" y="2798"/>
              <a:ext cx="173" cy="16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46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1" name="Oval 20"/>
            <p:cNvSpPr>
              <a:spLocks noChangeArrowheads="1"/>
            </p:cNvSpPr>
            <p:nvPr/>
          </p:nvSpPr>
          <p:spPr bwMode="auto">
            <a:xfrm>
              <a:off x="3919" y="3122"/>
              <a:ext cx="173" cy="16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2" name="Line 21"/>
            <p:cNvSpPr>
              <a:spLocks noChangeShapeType="1"/>
            </p:cNvSpPr>
            <p:nvPr/>
          </p:nvSpPr>
          <p:spPr bwMode="auto">
            <a:xfrm>
              <a:off x="1458" y="2482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3" name="Line 22"/>
            <p:cNvSpPr>
              <a:spLocks noChangeShapeType="1"/>
            </p:cNvSpPr>
            <p:nvPr/>
          </p:nvSpPr>
          <p:spPr bwMode="auto">
            <a:xfrm>
              <a:off x="1931" y="2488"/>
              <a:ext cx="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4" name="Line 23"/>
            <p:cNvSpPr>
              <a:spLocks noChangeShapeType="1"/>
            </p:cNvSpPr>
            <p:nvPr/>
          </p:nvSpPr>
          <p:spPr bwMode="auto">
            <a:xfrm>
              <a:off x="2706" y="2485"/>
              <a:ext cx="5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5" name="Line 24"/>
            <p:cNvSpPr>
              <a:spLocks noChangeShapeType="1"/>
            </p:cNvSpPr>
            <p:nvPr/>
          </p:nvSpPr>
          <p:spPr bwMode="auto">
            <a:xfrm>
              <a:off x="3479" y="2488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6" name="Line 25"/>
            <p:cNvSpPr>
              <a:spLocks noChangeShapeType="1"/>
            </p:cNvSpPr>
            <p:nvPr/>
          </p:nvSpPr>
          <p:spPr bwMode="auto">
            <a:xfrm flipH="1">
              <a:off x="2255" y="2536"/>
              <a:ext cx="278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7" name="Line 26"/>
            <p:cNvSpPr>
              <a:spLocks noChangeShapeType="1"/>
            </p:cNvSpPr>
            <p:nvPr/>
          </p:nvSpPr>
          <p:spPr bwMode="auto">
            <a:xfrm>
              <a:off x="2593" y="2569"/>
              <a:ext cx="0" cy="2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8" name="Line 27"/>
            <p:cNvSpPr>
              <a:spLocks noChangeShapeType="1"/>
            </p:cNvSpPr>
            <p:nvPr/>
          </p:nvSpPr>
          <p:spPr bwMode="auto">
            <a:xfrm>
              <a:off x="2637" y="2536"/>
              <a:ext cx="277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39" name="Line 28"/>
            <p:cNvSpPr>
              <a:spLocks noChangeShapeType="1"/>
            </p:cNvSpPr>
            <p:nvPr/>
          </p:nvSpPr>
          <p:spPr bwMode="auto">
            <a:xfrm>
              <a:off x="2247" y="2968"/>
              <a:ext cx="0" cy="1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40" name="Line 29"/>
            <p:cNvSpPr>
              <a:spLocks noChangeShapeType="1"/>
            </p:cNvSpPr>
            <p:nvPr/>
          </p:nvSpPr>
          <p:spPr bwMode="auto">
            <a:xfrm>
              <a:off x="2948" y="2962"/>
              <a:ext cx="0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41" name="Line 30"/>
            <p:cNvSpPr>
              <a:spLocks noChangeShapeType="1"/>
            </p:cNvSpPr>
            <p:nvPr/>
          </p:nvSpPr>
          <p:spPr bwMode="auto">
            <a:xfrm>
              <a:off x="3384" y="2562"/>
              <a:ext cx="0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42" name="Line 31"/>
            <p:cNvSpPr>
              <a:spLocks noChangeShapeType="1"/>
            </p:cNvSpPr>
            <p:nvPr/>
          </p:nvSpPr>
          <p:spPr bwMode="auto">
            <a:xfrm flipH="1">
              <a:off x="4023" y="2556"/>
              <a:ext cx="145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43" name="Line 32"/>
            <p:cNvSpPr>
              <a:spLocks noChangeShapeType="1"/>
            </p:cNvSpPr>
            <p:nvPr/>
          </p:nvSpPr>
          <p:spPr bwMode="auto">
            <a:xfrm>
              <a:off x="4259" y="2568"/>
              <a:ext cx="145" cy="2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44" name="Line 33"/>
            <p:cNvSpPr>
              <a:spLocks noChangeShapeType="1"/>
            </p:cNvSpPr>
            <p:nvPr/>
          </p:nvSpPr>
          <p:spPr bwMode="auto">
            <a:xfrm>
              <a:off x="3988" y="2929"/>
              <a:ext cx="0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45" name="Oval 34"/>
            <p:cNvSpPr>
              <a:spLocks noChangeArrowheads="1"/>
            </p:cNvSpPr>
            <p:nvPr/>
          </p:nvSpPr>
          <p:spPr bwMode="auto">
            <a:xfrm>
              <a:off x="2064" y="2400"/>
              <a:ext cx="173" cy="16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21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grpSp>
        <p:nvGrpSpPr>
          <p:cNvPr id="20484" name="Group 35"/>
          <p:cNvGrpSpPr/>
          <p:nvPr/>
        </p:nvGrpSpPr>
        <p:grpSpPr bwMode="auto">
          <a:xfrm>
            <a:off x="1328738" y="4618038"/>
            <a:ext cx="7086600" cy="2062162"/>
            <a:chOff x="768" y="2448"/>
            <a:chExt cx="4464" cy="1299"/>
          </a:xfrm>
        </p:grpSpPr>
        <p:sp>
          <p:nvSpPr>
            <p:cNvPr id="20489" name="Text Box 36"/>
            <p:cNvSpPr txBox="1">
              <a:spLocks noChangeArrowheads="1"/>
            </p:cNvSpPr>
            <p:nvPr/>
          </p:nvSpPr>
          <p:spPr bwMode="auto">
            <a:xfrm>
              <a:off x="768" y="2455"/>
              <a:ext cx="3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b)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0" name="Oval 37"/>
            <p:cNvSpPr>
              <a:spLocks noChangeArrowheads="1"/>
            </p:cNvSpPr>
            <p:nvPr/>
          </p:nvSpPr>
          <p:spPr bwMode="auto">
            <a:xfrm>
              <a:off x="1125" y="2455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1" name="Oval 38"/>
            <p:cNvSpPr>
              <a:spLocks noChangeArrowheads="1"/>
            </p:cNvSpPr>
            <p:nvPr/>
          </p:nvSpPr>
          <p:spPr bwMode="auto">
            <a:xfrm>
              <a:off x="1706" y="2455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2" name="Oval 39"/>
            <p:cNvSpPr>
              <a:spLocks noChangeArrowheads="1"/>
            </p:cNvSpPr>
            <p:nvPr/>
          </p:nvSpPr>
          <p:spPr bwMode="auto">
            <a:xfrm>
              <a:off x="4786" y="2455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3" name="Oval 40"/>
            <p:cNvSpPr>
              <a:spLocks noChangeArrowheads="1"/>
            </p:cNvSpPr>
            <p:nvPr/>
          </p:nvSpPr>
          <p:spPr bwMode="auto">
            <a:xfrm>
              <a:off x="4518" y="2983"/>
              <a:ext cx="223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4" name="Oval 41"/>
            <p:cNvSpPr>
              <a:spLocks noChangeArrowheads="1"/>
            </p:cNvSpPr>
            <p:nvPr/>
          </p:nvSpPr>
          <p:spPr bwMode="auto">
            <a:xfrm>
              <a:off x="5009" y="3031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46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5" name="Oval 42"/>
            <p:cNvSpPr>
              <a:spLocks noChangeArrowheads="1"/>
            </p:cNvSpPr>
            <p:nvPr/>
          </p:nvSpPr>
          <p:spPr bwMode="auto">
            <a:xfrm>
              <a:off x="4518" y="3506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6" name="Line 43"/>
            <p:cNvSpPr>
              <a:spLocks noChangeShapeType="1"/>
            </p:cNvSpPr>
            <p:nvPr/>
          </p:nvSpPr>
          <p:spPr bwMode="auto">
            <a:xfrm>
              <a:off x="1348" y="2568"/>
              <a:ext cx="3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7" name="Line 44"/>
            <p:cNvSpPr>
              <a:spLocks noChangeShapeType="1"/>
            </p:cNvSpPr>
            <p:nvPr/>
          </p:nvSpPr>
          <p:spPr bwMode="auto">
            <a:xfrm>
              <a:off x="1957" y="2577"/>
              <a:ext cx="7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8" name="Line 45"/>
            <p:cNvSpPr>
              <a:spLocks noChangeShapeType="1"/>
            </p:cNvSpPr>
            <p:nvPr/>
          </p:nvSpPr>
          <p:spPr bwMode="auto">
            <a:xfrm>
              <a:off x="2956" y="2573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499" name="Line 46"/>
            <p:cNvSpPr>
              <a:spLocks noChangeShapeType="1"/>
            </p:cNvSpPr>
            <p:nvPr/>
          </p:nvSpPr>
          <p:spPr bwMode="auto">
            <a:xfrm>
              <a:off x="3648" y="2560"/>
              <a:ext cx="1138" cy="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20500" name="Group 47"/>
            <p:cNvGrpSpPr/>
            <p:nvPr/>
          </p:nvGrpSpPr>
          <p:grpSpPr bwMode="auto">
            <a:xfrm>
              <a:off x="2688" y="2448"/>
              <a:ext cx="224" cy="721"/>
              <a:chOff x="2241" y="3031"/>
              <a:chExt cx="224" cy="721"/>
            </a:xfrm>
          </p:grpSpPr>
          <p:sp>
            <p:nvSpPr>
              <p:cNvPr id="20514" name="Oval 48"/>
              <p:cNvSpPr>
                <a:spLocks noChangeArrowheads="1"/>
              </p:cNvSpPr>
              <p:nvPr/>
            </p:nvSpPr>
            <p:spPr bwMode="auto">
              <a:xfrm>
                <a:off x="2241" y="3512"/>
                <a:ext cx="224" cy="240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39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0515" name="Oval 49"/>
              <p:cNvSpPr>
                <a:spLocks noChangeArrowheads="1"/>
              </p:cNvSpPr>
              <p:nvPr/>
            </p:nvSpPr>
            <p:spPr bwMode="auto">
              <a:xfrm>
                <a:off x="2241" y="3031"/>
                <a:ext cx="224" cy="241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0516" name="Line 50"/>
              <p:cNvSpPr>
                <a:spLocks noChangeShapeType="1"/>
              </p:cNvSpPr>
              <p:nvPr/>
            </p:nvSpPr>
            <p:spPr bwMode="auto">
              <a:xfrm>
                <a:off x="2364" y="3280"/>
                <a:ext cx="0" cy="2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20501" name="Group 51"/>
            <p:cNvGrpSpPr/>
            <p:nvPr/>
          </p:nvGrpSpPr>
          <p:grpSpPr bwMode="auto">
            <a:xfrm>
              <a:off x="3456" y="2448"/>
              <a:ext cx="252" cy="761"/>
              <a:chOff x="3133" y="3031"/>
              <a:chExt cx="252" cy="761"/>
            </a:xfrm>
          </p:grpSpPr>
          <p:sp>
            <p:nvSpPr>
              <p:cNvPr id="20511" name="Oval 52"/>
              <p:cNvSpPr>
                <a:spLocks noChangeArrowheads="1"/>
              </p:cNvSpPr>
              <p:nvPr/>
            </p:nvSpPr>
            <p:spPr bwMode="auto">
              <a:xfrm>
                <a:off x="3162" y="3552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0512" name="Oval 53"/>
              <p:cNvSpPr>
                <a:spLocks noChangeArrowheads="1"/>
              </p:cNvSpPr>
              <p:nvPr/>
            </p:nvSpPr>
            <p:spPr bwMode="auto">
              <a:xfrm>
                <a:off x="3133" y="3031"/>
                <a:ext cx="225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0513" name="Line 54"/>
              <p:cNvSpPr>
                <a:spLocks noChangeShapeType="1"/>
              </p:cNvSpPr>
              <p:nvPr/>
            </p:nvSpPr>
            <p:spPr bwMode="auto">
              <a:xfrm>
                <a:off x="3267" y="327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20502" name="Group 55"/>
            <p:cNvGrpSpPr/>
            <p:nvPr/>
          </p:nvGrpSpPr>
          <p:grpSpPr bwMode="auto">
            <a:xfrm>
              <a:off x="4032" y="2448"/>
              <a:ext cx="249" cy="786"/>
              <a:chOff x="3714" y="2455"/>
              <a:chExt cx="249" cy="786"/>
            </a:xfrm>
          </p:grpSpPr>
          <p:sp>
            <p:nvSpPr>
              <p:cNvPr id="20508" name="Oval 56"/>
              <p:cNvSpPr>
                <a:spLocks noChangeArrowheads="1"/>
              </p:cNvSpPr>
              <p:nvPr/>
            </p:nvSpPr>
            <p:spPr bwMode="auto">
              <a:xfrm>
                <a:off x="3739" y="3001"/>
                <a:ext cx="224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30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0509" name="Oval 57"/>
              <p:cNvSpPr>
                <a:spLocks noChangeArrowheads="1"/>
              </p:cNvSpPr>
              <p:nvPr/>
            </p:nvSpPr>
            <p:spPr bwMode="auto">
              <a:xfrm>
                <a:off x="3714" y="2455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0510" name="Line 58"/>
              <p:cNvSpPr>
                <a:spLocks noChangeShapeType="1"/>
              </p:cNvSpPr>
              <p:nvPr/>
            </p:nvSpPr>
            <p:spPr bwMode="auto">
              <a:xfrm>
                <a:off x="3829" y="2685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0503" name="Line 59"/>
            <p:cNvSpPr>
              <a:spLocks noChangeShapeType="1"/>
            </p:cNvSpPr>
            <p:nvPr/>
          </p:nvSpPr>
          <p:spPr bwMode="auto">
            <a:xfrm flipH="1">
              <a:off x="4652" y="2677"/>
              <a:ext cx="187" cy="3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04" name="Line 60"/>
            <p:cNvSpPr>
              <a:spLocks noChangeShapeType="1"/>
            </p:cNvSpPr>
            <p:nvPr/>
          </p:nvSpPr>
          <p:spPr bwMode="auto">
            <a:xfrm>
              <a:off x="4956" y="2694"/>
              <a:ext cx="187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05" name="Line 61"/>
            <p:cNvSpPr>
              <a:spLocks noChangeShapeType="1"/>
            </p:cNvSpPr>
            <p:nvPr/>
          </p:nvSpPr>
          <p:spPr bwMode="auto">
            <a:xfrm>
              <a:off x="4607" y="3223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06" name="Oval 62"/>
            <p:cNvSpPr>
              <a:spLocks noChangeArrowheads="1"/>
            </p:cNvSpPr>
            <p:nvPr/>
          </p:nvSpPr>
          <p:spPr bwMode="auto">
            <a:xfrm>
              <a:off x="2128" y="2448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21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507" name="Oval 63"/>
            <p:cNvSpPr>
              <a:spLocks noChangeArrowheads="1"/>
            </p:cNvSpPr>
            <p:nvPr/>
          </p:nvSpPr>
          <p:spPr bwMode="auto">
            <a:xfrm>
              <a:off x="3093" y="2478"/>
              <a:ext cx="223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52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20485" name="Text Box 64"/>
          <p:cNvSpPr txBox="1">
            <a:spLocks noChangeArrowheads="1"/>
          </p:cNvSpPr>
          <p:nvPr/>
        </p:nvSpPr>
        <p:spPr bwMode="auto">
          <a:xfrm>
            <a:off x="3886200" y="838200"/>
            <a:ext cx="852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H.min</a:t>
            </a:r>
            <a:endParaRPr kumimoji="1" lang="en-US" altLang="zh-TW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0486" name="Line 65"/>
          <p:cNvSpPr>
            <a:spLocks noChangeShapeType="1"/>
          </p:cNvSpPr>
          <p:nvPr/>
        </p:nvSpPr>
        <p:spPr bwMode="auto">
          <a:xfrm>
            <a:off x="4419600" y="1231900"/>
            <a:ext cx="4763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0487" name="Text Box 66"/>
          <p:cNvSpPr txBox="1">
            <a:spLocks noChangeArrowheads="1"/>
          </p:cNvSpPr>
          <p:nvPr/>
        </p:nvSpPr>
        <p:spPr bwMode="auto">
          <a:xfrm>
            <a:off x="6129338" y="4008438"/>
            <a:ext cx="85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H.min</a:t>
            </a:r>
            <a:endParaRPr kumimoji="1" lang="en-US" altLang="zh-TW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0488" name="Line 67"/>
          <p:cNvSpPr>
            <a:spLocks noChangeShapeType="1"/>
          </p:cNvSpPr>
          <p:nvPr/>
        </p:nvSpPr>
        <p:spPr bwMode="auto">
          <a:xfrm>
            <a:off x="6662738" y="4402138"/>
            <a:ext cx="4762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90"/>
          <p:cNvGrpSpPr/>
          <p:nvPr/>
        </p:nvGrpSpPr>
        <p:grpSpPr bwMode="auto">
          <a:xfrm>
            <a:off x="1295400" y="381000"/>
            <a:ext cx="7162800" cy="6329363"/>
            <a:chOff x="624" y="333"/>
            <a:chExt cx="4512" cy="3987"/>
          </a:xfrm>
        </p:grpSpPr>
        <p:grpSp>
          <p:nvGrpSpPr>
            <p:cNvPr id="21508" name="Group 4"/>
            <p:cNvGrpSpPr/>
            <p:nvPr/>
          </p:nvGrpSpPr>
          <p:grpSpPr bwMode="auto">
            <a:xfrm>
              <a:off x="624" y="333"/>
              <a:ext cx="4464" cy="1971"/>
              <a:chOff x="768" y="1776"/>
              <a:chExt cx="4464" cy="1971"/>
            </a:xfrm>
          </p:grpSpPr>
          <p:grpSp>
            <p:nvGrpSpPr>
              <p:cNvPr id="21552" name="Group 5"/>
              <p:cNvGrpSpPr/>
              <p:nvPr/>
            </p:nvGrpSpPr>
            <p:grpSpPr bwMode="auto">
              <a:xfrm>
                <a:off x="768" y="2448"/>
                <a:ext cx="4464" cy="1299"/>
                <a:chOff x="768" y="2448"/>
                <a:chExt cx="4464" cy="1299"/>
              </a:xfrm>
            </p:grpSpPr>
            <p:sp>
              <p:nvSpPr>
                <p:cNvPr id="2156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68" y="2455"/>
                  <a:ext cx="32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(</a:t>
                  </a:r>
                  <a:r>
                    <a:rPr kumimoji="1" lang="en-US" altLang="zh-TW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c)</a:t>
                  </a:r>
                  <a:endParaRPr kumimoji="1" lang="en-US" altLang="zh-TW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65" name="Oval 7"/>
                <p:cNvSpPr>
                  <a:spLocks noChangeArrowheads="1"/>
                </p:cNvSpPr>
                <p:nvPr/>
              </p:nvSpPr>
              <p:spPr bwMode="auto">
                <a:xfrm>
                  <a:off x="1125" y="2455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23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66" name="Oval 8"/>
                <p:cNvSpPr>
                  <a:spLocks noChangeArrowheads="1"/>
                </p:cNvSpPr>
                <p:nvPr/>
              </p:nvSpPr>
              <p:spPr bwMode="auto">
                <a:xfrm>
                  <a:off x="1706" y="2455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7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67" name="Oval 9"/>
                <p:cNvSpPr>
                  <a:spLocks noChangeArrowheads="1"/>
                </p:cNvSpPr>
                <p:nvPr/>
              </p:nvSpPr>
              <p:spPr bwMode="auto">
                <a:xfrm>
                  <a:off x="4786" y="2455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24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68" name="Oval 10"/>
                <p:cNvSpPr>
                  <a:spLocks noChangeArrowheads="1"/>
                </p:cNvSpPr>
                <p:nvPr/>
              </p:nvSpPr>
              <p:spPr bwMode="auto">
                <a:xfrm>
                  <a:off x="4518" y="2983"/>
                  <a:ext cx="223" cy="240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26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69" name="Oval 11"/>
                <p:cNvSpPr>
                  <a:spLocks noChangeArrowheads="1"/>
                </p:cNvSpPr>
                <p:nvPr/>
              </p:nvSpPr>
              <p:spPr bwMode="auto">
                <a:xfrm>
                  <a:off x="5009" y="3031"/>
                  <a:ext cx="223" cy="241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46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70" name="Oval 12"/>
                <p:cNvSpPr>
                  <a:spLocks noChangeArrowheads="1"/>
                </p:cNvSpPr>
                <p:nvPr/>
              </p:nvSpPr>
              <p:spPr bwMode="auto">
                <a:xfrm>
                  <a:off x="4518" y="3506"/>
                  <a:ext cx="223" cy="241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35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71" name="Line 13"/>
                <p:cNvSpPr>
                  <a:spLocks noChangeShapeType="1"/>
                </p:cNvSpPr>
                <p:nvPr/>
              </p:nvSpPr>
              <p:spPr bwMode="auto">
                <a:xfrm>
                  <a:off x="1348" y="2568"/>
                  <a:ext cx="35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72" name="Line 14"/>
                <p:cNvSpPr>
                  <a:spLocks noChangeShapeType="1"/>
                </p:cNvSpPr>
                <p:nvPr/>
              </p:nvSpPr>
              <p:spPr bwMode="auto">
                <a:xfrm>
                  <a:off x="1957" y="2577"/>
                  <a:ext cx="73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73" name="Line 15"/>
                <p:cNvSpPr>
                  <a:spLocks noChangeShapeType="1"/>
                </p:cNvSpPr>
                <p:nvPr/>
              </p:nvSpPr>
              <p:spPr bwMode="auto">
                <a:xfrm>
                  <a:off x="2956" y="2573"/>
                  <a:ext cx="75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74" name="Line 16"/>
                <p:cNvSpPr>
                  <a:spLocks noChangeShapeType="1"/>
                </p:cNvSpPr>
                <p:nvPr/>
              </p:nvSpPr>
              <p:spPr bwMode="auto">
                <a:xfrm>
                  <a:off x="3648" y="2560"/>
                  <a:ext cx="1138" cy="3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21575" name="Group 17"/>
                <p:cNvGrpSpPr/>
                <p:nvPr/>
              </p:nvGrpSpPr>
              <p:grpSpPr bwMode="auto">
                <a:xfrm>
                  <a:off x="2688" y="2448"/>
                  <a:ext cx="224" cy="721"/>
                  <a:chOff x="2241" y="3031"/>
                  <a:chExt cx="224" cy="721"/>
                </a:xfrm>
              </p:grpSpPr>
              <p:sp>
                <p:nvSpPr>
                  <p:cNvPr id="2158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3512"/>
                    <a:ext cx="224" cy="24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39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9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3031"/>
                    <a:ext cx="224" cy="241"/>
                  </a:xfrm>
                  <a:prstGeom prst="ellipse">
                    <a:avLst/>
                  </a:prstGeom>
                  <a:solidFill>
                    <a:srgbClr val="000080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18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9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364" y="3280"/>
                    <a:ext cx="0" cy="24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grpSp>
              <p:nvGrpSpPr>
                <p:cNvPr id="21576" name="Group 21"/>
                <p:cNvGrpSpPr/>
                <p:nvPr/>
              </p:nvGrpSpPr>
              <p:grpSpPr bwMode="auto">
                <a:xfrm>
                  <a:off x="3456" y="2448"/>
                  <a:ext cx="252" cy="761"/>
                  <a:chOff x="3133" y="3031"/>
                  <a:chExt cx="252" cy="761"/>
                </a:xfrm>
              </p:grpSpPr>
              <p:sp>
                <p:nvSpPr>
                  <p:cNvPr id="21586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162" y="3552"/>
                    <a:ext cx="223" cy="24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41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8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133" y="3031"/>
                    <a:ext cx="225" cy="241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38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8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267" y="327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grpSp>
              <p:nvGrpSpPr>
                <p:cNvPr id="21577" name="Group 25"/>
                <p:cNvGrpSpPr/>
                <p:nvPr/>
              </p:nvGrpSpPr>
              <p:grpSpPr bwMode="auto">
                <a:xfrm>
                  <a:off x="4032" y="2448"/>
                  <a:ext cx="249" cy="786"/>
                  <a:chOff x="3714" y="2455"/>
                  <a:chExt cx="249" cy="786"/>
                </a:xfrm>
              </p:grpSpPr>
              <p:sp>
                <p:nvSpPr>
                  <p:cNvPr id="2158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739" y="3001"/>
                    <a:ext cx="224" cy="24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30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84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714" y="2455"/>
                    <a:ext cx="223" cy="239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17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8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829" y="2685"/>
                    <a:ext cx="0" cy="31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2157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652" y="2677"/>
                  <a:ext cx="187" cy="30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79" name="Line 30"/>
                <p:cNvSpPr>
                  <a:spLocks noChangeShapeType="1"/>
                </p:cNvSpPr>
                <p:nvPr/>
              </p:nvSpPr>
              <p:spPr bwMode="auto">
                <a:xfrm>
                  <a:off x="4956" y="2694"/>
                  <a:ext cx="187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80" name="Line 31"/>
                <p:cNvSpPr>
                  <a:spLocks noChangeShapeType="1"/>
                </p:cNvSpPr>
                <p:nvPr/>
              </p:nvSpPr>
              <p:spPr bwMode="auto">
                <a:xfrm>
                  <a:off x="4607" y="3223"/>
                  <a:ext cx="0" cy="2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81" name="Oval 32"/>
                <p:cNvSpPr>
                  <a:spLocks noChangeArrowheads="1"/>
                </p:cNvSpPr>
                <p:nvPr/>
              </p:nvSpPr>
              <p:spPr bwMode="auto">
                <a:xfrm>
                  <a:off x="2128" y="2448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21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82" name="Oval 33"/>
                <p:cNvSpPr>
                  <a:spLocks noChangeArrowheads="1"/>
                </p:cNvSpPr>
                <p:nvPr/>
              </p:nvSpPr>
              <p:spPr bwMode="auto">
                <a:xfrm>
                  <a:off x="3093" y="2478"/>
                  <a:ext cx="223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52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21553" name="Group 34"/>
              <p:cNvGrpSpPr/>
              <p:nvPr/>
            </p:nvGrpSpPr>
            <p:grpSpPr bwMode="auto">
              <a:xfrm>
                <a:off x="3216" y="1776"/>
                <a:ext cx="903" cy="371"/>
                <a:chOff x="1488" y="1536"/>
                <a:chExt cx="903" cy="371"/>
              </a:xfrm>
            </p:grpSpPr>
            <p:grpSp>
              <p:nvGrpSpPr>
                <p:cNvPr id="21557" name="Group 35"/>
                <p:cNvGrpSpPr/>
                <p:nvPr/>
              </p:nvGrpSpPr>
              <p:grpSpPr bwMode="auto">
                <a:xfrm>
                  <a:off x="1671" y="1737"/>
                  <a:ext cx="660" cy="135"/>
                  <a:chOff x="1680" y="1728"/>
                  <a:chExt cx="960" cy="240"/>
                </a:xfrm>
              </p:grpSpPr>
              <p:sp>
                <p:nvSpPr>
                  <p:cNvPr id="2156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6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6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6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2155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61" y="1536"/>
                  <a:ext cx="730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0    1   2   3 </a:t>
                  </a:r>
                  <a:endParaRPr kumimoji="1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5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88" y="169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TW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A</a:t>
                  </a:r>
                  <a:endPara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cxnSp>
            <p:nvCxnSpPr>
              <p:cNvPr id="21554" name="AutoShape 43"/>
              <p:cNvCxnSpPr>
                <a:cxnSpLocks noChangeShapeType="1"/>
                <a:stCxn id="21561" idx="2"/>
                <a:endCxn id="21584" idx="0"/>
              </p:cNvCxnSpPr>
              <p:nvPr/>
            </p:nvCxnSpPr>
            <p:spPr bwMode="auto">
              <a:xfrm rot="16200000" flipH="1">
                <a:off x="3728" y="2031"/>
                <a:ext cx="336" cy="497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55" name="Line 44"/>
              <p:cNvSpPr>
                <a:spLocks noChangeShapeType="1"/>
              </p:cNvSpPr>
              <p:nvPr/>
            </p:nvSpPr>
            <p:spPr bwMode="auto">
              <a:xfrm>
                <a:off x="3648" y="206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1556" name="Text Box 45"/>
              <p:cNvSpPr txBox="1">
                <a:spLocks noChangeArrowheads="1"/>
              </p:cNvSpPr>
              <p:nvPr/>
            </p:nvSpPr>
            <p:spPr bwMode="auto">
              <a:xfrm>
                <a:off x="4176" y="2256"/>
                <a:ext cx="3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w,x</a:t>
                </a:r>
                <a:endPara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21509" name="Group 46"/>
            <p:cNvGrpSpPr/>
            <p:nvPr/>
          </p:nvGrpSpPr>
          <p:grpSpPr bwMode="auto">
            <a:xfrm>
              <a:off x="672" y="2349"/>
              <a:ext cx="4464" cy="1971"/>
              <a:chOff x="864" y="240"/>
              <a:chExt cx="4464" cy="1971"/>
            </a:xfrm>
          </p:grpSpPr>
          <p:grpSp>
            <p:nvGrpSpPr>
              <p:cNvPr id="21510" name="Group 47"/>
              <p:cNvGrpSpPr/>
              <p:nvPr/>
            </p:nvGrpSpPr>
            <p:grpSpPr bwMode="auto">
              <a:xfrm>
                <a:off x="3312" y="240"/>
                <a:ext cx="968" cy="371"/>
                <a:chOff x="1488" y="1536"/>
                <a:chExt cx="968" cy="371"/>
              </a:xfrm>
            </p:grpSpPr>
            <p:grpSp>
              <p:nvGrpSpPr>
                <p:cNvPr id="21545" name="Group 48"/>
                <p:cNvGrpSpPr/>
                <p:nvPr/>
              </p:nvGrpSpPr>
              <p:grpSpPr bwMode="auto">
                <a:xfrm>
                  <a:off x="1671" y="1737"/>
                  <a:ext cx="660" cy="135"/>
                  <a:chOff x="1680" y="1728"/>
                  <a:chExt cx="960" cy="240"/>
                </a:xfrm>
              </p:grpSpPr>
              <p:sp>
                <p:nvSpPr>
                  <p:cNvPr id="2154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4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51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2154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61" y="1536"/>
                  <a:ext cx="7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0    1   2   3   </a:t>
                  </a:r>
                  <a:endParaRPr kumimoji="1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4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488" y="169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TW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A</a:t>
                  </a:r>
                  <a:endPara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21511" name="Group 56"/>
              <p:cNvGrpSpPr/>
              <p:nvPr/>
            </p:nvGrpSpPr>
            <p:grpSpPr bwMode="auto">
              <a:xfrm>
                <a:off x="864" y="528"/>
                <a:ext cx="4464" cy="1683"/>
                <a:chOff x="864" y="528"/>
                <a:chExt cx="4464" cy="1683"/>
              </a:xfrm>
            </p:grpSpPr>
            <p:grpSp>
              <p:nvGrpSpPr>
                <p:cNvPr id="21512" name="Group 57"/>
                <p:cNvGrpSpPr/>
                <p:nvPr/>
              </p:nvGrpSpPr>
              <p:grpSpPr bwMode="auto">
                <a:xfrm>
                  <a:off x="864" y="912"/>
                  <a:ext cx="4464" cy="1299"/>
                  <a:chOff x="768" y="2448"/>
                  <a:chExt cx="4464" cy="1299"/>
                </a:xfrm>
              </p:grpSpPr>
              <p:sp>
                <p:nvSpPr>
                  <p:cNvPr id="21517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455"/>
                    <a:ext cx="33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(</a:t>
                    </a:r>
                    <a:r>
                      <a:rPr kumimoji="1" lang="en-US" altLang="zh-TW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d)</a:t>
                    </a:r>
                    <a:endParaRPr kumimoji="1" lang="en-US" altLang="zh-TW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18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125" y="2455"/>
                    <a:ext cx="223" cy="239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23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19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706" y="2455"/>
                    <a:ext cx="223" cy="239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7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20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786" y="2455"/>
                    <a:ext cx="223" cy="239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24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21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518" y="2983"/>
                    <a:ext cx="223" cy="24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26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22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009" y="3031"/>
                    <a:ext cx="223" cy="241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46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23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518" y="3506"/>
                    <a:ext cx="223" cy="241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35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2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348" y="2568"/>
                    <a:ext cx="35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2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2577"/>
                    <a:ext cx="73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26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956" y="2573"/>
                    <a:ext cx="75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2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560"/>
                    <a:ext cx="1138" cy="3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21528" name="Group 69"/>
                  <p:cNvGrpSpPr/>
                  <p:nvPr/>
                </p:nvGrpSpPr>
                <p:grpSpPr bwMode="auto">
                  <a:xfrm>
                    <a:off x="2688" y="2448"/>
                    <a:ext cx="224" cy="721"/>
                    <a:chOff x="2241" y="3031"/>
                    <a:chExt cx="224" cy="721"/>
                  </a:xfrm>
                </p:grpSpPr>
                <p:sp>
                  <p:nvSpPr>
                    <p:cNvPr id="21542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1" y="3512"/>
                      <a:ext cx="224" cy="240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TW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PMingLiU" panose="02020500000000000000" pitchFamily="18" charset="-120"/>
                          <a:cs typeface="+mn-cs"/>
                        </a:rPr>
                        <a:t>39</a:t>
                      </a:r>
                      <a:endPara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1543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1" y="3031"/>
                      <a:ext cx="224" cy="241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TW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PMingLiU" panose="02020500000000000000" pitchFamily="18" charset="-120"/>
                          <a:cs typeface="+mn-cs"/>
                        </a:rPr>
                        <a:t>18</a:t>
                      </a:r>
                      <a:endPara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1544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4" y="3280"/>
                      <a:ext cx="0" cy="241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529" name="Group 73"/>
                  <p:cNvGrpSpPr/>
                  <p:nvPr/>
                </p:nvGrpSpPr>
                <p:grpSpPr bwMode="auto">
                  <a:xfrm>
                    <a:off x="3456" y="2448"/>
                    <a:ext cx="252" cy="761"/>
                    <a:chOff x="3133" y="3031"/>
                    <a:chExt cx="252" cy="761"/>
                  </a:xfrm>
                </p:grpSpPr>
                <p:sp>
                  <p:nvSpPr>
                    <p:cNvPr id="21539" name="Oval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" y="3552"/>
                      <a:ext cx="223" cy="24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TW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PMingLiU" panose="02020500000000000000" pitchFamily="18" charset="-120"/>
                          <a:cs typeface="+mn-cs"/>
                        </a:rPr>
                        <a:t>41</a:t>
                      </a:r>
                      <a:endPara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1540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3" y="3031"/>
                      <a:ext cx="225" cy="241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TW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PMingLiU" panose="02020500000000000000" pitchFamily="18" charset="-120"/>
                          <a:cs typeface="+mn-cs"/>
                        </a:rPr>
                        <a:t>38</a:t>
                      </a:r>
                      <a:endPara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1541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7" y="327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530" name="Group 77"/>
                  <p:cNvGrpSpPr/>
                  <p:nvPr/>
                </p:nvGrpSpPr>
                <p:grpSpPr bwMode="auto">
                  <a:xfrm>
                    <a:off x="4032" y="2448"/>
                    <a:ext cx="249" cy="786"/>
                    <a:chOff x="3714" y="2455"/>
                    <a:chExt cx="249" cy="786"/>
                  </a:xfrm>
                </p:grpSpPr>
                <p:sp>
                  <p:nvSpPr>
                    <p:cNvPr id="21536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9" y="3001"/>
                      <a:ext cx="224" cy="240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TW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PMingLiU" panose="02020500000000000000" pitchFamily="18" charset="-120"/>
                          <a:cs typeface="+mn-cs"/>
                        </a:rPr>
                        <a:t>30</a:t>
                      </a:r>
                      <a:endPara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1537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14" y="2455"/>
                      <a:ext cx="223" cy="239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w="9525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TW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PMingLiU" panose="02020500000000000000" pitchFamily="18" charset="-120"/>
                          <a:cs typeface="+mn-cs"/>
                        </a:rPr>
                        <a:t>17</a:t>
                      </a:r>
                      <a:endPara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1538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9" y="2685"/>
                      <a:ext cx="0" cy="31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531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52" y="2677"/>
                    <a:ext cx="187" cy="30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32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956" y="2694"/>
                    <a:ext cx="187" cy="3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3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4607" y="3223"/>
                    <a:ext cx="0" cy="289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34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128" y="2448"/>
                    <a:ext cx="223" cy="239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21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53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093" y="2478"/>
                    <a:ext cx="223" cy="24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52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cxnSp>
              <p:nvCxnSpPr>
                <p:cNvPr id="21513" name="AutoShape 86"/>
                <p:cNvCxnSpPr>
                  <a:cxnSpLocks noChangeShapeType="1"/>
                  <a:stCxn id="21549" idx="2"/>
                  <a:endCxn id="21537" idx="0"/>
                </p:cNvCxnSpPr>
                <p:nvPr/>
              </p:nvCxnSpPr>
              <p:spPr bwMode="auto">
                <a:xfrm rot="16200000" flipH="1">
                  <a:off x="3824" y="495"/>
                  <a:ext cx="336" cy="497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1514" name="Line 87"/>
                <p:cNvSpPr>
                  <a:spLocks noChangeShapeType="1"/>
                </p:cNvSpPr>
                <p:nvPr/>
              </p:nvSpPr>
              <p:spPr bwMode="auto">
                <a:xfrm>
                  <a:off x="3744" y="52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1515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992" y="720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TW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w,x</a:t>
                  </a:r>
                  <a:endParaRPr kumimoji="1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cxnSp>
              <p:nvCxnSpPr>
                <p:cNvPr id="21516" name="AutoShape 89"/>
                <p:cNvCxnSpPr>
                  <a:cxnSpLocks noChangeShapeType="1"/>
                  <a:stCxn id="21550" idx="2"/>
                  <a:endCxn id="21520" idx="0"/>
                </p:cNvCxnSpPr>
                <p:nvPr/>
              </p:nvCxnSpPr>
              <p:spPr bwMode="auto">
                <a:xfrm rot="16200000" flipH="1">
                  <a:off x="4279" y="205"/>
                  <a:ext cx="343" cy="1086"/>
                </a:xfrm>
                <a:prstGeom prst="bentConnector3">
                  <a:avLst>
                    <a:gd name="adj1" fmla="val 2331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3"/>
          <p:cNvGrpSpPr/>
          <p:nvPr/>
        </p:nvGrpSpPr>
        <p:grpSpPr bwMode="auto">
          <a:xfrm>
            <a:off x="1295400" y="381000"/>
            <a:ext cx="7164388" cy="6253163"/>
            <a:chOff x="864" y="240"/>
            <a:chExt cx="4513" cy="3939"/>
          </a:xfrm>
        </p:grpSpPr>
        <p:grpSp>
          <p:nvGrpSpPr>
            <p:cNvPr id="22532" name="Group 4"/>
            <p:cNvGrpSpPr/>
            <p:nvPr/>
          </p:nvGrpSpPr>
          <p:grpSpPr bwMode="auto">
            <a:xfrm>
              <a:off x="3312" y="240"/>
              <a:ext cx="968" cy="371"/>
              <a:chOff x="1488" y="1536"/>
              <a:chExt cx="968" cy="371"/>
            </a:xfrm>
          </p:grpSpPr>
          <p:grpSp>
            <p:nvGrpSpPr>
              <p:cNvPr id="22607" name="Group 5"/>
              <p:cNvGrpSpPr/>
              <p:nvPr/>
            </p:nvGrpSpPr>
            <p:grpSpPr bwMode="auto">
              <a:xfrm>
                <a:off x="1671" y="1737"/>
                <a:ext cx="660" cy="135"/>
                <a:chOff x="1680" y="1728"/>
                <a:chExt cx="960" cy="240"/>
              </a:xfrm>
            </p:grpSpPr>
            <p:sp>
              <p:nvSpPr>
                <p:cNvPr id="22610" name="Rectangle 6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611" name="Rectangle 7"/>
                <p:cNvSpPr>
                  <a:spLocks noChangeArrowheads="1"/>
                </p:cNvSpPr>
                <p:nvPr/>
              </p:nvSpPr>
              <p:spPr bwMode="auto">
                <a:xfrm>
                  <a:off x="192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612" name="Rectangle 8"/>
                <p:cNvSpPr>
                  <a:spLocks noChangeArrowheads="1"/>
                </p:cNvSpPr>
                <p:nvPr/>
              </p:nvSpPr>
              <p:spPr bwMode="auto">
                <a:xfrm>
                  <a:off x="216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613" name="Rectangle 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22608" name="Text Box 11"/>
              <p:cNvSpPr txBox="1">
                <a:spLocks noChangeArrowheads="1"/>
              </p:cNvSpPr>
              <p:nvPr/>
            </p:nvSpPr>
            <p:spPr bwMode="auto">
              <a:xfrm>
                <a:off x="1661" y="1536"/>
                <a:ext cx="79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0    1   2   3   </a:t>
                </a:r>
                <a:endParaRPr kumimoji="1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609" name="Text Box 12"/>
              <p:cNvSpPr txBox="1">
                <a:spLocks noChangeArrowheads="1"/>
              </p:cNvSpPr>
              <p:nvPr/>
            </p:nvSpPr>
            <p:spPr bwMode="auto">
              <a:xfrm>
                <a:off x="1488" y="16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A</a:t>
                </a:r>
                <a:endPara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22533" name="Group 13"/>
            <p:cNvGrpSpPr/>
            <p:nvPr/>
          </p:nvGrpSpPr>
          <p:grpSpPr bwMode="auto">
            <a:xfrm>
              <a:off x="864" y="912"/>
              <a:ext cx="4464" cy="1299"/>
              <a:chOff x="768" y="2448"/>
              <a:chExt cx="4464" cy="1299"/>
            </a:xfrm>
          </p:grpSpPr>
          <p:sp>
            <p:nvSpPr>
              <p:cNvPr id="22579" name="Text Box 14"/>
              <p:cNvSpPr txBox="1">
                <a:spLocks noChangeArrowheads="1"/>
              </p:cNvSpPr>
              <p:nvPr/>
            </p:nvSpPr>
            <p:spPr bwMode="auto">
              <a:xfrm>
                <a:off x="768" y="245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(</a:t>
                </a:r>
                <a:r>
                  <a:rPr kumimoji="1" lang="en-US" altLang="zh-TW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e)</a:t>
                </a:r>
                <a:endPara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0" name="Oval 15"/>
              <p:cNvSpPr>
                <a:spLocks noChangeArrowheads="1"/>
              </p:cNvSpPr>
              <p:nvPr/>
            </p:nvSpPr>
            <p:spPr bwMode="auto">
              <a:xfrm>
                <a:off x="1125" y="2455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23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1" name="Oval 16"/>
              <p:cNvSpPr>
                <a:spLocks noChangeArrowheads="1"/>
              </p:cNvSpPr>
              <p:nvPr/>
            </p:nvSpPr>
            <p:spPr bwMode="auto">
              <a:xfrm>
                <a:off x="1706" y="2455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7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2" name="Oval 17"/>
              <p:cNvSpPr>
                <a:spLocks noChangeArrowheads="1"/>
              </p:cNvSpPr>
              <p:nvPr/>
            </p:nvSpPr>
            <p:spPr bwMode="auto">
              <a:xfrm>
                <a:off x="4786" y="2455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24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3" name="Oval 18"/>
              <p:cNvSpPr>
                <a:spLocks noChangeArrowheads="1"/>
              </p:cNvSpPr>
              <p:nvPr/>
            </p:nvSpPr>
            <p:spPr bwMode="auto">
              <a:xfrm>
                <a:off x="4518" y="2983"/>
                <a:ext cx="223" cy="240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26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4" name="Oval 19"/>
              <p:cNvSpPr>
                <a:spLocks noChangeArrowheads="1"/>
              </p:cNvSpPr>
              <p:nvPr/>
            </p:nvSpPr>
            <p:spPr bwMode="auto">
              <a:xfrm>
                <a:off x="5009" y="3031"/>
                <a:ext cx="223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46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5" name="Oval 20"/>
              <p:cNvSpPr>
                <a:spLocks noChangeArrowheads="1"/>
              </p:cNvSpPr>
              <p:nvPr/>
            </p:nvSpPr>
            <p:spPr bwMode="auto">
              <a:xfrm>
                <a:off x="4518" y="3506"/>
                <a:ext cx="223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35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6" name="Line 21"/>
              <p:cNvSpPr>
                <a:spLocks noChangeShapeType="1"/>
              </p:cNvSpPr>
              <p:nvPr/>
            </p:nvSpPr>
            <p:spPr bwMode="auto">
              <a:xfrm>
                <a:off x="1348" y="2568"/>
                <a:ext cx="35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7" name="Line 22"/>
              <p:cNvSpPr>
                <a:spLocks noChangeShapeType="1"/>
              </p:cNvSpPr>
              <p:nvPr/>
            </p:nvSpPr>
            <p:spPr bwMode="auto">
              <a:xfrm>
                <a:off x="1957" y="2577"/>
                <a:ext cx="73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8" name="Line 23"/>
              <p:cNvSpPr>
                <a:spLocks noChangeShapeType="1"/>
              </p:cNvSpPr>
              <p:nvPr/>
            </p:nvSpPr>
            <p:spPr bwMode="auto">
              <a:xfrm>
                <a:off x="2956" y="2573"/>
                <a:ext cx="75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89" name="Line 24"/>
              <p:cNvSpPr>
                <a:spLocks noChangeShapeType="1"/>
              </p:cNvSpPr>
              <p:nvPr/>
            </p:nvSpPr>
            <p:spPr bwMode="auto">
              <a:xfrm>
                <a:off x="3648" y="2560"/>
                <a:ext cx="1138" cy="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grpSp>
            <p:nvGrpSpPr>
              <p:cNvPr id="22590" name="Group 25"/>
              <p:cNvGrpSpPr/>
              <p:nvPr/>
            </p:nvGrpSpPr>
            <p:grpSpPr bwMode="auto">
              <a:xfrm>
                <a:off x="2688" y="2448"/>
                <a:ext cx="224" cy="721"/>
                <a:chOff x="2241" y="3031"/>
                <a:chExt cx="224" cy="721"/>
              </a:xfrm>
            </p:grpSpPr>
            <p:sp>
              <p:nvSpPr>
                <p:cNvPr id="22604" name="Oval 26"/>
                <p:cNvSpPr>
                  <a:spLocks noChangeArrowheads="1"/>
                </p:cNvSpPr>
                <p:nvPr/>
              </p:nvSpPr>
              <p:spPr bwMode="auto">
                <a:xfrm>
                  <a:off x="2241" y="3512"/>
                  <a:ext cx="224" cy="240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39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605" name="Oval 27"/>
                <p:cNvSpPr>
                  <a:spLocks noChangeArrowheads="1"/>
                </p:cNvSpPr>
                <p:nvPr/>
              </p:nvSpPr>
              <p:spPr bwMode="auto">
                <a:xfrm>
                  <a:off x="2241" y="3031"/>
                  <a:ext cx="224" cy="241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18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606" name="Line 28"/>
                <p:cNvSpPr>
                  <a:spLocks noChangeShapeType="1"/>
                </p:cNvSpPr>
                <p:nvPr/>
              </p:nvSpPr>
              <p:spPr bwMode="auto">
                <a:xfrm>
                  <a:off x="2364" y="3280"/>
                  <a:ext cx="0" cy="24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22591" name="Group 29"/>
              <p:cNvGrpSpPr/>
              <p:nvPr/>
            </p:nvGrpSpPr>
            <p:grpSpPr bwMode="auto">
              <a:xfrm>
                <a:off x="3456" y="2448"/>
                <a:ext cx="252" cy="761"/>
                <a:chOff x="3133" y="3031"/>
                <a:chExt cx="252" cy="761"/>
              </a:xfrm>
            </p:grpSpPr>
            <p:sp>
              <p:nvSpPr>
                <p:cNvPr id="22601" name="Oval 30"/>
                <p:cNvSpPr>
                  <a:spLocks noChangeArrowheads="1"/>
                </p:cNvSpPr>
                <p:nvPr/>
              </p:nvSpPr>
              <p:spPr bwMode="auto">
                <a:xfrm>
                  <a:off x="3162" y="3552"/>
                  <a:ext cx="223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41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602" name="Oval 31"/>
                <p:cNvSpPr>
                  <a:spLocks noChangeArrowheads="1"/>
                </p:cNvSpPr>
                <p:nvPr/>
              </p:nvSpPr>
              <p:spPr bwMode="auto">
                <a:xfrm>
                  <a:off x="3133" y="3031"/>
                  <a:ext cx="225" cy="241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38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603" name="Line 32"/>
                <p:cNvSpPr>
                  <a:spLocks noChangeShapeType="1"/>
                </p:cNvSpPr>
                <p:nvPr/>
              </p:nvSpPr>
              <p:spPr bwMode="auto">
                <a:xfrm>
                  <a:off x="3267" y="3272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22592" name="Group 33"/>
              <p:cNvGrpSpPr/>
              <p:nvPr/>
            </p:nvGrpSpPr>
            <p:grpSpPr bwMode="auto">
              <a:xfrm>
                <a:off x="4032" y="2448"/>
                <a:ext cx="249" cy="786"/>
                <a:chOff x="3714" y="2455"/>
                <a:chExt cx="249" cy="786"/>
              </a:xfrm>
            </p:grpSpPr>
            <p:sp>
              <p:nvSpPr>
                <p:cNvPr id="22598" name="Oval 34"/>
                <p:cNvSpPr>
                  <a:spLocks noChangeArrowheads="1"/>
                </p:cNvSpPr>
                <p:nvPr/>
              </p:nvSpPr>
              <p:spPr bwMode="auto">
                <a:xfrm>
                  <a:off x="3739" y="3001"/>
                  <a:ext cx="224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30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599" name="Oval 35"/>
                <p:cNvSpPr>
                  <a:spLocks noChangeArrowheads="1"/>
                </p:cNvSpPr>
                <p:nvPr/>
              </p:nvSpPr>
              <p:spPr bwMode="auto">
                <a:xfrm>
                  <a:off x="3714" y="2455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17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600" name="Line 36"/>
                <p:cNvSpPr>
                  <a:spLocks noChangeShapeType="1"/>
                </p:cNvSpPr>
                <p:nvPr/>
              </p:nvSpPr>
              <p:spPr bwMode="auto">
                <a:xfrm>
                  <a:off x="3829" y="2685"/>
                  <a:ext cx="0" cy="3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22593" name="Line 37"/>
              <p:cNvSpPr>
                <a:spLocks noChangeShapeType="1"/>
              </p:cNvSpPr>
              <p:nvPr/>
            </p:nvSpPr>
            <p:spPr bwMode="auto">
              <a:xfrm flipH="1">
                <a:off x="4652" y="2677"/>
                <a:ext cx="187" cy="3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94" name="Line 38"/>
              <p:cNvSpPr>
                <a:spLocks noChangeShapeType="1"/>
              </p:cNvSpPr>
              <p:nvPr/>
            </p:nvSpPr>
            <p:spPr bwMode="auto">
              <a:xfrm>
                <a:off x="4956" y="2694"/>
                <a:ext cx="187" cy="3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95" name="Line 39"/>
              <p:cNvSpPr>
                <a:spLocks noChangeShapeType="1"/>
              </p:cNvSpPr>
              <p:nvPr/>
            </p:nvSpPr>
            <p:spPr bwMode="auto">
              <a:xfrm>
                <a:off x="4607" y="3223"/>
                <a:ext cx="0" cy="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96" name="Oval 40"/>
              <p:cNvSpPr>
                <a:spLocks noChangeArrowheads="1"/>
              </p:cNvSpPr>
              <p:nvPr/>
            </p:nvSpPr>
            <p:spPr bwMode="auto">
              <a:xfrm>
                <a:off x="2128" y="2448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97" name="Oval 41"/>
              <p:cNvSpPr>
                <a:spLocks noChangeArrowheads="1"/>
              </p:cNvSpPr>
              <p:nvPr/>
            </p:nvSpPr>
            <p:spPr bwMode="auto">
              <a:xfrm>
                <a:off x="3093" y="2478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52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22534" name="AutoShape 42"/>
            <p:cNvCxnSpPr>
              <a:cxnSpLocks noChangeShapeType="1"/>
              <a:stCxn id="22611" idx="2"/>
              <a:endCxn id="22599" idx="0"/>
            </p:cNvCxnSpPr>
            <p:nvPr/>
          </p:nvCxnSpPr>
          <p:spPr bwMode="auto">
            <a:xfrm rot="16200000" flipH="1">
              <a:off x="3824" y="495"/>
              <a:ext cx="336" cy="497"/>
            </a:xfrm>
            <a:prstGeom prst="bentConnector3">
              <a:avLst>
                <a:gd name="adj1" fmla="val 66069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35" name="Line 43"/>
            <p:cNvSpPr>
              <a:spLocks noChangeShapeType="1"/>
            </p:cNvSpPr>
            <p:nvPr/>
          </p:nvSpPr>
          <p:spPr bwMode="auto">
            <a:xfrm>
              <a:off x="3744" y="5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cxnSp>
          <p:nvCxnSpPr>
            <p:cNvPr id="22536" name="AutoShape 44"/>
            <p:cNvCxnSpPr>
              <a:cxnSpLocks noChangeShapeType="1"/>
              <a:stCxn id="22612" idx="2"/>
              <a:endCxn id="22582" idx="0"/>
            </p:cNvCxnSpPr>
            <p:nvPr/>
          </p:nvCxnSpPr>
          <p:spPr bwMode="auto">
            <a:xfrm rot="16200000" flipH="1">
              <a:off x="4279" y="205"/>
              <a:ext cx="343" cy="1086"/>
            </a:xfrm>
            <a:prstGeom prst="bent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7" name="AutoShape 45"/>
            <p:cNvCxnSpPr>
              <a:cxnSpLocks noChangeShapeType="1"/>
              <a:stCxn id="22610" idx="2"/>
              <a:endCxn id="22580" idx="0"/>
            </p:cNvCxnSpPr>
            <p:nvPr/>
          </p:nvCxnSpPr>
          <p:spPr bwMode="auto">
            <a:xfrm rot="5400000">
              <a:off x="2284" y="-375"/>
              <a:ext cx="343" cy="2245"/>
            </a:xfrm>
            <a:prstGeom prst="bent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38" name="Text Box 46"/>
            <p:cNvSpPr txBox="1">
              <a:spLocks noChangeArrowheads="1"/>
            </p:cNvSpPr>
            <p:nvPr/>
          </p:nvSpPr>
          <p:spPr bwMode="auto">
            <a:xfrm>
              <a:off x="1392" y="768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w,x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39" name="Text Box 47"/>
            <p:cNvSpPr txBox="1">
              <a:spLocks noChangeArrowheads="1"/>
            </p:cNvSpPr>
            <p:nvPr/>
          </p:nvSpPr>
          <p:spPr bwMode="auto">
            <a:xfrm>
              <a:off x="913" y="2887"/>
              <a:ext cx="3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f)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40" name="Oval 48"/>
            <p:cNvSpPr>
              <a:spLocks noChangeArrowheads="1"/>
            </p:cNvSpPr>
            <p:nvPr/>
          </p:nvSpPr>
          <p:spPr bwMode="auto">
            <a:xfrm>
              <a:off x="1296" y="3312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41" name="Oval 49"/>
            <p:cNvSpPr>
              <a:spLocks noChangeArrowheads="1"/>
            </p:cNvSpPr>
            <p:nvPr/>
          </p:nvSpPr>
          <p:spPr bwMode="auto">
            <a:xfrm>
              <a:off x="1296" y="2880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22542" name="Group 50"/>
            <p:cNvGrpSpPr/>
            <p:nvPr/>
          </p:nvGrpSpPr>
          <p:grpSpPr bwMode="auto">
            <a:xfrm>
              <a:off x="3361" y="2208"/>
              <a:ext cx="903" cy="371"/>
              <a:chOff x="1488" y="1536"/>
              <a:chExt cx="903" cy="371"/>
            </a:xfrm>
          </p:grpSpPr>
          <p:grpSp>
            <p:nvGrpSpPr>
              <p:cNvPr id="22572" name="Group 51"/>
              <p:cNvGrpSpPr/>
              <p:nvPr/>
            </p:nvGrpSpPr>
            <p:grpSpPr bwMode="auto">
              <a:xfrm>
                <a:off x="1671" y="1737"/>
                <a:ext cx="660" cy="135"/>
                <a:chOff x="1680" y="1728"/>
                <a:chExt cx="960" cy="240"/>
              </a:xfrm>
            </p:grpSpPr>
            <p:sp>
              <p:nvSpPr>
                <p:cNvPr id="22575" name="Rectangle 52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576" name="Rectangle 53"/>
                <p:cNvSpPr>
                  <a:spLocks noChangeArrowheads="1"/>
                </p:cNvSpPr>
                <p:nvPr/>
              </p:nvSpPr>
              <p:spPr bwMode="auto">
                <a:xfrm>
                  <a:off x="192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577" name="Rectangle 54"/>
                <p:cNvSpPr>
                  <a:spLocks noChangeArrowheads="1"/>
                </p:cNvSpPr>
                <p:nvPr/>
              </p:nvSpPr>
              <p:spPr bwMode="auto">
                <a:xfrm>
                  <a:off x="216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2578" name="Rectangle 55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22573" name="Text Box 57"/>
              <p:cNvSpPr txBox="1">
                <a:spLocks noChangeArrowheads="1"/>
              </p:cNvSpPr>
              <p:nvPr/>
            </p:nvSpPr>
            <p:spPr bwMode="auto">
              <a:xfrm>
                <a:off x="1661" y="1536"/>
                <a:ext cx="73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0    1   2   3 </a:t>
                </a:r>
                <a:endParaRPr kumimoji="1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74" name="Text Box 58"/>
              <p:cNvSpPr txBox="1">
                <a:spLocks noChangeArrowheads="1"/>
              </p:cNvSpPr>
              <p:nvPr/>
            </p:nvSpPr>
            <p:spPr bwMode="auto">
              <a:xfrm>
                <a:off x="1488" y="16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A</a:t>
                </a:r>
                <a:endPara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2543" name="Oval 59"/>
            <p:cNvSpPr>
              <a:spLocks noChangeArrowheads="1"/>
            </p:cNvSpPr>
            <p:nvPr/>
          </p:nvSpPr>
          <p:spPr bwMode="auto">
            <a:xfrm>
              <a:off x="4931" y="2887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44" name="Oval 60"/>
            <p:cNvSpPr>
              <a:spLocks noChangeArrowheads="1"/>
            </p:cNvSpPr>
            <p:nvPr/>
          </p:nvSpPr>
          <p:spPr bwMode="auto">
            <a:xfrm>
              <a:off x="4663" y="3415"/>
              <a:ext cx="223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45" name="Oval 61"/>
            <p:cNvSpPr>
              <a:spLocks noChangeArrowheads="1"/>
            </p:cNvSpPr>
            <p:nvPr/>
          </p:nvSpPr>
          <p:spPr bwMode="auto">
            <a:xfrm>
              <a:off x="5154" y="3463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46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46" name="Oval 62"/>
            <p:cNvSpPr>
              <a:spLocks noChangeArrowheads="1"/>
            </p:cNvSpPr>
            <p:nvPr/>
          </p:nvSpPr>
          <p:spPr bwMode="auto">
            <a:xfrm>
              <a:off x="4663" y="3938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47" name="Line 63"/>
            <p:cNvSpPr>
              <a:spLocks noChangeShapeType="1"/>
            </p:cNvSpPr>
            <p:nvPr/>
          </p:nvSpPr>
          <p:spPr bwMode="auto">
            <a:xfrm>
              <a:off x="1536" y="3009"/>
              <a:ext cx="12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48" name="Line 64"/>
            <p:cNvSpPr>
              <a:spLocks noChangeShapeType="1"/>
            </p:cNvSpPr>
            <p:nvPr/>
          </p:nvSpPr>
          <p:spPr bwMode="auto">
            <a:xfrm>
              <a:off x="3101" y="3005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49" name="Line 65"/>
            <p:cNvSpPr>
              <a:spLocks noChangeShapeType="1"/>
            </p:cNvSpPr>
            <p:nvPr/>
          </p:nvSpPr>
          <p:spPr bwMode="auto">
            <a:xfrm>
              <a:off x="3793" y="2992"/>
              <a:ext cx="1138" cy="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22550" name="Group 66"/>
            <p:cNvGrpSpPr/>
            <p:nvPr/>
          </p:nvGrpSpPr>
          <p:grpSpPr bwMode="auto">
            <a:xfrm>
              <a:off x="2833" y="2880"/>
              <a:ext cx="224" cy="721"/>
              <a:chOff x="2241" y="3031"/>
              <a:chExt cx="224" cy="721"/>
            </a:xfrm>
          </p:grpSpPr>
          <p:sp>
            <p:nvSpPr>
              <p:cNvPr id="22569" name="Oval 67"/>
              <p:cNvSpPr>
                <a:spLocks noChangeArrowheads="1"/>
              </p:cNvSpPr>
              <p:nvPr/>
            </p:nvSpPr>
            <p:spPr bwMode="auto">
              <a:xfrm>
                <a:off x="2241" y="3512"/>
                <a:ext cx="224" cy="240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39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70" name="Oval 68"/>
              <p:cNvSpPr>
                <a:spLocks noChangeArrowheads="1"/>
              </p:cNvSpPr>
              <p:nvPr/>
            </p:nvSpPr>
            <p:spPr bwMode="auto">
              <a:xfrm>
                <a:off x="2241" y="3031"/>
                <a:ext cx="224" cy="241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71" name="Line 69"/>
              <p:cNvSpPr>
                <a:spLocks noChangeShapeType="1"/>
              </p:cNvSpPr>
              <p:nvPr/>
            </p:nvSpPr>
            <p:spPr bwMode="auto">
              <a:xfrm>
                <a:off x="2364" y="3280"/>
                <a:ext cx="0" cy="2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22551" name="Group 70"/>
            <p:cNvGrpSpPr/>
            <p:nvPr/>
          </p:nvGrpSpPr>
          <p:grpSpPr bwMode="auto">
            <a:xfrm>
              <a:off x="3601" y="2880"/>
              <a:ext cx="252" cy="761"/>
              <a:chOff x="3133" y="3031"/>
              <a:chExt cx="252" cy="761"/>
            </a:xfrm>
          </p:grpSpPr>
          <p:sp>
            <p:nvSpPr>
              <p:cNvPr id="22566" name="Oval 71"/>
              <p:cNvSpPr>
                <a:spLocks noChangeArrowheads="1"/>
              </p:cNvSpPr>
              <p:nvPr/>
            </p:nvSpPr>
            <p:spPr bwMode="auto">
              <a:xfrm>
                <a:off x="3162" y="3552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67" name="Oval 72"/>
              <p:cNvSpPr>
                <a:spLocks noChangeArrowheads="1"/>
              </p:cNvSpPr>
              <p:nvPr/>
            </p:nvSpPr>
            <p:spPr bwMode="auto">
              <a:xfrm>
                <a:off x="3133" y="3031"/>
                <a:ext cx="225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68" name="Line 73"/>
              <p:cNvSpPr>
                <a:spLocks noChangeShapeType="1"/>
              </p:cNvSpPr>
              <p:nvPr/>
            </p:nvSpPr>
            <p:spPr bwMode="auto">
              <a:xfrm>
                <a:off x="3267" y="327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22552" name="Group 74"/>
            <p:cNvGrpSpPr/>
            <p:nvPr/>
          </p:nvGrpSpPr>
          <p:grpSpPr bwMode="auto">
            <a:xfrm>
              <a:off x="4177" y="2880"/>
              <a:ext cx="249" cy="786"/>
              <a:chOff x="3714" y="2455"/>
              <a:chExt cx="249" cy="786"/>
            </a:xfrm>
          </p:grpSpPr>
          <p:sp>
            <p:nvSpPr>
              <p:cNvPr id="22563" name="Oval 75"/>
              <p:cNvSpPr>
                <a:spLocks noChangeArrowheads="1"/>
              </p:cNvSpPr>
              <p:nvPr/>
            </p:nvSpPr>
            <p:spPr bwMode="auto">
              <a:xfrm>
                <a:off x="3739" y="3001"/>
                <a:ext cx="224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30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64" name="Oval 76"/>
              <p:cNvSpPr>
                <a:spLocks noChangeArrowheads="1"/>
              </p:cNvSpPr>
              <p:nvPr/>
            </p:nvSpPr>
            <p:spPr bwMode="auto">
              <a:xfrm>
                <a:off x="3714" y="2455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2565" name="Line 77"/>
              <p:cNvSpPr>
                <a:spLocks noChangeShapeType="1"/>
              </p:cNvSpPr>
              <p:nvPr/>
            </p:nvSpPr>
            <p:spPr bwMode="auto">
              <a:xfrm>
                <a:off x="3829" y="2685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2553" name="Line 78"/>
            <p:cNvSpPr>
              <a:spLocks noChangeShapeType="1"/>
            </p:cNvSpPr>
            <p:nvPr/>
          </p:nvSpPr>
          <p:spPr bwMode="auto">
            <a:xfrm flipH="1">
              <a:off x="4797" y="3109"/>
              <a:ext cx="187" cy="3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54" name="Line 79"/>
            <p:cNvSpPr>
              <a:spLocks noChangeShapeType="1"/>
            </p:cNvSpPr>
            <p:nvPr/>
          </p:nvSpPr>
          <p:spPr bwMode="auto">
            <a:xfrm>
              <a:off x="5101" y="3126"/>
              <a:ext cx="187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55" name="Line 80"/>
            <p:cNvSpPr>
              <a:spLocks noChangeShapeType="1"/>
            </p:cNvSpPr>
            <p:nvPr/>
          </p:nvSpPr>
          <p:spPr bwMode="auto">
            <a:xfrm>
              <a:off x="4752" y="3655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56" name="Oval 81"/>
            <p:cNvSpPr>
              <a:spLocks noChangeArrowheads="1"/>
            </p:cNvSpPr>
            <p:nvPr/>
          </p:nvSpPr>
          <p:spPr bwMode="auto">
            <a:xfrm>
              <a:off x="2111" y="2889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21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57" name="Oval 82"/>
            <p:cNvSpPr>
              <a:spLocks noChangeArrowheads="1"/>
            </p:cNvSpPr>
            <p:nvPr/>
          </p:nvSpPr>
          <p:spPr bwMode="auto">
            <a:xfrm>
              <a:off x="3238" y="2910"/>
              <a:ext cx="223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52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cxnSp>
          <p:nvCxnSpPr>
            <p:cNvPr id="22558" name="AutoShape 83"/>
            <p:cNvCxnSpPr>
              <a:cxnSpLocks noChangeShapeType="1"/>
              <a:stCxn id="22576" idx="2"/>
              <a:endCxn id="22564" idx="0"/>
            </p:cNvCxnSpPr>
            <p:nvPr/>
          </p:nvCxnSpPr>
          <p:spPr bwMode="auto">
            <a:xfrm rot="16200000" flipH="1">
              <a:off x="3873" y="2463"/>
              <a:ext cx="336" cy="497"/>
            </a:xfrm>
            <a:prstGeom prst="bentConnector3">
              <a:avLst>
                <a:gd name="adj1" fmla="val 68745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9" name="Line 84"/>
            <p:cNvSpPr>
              <a:spLocks noChangeShapeType="1"/>
            </p:cNvSpPr>
            <p:nvPr/>
          </p:nvSpPr>
          <p:spPr bwMode="auto">
            <a:xfrm>
              <a:off x="3793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cxnSp>
          <p:nvCxnSpPr>
            <p:cNvPr id="22560" name="AutoShape 85"/>
            <p:cNvCxnSpPr>
              <a:cxnSpLocks noChangeShapeType="1"/>
              <a:stCxn id="22577" idx="2"/>
              <a:endCxn id="22543" idx="0"/>
            </p:cNvCxnSpPr>
            <p:nvPr/>
          </p:nvCxnSpPr>
          <p:spPr bwMode="auto">
            <a:xfrm rot="16200000" flipH="1">
              <a:off x="4328" y="2173"/>
              <a:ext cx="343" cy="1086"/>
            </a:xfrm>
            <a:prstGeom prst="bent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1" name="Text Box 86"/>
            <p:cNvSpPr txBox="1">
              <a:spLocks noChangeArrowheads="1"/>
            </p:cNvSpPr>
            <p:nvPr/>
          </p:nvSpPr>
          <p:spPr bwMode="auto">
            <a:xfrm>
              <a:off x="1441" y="2736"/>
              <a:ext cx="3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w,x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562" name="Line 88"/>
            <p:cNvSpPr>
              <a:spLocks noChangeShapeType="1"/>
            </p:cNvSpPr>
            <p:nvPr/>
          </p:nvSpPr>
          <p:spPr bwMode="auto">
            <a:xfrm>
              <a:off x="1392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22531" name="文本框 1"/>
          <p:cNvSpPr txBox="1">
            <a:spLocks noChangeArrowheads="1"/>
          </p:cNvSpPr>
          <p:nvPr/>
        </p:nvSpPr>
        <p:spPr bwMode="auto">
          <a:xfrm>
            <a:off x="3138488" y="5949950"/>
            <a:ext cx="1568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d =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-&gt;1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"/>
          <p:cNvGrpSpPr/>
          <p:nvPr/>
        </p:nvGrpSpPr>
        <p:grpSpPr bwMode="auto">
          <a:xfrm>
            <a:off x="1371600" y="228600"/>
            <a:ext cx="7086600" cy="6423025"/>
            <a:chOff x="864" y="144"/>
            <a:chExt cx="4464" cy="4046"/>
          </a:xfrm>
        </p:grpSpPr>
        <p:grpSp>
          <p:nvGrpSpPr>
            <p:cNvPr id="23558" name="Group 4"/>
            <p:cNvGrpSpPr/>
            <p:nvPr/>
          </p:nvGrpSpPr>
          <p:grpSpPr bwMode="auto">
            <a:xfrm>
              <a:off x="864" y="144"/>
              <a:ext cx="4464" cy="1971"/>
              <a:chOff x="864" y="144"/>
              <a:chExt cx="4464" cy="1971"/>
            </a:xfrm>
          </p:grpSpPr>
          <p:grpSp>
            <p:nvGrpSpPr>
              <p:cNvPr id="23599" name="Group 5"/>
              <p:cNvGrpSpPr/>
              <p:nvPr/>
            </p:nvGrpSpPr>
            <p:grpSpPr bwMode="auto">
              <a:xfrm>
                <a:off x="3312" y="144"/>
                <a:ext cx="936" cy="371"/>
                <a:chOff x="1488" y="1536"/>
                <a:chExt cx="936" cy="371"/>
              </a:xfrm>
            </p:grpSpPr>
            <p:grpSp>
              <p:nvGrpSpPr>
                <p:cNvPr id="23631" name="Group 6"/>
                <p:cNvGrpSpPr/>
                <p:nvPr/>
              </p:nvGrpSpPr>
              <p:grpSpPr bwMode="auto">
                <a:xfrm>
                  <a:off x="1671" y="1737"/>
                  <a:ext cx="660" cy="135"/>
                  <a:chOff x="1680" y="1728"/>
                  <a:chExt cx="960" cy="240"/>
                </a:xfrm>
              </p:grpSpPr>
              <p:sp>
                <p:nvSpPr>
                  <p:cNvPr id="2363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63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63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63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2363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661" y="1536"/>
                  <a:ext cx="763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0    1   2   3  </a:t>
                  </a:r>
                  <a:endParaRPr kumimoji="1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88" y="169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TW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A</a:t>
                  </a:r>
                  <a:endPara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23600" name="Group 14"/>
              <p:cNvGrpSpPr/>
              <p:nvPr/>
            </p:nvGrpSpPr>
            <p:grpSpPr bwMode="auto">
              <a:xfrm>
                <a:off x="864" y="480"/>
                <a:ext cx="4464" cy="1635"/>
                <a:chOff x="864" y="480"/>
                <a:chExt cx="4464" cy="1635"/>
              </a:xfrm>
            </p:grpSpPr>
            <p:sp>
              <p:nvSpPr>
                <p:cNvPr id="2360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64" y="823"/>
                  <a:ext cx="33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(</a:t>
                  </a:r>
                  <a:r>
                    <a:rPr kumimoji="1" lang="en-US" altLang="zh-TW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g)</a:t>
                  </a:r>
                  <a:endParaRPr kumimoji="1" lang="en-US" altLang="zh-TW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02" name="Oval 16"/>
                <p:cNvSpPr>
                  <a:spLocks noChangeArrowheads="1"/>
                </p:cNvSpPr>
                <p:nvPr/>
              </p:nvSpPr>
              <p:spPr bwMode="auto">
                <a:xfrm>
                  <a:off x="1722" y="1253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23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03" name="Oval 17"/>
                <p:cNvSpPr>
                  <a:spLocks noChangeArrowheads="1"/>
                </p:cNvSpPr>
                <p:nvPr/>
              </p:nvSpPr>
              <p:spPr bwMode="auto">
                <a:xfrm>
                  <a:off x="1440" y="816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7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04" name="Oval 18"/>
                <p:cNvSpPr>
                  <a:spLocks noChangeArrowheads="1"/>
                </p:cNvSpPr>
                <p:nvPr/>
              </p:nvSpPr>
              <p:spPr bwMode="auto">
                <a:xfrm>
                  <a:off x="4882" y="823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24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05" name="Oval 19"/>
                <p:cNvSpPr>
                  <a:spLocks noChangeArrowheads="1"/>
                </p:cNvSpPr>
                <p:nvPr/>
              </p:nvSpPr>
              <p:spPr bwMode="auto">
                <a:xfrm>
                  <a:off x="4614" y="1351"/>
                  <a:ext cx="223" cy="240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26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06" name="Oval 20"/>
                <p:cNvSpPr>
                  <a:spLocks noChangeArrowheads="1"/>
                </p:cNvSpPr>
                <p:nvPr/>
              </p:nvSpPr>
              <p:spPr bwMode="auto">
                <a:xfrm>
                  <a:off x="5105" y="1399"/>
                  <a:ext cx="223" cy="241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46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07" name="Oval 21"/>
                <p:cNvSpPr>
                  <a:spLocks noChangeArrowheads="1"/>
                </p:cNvSpPr>
                <p:nvPr/>
              </p:nvSpPr>
              <p:spPr bwMode="auto">
                <a:xfrm>
                  <a:off x="4614" y="1874"/>
                  <a:ext cx="223" cy="241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35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08" name="Line 22"/>
                <p:cNvSpPr>
                  <a:spLocks noChangeShapeType="1"/>
                </p:cNvSpPr>
                <p:nvPr/>
              </p:nvSpPr>
              <p:spPr bwMode="auto">
                <a:xfrm>
                  <a:off x="1680" y="959"/>
                  <a:ext cx="1392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09" name="Line 23"/>
                <p:cNvSpPr>
                  <a:spLocks noChangeShapeType="1"/>
                </p:cNvSpPr>
                <p:nvPr/>
              </p:nvSpPr>
              <p:spPr bwMode="auto">
                <a:xfrm>
                  <a:off x="3052" y="941"/>
                  <a:ext cx="75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10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928"/>
                  <a:ext cx="1138" cy="3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23611" name="Group 25"/>
                <p:cNvGrpSpPr/>
                <p:nvPr/>
              </p:nvGrpSpPr>
              <p:grpSpPr bwMode="auto">
                <a:xfrm>
                  <a:off x="3027" y="825"/>
                  <a:ext cx="224" cy="721"/>
                  <a:chOff x="2241" y="3031"/>
                  <a:chExt cx="224" cy="721"/>
                </a:xfrm>
              </p:grpSpPr>
              <p:sp>
                <p:nvSpPr>
                  <p:cNvPr id="23628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3512"/>
                    <a:ext cx="224" cy="24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39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62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3031"/>
                    <a:ext cx="224" cy="241"/>
                  </a:xfrm>
                  <a:prstGeom prst="ellipse">
                    <a:avLst/>
                  </a:prstGeom>
                  <a:solidFill>
                    <a:srgbClr val="000080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18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63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364" y="3280"/>
                    <a:ext cx="0" cy="24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grpSp>
              <p:nvGrpSpPr>
                <p:cNvPr id="23612" name="Group 29"/>
                <p:cNvGrpSpPr/>
                <p:nvPr/>
              </p:nvGrpSpPr>
              <p:grpSpPr bwMode="auto">
                <a:xfrm>
                  <a:off x="4128" y="816"/>
                  <a:ext cx="252" cy="761"/>
                  <a:chOff x="3133" y="3031"/>
                  <a:chExt cx="252" cy="761"/>
                </a:xfrm>
              </p:grpSpPr>
              <p:sp>
                <p:nvSpPr>
                  <p:cNvPr id="23625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162" y="3552"/>
                    <a:ext cx="223" cy="24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41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626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133" y="3031"/>
                    <a:ext cx="225" cy="241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38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62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267" y="327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grpSp>
              <p:nvGrpSpPr>
                <p:cNvPr id="23613" name="Group 33"/>
                <p:cNvGrpSpPr/>
                <p:nvPr/>
              </p:nvGrpSpPr>
              <p:grpSpPr bwMode="auto">
                <a:xfrm>
                  <a:off x="1216" y="1231"/>
                  <a:ext cx="249" cy="786"/>
                  <a:chOff x="3187" y="2429"/>
                  <a:chExt cx="249" cy="786"/>
                </a:xfrm>
              </p:grpSpPr>
              <p:sp>
                <p:nvSpPr>
                  <p:cNvPr id="2362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212" y="2975"/>
                    <a:ext cx="224" cy="24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30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62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187" y="2429"/>
                    <a:ext cx="223" cy="239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17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62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302" y="2659"/>
                    <a:ext cx="0" cy="31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2361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748" y="1045"/>
                  <a:ext cx="187" cy="30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15" name="Line 38"/>
                <p:cNvSpPr>
                  <a:spLocks noChangeShapeType="1"/>
                </p:cNvSpPr>
                <p:nvPr/>
              </p:nvSpPr>
              <p:spPr bwMode="auto">
                <a:xfrm>
                  <a:off x="5052" y="1062"/>
                  <a:ext cx="187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16" name="Line 39"/>
                <p:cNvSpPr>
                  <a:spLocks noChangeShapeType="1"/>
                </p:cNvSpPr>
                <p:nvPr/>
              </p:nvSpPr>
              <p:spPr bwMode="auto">
                <a:xfrm>
                  <a:off x="4703" y="1591"/>
                  <a:ext cx="0" cy="2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17" name="Oval 40"/>
                <p:cNvSpPr>
                  <a:spLocks noChangeArrowheads="1"/>
                </p:cNvSpPr>
                <p:nvPr/>
              </p:nvSpPr>
              <p:spPr bwMode="auto">
                <a:xfrm>
                  <a:off x="2377" y="825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21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18" name="Oval 41"/>
                <p:cNvSpPr>
                  <a:spLocks noChangeArrowheads="1"/>
                </p:cNvSpPr>
                <p:nvPr/>
              </p:nvSpPr>
              <p:spPr bwMode="auto">
                <a:xfrm>
                  <a:off x="3648" y="828"/>
                  <a:ext cx="223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52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cxnSp>
              <p:nvCxnSpPr>
                <p:cNvPr id="23619" name="AutoShape 42"/>
                <p:cNvCxnSpPr>
                  <a:cxnSpLocks noChangeShapeType="1"/>
                  <a:stCxn id="23636" idx="2"/>
                  <a:endCxn id="23604" idx="0"/>
                </p:cNvCxnSpPr>
                <p:nvPr/>
              </p:nvCxnSpPr>
              <p:spPr bwMode="auto">
                <a:xfrm rot="16200000" flipH="1">
                  <a:off x="4279" y="109"/>
                  <a:ext cx="343" cy="1086"/>
                </a:xfrm>
                <a:prstGeom prst="bentConnector3">
                  <a:avLst>
                    <a:gd name="adj1" fmla="val 49856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62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343" y="1047"/>
                  <a:ext cx="135" cy="20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621" name="Line 46"/>
                <p:cNvSpPr>
                  <a:spLocks noChangeShapeType="1"/>
                </p:cNvSpPr>
                <p:nvPr/>
              </p:nvSpPr>
              <p:spPr bwMode="auto">
                <a:xfrm>
                  <a:off x="1596" y="1029"/>
                  <a:ext cx="228" cy="21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</p:grpSp>
        <p:grpSp>
          <p:nvGrpSpPr>
            <p:cNvPr id="23559" name="Group 47"/>
            <p:cNvGrpSpPr/>
            <p:nvPr/>
          </p:nvGrpSpPr>
          <p:grpSpPr bwMode="auto">
            <a:xfrm>
              <a:off x="864" y="2112"/>
              <a:ext cx="3945" cy="2078"/>
              <a:chOff x="864" y="2112"/>
              <a:chExt cx="3945" cy="2078"/>
            </a:xfrm>
          </p:grpSpPr>
          <p:sp>
            <p:nvSpPr>
              <p:cNvPr id="23560" name="Oval 48"/>
              <p:cNvSpPr>
                <a:spLocks noChangeArrowheads="1"/>
              </p:cNvSpPr>
              <p:nvPr/>
            </p:nvSpPr>
            <p:spPr bwMode="auto">
              <a:xfrm>
                <a:off x="1488" y="3949"/>
                <a:ext cx="223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35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grpSp>
            <p:nvGrpSpPr>
              <p:cNvPr id="23561" name="Group 49"/>
              <p:cNvGrpSpPr/>
              <p:nvPr/>
            </p:nvGrpSpPr>
            <p:grpSpPr bwMode="auto">
              <a:xfrm>
                <a:off x="864" y="2112"/>
                <a:ext cx="3945" cy="1872"/>
                <a:chOff x="864" y="2112"/>
                <a:chExt cx="3945" cy="1872"/>
              </a:xfrm>
            </p:grpSpPr>
            <p:sp>
              <p:nvSpPr>
                <p:cNvPr id="2356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864" y="2839"/>
                  <a:ext cx="33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(</a:t>
                  </a:r>
                  <a:r>
                    <a:rPr kumimoji="1" lang="en-US" altLang="zh-TW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h)</a:t>
                  </a:r>
                  <a:endParaRPr kumimoji="1" lang="en-US" altLang="zh-TW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14" y="2112"/>
                  <a:ext cx="7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0    1   2   3   </a:t>
                  </a:r>
                  <a:endParaRPr kumimoji="1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23564" name="Group 52"/>
                <p:cNvGrpSpPr/>
                <p:nvPr/>
              </p:nvGrpSpPr>
              <p:grpSpPr bwMode="auto">
                <a:xfrm>
                  <a:off x="3924" y="2313"/>
                  <a:ext cx="660" cy="135"/>
                  <a:chOff x="1680" y="1728"/>
                  <a:chExt cx="960" cy="240"/>
                </a:xfrm>
              </p:grpSpPr>
              <p:sp>
                <p:nvSpPr>
                  <p:cNvPr id="23595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59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59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598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728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2356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741" y="2271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TW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A</a:t>
                  </a:r>
                  <a:endPara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66" name="Oval 59"/>
                <p:cNvSpPr>
                  <a:spLocks noChangeArrowheads="1"/>
                </p:cNvSpPr>
                <p:nvPr/>
              </p:nvSpPr>
              <p:spPr bwMode="auto">
                <a:xfrm>
                  <a:off x="2421" y="3207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23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67" name="Oval 60"/>
                <p:cNvSpPr>
                  <a:spLocks noChangeArrowheads="1"/>
                </p:cNvSpPr>
                <p:nvPr/>
              </p:nvSpPr>
              <p:spPr bwMode="auto">
                <a:xfrm>
                  <a:off x="2109" y="2784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7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68" name="Line 61"/>
                <p:cNvSpPr>
                  <a:spLocks noChangeShapeType="1"/>
                </p:cNvSpPr>
                <p:nvPr/>
              </p:nvSpPr>
              <p:spPr bwMode="auto">
                <a:xfrm>
                  <a:off x="2349" y="2928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69" name="Line 62"/>
                <p:cNvSpPr>
                  <a:spLocks noChangeShapeType="1"/>
                </p:cNvSpPr>
                <p:nvPr/>
              </p:nvSpPr>
              <p:spPr bwMode="auto">
                <a:xfrm>
                  <a:off x="3481" y="2909"/>
                  <a:ext cx="75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7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173" y="2880"/>
                  <a:ext cx="384" cy="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23571" name="Group 64"/>
                <p:cNvGrpSpPr/>
                <p:nvPr/>
              </p:nvGrpSpPr>
              <p:grpSpPr bwMode="auto">
                <a:xfrm>
                  <a:off x="3456" y="2793"/>
                  <a:ext cx="224" cy="721"/>
                  <a:chOff x="2241" y="3031"/>
                  <a:chExt cx="224" cy="721"/>
                </a:xfrm>
              </p:grpSpPr>
              <p:sp>
                <p:nvSpPr>
                  <p:cNvPr id="23592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3512"/>
                    <a:ext cx="224" cy="24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39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593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3031"/>
                    <a:ext cx="224" cy="241"/>
                  </a:xfrm>
                  <a:prstGeom prst="ellipse">
                    <a:avLst/>
                  </a:prstGeom>
                  <a:solidFill>
                    <a:srgbClr val="000080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18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594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364" y="3280"/>
                    <a:ext cx="0" cy="24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grpSp>
              <p:nvGrpSpPr>
                <p:cNvPr id="23572" name="Group 68"/>
                <p:cNvGrpSpPr/>
                <p:nvPr/>
              </p:nvGrpSpPr>
              <p:grpSpPr bwMode="auto">
                <a:xfrm>
                  <a:off x="4557" y="2784"/>
                  <a:ext cx="252" cy="761"/>
                  <a:chOff x="3133" y="3031"/>
                  <a:chExt cx="252" cy="761"/>
                </a:xfrm>
              </p:grpSpPr>
              <p:sp>
                <p:nvSpPr>
                  <p:cNvPr id="23589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162" y="3552"/>
                    <a:ext cx="223" cy="24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41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59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133" y="3031"/>
                    <a:ext cx="225" cy="241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PMingLiU" panose="02020500000000000000" pitchFamily="18" charset="-120"/>
                        <a:cs typeface="+mn-cs"/>
                      </a:rPr>
                      <a:t>38</a:t>
                    </a:r>
                    <a:endPara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59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3267" y="327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23573" name="Oval 72"/>
                <p:cNvSpPr>
                  <a:spLocks noChangeArrowheads="1"/>
                </p:cNvSpPr>
                <p:nvPr/>
              </p:nvSpPr>
              <p:spPr bwMode="auto">
                <a:xfrm>
                  <a:off x="2107" y="3636"/>
                  <a:ext cx="224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30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74" name="Oval 73"/>
                <p:cNvSpPr>
                  <a:spLocks noChangeArrowheads="1"/>
                </p:cNvSpPr>
                <p:nvPr/>
              </p:nvSpPr>
              <p:spPr bwMode="auto">
                <a:xfrm>
                  <a:off x="2091" y="3225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17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75" name="Line 74"/>
                <p:cNvSpPr>
                  <a:spLocks noChangeShapeType="1"/>
                </p:cNvSpPr>
                <p:nvPr/>
              </p:nvSpPr>
              <p:spPr bwMode="auto">
                <a:xfrm>
                  <a:off x="2206" y="3455"/>
                  <a:ext cx="0" cy="1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76" name="Oval 75"/>
                <p:cNvSpPr>
                  <a:spLocks noChangeArrowheads="1"/>
                </p:cNvSpPr>
                <p:nvPr/>
              </p:nvSpPr>
              <p:spPr bwMode="auto">
                <a:xfrm>
                  <a:off x="1774" y="3213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24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77" name="Oval 76"/>
                <p:cNvSpPr>
                  <a:spLocks noChangeArrowheads="1"/>
                </p:cNvSpPr>
                <p:nvPr/>
              </p:nvSpPr>
              <p:spPr bwMode="auto">
                <a:xfrm>
                  <a:off x="1488" y="3615"/>
                  <a:ext cx="223" cy="240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26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78" name="Oval 77"/>
                <p:cNvSpPr>
                  <a:spLocks noChangeArrowheads="1"/>
                </p:cNvSpPr>
                <p:nvPr/>
              </p:nvSpPr>
              <p:spPr bwMode="auto">
                <a:xfrm>
                  <a:off x="1785" y="3639"/>
                  <a:ext cx="223" cy="241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46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79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629" y="3408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80" name="Line 79"/>
                <p:cNvSpPr>
                  <a:spLocks noChangeShapeType="1"/>
                </p:cNvSpPr>
                <p:nvPr/>
              </p:nvSpPr>
              <p:spPr bwMode="auto">
                <a:xfrm>
                  <a:off x="1869" y="3456"/>
                  <a:ext cx="2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81" name="Line 80"/>
                <p:cNvSpPr>
                  <a:spLocks noChangeShapeType="1"/>
                </p:cNvSpPr>
                <p:nvPr/>
              </p:nvSpPr>
              <p:spPr bwMode="auto">
                <a:xfrm>
                  <a:off x="1581" y="384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82" name="Oval 81"/>
                <p:cNvSpPr>
                  <a:spLocks noChangeArrowheads="1"/>
                </p:cNvSpPr>
                <p:nvPr/>
              </p:nvSpPr>
              <p:spPr bwMode="auto">
                <a:xfrm>
                  <a:off x="2806" y="2793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21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83" name="Oval 82"/>
                <p:cNvSpPr>
                  <a:spLocks noChangeArrowheads="1"/>
                </p:cNvSpPr>
                <p:nvPr/>
              </p:nvSpPr>
              <p:spPr bwMode="auto">
                <a:xfrm>
                  <a:off x="4077" y="2796"/>
                  <a:ext cx="223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52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897" y="2557"/>
                  <a:ext cx="32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TW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w,x</a:t>
                  </a:r>
                  <a:endParaRPr kumimoji="1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85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2199" y="3024"/>
                  <a:ext cx="6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86" name="Line 86"/>
                <p:cNvSpPr>
                  <a:spLocks noChangeShapeType="1"/>
                </p:cNvSpPr>
                <p:nvPr/>
              </p:nvSpPr>
              <p:spPr bwMode="auto">
                <a:xfrm>
                  <a:off x="2295" y="2988"/>
                  <a:ext cx="228" cy="21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58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917" y="2976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cxnSp>
              <p:nvCxnSpPr>
                <p:cNvPr id="23588" name="AutoShape 88"/>
                <p:cNvCxnSpPr>
                  <a:cxnSpLocks noChangeShapeType="1"/>
                  <a:stCxn id="23598" idx="2"/>
                  <a:endCxn id="23567" idx="0"/>
                </p:cNvCxnSpPr>
                <p:nvPr/>
              </p:nvCxnSpPr>
              <p:spPr bwMode="auto">
                <a:xfrm rot="5400000">
                  <a:off x="3194" y="1475"/>
                  <a:ext cx="336" cy="2281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23555" name="Text Box 86"/>
          <p:cNvSpPr txBox="1">
            <a:spLocks noChangeArrowheads="1"/>
          </p:cNvSpPr>
          <p:nvPr/>
        </p:nvSpPr>
        <p:spPr bwMode="auto">
          <a:xfrm>
            <a:off x="2478088" y="1052513"/>
            <a:ext cx="5095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w,x</a:t>
            </a:r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556" name="文本框 89"/>
          <p:cNvSpPr txBox="1">
            <a:spLocks noChangeArrowheads="1"/>
          </p:cNvSpPr>
          <p:nvPr/>
        </p:nvSpPr>
        <p:spPr bwMode="auto">
          <a:xfrm>
            <a:off x="4438650" y="2967038"/>
            <a:ext cx="1568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d =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-&gt;2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557" name="文本框 90"/>
          <p:cNvSpPr txBox="1">
            <a:spLocks noChangeArrowheads="1"/>
          </p:cNvSpPr>
          <p:nvPr/>
        </p:nvSpPr>
        <p:spPr bwMode="auto">
          <a:xfrm>
            <a:off x="4733925" y="6291263"/>
            <a:ext cx="1568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d =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-&gt;3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Group 3"/>
          <p:cNvGrpSpPr/>
          <p:nvPr/>
        </p:nvGrpSpPr>
        <p:grpSpPr bwMode="auto">
          <a:xfrm>
            <a:off x="1600200" y="457200"/>
            <a:ext cx="6262688" cy="6118225"/>
            <a:chOff x="1008" y="144"/>
            <a:chExt cx="3945" cy="3854"/>
          </a:xfrm>
        </p:grpSpPr>
        <p:grpSp>
          <p:nvGrpSpPr>
            <p:cNvPr id="24580" name="Group 4"/>
            <p:cNvGrpSpPr/>
            <p:nvPr/>
          </p:nvGrpSpPr>
          <p:grpSpPr bwMode="auto">
            <a:xfrm>
              <a:off x="1008" y="144"/>
              <a:ext cx="3945" cy="2078"/>
              <a:chOff x="1008" y="144"/>
              <a:chExt cx="3945" cy="2078"/>
            </a:xfrm>
          </p:grpSpPr>
          <p:sp>
            <p:nvSpPr>
              <p:cNvPr id="24622" name="Text Box 5"/>
              <p:cNvSpPr txBox="1">
                <a:spLocks noChangeArrowheads="1"/>
              </p:cNvSpPr>
              <p:nvPr/>
            </p:nvSpPr>
            <p:spPr bwMode="auto">
              <a:xfrm>
                <a:off x="4058" y="144"/>
                <a:ext cx="73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0    1   2   3 </a:t>
                </a:r>
                <a:endParaRPr kumimoji="1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23" name="Oval 6"/>
              <p:cNvSpPr>
                <a:spLocks noChangeArrowheads="1"/>
              </p:cNvSpPr>
              <p:nvPr/>
            </p:nvSpPr>
            <p:spPr bwMode="auto">
              <a:xfrm>
                <a:off x="1632" y="1981"/>
                <a:ext cx="223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35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24" name="Text Box 7"/>
              <p:cNvSpPr txBox="1">
                <a:spLocks noChangeArrowheads="1"/>
              </p:cNvSpPr>
              <p:nvPr/>
            </p:nvSpPr>
            <p:spPr bwMode="auto">
              <a:xfrm>
                <a:off x="1008" y="871"/>
                <a:ext cx="28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(</a:t>
                </a:r>
                <a:r>
                  <a:rPr kumimoji="1" lang="en-US" altLang="zh-TW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i)</a:t>
                </a:r>
                <a:endPara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grpSp>
            <p:nvGrpSpPr>
              <p:cNvPr id="24625" name="Group 8"/>
              <p:cNvGrpSpPr/>
              <p:nvPr/>
            </p:nvGrpSpPr>
            <p:grpSpPr bwMode="auto">
              <a:xfrm>
                <a:off x="4068" y="345"/>
                <a:ext cx="660" cy="135"/>
                <a:chOff x="1680" y="1728"/>
                <a:chExt cx="960" cy="240"/>
              </a:xfrm>
            </p:grpSpPr>
            <p:sp>
              <p:nvSpPr>
                <p:cNvPr id="24657" name="Rectangle 9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58" name="Rectangle 10"/>
                <p:cNvSpPr>
                  <a:spLocks noChangeArrowheads="1"/>
                </p:cNvSpPr>
                <p:nvPr/>
              </p:nvSpPr>
              <p:spPr bwMode="auto">
                <a:xfrm>
                  <a:off x="192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16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24626" name="Text Box 14"/>
              <p:cNvSpPr txBox="1">
                <a:spLocks noChangeArrowheads="1"/>
              </p:cNvSpPr>
              <p:nvPr/>
            </p:nvSpPr>
            <p:spPr bwMode="auto">
              <a:xfrm>
                <a:off x="3885" y="30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A</a:t>
                </a:r>
                <a:endPara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27" name="Oval 15"/>
              <p:cNvSpPr>
                <a:spLocks noChangeArrowheads="1"/>
              </p:cNvSpPr>
              <p:nvPr/>
            </p:nvSpPr>
            <p:spPr bwMode="auto">
              <a:xfrm>
                <a:off x="2565" y="1239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23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28" name="Oval 16"/>
              <p:cNvSpPr>
                <a:spLocks noChangeArrowheads="1"/>
              </p:cNvSpPr>
              <p:nvPr/>
            </p:nvSpPr>
            <p:spPr bwMode="auto">
              <a:xfrm>
                <a:off x="2253" y="816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7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29" name="Line 17"/>
              <p:cNvSpPr>
                <a:spLocks noChangeShapeType="1"/>
              </p:cNvSpPr>
              <p:nvPr/>
            </p:nvSpPr>
            <p:spPr bwMode="auto">
              <a:xfrm>
                <a:off x="2493" y="960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30" name="Line 18"/>
              <p:cNvSpPr>
                <a:spLocks noChangeShapeType="1"/>
              </p:cNvSpPr>
              <p:nvPr/>
            </p:nvSpPr>
            <p:spPr bwMode="auto">
              <a:xfrm>
                <a:off x="3625" y="941"/>
                <a:ext cx="75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31" name="Line 19"/>
              <p:cNvSpPr>
                <a:spLocks noChangeShapeType="1"/>
              </p:cNvSpPr>
              <p:nvPr/>
            </p:nvSpPr>
            <p:spPr bwMode="auto">
              <a:xfrm flipV="1">
                <a:off x="4317" y="912"/>
                <a:ext cx="384" cy="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grpSp>
            <p:nvGrpSpPr>
              <p:cNvPr id="24632" name="Group 20"/>
              <p:cNvGrpSpPr/>
              <p:nvPr/>
            </p:nvGrpSpPr>
            <p:grpSpPr bwMode="auto">
              <a:xfrm>
                <a:off x="3600" y="825"/>
                <a:ext cx="224" cy="721"/>
                <a:chOff x="2241" y="3031"/>
                <a:chExt cx="224" cy="721"/>
              </a:xfrm>
            </p:grpSpPr>
            <p:sp>
              <p:nvSpPr>
                <p:cNvPr id="24654" name="Oval 21"/>
                <p:cNvSpPr>
                  <a:spLocks noChangeArrowheads="1"/>
                </p:cNvSpPr>
                <p:nvPr/>
              </p:nvSpPr>
              <p:spPr bwMode="auto">
                <a:xfrm>
                  <a:off x="2241" y="3512"/>
                  <a:ext cx="224" cy="240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39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55" name="Oval 22"/>
                <p:cNvSpPr>
                  <a:spLocks noChangeArrowheads="1"/>
                </p:cNvSpPr>
                <p:nvPr/>
              </p:nvSpPr>
              <p:spPr bwMode="auto">
                <a:xfrm>
                  <a:off x="2241" y="3031"/>
                  <a:ext cx="224" cy="241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18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56" name="Line 23"/>
                <p:cNvSpPr>
                  <a:spLocks noChangeShapeType="1"/>
                </p:cNvSpPr>
                <p:nvPr/>
              </p:nvSpPr>
              <p:spPr bwMode="auto">
                <a:xfrm>
                  <a:off x="2364" y="3280"/>
                  <a:ext cx="0" cy="24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24633" name="Group 24"/>
              <p:cNvGrpSpPr/>
              <p:nvPr/>
            </p:nvGrpSpPr>
            <p:grpSpPr bwMode="auto">
              <a:xfrm>
                <a:off x="4701" y="816"/>
                <a:ext cx="252" cy="761"/>
                <a:chOff x="3133" y="3031"/>
                <a:chExt cx="252" cy="761"/>
              </a:xfrm>
            </p:grpSpPr>
            <p:sp>
              <p:nvSpPr>
                <p:cNvPr id="24651" name="Oval 25"/>
                <p:cNvSpPr>
                  <a:spLocks noChangeArrowheads="1"/>
                </p:cNvSpPr>
                <p:nvPr/>
              </p:nvSpPr>
              <p:spPr bwMode="auto">
                <a:xfrm>
                  <a:off x="3162" y="3552"/>
                  <a:ext cx="223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41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52" name="Oval 26"/>
                <p:cNvSpPr>
                  <a:spLocks noChangeArrowheads="1"/>
                </p:cNvSpPr>
                <p:nvPr/>
              </p:nvSpPr>
              <p:spPr bwMode="auto">
                <a:xfrm>
                  <a:off x="3133" y="3031"/>
                  <a:ext cx="225" cy="241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38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53" name="Line 27"/>
                <p:cNvSpPr>
                  <a:spLocks noChangeShapeType="1"/>
                </p:cNvSpPr>
                <p:nvPr/>
              </p:nvSpPr>
              <p:spPr bwMode="auto">
                <a:xfrm>
                  <a:off x="3267" y="3272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24634" name="Oval 28"/>
              <p:cNvSpPr>
                <a:spLocks noChangeArrowheads="1"/>
              </p:cNvSpPr>
              <p:nvPr/>
            </p:nvSpPr>
            <p:spPr bwMode="auto">
              <a:xfrm>
                <a:off x="2251" y="1668"/>
                <a:ext cx="224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30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35" name="Oval 29"/>
              <p:cNvSpPr>
                <a:spLocks noChangeArrowheads="1"/>
              </p:cNvSpPr>
              <p:nvPr/>
            </p:nvSpPr>
            <p:spPr bwMode="auto">
              <a:xfrm>
                <a:off x="2235" y="1257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36" name="Line 30"/>
              <p:cNvSpPr>
                <a:spLocks noChangeShapeType="1"/>
              </p:cNvSpPr>
              <p:nvPr/>
            </p:nvSpPr>
            <p:spPr bwMode="auto">
              <a:xfrm>
                <a:off x="2350" y="1487"/>
                <a:ext cx="0" cy="1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37" name="Oval 31"/>
              <p:cNvSpPr>
                <a:spLocks noChangeArrowheads="1"/>
              </p:cNvSpPr>
              <p:nvPr/>
            </p:nvSpPr>
            <p:spPr bwMode="auto">
              <a:xfrm>
                <a:off x="1918" y="1245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24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38" name="Oval 32"/>
              <p:cNvSpPr>
                <a:spLocks noChangeArrowheads="1"/>
              </p:cNvSpPr>
              <p:nvPr/>
            </p:nvSpPr>
            <p:spPr bwMode="auto">
              <a:xfrm>
                <a:off x="1632" y="1647"/>
                <a:ext cx="223" cy="240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26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39" name="Oval 33"/>
              <p:cNvSpPr>
                <a:spLocks noChangeArrowheads="1"/>
              </p:cNvSpPr>
              <p:nvPr/>
            </p:nvSpPr>
            <p:spPr bwMode="auto">
              <a:xfrm>
                <a:off x="1929" y="1671"/>
                <a:ext cx="223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46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40" name="Line 34"/>
              <p:cNvSpPr>
                <a:spLocks noChangeShapeType="1"/>
              </p:cNvSpPr>
              <p:nvPr/>
            </p:nvSpPr>
            <p:spPr bwMode="auto">
              <a:xfrm flipH="1">
                <a:off x="1773" y="144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41" name="Line 35"/>
              <p:cNvSpPr>
                <a:spLocks noChangeShapeType="1"/>
              </p:cNvSpPr>
              <p:nvPr/>
            </p:nvSpPr>
            <p:spPr bwMode="auto">
              <a:xfrm>
                <a:off x="2013" y="1488"/>
                <a:ext cx="2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42" name="Line 36"/>
              <p:cNvSpPr>
                <a:spLocks noChangeShapeType="1"/>
              </p:cNvSpPr>
              <p:nvPr/>
            </p:nvSpPr>
            <p:spPr bwMode="auto">
              <a:xfrm>
                <a:off x="1725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43" name="Oval 37"/>
              <p:cNvSpPr>
                <a:spLocks noChangeArrowheads="1"/>
              </p:cNvSpPr>
              <p:nvPr/>
            </p:nvSpPr>
            <p:spPr bwMode="auto">
              <a:xfrm>
                <a:off x="2950" y="825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44" name="Oval 38"/>
              <p:cNvSpPr>
                <a:spLocks noChangeArrowheads="1"/>
              </p:cNvSpPr>
              <p:nvPr/>
            </p:nvSpPr>
            <p:spPr bwMode="auto">
              <a:xfrm>
                <a:off x="4221" y="828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52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45" name="Text Box 39"/>
              <p:cNvSpPr txBox="1">
                <a:spLocks noChangeArrowheads="1"/>
              </p:cNvSpPr>
              <p:nvPr/>
            </p:nvSpPr>
            <p:spPr bwMode="auto">
              <a:xfrm>
                <a:off x="3120" y="672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w, x</a:t>
                </a:r>
                <a:endPara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46" name="Line 40"/>
              <p:cNvSpPr>
                <a:spLocks noChangeShapeType="1"/>
              </p:cNvSpPr>
              <p:nvPr/>
            </p:nvSpPr>
            <p:spPr bwMode="auto">
              <a:xfrm flipH="1">
                <a:off x="2343" y="1056"/>
                <a:ext cx="6" cy="2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47" name="Line 41"/>
              <p:cNvSpPr>
                <a:spLocks noChangeShapeType="1"/>
              </p:cNvSpPr>
              <p:nvPr/>
            </p:nvSpPr>
            <p:spPr bwMode="auto">
              <a:xfrm>
                <a:off x="2439" y="1020"/>
                <a:ext cx="228" cy="2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48" name="Line 42"/>
              <p:cNvSpPr>
                <a:spLocks noChangeShapeType="1"/>
              </p:cNvSpPr>
              <p:nvPr/>
            </p:nvSpPr>
            <p:spPr bwMode="auto">
              <a:xfrm flipH="1">
                <a:off x="2061" y="1008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cxnSp>
            <p:nvCxnSpPr>
              <p:cNvPr id="24649" name="AutoShape 43"/>
              <p:cNvCxnSpPr>
                <a:cxnSpLocks noChangeShapeType="1"/>
                <a:stCxn id="24660" idx="2"/>
                <a:endCxn id="24628" idx="0"/>
              </p:cNvCxnSpPr>
              <p:nvPr/>
            </p:nvCxnSpPr>
            <p:spPr bwMode="auto">
              <a:xfrm rot="5400000">
                <a:off x="3338" y="-493"/>
                <a:ext cx="336" cy="228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50" name="AutoShape 44"/>
              <p:cNvCxnSpPr>
                <a:cxnSpLocks noChangeShapeType="1"/>
                <a:stCxn id="24657" idx="2"/>
                <a:endCxn id="24643" idx="0"/>
              </p:cNvCxnSpPr>
              <p:nvPr/>
            </p:nvCxnSpPr>
            <p:spPr bwMode="auto">
              <a:xfrm rot="5400000">
                <a:off x="3434" y="108"/>
                <a:ext cx="345" cy="1089"/>
              </a:xfrm>
              <a:prstGeom prst="bentConnector3">
                <a:avLst>
                  <a:gd name="adj1" fmla="val 21449"/>
                </a:avLst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581" name="Group 45"/>
            <p:cNvGrpSpPr/>
            <p:nvPr/>
          </p:nvGrpSpPr>
          <p:grpSpPr bwMode="auto">
            <a:xfrm>
              <a:off x="1008" y="1920"/>
              <a:ext cx="3945" cy="2078"/>
              <a:chOff x="1008" y="1920"/>
              <a:chExt cx="3945" cy="2078"/>
            </a:xfrm>
          </p:grpSpPr>
          <p:sp>
            <p:nvSpPr>
              <p:cNvPr id="24582" name="Text Box 46"/>
              <p:cNvSpPr txBox="1">
                <a:spLocks noChangeArrowheads="1"/>
              </p:cNvSpPr>
              <p:nvPr/>
            </p:nvSpPr>
            <p:spPr bwMode="auto">
              <a:xfrm>
                <a:off x="4058" y="1920"/>
                <a:ext cx="76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0    1   2   3  </a:t>
                </a:r>
                <a:endParaRPr kumimoji="1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83" name="Oval 47"/>
              <p:cNvSpPr>
                <a:spLocks noChangeArrowheads="1"/>
              </p:cNvSpPr>
              <p:nvPr/>
            </p:nvSpPr>
            <p:spPr bwMode="auto">
              <a:xfrm>
                <a:off x="1632" y="3757"/>
                <a:ext cx="223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35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84" name="Text Box 48"/>
              <p:cNvSpPr txBox="1">
                <a:spLocks noChangeArrowheads="1"/>
              </p:cNvSpPr>
              <p:nvPr/>
            </p:nvSpPr>
            <p:spPr bwMode="auto">
              <a:xfrm>
                <a:off x="1008" y="2647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(</a:t>
                </a:r>
                <a:r>
                  <a:rPr kumimoji="1" lang="en-US" altLang="zh-TW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j)</a:t>
                </a:r>
                <a:endPara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grpSp>
            <p:nvGrpSpPr>
              <p:cNvPr id="24585" name="Group 49"/>
              <p:cNvGrpSpPr/>
              <p:nvPr/>
            </p:nvGrpSpPr>
            <p:grpSpPr bwMode="auto">
              <a:xfrm>
                <a:off x="4068" y="2121"/>
                <a:ext cx="660" cy="135"/>
                <a:chOff x="1680" y="1728"/>
                <a:chExt cx="960" cy="240"/>
              </a:xfrm>
            </p:grpSpPr>
            <p:sp>
              <p:nvSpPr>
                <p:cNvPr id="24618" name="Rectangle 50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19" name="Rectangle 51"/>
                <p:cNvSpPr>
                  <a:spLocks noChangeArrowheads="1"/>
                </p:cNvSpPr>
                <p:nvPr/>
              </p:nvSpPr>
              <p:spPr bwMode="auto">
                <a:xfrm>
                  <a:off x="192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20" name="Rectangle 52"/>
                <p:cNvSpPr>
                  <a:spLocks noChangeArrowheads="1"/>
                </p:cNvSpPr>
                <p:nvPr/>
              </p:nvSpPr>
              <p:spPr bwMode="auto">
                <a:xfrm>
                  <a:off x="216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2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24586" name="Text Box 55"/>
              <p:cNvSpPr txBox="1">
                <a:spLocks noChangeArrowheads="1"/>
              </p:cNvSpPr>
              <p:nvPr/>
            </p:nvSpPr>
            <p:spPr bwMode="auto">
              <a:xfrm>
                <a:off x="3885" y="207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A</a:t>
                </a:r>
                <a:endPara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87" name="Oval 56"/>
              <p:cNvSpPr>
                <a:spLocks noChangeArrowheads="1"/>
              </p:cNvSpPr>
              <p:nvPr/>
            </p:nvSpPr>
            <p:spPr bwMode="auto">
              <a:xfrm>
                <a:off x="2565" y="3015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23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88" name="Oval 57"/>
              <p:cNvSpPr>
                <a:spLocks noChangeArrowheads="1"/>
              </p:cNvSpPr>
              <p:nvPr/>
            </p:nvSpPr>
            <p:spPr bwMode="auto">
              <a:xfrm>
                <a:off x="2253" y="2592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7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89" name="Line 58"/>
              <p:cNvSpPr>
                <a:spLocks noChangeShapeType="1"/>
              </p:cNvSpPr>
              <p:nvPr/>
            </p:nvSpPr>
            <p:spPr bwMode="auto">
              <a:xfrm>
                <a:off x="2493" y="2736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90" name="Line 59"/>
              <p:cNvSpPr>
                <a:spLocks noChangeShapeType="1"/>
              </p:cNvSpPr>
              <p:nvPr/>
            </p:nvSpPr>
            <p:spPr bwMode="auto">
              <a:xfrm>
                <a:off x="3625" y="2717"/>
                <a:ext cx="75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91" name="Line 60"/>
              <p:cNvSpPr>
                <a:spLocks noChangeShapeType="1"/>
              </p:cNvSpPr>
              <p:nvPr/>
            </p:nvSpPr>
            <p:spPr bwMode="auto">
              <a:xfrm flipV="1">
                <a:off x="4317" y="2688"/>
                <a:ext cx="384" cy="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grpSp>
            <p:nvGrpSpPr>
              <p:cNvPr id="24592" name="Group 61"/>
              <p:cNvGrpSpPr/>
              <p:nvPr/>
            </p:nvGrpSpPr>
            <p:grpSpPr bwMode="auto">
              <a:xfrm>
                <a:off x="3600" y="2601"/>
                <a:ext cx="224" cy="721"/>
                <a:chOff x="2241" y="3031"/>
                <a:chExt cx="224" cy="721"/>
              </a:xfrm>
            </p:grpSpPr>
            <p:sp>
              <p:nvSpPr>
                <p:cNvPr id="24615" name="Oval 62"/>
                <p:cNvSpPr>
                  <a:spLocks noChangeArrowheads="1"/>
                </p:cNvSpPr>
                <p:nvPr/>
              </p:nvSpPr>
              <p:spPr bwMode="auto">
                <a:xfrm>
                  <a:off x="2241" y="3512"/>
                  <a:ext cx="224" cy="240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39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16" name="Oval 63"/>
                <p:cNvSpPr>
                  <a:spLocks noChangeArrowheads="1"/>
                </p:cNvSpPr>
                <p:nvPr/>
              </p:nvSpPr>
              <p:spPr bwMode="auto">
                <a:xfrm>
                  <a:off x="2241" y="3031"/>
                  <a:ext cx="224" cy="241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18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17" name="Line 64"/>
                <p:cNvSpPr>
                  <a:spLocks noChangeShapeType="1"/>
                </p:cNvSpPr>
                <p:nvPr/>
              </p:nvSpPr>
              <p:spPr bwMode="auto">
                <a:xfrm>
                  <a:off x="2364" y="3280"/>
                  <a:ext cx="0" cy="24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24593" name="Group 65"/>
              <p:cNvGrpSpPr/>
              <p:nvPr/>
            </p:nvGrpSpPr>
            <p:grpSpPr bwMode="auto">
              <a:xfrm>
                <a:off x="4701" y="2592"/>
                <a:ext cx="252" cy="761"/>
                <a:chOff x="3133" y="3031"/>
                <a:chExt cx="252" cy="761"/>
              </a:xfrm>
            </p:grpSpPr>
            <p:sp>
              <p:nvSpPr>
                <p:cNvPr id="24612" name="Oval 66"/>
                <p:cNvSpPr>
                  <a:spLocks noChangeArrowheads="1"/>
                </p:cNvSpPr>
                <p:nvPr/>
              </p:nvSpPr>
              <p:spPr bwMode="auto">
                <a:xfrm>
                  <a:off x="3162" y="3552"/>
                  <a:ext cx="223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41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13" name="Oval 67"/>
                <p:cNvSpPr>
                  <a:spLocks noChangeArrowheads="1"/>
                </p:cNvSpPr>
                <p:nvPr/>
              </p:nvSpPr>
              <p:spPr bwMode="auto">
                <a:xfrm>
                  <a:off x="3133" y="3031"/>
                  <a:ext cx="225" cy="241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38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4614" name="Line 68"/>
                <p:cNvSpPr>
                  <a:spLocks noChangeShapeType="1"/>
                </p:cNvSpPr>
                <p:nvPr/>
              </p:nvSpPr>
              <p:spPr bwMode="auto">
                <a:xfrm>
                  <a:off x="3267" y="3272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24594" name="Oval 69"/>
              <p:cNvSpPr>
                <a:spLocks noChangeArrowheads="1"/>
              </p:cNvSpPr>
              <p:nvPr/>
            </p:nvSpPr>
            <p:spPr bwMode="auto">
              <a:xfrm>
                <a:off x="2251" y="3444"/>
                <a:ext cx="224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30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95" name="Oval 70"/>
              <p:cNvSpPr>
                <a:spLocks noChangeArrowheads="1"/>
              </p:cNvSpPr>
              <p:nvPr/>
            </p:nvSpPr>
            <p:spPr bwMode="auto">
              <a:xfrm>
                <a:off x="2235" y="3033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96" name="Line 71"/>
              <p:cNvSpPr>
                <a:spLocks noChangeShapeType="1"/>
              </p:cNvSpPr>
              <p:nvPr/>
            </p:nvSpPr>
            <p:spPr bwMode="auto">
              <a:xfrm>
                <a:off x="2350" y="3263"/>
                <a:ext cx="0" cy="1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97" name="Oval 72"/>
              <p:cNvSpPr>
                <a:spLocks noChangeArrowheads="1"/>
              </p:cNvSpPr>
              <p:nvPr/>
            </p:nvSpPr>
            <p:spPr bwMode="auto">
              <a:xfrm>
                <a:off x="1918" y="3021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24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98" name="Oval 73"/>
              <p:cNvSpPr>
                <a:spLocks noChangeArrowheads="1"/>
              </p:cNvSpPr>
              <p:nvPr/>
            </p:nvSpPr>
            <p:spPr bwMode="auto">
              <a:xfrm>
                <a:off x="1632" y="3423"/>
                <a:ext cx="223" cy="240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26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599" name="Oval 74"/>
              <p:cNvSpPr>
                <a:spLocks noChangeArrowheads="1"/>
              </p:cNvSpPr>
              <p:nvPr/>
            </p:nvSpPr>
            <p:spPr bwMode="auto">
              <a:xfrm>
                <a:off x="1929" y="3447"/>
                <a:ext cx="223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46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00" name="Line 75"/>
              <p:cNvSpPr>
                <a:spLocks noChangeShapeType="1"/>
              </p:cNvSpPr>
              <p:nvPr/>
            </p:nvSpPr>
            <p:spPr bwMode="auto">
              <a:xfrm flipH="1">
                <a:off x="1773" y="321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01" name="Line 76"/>
              <p:cNvSpPr>
                <a:spLocks noChangeShapeType="1"/>
              </p:cNvSpPr>
              <p:nvPr/>
            </p:nvSpPr>
            <p:spPr bwMode="auto">
              <a:xfrm>
                <a:off x="2013" y="3264"/>
                <a:ext cx="2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02" name="Line 77"/>
              <p:cNvSpPr>
                <a:spLocks noChangeShapeType="1"/>
              </p:cNvSpPr>
              <p:nvPr/>
            </p:nvSpPr>
            <p:spPr bwMode="auto">
              <a:xfrm>
                <a:off x="1725" y="364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03" name="Oval 78"/>
              <p:cNvSpPr>
                <a:spLocks noChangeArrowheads="1"/>
              </p:cNvSpPr>
              <p:nvPr/>
            </p:nvSpPr>
            <p:spPr bwMode="auto">
              <a:xfrm>
                <a:off x="2950" y="2601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04" name="Oval 79"/>
              <p:cNvSpPr>
                <a:spLocks noChangeArrowheads="1"/>
              </p:cNvSpPr>
              <p:nvPr/>
            </p:nvSpPr>
            <p:spPr bwMode="auto">
              <a:xfrm>
                <a:off x="4221" y="2604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52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05" name="Text Box 80"/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w, x</a:t>
                </a:r>
                <a:endPara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06" name="Line 81"/>
              <p:cNvSpPr>
                <a:spLocks noChangeShapeType="1"/>
              </p:cNvSpPr>
              <p:nvPr/>
            </p:nvSpPr>
            <p:spPr bwMode="auto">
              <a:xfrm flipH="1">
                <a:off x="2343" y="2832"/>
                <a:ext cx="6" cy="2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07" name="Line 82"/>
              <p:cNvSpPr>
                <a:spLocks noChangeShapeType="1"/>
              </p:cNvSpPr>
              <p:nvPr/>
            </p:nvSpPr>
            <p:spPr bwMode="auto">
              <a:xfrm>
                <a:off x="2439" y="2796"/>
                <a:ext cx="228" cy="2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4608" name="Line 83"/>
              <p:cNvSpPr>
                <a:spLocks noChangeShapeType="1"/>
              </p:cNvSpPr>
              <p:nvPr/>
            </p:nvSpPr>
            <p:spPr bwMode="auto">
              <a:xfrm flipH="1">
                <a:off x="2061" y="2784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cxnSp>
            <p:nvCxnSpPr>
              <p:cNvPr id="24609" name="AutoShape 84"/>
              <p:cNvCxnSpPr>
                <a:cxnSpLocks noChangeShapeType="1"/>
                <a:stCxn id="24621" idx="2"/>
                <a:endCxn id="24588" idx="0"/>
              </p:cNvCxnSpPr>
              <p:nvPr/>
            </p:nvCxnSpPr>
            <p:spPr bwMode="auto">
              <a:xfrm rot="5400000">
                <a:off x="3338" y="1283"/>
                <a:ext cx="336" cy="228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0" name="AutoShape 85"/>
              <p:cNvCxnSpPr>
                <a:cxnSpLocks noChangeShapeType="1"/>
                <a:stCxn id="24618" idx="2"/>
                <a:endCxn id="24603" idx="0"/>
              </p:cNvCxnSpPr>
              <p:nvPr/>
            </p:nvCxnSpPr>
            <p:spPr bwMode="auto">
              <a:xfrm rot="5400000">
                <a:off x="3434" y="1884"/>
                <a:ext cx="345" cy="1089"/>
              </a:xfrm>
              <a:prstGeom prst="bentConnector3">
                <a:avLst>
                  <a:gd name="adj1" fmla="val 21449"/>
                </a:avLst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1" name="AutoShape 86"/>
              <p:cNvCxnSpPr>
                <a:cxnSpLocks noChangeShapeType="1"/>
                <a:stCxn id="24619" idx="2"/>
                <a:endCxn id="24616" idx="0"/>
              </p:cNvCxnSpPr>
              <p:nvPr/>
            </p:nvCxnSpPr>
            <p:spPr bwMode="auto">
              <a:xfrm rot="5400000">
                <a:off x="3841" y="2127"/>
                <a:ext cx="345" cy="604"/>
              </a:xfrm>
              <a:prstGeom prst="bentConnector3">
                <a:avLst>
                  <a:gd name="adj1" fmla="val 68116"/>
                </a:avLst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4"/>
          <p:cNvGrpSpPr/>
          <p:nvPr/>
        </p:nvGrpSpPr>
        <p:grpSpPr bwMode="auto">
          <a:xfrm>
            <a:off x="1371600" y="228600"/>
            <a:ext cx="6262688" cy="3298825"/>
            <a:chOff x="864" y="144"/>
            <a:chExt cx="3945" cy="2078"/>
          </a:xfrm>
        </p:grpSpPr>
        <p:sp>
          <p:nvSpPr>
            <p:cNvPr id="25645" name="Text Box 5"/>
            <p:cNvSpPr txBox="1">
              <a:spLocks noChangeArrowheads="1"/>
            </p:cNvSpPr>
            <p:nvPr/>
          </p:nvSpPr>
          <p:spPr bwMode="auto">
            <a:xfrm>
              <a:off x="3914" y="144"/>
              <a:ext cx="7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0    1   2   3   </a:t>
              </a:r>
              <a:endParaRPr kumimoji="1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46" name="Oval 6"/>
            <p:cNvSpPr>
              <a:spLocks noChangeArrowheads="1"/>
            </p:cNvSpPr>
            <p:nvPr/>
          </p:nvSpPr>
          <p:spPr bwMode="auto">
            <a:xfrm>
              <a:off x="1488" y="1981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47" name="Text Box 7"/>
            <p:cNvSpPr txBox="1">
              <a:spLocks noChangeArrowheads="1"/>
            </p:cNvSpPr>
            <p:nvPr/>
          </p:nvSpPr>
          <p:spPr bwMode="auto">
            <a:xfrm>
              <a:off x="864" y="871"/>
              <a:ext cx="3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k)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25648" name="Group 8"/>
            <p:cNvGrpSpPr/>
            <p:nvPr/>
          </p:nvGrpSpPr>
          <p:grpSpPr bwMode="auto">
            <a:xfrm>
              <a:off x="3924" y="345"/>
              <a:ext cx="660" cy="135"/>
              <a:chOff x="1680" y="1728"/>
              <a:chExt cx="960" cy="240"/>
            </a:xfrm>
          </p:grpSpPr>
          <p:sp>
            <p:nvSpPr>
              <p:cNvPr id="25680" name="Rectangle 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81" name="Rectangle 1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82" name="Rectangle 11"/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83" name="Rectangle 12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5649" name="Text Box 14"/>
            <p:cNvSpPr txBox="1">
              <a:spLocks noChangeArrowheads="1"/>
            </p:cNvSpPr>
            <p:nvPr/>
          </p:nvSpPr>
          <p:spPr bwMode="auto">
            <a:xfrm>
              <a:off x="3741" y="30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A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50" name="Oval 15"/>
            <p:cNvSpPr>
              <a:spLocks noChangeArrowheads="1"/>
            </p:cNvSpPr>
            <p:nvPr/>
          </p:nvSpPr>
          <p:spPr bwMode="auto">
            <a:xfrm>
              <a:off x="2421" y="1239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51" name="Oval 16"/>
            <p:cNvSpPr>
              <a:spLocks noChangeArrowheads="1"/>
            </p:cNvSpPr>
            <p:nvPr/>
          </p:nvSpPr>
          <p:spPr bwMode="auto">
            <a:xfrm>
              <a:off x="2109" y="816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52" name="Line 17"/>
            <p:cNvSpPr>
              <a:spLocks noChangeShapeType="1"/>
            </p:cNvSpPr>
            <p:nvPr/>
          </p:nvSpPr>
          <p:spPr bwMode="auto">
            <a:xfrm>
              <a:off x="2349" y="960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53" name="Line 18"/>
            <p:cNvSpPr>
              <a:spLocks noChangeShapeType="1"/>
            </p:cNvSpPr>
            <p:nvPr/>
          </p:nvSpPr>
          <p:spPr bwMode="auto">
            <a:xfrm>
              <a:off x="3481" y="941"/>
              <a:ext cx="10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54" name="Oval 19"/>
            <p:cNvSpPr>
              <a:spLocks noChangeArrowheads="1"/>
            </p:cNvSpPr>
            <p:nvPr/>
          </p:nvSpPr>
          <p:spPr bwMode="auto">
            <a:xfrm>
              <a:off x="3699" y="1252"/>
              <a:ext cx="224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39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55" name="Oval 20"/>
            <p:cNvSpPr>
              <a:spLocks noChangeArrowheads="1"/>
            </p:cNvSpPr>
            <p:nvPr/>
          </p:nvSpPr>
          <p:spPr bwMode="auto">
            <a:xfrm>
              <a:off x="3456" y="816"/>
              <a:ext cx="224" cy="24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18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56" name="Line 21"/>
            <p:cNvSpPr>
              <a:spLocks noChangeShapeType="1"/>
            </p:cNvSpPr>
            <p:nvPr/>
          </p:nvSpPr>
          <p:spPr bwMode="auto">
            <a:xfrm>
              <a:off x="3627" y="1056"/>
              <a:ext cx="18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25657" name="Group 22"/>
            <p:cNvGrpSpPr/>
            <p:nvPr/>
          </p:nvGrpSpPr>
          <p:grpSpPr bwMode="auto">
            <a:xfrm>
              <a:off x="4557" y="816"/>
              <a:ext cx="252" cy="761"/>
              <a:chOff x="3133" y="3031"/>
              <a:chExt cx="252" cy="761"/>
            </a:xfrm>
          </p:grpSpPr>
          <p:sp>
            <p:nvSpPr>
              <p:cNvPr id="25677" name="Oval 23"/>
              <p:cNvSpPr>
                <a:spLocks noChangeArrowheads="1"/>
              </p:cNvSpPr>
              <p:nvPr/>
            </p:nvSpPr>
            <p:spPr bwMode="auto">
              <a:xfrm>
                <a:off x="3162" y="3552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78" name="Oval 24"/>
              <p:cNvSpPr>
                <a:spLocks noChangeArrowheads="1"/>
              </p:cNvSpPr>
              <p:nvPr/>
            </p:nvSpPr>
            <p:spPr bwMode="auto">
              <a:xfrm>
                <a:off x="3133" y="3031"/>
                <a:ext cx="225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79" name="Line 25"/>
              <p:cNvSpPr>
                <a:spLocks noChangeShapeType="1"/>
              </p:cNvSpPr>
              <p:nvPr/>
            </p:nvSpPr>
            <p:spPr bwMode="auto">
              <a:xfrm>
                <a:off x="3267" y="327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5658" name="Oval 26"/>
            <p:cNvSpPr>
              <a:spLocks noChangeArrowheads="1"/>
            </p:cNvSpPr>
            <p:nvPr/>
          </p:nvSpPr>
          <p:spPr bwMode="auto">
            <a:xfrm>
              <a:off x="2107" y="1668"/>
              <a:ext cx="224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30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59" name="Oval 27"/>
            <p:cNvSpPr>
              <a:spLocks noChangeArrowheads="1"/>
            </p:cNvSpPr>
            <p:nvPr/>
          </p:nvSpPr>
          <p:spPr bwMode="auto">
            <a:xfrm>
              <a:off x="2091" y="1257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0" name="Line 28"/>
            <p:cNvSpPr>
              <a:spLocks noChangeShapeType="1"/>
            </p:cNvSpPr>
            <p:nvPr/>
          </p:nvSpPr>
          <p:spPr bwMode="auto">
            <a:xfrm>
              <a:off x="2206" y="1487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1" name="Oval 29"/>
            <p:cNvSpPr>
              <a:spLocks noChangeArrowheads="1"/>
            </p:cNvSpPr>
            <p:nvPr/>
          </p:nvSpPr>
          <p:spPr bwMode="auto">
            <a:xfrm>
              <a:off x="1774" y="1245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2" name="Oval 30"/>
            <p:cNvSpPr>
              <a:spLocks noChangeArrowheads="1"/>
            </p:cNvSpPr>
            <p:nvPr/>
          </p:nvSpPr>
          <p:spPr bwMode="auto">
            <a:xfrm>
              <a:off x="1488" y="1647"/>
              <a:ext cx="223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3" name="Oval 31"/>
            <p:cNvSpPr>
              <a:spLocks noChangeArrowheads="1"/>
            </p:cNvSpPr>
            <p:nvPr/>
          </p:nvSpPr>
          <p:spPr bwMode="auto">
            <a:xfrm>
              <a:off x="1785" y="1671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46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4" name="Line 32"/>
            <p:cNvSpPr>
              <a:spLocks noChangeShapeType="1"/>
            </p:cNvSpPr>
            <p:nvPr/>
          </p:nvSpPr>
          <p:spPr bwMode="auto">
            <a:xfrm flipH="1">
              <a:off x="1629" y="1440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5" name="Line 33"/>
            <p:cNvSpPr>
              <a:spLocks noChangeShapeType="1"/>
            </p:cNvSpPr>
            <p:nvPr/>
          </p:nvSpPr>
          <p:spPr bwMode="auto">
            <a:xfrm>
              <a:off x="1869" y="1488"/>
              <a:ext cx="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6" name="Line 34"/>
            <p:cNvSpPr>
              <a:spLocks noChangeShapeType="1"/>
            </p:cNvSpPr>
            <p:nvPr/>
          </p:nvSpPr>
          <p:spPr bwMode="auto">
            <a:xfrm>
              <a:off x="1581" y="18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7" name="Oval 35"/>
            <p:cNvSpPr>
              <a:spLocks noChangeArrowheads="1"/>
            </p:cNvSpPr>
            <p:nvPr/>
          </p:nvSpPr>
          <p:spPr bwMode="auto">
            <a:xfrm>
              <a:off x="3312" y="1248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21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8" name="Oval 36"/>
            <p:cNvSpPr>
              <a:spLocks noChangeArrowheads="1"/>
            </p:cNvSpPr>
            <p:nvPr/>
          </p:nvSpPr>
          <p:spPr bwMode="auto">
            <a:xfrm>
              <a:off x="3312" y="1728"/>
              <a:ext cx="223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52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69" name="Text Box 37"/>
            <p:cNvSpPr txBox="1">
              <a:spLocks noChangeArrowheads="1"/>
            </p:cNvSpPr>
            <p:nvPr/>
          </p:nvSpPr>
          <p:spPr bwMode="auto">
            <a:xfrm>
              <a:off x="3600" y="67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x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70" name="Line 38"/>
            <p:cNvSpPr>
              <a:spLocks noChangeShapeType="1"/>
            </p:cNvSpPr>
            <p:nvPr/>
          </p:nvSpPr>
          <p:spPr bwMode="auto">
            <a:xfrm flipH="1">
              <a:off x="2199" y="1056"/>
              <a:ext cx="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71" name="Line 39"/>
            <p:cNvSpPr>
              <a:spLocks noChangeShapeType="1"/>
            </p:cNvSpPr>
            <p:nvPr/>
          </p:nvSpPr>
          <p:spPr bwMode="auto">
            <a:xfrm>
              <a:off x="2295" y="1020"/>
              <a:ext cx="228" cy="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72" name="Line 40"/>
            <p:cNvSpPr>
              <a:spLocks noChangeShapeType="1"/>
            </p:cNvSpPr>
            <p:nvPr/>
          </p:nvSpPr>
          <p:spPr bwMode="auto">
            <a:xfrm flipH="1">
              <a:off x="1917" y="1008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cxnSp>
          <p:nvCxnSpPr>
            <p:cNvPr id="25673" name="AutoShape 41"/>
            <p:cNvCxnSpPr>
              <a:cxnSpLocks noChangeShapeType="1"/>
              <a:stCxn id="25683" idx="2"/>
              <a:endCxn id="25651" idx="0"/>
            </p:cNvCxnSpPr>
            <p:nvPr/>
          </p:nvCxnSpPr>
          <p:spPr bwMode="auto">
            <a:xfrm rot="5400000">
              <a:off x="3194" y="-493"/>
              <a:ext cx="336" cy="22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4" name="AutoShape 42"/>
            <p:cNvCxnSpPr>
              <a:cxnSpLocks noChangeShapeType="1"/>
              <a:stCxn id="25682" idx="2"/>
              <a:endCxn id="25655" idx="0"/>
            </p:cNvCxnSpPr>
            <p:nvPr/>
          </p:nvCxnSpPr>
          <p:spPr bwMode="auto">
            <a:xfrm rot="5400000">
              <a:off x="3785" y="263"/>
              <a:ext cx="336" cy="769"/>
            </a:xfrm>
            <a:prstGeom prst="bentConnector3">
              <a:avLst>
                <a:gd name="adj1" fmla="val 28569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75" name="Line 43"/>
            <p:cNvSpPr>
              <a:spLocks noChangeShapeType="1"/>
            </p:cNvSpPr>
            <p:nvPr/>
          </p:nvSpPr>
          <p:spPr bwMode="auto">
            <a:xfrm>
              <a:off x="3408" y="14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76" name="Line 44"/>
            <p:cNvSpPr>
              <a:spLocks noChangeShapeType="1"/>
            </p:cNvSpPr>
            <p:nvPr/>
          </p:nvSpPr>
          <p:spPr bwMode="auto">
            <a:xfrm flipH="1">
              <a:off x="3453" y="1056"/>
              <a:ext cx="51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grpSp>
        <p:nvGrpSpPr>
          <p:cNvPr id="25603" name="Group 45"/>
          <p:cNvGrpSpPr/>
          <p:nvPr/>
        </p:nvGrpSpPr>
        <p:grpSpPr bwMode="auto">
          <a:xfrm>
            <a:off x="1447800" y="3200400"/>
            <a:ext cx="6750050" cy="3298825"/>
            <a:chOff x="912" y="2016"/>
            <a:chExt cx="4252" cy="2078"/>
          </a:xfrm>
        </p:grpSpPr>
        <p:sp>
          <p:nvSpPr>
            <p:cNvPr id="25605" name="Text Box 46"/>
            <p:cNvSpPr txBox="1">
              <a:spLocks noChangeArrowheads="1"/>
            </p:cNvSpPr>
            <p:nvPr/>
          </p:nvSpPr>
          <p:spPr bwMode="auto">
            <a:xfrm>
              <a:off x="3962" y="2016"/>
              <a:ext cx="7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0    1   2   3   </a:t>
              </a:r>
              <a:endParaRPr kumimoji="1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06" name="Oval 47"/>
            <p:cNvSpPr>
              <a:spLocks noChangeArrowheads="1"/>
            </p:cNvSpPr>
            <p:nvPr/>
          </p:nvSpPr>
          <p:spPr bwMode="auto">
            <a:xfrm>
              <a:off x="1536" y="3853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07" name="Text Box 48"/>
            <p:cNvSpPr txBox="1">
              <a:spLocks noChangeArrowheads="1"/>
            </p:cNvSpPr>
            <p:nvPr/>
          </p:nvSpPr>
          <p:spPr bwMode="auto">
            <a:xfrm>
              <a:off x="912" y="2743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l)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25608" name="Group 49"/>
            <p:cNvGrpSpPr/>
            <p:nvPr/>
          </p:nvGrpSpPr>
          <p:grpSpPr bwMode="auto">
            <a:xfrm>
              <a:off x="3972" y="2217"/>
              <a:ext cx="660" cy="135"/>
              <a:chOff x="1680" y="1728"/>
              <a:chExt cx="960" cy="240"/>
            </a:xfrm>
          </p:grpSpPr>
          <p:sp>
            <p:nvSpPr>
              <p:cNvPr id="25641" name="Rectangle 50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42" name="Rectangle 51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43" name="Rectangle 52"/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44" name="Rectangle 53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5609" name="Text Box 55"/>
            <p:cNvSpPr txBox="1">
              <a:spLocks noChangeArrowheads="1"/>
            </p:cNvSpPr>
            <p:nvPr/>
          </p:nvSpPr>
          <p:spPr bwMode="auto">
            <a:xfrm>
              <a:off x="3789" y="217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A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10" name="Oval 56"/>
            <p:cNvSpPr>
              <a:spLocks noChangeArrowheads="1"/>
            </p:cNvSpPr>
            <p:nvPr/>
          </p:nvSpPr>
          <p:spPr bwMode="auto">
            <a:xfrm>
              <a:off x="2469" y="3111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11" name="Oval 57"/>
            <p:cNvSpPr>
              <a:spLocks noChangeArrowheads="1"/>
            </p:cNvSpPr>
            <p:nvPr/>
          </p:nvSpPr>
          <p:spPr bwMode="auto">
            <a:xfrm>
              <a:off x="2157" y="2688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12" name="Line 58"/>
            <p:cNvSpPr>
              <a:spLocks noChangeShapeType="1"/>
            </p:cNvSpPr>
            <p:nvPr/>
          </p:nvSpPr>
          <p:spPr bwMode="auto">
            <a:xfrm>
              <a:off x="2397" y="2832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13" name="Line 59"/>
            <p:cNvSpPr>
              <a:spLocks noChangeShapeType="1"/>
            </p:cNvSpPr>
            <p:nvPr/>
          </p:nvSpPr>
          <p:spPr bwMode="auto">
            <a:xfrm>
              <a:off x="3529" y="2813"/>
              <a:ext cx="10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14" name="Oval 60"/>
            <p:cNvSpPr>
              <a:spLocks noChangeArrowheads="1"/>
            </p:cNvSpPr>
            <p:nvPr/>
          </p:nvSpPr>
          <p:spPr bwMode="auto">
            <a:xfrm>
              <a:off x="3747" y="3124"/>
              <a:ext cx="224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39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15" name="Oval 61"/>
            <p:cNvSpPr>
              <a:spLocks noChangeArrowheads="1"/>
            </p:cNvSpPr>
            <p:nvPr/>
          </p:nvSpPr>
          <p:spPr bwMode="auto">
            <a:xfrm>
              <a:off x="3504" y="2688"/>
              <a:ext cx="224" cy="24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18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16" name="Line 62"/>
            <p:cNvSpPr>
              <a:spLocks noChangeShapeType="1"/>
            </p:cNvSpPr>
            <p:nvPr/>
          </p:nvSpPr>
          <p:spPr bwMode="auto">
            <a:xfrm>
              <a:off x="3675" y="2928"/>
              <a:ext cx="18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25617" name="Group 63"/>
            <p:cNvGrpSpPr/>
            <p:nvPr/>
          </p:nvGrpSpPr>
          <p:grpSpPr bwMode="auto">
            <a:xfrm>
              <a:off x="4605" y="2688"/>
              <a:ext cx="252" cy="761"/>
              <a:chOff x="3133" y="3031"/>
              <a:chExt cx="252" cy="761"/>
            </a:xfrm>
          </p:grpSpPr>
          <p:sp>
            <p:nvSpPr>
              <p:cNvPr id="25638" name="Oval 64"/>
              <p:cNvSpPr>
                <a:spLocks noChangeArrowheads="1"/>
              </p:cNvSpPr>
              <p:nvPr/>
            </p:nvSpPr>
            <p:spPr bwMode="auto">
              <a:xfrm>
                <a:off x="3162" y="3552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39" name="Oval 65"/>
              <p:cNvSpPr>
                <a:spLocks noChangeArrowheads="1"/>
              </p:cNvSpPr>
              <p:nvPr/>
            </p:nvSpPr>
            <p:spPr bwMode="auto">
              <a:xfrm>
                <a:off x="3133" y="3031"/>
                <a:ext cx="225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5640" name="Line 66"/>
              <p:cNvSpPr>
                <a:spLocks noChangeShapeType="1"/>
              </p:cNvSpPr>
              <p:nvPr/>
            </p:nvSpPr>
            <p:spPr bwMode="auto">
              <a:xfrm>
                <a:off x="3267" y="327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5618" name="Oval 67"/>
            <p:cNvSpPr>
              <a:spLocks noChangeArrowheads="1"/>
            </p:cNvSpPr>
            <p:nvPr/>
          </p:nvSpPr>
          <p:spPr bwMode="auto">
            <a:xfrm>
              <a:off x="2155" y="3540"/>
              <a:ext cx="224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30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19" name="Oval 68"/>
            <p:cNvSpPr>
              <a:spLocks noChangeArrowheads="1"/>
            </p:cNvSpPr>
            <p:nvPr/>
          </p:nvSpPr>
          <p:spPr bwMode="auto">
            <a:xfrm>
              <a:off x="2139" y="3129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0" name="Line 69"/>
            <p:cNvSpPr>
              <a:spLocks noChangeShapeType="1"/>
            </p:cNvSpPr>
            <p:nvPr/>
          </p:nvSpPr>
          <p:spPr bwMode="auto">
            <a:xfrm>
              <a:off x="2254" y="3359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1" name="Oval 70"/>
            <p:cNvSpPr>
              <a:spLocks noChangeArrowheads="1"/>
            </p:cNvSpPr>
            <p:nvPr/>
          </p:nvSpPr>
          <p:spPr bwMode="auto">
            <a:xfrm>
              <a:off x="1822" y="3117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2" name="Oval 71"/>
            <p:cNvSpPr>
              <a:spLocks noChangeArrowheads="1"/>
            </p:cNvSpPr>
            <p:nvPr/>
          </p:nvSpPr>
          <p:spPr bwMode="auto">
            <a:xfrm>
              <a:off x="1536" y="3519"/>
              <a:ext cx="223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3" name="Oval 72"/>
            <p:cNvSpPr>
              <a:spLocks noChangeArrowheads="1"/>
            </p:cNvSpPr>
            <p:nvPr/>
          </p:nvSpPr>
          <p:spPr bwMode="auto">
            <a:xfrm>
              <a:off x="1833" y="3543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46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4" name="Line 73"/>
            <p:cNvSpPr>
              <a:spLocks noChangeShapeType="1"/>
            </p:cNvSpPr>
            <p:nvPr/>
          </p:nvSpPr>
          <p:spPr bwMode="auto">
            <a:xfrm flipH="1">
              <a:off x="1677" y="3312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5" name="Line 74"/>
            <p:cNvSpPr>
              <a:spLocks noChangeShapeType="1"/>
            </p:cNvSpPr>
            <p:nvPr/>
          </p:nvSpPr>
          <p:spPr bwMode="auto">
            <a:xfrm>
              <a:off x="1917" y="3360"/>
              <a:ext cx="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6" name="Line 75"/>
            <p:cNvSpPr>
              <a:spLocks noChangeShapeType="1"/>
            </p:cNvSpPr>
            <p:nvPr/>
          </p:nvSpPr>
          <p:spPr bwMode="auto">
            <a:xfrm>
              <a:off x="1629" y="37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7" name="Oval 76"/>
            <p:cNvSpPr>
              <a:spLocks noChangeArrowheads="1"/>
            </p:cNvSpPr>
            <p:nvPr/>
          </p:nvSpPr>
          <p:spPr bwMode="auto">
            <a:xfrm>
              <a:off x="3360" y="3120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21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8" name="Oval 77"/>
            <p:cNvSpPr>
              <a:spLocks noChangeArrowheads="1"/>
            </p:cNvSpPr>
            <p:nvPr/>
          </p:nvSpPr>
          <p:spPr bwMode="auto">
            <a:xfrm>
              <a:off x="3360" y="3600"/>
              <a:ext cx="223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52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29" name="Line 78"/>
            <p:cNvSpPr>
              <a:spLocks noChangeShapeType="1"/>
            </p:cNvSpPr>
            <p:nvPr/>
          </p:nvSpPr>
          <p:spPr bwMode="auto">
            <a:xfrm flipH="1">
              <a:off x="2247" y="2928"/>
              <a:ext cx="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30" name="Line 79"/>
            <p:cNvSpPr>
              <a:spLocks noChangeShapeType="1"/>
            </p:cNvSpPr>
            <p:nvPr/>
          </p:nvSpPr>
          <p:spPr bwMode="auto">
            <a:xfrm>
              <a:off x="2343" y="2892"/>
              <a:ext cx="228" cy="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31" name="Line 80"/>
            <p:cNvSpPr>
              <a:spLocks noChangeShapeType="1"/>
            </p:cNvSpPr>
            <p:nvPr/>
          </p:nvSpPr>
          <p:spPr bwMode="auto">
            <a:xfrm flipH="1">
              <a:off x="1965" y="2880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cxnSp>
          <p:nvCxnSpPr>
            <p:cNvPr id="25632" name="AutoShape 81"/>
            <p:cNvCxnSpPr>
              <a:cxnSpLocks noChangeShapeType="1"/>
              <a:stCxn id="25644" idx="2"/>
              <a:endCxn id="25611" idx="0"/>
            </p:cNvCxnSpPr>
            <p:nvPr/>
          </p:nvCxnSpPr>
          <p:spPr bwMode="auto">
            <a:xfrm rot="5400000">
              <a:off x="3242" y="1379"/>
              <a:ext cx="336" cy="22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3" name="AutoShape 82"/>
            <p:cNvCxnSpPr>
              <a:cxnSpLocks noChangeShapeType="1"/>
              <a:stCxn id="25643" idx="2"/>
              <a:endCxn id="25615" idx="0"/>
            </p:cNvCxnSpPr>
            <p:nvPr/>
          </p:nvCxnSpPr>
          <p:spPr bwMode="auto">
            <a:xfrm rot="5400000">
              <a:off x="3833" y="2135"/>
              <a:ext cx="336" cy="769"/>
            </a:xfrm>
            <a:prstGeom prst="bentConnector3">
              <a:avLst>
                <a:gd name="adj1" fmla="val 28569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4" name="Line 83"/>
            <p:cNvSpPr>
              <a:spLocks noChangeShapeType="1"/>
            </p:cNvSpPr>
            <p:nvPr/>
          </p:nvSpPr>
          <p:spPr bwMode="auto">
            <a:xfrm>
              <a:off x="3456" y="336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635" name="Line 84"/>
            <p:cNvSpPr>
              <a:spLocks noChangeShapeType="1"/>
            </p:cNvSpPr>
            <p:nvPr/>
          </p:nvSpPr>
          <p:spPr bwMode="auto">
            <a:xfrm flipH="1">
              <a:off x="3501" y="2928"/>
              <a:ext cx="51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cxnSp>
          <p:nvCxnSpPr>
            <p:cNvPr id="25636" name="AutoShape 85"/>
            <p:cNvCxnSpPr>
              <a:cxnSpLocks noChangeShapeType="1"/>
              <a:stCxn id="25642" idx="2"/>
              <a:endCxn id="25639" idx="0"/>
            </p:cNvCxnSpPr>
            <p:nvPr/>
          </p:nvCxnSpPr>
          <p:spPr bwMode="auto">
            <a:xfrm rot="16200000" flipH="1">
              <a:off x="4301" y="2271"/>
              <a:ext cx="336" cy="498"/>
            </a:xfrm>
            <a:prstGeom prst="bentConnector3">
              <a:avLst>
                <a:gd name="adj1" fmla="val 7113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7" name="Text Box 86"/>
            <p:cNvSpPr txBox="1">
              <a:spLocks noChangeArrowheads="1"/>
            </p:cNvSpPr>
            <p:nvPr/>
          </p:nvSpPr>
          <p:spPr bwMode="auto">
            <a:xfrm>
              <a:off x="4800" y="2592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w, x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25604" name="Text Box 37"/>
          <p:cNvSpPr txBox="1">
            <a:spLocks noChangeArrowheads="1"/>
          </p:cNvSpPr>
          <p:nvPr/>
        </p:nvSpPr>
        <p:spPr bwMode="auto">
          <a:xfrm>
            <a:off x="5508625" y="2565400"/>
            <a:ext cx="3508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w</a:t>
            </a:r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232" y="173665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抽取最小结点的结果</a:t>
            </a:r>
            <a:endParaRPr lang="zh-TW" altLang="en-US" dirty="0"/>
          </a:p>
        </p:txBody>
      </p:sp>
      <p:grpSp>
        <p:nvGrpSpPr>
          <p:cNvPr id="27651" name="Group 3"/>
          <p:cNvGrpSpPr/>
          <p:nvPr/>
        </p:nvGrpSpPr>
        <p:grpSpPr bwMode="auto">
          <a:xfrm>
            <a:off x="1371600" y="1371600"/>
            <a:ext cx="6262688" cy="2841625"/>
            <a:chOff x="864" y="528"/>
            <a:chExt cx="3945" cy="1790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1488" y="2077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864" y="967"/>
              <a:ext cx="3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m)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2421" y="1335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2109" y="912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2349" y="1056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481" y="1037"/>
              <a:ext cx="10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699" y="1348"/>
              <a:ext cx="224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39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3456" y="912"/>
              <a:ext cx="224" cy="24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18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3627" y="1152"/>
              <a:ext cx="18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27661" name="Group 13"/>
            <p:cNvGrpSpPr/>
            <p:nvPr/>
          </p:nvGrpSpPr>
          <p:grpSpPr bwMode="auto">
            <a:xfrm>
              <a:off x="4557" y="912"/>
              <a:ext cx="252" cy="761"/>
              <a:chOff x="3133" y="3031"/>
              <a:chExt cx="252" cy="761"/>
            </a:xfrm>
          </p:grpSpPr>
          <p:sp>
            <p:nvSpPr>
              <p:cNvPr id="27680" name="Oval 14"/>
              <p:cNvSpPr>
                <a:spLocks noChangeArrowheads="1"/>
              </p:cNvSpPr>
              <p:nvPr/>
            </p:nvSpPr>
            <p:spPr bwMode="auto">
              <a:xfrm>
                <a:off x="3162" y="3552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7681" name="Oval 15"/>
              <p:cNvSpPr>
                <a:spLocks noChangeArrowheads="1"/>
              </p:cNvSpPr>
              <p:nvPr/>
            </p:nvSpPr>
            <p:spPr bwMode="auto">
              <a:xfrm>
                <a:off x="3133" y="3031"/>
                <a:ext cx="225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7682" name="Line 16"/>
              <p:cNvSpPr>
                <a:spLocks noChangeShapeType="1"/>
              </p:cNvSpPr>
              <p:nvPr/>
            </p:nvSpPr>
            <p:spPr bwMode="auto">
              <a:xfrm>
                <a:off x="3267" y="327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662" name="Oval 17"/>
            <p:cNvSpPr>
              <a:spLocks noChangeArrowheads="1"/>
            </p:cNvSpPr>
            <p:nvPr/>
          </p:nvSpPr>
          <p:spPr bwMode="auto">
            <a:xfrm>
              <a:off x="2107" y="1764"/>
              <a:ext cx="224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30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63" name="Oval 18"/>
            <p:cNvSpPr>
              <a:spLocks noChangeArrowheads="1"/>
            </p:cNvSpPr>
            <p:nvPr/>
          </p:nvSpPr>
          <p:spPr bwMode="auto">
            <a:xfrm>
              <a:off x="2091" y="1353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64" name="Line 19"/>
            <p:cNvSpPr>
              <a:spLocks noChangeShapeType="1"/>
            </p:cNvSpPr>
            <p:nvPr/>
          </p:nvSpPr>
          <p:spPr bwMode="auto">
            <a:xfrm>
              <a:off x="2206" y="1583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65" name="Oval 20"/>
            <p:cNvSpPr>
              <a:spLocks noChangeArrowheads="1"/>
            </p:cNvSpPr>
            <p:nvPr/>
          </p:nvSpPr>
          <p:spPr bwMode="auto">
            <a:xfrm>
              <a:off x="1774" y="1341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66" name="Oval 21"/>
            <p:cNvSpPr>
              <a:spLocks noChangeArrowheads="1"/>
            </p:cNvSpPr>
            <p:nvPr/>
          </p:nvSpPr>
          <p:spPr bwMode="auto">
            <a:xfrm>
              <a:off x="1488" y="1743"/>
              <a:ext cx="223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67" name="Oval 22"/>
            <p:cNvSpPr>
              <a:spLocks noChangeArrowheads="1"/>
            </p:cNvSpPr>
            <p:nvPr/>
          </p:nvSpPr>
          <p:spPr bwMode="auto">
            <a:xfrm>
              <a:off x="1785" y="1767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46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68" name="Line 23"/>
            <p:cNvSpPr>
              <a:spLocks noChangeShapeType="1"/>
            </p:cNvSpPr>
            <p:nvPr/>
          </p:nvSpPr>
          <p:spPr bwMode="auto">
            <a:xfrm flipH="1">
              <a:off x="1629" y="1536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69" name="Line 24"/>
            <p:cNvSpPr>
              <a:spLocks noChangeShapeType="1"/>
            </p:cNvSpPr>
            <p:nvPr/>
          </p:nvSpPr>
          <p:spPr bwMode="auto">
            <a:xfrm>
              <a:off x="1869" y="1584"/>
              <a:ext cx="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0" name="Line 25"/>
            <p:cNvSpPr>
              <a:spLocks noChangeShapeType="1"/>
            </p:cNvSpPr>
            <p:nvPr/>
          </p:nvSpPr>
          <p:spPr bwMode="auto">
            <a:xfrm>
              <a:off x="1581" y="19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1" name="Oval 26"/>
            <p:cNvSpPr>
              <a:spLocks noChangeArrowheads="1"/>
            </p:cNvSpPr>
            <p:nvPr/>
          </p:nvSpPr>
          <p:spPr bwMode="auto">
            <a:xfrm>
              <a:off x="3312" y="1344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21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2" name="Oval 27"/>
            <p:cNvSpPr>
              <a:spLocks noChangeArrowheads="1"/>
            </p:cNvSpPr>
            <p:nvPr/>
          </p:nvSpPr>
          <p:spPr bwMode="auto">
            <a:xfrm>
              <a:off x="3312" y="1824"/>
              <a:ext cx="223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52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3" name="Line 28"/>
            <p:cNvSpPr>
              <a:spLocks noChangeShapeType="1"/>
            </p:cNvSpPr>
            <p:nvPr/>
          </p:nvSpPr>
          <p:spPr bwMode="auto">
            <a:xfrm flipH="1">
              <a:off x="2199" y="1152"/>
              <a:ext cx="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4" name="Line 29"/>
            <p:cNvSpPr>
              <a:spLocks noChangeShapeType="1"/>
            </p:cNvSpPr>
            <p:nvPr/>
          </p:nvSpPr>
          <p:spPr bwMode="auto">
            <a:xfrm>
              <a:off x="2295" y="1116"/>
              <a:ext cx="228" cy="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5" name="Line 30"/>
            <p:cNvSpPr>
              <a:spLocks noChangeShapeType="1"/>
            </p:cNvSpPr>
            <p:nvPr/>
          </p:nvSpPr>
          <p:spPr bwMode="auto">
            <a:xfrm flipH="1">
              <a:off x="1917" y="110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6" name="Line 31"/>
            <p:cNvSpPr>
              <a:spLocks noChangeShapeType="1"/>
            </p:cNvSpPr>
            <p:nvPr/>
          </p:nvSpPr>
          <p:spPr bwMode="auto">
            <a:xfrm>
              <a:off x="3408" y="158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7" name="Line 32"/>
            <p:cNvSpPr>
              <a:spLocks noChangeShapeType="1"/>
            </p:cNvSpPr>
            <p:nvPr/>
          </p:nvSpPr>
          <p:spPr bwMode="auto">
            <a:xfrm flipH="1">
              <a:off x="3453" y="1152"/>
              <a:ext cx="51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8" name="Text Box 33"/>
            <p:cNvSpPr txBox="1">
              <a:spLocks noChangeArrowheads="1"/>
            </p:cNvSpPr>
            <p:nvPr/>
          </p:nvSpPr>
          <p:spPr bwMode="auto">
            <a:xfrm>
              <a:off x="1872" y="528"/>
              <a:ext cx="5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H.min</a:t>
              </a:r>
              <a:endPara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679" name="Line 34"/>
            <p:cNvSpPr>
              <a:spLocks noChangeShapeType="1"/>
            </p:cNvSpPr>
            <p:nvPr/>
          </p:nvSpPr>
          <p:spPr bwMode="auto">
            <a:xfrm>
              <a:off x="2208" y="776"/>
              <a:ext cx="3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661" y="184298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抽取最小结点</a:t>
            </a:r>
            <a:endParaRPr lang="zh-TW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696200" cy="5715000"/>
          </a:xfrm>
        </p:spPr>
        <p:txBody>
          <a:bodyPr/>
          <a:lstStyle/>
          <a:p>
            <a:pPr marL="838200" lvl="1" indent="-381000" eaLnBrk="1" hangingPunct="1"/>
            <a:r>
              <a:rPr lang="en-US" altLang="zh-TW" b="1" dirty="0">
                <a:solidFill>
                  <a:schemeClr val="folHlink"/>
                </a:solidFill>
                <a:sym typeface="Symbol" panose="05050102010706020507" pitchFamily="18" charset="2"/>
              </a:rPr>
              <a:t>Extracting the minimum node:</a:t>
            </a:r>
            <a:endParaRPr lang="en-US" altLang="zh-TW" b="1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	Fib-Heap-Extract-Min(H)</a:t>
            </a:r>
            <a:endParaRPr lang="en-US" altLang="zh-TW" dirty="0"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ym typeface="Symbol" panose="05050102010706020507" pitchFamily="18" charset="2"/>
              </a:rPr>
              <a:t>	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z =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H.min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if z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NIL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      for each child x of z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	           { add x to the root list of H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		       </a:t>
            </a:r>
            <a:r>
              <a:rPr lang="en-US" altLang="zh-TW" dirty="0" err="1">
                <a:sym typeface="Symbol" panose="05050102010706020507" pitchFamily="18" charset="2"/>
              </a:rPr>
              <a:t>x.p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= NIL }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	       remove z from the root list of H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       if z ==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z.right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	            H. min  = NIL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	       else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H.min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z.right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zh-TW" dirty="0">
                <a:sym typeface="Symbol" panose="05050102010706020507" pitchFamily="18" charset="2"/>
              </a:rPr>
              <a:t>Consolidate(H)</a:t>
            </a:r>
            <a:endParaRPr lang="en-US" altLang="zh-TW" dirty="0"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	      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H.n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H.n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– 1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 return z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		  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ele attr="{FFBE004C-C891-42CD-8336-098E0553B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4" y="1170164"/>
                <a:ext cx="9132026" cy="3805873"/>
              </a:xfrm>
            </p:spPr>
            <p:txBody>
              <a:bodyPr>
                <a:normAutofit/>
              </a:bodyPr>
              <a:lstStyle/>
              <a:p>
                <a:pPr marL="457200" indent="-457200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二项树递归定义如下：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76700" lvl="1" indent="-342900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zh-CN" altLang="zh-CN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度数为0的二项树只包含一个结点</a:t>
                </a:r>
                <a:r>
                  <a:rPr lang="zh-CN" altLang="en-US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76700" lvl="1" indent="-342900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zh-CN" altLang="zh-CN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度数为</a:t>
                </a:r>
                <a:r>
                  <a:rPr lang="zh-CN" altLang="zh-CN" b="1" i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zh-CN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的二项树有一个根结点，根结点下有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个子女，每个子女分别是度数为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k-1, k-2, …,2, 1, 0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的二项树的根。 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32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度数为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的二项树共有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>
                  <a:lnSpc>
                    <a:spcPts val="3200"/>
                  </a:lnSpc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结点，高度为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ts val="32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在深度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个结点。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76700" lvl="1" indent="-342900" eaLnBrk="0" fontAlgn="base" hangingPunct="0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4" y="1170164"/>
                <a:ext cx="9132026" cy="3805873"/>
              </a:xfrm>
              <a:blipFill rotWithShape="1">
                <a:blip r:embed="rId1"/>
                <a:stretch>
                  <a:fillRect l="-935" t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二项树</a:t>
            </a:r>
            <a:endParaRPr lang="zh-CN" altLang="en-US" dirty="0"/>
          </a:p>
        </p:txBody>
      </p:sp>
      <p:sp>
        <p:nvSpPr>
          <p:cNvPr id="5" name="AutoShape 2" descr="k"/>
          <p:cNvSpPr>
            <a:spLocks noChangeAspect="1" noChangeArrowheads="1"/>
          </p:cNvSpPr>
          <p:nvPr/>
        </p:nvSpPr>
        <p:spPr bwMode="auto">
          <a:xfrm>
            <a:off x="2811463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99" y="3139042"/>
            <a:ext cx="4497210" cy="279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5062" y="4625163"/>
            <a:ext cx="4306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C00FF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度数为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的二项树可以从两棵度数为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k-1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的二项树合并得到：把一棵度数为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k-1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的二项树作为另一棵度数为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k-1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的二项树的最左子树。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5943600" y="533400"/>
            <a:ext cx="3200400" cy="2024063"/>
          </a:xfrm>
          <a:prstGeom prst="rect">
            <a:avLst/>
          </a:prstGeom>
          <a:solidFill>
            <a:srgbClr val="FAEE0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Fib-Heap-Link(H, y, x)</a:t>
            </a:r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{1. remove y from</a:t>
            </a:r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       the root list of H;</a:t>
            </a:r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2. make y a child of x;</a:t>
            </a:r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    x.degree =x.degree+1;</a:t>
            </a:r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3. 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y.mark =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 FALSE;</a:t>
            </a:r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  }</a:t>
            </a:r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  <a:sym typeface="Symbol" panose="05050102010706020507" pitchFamily="18" charset="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229600" cy="5867400"/>
          </a:xfrm>
        </p:spPr>
        <p:txBody>
          <a:bodyPr/>
          <a:lstStyle/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sym typeface="Symbol" panose="05050102010706020507" pitchFamily="18" charset="2"/>
              </a:rPr>
              <a:t>Consolidate(H)</a:t>
            </a:r>
            <a:endParaRPr lang="en-US" altLang="zh-TW" sz="1800" dirty="0"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let A[0..D(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H.n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)] be a new array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for 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= 0 to D(n[H])  A[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]=NIL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for each node w in the root list of H 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	     { x = w ; d = 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x.degree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		while A[d] 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NIL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		   {  y = A[d]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		       if </a:t>
            </a:r>
            <a:r>
              <a:rPr lang="en-US" altLang="zh-TW" sz="1800" dirty="0" err="1">
                <a:solidFill>
                  <a:schemeClr val="folHlink"/>
                </a:solidFill>
                <a:sym typeface="Symbol" panose="05050102010706020507" pitchFamily="18" charset="2"/>
              </a:rPr>
              <a:t>x.key</a:t>
            </a:r>
            <a:r>
              <a:rPr lang="en-US" altLang="zh-TW" sz="1800" dirty="0">
                <a:solidFill>
                  <a:schemeClr val="folHlink"/>
                </a:solidFill>
                <a:sym typeface="Symbol" panose="05050102010706020507" pitchFamily="18" charset="2"/>
              </a:rPr>
              <a:t> &gt; </a:t>
            </a:r>
            <a:r>
              <a:rPr lang="en-US" altLang="zh-TW" sz="1800" dirty="0" err="1">
                <a:solidFill>
                  <a:schemeClr val="folHlink"/>
                </a:solidFill>
                <a:sym typeface="Symbol" panose="05050102010706020507" pitchFamily="18" charset="2"/>
              </a:rPr>
              <a:t>y.key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 exchange 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xy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		        </a:t>
            </a:r>
            <a:r>
              <a:rPr lang="en-US" altLang="zh-TW" sz="1800" dirty="0">
                <a:sym typeface="Symbol" panose="05050102010706020507" pitchFamily="18" charset="2"/>
              </a:rPr>
              <a:t>Fib-Heap-Link(H, y, x)</a:t>
            </a:r>
            <a:endParaRPr lang="en-US" altLang="zh-TW" sz="1800" dirty="0"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		         A[d] = NIL ; d = d+1;  }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            A[d] = x;  }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H.min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= NIL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	  for 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= 0 to D(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H.n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) do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	      if A[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] 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NIL  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           if 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H.</a:t>
            </a:r>
            <a:r>
              <a:rPr lang="en-US" altLang="zh-TW" sz="1800" dirty="0" err="1">
                <a:solidFill>
                  <a:schemeClr val="folHlink"/>
                </a:solidFill>
                <a:sym typeface="Symbol" panose="05050102010706020507" pitchFamily="18" charset="2"/>
              </a:rPr>
              <a:t>min</a:t>
            </a:r>
            <a:r>
              <a:rPr lang="en-US" altLang="zh-TW" sz="1800" dirty="0">
                <a:solidFill>
                  <a:schemeClr val="folHlink"/>
                </a:solidFill>
                <a:sym typeface="Symbol" panose="05050102010706020507" pitchFamily="18" charset="2"/>
              </a:rPr>
              <a:t>==NIL</a:t>
            </a:r>
            <a:endParaRPr lang="en-US" altLang="zh-TW" sz="1800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                 create a root list for H containing just A[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]; 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H.min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=A[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];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           else insert A[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] into H’s root list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                 if  </a:t>
            </a:r>
            <a:r>
              <a:rPr lang="en-US" altLang="zh-TW" sz="1800" dirty="0">
                <a:solidFill>
                  <a:schemeClr val="folHlink"/>
                </a:solidFill>
                <a:sym typeface="Symbol" panose="05050102010706020507" pitchFamily="18" charset="2"/>
              </a:rPr>
              <a:t>A[</a:t>
            </a:r>
            <a:r>
              <a:rPr lang="en-US" altLang="zh-TW" sz="1800" dirty="0" err="1">
                <a:solidFill>
                  <a:schemeClr val="folHlink"/>
                </a:solidFill>
                <a:sym typeface="Symbol" panose="05050102010706020507" pitchFamily="18" charset="2"/>
              </a:rPr>
              <a:t>i</a:t>
            </a:r>
            <a:r>
              <a:rPr lang="en-US" altLang="zh-TW" sz="1800" dirty="0">
                <a:solidFill>
                  <a:schemeClr val="folHlink"/>
                </a:solidFill>
                <a:sym typeface="Symbol" panose="05050102010706020507" pitchFamily="18" charset="2"/>
              </a:rPr>
              <a:t>].key &lt; </a:t>
            </a:r>
            <a:r>
              <a:rPr lang="en-US" altLang="zh-TW" sz="1800" dirty="0" err="1">
                <a:solidFill>
                  <a:schemeClr val="folHlink"/>
                </a:solidFill>
                <a:sym typeface="Symbol" panose="05050102010706020507" pitchFamily="18" charset="2"/>
              </a:rPr>
              <a:t>H.min.key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H.min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= A[</a:t>
            </a:r>
            <a:r>
              <a:rPr lang="en-US" altLang="zh-TW" sz="18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endParaRPr lang="en-US" altLang="zh-TW" sz="1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702" y="173665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合并根链表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7437" y="194931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抽取最小结点分析</a:t>
            </a:r>
            <a:endParaRPr lang="zh-TW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134" y="946297"/>
            <a:ext cx="7696200" cy="3359889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H : n-node Fib-Heap</a:t>
            </a:r>
            <a:endParaRPr lang="en-US" altLang="zh-TW" dirty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00"/>
                </a:solidFill>
                <a:sym typeface="Symbol" panose="05050102010706020507" pitchFamily="18" charset="2"/>
              </a:rPr>
              <a:t>实际代价</a:t>
            </a:r>
            <a:r>
              <a:rPr lang="en-US" altLang="zh-TW" dirty="0">
                <a:solidFill>
                  <a:srgbClr val="006600"/>
                </a:solidFill>
                <a:sym typeface="Symbol" panose="05050102010706020507" pitchFamily="18" charset="2"/>
              </a:rPr>
              <a:t>:</a:t>
            </a:r>
            <a:endParaRPr lang="en-US" altLang="zh-TW" dirty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	O(D(n))</a:t>
            </a:r>
            <a:r>
              <a:rPr lang="en-US" altLang="zh-TW" dirty="0">
                <a:sym typeface="Symbol" panose="05050102010706020507" pitchFamily="18" charset="2"/>
              </a:rPr>
              <a:t> : for-loop in Fib-Heap-Extract-Min</a:t>
            </a:r>
            <a:endParaRPr lang="en-US" altLang="zh-TW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	D(n)+t(H)-1</a:t>
            </a:r>
            <a:r>
              <a:rPr lang="en-US" altLang="zh-TW" dirty="0">
                <a:sym typeface="Symbol" panose="05050102010706020507" pitchFamily="18" charset="2"/>
              </a:rPr>
              <a:t> : size of the root list</a:t>
            </a:r>
            <a:endParaRPr lang="en-US" altLang="zh-TW" dirty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00"/>
                </a:solidFill>
                <a:sym typeface="Symbol" panose="05050102010706020507" pitchFamily="18" charset="2"/>
              </a:rPr>
              <a:t>总代价</a:t>
            </a:r>
            <a:r>
              <a:rPr lang="en-US" altLang="zh-TW" dirty="0">
                <a:solidFill>
                  <a:srgbClr val="006600"/>
                </a:solidFill>
                <a:sym typeface="Symbol" panose="05050102010706020507" pitchFamily="18" charset="2"/>
              </a:rPr>
              <a:t>:</a:t>
            </a:r>
            <a:endParaRPr lang="en-US" altLang="zh-TW" dirty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	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	O(D(n)+t(H))</a:t>
            </a:r>
            <a:endParaRPr lang="en-US" altLang="zh-TW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Potential </a:t>
            </a:r>
            <a:r>
              <a:rPr lang="en-US" altLang="zh-TW" i="1" dirty="0">
                <a:solidFill>
                  <a:srgbClr val="006600"/>
                </a:solidFill>
                <a:sym typeface="Symbol" panose="05050102010706020507" pitchFamily="18" charset="2"/>
              </a:rPr>
              <a:t>before</a:t>
            </a:r>
            <a:r>
              <a:rPr lang="en-US" altLang="zh-TW" dirty="0">
                <a:sym typeface="Symbol" panose="05050102010706020507" pitchFamily="18" charset="2"/>
              </a:rPr>
              <a:t> extracting : 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t(H)+2m(H)</a:t>
            </a:r>
            <a:endParaRPr lang="en-US" altLang="zh-TW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Potential </a:t>
            </a:r>
            <a:r>
              <a:rPr lang="en-US" altLang="zh-TW" i="1" dirty="0">
                <a:solidFill>
                  <a:srgbClr val="006600"/>
                </a:solidFill>
                <a:sym typeface="Symbol" panose="05050102010706020507" pitchFamily="18" charset="2"/>
              </a:rPr>
              <a:t>after</a:t>
            </a:r>
            <a:r>
              <a:rPr lang="en-US" altLang="zh-TW" dirty="0">
                <a:sym typeface="Symbol" panose="05050102010706020507" pitchFamily="18" charset="2"/>
              </a:rPr>
              <a:t> extracting : </a:t>
            </a:r>
            <a:r>
              <a:rPr lang="en-US" altLang="zh-TW" dirty="0">
                <a:solidFill>
                  <a:schemeClr val="folHlink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 D(n)+1+2m(H)</a:t>
            </a:r>
            <a:endParaRPr lang="en-US" altLang="zh-TW" dirty="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grpSp>
        <p:nvGrpSpPr>
          <p:cNvPr id="34820" name="Group 8"/>
          <p:cNvGrpSpPr/>
          <p:nvPr/>
        </p:nvGrpSpPr>
        <p:grpSpPr bwMode="auto">
          <a:xfrm>
            <a:off x="3657600" y="4343400"/>
            <a:ext cx="5156200" cy="711200"/>
            <a:chOff x="2208" y="2976"/>
            <a:chExt cx="3248" cy="448"/>
          </a:xfrm>
        </p:grpSpPr>
        <p:sp>
          <p:nvSpPr>
            <p:cNvPr id="34823" name="Text Box 4"/>
            <p:cNvSpPr txBox="1">
              <a:spLocks noChangeArrowheads="1"/>
            </p:cNvSpPr>
            <p:nvPr/>
          </p:nvSpPr>
          <p:spPr bwMode="auto">
            <a:xfrm>
              <a:off x="2208" y="2976"/>
              <a:ext cx="3248" cy="448"/>
            </a:xfrm>
            <a:prstGeom prst="rect">
              <a:avLst/>
            </a:prstGeom>
            <a:solidFill>
              <a:srgbClr val="FAEE0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    At most </a:t>
              </a:r>
              <a:r>
                <a:rPr lang="en-US" altLang="zh-TW" sz="2000">
                  <a:solidFill>
                    <a:schemeClr val="hlink"/>
                  </a:solidFill>
                </a:rPr>
                <a:t>D(n)+1</a:t>
              </a:r>
              <a:r>
                <a:rPr lang="en-US" altLang="zh-TW" sz="2000"/>
                <a:t> nodes remain on the list </a:t>
              </a:r>
              <a:endParaRPr lang="en-US" altLang="zh-TW" sz="2000"/>
            </a:p>
            <a:p>
              <a:pPr eaLnBrk="1" hangingPunct="1"/>
              <a:r>
                <a:rPr lang="en-US" altLang="zh-TW" sz="2000"/>
                <a:t>    and no nodes become marked </a:t>
              </a:r>
              <a:endParaRPr lang="en-US" altLang="zh-TW" sz="2000"/>
            </a:p>
          </p:txBody>
        </p:sp>
        <p:graphicFrame>
          <p:nvGraphicFramePr>
            <p:cNvPr id="34824" name="Object 5"/>
            <p:cNvGraphicFramePr>
              <a:graphicFrameLocks noChangeAspect="1"/>
            </p:cNvGraphicFramePr>
            <p:nvPr/>
          </p:nvGraphicFramePr>
          <p:xfrm flipV="1">
            <a:off x="2256" y="3024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1" imgW="139700" imgH="127000" progId="Equation.DSMT4">
                    <p:embed/>
                  </p:oleObj>
                </mc:Choice>
                <mc:Fallback>
                  <p:oleObj name="Equation" r:id="rId1" imgW="139700" imgH="127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2256" y="3024"/>
                          <a:ext cx="192" cy="175"/>
                        </a:xfrm>
                        <a:prstGeom prst="rect">
                          <a:avLst/>
                        </a:prstGeom>
                        <a:solidFill>
                          <a:srgbClr val="FAEE0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1" name="Text Box 9"/>
          <p:cNvSpPr txBox="1">
            <a:spLocks noChangeArrowheads="1"/>
          </p:cNvSpPr>
          <p:nvPr/>
        </p:nvSpPr>
        <p:spPr bwMode="auto">
          <a:xfrm>
            <a:off x="1676400" y="5257800"/>
            <a:ext cx="5899372" cy="13234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/>
              <a:t>Thus the amortized cost is at most:</a:t>
            </a:r>
            <a:endParaRPr lang="en-US" altLang="zh-TW" sz="2000" dirty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sz="2000" dirty="0">
                <a:solidFill>
                  <a:schemeClr val="folHlink"/>
                </a:solidFill>
              </a:rPr>
              <a:t>O(D(n)+t(H)+[(</a:t>
            </a:r>
            <a:r>
              <a:rPr lang="en-US" altLang="zh-TW" sz="2000" dirty="0">
                <a:solidFill>
                  <a:schemeClr val="folHlink"/>
                </a:solidFill>
                <a:ea typeface="全真行書" pitchFamily="49" charset="-128"/>
                <a:sym typeface="Symbol" panose="05050102010706020507" pitchFamily="18" charset="2"/>
              </a:rPr>
              <a:t>D(n)+1+2m(H)</a:t>
            </a:r>
            <a:r>
              <a:rPr lang="en-US" altLang="zh-TW" sz="2000" dirty="0">
                <a:solidFill>
                  <a:schemeClr val="folHlink"/>
                </a:solidFill>
              </a:rPr>
              <a:t>) – (</a:t>
            </a:r>
            <a:r>
              <a:rPr lang="en-US" altLang="zh-TW" sz="2000" dirty="0">
                <a:solidFill>
                  <a:schemeClr val="folHlink"/>
                </a:solidFill>
                <a:ea typeface="全真行書" pitchFamily="49" charset="-128"/>
                <a:sym typeface="Symbol" panose="05050102010706020507" pitchFamily="18" charset="2"/>
              </a:rPr>
              <a:t>t(H)+2m(H)</a:t>
            </a:r>
            <a:r>
              <a:rPr lang="en-US" altLang="zh-TW" sz="2000" dirty="0">
                <a:solidFill>
                  <a:schemeClr val="folHlink"/>
                </a:solidFill>
              </a:rPr>
              <a:t>)])</a:t>
            </a:r>
            <a:endParaRPr lang="en-US" altLang="zh-TW" sz="2000" dirty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sz="2000" dirty="0">
                <a:solidFill>
                  <a:schemeClr val="folHlink"/>
                </a:solidFill>
              </a:rPr>
              <a:t>= O(D(n)+t(H)-t(H))</a:t>
            </a:r>
            <a:endParaRPr lang="en-US" altLang="zh-TW" sz="2000" dirty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sz="2000" dirty="0">
                <a:solidFill>
                  <a:schemeClr val="folHlink"/>
                </a:solidFill>
              </a:rPr>
              <a:t>= O(D(n))</a:t>
            </a:r>
            <a:endParaRPr lang="en-US" altLang="zh-TW" sz="2000" dirty="0">
              <a:solidFill>
                <a:schemeClr val="folHlink"/>
              </a:solidFill>
            </a:endParaRPr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>
            <a:off x="4876800" y="4267200"/>
            <a:ext cx="838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953970" y="938877"/>
            <a:ext cx="4190030" cy="923330"/>
          </a:xfrm>
          <a:prstGeom prst="rect">
            <a:avLst/>
          </a:prstGeom>
          <a:solidFill>
            <a:srgbClr val="FAEE0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CC0000"/>
                </a:solidFill>
              </a:rPr>
              <a:t>D(n): upper bound on the max degree of any node in an n-node Fibonacci heap</a:t>
            </a:r>
            <a:endParaRPr lang="en-US" altLang="zh-TW" sz="1800" dirty="0">
              <a:solidFill>
                <a:srgbClr val="CC00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953970" y="2462877"/>
            <a:ext cx="4190030" cy="646331"/>
          </a:xfrm>
          <a:prstGeom prst="rect">
            <a:avLst/>
          </a:prstGeom>
          <a:solidFill>
            <a:srgbClr val="FAEE0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en-US" altLang="zh-CN" sz="1800" dirty="0">
                <a:solidFill>
                  <a:srgbClr val="FF0000"/>
                </a:solidFill>
              </a:rPr>
              <a:t>t(H):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the number of trees in the root list of H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861281" y="3402086"/>
            <a:ext cx="3282719" cy="584775"/>
          </a:xfrm>
          <a:prstGeom prst="rect">
            <a:avLst/>
          </a:prstGeom>
          <a:solidFill>
            <a:srgbClr val="FAEE0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m(H): the number of marked nodes in H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斐波那契堆</a:t>
            </a:r>
            <a:endParaRPr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11974" y="1180797"/>
            <a:ext cx="9132026" cy="502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95" indent="-288290" algn="l" defTabSz="914400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斐波那契堆的基本操作：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DECREASE-KEY(H, x, k)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将结点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的键值降低为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，自键值降低的结点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开始自下而上的迭代执行下述操作，直至到根结点或一个未被标记（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marked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）结点为止：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）如果当前结点键值小于其父结点的键值，则把该结点及其子树摘下来链接为堆的新树的根结点；其原父结点如果是被标记（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marked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）结点，则也被摘下来作为堆的新树的根结点；如果其原父结点不是被标记（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marked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）结点且不是根结点，则其原父结点被加标记。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）如果堆的新树的根结点被标记（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marked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），则去除该标记。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967" y="152400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关键字减值和删除结点</a:t>
            </a:r>
            <a:endParaRPr lang="zh-TW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77200" cy="5638800"/>
          </a:xfrm>
        </p:spPr>
        <p:txBody>
          <a:bodyPr/>
          <a:lstStyle/>
          <a:p>
            <a:pPr marL="838200" lvl="1" indent="-381000" eaLnBrk="1" hangingPunct="1"/>
            <a:r>
              <a:rPr lang="en-US" altLang="zh-TW" b="1" dirty="0">
                <a:sym typeface="Symbol" panose="05050102010706020507" pitchFamily="18" charset="2"/>
              </a:rPr>
              <a:t>Decreasing a key and deleting a node:</a:t>
            </a:r>
            <a:endParaRPr lang="en-US" altLang="zh-TW" b="1" dirty="0"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	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	</a:t>
            </a:r>
            <a:endParaRPr lang="en-US" altLang="zh-TW" dirty="0"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Fib-Heap-Decrease-key(H, x, k)</a:t>
            </a:r>
            <a:endParaRPr lang="en-US" altLang="zh-TW" dirty="0"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if k&gt;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x.key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       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error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“new key is greater than current key”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x.key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= k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y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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x.p</a:t>
            </a:r>
            <a:endParaRPr lang="en-US" altLang="zh-TW" dirty="0"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if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TW" dirty="0" err="1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NIL</a:t>
            </a: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dirty="0" err="1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x.key</a:t>
            </a: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&lt; </a:t>
            </a:r>
            <a:r>
              <a:rPr lang="en-US" altLang="zh-TW" dirty="0" err="1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y.key</a:t>
            </a:r>
            <a:endParaRPr lang="en-US" altLang="zh-TW" dirty="0">
              <a:solidFill>
                <a:schemeClr val="tx1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      { </a:t>
            </a:r>
            <a:r>
              <a:rPr lang="en-US" altLang="zh-TW" dirty="0">
                <a:sym typeface="Symbol" panose="05050102010706020507" pitchFamily="18" charset="2"/>
              </a:rPr>
              <a:t>CUT(H, x, y)</a:t>
            </a:r>
            <a:endParaRPr lang="en-US" altLang="zh-TW" dirty="0"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lang="en-US" altLang="zh-TW" dirty="0">
                <a:sym typeface="Symbol" panose="05050102010706020507" pitchFamily="18" charset="2"/>
              </a:rPr>
              <a:t>CASCADING-CUT(H, y)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}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	if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x.key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&lt;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H.min.key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en-US" altLang="zh-TW" dirty="0" err="1">
                <a:solidFill>
                  <a:schemeClr val="tx1"/>
                </a:solidFill>
                <a:sym typeface="Symbol" panose="05050102010706020507" pitchFamily="18" charset="2"/>
              </a:rPr>
              <a:t>H.min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= x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130" y="216195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切断和级联切断</a:t>
            </a:r>
            <a:endParaRPr lang="zh-TW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CUT(H, x, y)</a:t>
            </a:r>
            <a:endParaRPr lang="en-US" altLang="zh-TW"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1. remove x from the child list of y, decrease </a:t>
            </a:r>
            <a:r>
              <a:rPr lang="en-US" altLang="zh-TW">
                <a:sym typeface="Symbol" panose="05050102010706020507" pitchFamily="18" charset="2"/>
              </a:rPr>
              <a:t>y.degree</a:t>
            </a:r>
            <a:endParaRPr lang="en-US" altLang="zh-TW"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2. add x to the root list of H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altLang="zh-TW">
                <a:sym typeface="Symbol" panose="05050102010706020507" pitchFamily="18" charset="2"/>
              </a:rPr>
              <a:t>3. x.p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NIL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altLang="zh-TW">
                <a:sym typeface="Symbol" panose="05050102010706020507" pitchFamily="18" charset="2"/>
              </a:rPr>
              <a:t>4. x.mark =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FALSE  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CASCADING-CUT(H, y)</a:t>
            </a:r>
            <a:endParaRPr lang="en-US" altLang="zh-TW"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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y.p</a:t>
            </a:r>
            <a:endParaRPr lang="en-US" altLang="zh-TW"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if z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NIL 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     if 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y.mark == FALSE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              </a:t>
            </a:r>
            <a:r>
              <a:rPr lang="en-US" altLang="zh-TW">
                <a:sym typeface="Symbol" panose="05050102010706020507" pitchFamily="18" charset="2"/>
              </a:rPr>
              <a:t>y.mark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= TRUE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     else   </a:t>
            </a:r>
            <a:r>
              <a:rPr lang="en-US" altLang="zh-TW">
                <a:sym typeface="Symbol" panose="05050102010706020507" pitchFamily="18" charset="2"/>
              </a:rPr>
              <a:t>CUT(H, y, z)</a:t>
            </a:r>
            <a:endParaRPr lang="en-US" altLang="zh-TW">
              <a:sym typeface="Symbol" panose="05050102010706020507" pitchFamily="18" charset="2"/>
            </a:endParaRPr>
          </a:p>
          <a:p>
            <a:pPr marL="838200" lvl="1" indent="-381000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zh-TW">
                <a:sym typeface="Symbol" panose="05050102010706020507" pitchFamily="18" charset="2"/>
              </a:rPr>
              <a:t>  CASCADING-CUT(H, z)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关键字减值示例</a:t>
            </a:r>
            <a:endParaRPr lang="zh-TW" altLang="en-US" dirty="0"/>
          </a:p>
        </p:txBody>
      </p:sp>
      <p:grpSp>
        <p:nvGrpSpPr>
          <p:cNvPr id="30723" name="Group 3"/>
          <p:cNvGrpSpPr/>
          <p:nvPr/>
        </p:nvGrpSpPr>
        <p:grpSpPr bwMode="auto">
          <a:xfrm>
            <a:off x="1066800" y="762000"/>
            <a:ext cx="7100888" cy="5889625"/>
            <a:chOff x="864" y="288"/>
            <a:chExt cx="4473" cy="3710"/>
          </a:xfrm>
        </p:grpSpPr>
        <p:sp>
          <p:nvSpPr>
            <p:cNvPr id="30725" name="Oval 4"/>
            <p:cNvSpPr>
              <a:spLocks noChangeArrowheads="1"/>
            </p:cNvSpPr>
            <p:nvPr/>
          </p:nvSpPr>
          <p:spPr bwMode="auto">
            <a:xfrm>
              <a:off x="1536" y="1837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912" y="727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a)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2469" y="1095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2157" y="672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29" name="Line 8"/>
            <p:cNvSpPr>
              <a:spLocks noChangeShapeType="1"/>
            </p:cNvSpPr>
            <p:nvPr/>
          </p:nvSpPr>
          <p:spPr bwMode="auto">
            <a:xfrm>
              <a:off x="2397" y="816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30" name="Line 9"/>
            <p:cNvSpPr>
              <a:spLocks noChangeShapeType="1"/>
            </p:cNvSpPr>
            <p:nvPr/>
          </p:nvSpPr>
          <p:spPr bwMode="auto">
            <a:xfrm>
              <a:off x="3529" y="797"/>
              <a:ext cx="10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31" name="Oval 10"/>
            <p:cNvSpPr>
              <a:spLocks noChangeArrowheads="1"/>
            </p:cNvSpPr>
            <p:nvPr/>
          </p:nvSpPr>
          <p:spPr bwMode="auto">
            <a:xfrm>
              <a:off x="3747" y="1108"/>
              <a:ext cx="224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39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32" name="Oval 11"/>
            <p:cNvSpPr>
              <a:spLocks noChangeArrowheads="1"/>
            </p:cNvSpPr>
            <p:nvPr/>
          </p:nvSpPr>
          <p:spPr bwMode="auto">
            <a:xfrm>
              <a:off x="3504" y="672"/>
              <a:ext cx="224" cy="24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18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33" name="Line 12"/>
            <p:cNvSpPr>
              <a:spLocks noChangeShapeType="1"/>
            </p:cNvSpPr>
            <p:nvPr/>
          </p:nvSpPr>
          <p:spPr bwMode="auto">
            <a:xfrm>
              <a:off x="3675" y="912"/>
              <a:ext cx="18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30734" name="Group 13"/>
            <p:cNvGrpSpPr/>
            <p:nvPr/>
          </p:nvGrpSpPr>
          <p:grpSpPr bwMode="auto">
            <a:xfrm>
              <a:off x="4605" y="672"/>
              <a:ext cx="252" cy="761"/>
              <a:chOff x="3133" y="3031"/>
              <a:chExt cx="252" cy="761"/>
            </a:xfrm>
          </p:grpSpPr>
          <p:sp>
            <p:nvSpPr>
              <p:cNvPr id="30786" name="Oval 14"/>
              <p:cNvSpPr>
                <a:spLocks noChangeArrowheads="1"/>
              </p:cNvSpPr>
              <p:nvPr/>
            </p:nvSpPr>
            <p:spPr bwMode="auto">
              <a:xfrm>
                <a:off x="3162" y="3552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87" name="Oval 15"/>
              <p:cNvSpPr>
                <a:spLocks noChangeArrowheads="1"/>
              </p:cNvSpPr>
              <p:nvPr/>
            </p:nvSpPr>
            <p:spPr bwMode="auto">
              <a:xfrm>
                <a:off x="3133" y="3031"/>
                <a:ext cx="225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88" name="Line 16"/>
              <p:cNvSpPr>
                <a:spLocks noChangeShapeType="1"/>
              </p:cNvSpPr>
              <p:nvPr/>
            </p:nvSpPr>
            <p:spPr bwMode="auto">
              <a:xfrm>
                <a:off x="3267" y="327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0735" name="Oval 17"/>
            <p:cNvSpPr>
              <a:spLocks noChangeArrowheads="1"/>
            </p:cNvSpPr>
            <p:nvPr/>
          </p:nvSpPr>
          <p:spPr bwMode="auto">
            <a:xfrm>
              <a:off x="2155" y="1524"/>
              <a:ext cx="224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30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36" name="Oval 18"/>
            <p:cNvSpPr>
              <a:spLocks noChangeArrowheads="1"/>
            </p:cNvSpPr>
            <p:nvPr/>
          </p:nvSpPr>
          <p:spPr bwMode="auto">
            <a:xfrm>
              <a:off x="2139" y="1113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37" name="Line 19"/>
            <p:cNvSpPr>
              <a:spLocks noChangeShapeType="1"/>
            </p:cNvSpPr>
            <p:nvPr/>
          </p:nvSpPr>
          <p:spPr bwMode="auto">
            <a:xfrm>
              <a:off x="2254" y="1343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38" name="Oval 20"/>
            <p:cNvSpPr>
              <a:spLocks noChangeArrowheads="1"/>
            </p:cNvSpPr>
            <p:nvPr/>
          </p:nvSpPr>
          <p:spPr bwMode="auto">
            <a:xfrm>
              <a:off x="1822" y="1101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39" name="Oval 21"/>
            <p:cNvSpPr>
              <a:spLocks noChangeArrowheads="1"/>
            </p:cNvSpPr>
            <p:nvPr/>
          </p:nvSpPr>
          <p:spPr bwMode="auto">
            <a:xfrm>
              <a:off x="1536" y="1503"/>
              <a:ext cx="223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0" name="Oval 22"/>
            <p:cNvSpPr>
              <a:spLocks noChangeArrowheads="1"/>
            </p:cNvSpPr>
            <p:nvPr/>
          </p:nvSpPr>
          <p:spPr bwMode="auto">
            <a:xfrm>
              <a:off x="1833" y="1527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46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1" name="Line 23"/>
            <p:cNvSpPr>
              <a:spLocks noChangeShapeType="1"/>
            </p:cNvSpPr>
            <p:nvPr/>
          </p:nvSpPr>
          <p:spPr bwMode="auto">
            <a:xfrm flipH="1">
              <a:off x="1677" y="1296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2" name="Line 24"/>
            <p:cNvSpPr>
              <a:spLocks noChangeShapeType="1"/>
            </p:cNvSpPr>
            <p:nvPr/>
          </p:nvSpPr>
          <p:spPr bwMode="auto">
            <a:xfrm>
              <a:off x="1917" y="1344"/>
              <a:ext cx="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3" name="Line 25"/>
            <p:cNvSpPr>
              <a:spLocks noChangeShapeType="1"/>
            </p:cNvSpPr>
            <p:nvPr/>
          </p:nvSpPr>
          <p:spPr bwMode="auto">
            <a:xfrm>
              <a:off x="1629" y="17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4" name="Oval 26"/>
            <p:cNvSpPr>
              <a:spLocks noChangeArrowheads="1"/>
            </p:cNvSpPr>
            <p:nvPr/>
          </p:nvSpPr>
          <p:spPr bwMode="auto">
            <a:xfrm>
              <a:off x="3360" y="1104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21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5" name="Oval 27"/>
            <p:cNvSpPr>
              <a:spLocks noChangeArrowheads="1"/>
            </p:cNvSpPr>
            <p:nvPr/>
          </p:nvSpPr>
          <p:spPr bwMode="auto">
            <a:xfrm>
              <a:off x="3360" y="1584"/>
              <a:ext cx="223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52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6" name="Line 28"/>
            <p:cNvSpPr>
              <a:spLocks noChangeShapeType="1"/>
            </p:cNvSpPr>
            <p:nvPr/>
          </p:nvSpPr>
          <p:spPr bwMode="auto">
            <a:xfrm flipH="1">
              <a:off x="2247" y="912"/>
              <a:ext cx="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7" name="Line 29"/>
            <p:cNvSpPr>
              <a:spLocks noChangeShapeType="1"/>
            </p:cNvSpPr>
            <p:nvPr/>
          </p:nvSpPr>
          <p:spPr bwMode="auto">
            <a:xfrm>
              <a:off x="2343" y="876"/>
              <a:ext cx="228" cy="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8" name="Line 30"/>
            <p:cNvSpPr>
              <a:spLocks noChangeShapeType="1"/>
            </p:cNvSpPr>
            <p:nvPr/>
          </p:nvSpPr>
          <p:spPr bwMode="auto">
            <a:xfrm flipH="1">
              <a:off x="1965" y="86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49" name="Line 31"/>
            <p:cNvSpPr>
              <a:spLocks noChangeShapeType="1"/>
            </p:cNvSpPr>
            <p:nvPr/>
          </p:nvSpPr>
          <p:spPr bwMode="auto">
            <a:xfrm>
              <a:off x="3456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50" name="Line 32"/>
            <p:cNvSpPr>
              <a:spLocks noChangeShapeType="1"/>
            </p:cNvSpPr>
            <p:nvPr/>
          </p:nvSpPr>
          <p:spPr bwMode="auto">
            <a:xfrm flipH="1">
              <a:off x="3501" y="912"/>
              <a:ext cx="51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51" name="Text Box 33"/>
            <p:cNvSpPr txBox="1">
              <a:spLocks noChangeArrowheads="1"/>
            </p:cNvSpPr>
            <p:nvPr/>
          </p:nvSpPr>
          <p:spPr bwMode="auto">
            <a:xfrm>
              <a:off x="1920" y="288"/>
              <a:ext cx="5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H.min</a:t>
              </a:r>
              <a:endPara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752" name="Line 34"/>
            <p:cNvSpPr>
              <a:spLocks noChangeShapeType="1"/>
            </p:cNvSpPr>
            <p:nvPr/>
          </p:nvSpPr>
          <p:spPr bwMode="auto">
            <a:xfrm>
              <a:off x="2256" y="536"/>
              <a:ext cx="3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30753" name="Group 35"/>
            <p:cNvGrpSpPr/>
            <p:nvPr/>
          </p:nvGrpSpPr>
          <p:grpSpPr bwMode="auto">
            <a:xfrm>
              <a:off x="864" y="2208"/>
              <a:ext cx="4473" cy="1790"/>
              <a:chOff x="864" y="2208"/>
              <a:chExt cx="4473" cy="1790"/>
            </a:xfrm>
          </p:grpSpPr>
          <p:sp>
            <p:nvSpPr>
              <p:cNvPr id="30754" name="Text Box 36"/>
              <p:cNvSpPr txBox="1">
                <a:spLocks noChangeArrowheads="1"/>
              </p:cNvSpPr>
              <p:nvPr/>
            </p:nvSpPr>
            <p:spPr bwMode="auto">
              <a:xfrm>
                <a:off x="864" y="2647"/>
                <a:ext cx="3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(</a:t>
                </a:r>
                <a:r>
                  <a:rPr kumimoji="1" lang="en-US" altLang="zh-TW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b)</a:t>
                </a:r>
                <a:endPara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55" name="Oval 37"/>
              <p:cNvSpPr>
                <a:spLocks noChangeArrowheads="1"/>
              </p:cNvSpPr>
              <p:nvPr/>
            </p:nvSpPr>
            <p:spPr bwMode="auto">
              <a:xfrm>
                <a:off x="1392" y="2592"/>
                <a:ext cx="223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15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56" name="Oval 38"/>
              <p:cNvSpPr>
                <a:spLocks noChangeArrowheads="1"/>
              </p:cNvSpPr>
              <p:nvPr/>
            </p:nvSpPr>
            <p:spPr bwMode="auto">
              <a:xfrm>
                <a:off x="2016" y="3757"/>
                <a:ext cx="223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35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57" name="Oval 39"/>
              <p:cNvSpPr>
                <a:spLocks noChangeArrowheads="1"/>
              </p:cNvSpPr>
              <p:nvPr/>
            </p:nvSpPr>
            <p:spPr bwMode="auto">
              <a:xfrm>
                <a:off x="2016" y="3423"/>
                <a:ext cx="223" cy="240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26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58" name="Oval 40"/>
              <p:cNvSpPr>
                <a:spLocks noChangeArrowheads="1"/>
              </p:cNvSpPr>
              <p:nvPr/>
            </p:nvSpPr>
            <p:spPr bwMode="auto">
              <a:xfrm>
                <a:off x="2949" y="3015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23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59" name="Oval 41"/>
              <p:cNvSpPr>
                <a:spLocks noChangeArrowheads="1"/>
              </p:cNvSpPr>
              <p:nvPr/>
            </p:nvSpPr>
            <p:spPr bwMode="auto">
              <a:xfrm>
                <a:off x="2637" y="2592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7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60" name="Line 42"/>
              <p:cNvSpPr>
                <a:spLocks noChangeShapeType="1"/>
              </p:cNvSpPr>
              <p:nvPr/>
            </p:nvSpPr>
            <p:spPr bwMode="auto">
              <a:xfrm>
                <a:off x="2877" y="2736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61" name="Line 43"/>
              <p:cNvSpPr>
                <a:spLocks noChangeShapeType="1"/>
              </p:cNvSpPr>
              <p:nvPr/>
            </p:nvSpPr>
            <p:spPr bwMode="auto">
              <a:xfrm>
                <a:off x="4009" y="2717"/>
                <a:ext cx="10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grpSp>
            <p:nvGrpSpPr>
              <p:cNvPr id="30762" name="Group 44"/>
              <p:cNvGrpSpPr/>
              <p:nvPr/>
            </p:nvGrpSpPr>
            <p:grpSpPr bwMode="auto">
              <a:xfrm>
                <a:off x="5085" y="2592"/>
                <a:ext cx="252" cy="761"/>
                <a:chOff x="3133" y="3031"/>
                <a:chExt cx="252" cy="761"/>
              </a:xfrm>
            </p:grpSpPr>
            <p:sp>
              <p:nvSpPr>
                <p:cNvPr id="30783" name="Oval 45"/>
                <p:cNvSpPr>
                  <a:spLocks noChangeArrowheads="1"/>
                </p:cNvSpPr>
                <p:nvPr/>
              </p:nvSpPr>
              <p:spPr bwMode="auto">
                <a:xfrm>
                  <a:off x="3162" y="3552"/>
                  <a:ext cx="223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41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784" name="Oval 46"/>
                <p:cNvSpPr>
                  <a:spLocks noChangeArrowheads="1"/>
                </p:cNvSpPr>
                <p:nvPr/>
              </p:nvSpPr>
              <p:spPr bwMode="auto">
                <a:xfrm>
                  <a:off x="3133" y="3031"/>
                  <a:ext cx="225" cy="241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38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785" name="Line 47"/>
                <p:cNvSpPr>
                  <a:spLocks noChangeShapeType="1"/>
                </p:cNvSpPr>
                <p:nvPr/>
              </p:nvSpPr>
              <p:spPr bwMode="auto">
                <a:xfrm>
                  <a:off x="3267" y="3272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30763" name="Oval 48"/>
              <p:cNvSpPr>
                <a:spLocks noChangeArrowheads="1"/>
              </p:cNvSpPr>
              <p:nvPr/>
            </p:nvSpPr>
            <p:spPr bwMode="auto">
              <a:xfrm>
                <a:off x="2635" y="3444"/>
                <a:ext cx="224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30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64" name="Oval 49"/>
              <p:cNvSpPr>
                <a:spLocks noChangeArrowheads="1"/>
              </p:cNvSpPr>
              <p:nvPr/>
            </p:nvSpPr>
            <p:spPr bwMode="auto">
              <a:xfrm>
                <a:off x="2619" y="3033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65" name="Line 50"/>
              <p:cNvSpPr>
                <a:spLocks noChangeShapeType="1"/>
              </p:cNvSpPr>
              <p:nvPr/>
            </p:nvSpPr>
            <p:spPr bwMode="auto">
              <a:xfrm>
                <a:off x="2734" y="3263"/>
                <a:ext cx="0" cy="1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66" name="Oval 51"/>
              <p:cNvSpPr>
                <a:spLocks noChangeArrowheads="1"/>
              </p:cNvSpPr>
              <p:nvPr/>
            </p:nvSpPr>
            <p:spPr bwMode="auto">
              <a:xfrm>
                <a:off x="2302" y="3021"/>
                <a:ext cx="223" cy="239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24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67" name="Line 52"/>
              <p:cNvSpPr>
                <a:spLocks noChangeShapeType="1"/>
              </p:cNvSpPr>
              <p:nvPr/>
            </p:nvSpPr>
            <p:spPr bwMode="auto">
              <a:xfrm flipH="1">
                <a:off x="2157" y="321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68" name="Line 53"/>
              <p:cNvSpPr>
                <a:spLocks noChangeShapeType="1"/>
              </p:cNvSpPr>
              <p:nvPr/>
            </p:nvSpPr>
            <p:spPr bwMode="auto">
              <a:xfrm>
                <a:off x="2109" y="364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69" name="Line 54"/>
              <p:cNvSpPr>
                <a:spLocks noChangeShapeType="1"/>
              </p:cNvSpPr>
              <p:nvPr/>
            </p:nvSpPr>
            <p:spPr bwMode="auto">
              <a:xfrm flipH="1">
                <a:off x="2727" y="2832"/>
                <a:ext cx="6" cy="2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70" name="Line 55"/>
              <p:cNvSpPr>
                <a:spLocks noChangeShapeType="1"/>
              </p:cNvSpPr>
              <p:nvPr/>
            </p:nvSpPr>
            <p:spPr bwMode="auto">
              <a:xfrm>
                <a:off x="2823" y="2796"/>
                <a:ext cx="228" cy="2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71" name="Line 56"/>
              <p:cNvSpPr>
                <a:spLocks noChangeShapeType="1"/>
              </p:cNvSpPr>
              <p:nvPr/>
            </p:nvSpPr>
            <p:spPr bwMode="auto">
              <a:xfrm flipH="1">
                <a:off x="2445" y="2784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grpSp>
            <p:nvGrpSpPr>
              <p:cNvPr id="30772" name="Group 57"/>
              <p:cNvGrpSpPr/>
              <p:nvPr/>
            </p:nvGrpSpPr>
            <p:grpSpPr bwMode="auto">
              <a:xfrm>
                <a:off x="3840" y="2592"/>
                <a:ext cx="611" cy="1152"/>
                <a:chOff x="3312" y="2592"/>
                <a:chExt cx="611" cy="1152"/>
              </a:xfrm>
            </p:grpSpPr>
            <p:sp>
              <p:nvSpPr>
                <p:cNvPr id="30776" name="Oval 58"/>
                <p:cNvSpPr>
                  <a:spLocks noChangeArrowheads="1"/>
                </p:cNvSpPr>
                <p:nvPr/>
              </p:nvSpPr>
              <p:spPr bwMode="auto">
                <a:xfrm>
                  <a:off x="3699" y="3028"/>
                  <a:ext cx="224" cy="240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39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777" name="Oval 59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224" cy="241"/>
                </a:xfrm>
                <a:prstGeom prst="ellipse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18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778" name="Line 60"/>
                <p:cNvSpPr>
                  <a:spLocks noChangeShapeType="1"/>
                </p:cNvSpPr>
                <p:nvPr/>
              </p:nvSpPr>
              <p:spPr bwMode="auto">
                <a:xfrm>
                  <a:off x="3627" y="2832"/>
                  <a:ext cx="180" cy="2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779" name="Oval 61"/>
                <p:cNvSpPr>
                  <a:spLocks noChangeArrowheads="1"/>
                </p:cNvSpPr>
                <p:nvPr/>
              </p:nvSpPr>
              <p:spPr bwMode="auto">
                <a:xfrm>
                  <a:off x="3312" y="3024"/>
                  <a:ext cx="223" cy="23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21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780" name="Oval 62"/>
                <p:cNvSpPr>
                  <a:spLocks noChangeArrowheads="1"/>
                </p:cNvSpPr>
                <p:nvPr/>
              </p:nvSpPr>
              <p:spPr bwMode="auto">
                <a:xfrm>
                  <a:off x="3312" y="3504"/>
                  <a:ext cx="223" cy="24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TW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PMingLiU" panose="02020500000000000000" pitchFamily="18" charset="-120"/>
                      <a:cs typeface="+mn-cs"/>
                    </a:rPr>
                    <a:t>52</a:t>
                  </a:r>
                  <a:endPara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781" name="Line 63"/>
                <p:cNvSpPr>
                  <a:spLocks noChangeShapeType="1"/>
                </p:cNvSpPr>
                <p:nvPr/>
              </p:nvSpPr>
              <p:spPr bwMode="auto">
                <a:xfrm>
                  <a:off x="3408" y="3264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78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453" y="2832"/>
                  <a:ext cx="51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30773" name="Text Box 65"/>
              <p:cNvSpPr txBox="1">
                <a:spLocks noChangeArrowheads="1"/>
              </p:cNvSpPr>
              <p:nvPr/>
            </p:nvSpPr>
            <p:spPr bwMode="auto">
              <a:xfrm>
                <a:off x="2400" y="2208"/>
                <a:ext cx="5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TW" sz="20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H.min</a:t>
                </a:r>
                <a:endPara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74" name="Line 66"/>
              <p:cNvSpPr>
                <a:spLocks noChangeShapeType="1"/>
              </p:cNvSpPr>
              <p:nvPr/>
            </p:nvSpPr>
            <p:spPr bwMode="auto">
              <a:xfrm>
                <a:off x="2736" y="2456"/>
                <a:ext cx="3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0775" name="Line 67"/>
              <p:cNvSpPr>
                <a:spLocks noChangeShapeType="1"/>
              </p:cNvSpPr>
              <p:nvPr/>
            </p:nvSpPr>
            <p:spPr bwMode="auto">
              <a:xfrm>
                <a:off x="1632" y="2736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</p:grpSp>
      <p:sp>
        <p:nvSpPr>
          <p:cNvPr id="30724" name="文本框 1"/>
          <p:cNvSpPr txBox="1">
            <a:spLocks noChangeArrowheads="1"/>
          </p:cNvSpPr>
          <p:nvPr/>
        </p:nvSpPr>
        <p:spPr bwMode="auto">
          <a:xfrm>
            <a:off x="6559550" y="6189663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46-&gt;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15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914400" y="914400"/>
            <a:ext cx="7100888" cy="2438400"/>
            <a:chOff x="816" y="192"/>
            <a:chExt cx="4473" cy="1536"/>
          </a:xfrm>
        </p:grpSpPr>
        <p:sp>
          <p:nvSpPr>
            <p:cNvPr id="31781" name="Text Box 4"/>
            <p:cNvSpPr txBox="1">
              <a:spLocks noChangeArrowheads="1"/>
            </p:cNvSpPr>
            <p:nvPr/>
          </p:nvSpPr>
          <p:spPr bwMode="auto">
            <a:xfrm>
              <a:off x="816" y="631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c)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82" name="Oval 5"/>
            <p:cNvSpPr>
              <a:spLocks noChangeArrowheads="1"/>
            </p:cNvSpPr>
            <p:nvPr/>
          </p:nvSpPr>
          <p:spPr bwMode="auto">
            <a:xfrm>
              <a:off x="1344" y="576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83" name="Oval 6"/>
            <p:cNvSpPr>
              <a:spLocks noChangeArrowheads="1"/>
            </p:cNvSpPr>
            <p:nvPr/>
          </p:nvSpPr>
          <p:spPr bwMode="auto">
            <a:xfrm>
              <a:off x="2244" y="1449"/>
              <a:ext cx="223" cy="2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84" name="Oval 7"/>
            <p:cNvSpPr>
              <a:spLocks noChangeArrowheads="1"/>
            </p:cNvSpPr>
            <p:nvPr/>
          </p:nvSpPr>
          <p:spPr bwMode="auto">
            <a:xfrm>
              <a:off x="2901" y="999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85" name="Oval 8"/>
            <p:cNvSpPr>
              <a:spLocks noChangeArrowheads="1"/>
            </p:cNvSpPr>
            <p:nvPr/>
          </p:nvSpPr>
          <p:spPr bwMode="auto">
            <a:xfrm>
              <a:off x="2589" y="576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86" name="Line 9"/>
            <p:cNvSpPr>
              <a:spLocks noChangeShapeType="1"/>
            </p:cNvSpPr>
            <p:nvPr/>
          </p:nvSpPr>
          <p:spPr bwMode="auto">
            <a:xfrm>
              <a:off x="2829" y="720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87" name="Line 10"/>
            <p:cNvSpPr>
              <a:spLocks noChangeShapeType="1"/>
            </p:cNvSpPr>
            <p:nvPr/>
          </p:nvSpPr>
          <p:spPr bwMode="auto">
            <a:xfrm>
              <a:off x="3961" y="701"/>
              <a:ext cx="10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31788" name="Group 11"/>
            <p:cNvGrpSpPr/>
            <p:nvPr/>
          </p:nvGrpSpPr>
          <p:grpSpPr bwMode="auto">
            <a:xfrm>
              <a:off x="5037" y="576"/>
              <a:ext cx="252" cy="761"/>
              <a:chOff x="3133" y="3031"/>
              <a:chExt cx="252" cy="761"/>
            </a:xfrm>
          </p:grpSpPr>
          <p:sp>
            <p:nvSpPr>
              <p:cNvPr id="31809" name="Oval 12"/>
              <p:cNvSpPr>
                <a:spLocks noChangeArrowheads="1"/>
              </p:cNvSpPr>
              <p:nvPr/>
            </p:nvSpPr>
            <p:spPr bwMode="auto">
              <a:xfrm>
                <a:off x="3162" y="3552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810" name="Oval 13"/>
              <p:cNvSpPr>
                <a:spLocks noChangeArrowheads="1"/>
              </p:cNvSpPr>
              <p:nvPr/>
            </p:nvSpPr>
            <p:spPr bwMode="auto">
              <a:xfrm>
                <a:off x="3133" y="3031"/>
                <a:ext cx="225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811" name="Line 14"/>
              <p:cNvSpPr>
                <a:spLocks noChangeShapeType="1"/>
              </p:cNvSpPr>
              <p:nvPr/>
            </p:nvSpPr>
            <p:spPr bwMode="auto">
              <a:xfrm>
                <a:off x="3267" y="327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1789" name="Oval 15"/>
            <p:cNvSpPr>
              <a:spLocks noChangeArrowheads="1"/>
            </p:cNvSpPr>
            <p:nvPr/>
          </p:nvSpPr>
          <p:spPr bwMode="auto">
            <a:xfrm>
              <a:off x="2587" y="1428"/>
              <a:ext cx="224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30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90" name="Oval 16"/>
            <p:cNvSpPr>
              <a:spLocks noChangeArrowheads="1"/>
            </p:cNvSpPr>
            <p:nvPr/>
          </p:nvSpPr>
          <p:spPr bwMode="auto">
            <a:xfrm>
              <a:off x="2571" y="1017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91" name="Line 17"/>
            <p:cNvSpPr>
              <a:spLocks noChangeShapeType="1"/>
            </p:cNvSpPr>
            <p:nvPr/>
          </p:nvSpPr>
          <p:spPr bwMode="auto">
            <a:xfrm>
              <a:off x="2686" y="1247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92" name="Oval 18"/>
            <p:cNvSpPr>
              <a:spLocks noChangeArrowheads="1"/>
            </p:cNvSpPr>
            <p:nvPr/>
          </p:nvSpPr>
          <p:spPr bwMode="auto">
            <a:xfrm>
              <a:off x="2254" y="1005"/>
              <a:ext cx="223" cy="239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93" name="Line 19"/>
            <p:cNvSpPr>
              <a:spLocks noChangeShapeType="1"/>
            </p:cNvSpPr>
            <p:nvPr/>
          </p:nvSpPr>
          <p:spPr bwMode="auto">
            <a:xfrm>
              <a:off x="2340" y="1233"/>
              <a:ext cx="3" cy="2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94" name="Line 20"/>
            <p:cNvSpPr>
              <a:spLocks noChangeShapeType="1"/>
            </p:cNvSpPr>
            <p:nvPr/>
          </p:nvSpPr>
          <p:spPr bwMode="auto">
            <a:xfrm flipH="1">
              <a:off x="2679" y="816"/>
              <a:ext cx="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95" name="Line 21"/>
            <p:cNvSpPr>
              <a:spLocks noChangeShapeType="1"/>
            </p:cNvSpPr>
            <p:nvPr/>
          </p:nvSpPr>
          <p:spPr bwMode="auto">
            <a:xfrm>
              <a:off x="2775" y="780"/>
              <a:ext cx="228" cy="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96" name="Line 22"/>
            <p:cNvSpPr>
              <a:spLocks noChangeShapeType="1"/>
            </p:cNvSpPr>
            <p:nvPr/>
          </p:nvSpPr>
          <p:spPr bwMode="auto">
            <a:xfrm flipH="1">
              <a:off x="2397" y="768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31797" name="Group 23"/>
            <p:cNvGrpSpPr/>
            <p:nvPr/>
          </p:nvGrpSpPr>
          <p:grpSpPr bwMode="auto">
            <a:xfrm>
              <a:off x="3792" y="576"/>
              <a:ext cx="611" cy="1152"/>
              <a:chOff x="3312" y="2592"/>
              <a:chExt cx="611" cy="1152"/>
            </a:xfrm>
          </p:grpSpPr>
          <p:sp>
            <p:nvSpPr>
              <p:cNvPr id="31802" name="Oval 24"/>
              <p:cNvSpPr>
                <a:spLocks noChangeArrowheads="1"/>
              </p:cNvSpPr>
              <p:nvPr/>
            </p:nvSpPr>
            <p:spPr bwMode="auto">
              <a:xfrm>
                <a:off x="3699" y="3028"/>
                <a:ext cx="224" cy="240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39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803" name="Oval 25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24" cy="241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804" name="Line 26"/>
              <p:cNvSpPr>
                <a:spLocks noChangeShapeType="1"/>
              </p:cNvSpPr>
              <p:nvPr/>
            </p:nvSpPr>
            <p:spPr bwMode="auto">
              <a:xfrm>
                <a:off x="3627" y="2832"/>
                <a:ext cx="18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805" name="Oval 27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806" name="Oval 28"/>
              <p:cNvSpPr>
                <a:spLocks noChangeArrowheads="1"/>
              </p:cNvSpPr>
              <p:nvPr/>
            </p:nvSpPr>
            <p:spPr bwMode="auto">
              <a:xfrm>
                <a:off x="3312" y="3504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52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807" name="Line 29"/>
              <p:cNvSpPr>
                <a:spLocks noChangeShapeType="1"/>
              </p:cNvSpPr>
              <p:nvPr/>
            </p:nvSpPr>
            <p:spPr bwMode="auto">
              <a:xfrm>
                <a:off x="3408" y="326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808" name="Line 30"/>
              <p:cNvSpPr>
                <a:spLocks noChangeShapeType="1"/>
              </p:cNvSpPr>
              <p:nvPr/>
            </p:nvSpPr>
            <p:spPr bwMode="auto">
              <a:xfrm flipH="1">
                <a:off x="3453" y="2832"/>
                <a:ext cx="51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1798" name="Text Box 31"/>
            <p:cNvSpPr txBox="1">
              <a:spLocks noChangeArrowheads="1"/>
            </p:cNvSpPr>
            <p:nvPr/>
          </p:nvSpPr>
          <p:spPr bwMode="auto">
            <a:xfrm>
              <a:off x="2352" y="192"/>
              <a:ext cx="5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H.min</a:t>
              </a:r>
              <a:endPara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99" name="Line 32"/>
            <p:cNvSpPr>
              <a:spLocks noChangeShapeType="1"/>
            </p:cNvSpPr>
            <p:nvPr/>
          </p:nvSpPr>
          <p:spPr bwMode="auto">
            <a:xfrm>
              <a:off x="2688" y="440"/>
              <a:ext cx="3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800" name="Line 33"/>
            <p:cNvSpPr>
              <a:spLocks noChangeShapeType="1"/>
            </p:cNvSpPr>
            <p:nvPr/>
          </p:nvSpPr>
          <p:spPr bwMode="auto">
            <a:xfrm>
              <a:off x="1584" y="720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801" name="Oval 34"/>
            <p:cNvSpPr>
              <a:spLocks noChangeArrowheads="1"/>
            </p:cNvSpPr>
            <p:nvPr/>
          </p:nvSpPr>
          <p:spPr bwMode="auto">
            <a:xfrm>
              <a:off x="1776" y="576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grpSp>
        <p:nvGrpSpPr>
          <p:cNvPr id="31748" name="Group 35"/>
          <p:cNvGrpSpPr/>
          <p:nvPr/>
        </p:nvGrpSpPr>
        <p:grpSpPr bwMode="auto">
          <a:xfrm>
            <a:off x="990600" y="4114800"/>
            <a:ext cx="7100888" cy="2438400"/>
            <a:chOff x="1008" y="2208"/>
            <a:chExt cx="4473" cy="1536"/>
          </a:xfrm>
        </p:grpSpPr>
        <p:sp>
          <p:nvSpPr>
            <p:cNvPr id="31751" name="Text Box 36"/>
            <p:cNvSpPr txBox="1">
              <a:spLocks noChangeArrowheads="1"/>
            </p:cNvSpPr>
            <p:nvPr/>
          </p:nvSpPr>
          <p:spPr bwMode="auto">
            <a:xfrm>
              <a:off x="1008" y="2647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d)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52" name="Oval 37"/>
            <p:cNvSpPr>
              <a:spLocks noChangeArrowheads="1"/>
            </p:cNvSpPr>
            <p:nvPr/>
          </p:nvSpPr>
          <p:spPr bwMode="auto">
            <a:xfrm>
              <a:off x="1536" y="2592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53" name="Line 38"/>
            <p:cNvSpPr>
              <a:spLocks noChangeShapeType="1"/>
            </p:cNvSpPr>
            <p:nvPr/>
          </p:nvSpPr>
          <p:spPr bwMode="auto">
            <a:xfrm>
              <a:off x="3021" y="2736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54" name="Line 39"/>
            <p:cNvSpPr>
              <a:spLocks noChangeShapeType="1"/>
            </p:cNvSpPr>
            <p:nvPr/>
          </p:nvSpPr>
          <p:spPr bwMode="auto">
            <a:xfrm>
              <a:off x="4153" y="2717"/>
              <a:ext cx="10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31755" name="Group 40"/>
            <p:cNvGrpSpPr/>
            <p:nvPr/>
          </p:nvGrpSpPr>
          <p:grpSpPr bwMode="auto">
            <a:xfrm>
              <a:off x="5229" y="2592"/>
              <a:ext cx="252" cy="761"/>
              <a:chOff x="3133" y="3031"/>
              <a:chExt cx="252" cy="761"/>
            </a:xfrm>
          </p:grpSpPr>
          <p:sp>
            <p:nvSpPr>
              <p:cNvPr id="31778" name="Oval 41"/>
              <p:cNvSpPr>
                <a:spLocks noChangeArrowheads="1"/>
              </p:cNvSpPr>
              <p:nvPr/>
            </p:nvSpPr>
            <p:spPr bwMode="auto">
              <a:xfrm>
                <a:off x="3162" y="3552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779" name="Oval 42"/>
              <p:cNvSpPr>
                <a:spLocks noChangeArrowheads="1"/>
              </p:cNvSpPr>
              <p:nvPr/>
            </p:nvSpPr>
            <p:spPr bwMode="auto">
              <a:xfrm>
                <a:off x="3133" y="3031"/>
                <a:ext cx="225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780" name="Line 43"/>
              <p:cNvSpPr>
                <a:spLocks noChangeShapeType="1"/>
              </p:cNvSpPr>
              <p:nvPr/>
            </p:nvSpPr>
            <p:spPr bwMode="auto">
              <a:xfrm>
                <a:off x="3267" y="327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31756" name="Group 44"/>
            <p:cNvGrpSpPr/>
            <p:nvPr/>
          </p:nvGrpSpPr>
          <p:grpSpPr bwMode="auto">
            <a:xfrm>
              <a:off x="3984" y="2592"/>
              <a:ext cx="611" cy="1152"/>
              <a:chOff x="3312" y="2592"/>
              <a:chExt cx="611" cy="1152"/>
            </a:xfrm>
          </p:grpSpPr>
          <p:sp>
            <p:nvSpPr>
              <p:cNvPr id="31771" name="Oval 45"/>
              <p:cNvSpPr>
                <a:spLocks noChangeArrowheads="1"/>
              </p:cNvSpPr>
              <p:nvPr/>
            </p:nvSpPr>
            <p:spPr bwMode="auto">
              <a:xfrm>
                <a:off x="3699" y="3028"/>
                <a:ext cx="224" cy="240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39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772" name="Oval 46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24" cy="241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773" name="Line 47"/>
              <p:cNvSpPr>
                <a:spLocks noChangeShapeType="1"/>
              </p:cNvSpPr>
              <p:nvPr/>
            </p:nvSpPr>
            <p:spPr bwMode="auto">
              <a:xfrm>
                <a:off x="3627" y="2832"/>
                <a:ext cx="18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774" name="Oval 48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775" name="Oval 49"/>
              <p:cNvSpPr>
                <a:spLocks noChangeArrowheads="1"/>
              </p:cNvSpPr>
              <p:nvPr/>
            </p:nvSpPr>
            <p:spPr bwMode="auto">
              <a:xfrm>
                <a:off x="3312" y="3504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52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776" name="Line 50"/>
              <p:cNvSpPr>
                <a:spLocks noChangeShapeType="1"/>
              </p:cNvSpPr>
              <p:nvPr/>
            </p:nvSpPr>
            <p:spPr bwMode="auto">
              <a:xfrm>
                <a:off x="3408" y="326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1777" name="Line 51"/>
              <p:cNvSpPr>
                <a:spLocks noChangeShapeType="1"/>
              </p:cNvSpPr>
              <p:nvPr/>
            </p:nvSpPr>
            <p:spPr bwMode="auto">
              <a:xfrm flipH="1">
                <a:off x="3453" y="2832"/>
                <a:ext cx="51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1757" name="Oval 52"/>
            <p:cNvSpPr>
              <a:spLocks noChangeArrowheads="1"/>
            </p:cNvSpPr>
            <p:nvPr/>
          </p:nvSpPr>
          <p:spPr bwMode="auto">
            <a:xfrm>
              <a:off x="3393" y="3015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58" name="Oval 53"/>
            <p:cNvSpPr>
              <a:spLocks noChangeArrowheads="1"/>
            </p:cNvSpPr>
            <p:nvPr/>
          </p:nvSpPr>
          <p:spPr bwMode="auto">
            <a:xfrm>
              <a:off x="3081" y="2592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59" name="Oval 54"/>
            <p:cNvSpPr>
              <a:spLocks noChangeArrowheads="1"/>
            </p:cNvSpPr>
            <p:nvPr/>
          </p:nvSpPr>
          <p:spPr bwMode="auto">
            <a:xfrm>
              <a:off x="3079" y="3444"/>
              <a:ext cx="224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30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0" name="Oval 55"/>
            <p:cNvSpPr>
              <a:spLocks noChangeArrowheads="1"/>
            </p:cNvSpPr>
            <p:nvPr/>
          </p:nvSpPr>
          <p:spPr bwMode="auto">
            <a:xfrm>
              <a:off x="3063" y="3033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1" name="Line 56"/>
            <p:cNvSpPr>
              <a:spLocks noChangeShapeType="1"/>
            </p:cNvSpPr>
            <p:nvPr/>
          </p:nvSpPr>
          <p:spPr bwMode="auto">
            <a:xfrm>
              <a:off x="3178" y="3263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2" name="Oval 57"/>
            <p:cNvSpPr>
              <a:spLocks noChangeArrowheads="1"/>
            </p:cNvSpPr>
            <p:nvPr/>
          </p:nvSpPr>
          <p:spPr bwMode="auto">
            <a:xfrm>
              <a:off x="2746" y="3021"/>
              <a:ext cx="223" cy="239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3" name="Line 58"/>
            <p:cNvSpPr>
              <a:spLocks noChangeShapeType="1"/>
            </p:cNvSpPr>
            <p:nvPr/>
          </p:nvSpPr>
          <p:spPr bwMode="auto">
            <a:xfrm flipH="1">
              <a:off x="3171" y="2832"/>
              <a:ext cx="6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4" name="Line 59"/>
            <p:cNvSpPr>
              <a:spLocks noChangeShapeType="1"/>
            </p:cNvSpPr>
            <p:nvPr/>
          </p:nvSpPr>
          <p:spPr bwMode="auto">
            <a:xfrm>
              <a:off x="3267" y="2796"/>
              <a:ext cx="228" cy="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5" name="Line 60"/>
            <p:cNvSpPr>
              <a:spLocks noChangeShapeType="1"/>
            </p:cNvSpPr>
            <p:nvPr/>
          </p:nvSpPr>
          <p:spPr bwMode="auto">
            <a:xfrm flipH="1">
              <a:off x="2889" y="278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6" name="Text Box 61"/>
            <p:cNvSpPr txBox="1">
              <a:spLocks noChangeArrowheads="1"/>
            </p:cNvSpPr>
            <p:nvPr/>
          </p:nvSpPr>
          <p:spPr bwMode="auto">
            <a:xfrm>
              <a:off x="2844" y="2208"/>
              <a:ext cx="5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H.min</a:t>
              </a:r>
              <a:endPara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7" name="Line 62"/>
            <p:cNvSpPr>
              <a:spLocks noChangeShapeType="1"/>
            </p:cNvSpPr>
            <p:nvPr/>
          </p:nvSpPr>
          <p:spPr bwMode="auto">
            <a:xfrm>
              <a:off x="3180" y="2456"/>
              <a:ext cx="3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8" name="Line 63"/>
            <p:cNvSpPr>
              <a:spLocks noChangeShapeType="1"/>
            </p:cNvSpPr>
            <p:nvPr/>
          </p:nvSpPr>
          <p:spPr bwMode="auto">
            <a:xfrm>
              <a:off x="1776" y="2736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69" name="Oval 64"/>
            <p:cNvSpPr>
              <a:spLocks noChangeArrowheads="1"/>
            </p:cNvSpPr>
            <p:nvPr/>
          </p:nvSpPr>
          <p:spPr bwMode="auto">
            <a:xfrm>
              <a:off x="1968" y="2592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770" name="Oval 65"/>
            <p:cNvSpPr>
              <a:spLocks noChangeArrowheads="1"/>
            </p:cNvSpPr>
            <p:nvPr/>
          </p:nvSpPr>
          <p:spPr bwMode="auto">
            <a:xfrm>
              <a:off x="2313" y="2619"/>
              <a:ext cx="223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31749" name="文本框 65"/>
          <p:cNvSpPr txBox="1">
            <a:spLocks noChangeArrowheads="1"/>
          </p:cNvSpPr>
          <p:nvPr/>
        </p:nvSpPr>
        <p:spPr bwMode="auto">
          <a:xfrm>
            <a:off x="6407150" y="2922588"/>
            <a:ext cx="24161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35-&gt;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5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x=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35 -&gt;5 &lt;26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y=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26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Z=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24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1750" name="文本框 66"/>
          <p:cNvSpPr txBox="1">
            <a:spLocks noChangeArrowheads="1"/>
          </p:cNvSpPr>
          <p:nvPr/>
        </p:nvSpPr>
        <p:spPr bwMode="auto">
          <a:xfrm>
            <a:off x="1074738" y="5287963"/>
            <a:ext cx="24161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35-&gt;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5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x=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35 -&gt;5 &lt;26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y=</a:t>
            </a:r>
            <a:r>
              <a:rPr kumimoji="1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24</a:t>
            </a:r>
            <a:endParaRPr kumimoji="1" lang="en-US" altLang="zh-CN" sz="2400" b="1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Z=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grpSp>
        <p:nvGrpSpPr>
          <p:cNvPr id="32771" name="Group 3"/>
          <p:cNvGrpSpPr/>
          <p:nvPr/>
        </p:nvGrpSpPr>
        <p:grpSpPr bwMode="auto">
          <a:xfrm>
            <a:off x="914400" y="1447800"/>
            <a:ext cx="7100888" cy="2438400"/>
            <a:chOff x="624" y="240"/>
            <a:chExt cx="4473" cy="1536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624" y="679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(</a:t>
              </a:r>
              <a:r>
                <a:rPr kumimoji="1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e)</a:t>
              </a:r>
              <a:endPara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74" name="Oval 5"/>
            <p:cNvSpPr>
              <a:spLocks noChangeArrowheads="1"/>
            </p:cNvSpPr>
            <p:nvPr/>
          </p:nvSpPr>
          <p:spPr bwMode="auto">
            <a:xfrm>
              <a:off x="1152" y="624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>
              <a:off x="2637" y="768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76" name="Line 7"/>
            <p:cNvSpPr>
              <a:spLocks noChangeShapeType="1"/>
            </p:cNvSpPr>
            <p:nvPr/>
          </p:nvSpPr>
          <p:spPr bwMode="auto">
            <a:xfrm>
              <a:off x="3769" y="749"/>
              <a:ext cx="10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pSp>
          <p:nvGrpSpPr>
            <p:cNvPr id="32777" name="Group 8"/>
            <p:cNvGrpSpPr/>
            <p:nvPr/>
          </p:nvGrpSpPr>
          <p:grpSpPr bwMode="auto">
            <a:xfrm>
              <a:off x="4845" y="624"/>
              <a:ext cx="252" cy="761"/>
              <a:chOff x="3133" y="3031"/>
              <a:chExt cx="252" cy="761"/>
            </a:xfrm>
          </p:grpSpPr>
          <p:sp>
            <p:nvSpPr>
              <p:cNvPr id="32799" name="Oval 9"/>
              <p:cNvSpPr>
                <a:spLocks noChangeArrowheads="1"/>
              </p:cNvSpPr>
              <p:nvPr/>
            </p:nvSpPr>
            <p:spPr bwMode="auto">
              <a:xfrm>
                <a:off x="3162" y="3552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2800" name="Oval 10"/>
              <p:cNvSpPr>
                <a:spLocks noChangeArrowheads="1"/>
              </p:cNvSpPr>
              <p:nvPr/>
            </p:nvSpPr>
            <p:spPr bwMode="auto">
              <a:xfrm>
                <a:off x="3133" y="3031"/>
                <a:ext cx="225" cy="241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2801" name="Line 11"/>
              <p:cNvSpPr>
                <a:spLocks noChangeShapeType="1"/>
              </p:cNvSpPr>
              <p:nvPr/>
            </p:nvSpPr>
            <p:spPr bwMode="auto">
              <a:xfrm>
                <a:off x="3267" y="327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32778" name="Group 12"/>
            <p:cNvGrpSpPr/>
            <p:nvPr/>
          </p:nvGrpSpPr>
          <p:grpSpPr bwMode="auto">
            <a:xfrm>
              <a:off x="3600" y="624"/>
              <a:ext cx="611" cy="1152"/>
              <a:chOff x="3312" y="2592"/>
              <a:chExt cx="611" cy="1152"/>
            </a:xfrm>
          </p:grpSpPr>
          <p:sp>
            <p:nvSpPr>
              <p:cNvPr id="32792" name="Oval 13"/>
              <p:cNvSpPr>
                <a:spLocks noChangeArrowheads="1"/>
              </p:cNvSpPr>
              <p:nvPr/>
            </p:nvSpPr>
            <p:spPr bwMode="auto">
              <a:xfrm>
                <a:off x="3699" y="3028"/>
                <a:ext cx="224" cy="240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39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2793" name="Oval 14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24" cy="241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18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2794" name="Line 15"/>
              <p:cNvSpPr>
                <a:spLocks noChangeShapeType="1"/>
              </p:cNvSpPr>
              <p:nvPr/>
            </p:nvSpPr>
            <p:spPr bwMode="auto">
              <a:xfrm>
                <a:off x="3627" y="2832"/>
                <a:ext cx="18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2795" name="Oval 16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223" cy="23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21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2796" name="Oval 17"/>
              <p:cNvSpPr>
                <a:spLocks noChangeArrowheads="1"/>
              </p:cNvSpPr>
              <p:nvPr/>
            </p:nvSpPr>
            <p:spPr bwMode="auto">
              <a:xfrm>
                <a:off x="3312" y="3504"/>
                <a:ext cx="223" cy="24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rPr>
                  <a:t>52</a:t>
                </a:r>
                <a:endPara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2797" name="Line 18"/>
              <p:cNvSpPr>
                <a:spLocks noChangeShapeType="1"/>
              </p:cNvSpPr>
              <p:nvPr/>
            </p:nvSpPr>
            <p:spPr bwMode="auto">
              <a:xfrm>
                <a:off x="3408" y="326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32798" name="Line 19"/>
              <p:cNvSpPr>
                <a:spLocks noChangeShapeType="1"/>
              </p:cNvSpPr>
              <p:nvPr/>
            </p:nvSpPr>
            <p:spPr bwMode="auto">
              <a:xfrm flipH="1">
                <a:off x="3453" y="2832"/>
                <a:ext cx="51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2779" name="Oval 20"/>
            <p:cNvSpPr>
              <a:spLocks noChangeArrowheads="1"/>
            </p:cNvSpPr>
            <p:nvPr/>
          </p:nvSpPr>
          <p:spPr bwMode="auto">
            <a:xfrm>
              <a:off x="3240" y="1047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23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0" name="Oval 21"/>
            <p:cNvSpPr>
              <a:spLocks noChangeArrowheads="1"/>
            </p:cNvSpPr>
            <p:nvPr/>
          </p:nvSpPr>
          <p:spPr bwMode="auto">
            <a:xfrm>
              <a:off x="2928" y="624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1" name="Oval 22"/>
            <p:cNvSpPr>
              <a:spLocks noChangeArrowheads="1"/>
            </p:cNvSpPr>
            <p:nvPr/>
          </p:nvSpPr>
          <p:spPr bwMode="auto">
            <a:xfrm>
              <a:off x="2752" y="1467"/>
              <a:ext cx="224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30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2" name="Oval 23"/>
            <p:cNvSpPr>
              <a:spLocks noChangeArrowheads="1"/>
            </p:cNvSpPr>
            <p:nvPr/>
          </p:nvSpPr>
          <p:spPr bwMode="auto">
            <a:xfrm>
              <a:off x="2736" y="1056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3" name="Line 24"/>
            <p:cNvSpPr>
              <a:spLocks noChangeShapeType="1"/>
            </p:cNvSpPr>
            <p:nvPr/>
          </p:nvSpPr>
          <p:spPr bwMode="auto">
            <a:xfrm>
              <a:off x="2851" y="1286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 flipH="1">
              <a:off x="2880" y="816"/>
              <a:ext cx="9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5" name="Line 26"/>
            <p:cNvSpPr>
              <a:spLocks noChangeShapeType="1"/>
            </p:cNvSpPr>
            <p:nvPr/>
          </p:nvSpPr>
          <p:spPr bwMode="auto">
            <a:xfrm>
              <a:off x="3114" y="828"/>
              <a:ext cx="228" cy="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6" name="Line 27"/>
            <p:cNvSpPr>
              <a:spLocks noChangeShapeType="1"/>
            </p:cNvSpPr>
            <p:nvPr/>
          </p:nvSpPr>
          <p:spPr bwMode="auto">
            <a:xfrm>
              <a:off x="1392" y="768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7" name="Oval 28"/>
            <p:cNvSpPr>
              <a:spLocks noChangeArrowheads="1"/>
            </p:cNvSpPr>
            <p:nvPr/>
          </p:nvSpPr>
          <p:spPr bwMode="auto">
            <a:xfrm>
              <a:off x="1584" y="624"/>
              <a:ext cx="223" cy="24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5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8" name="Oval 29"/>
            <p:cNvSpPr>
              <a:spLocks noChangeArrowheads="1"/>
            </p:cNvSpPr>
            <p:nvPr/>
          </p:nvSpPr>
          <p:spPr bwMode="auto">
            <a:xfrm>
              <a:off x="1929" y="651"/>
              <a:ext cx="223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26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89" name="Text Box 30"/>
            <p:cNvSpPr txBox="1">
              <a:spLocks noChangeArrowheads="1"/>
            </p:cNvSpPr>
            <p:nvPr/>
          </p:nvSpPr>
          <p:spPr bwMode="auto">
            <a:xfrm>
              <a:off x="1344" y="240"/>
              <a:ext cx="5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rPr>
                <a:t>H.min</a:t>
              </a:r>
              <a:endPara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90" name="Line 31"/>
            <p:cNvSpPr>
              <a:spLocks noChangeShapeType="1"/>
            </p:cNvSpPr>
            <p:nvPr/>
          </p:nvSpPr>
          <p:spPr bwMode="auto">
            <a:xfrm>
              <a:off x="1680" y="488"/>
              <a:ext cx="3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791" name="Oval 32"/>
            <p:cNvSpPr>
              <a:spLocks noChangeArrowheads="1"/>
            </p:cNvSpPr>
            <p:nvPr/>
          </p:nvSpPr>
          <p:spPr bwMode="auto">
            <a:xfrm>
              <a:off x="2389" y="646"/>
              <a:ext cx="223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TW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24</a:t>
              </a:r>
              <a:endParaRPr kumimoji="1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32772" name="文本框 32"/>
          <p:cNvSpPr txBox="1">
            <a:spLocks noChangeArrowheads="1"/>
          </p:cNvSpPr>
          <p:nvPr/>
        </p:nvSpPr>
        <p:spPr bwMode="auto">
          <a:xfrm>
            <a:off x="1530350" y="3141663"/>
            <a:ext cx="24161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35-&gt;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5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x=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35 -&gt;5 &lt;26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y=</a:t>
            </a:r>
            <a:r>
              <a:rPr kumimoji="1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7</a:t>
            </a:r>
            <a:endParaRPr kumimoji="1" lang="en-US" altLang="zh-CN" sz="2400" b="1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Z=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NIL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4930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关键字减值分析</a:t>
            </a:r>
            <a:endParaRPr lang="zh-TW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Analysis of Decrease-key:</a:t>
            </a:r>
            <a:endParaRPr lang="en-US" altLang="zh-TW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Actual cost : </a:t>
            </a:r>
            <a:r>
              <a:rPr lang="en-US" altLang="zh-TW" dirty="0">
                <a:sym typeface="Symbol" panose="05050102010706020507" pitchFamily="18" charset="2"/>
              </a:rPr>
              <a:t>O(c)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    suppose </a:t>
            </a:r>
            <a:r>
              <a:rPr lang="en-US" altLang="zh-TW" dirty="0">
                <a:sym typeface="Symbol" panose="05050102010706020507" pitchFamily="18" charset="2"/>
              </a:rPr>
              <a:t>CASCADING-CUT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 is called</a:t>
            </a:r>
            <a:r>
              <a:rPr lang="en-US" altLang="zh-TW" dirty="0">
                <a:sym typeface="Symbol" panose="05050102010706020507" pitchFamily="18" charset="2"/>
              </a:rPr>
              <a:t> c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 times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endParaRPr lang="en-US" altLang="zh-TW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Each recursive call of </a:t>
            </a:r>
            <a:r>
              <a:rPr lang="en-US" altLang="zh-TW" dirty="0">
                <a:sym typeface="Symbol" panose="05050102010706020507" pitchFamily="18" charset="2"/>
              </a:rPr>
              <a:t>CASCADING-CUT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except for the last one, cuts a marked node and clears the mark bit.</a:t>
            </a:r>
            <a:endParaRPr lang="en-US" altLang="zh-TW" dirty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dirty="0">
                <a:solidFill>
                  <a:srgbClr val="006600"/>
                </a:solidFill>
                <a:sym typeface="Symbol" panose="05050102010706020507" pitchFamily="18" charset="2"/>
              </a:rPr>
              <a:t>After </a:t>
            </a:r>
            <a:r>
              <a:rPr lang="en-US" altLang="zh-TW" dirty="0">
                <a:sym typeface="Symbol" panose="05050102010706020507" pitchFamily="18" charset="2"/>
              </a:rPr>
              <a:t>Decrease-key</a:t>
            </a:r>
            <a:r>
              <a:rPr lang="en-US" altLang="zh-TW" dirty="0">
                <a:solidFill>
                  <a:srgbClr val="006600"/>
                </a:solidFill>
                <a:sym typeface="Symbol" panose="05050102010706020507" pitchFamily="18" charset="2"/>
              </a:rPr>
              <a:t>, there are at most 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t(H)+c</a:t>
            </a:r>
            <a:r>
              <a:rPr lang="en-US" altLang="zh-TW" dirty="0">
                <a:solidFill>
                  <a:srgbClr val="006600"/>
                </a:solidFill>
                <a:sym typeface="Symbol" panose="05050102010706020507" pitchFamily="18" charset="2"/>
              </a:rPr>
              <a:t> trees, and at most </a:t>
            </a:r>
            <a:r>
              <a:rPr lang="en-US" altLang="zh-TW" dirty="0">
                <a:solidFill>
                  <a:schemeClr val="folHlink"/>
                </a:solidFill>
                <a:sym typeface="Symbol" panose="05050102010706020507" pitchFamily="18" charset="2"/>
              </a:rPr>
              <a:t>m(H)-c+2</a:t>
            </a:r>
            <a:r>
              <a:rPr lang="en-US" altLang="zh-TW" dirty="0">
                <a:solidFill>
                  <a:srgbClr val="006600"/>
                </a:solidFill>
                <a:sym typeface="Symbol" panose="05050102010706020507" pitchFamily="18" charset="2"/>
              </a:rPr>
              <a:t> marked nodes. </a:t>
            </a:r>
            <a:endParaRPr lang="en-US" altLang="zh-TW" dirty="0">
              <a:solidFill>
                <a:srgbClr val="006600"/>
              </a:solidFill>
              <a:sym typeface="Symbol" panose="05050102010706020507" pitchFamily="18" charset="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627250" y="3473366"/>
            <a:ext cx="6439070" cy="400110"/>
          </a:xfrm>
          <a:prstGeom prst="rect">
            <a:avLst/>
          </a:prstGeom>
          <a:solidFill>
            <a:srgbClr val="FAEE0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C0000"/>
                </a:solidFill>
              </a:rPr>
              <a:t>最后一次调用</a:t>
            </a:r>
            <a:r>
              <a:rPr lang="en-US" altLang="zh-TW" sz="2000" dirty="0">
                <a:solidFill>
                  <a:srgbClr val="CC0000"/>
                </a:solidFill>
              </a:rPr>
              <a:t>CASCADING-CUT </a:t>
            </a:r>
            <a:r>
              <a:rPr lang="zh-CN" altLang="en-US" sz="2000" dirty="0">
                <a:solidFill>
                  <a:srgbClr val="CC0000"/>
                </a:solidFill>
              </a:rPr>
              <a:t>可能又标记了一个结点</a:t>
            </a:r>
            <a:endParaRPr lang="en-US" altLang="zh-TW" sz="2000" dirty="0">
              <a:solidFill>
                <a:srgbClr val="CC0000"/>
              </a:solidFill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514600" y="3429000"/>
            <a:ext cx="1143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52600" y="3933056"/>
            <a:ext cx="45513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Thus; the potential change is :</a:t>
            </a:r>
            <a:endParaRPr lang="en-US" altLang="zh-TW" sz="200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[t(H)+c+2(m(H)-c+2)] - [t(H)+2m(H)]</a:t>
            </a:r>
            <a:endParaRPr lang="en-US" altLang="zh-TW" sz="200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= 4-c</a:t>
            </a:r>
            <a:endParaRPr lang="en-US" altLang="zh-TW" sz="2000">
              <a:solidFill>
                <a:srgbClr val="CC0000"/>
              </a:solidFill>
            </a:endParaRPr>
          </a:p>
          <a:p>
            <a:pPr eaLnBrk="1" hangingPunct="1"/>
            <a:r>
              <a:rPr lang="en-US" altLang="zh-TW" sz="2000">
                <a:solidFill>
                  <a:srgbClr val="CC0000"/>
                </a:solidFill>
              </a:rPr>
              <a:t>Amortized cost:</a:t>
            </a:r>
            <a:endParaRPr lang="en-US" altLang="zh-TW" sz="2000">
              <a:solidFill>
                <a:srgbClr val="CC0000"/>
              </a:solidFill>
            </a:endParaRPr>
          </a:p>
          <a:p>
            <a:pPr eaLnBrk="1" hangingPunct="1"/>
            <a:r>
              <a:rPr lang="en-US" altLang="zh-TW" sz="2000">
                <a:solidFill>
                  <a:srgbClr val="CC0000"/>
                </a:solidFill>
              </a:rPr>
              <a:t>  O(c)+4-c = O(1)</a:t>
            </a:r>
            <a:endParaRPr lang="en-US" altLang="zh-TW" sz="2000">
              <a:solidFill>
                <a:srgbClr val="CC0000"/>
              </a:solidFill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139952" y="4757618"/>
            <a:ext cx="5040162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folHlink"/>
                </a:solidFill>
              </a:rPr>
              <a:t>将势的单位增大到能支配</a:t>
            </a:r>
            <a:r>
              <a:rPr lang="en-US" altLang="zh-TW" sz="2000" dirty="0">
                <a:solidFill>
                  <a:schemeClr val="folHlink"/>
                </a:solidFill>
              </a:rPr>
              <a:t>O(c)</a:t>
            </a:r>
            <a:r>
              <a:rPr lang="zh-CN" altLang="en-US" sz="2000" dirty="0">
                <a:solidFill>
                  <a:schemeClr val="folHlink"/>
                </a:solidFill>
              </a:rPr>
              <a:t>中隐藏的常数</a:t>
            </a:r>
            <a:endParaRPr lang="en-US" altLang="zh-TW" sz="2000" dirty="0">
              <a:solidFill>
                <a:schemeClr val="folHlink"/>
              </a:solidFill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981200" y="5533256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斐波那契堆</a:t>
            </a:r>
            <a:endParaRPr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11974" y="1180797"/>
            <a:ext cx="9132026" cy="502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95" indent="-288290" algn="l" defTabSz="914400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斐波那契堆的基本操作：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DELETE(H, x)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将结点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的关键字值设置为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∞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，调用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DECREASE-KEY(H, x, - ∞)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，将结点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变为斐波那契堆的最小结点。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EXTRACT-MIN(H)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，从斐波那契堆将结点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移出。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ele attr="{356E839D-462E-46A4-B987-3AC885210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ts val="28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二项堆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满足以下性质的二项树的集合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ts val="28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每棵二项树都满足最小堆性质，即结点关键字大于等于其父结点的关键字。</a:t>
                </a:r>
              </a:p>
              <a:p>
                <a:pPr lvl="1">
                  <a:lnSpc>
                    <a:spcPts val="28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不能有两棵或以上的二项树有相同度数（包括度数为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）。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保证了二项树的根结点包含了最小的关键字。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则说明结点数为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的二项堆最多只有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</m:func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棵二项树。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</a:pP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N=13=(1101)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68" t="-1580" r="-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二项堆（</a:t>
            </a:r>
            <a:r>
              <a:rPr lang="zh-CN" altLang="zh-CN" dirty="0"/>
              <a:t>binomial heap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9795" y="4263655"/>
            <a:ext cx="2853110" cy="2298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63032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最大度数的界</a:t>
            </a:r>
            <a:endParaRPr lang="zh-TW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Bounding the maximum degree:</a:t>
            </a:r>
            <a:endParaRPr lang="en-US" altLang="zh-TW" b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Goal :</a:t>
            </a:r>
            <a:r>
              <a:rPr lang="en-US" altLang="zh-TW">
                <a:sym typeface="Symbol" panose="05050102010706020507" pitchFamily="18" charset="2"/>
              </a:rPr>
              <a:t> D(n) </a:t>
            </a: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sym typeface="Symbol" panose="05050102010706020507" pitchFamily="18" charset="2"/>
              </a:rPr>
              <a:t> log</a:t>
            </a:r>
            <a:r>
              <a:rPr lang="en-US" altLang="zh-TW" baseline="-25000">
                <a:sym typeface="Symbol" panose="05050102010706020507" pitchFamily="18" charset="2"/>
              </a:rPr>
              <a:t></a:t>
            </a:r>
            <a:r>
              <a:rPr lang="en-US" altLang="zh-TW">
                <a:sym typeface="Symbol" panose="05050102010706020507" pitchFamily="18" charset="2"/>
              </a:rPr>
              <a:t>n ,  =</a:t>
            </a:r>
            <a:endParaRPr lang="en-US" altLang="zh-TW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Let size(x) be the number of nodes, including x itself, </a:t>
            </a:r>
            <a:endParaRPr lang="en-US" altLang="zh-TW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in the subtree rooted at x</a:t>
            </a:r>
            <a:endParaRPr lang="en-US" altLang="zh-TW">
              <a:sym typeface="Symbol" panose="05050102010706020507" pitchFamily="18" charset="2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572000" y="2057400"/>
          <a:ext cx="1187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1" imgW="630555" imgH="213995" progId="Equation.DSMT4">
                  <p:embed/>
                </p:oleObj>
              </mc:Choice>
              <mc:Fallback>
                <p:oleObj name="Equation" r:id="rId1" imgW="630555" imgH="2139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11874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866" y="152400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引理</a:t>
            </a:r>
            <a:r>
              <a:rPr lang="en-US" altLang="zh-CN" dirty="0"/>
              <a:t>1</a:t>
            </a:r>
            <a:r>
              <a:rPr lang="zh-CN" altLang="en-US" dirty="0"/>
              <a:t>：孩子结点的度</a:t>
            </a:r>
            <a:endParaRPr lang="zh-TW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696200" cy="5486400"/>
          </a:xfrm>
        </p:spPr>
        <p:txBody>
          <a:bodyPr/>
          <a:lstStyle/>
          <a:p>
            <a:pPr lvl="1" eaLnBrk="1" hangingPunct="1"/>
            <a:r>
              <a:rPr lang="en-US" altLang="zh-TW" b="1">
                <a:solidFill>
                  <a:schemeClr val="folHlink"/>
                </a:solidFill>
                <a:sym typeface="Symbol" panose="05050102010706020507" pitchFamily="18" charset="2"/>
              </a:rPr>
              <a:t>Lemma 1</a:t>
            </a:r>
            <a:endParaRPr lang="en-US" altLang="zh-TW" b="1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	x :  any node in a Fibonacci heap and 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x.degree=k</a:t>
            </a:r>
            <a:endParaRPr lang="en-US" altLang="zh-TW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	y</a:t>
            </a:r>
            <a:r>
              <a:rPr lang="en-US" altLang="zh-TW" baseline="-25000">
                <a:solidFill>
                  <a:schemeClr val="folHlink"/>
                </a:solidFill>
                <a:sym typeface="Symbol" panose="05050102010706020507" pitchFamily="18" charset="2"/>
              </a:rPr>
              <a:t>1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, …, y</a:t>
            </a:r>
            <a:r>
              <a:rPr lang="en-US" altLang="zh-TW" baseline="-25000">
                <a:solidFill>
                  <a:schemeClr val="folHlink"/>
                </a:solidFill>
                <a:sym typeface="Symbol" panose="05050102010706020507" pitchFamily="18" charset="2"/>
              </a:rPr>
              <a:t>k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 : 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children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 of x in the order in which they were</a:t>
            </a:r>
            <a:endParaRPr lang="en-US" altLang="zh-TW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			 linked to x. (from the earliest to the latest)</a:t>
            </a:r>
            <a:endParaRPr lang="en-US" altLang="zh-TW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	Then, 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y</a:t>
            </a:r>
            <a:r>
              <a:rPr lang="en-US" altLang="zh-TW" baseline="-25000">
                <a:solidFill>
                  <a:schemeClr val="hlink"/>
                </a:solidFill>
                <a:sym typeface="Symbol" panose="05050102010706020507" pitchFamily="18" charset="2"/>
              </a:rPr>
              <a:t>1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.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degree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 0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 and 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y</a:t>
            </a:r>
            <a:r>
              <a:rPr lang="en-US" altLang="zh-TW" baseline="-25000">
                <a:solidFill>
                  <a:schemeClr val="hlink"/>
                </a:solidFill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.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degree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 i-2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   for i=2,3,…,k</a:t>
            </a:r>
            <a:endParaRPr lang="en-US" altLang="zh-TW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Pf:</a:t>
            </a:r>
            <a:endParaRPr lang="en-US" altLang="zh-TW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Clearly, y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.degree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0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For i 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 2, note that when 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i 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was linked to x, all of y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, …, y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i-1</a:t>
            </a:r>
            <a:endParaRPr lang="en-US" altLang="zh-TW" baseline="-250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were children of x, so we 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MUST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have had </a:t>
            </a: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x.degree </a:t>
            </a:r>
            <a:r>
              <a:rPr lang="en-US" altLang="zh-TW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 i-1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Node y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is linked to x only if </a:t>
            </a: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x.degree = y</a:t>
            </a:r>
            <a:r>
              <a:rPr lang="en-US" altLang="zh-TW" baseline="-25000">
                <a:solidFill>
                  <a:srgbClr val="006600"/>
                </a:solidFill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.degree,</a:t>
            </a:r>
            <a:endParaRPr lang="en-US" altLang="zh-TW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thus </a:t>
            </a: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y</a:t>
            </a:r>
            <a:r>
              <a:rPr lang="en-US" altLang="zh-TW" baseline="-25000">
                <a:solidFill>
                  <a:srgbClr val="006600"/>
                </a:solidFill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.degree </a:t>
            </a:r>
            <a:r>
              <a:rPr lang="en-US" altLang="zh-TW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 i-1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at that time.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Since then, node y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has lost at most 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ONE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child, since it would have been cut from x if it had lost two children.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We conclude that y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.degree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i-2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36868" name="Group 16"/>
          <p:cNvGrpSpPr/>
          <p:nvPr/>
        </p:nvGrpSpPr>
        <p:grpSpPr bwMode="auto">
          <a:xfrm>
            <a:off x="152400" y="1219200"/>
            <a:ext cx="1600200" cy="1706563"/>
            <a:chOff x="96" y="836"/>
            <a:chExt cx="1008" cy="1075"/>
          </a:xfrm>
        </p:grpSpPr>
        <p:sp>
          <p:nvSpPr>
            <p:cNvPr id="36869" name="Oval 4"/>
            <p:cNvSpPr>
              <a:spLocks noChangeArrowheads="1"/>
            </p:cNvSpPr>
            <p:nvPr/>
          </p:nvSpPr>
          <p:spPr bwMode="auto">
            <a:xfrm>
              <a:off x="480" y="11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0" name="Oval 5"/>
            <p:cNvSpPr>
              <a:spLocks noChangeArrowheads="1"/>
            </p:cNvSpPr>
            <p:nvPr/>
          </p:nvSpPr>
          <p:spPr bwMode="auto">
            <a:xfrm>
              <a:off x="144" y="15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1" name="Oval 6"/>
            <p:cNvSpPr>
              <a:spLocks noChangeArrowheads="1"/>
            </p:cNvSpPr>
            <p:nvPr/>
          </p:nvSpPr>
          <p:spPr bwMode="auto">
            <a:xfrm>
              <a:off x="432" y="15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2" name="Oval 7"/>
            <p:cNvSpPr>
              <a:spLocks noChangeArrowheads="1"/>
            </p:cNvSpPr>
            <p:nvPr/>
          </p:nvSpPr>
          <p:spPr bwMode="auto">
            <a:xfrm>
              <a:off x="960" y="15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3" name="Line 8"/>
            <p:cNvSpPr>
              <a:spLocks noChangeShapeType="1"/>
            </p:cNvSpPr>
            <p:nvPr/>
          </p:nvSpPr>
          <p:spPr bwMode="auto">
            <a:xfrm flipH="1">
              <a:off x="288" y="129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4" name="Line 9"/>
            <p:cNvSpPr>
              <a:spLocks noChangeShapeType="1"/>
            </p:cNvSpPr>
            <p:nvPr/>
          </p:nvSpPr>
          <p:spPr bwMode="auto">
            <a:xfrm>
              <a:off x="52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5" name="Line 10"/>
            <p:cNvSpPr>
              <a:spLocks noChangeShapeType="1"/>
            </p:cNvSpPr>
            <p:nvPr/>
          </p:nvSpPr>
          <p:spPr bwMode="auto">
            <a:xfrm>
              <a:off x="624" y="12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6" name="Line 11"/>
            <p:cNvSpPr>
              <a:spLocks noChangeShapeType="1"/>
            </p:cNvSpPr>
            <p:nvPr/>
          </p:nvSpPr>
          <p:spPr bwMode="auto">
            <a:xfrm>
              <a:off x="384" y="10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7" name="Text Box 12"/>
            <p:cNvSpPr txBox="1">
              <a:spLocks noChangeArrowheads="1"/>
            </p:cNvSpPr>
            <p:nvPr/>
          </p:nvSpPr>
          <p:spPr bwMode="auto">
            <a:xfrm>
              <a:off x="278" y="836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x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96" y="168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y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</a:t>
              </a:r>
              <a:endPara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79" name="Text Box 14"/>
            <p:cNvSpPr txBox="1">
              <a:spLocks noChangeArrowheads="1"/>
            </p:cNvSpPr>
            <p:nvPr/>
          </p:nvSpPr>
          <p:spPr bwMode="auto">
            <a:xfrm>
              <a:off x="384" y="168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y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</a:t>
              </a:r>
              <a:endPara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880" name="Text Box 15"/>
            <p:cNvSpPr txBox="1">
              <a:spLocks noChangeArrowheads="1"/>
            </p:cNvSpPr>
            <p:nvPr/>
          </p:nvSpPr>
          <p:spPr bwMode="auto">
            <a:xfrm>
              <a:off x="864" y="163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y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k</a:t>
              </a:r>
              <a:endPara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396" y="120502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引理</a:t>
            </a:r>
            <a:r>
              <a:rPr lang="en-US" altLang="zh-CN" dirty="0"/>
              <a:t>2</a:t>
            </a:r>
            <a:r>
              <a:rPr lang="zh-CN" altLang="en-US" dirty="0"/>
              <a:t>：斐波那契数的性质</a:t>
            </a:r>
            <a:endParaRPr lang="zh-TW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743200"/>
            <a:ext cx="7696200" cy="3733800"/>
          </a:xfrm>
        </p:spPr>
        <p:txBody>
          <a:bodyPr/>
          <a:lstStyle/>
          <a:p>
            <a:pPr lvl="1" eaLnBrk="1" hangingPunct="1"/>
            <a:r>
              <a:rPr lang="en-US" altLang="zh-TW" b="1">
                <a:solidFill>
                  <a:schemeClr val="folHlink"/>
                </a:solidFill>
                <a:sym typeface="Symbol" panose="05050102010706020507" pitchFamily="18" charset="2"/>
              </a:rPr>
              <a:t>Lemma 2:</a:t>
            </a:r>
            <a:endParaRPr lang="en-US" altLang="zh-TW" b="1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	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	For all integer k</a:t>
            </a:r>
            <a:r>
              <a:rPr lang="en-US" altLang="zh-TW">
                <a:solidFill>
                  <a:schemeClr val="folHlink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0, </a:t>
            </a:r>
            <a:endParaRPr lang="en-US" altLang="zh-TW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	pf:</a:t>
            </a:r>
            <a:endParaRPr lang="en-US" altLang="zh-TW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	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By induction on k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	k=0, F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=F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+F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=1 = 1+F</a:t>
            </a:r>
            <a:r>
              <a:rPr lang="en-US" altLang="zh-TW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endParaRPr lang="en-US" altLang="zh-TW" baseline="-250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	Suppose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37892" name="Group 11"/>
          <p:cNvGrpSpPr/>
          <p:nvPr/>
        </p:nvGrpSpPr>
        <p:grpSpPr bwMode="auto">
          <a:xfrm>
            <a:off x="1752600" y="914400"/>
            <a:ext cx="3505200" cy="1828800"/>
            <a:chOff x="3264" y="1968"/>
            <a:chExt cx="2208" cy="1248"/>
          </a:xfrm>
        </p:grpSpPr>
        <p:sp>
          <p:nvSpPr>
            <p:cNvPr id="37898" name="Rectangle 7"/>
            <p:cNvSpPr>
              <a:spLocks noChangeArrowheads="1"/>
            </p:cNvSpPr>
            <p:nvPr/>
          </p:nvSpPr>
          <p:spPr bwMode="auto">
            <a:xfrm>
              <a:off x="3264" y="1968"/>
              <a:ext cx="2208" cy="1248"/>
            </a:xfrm>
            <a:prstGeom prst="rect">
              <a:avLst/>
            </a:prstGeom>
            <a:solidFill>
              <a:srgbClr val="FAEE0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3350" y="2068"/>
              <a:ext cx="1418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Fibonacci number:</a:t>
              </a:r>
              <a:endParaRPr kumimoji="1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graphicFrame>
          <p:nvGraphicFramePr>
            <p:cNvPr id="37900" name="Object 6"/>
            <p:cNvGraphicFramePr>
              <a:graphicFrameLocks noChangeAspect="1"/>
            </p:cNvGraphicFramePr>
            <p:nvPr/>
          </p:nvGraphicFramePr>
          <p:xfrm>
            <a:off x="3456" y="2304"/>
            <a:ext cx="1920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" imgW="1499235" imgH="642620" progId="Equation.DSMT4">
                    <p:embed/>
                  </p:oleObj>
                </mc:Choice>
                <mc:Fallback>
                  <p:oleObj name="Equation" r:id="rId1" imgW="1499235" imgH="6426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04"/>
                          <a:ext cx="1920" cy="8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3" name="Group 14"/>
          <p:cNvGrpSpPr/>
          <p:nvPr/>
        </p:nvGrpSpPr>
        <p:grpSpPr bwMode="auto">
          <a:xfrm>
            <a:off x="2057400" y="2971800"/>
            <a:ext cx="5641975" cy="3498850"/>
            <a:chOff x="1296" y="1872"/>
            <a:chExt cx="3554" cy="2204"/>
          </a:xfrm>
        </p:grpSpPr>
        <p:graphicFrame>
          <p:nvGraphicFramePr>
            <p:cNvPr id="37894" name="Object 4"/>
            <p:cNvGraphicFramePr>
              <a:graphicFrameLocks noChangeAspect="1"/>
            </p:cNvGraphicFramePr>
            <p:nvPr/>
          </p:nvGraphicFramePr>
          <p:xfrm>
            <a:off x="2688" y="1872"/>
            <a:ext cx="104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3" imgW="850900" imgH="387985" progId="Equation.DSMT4">
                    <p:embed/>
                  </p:oleObj>
                </mc:Choice>
                <mc:Fallback>
                  <p:oleObj name="Equation" r:id="rId3" imgW="850900" imgH="38798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872"/>
                          <a:ext cx="104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9"/>
            <p:cNvGraphicFramePr>
              <a:graphicFrameLocks noChangeAspect="1"/>
            </p:cNvGraphicFramePr>
            <p:nvPr/>
          </p:nvGraphicFramePr>
          <p:xfrm>
            <a:off x="1968" y="2832"/>
            <a:ext cx="1056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5" imgW="939165" imgH="431800" progId="Equation.DSMT4">
                    <p:embed/>
                  </p:oleObj>
                </mc:Choice>
                <mc:Fallback>
                  <p:oleObj name="Equation" r:id="rId5" imgW="939165" imgH="431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832"/>
                          <a:ext cx="1056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6" name="Object 10"/>
            <p:cNvGraphicFramePr>
              <a:graphicFrameLocks noChangeAspect="1"/>
            </p:cNvGraphicFramePr>
            <p:nvPr/>
          </p:nvGraphicFramePr>
          <p:xfrm>
            <a:off x="1968" y="3216"/>
            <a:ext cx="288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7" imgW="2565400" imgH="431800" progId="Equation.DSMT4">
                    <p:embed/>
                  </p:oleObj>
                </mc:Choice>
                <mc:Fallback>
                  <p:oleObj name="Equation" r:id="rId7" imgW="25654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16"/>
                          <a:ext cx="2882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12"/>
            <p:cNvGraphicFramePr>
              <a:graphicFrameLocks noChangeAspect="1"/>
            </p:cNvGraphicFramePr>
            <p:nvPr/>
          </p:nvGraphicFramePr>
          <p:xfrm>
            <a:off x="1296" y="3792"/>
            <a:ext cx="256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9" imgW="2077720" imgH="225425" progId="Equation.DSMT4">
                    <p:embed/>
                  </p:oleObj>
                </mc:Choice>
                <mc:Fallback>
                  <p:oleObj name="Equation" r:id="rId9" imgW="2077720" imgH="22542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792"/>
                          <a:ext cx="2569" cy="284"/>
                        </a:xfrm>
                        <a:prstGeom prst="rect">
                          <a:avLst/>
                        </a:prstGeom>
                        <a:solidFill>
                          <a:srgbClr val="CC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762" y="131135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引理</a:t>
            </a:r>
            <a:r>
              <a:rPr lang="en-US" altLang="zh-CN" dirty="0"/>
              <a:t>3</a:t>
            </a:r>
            <a:r>
              <a:rPr lang="zh-CN" altLang="en-US" dirty="0"/>
              <a:t>：结点个数的关系</a:t>
            </a:r>
            <a:endParaRPr lang="zh-TW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7239000" cy="5638800"/>
          </a:xfrm>
        </p:spPr>
        <p:txBody>
          <a:bodyPr/>
          <a:lstStyle/>
          <a:p>
            <a:pPr lvl="1" eaLnBrk="1" hangingPunct="1"/>
            <a:r>
              <a:rPr lang="en-US" altLang="zh-TW" b="1">
                <a:solidFill>
                  <a:schemeClr val="folHlink"/>
                </a:solidFill>
                <a:sym typeface="Symbol" panose="05050102010706020507" pitchFamily="18" charset="2"/>
              </a:rPr>
              <a:t>Lemma 3:</a:t>
            </a:r>
            <a:endParaRPr lang="en-US" altLang="zh-TW" b="1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	</a:t>
            </a: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	x: any node in a Fibonacci heap, and let k=x.degree</a:t>
            </a:r>
            <a:endParaRPr lang="en-US" altLang="zh-TW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		Then, 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size(x)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 F</a:t>
            </a:r>
            <a:r>
              <a:rPr lang="en-US" altLang="zh-TW" baseline="-25000">
                <a:solidFill>
                  <a:schemeClr val="hlink"/>
                </a:solidFill>
                <a:sym typeface="Symbol" panose="05050102010706020507" pitchFamily="18" charset="2"/>
              </a:rPr>
              <a:t>k+2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 </a:t>
            </a:r>
            <a:r>
              <a:rPr lang="en-US" altLang="zh-TW" baseline="30000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</a:t>
            </a:r>
            <a:endParaRPr lang="en-US" altLang="zh-TW" baseline="30000">
              <a:solidFill>
                <a:schemeClr val="hlink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pf:</a:t>
            </a:r>
            <a:endParaRPr lang="en-US" altLang="zh-TW">
              <a:solidFill>
                <a:srgbClr val="006600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baseline="-25000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: denote the min possible value of size(z) over all</a:t>
            </a:r>
            <a:endParaRPr lang="en-US" altLang="zh-TW">
              <a:solidFill>
                <a:schemeClr val="tx1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	      nodes z such that z.degree=k.</a:t>
            </a:r>
            <a:endParaRPr lang="en-US" altLang="zh-TW">
              <a:solidFill>
                <a:schemeClr val="tx1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	Trivially, S</a:t>
            </a:r>
            <a:r>
              <a:rPr lang="en-US" altLang="zh-TW" baseline="-25000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0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=1, S</a:t>
            </a:r>
            <a:r>
              <a:rPr lang="en-US" altLang="zh-TW" baseline="-25000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=2, and S</a:t>
            </a:r>
            <a:r>
              <a:rPr lang="en-US" altLang="zh-TW" baseline="-25000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=3</a:t>
            </a:r>
            <a:endParaRPr lang="en-US" altLang="zh-TW">
              <a:solidFill>
                <a:schemeClr val="tx1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S</a:t>
            </a:r>
            <a:r>
              <a:rPr lang="en-US" altLang="zh-TW" baseline="-25000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 size(x)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   ,  size(y</a:t>
            </a:r>
            <a:r>
              <a:rPr lang="en-US" altLang="zh-TW" baseline="-25000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)  1</a:t>
            </a:r>
            <a:endParaRPr lang="en-US" altLang="zh-TW">
              <a:solidFill>
                <a:schemeClr val="tx1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size(x) </a:t>
            </a:r>
            <a:r>
              <a:rPr lang="en-US" altLang="zh-TW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S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</a:t>
            </a:r>
            <a:endParaRPr lang="en-US" altLang="zh-TW" baseline="-25000">
              <a:solidFill>
                <a:srgbClr val="006600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	          </a:t>
            </a:r>
            <a:r>
              <a:rPr lang="en-US" altLang="zh-TW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2+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i=2,…,k 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i-2</a:t>
            </a:r>
            <a:endParaRPr lang="en-US" altLang="zh-TW" baseline="-25000">
              <a:solidFill>
                <a:srgbClr val="006600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	By induction on k that 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baseline="-25000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k+2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 Clearly for k=0 and 1</a:t>
            </a:r>
            <a:endParaRPr lang="en-US" altLang="zh-TW">
              <a:solidFill>
                <a:schemeClr val="tx1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	Assume that k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2 and that S</a:t>
            </a:r>
            <a:r>
              <a:rPr lang="en-US" altLang="zh-TW" baseline="-25000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i+2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 for i=0,…,k-1</a:t>
            </a:r>
            <a:endParaRPr lang="en-US" altLang="zh-TW">
              <a:solidFill>
                <a:schemeClr val="tx1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	We have 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2+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i=2,…,k 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i-2 </a:t>
            </a:r>
            <a:r>
              <a:rPr lang="en-US" altLang="zh-TW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2+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i=2,…,k 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 </a:t>
            </a:r>
            <a:endParaRPr lang="en-US" altLang="zh-TW" baseline="-25000">
              <a:solidFill>
                <a:srgbClr val="006600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			                     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= 1+ 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i=0,…,k 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i </a:t>
            </a:r>
            <a:r>
              <a:rPr lang="en-US" altLang="zh-TW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= F</a:t>
            </a:r>
            <a:r>
              <a:rPr lang="en-US" altLang="zh-TW" baseline="-25000">
                <a:solidFill>
                  <a:srgbClr val="0066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k+2</a:t>
            </a:r>
            <a:endParaRPr lang="en-US" altLang="zh-TW" baseline="-25000">
              <a:solidFill>
                <a:srgbClr val="006600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-25000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Thus, 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size(x)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S</a:t>
            </a:r>
            <a:r>
              <a:rPr lang="en-US" altLang="zh-TW" baseline="-25000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F</a:t>
            </a:r>
            <a:r>
              <a:rPr lang="en-US" altLang="zh-TW" baseline="-25000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k+2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</a:t>
            </a:r>
            <a:r>
              <a:rPr lang="en-US" altLang="zh-TW" baseline="30000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k</a:t>
            </a:r>
            <a:endParaRPr lang="en-US" altLang="zh-TW" baseline="30000">
              <a:solidFill>
                <a:schemeClr val="hlink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</p:txBody>
      </p:sp>
      <p:grpSp>
        <p:nvGrpSpPr>
          <p:cNvPr id="38916" name="Group 34"/>
          <p:cNvGrpSpPr/>
          <p:nvPr/>
        </p:nvGrpSpPr>
        <p:grpSpPr bwMode="auto">
          <a:xfrm>
            <a:off x="304800" y="2667000"/>
            <a:ext cx="2398713" cy="2424113"/>
            <a:chOff x="144" y="1728"/>
            <a:chExt cx="1511" cy="1527"/>
          </a:xfrm>
        </p:grpSpPr>
        <p:sp>
          <p:nvSpPr>
            <p:cNvPr id="38917" name="Oval 6"/>
            <p:cNvSpPr>
              <a:spLocks noChangeArrowheads="1"/>
            </p:cNvSpPr>
            <p:nvPr/>
          </p:nvSpPr>
          <p:spPr bwMode="auto">
            <a:xfrm>
              <a:off x="528" y="20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18" name="Oval 7"/>
            <p:cNvSpPr>
              <a:spLocks noChangeArrowheads="1"/>
            </p:cNvSpPr>
            <p:nvPr/>
          </p:nvSpPr>
          <p:spPr bwMode="auto">
            <a:xfrm>
              <a:off x="192" y="24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19" name="Oval 8"/>
            <p:cNvSpPr>
              <a:spLocks noChangeArrowheads="1"/>
            </p:cNvSpPr>
            <p:nvPr/>
          </p:nvSpPr>
          <p:spPr bwMode="auto">
            <a:xfrm>
              <a:off x="480" y="24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0" name="Oval 9"/>
            <p:cNvSpPr>
              <a:spLocks noChangeArrowheads="1"/>
            </p:cNvSpPr>
            <p:nvPr/>
          </p:nvSpPr>
          <p:spPr bwMode="auto">
            <a:xfrm>
              <a:off x="1008" y="24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1" name="Line 10"/>
            <p:cNvSpPr>
              <a:spLocks noChangeShapeType="1"/>
            </p:cNvSpPr>
            <p:nvPr/>
          </p:nvSpPr>
          <p:spPr bwMode="auto">
            <a:xfrm flipH="1">
              <a:off x="336" y="21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2" name="Line 11"/>
            <p:cNvSpPr>
              <a:spLocks noChangeShapeType="1"/>
            </p:cNvSpPr>
            <p:nvPr/>
          </p:nvSpPr>
          <p:spPr bwMode="auto">
            <a:xfrm>
              <a:off x="576" y="22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3" name="Line 12"/>
            <p:cNvSpPr>
              <a:spLocks noChangeShapeType="1"/>
            </p:cNvSpPr>
            <p:nvPr/>
          </p:nvSpPr>
          <p:spPr bwMode="auto">
            <a:xfrm>
              <a:off x="672" y="21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4" name="Line 13"/>
            <p:cNvSpPr>
              <a:spLocks noChangeShapeType="1"/>
            </p:cNvSpPr>
            <p:nvPr/>
          </p:nvSpPr>
          <p:spPr bwMode="auto">
            <a:xfrm>
              <a:off x="432" y="19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5" name="Text Box 14"/>
            <p:cNvSpPr txBox="1">
              <a:spLocks noChangeArrowheads="1"/>
            </p:cNvSpPr>
            <p:nvPr/>
          </p:nvSpPr>
          <p:spPr bwMode="auto">
            <a:xfrm>
              <a:off x="326" y="1728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x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6" name="Text Box 15"/>
            <p:cNvSpPr txBox="1">
              <a:spLocks noChangeArrowheads="1"/>
            </p:cNvSpPr>
            <p:nvPr/>
          </p:nvSpPr>
          <p:spPr bwMode="auto">
            <a:xfrm>
              <a:off x="144" y="25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y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1</a:t>
              </a:r>
              <a:endPara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7" name="Text Box 16"/>
            <p:cNvSpPr txBox="1">
              <a:spLocks noChangeArrowheads="1"/>
            </p:cNvSpPr>
            <p:nvPr/>
          </p:nvSpPr>
          <p:spPr bwMode="auto">
            <a:xfrm>
              <a:off x="432" y="25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y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2</a:t>
              </a:r>
              <a:endPara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8" name="Text Box 17"/>
            <p:cNvSpPr txBox="1">
              <a:spLocks noChangeArrowheads="1"/>
            </p:cNvSpPr>
            <p:nvPr/>
          </p:nvSpPr>
          <p:spPr bwMode="auto">
            <a:xfrm>
              <a:off x="912" y="2524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y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k</a:t>
              </a:r>
              <a:endPara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29" name="AutoShape 18"/>
            <p:cNvSpPr>
              <a:spLocks noChangeArrowheads="1"/>
            </p:cNvSpPr>
            <p:nvPr/>
          </p:nvSpPr>
          <p:spPr bwMode="auto">
            <a:xfrm rot="-660576">
              <a:off x="576" y="2640"/>
              <a:ext cx="192" cy="432"/>
            </a:xfrm>
            <a:prstGeom prst="triangle">
              <a:avLst>
                <a:gd name="adj" fmla="val 50000"/>
              </a:avLst>
            </a:prstGeom>
            <a:solidFill>
              <a:srgbClr val="FAEE0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30" name="AutoShape 19"/>
            <p:cNvSpPr>
              <a:spLocks noChangeArrowheads="1"/>
            </p:cNvSpPr>
            <p:nvPr/>
          </p:nvSpPr>
          <p:spPr bwMode="auto">
            <a:xfrm rot="-462515">
              <a:off x="1056" y="2592"/>
              <a:ext cx="192" cy="432"/>
            </a:xfrm>
            <a:prstGeom prst="triangle">
              <a:avLst>
                <a:gd name="adj" fmla="val 50000"/>
              </a:avLst>
            </a:prstGeom>
            <a:solidFill>
              <a:srgbClr val="FAEE0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31" name="Text Box 32"/>
            <p:cNvSpPr txBox="1">
              <a:spLocks noChangeArrowheads="1"/>
            </p:cNvSpPr>
            <p:nvPr/>
          </p:nvSpPr>
          <p:spPr bwMode="auto">
            <a:xfrm>
              <a:off x="624" y="302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  <a:sym typeface="Symbol" panose="05050102010706020507" pitchFamily="18" charset="2"/>
                </a:rPr>
                <a:t></a:t>
              </a: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 S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0</a:t>
              </a:r>
              <a:endPara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932" name="Text Box 33"/>
            <p:cNvSpPr txBox="1">
              <a:spLocks noChangeArrowheads="1"/>
            </p:cNvSpPr>
            <p:nvPr/>
          </p:nvSpPr>
          <p:spPr bwMode="auto">
            <a:xfrm>
              <a:off x="1200" y="2736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  <a:sym typeface="Symbol" panose="05050102010706020507" pitchFamily="18" charset="2"/>
                </a:rPr>
                <a:t></a:t>
              </a: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 S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rPr>
                <a:t>k-2</a:t>
              </a:r>
              <a:endPara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69335" y="120502"/>
            <a:ext cx="60404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引理</a:t>
            </a:r>
            <a:r>
              <a:rPr lang="en-US" altLang="zh-CN" dirty="0"/>
              <a:t>4</a:t>
            </a:r>
            <a:r>
              <a:rPr lang="zh-CN" altLang="en-US" dirty="0"/>
              <a:t>：结点度的上界</a:t>
            </a:r>
            <a:endParaRPr lang="zh-TW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b="1">
                <a:solidFill>
                  <a:schemeClr val="folHlink"/>
                </a:solidFill>
                <a:sym typeface="Symbol" panose="05050102010706020507" pitchFamily="18" charset="2"/>
              </a:rPr>
              <a:t>Corollary 4:</a:t>
            </a:r>
            <a:endParaRPr lang="en-US" altLang="zh-TW" b="1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		The max degree D(n) of any node in an n-node</a:t>
            </a:r>
            <a:endParaRPr lang="en-US" altLang="zh-TW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sym typeface="Symbol" panose="05050102010706020507" pitchFamily="18" charset="2"/>
              </a:rPr>
              <a:t>		Fibonacci heap is 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O(lg n)</a:t>
            </a:r>
            <a:endParaRPr lang="en-US" altLang="zh-TW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6600"/>
                </a:solidFill>
                <a:sym typeface="Symbol" panose="05050102010706020507" pitchFamily="18" charset="2"/>
              </a:rPr>
              <a:t>	pf:</a:t>
            </a:r>
            <a:endParaRPr lang="en-US" altLang="zh-TW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	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x: any node in an n-node Fibonacci heap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	k=degree[x]</a:t>
            </a:r>
            <a:endParaRPr lang="en-US" altLang="zh-TW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altLang="zh-TW">
                <a:sym typeface="Symbol" panose="05050102010706020507" pitchFamily="18" charset="2"/>
              </a:rPr>
              <a:t>	n </a:t>
            </a: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ym typeface="Symbol" panose="05050102010706020507" pitchFamily="18" charset="2"/>
              </a:rPr>
              <a:t> size(x) </a:t>
            </a: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</a:t>
            </a:r>
            <a:r>
              <a:rPr lang="en-US" altLang="zh-TW" baseline="30000">
                <a:ea typeface="PMingLiU" panose="02020500000000000000" pitchFamily="18" charset="-120"/>
                <a:sym typeface="Symbol" panose="05050102010706020507" pitchFamily="18" charset="2"/>
              </a:rPr>
              <a:t>k</a:t>
            </a:r>
            <a:endParaRPr lang="en-US" altLang="zh-TW"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	log</a:t>
            </a:r>
            <a:r>
              <a:rPr lang="en-US" altLang="zh-TW" baseline="-25000">
                <a:ea typeface="PMingLiU" panose="02020500000000000000" pitchFamily="18" charset="-120"/>
                <a:sym typeface="Symbol" panose="05050102010706020507" pitchFamily="18" charset="2"/>
              </a:rPr>
              <a:t>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n </a:t>
            </a: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 k</a:t>
            </a:r>
            <a:endParaRPr lang="en-US" altLang="zh-TW"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		Thus the max degree D(n) of any node is </a:t>
            </a:r>
            <a:r>
              <a:rPr lang="en-US" altLang="zh-TW">
                <a:solidFill>
                  <a:schemeClr val="hlink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O(lg n)</a:t>
            </a:r>
            <a:endParaRPr lang="en-US" altLang="zh-TW">
              <a:solidFill>
                <a:schemeClr val="hlink"/>
              </a:solidFill>
              <a:ea typeface="PMingLiU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616793"/>
            <a:ext cx="9144000" cy="36244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二项堆的合并操作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二个度数相同的二项树的合并：比较二个根结点关键字的大小，其中含小关键字的结点成为合并后的结果树的根结点，另一棵树则变成结果树的子树。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两个二项堆的合并：度数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从小取到大，在两个二项堆中如果其中只有一棵树的度数为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，即将此树移动到结果堆，而如果有两棵树的度数都为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，则根据以上方法合并为一个度数为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的二项树。此后这个度数为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的树将可能会和其他度数为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的二项树进行合并。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</a:pPr>
            <a:r>
              <a:rPr lang="zh-CN" altLang="en-US" b="1" dirty="0"/>
              <a:t>此操作的时间复杂度为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二项堆</a:t>
            </a:r>
            <a:endParaRPr lang="zh-CN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两个二项堆的合并则可按如下步骤进行：度数  </a:t>
            </a:r>
            <a:endParaRPr kumimoji="0" lang="zh-CN" altLang="zh-CN" sz="1900" b="0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9" descr="j"/>
          <p:cNvSpPr>
            <a:spLocks noChangeAspect="1" noChangeArrowheads="1"/>
          </p:cNvSpPr>
          <p:nvPr/>
        </p:nvSpPr>
        <p:spPr bwMode="auto">
          <a:xfrm>
            <a:off x="2832100" y="-84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088" y="1366282"/>
            <a:ext cx="5839270" cy="4832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/>
              <a:t>二项堆的插入操作</a:t>
            </a:r>
            <a:endParaRPr lang="en-US" altLang="zh-CN" b="1" dirty="0"/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/>
              <a:t>创建一个只包含要插入元素的二项堆，再将此堆与原二项堆进行合并，即可得到插入后的堆。</a:t>
            </a:r>
            <a:endParaRPr lang="en-US" altLang="zh-CN" b="1" dirty="0"/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/>
              <a:t>需要堆合并，插入操作时间为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b="1" dirty="0"/>
              <a:t>。但是摊还分析的时间复杂度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/>
              <a:t>二项堆的查找最小关键字结点操作</a:t>
            </a:r>
            <a:endParaRPr lang="en-US" altLang="zh-CN" b="1" dirty="0"/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/>
              <a:t>只需查找二项树的的根结点即可，有棵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</a:t>
            </a:r>
            <a:r>
              <a:rPr lang="zh-CN" altLang="en-US" b="1" dirty="0"/>
              <a:t>树，查找所需时间为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/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/>
              <a:t>可以保存一个指向最小根结点的指针，使得查找最小关键字所在结点需要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b="1" dirty="0"/>
              <a:t>。但是在插入，删除等操作时，需要维护该指针。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二项堆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二项堆的删除最小关键字结点操作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先找到最小关键字所在结点，然后将它从其所在的二项树中删除，得到其子树。将这些子树构造出一个临时二项堆，再将此堆合并到原先的堆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不包含最小关键字那棵二项树）中即可。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由于每棵树最多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棵子树，创建新堆的时间为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。同时合并堆的时间也为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，故整个操作所需时间为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全真圓新書"/>
        <a:cs typeface=""/>
      </a:majorFont>
      <a:minorFont>
        <a:latin typeface="Tahoma"/>
        <a:ea typeface="全真行書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7865</Words>
  <Application>WPS 演示</Application>
  <PresentationFormat>全屏显示(4:3)</PresentationFormat>
  <Paragraphs>1078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44</vt:i4>
      </vt:variant>
    </vt:vector>
  </HeadingPairs>
  <TitlesOfParts>
    <vt:vector size="75" baseType="lpstr">
      <vt:lpstr>Arial</vt:lpstr>
      <vt:lpstr>宋体</vt:lpstr>
      <vt:lpstr>Wingdings</vt:lpstr>
      <vt:lpstr>楷体</vt:lpstr>
      <vt:lpstr>Tahoma</vt:lpstr>
      <vt:lpstr>PMingLiU</vt:lpstr>
      <vt:lpstr>PMingLiU-ExtB</vt:lpstr>
      <vt:lpstr>全真圓新書</vt:lpstr>
      <vt:lpstr>全真古印體</vt:lpstr>
      <vt:lpstr>全真中黑體</vt:lpstr>
      <vt:lpstr>Cambria Math</vt:lpstr>
      <vt:lpstr>Times New Roman</vt:lpstr>
      <vt:lpstr>Calibri</vt:lpstr>
      <vt:lpstr>微软雅黑</vt:lpstr>
      <vt:lpstr>Arial Unicode MS</vt:lpstr>
      <vt:lpstr>Calibri Light</vt:lpstr>
      <vt:lpstr>等线</vt:lpstr>
      <vt:lpstr>Arial</vt:lpstr>
      <vt:lpstr>Symbol</vt:lpstr>
      <vt:lpstr>全真行書</vt:lpstr>
      <vt:lpstr>Yu Gothic</vt:lpstr>
      <vt:lpstr>黑体</vt:lpstr>
      <vt:lpstr>Office 主题</vt:lpstr>
      <vt:lpstr>Blends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Dijkstra算法</vt:lpstr>
      <vt:lpstr>二项树</vt:lpstr>
      <vt:lpstr>二项堆（binomial heap）</vt:lpstr>
      <vt:lpstr>二项堆</vt:lpstr>
      <vt:lpstr>二项堆</vt:lpstr>
      <vt:lpstr>二项堆</vt:lpstr>
      <vt:lpstr>二项堆</vt:lpstr>
      <vt:lpstr>二项堆</vt:lpstr>
      <vt:lpstr>二项堆</vt:lpstr>
      <vt:lpstr>斐波那契堆(Fibonacci heap)</vt:lpstr>
      <vt:lpstr>斐波那契堆(Fibonacci heap)</vt:lpstr>
      <vt:lpstr>斐波那契堆(Fibonacci heap)</vt:lpstr>
      <vt:lpstr>斐波那契堆结构</vt:lpstr>
      <vt:lpstr>斐波那契堆结构</vt:lpstr>
      <vt:lpstr>PowerPoint 演示文稿</vt:lpstr>
      <vt:lpstr>斐波那契堆</vt:lpstr>
      <vt:lpstr>斐波那契堆</vt:lpstr>
      <vt:lpstr>斐波那契堆</vt:lpstr>
      <vt:lpstr>斐波那契堆</vt:lpstr>
      <vt:lpstr>斐波那契堆</vt:lpstr>
      <vt:lpstr>抽取最小结点示例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抽取最小结点的结果</vt:lpstr>
      <vt:lpstr>抽取最小结点</vt:lpstr>
      <vt:lpstr>合并根链表</vt:lpstr>
      <vt:lpstr>抽取最小结点分析</vt:lpstr>
      <vt:lpstr>斐波那契堆</vt:lpstr>
      <vt:lpstr>关键字减值和删除结点</vt:lpstr>
      <vt:lpstr>切断和级联切断</vt:lpstr>
      <vt:lpstr>关键字减值示例</vt:lpstr>
      <vt:lpstr>PowerPoint 演示文稿</vt:lpstr>
      <vt:lpstr>PowerPoint 演示文稿</vt:lpstr>
      <vt:lpstr>关键字减值分析</vt:lpstr>
      <vt:lpstr>斐波那契堆</vt:lpstr>
      <vt:lpstr>最大度数的界</vt:lpstr>
      <vt:lpstr>引理1：孩子结点的度</vt:lpstr>
      <vt:lpstr>引理2：斐波那契数的性质</vt:lpstr>
      <vt:lpstr>引理3：结点个数的关系</vt:lpstr>
      <vt:lpstr>引理4：结点度的上界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cyxiao</dc:creator>
  <cp:lastModifiedBy>汪子凡</cp:lastModifiedBy>
  <cp:revision>355</cp:revision>
  <dcterms:created xsi:type="dcterms:W3CDTF">2016-02-17T02:04:00Z</dcterms:created>
  <dcterms:modified xsi:type="dcterms:W3CDTF">2020-06-04T16:09:21Z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