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59" r:id="rId5"/>
    <p:sldId id="260" r:id="rId6"/>
    <p:sldId id="261" r:id="rId7"/>
    <p:sldId id="262" r:id="rId8"/>
    <p:sldId id="263" r:id="rId9"/>
    <p:sldId id="315" r:id="rId10"/>
    <p:sldId id="316"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0" r:id="rId29"/>
    <p:sldId id="283" r:id="rId30"/>
    <p:sldId id="282"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1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7CCD5-85ED-4612-9F9A-E24753BF566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CDA4A-FA99-4761-A986-3D727F4EBA27}" type="slidenum">
              <a:rPr lang="zh-CN" altLang="en-US" smtClean="0"/>
              <a:t>‹#›</a:t>
            </a:fld>
            <a:endParaRPr lang="zh-CN" altLang="en-US"/>
          </a:p>
        </p:txBody>
      </p:sp>
    </p:spTree>
    <p:extLst>
      <p:ext uri="{BB962C8B-B14F-4D97-AF65-F5344CB8AC3E}">
        <p14:creationId xmlns:p14="http://schemas.microsoft.com/office/powerpoint/2010/main" val="2623404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47E77CF-9D3A-43CB-9673-E65965E39F43}" type="datetime1">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107264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34F339-665B-4366-9C36-3154D50F0361}" type="datetime1">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75299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F94A476-A4BD-4F48-B8C1-59953C61CEDB}" type="datetime1">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61412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正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6" y="0"/>
            <a:ext cx="9144000" cy="1147779"/>
          </a:xfrm>
          <a:prstGeom prst="rect">
            <a:avLst/>
          </a:prstGeom>
        </p:spPr>
      </p:pic>
      <p:cxnSp>
        <p:nvCxnSpPr>
          <p:cNvPr id="10" name="直接连接符 9"/>
          <p:cNvCxnSpPr/>
          <p:nvPr userDrawn="1"/>
        </p:nvCxnSpPr>
        <p:spPr>
          <a:xfrm>
            <a:off x="-26126" y="115093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0" y="1265858"/>
            <a:ext cx="9132026" cy="5020642"/>
          </a:xfrm>
        </p:spPr>
        <p:txBody>
          <a:bodyPr/>
          <a:lstStyle>
            <a:lvl1pPr marL="252000" indent="-288000">
              <a:lnSpc>
                <a:spcPts val="3600"/>
              </a:lnSpc>
              <a:spcBef>
                <a:spcPts val="600"/>
              </a:spcBef>
              <a:spcAft>
                <a:spcPts val="600"/>
              </a:spcAft>
              <a:buClr>
                <a:srgbClr val="FF00FF"/>
              </a:buClr>
              <a:buFont typeface="Wingdings" panose="05000000000000000000" pitchFamily="2" charset="2"/>
              <a:buChar char="u"/>
              <a:defRPr>
                <a:latin typeface="楷体" panose="02010609060101010101" pitchFamily="49" charset="-122"/>
                <a:ea typeface="楷体" panose="02010609060101010101" pitchFamily="49" charset="-122"/>
              </a:defRPr>
            </a:lvl1pPr>
            <a:lvl2pPr marL="685800" indent="-228600">
              <a:lnSpc>
                <a:spcPct val="100000"/>
              </a:lnSpc>
              <a:spcBef>
                <a:spcPts val="600"/>
              </a:spcBef>
              <a:spcAft>
                <a:spcPts val="600"/>
              </a:spcAft>
              <a:buClr>
                <a:srgbClr val="0000FF"/>
              </a:buClr>
              <a:buFont typeface="Wingdings" panose="05000000000000000000" pitchFamily="2" charset="2"/>
              <a:buChar char="Ø"/>
              <a:defRPr>
                <a:latin typeface="楷体" panose="02010609060101010101" pitchFamily="49" charset="-122"/>
                <a:ea typeface="楷体" panose="02010609060101010101" pitchFamily="49" charset="-122"/>
              </a:defRPr>
            </a:lvl2pPr>
            <a:lvl3pPr marL="1143000" indent="-228600">
              <a:lnSpc>
                <a:spcPct val="100000"/>
              </a:lnSpc>
              <a:spcBef>
                <a:spcPts val="600"/>
              </a:spcBef>
              <a:spcAft>
                <a:spcPts val="600"/>
              </a:spcAft>
              <a:buClr>
                <a:srgbClr val="7030A0"/>
              </a:buClr>
              <a:buFont typeface="Wingdings" panose="05000000000000000000" pitchFamily="2" charset="2"/>
              <a:buChar char="n"/>
              <a:defRPr b="1"/>
            </a:lvl3pPr>
            <a:lvl4pPr marL="1600200" indent="-228600">
              <a:lnSpc>
                <a:spcPct val="100000"/>
              </a:lnSpc>
              <a:spcBef>
                <a:spcPts val="600"/>
              </a:spcBef>
              <a:spcAft>
                <a:spcPts val="600"/>
              </a:spcAft>
              <a:buFont typeface="Wingdings" panose="05000000000000000000" pitchFamily="2" charset="2"/>
              <a:buChar char="ü"/>
              <a:defRPr/>
            </a:lvl4pPr>
            <a:lvl5pPr>
              <a:lnSpc>
                <a:spcPct val="100000"/>
              </a:lnSpc>
              <a:spcBef>
                <a:spcPts val="600"/>
              </a:spcBef>
              <a:spcAft>
                <a:spcPts val="600"/>
              </a:spcAf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cxnSp>
        <p:nvCxnSpPr>
          <p:cNvPr id="13" name="直接连接符 12"/>
          <p:cNvCxnSpPr/>
          <p:nvPr userDrawn="1"/>
        </p:nvCxnSpPr>
        <p:spPr>
          <a:xfrm>
            <a:off x="-17419" y="639822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13498"/>
            <a:ext cx="9144000" cy="444501"/>
          </a:xfrm>
          <a:prstGeom prst="rect">
            <a:avLst/>
          </a:prstGeom>
        </p:spPr>
      </p:pic>
      <p:sp>
        <p:nvSpPr>
          <p:cNvPr id="2" name="Title 1"/>
          <p:cNvSpPr>
            <a:spLocks noGrp="1"/>
          </p:cNvSpPr>
          <p:nvPr>
            <p:ph type="title"/>
          </p:nvPr>
        </p:nvSpPr>
        <p:spPr>
          <a:xfrm>
            <a:off x="22797" y="12700"/>
            <a:ext cx="9121203" cy="1138237"/>
          </a:xfrm>
        </p:spPr>
        <p:txBody>
          <a:bodyPr/>
          <a:lstStyle>
            <a:lvl1pPr>
              <a:defRPr b="1">
                <a:solidFill>
                  <a:schemeClr val="bg1"/>
                </a:solidFill>
                <a:latin typeface="+mj-ea"/>
                <a:ea typeface="+mj-ea"/>
              </a:defRPr>
            </a:lvl1pPr>
          </a:lstStyle>
          <a:p>
            <a:r>
              <a:rPr lang="zh-CN" altLang="en-US" dirty="0"/>
              <a:t>单击此处编辑母版标题样式</a:t>
            </a:r>
            <a:endParaRPr lang="en-US" dirty="0"/>
          </a:p>
        </p:txBody>
      </p:sp>
      <p:sp>
        <p:nvSpPr>
          <p:cNvPr id="4" name="文本框 3">
            <a:extLst>
              <a:ext uri="{FF2B5EF4-FFF2-40B4-BE49-F238E27FC236}">
                <a16:creationId xmlns:a16="http://schemas.microsoft.com/office/drawing/2014/main" id="{63B3449E-764F-469F-A4E4-A0A52B84AB35}"/>
              </a:ext>
            </a:extLst>
          </p:cNvPr>
          <p:cNvSpPr txBox="1"/>
          <p:nvPr userDrawn="1"/>
        </p:nvSpPr>
        <p:spPr>
          <a:xfrm>
            <a:off x="7666074" y="138223"/>
            <a:ext cx="1392866" cy="369332"/>
          </a:xfrm>
          <a:prstGeom prst="rect">
            <a:avLst/>
          </a:prstGeom>
          <a:noFill/>
        </p:spPr>
        <p:txBody>
          <a:bodyPr wrap="square" rtlCol="0">
            <a:spAutoFit/>
          </a:bodyPr>
          <a:lstStyle/>
          <a:p>
            <a:r>
              <a:rPr lang="en-US" altLang="zh-CN" dirty="0">
                <a:solidFill>
                  <a:schemeClr val="bg1"/>
                </a:solidFill>
              </a:rPr>
              <a:t>Part12-</a:t>
            </a:r>
            <a:fld id="{55F28B40-D5B2-4FB9-844A-8C5493557BD8}" type="slidenum">
              <a:rPr lang="en-US" altLang="zh-CN" smtClean="0">
                <a:solidFill>
                  <a:schemeClr val="bg1"/>
                </a:solidFill>
              </a:rPr>
              <a:t>‹#›</a:t>
            </a:fld>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300831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B991CBB-08D0-4658-A6CD-EF7805CCA32F}" type="datetime1">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55418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42C114D-306D-4282-AE55-085B36D056F3}" type="datetime1">
              <a:rPr lang="zh-CN" altLang="en-US" smtClean="0"/>
              <a:t>2020/6/3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196649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6B367CF-8E84-457F-A163-64AC01434103}" type="datetime1">
              <a:rPr lang="zh-CN" altLang="en-US" smtClean="0"/>
              <a:t>2020/6/3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2971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F0CF6DF-4205-480A-8E60-B1DB8FC43F2F}" type="datetime1">
              <a:rPr lang="zh-CN" altLang="en-US" smtClean="0"/>
              <a:t>2020/6/3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174775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3AA1B-FD23-4BBA-90EE-7E43167A29D5}" type="datetime1">
              <a:rPr lang="zh-CN" altLang="en-US" smtClean="0"/>
              <a:t>2020/6/3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43953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E84C8D0-34EB-4C1A-9F40-C432D30EE175}" type="datetime1">
              <a:rPr lang="zh-CN" altLang="en-US" smtClean="0"/>
              <a:t>2020/6/3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3716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E91870-6F06-4A68-A489-190B642F3D85}" type="datetime1">
              <a:rPr lang="zh-CN" altLang="en-US" smtClean="0"/>
              <a:t>2020/6/3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4521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8F80B-3115-4622-BCC0-979D2D3F2DF2}" type="datetime1">
              <a:rPr lang="zh-CN" altLang="en-US" smtClean="0"/>
              <a:t>2020/6/3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630914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760631" y="4533364"/>
            <a:ext cx="4842456" cy="1094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solidFill>
                  <a:schemeClr val="tx1"/>
                </a:solidFill>
              </a:rPr>
              <a:t>算法分析与设计</a:t>
            </a:r>
          </a:p>
        </p:txBody>
      </p:sp>
      <p:sp>
        <p:nvSpPr>
          <p:cNvPr id="3" name="灯片编号占位符 2">
            <a:extLst>
              <a:ext uri="{FF2B5EF4-FFF2-40B4-BE49-F238E27FC236}">
                <a16:creationId xmlns:a16="http://schemas.microsoft.com/office/drawing/2014/main" id="{CA88B297-1188-46D3-A8BC-FEDF821DAC35}"/>
              </a:ext>
            </a:extLst>
          </p:cNvPr>
          <p:cNvSpPr>
            <a:spLocks noGrp="1"/>
          </p:cNvSpPr>
          <p:nvPr>
            <p:ph type="sldNum" sz="quarter" idx="12"/>
          </p:nvPr>
        </p:nvSpPr>
        <p:spPr/>
        <p:txBody>
          <a:bodyPr/>
          <a:lstStyle/>
          <a:p>
            <a:fld id="{F61D61E8-B9C7-4E3F-8B11-AC827D5B269A}" type="slidenum">
              <a:rPr lang="zh-CN" altLang="en-US" smtClean="0"/>
              <a:t>1</a:t>
            </a:fld>
            <a:endParaRPr lang="zh-CN" altLang="en-US"/>
          </a:p>
        </p:txBody>
      </p:sp>
    </p:spTree>
    <p:extLst>
      <p:ext uri="{BB962C8B-B14F-4D97-AF65-F5344CB8AC3E}">
        <p14:creationId xmlns:p14="http://schemas.microsoft.com/office/powerpoint/2010/main" val="237050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F36A2E-49BE-4DA4-88C0-7DE16C5A5D1E}"/>
              </a:ext>
            </a:extLst>
          </p:cNvPr>
          <p:cNvSpPr>
            <a:spLocks noGrp="1"/>
          </p:cNvSpPr>
          <p:nvPr>
            <p:ph idx="1"/>
          </p:nvPr>
        </p:nvSpPr>
        <p:spPr/>
        <p:txBody>
          <a:bodyPr/>
          <a:lstStyle/>
          <a:p>
            <a:r>
              <a:rPr lang="zh-CN" altLang="en-US" b="1" dirty="0">
                <a:latin typeface="Arial" panose="020B0604020202020204" pitchFamily="34" charset="0"/>
                <a:cs typeface="Arial" panose="020B0604020202020204" pitchFamily="34" charset="0"/>
              </a:rPr>
              <a:t>证明一个问题是</a:t>
            </a:r>
            <a:r>
              <a:rPr lang="en-US" altLang="zh-CN" b="1" dirty="0">
                <a:latin typeface="Arial" panose="020B0604020202020204" pitchFamily="34" charset="0"/>
                <a:cs typeface="Arial" panose="020B0604020202020204" pitchFamily="34" charset="0"/>
              </a:rPr>
              <a:t>NPC</a:t>
            </a:r>
            <a:r>
              <a:rPr lang="zh-CN" altLang="en-US" b="1" dirty="0">
                <a:latin typeface="Arial" panose="020B0604020202020204" pitchFamily="34" charset="0"/>
                <a:cs typeface="Arial" panose="020B0604020202020204" pitchFamily="34" charset="0"/>
              </a:rPr>
              <a:t>问题，依赖三个关键概念</a:t>
            </a:r>
            <a:endParaRPr lang="en-US" altLang="zh-CN" b="1"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判定问题与最优化问题</a:t>
            </a:r>
            <a:endParaRPr lang="en-US" altLang="zh-CN" b="1"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多项式时间归约</a:t>
            </a:r>
            <a:endParaRPr lang="en-US" altLang="zh-CN" b="1"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第一个</a:t>
            </a:r>
            <a:r>
              <a:rPr lang="en-US" altLang="zh-CN" b="1" dirty="0">
                <a:latin typeface="Arial" panose="020B0604020202020204" pitchFamily="34" charset="0"/>
                <a:cs typeface="Arial" panose="020B0604020202020204" pitchFamily="34" charset="0"/>
              </a:rPr>
              <a:t>NPC</a:t>
            </a:r>
            <a:r>
              <a:rPr lang="zh-CN" altLang="en-US" b="1" dirty="0">
                <a:latin typeface="Arial" panose="020B0604020202020204" pitchFamily="34" charset="0"/>
                <a:cs typeface="Arial" panose="020B0604020202020204" pitchFamily="34" charset="0"/>
              </a:rPr>
              <a:t>问题</a:t>
            </a:r>
          </a:p>
        </p:txBody>
      </p:sp>
      <p:sp>
        <p:nvSpPr>
          <p:cNvPr id="3" name="标题 2">
            <a:extLst>
              <a:ext uri="{FF2B5EF4-FFF2-40B4-BE49-F238E27FC236}">
                <a16:creationId xmlns:a16="http://schemas.microsoft.com/office/drawing/2014/main" id="{08F688F4-6EF7-418D-AD42-1B3BEBC07517}"/>
              </a:ext>
            </a:extLst>
          </p:cNvPr>
          <p:cNvSpPr>
            <a:spLocks noGrp="1"/>
          </p:cNvSpPr>
          <p:nvPr>
            <p:ph type="title"/>
          </p:nvPr>
        </p:nvSpPr>
        <p:spPr/>
        <p:txBody>
          <a:bodyPr/>
          <a:lstStyle/>
          <a:p>
            <a:r>
              <a:rPr lang="en-US" altLang="zh-CN" dirty="0"/>
              <a:t>NPC</a:t>
            </a:r>
            <a:r>
              <a:rPr lang="zh-CN" altLang="en-US" dirty="0"/>
              <a:t>问题证明概述</a:t>
            </a:r>
          </a:p>
        </p:txBody>
      </p:sp>
    </p:spTree>
    <p:extLst>
      <p:ext uri="{BB962C8B-B14F-4D97-AF65-F5344CB8AC3E}">
        <p14:creationId xmlns:p14="http://schemas.microsoft.com/office/powerpoint/2010/main" val="4568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ts val="3500"/>
              </a:lnSpc>
            </a:pPr>
            <a:r>
              <a:rPr lang="zh-CN" altLang="en-US" sz="2400" b="1" dirty="0">
                <a:latin typeface="Times New Roman" panose="02020603050405020304" pitchFamily="18" charset="0"/>
                <a:cs typeface="Times New Roman" panose="02020603050405020304" pitchFamily="18" charset="0"/>
              </a:rPr>
              <a:t>判定问题</a:t>
            </a:r>
            <a:endParaRPr lang="en-US" altLang="zh-CN" sz="2400" b="1" dirty="0">
              <a:latin typeface="Times New Roman" panose="02020603050405020304" pitchFamily="18" charset="0"/>
              <a:cs typeface="Times New Roman" panose="02020603050405020304" pitchFamily="18" charset="0"/>
            </a:endParaRPr>
          </a:p>
          <a:p>
            <a:pPr lvl="1">
              <a:lnSpc>
                <a:spcPts val="3500"/>
              </a:lnSpc>
            </a:pPr>
            <a:r>
              <a:rPr lang="zh-CN" altLang="en-US" b="1" dirty="0">
                <a:latin typeface="Times New Roman" panose="02020603050405020304" pitchFamily="18" charset="0"/>
                <a:cs typeface="Times New Roman" panose="02020603050405020304" pitchFamily="18" charset="0"/>
              </a:rPr>
              <a:t>直观概念：答案只有两个“是</a:t>
            </a:r>
            <a:r>
              <a:rPr lang="en-US" altLang="zh-CN" b="1" dirty="0">
                <a:latin typeface="Times New Roman" panose="02020603050405020304" pitchFamily="18" charset="0"/>
                <a:cs typeface="Times New Roman" panose="02020603050405020304" pitchFamily="18" charset="0"/>
              </a:rPr>
              <a:t>(Yes)</a:t>
            </a:r>
            <a:r>
              <a:rPr lang="zh-CN" altLang="en-US" b="1" dirty="0">
                <a:latin typeface="Times New Roman" panose="02020603050405020304" pitchFamily="18" charset="0"/>
                <a:cs typeface="Times New Roman" panose="02020603050405020304" pitchFamily="18" charset="0"/>
              </a:rPr>
              <a:t>”和“否</a:t>
            </a:r>
            <a:r>
              <a:rPr lang="en-US" altLang="zh-CN" b="1" dirty="0">
                <a:latin typeface="Times New Roman" panose="02020603050405020304" pitchFamily="18" charset="0"/>
                <a:cs typeface="Times New Roman" panose="02020603050405020304" pitchFamily="18" charset="0"/>
              </a:rPr>
              <a:t>(No)</a:t>
            </a:r>
            <a:r>
              <a:rPr lang="zh-CN" altLang="en-US" b="1" dirty="0">
                <a:latin typeface="Times New Roman" panose="02020603050405020304" pitchFamily="18" charset="0"/>
                <a:cs typeface="Times New Roman" panose="02020603050405020304" pitchFamily="18" charset="0"/>
              </a:rPr>
              <a:t>”的问题</a:t>
            </a:r>
            <a:endParaRPr lang="en-US" altLang="zh-CN" b="1" dirty="0">
              <a:latin typeface="Times New Roman" panose="02020603050405020304" pitchFamily="18" charset="0"/>
              <a:cs typeface="Times New Roman" panose="02020603050405020304" pitchFamily="18" charset="0"/>
            </a:endParaRPr>
          </a:p>
          <a:p>
            <a:pPr lvl="1">
              <a:lnSpc>
                <a:spcPts val="3500"/>
              </a:lnSpc>
            </a:pPr>
            <a:r>
              <a:rPr lang="zh-CN" altLang="en-US" b="1" dirty="0">
                <a:latin typeface="Times New Roman" panose="02020603050405020304" pitchFamily="18" charset="0"/>
                <a:cs typeface="Times New Roman" panose="02020603050405020304" pitchFamily="18" charset="0"/>
              </a:rPr>
              <a:t>形式化定义 </a:t>
            </a:r>
          </a:p>
          <a:p>
            <a:pPr lvl="2">
              <a:lnSpc>
                <a:spcPts val="35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判定问题𝜫为有序对</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𝑫</a:t>
            </a:r>
            <a:r>
              <a:rPr lang="zh-CN" altLang="en-US" sz="2400" baseline="-25000" dirty="0">
                <a:latin typeface="Times New Roman" panose="02020603050405020304" pitchFamily="18" charset="0"/>
                <a:ea typeface="楷体" panose="02010609060101010101" pitchFamily="49" charset="-122"/>
                <a:cs typeface="Times New Roman" panose="02020603050405020304" pitchFamily="18" charset="0"/>
              </a:rPr>
              <a:t>𝜫</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𝒀</a:t>
            </a:r>
            <a:r>
              <a:rPr lang="zh-CN" altLang="en-US" sz="2400" baseline="-25000" dirty="0">
                <a:latin typeface="Times New Roman" panose="02020603050405020304" pitchFamily="18" charset="0"/>
                <a:ea typeface="楷体" panose="02010609060101010101" pitchFamily="49" charset="-122"/>
                <a:cs typeface="Times New Roman" panose="02020603050405020304" pitchFamily="18" charset="0"/>
              </a:rPr>
              <a:t>𝜫</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lvl="3">
              <a:lnSpc>
                <a:spcPts val="3500"/>
              </a:lnSpc>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𝑫</a:t>
            </a:r>
            <a:r>
              <a:rPr lang="zh-CN" altLang="en-US" sz="2400" b="1" baseline="-25000" dirty="0">
                <a:latin typeface="Times New Roman" panose="02020603050405020304" pitchFamily="18" charset="0"/>
                <a:ea typeface="楷体" panose="02010609060101010101" pitchFamily="49" charset="-122"/>
                <a:cs typeface="Times New Roman" panose="02020603050405020304" pitchFamily="18" charset="0"/>
              </a:rPr>
              <a:t>𝜫</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是实例的集合，由𝜫的所有可能的实例组成 </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lvl="3">
              <a:lnSpc>
                <a:spcPts val="3500"/>
              </a:lnSpc>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𝒀</a:t>
            </a:r>
            <a:r>
              <a:rPr lang="zh-CN" altLang="en-US" sz="2400" b="1" baseline="-25000" dirty="0">
                <a:latin typeface="Times New Roman" panose="02020603050405020304" pitchFamily="18" charset="0"/>
                <a:ea typeface="楷体" panose="02010609060101010101" pitchFamily="49" charset="-122"/>
                <a:cs typeface="Times New Roman" panose="02020603050405020304" pitchFamily="18" charset="0"/>
              </a:rPr>
              <a:t>𝜫</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⊆𝑫</a:t>
            </a:r>
            <a:r>
              <a:rPr lang="zh-CN" altLang="en-US" sz="2400" b="1" baseline="-25000" dirty="0">
                <a:latin typeface="Times New Roman" panose="02020603050405020304" pitchFamily="18" charset="0"/>
                <a:ea typeface="楷体" panose="02010609060101010101" pitchFamily="49" charset="-122"/>
                <a:cs typeface="Times New Roman" panose="02020603050405020304" pitchFamily="18" charset="0"/>
              </a:rPr>
              <a:t>𝜫</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由所有答案为“</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Yes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”的实例组成</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lvl="1"/>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a:t>判定问题</a:t>
            </a:r>
          </a:p>
        </p:txBody>
      </p:sp>
    </p:spTree>
    <p:extLst>
      <p:ext uri="{BB962C8B-B14F-4D97-AF65-F5344CB8AC3E}">
        <p14:creationId xmlns:p14="http://schemas.microsoft.com/office/powerpoint/2010/main" val="76050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lnSpc>
                <a:spcPts val="38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哈密尔顿回路（</a:t>
            </a:r>
            <a:r>
              <a:rPr lang="en-US" altLang="zh-CN" sz="2400" b="1" dirty="0">
                <a:latin typeface="Times New Roman" panose="02020603050405020304" pitchFamily="18" charset="0"/>
                <a:cs typeface="Times New Roman" panose="02020603050405020304" pitchFamily="18" charset="0"/>
              </a:rPr>
              <a:t>HC</a:t>
            </a:r>
            <a:r>
              <a:rPr lang="zh-CN" altLang="en-US" sz="2400" b="1" dirty="0">
                <a:latin typeface="Times New Roman" panose="02020603050405020304" pitchFamily="18" charset="0"/>
                <a:cs typeface="Times New Roman" panose="02020603050405020304" pitchFamily="18" charset="0"/>
              </a:rPr>
              <a:t>） 的判定问题</a:t>
            </a:r>
          </a:p>
          <a:p>
            <a:pPr lvl="1">
              <a:lnSpc>
                <a:spcPts val="3800"/>
              </a:lnSpc>
              <a:spcBef>
                <a:spcPts val="0"/>
              </a:spcBef>
              <a:spcAft>
                <a:spcPts val="0"/>
              </a:spcAft>
            </a:pPr>
            <a:r>
              <a:rPr lang="zh-CN" altLang="en-US" b="1" dirty="0">
                <a:latin typeface="Times New Roman" panose="02020603050405020304" pitchFamily="18" charset="0"/>
                <a:cs typeface="Times New Roman" panose="02020603050405020304" pitchFamily="18" charset="0"/>
              </a:rPr>
              <a:t>任给无向图𝑮，问𝑮是哈密尔顿图吗？ </a:t>
            </a:r>
            <a:endParaRPr lang="en-US" altLang="zh-CN" b="1" dirty="0">
              <a:latin typeface="Times New Roman" panose="02020603050405020304" pitchFamily="18" charset="0"/>
              <a:cs typeface="Times New Roman" panose="02020603050405020304" pitchFamily="18" charset="0"/>
            </a:endParaRPr>
          </a:p>
          <a:p>
            <a:pPr lvl="2">
              <a:lnSpc>
                <a:spcPts val="38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𝑫</a:t>
            </a:r>
            <a:r>
              <a:rPr lang="zh-CN" altLang="en-US" sz="2400" baseline="-25000" dirty="0">
                <a:latin typeface="Times New Roman" panose="02020603050405020304" pitchFamily="18" charset="0"/>
                <a:ea typeface="楷体" panose="02010609060101010101" pitchFamily="49" charset="-122"/>
                <a:cs typeface="Times New Roman" panose="02020603050405020304" pitchFamily="18" charset="0"/>
              </a:rPr>
              <a:t>𝑯𝑪</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由所有的无向图组成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2">
              <a:lnSpc>
                <a:spcPts val="38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𝒀</a:t>
            </a:r>
            <a:r>
              <a:rPr lang="zh-CN" altLang="en-US" sz="2400" baseline="-25000" dirty="0">
                <a:latin typeface="Times New Roman" panose="02020603050405020304" pitchFamily="18" charset="0"/>
                <a:ea typeface="楷体" panose="02010609060101010101" pitchFamily="49" charset="-122"/>
                <a:cs typeface="Times New Roman" panose="02020603050405020304" pitchFamily="18" charset="0"/>
              </a:rPr>
              <a:t>𝑯𝑪</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包括所有哈密尔顿图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2">
              <a:lnSpc>
                <a:spcPts val="38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只需要回答𝑮中是否存在哈密尔顿回路，不需要给出𝑮的具体哈密尔顿回路 </a:t>
            </a:r>
          </a:p>
          <a:p>
            <a:pPr>
              <a:lnSpc>
                <a:spcPts val="3800"/>
              </a:lnSpc>
              <a:spcBef>
                <a:spcPts val="0"/>
              </a:spcBef>
              <a:spcAft>
                <a:spcPts val="0"/>
              </a:spcAft>
            </a:pPr>
            <a:r>
              <a:rPr lang="zh-CN" altLang="en-US" b="1" dirty="0">
                <a:latin typeface="Times New Roman" panose="02020603050405020304" pitchFamily="18" charset="0"/>
                <a:cs typeface="Times New Roman" panose="02020603050405020304" pitchFamily="18" charset="0"/>
              </a:rPr>
              <a:t>对应的搜索问题：</a:t>
            </a:r>
            <a:endParaRPr lang="en-US" altLang="zh-CN" b="1" dirty="0">
              <a:latin typeface="Times New Roman" panose="02020603050405020304" pitchFamily="18" charset="0"/>
              <a:cs typeface="Times New Roman" panose="02020603050405020304" pitchFamily="18" charset="0"/>
            </a:endParaRPr>
          </a:p>
          <a:p>
            <a:pPr lvl="2">
              <a:lnSpc>
                <a:spcPts val="38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为𝑮找出一条哈密尔顿回路</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如果存在</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p>
          <a:p>
            <a:pPr lvl="2">
              <a:lnSpc>
                <a:spcPts val="38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回答“</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No”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如果不存在</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p>
          <a:p>
            <a:endParaRPr lang="zh-CN" altLang="en-US" dirty="0"/>
          </a:p>
        </p:txBody>
      </p:sp>
      <p:sp>
        <p:nvSpPr>
          <p:cNvPr id="3" name="标题 2"/>
          <p:cNvSpPr>
            <a:spLocks noGrp="1"/>
          </p:cNvSpPr>
          <p:nvPr>
            <p:ph type="title"/>
          </p:nvPr>
        </p:nvSpPr>
        <p:spPr/>
        <p:txBody>
          <a:bodyPr/>
          <a:lstStyle/>
          <a:p>
            <a:r>
              <a:rPr lang="zh-CN" altLang="en-US" dirty="0"/>
              <a:t>判定问题</a:t>
            </a:r>
          </a:p>
        </p:txBody>
      </p:sp>
    </p:spTree>
    <p:extLst>
      <p:ext uri="{BB962C8B-B14F-4D97-AF65-F5344CB8AC3E}">
        <p14:creationId xmlns:p14="http://schemas.microsoft.com/office/powerpoint/2010/main" val="239946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lnSpc>
                <a:spcPts val="3500"/>
              </a:lnSpc>
              <a:spcBef>
                <a:spcPts val="0"/>
              </a:spcBef>
              <a:spcAft>
                <a:spcPts val="0"/>
              </a:spcAft>
            </a:pPr>
            <a:r>
              <a:rPr lang="en-US" altLang="zh-CN" b="1" dirty="0">
                <a:latin typeface="Times New Roman" panose="02020603050405020304" pitchFamily="18" charset="0"/>
                <a:cs typeface="Times New Roman" panose="02020603050405020304" pitchFamily="18" charset="0"/>
              </a:rPr>
              <a:t>HC</a:t>
            </a:r>
            <a:r>
              <a:rPr lang="zh-CN" altLang="en-US" b="1" dirty="0">
                <a:latin typeface="Times New Roman" panose="02020603050405020304" pitchFamily="18" charset="0"/>
                <a:cs typeface="Times New Roman" panose="02020603050405020304" pitchFamily="18" charset="0"/>
              </a:rPr>
              <a:t>对应的搜索问题不比</a:t>
            </a:r>
            <a:r>
              <a:rPr lang="en-US" altLang="zh-CN" b="1" dirty="0">
                <a:latin typeface="Times New Roman" panose="02020603050405020304" pitchFamily="18" charset="0"/>
                <a:cs typeface="Times New Roman" panose="02020603050405020304" pitchFamily="18" charset="0"/>
              </a:rPr>
              <a:t>HC</a:t>
            </a:r>
            <a:r>
              <a:rPr lang="zh-CN" altLang="en-US" b="1" dirty="0">
                <a:latin typeface="Times New Roman" panose="02020603050405020304" pitchFamily="18" charset="0"/>
                <a:cs typeface="Times New Roman" panose="02020603050405020304" pitchFamily="18" charset="0"/>
              </a:rPr>
              <a:t>的判定问题更容易 </a:t>
            </a:r>
          </a:p>
          <a:p>
            <a:pPr lvl="1">
              <a:lnSpc>
                <a:spcPts val="3500"/>
              </a:lnSpc>
              <a:spcBef>
                <a:spcPts val="0"/>
              </a:spcBef>
              <a:spcAft>
                <a:spcPts val="0"/>
              </a:spcAft>
            </a:pPr>
            <a:r>
              <a:rPr lang="zh-CN" altLang="en-US" b="1" dirty="0">
                <a:latin typeface="Times New Roman" panose="02020603050405020304" pitchFamily="18" charset="0"/>
                <a:cs typeface="Times New Roman" panose="02020603050405020304" pitchFamily="18" charset="0"/>
              </a:rPr>
              <a:t>如果多项式时间算法𝑨能求解搜索问题</a:t>
            </a:r>
            <a:endParaRPr lang="en-US" altLang="zh-CN" b="1" dirty="0">
              <a:latin typeface="Times New Roman" panose="02020603050405020304" pitchFamily="18" charset="0"/>
              <a:cs typeface="Times New Roman" panose="02020603050405020304" pitchFamily="18" charset="0"/>
            </a:endParaRPr>
          </a:p>
          <a:p>
            <a:pPr lvl="2">
              <a:lnSpc>
                <a:spcPts val="35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当𝑮有哈密尔顿回路时，𝑨输出𝑮的一条哈密尔顿回路；</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2">
              <a:lnSpc>
                <a:spcPts val="3500"/>
              </a:lnSpc>
              <a:spcBef>
                <a:spcPts val="0"/>
              </a:spcBef>
              <a:spcAft>
                <a:spcPts val="0"/>
              </a:spcAft>
            </a:pPr>
            <a:r>
              <a:rPr lang="zh-CN" altLang="en-US" sz="2400">
                <a:latin typeface="Times New Roman" panose="02020603050405020304" pitchFamily="18" charset="0"/>
                <a:ea typeface="楷体" panose="02010609060101010101" pitchFamily="49" charset="-122"/>
                <a:cs typeface="Times New Roman" panose="02020603050405020304" pitchFamily="18" charset="0"/>
              </a:rPr>
              <a:t>当𝑮没有哈密尔顿</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回路时，𝑨输出“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No</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ts val="3500"/>
              </a:lnSpc>
              <a:spcBef>
                <a:spcPts val="0"/>
              </a:spcBef>
              <a:spcAft>
                <a:spcPts val="0"/>
              </a:spcAft>
            </a:pPr>
            <a:r>
              <a:rPr lang="zh-CN" altLang="en-US" b="1" dirty="0">
                <a:latin typeface="Times New Roman" panose="02020603050405020304" pitchFamily="18" charset="0"/>
                <a:cs typeface="Times New Roman" panose="02020603050405020304" pitchFamily="18" charset="0"/>
              </a:rPr>
              <a:t>可基于𝑨构造算法𝑩</a:t>
            </a:r>
            <a:endParaRPr lang="en-US" altLang="zh-CN" b="1" dirty="0">
              <a:latin typeface="Times New Roman" panose="02020603050405020304" pitchFamily="18" charset="0"/>
              <a:cs typeface="Times New Roman" panose="02020603050405020304" pitchFamily="18" charset="0"/>
            </a:endParaRPr>
          </a:p>
          <a:p>
            <a:pPr lvl="2">
              <a:lnSpc>
                <a:spcPts val="35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如果𝑨对𝑮输出的是回路， 𝑩输出“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Yes</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2">
              <a:lnSpc>
                <a:spcPts val="35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如果𝑨输出“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No”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𝑩输出“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No” </a:t>
            </a:r>
          </a:p>
          <a:p>
            <a:pPr lvl="2">
              <a:lnSpc>
                <a:spcPts val="35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则显然，𝑩也是多项式时间算法 </a:t>
            </a:r>
          </a:p>
          <a:p>
            <a:pPr lvl="1">
              <a:lnSpc>
                <a:spcPts val="3500"/>
              </a:lnSpc>
              <a:spcBef>
                <a:spcPts val="0"/>
              </a:spcBef>
              <a:spcAft>
                <a:spcPts val="0"/>
              </a:spcAft>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HC</a:t>
            </a:r>
            <a:r>
              <a:rPr lang="zh-CN" altLang="en-US" b="1" dirty="0">
                <a:latin typeface="Times New Roman" panose="02020603050405020304" pitchFamily="18" charset="0"/>
                <a:cs typeface="Times New Roman" panose="02020603050405020304" pitchFamily="18" charset="0"/>
              </a:rPr>
              <a:t>的搜索问题是易解的⇒</a:t>
            </a:r>
            <a:r>
              <a:rPr lang="en-US" altLang="zh-CN" b="1" dirty="0">
                <a:latin typeface="Times New Roman" panose="02020603050405020304" pitchFamily="18" charset="0"/>
                <a:cs typeface="Times New Roman" panose="02020603050405020304" pitchFamily="18" charset="0"/>
              </a:rPr>
              <a:t>HC</a:t>
            </a:r>
            <a:r>
              <a:rPr lang="zh-CN" altLang="en-US" b="1" dirty="0">
                <a:latin typeface="Times New Roman" panose="02020603050405020304" pitchFamily="18" charset="0"/>
                <a:cs typeface="Times New Roman" panose="02020603050405020304" pitchFamily="18" charset="0"/>
              </a:rPr>
              <a:t>的判定问题是易解的</a:t>
            </a:r>
            <a:endParaRPr lang="en-US" altLang="zh-CN" b="1" dirty="0">
              <a:latin typeface="Times New Roman" panose="02020603050405020304" pitchFamily="18" charset="0"/>
              <a:cs typeface="Times New Roman" panose="02020603050405020304" pitchFamily="18" charset="0"/>
            </a:endParaRPr>
          </a:p>
          <a:p>
            <a:pPr marL="457200" lvl="1" indent="0">
              <a:lnSpc>
                <a:spcPts val="35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HC</a:t>
            </a:r>
            <a:r>
              <a:rPr lang="zh-CN" altLang="en-US" b="1" dirty="0">
                <a:latin typeface="Times New Roman" panose="02020603050405020304" pitchFamily="18" charset="0"/>
                <a:cs typeface="Times New Roman" panose="02020603050405020304" pitchFamily="18" charset="0"/>
              </a:rPr>
              <a:t>的判定问题是难解的⇒其搜索问题是难解的 </a:t>
            </a:r>
          </a:p>
          <a:p>
            <a:pPr>
              <a:spcBef>
                <a:spcPts val="0"/>
              </a:spcBef>
              <a:spcAft>
                <a:spcPts val="0"/>
              </a:spcAft>
            </a:pPr>
            <a:endParaRPr lang="zh-CN" altLang="en-US" dirty="0"/>
          </a:p>
        </p:txBody>
      </p:sp>
      <p:sp>
        <p:nvSpPr>
          <p:cNvPr id="3" name="标题 2"/>
          <p:cNvSpPr>
            <a:spLocks noGrp="1"/>
          </p:cNvSpPr>
          <p:nvPr>
            <p:ph type="title"/>
          </p:nvPr>
        </p:nvSpPr>
        <p:spPr/>
        <p:txBody>
          <a:bodyPr/>
          <a:lstStyle/>
          <a:p>
            <a:r>
              <a:rPr lang="zh-CN" altLang="en-US" dirty="0"/>
              <a:t>判定问题</a:t>
            </a:r>
          </a:p>
        </p:txBody>
      </p:sp>
    </p:spTree>
    <p:extLst>
      <p:ext uri="{BB962C8B-B14F-4D97-AF65-F5344CB8AC3E}">
        <p14:creationId xmlns:p14="http://schemas.microsoft.com/office/powerpoint/2010/main" val="140691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货郎问题</a:t>
            </a:r>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的判定问题</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任给𝒏个城市，以及城市𝒊与城市𝒋之间的正整数距离 𝒅</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𝒊</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𝒊≠𝒋</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𝟏≤𝒊</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𝒋≤𝒏 以及正整数𝑫</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问有一条每一个城市恰好经过一次最后回到出发点且长度不超过𝑫的巡回路线吗？</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即，是否存在𝟏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𝟐</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𝒏的排列𝝈，使得 </a:t>
            </a:r>
          </a:p>
          <a:p>
            <a:endParaRPr lang="zh-CN" altLang="en-US" dirty="0"/>
          </a:p>
        </p:txBody>
      </p:sp>
      <p:sp>
        <p:nvSpPr>
          <p:cNvPr id="3" name="标题 2"/>
          <p:cNvSpPr>
            <a:spLocks noGrp="1"/>
          </p:cNvSpPr>
          <p:nvPr>
            <p:ph type="title"/>
          </p:nvPr>
        </p:nvSpPr>
        <p:spPr/>
        <p:txBody>
          <a:bodyPr/>
          <a:lstStyle/>
          <a:p>
            <a:r>
              <a:rPr lang="zh-CN" altLang="en-US" dirty="0"/>
              <a:t>判定问题</a:t>
            </a:r>
          </a:p>
        </p:txBody>
      </p:sp>
      <p:pic>
        <p:nvPicPr>
          <p:cNvPr id="4" name="图片 3"/>
          <p:cNvPicPr>
            <a:picLocks noChangeAspect="1"/>
          </p:cNvPicPr>
          <p:nvPr/>
        </p:nvPicPr>
        <p:blipFill>
          <a:blip r:embed="rId2"/>
          <a:stretch>
            <a:fillRect/>
          </a:stretch>
        </p:blipFill>
        <p:spPr>
          <a:xfrm>
            <a:off x="760775" y="4348833"/>
            <a:ext cx="7610475" cy="1457325"/>
          </a:xfrm>
          <a:prstGeom prst="rect">
            <a:avLst/>
          </a:prstGeom>
        </p:spPr>
      </p:pic>
    </p:spTree>
    <p:extLst>
      <p:ext uri="{BB962C8B-B14F-4D97-AF65-F5344CB8AC3E}">
        <p14:creationId xmlns:p14="http://schemas.microsoft.com/office/powerpoint/2010/main" val="138045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的优化形式（组合优化问题） </a:t>
            </a:r>
          </a:p>
          <a:p>
            <a:pPr lvl="1"/>
            <a:r>
              <a:rPr lang="zh-CN" altLang="en-US" b="1" dirty="0">
                <a:latin typeface="Times New Roman" panose="02020603050405020304" pitchFamily="18" charset="0"/>
                <a:cs typeface="Times New Roman" panose="02020603050405020304" pitchFamily="18" charset="0"/>
              </a:rPr>
              <a:t>要求给出一条长度最短的巡回路线 </a:t>
            </a:r>
          </a:p>
          <a:p>
            <a:r>
              <a:rPr lang="zh-CN" altLang="en-US" b="1" dirty="0">
                <a:latin typeface="Times New Roman" panose="02020603050405020304" pitchFamily="18" charset="0"/>
                <a:cs typeface="Times New Roman" panose="02020603050405020304" pitchFamily="18" charset="0"/>
              </a:rPr>
              <a:t>如果多项式时间算法𝑨求解</a:t>
            </a:r>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的优化形式</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可以类似地构造</a:t>
            </a:r>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的判定算法𝑩 </a:t>
            </a:r>
          </a:p>
          <a:p>
            <a:r>
              <a:rPr lang="zh-CN" altLang="en-US" b="1" dirty="0">
                <a:latin typeface="Times New Roman" panose="02020603050405020304" pitchFamily="18" charset="0"/>
                <a:cs typeface="Times New Roman" panose="02020603050405020304" pitchFamily="18" charset="0"/>
              </a:rPr>
              <a:t>于是同样有：</a:t>
            </a:r>
          </a:p>
          <a:p>
            <a:pPr lvl="1"/>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的优化形式是易解的⇒</a:t>
            </a:r>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是易解的 </a:t>
            </a:r>
          </a:p>
          <a:p>
            <a:pPr lvl="1"/>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判定问题是难解的⇒ </a:t>
            </a:r>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的优化形式是难解的 </a:t>
            </a:r>
          </a:p>
          <a:p>
            <a:pPr marL="0" indent="0">
              <a:buNone/>
            </a:pPr>
            <a:endParaRPr lang="zh-CN" altLang="en-US" dirty="0"/>
          </a:p>
        </p:txBody>
      </p:sp>
      <p:sp>
        <p:nvSpPr>
          <p:cNvPr id="3" name="标题 2"/>
          <p:cNvSpPr>
            <a:spLocks noGrp="1"/>
          </p:cNvSpPr>
          <p:nvPr>
            <p:ph type="title"/>
          </p:nvPr>
        </p:nvSpPr>
        <p:spPr/>
        <p:txBody>
          <a:bodyPr/>
          <a:lstStyle/>
          <a:p>
            <a:r>
              <a:rPr lang="zh-CN" altLang="en-US" dirty="0"/>
              <a:t>判定问题</a:t>
            </a:r>
          </a:p>
        </p:txBody>
      </p:sp>
    </p:spTree>
    <p:extLst>
      <p:ext uri="{BB962C8B-B14F-4D97-AF65-F5344CB8AC3E}">
        <p14:creationId xmlns:p14="http://schemas.microsoft.com/office/powerpoint/2010/main" val="1992607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类与</a:t>
            </a:r>
            <a:r>
              <a:rPr lang="en-US" altLang="zh-CN" dirty="0">
                <a:latin typeface="Times New Roman" panose="02020603050405020304" pitchFamily="18" charset="0"/>
                <a:cs typeface="Times New Roman" panose="02020603050405020304" pitchFamily="18" charset="0"/>
              </a:rPr>
              <a:t>NP</a:t>
            </a:r>
            <a:r>
              <a:rPr lang="zh-CN" altLang="en-US" dirty="0">
                <a:latin typeface="Times New Roman" panose="02020603050405020304" pitchFamily="18" charset="0"/>
                <a:cs typeface="Times New Roman" panose="02020603050405020304" pitchFamily="18" charset="0"/>
              </a:rPr>
              <a:t>类</a:t>
            </a:r>
            <a:endParaRPr lang="en-US" altLang="zh-CN" dirty="0">
              <a:latin typeface="Times New Roman" panose="02020603050405020304" pitchFamily="18" charset="0"/>
              <a:cs typeface="Times New Roman" panose="02020603050405020304" pitchFamily="18" charset="0"/>
            </a:endParaRPr>
          </a:p>
          <a:p>
            <a:pPr marL="891000" lvl="1" indent="-457200"/>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类（</a:t>
            </a:r>
            <a:r>
              <a:rPr lang="en-US" altLang="zh-CN" dirty="0">
                <a:latin typeface="Times New Roman" panose="02020603050405020304" pitchFamily="18" charset="0"/>
                <a:cs typeface="Times New Roman" panose="02020603050405020304" pitchFamily="18" charset="0"/>
              </a:rPr>
              <a:t>Polynomial</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1348200" lvl="2" indent="-457200"/>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所有在多项式时间内可解的判定问题组成的问题类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891000" lvl="1" indent="-457200"/>
            <a:r>
              <a:rPr lang="en-US" altLang="zh-CN" dirty="0">
                <a:latin typeface="Times New Roman" panose="02020603050405020304" pitchFamily="18" charset="0"/>
                <a:cs typeface="Times New Roman" panose="02020603050405020304" pitchFamily="18" charset="0"/>
              </a:rPr>
              <a:t>NP</a:t>
            </a:r>
            <a:r>
              <a:rPr lang="zh-CN" altLang="en-US" dirty="0">
                <a:latin typeface="Times New Roman" panose="02020603050405020304" pitchFamily="18" charset="0"/>
                <a:cs typeface="Times New Roman" panose="02020603050405020304" pitchFamily="18" charset="0"/>
              </a:rPr>
              <a:t>类（</a:t>
            </a:r>
            <a:r>
              <a:rPr lang="en-US" altLang="zh-CN" dirty="0">
                <a:latin typeface="Times New Roman" panose="02020603050405020304" pitchFamily="18" charset="0"/>
                <a:cs typeface="Times New Roman" panose="02020603050405020304" pitchFamily="18" charset="0"/>
              </a:rPr>
              <a:t>Nondeterministic Polynomial</a:t>
            </a:r>
            <a:r>
              <a:rPr lang="zh-CN" altLang="en-US" dirty="0">
                <a:latin typeface="Times New Roman" panose="02020603050405020304" pitchFamily="18" charset="0"/>
                <a:cs typeface="Times New Roman" panose="02020603050405020304" pitchFamily="18" charset="0"/>
              </a:rPr>
              <a:t>） </a:t>
            </a:r>
          </a:p>
          <a:p>
            <a:pPr lvl="2"/>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所有在多项式时间内可验证的判定问题组成的问题类</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a:t>NP</a:t>
            </a:r>
            <a:r>
              <a:rPr lang="zh-CN" altLang="en-US" dirty="0"/>
              <a:t>类</a:t>
            </a:r>
          </a:p>
        </p:txBody>
      </p:sp>
    </p:spTree>
    <p:extLst>
      <p:ext uri="{BB962C8B-B14F-4D97-AF65-F5344CB8AC3E}">
        <p14:creationId xmlns:p14="http://schemas.microsoft.com/office/powerpoint/2010/main" val="258574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1" dirty="0"/>
              <a:t>多项式时间可验证</a:t>
            </a:r>
            <a:endParaRPr lang="en-US" altLang="zh-CN" b="1" dirty="0"/>
          </a:p>
          <a:p>
            <a:pPr lvl="1"/>
            <a:r>
              <a:rPr lang="zh-CN" altLang="en-US" b="1" dirty="0">
                <a:latin typeface="Times New Roman" panose="02020603050405020304" pitchFamily="18" charset="0"/>
                <a:cs typeface="Times New Roman" panose="02020603050405020304" pitchFamily="18" charset="0"/>
              </a:rPr>
              <a:t>设判定问题 𝜫 </a:t>
            </a:r>
            <a:r>
              <a:rPr lang="en-US" altLang="zh-CN" b="1" dirty="0">
                <a:latin typeface="Times New Roman" panose="02020603050405020304" pitchFamily="18" charset="0"/>
                <a:cs typeface="Times New Roman" panose="02020603050405020304" pitchFamily="18" charset="0"/>
              </a:rPr>
              <a:t>= &lt;</a:t>
            </a:r>
            <a:r>
              <a:rPr lang="zh-CN" altLang="en-US" b="1" dirty="0">
                <a:latin typeface="Times New Roman" panose="02020603050405020304" pitchFamily="18" charset="0"/>
                <a:cs typeface="Times New Roman" panose="02020603050405020304" pitchFamily="18" charset="0"/>
              </a:rPr>
              <a:t>𝑫</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𝒀</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如果存在有两个输入变量的多项式时间算法𝑨和多项式𝒑，对 ∀𝑰∈𝑫， </a:t>
            </a:r>
          </a:p>
          <a:p>
            <a:pPr marL="457200" lvl="1" indent="0">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𝑰∈𝒀</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当且仅当 ∃𝒕</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𝒕</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 𝒑</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𝑰</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，𝑨对输入𝑰和𝒕输出“</a:t>
            </a:r>
            <a:r>
              <a:rPr lang="en-US" altLang="zh-CN" b="1" dirty="0">
                <a:latin typeface="Times New Roman" panose="02020603050405020304" pitchFamily="18" charset="0"/>
                <a:cs typeface="Times New Roman" panose="02020603050405020304" pitchFamily="18" charset="0"/>
              </a:rPr>
              <a:t>Yes</a:t>
            </a:r>
            <a:r>
              <a:rPr lang="zh-CN" altLang="en-US" b="1" dirty="0">
                <a:latin typeface="Times New Roman" panose="02020603050405020304" pitchFamily="18" charset="0"/>
                <a:cs typeface="Times New Roman" panose="02020603050405020304" pitchFamily="18" charset="0"/>
              </a:rPr>
              <a:t>”， </a:t>
            </a:r>
          </a:p>
          <a:p>
            <a:pPr marL="457200" lvl="1" indent="0">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则称：𝜫是多项式时间可验证的 </a:t>
            </a:r>
          </a:p>
          <a:p>
            <a:pPr marL="457200" lvl="1" indent="0">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𝑨是𝜫的多项式时间验证算法 </a:t>
            </a:r>
          </a:p>
          <a:p>
            <a:pPr marL="457200" lvl="1" indent="0">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而当𝑰∈𝒀时，称 </a:t>
            </a:r>
            <a:r>
              <a:rPr lang="en-US" altLang="zh-CN" b="1" i="1" dirty="0">
                <a:latin typeface="Times New Roman" panose="02020603050405020304" pitchFamily="18" charset="0"/>
                <a:cs typeface="Times New Roman" panose="02020603050405020304" pitchFamily="18" charset="0"/>
              </a:rPr>
              <a:t>t </a:t>
            </a:r>
            <a:r>
              <a:rPr lang="zh-CN" altLang="en-US" b="1" dirty="0">
                <a:latin typeface="Times New Roman" panose="02020603050405020304" pitchFamily="18" charset="0"/>
                <a:cs typeface="Times New Roman" panose="02020603050405020304" pitchFamily="18" charset="0"/>
              </a:rPr>
              <a:t>是 𝑰∈𝒀的证据。</a:t>
            </a:r>
          </a:p>
        </p:txBody>
      </p:sp>
      <p:sp>
        <p:nvSpPr>
          <p:cNvPr id="3" name="标题 2"/>
          <p:cNvSpPr>
            <a:spLocks noGrp="1"/>
          </p:cNvSpPr>
          <p:nvPr>
            <p:ph type="title"/>
          </p:nvPr>
        </p:nvSpPr>
        <p:spPr/>
        <p:txBody>
          <a:bodyPr/>
          <a:lstStyle/>
          <a:p>
            <a:r>
              <a:rPr lang="en-US" altLang="zh-CN" dirty="0"/>
              <a:t>NP</a:t>
            </a:r>
            <a:r>
              <a:rPr lang="zh-CN" altLang="en-US" dirty="0"/>
              <a:t>类</a:t>
            </a:r>
          </a:p>
        </p:txBody>
      </p:sp>
    </p:spTree>
    <p:extLst>
      <p:ext uri="{BB962C8B-B14F-4D97-AF65-F5344CB8AC3E}">
        <p14:creationId xmlns:p14="http://schemas.microsoft.com/office/powerpoint/2010/main" val="144489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lnSpc>
                <a:spcPts val="3900"/>
              </a:lnSpc>
              <a:spcBef>
                <a:spcPts val="0"/>
              </a:spcBef>
              <a:spcAft>
                <a:spcPts val="0"/>
              </a:spcAft>
            </a:pPr>
            <a:r>
              <a:rPr lang="en-US" altLang="zh-CN" b="1" dirty="0">
                <a:solidFill>
                  <a:srgbClr val="FF0000"/>
                </a:solidFill>
                <a:latin typeface="Times New Roman" panose="02020603050405020304" pitchFamily="18" charset="0"/>
                <a:cs typeface="Times New Roman" panose="02020603050405020304" pitchFamily="18" charset="0"/>
              </a:rPr>
              <a:t>NP-</a:t>
            </a:r>
            <a:r>
              <a:rPr lang="zh-CN" altLang="en-US" b="1" dirty="0">
                <a:solidFill>
                  <a:srgbClr val="FF0000"/>
                </a:solidFill>
                <a:latin typeface="Times New Roman" panose="02020603050405020304" pitchFamily="18" charset="0"/>
                <a:cs typeface="Times New Roman" panose="02020603050405020304" pitchFamily="18" charset="0"/>
              </a:rPr>
              <a:t>非确定性多项式时间算法 </a:t>
            </a:r>
          </a:p>
          <a:p>
            <a:pPr lvl="1">
              <a:lnSpc>
                <a:spcPts val="3900"/>
              </a:lnSpc>
              <a:spcBef>
                <a:spcPts val="0"/>
              </a:spcBef>
              <a:spcAft>
                <a:spcPts val="0"/>
              </a:spcAft>
            </a:pPr>
            <a:r>
              <a:rPr lang="zh-CN" altLang="en-US" b="1" dirty="0">
                <a:latin typeface="Times New Roman" panose="02020603050405020304" pitchFamily="18" charset="0"/>
                <a:cs typeface="Times New Roman" panose="02020603050405020304" pitchFamily="18" charset="0"/>
              </a:rPr>
              <a:t>把多项式时间验证算法看成一种以不确定的方式搜索整个证据空间： </a:t>
            </a:r>
          </a:p>
          <a:p>
            <a:pPr lvl="2">
              <a:lnSpc>
                <a:spcPts val="39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对给定实例𝑰∈𝑫，首先“猜想”一个 𝒕，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𝒕</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≤𝒑</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𝑰</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p>
          <a:p>
            <a:pPr lvl="2">
              <a:lnSpc>
                <a:spcPts val="39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然后检查𝒕是否是证明𝑰∈𝒀的证据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2">
              <a:lnSpc>
                <a:spcPts val="39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猜想和验证都可在多项式时间完成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2">
              <a:lnSpc>
                <a:spcPts val="39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𝑰∈𝒀⟺能够正确地猜想到一个证据𝒕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914400" lvl="2" indent="0">
              <a:lnSpc>
                <a:spcPts val="3900"/>
              </a:lnSpc>
              <a:spcBef>
                <a:spcPts val="0"/>
              </a:spcBef>
              <a:spcAft>
                <a:spcPts val="0"/>
              </a:spcAft>
              <a:buNone/>
            </a:pP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marL="457200" lvl="1" indent="0">
              <a:lnSpc>
                <a:spcPts val="39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这种不确定的搜索方式称作</a:t>
            </a:r>
            <a:r>
              <a:rPr lang="zh-CN" altLang="en-US" b="1" dirty="0">
                <a:solidFill>
                  <a:srgbClr val="FF0000"/>
                </a:solidFill>
                <a:latin typeface="Times New Roman" panose="02020603050405020304" pitchFamily="18" charset="0"/>
                <a:cs typeface="Times New Roman" panose="02020603050405020304" pitchFamily="18" charset="0"/>
              </a:rPr>
              <a:t>非确定性多项式时间算法</a:t>
            </a:r>
          </a:p>
        </p:txBody>
      </p:sp>
      <p:sp>
        <p:nvSpPr>
          <p:cNvPr id="3" name="标题 2"/>
          <p:cNvSpPr>
            <a:spLocks noGrp="1"/>
          </p:cNvSpPr>
          <p:nvPr>
            <p:ph type="title"/>
          </p:nvPr>
        </p:nvSpPr>
        <p:spPr/>
        <p:txBody>
          <a:bodyPr/>
          <a:lstStyle/>
          <a:p>
            <a:r>
              <a:rPr lang="en-US" altLang="zh-CN" dirty="0"/>
              <a:t>NP</a:t>
            </a:r>
            <a:r>
              <a:rPr lang="zh-CN" altLang="en-US" dirty="0"/>
              <a:t>类</a:t>
            </a:r>
          </a:p>
        </p:txBody>
      </p:sp>
    </p:spTree>
    <p:extLst>
      <p:ext uri="{BB962C8B-B14F-4D97-AF65-F5344CB8AC3E}">
        <p14:creationId xmlns:p14="http://schemas.microsoft.com/office/powerpoint/2010/main" val="1247634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spcBef>
                <a:spcPts val="0"/>
              </a:spcBef>
              <a:spcAft>
                <a:spcPts val="0"/>
              </a:spcAft>
            </a:pPr>
            <a:r>
              <a:rPr lang="zh-CN" altLang="en-US" b="1" dirty="0">
                <a:latin typeface="Times New Roman" panose="02020603050405020304" pitchFamily="18" charset="0"/>
                <a:cs typeface="Times New Roman" panose="02020603050405020304" pitchFamily="18" charset="0"/>
              </a:rPr>
              <a:t>哈密尔顿回路</a:t>
            </a:r>
            <a:r>
              <a:rPr lang="en-US" altLang="zh-CN" b="1" dirty="0">
                <a:latin typeface="Times New Roman" panose="02020603050405020304" pitchFamily="18" charset="0"/>
                <a:cs typeface="Times New Roman" panose="02020603050405020304" pitchFamily="18" charset="0"/>
              </a:rPr>
              <a:t>(HC)</a:t>
            </a:r>
            <a:r>
              <a:rPr lang="zh-CN" altLang="en-US" b="1" dirty="0">
                <a:latin typeface="Times New Roman" panose="02020603050405020304" pitchFamily="18" charset="0"/>
                <a:cs typeface="Times New Roman" panose="02020603050405020304" pitchFamily="18" charset="0"/>
              </a:rPr>
              <a:t>的</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算法</a:t>
            </a:r>
            <a:endParaRPr lang="en-US" altLang="zh-CN" b="1" dirty="0">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zh-CN" altLang="en-US" b="1" dirty="0">
                <a:latin typeface="Times New Roman" panose="02020603050405020304" pitchFamily="18" charset="0"/>
                <a:cs typeface="Times New Roman" panose="02020603050405020304" pitchFamily="18" charset="0"/>
              </a:rPr>
              <a:t> </a:t>
            </a:r>
          </a:p>
          <a:p>
            <a:pPr marL="0" indent="0">
              <a:spcBef>
                <a:spcPts val="0"/>
              </a:spcBef>
              <a:spcAft>
                <a:spcPts val="0"/>
              </a:spcAft>
              <a:buNone/>
            </a:pPr>
            <a:r>
              <a:rPr lang="zh-CN" altLang="en-US" b="1" dirty="0">
                <a:latin typeface="Times New Roman" panose="02020603050405020304" pitchFamily="18" charset="0"/>
                <a:cs typeface="Times New Roman" panose="02020603050405020304" pitchFamily="18" charset="0"/>
              </a:rPr>
              <a:t>    对于给定的图𝑮 </a:t>
            </a:r>
          </a:p>
          <a:p>
            <a:pPr lvl="1">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任意猜想一个所有顶点的排列</a:t>
            </a:r>
            <a:endParaRPr lang="en-US" altLang="zh-CN" b="1" dirty="0">
              <a:latin typeface="Times New Roman" panose="02020603050405020304" pitchFamily="18" charset="0"/>
              <a:cs typeface="Times New Roman" panose="02020603050405020304" pitchFamily="18" charset="0"/>
            </a:endParaRPr>
          </a:p>
          <a:p>
            <a:pPr lvl="1">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检查这个排列是否构成一条哈密尔顿回路 即任意相邻两点及首尾两点间是否都有边</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若是，回答</a:t>
            </a:r>
            <a:r>
              <a:rPr lang="en-US" altLang="zh-CN" b="1" dirty="0">
                <a:latin typeface="Times New Roman" panose="02020603050405020304" pitchFamily="18" charset="0"/>
                <a:cs typeface="Times New Roman" panose="02020603050405020304" pitchFamily="18" charset="0"/>
              </a:rPr>
              <a:t>“Yes”,</a:t>
            </a:r>
            <a:r>
              <a:rPr lang="zh-CN" altLang="en-US" b="1" dirty="0">
                <a:latin typeface="Times New Roman" panose="02020603050405020304" pitchFamily="18" charset="0"/>
                <a:cs typeface="Times New Roman" panose="02020603050405020304" pitchFamily="18" charset="0"/>
              </a:rPr>
              <a:t>否则回答“</a:t>
            </a:r>
            <a:r>
              <a:rPr lang="en-US" altLang="zh-CN" b="1" dirty="0">
                <a:latin typeface="Times New Roman" panose="02020603050405020304" pitchFamily="18" charset="0"/>
                <a:cs typeface="Times New Roman" panose="02020603050405020304" pitchFamily="18" charset="0"/>
              </a:rPr>
              <a:t>No” </a:t>
            </a:r>
          </a:p>
          <a:p>
            <a:pPr lvl="1">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上述猜想和验证都可在多项式时间内完成 </a:t>
            </a:r>
          </a:p>
          <a:p>
            <a:pPr lvl="1">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图𝑮可验证⟺图𝑮存在哈密尔顿回路 </a:t>
            </a:r>
          </a:p>
          <a:p>
            <a:pPr lvl="1">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因此 </a:t>
            </a:r>
            <a:r>
              <a:rPr lang="en-US" altLang="zh-CN" b="1" dirty="0">
                <a:latin typeface="Times New Roman" panose="02020603050405020304" pitchFamily="18" charset="0"/>
                <a:cs typeface="Times New Roman" panose="02020603050405020304" pitchFamily="18" charset="0"/>
              </a:rPr>
              <a:t>HC∈NP </a:t>
            </a:r>
          </a:p>
          <a:p>
            <a:pPr marL="0" indent="0">
              <a:spcBef>
                <a:spcPts val="0"/>
              </a:spcBef>
              <a:spcAft>
                <a:spcPts val="0"/>
              </a:spcAft>
              <a:buNone/>
            </a:pPr>
            <a:endParaRPr lang="zh-CN" altLang="en-US" dirty="0"/>
          </a:p>
        </p:txBody>
      </p:sp>
      <p:sp>
        <p:nvSpPr>
          <p:cNvPr id="3" name="标题 2"/>
          <p:cNvSpPr>
            <a:spLocks noGrp="1"/>
          </p:cNvSpPr>
          <p:nvPr>
            <p:ph type="title"/>
          </p:nvPr>
        </p:nvSpPr>
        <p:spPr/>
        <p:txBody>
          <a:bodyPr/>
          <a:lstStyle/>
          <a:p>
            <a:r>
              <a:rPr lang="en-US" altLang="zh-CN" dirty="0"/>
              <a:t>NP</a:t>
            </a:r>
            <a:r>
              <a:rPr lang="zh-CN" altLang="en-US" dirty="0"/>
              <a:t>类</a:t>
            </a:r>
          </a:p>
        </p:txBody>
      </p:sp>
    </p:spTree>
    <p:extLst>
      <p:ext uri="{BB962C8B-B14F-4D97-AF65-F5344CB8AC3E}">
        <p14:creationId xmlns:p14="http://schemas.microsoft.com/office/powerpoint/2010/main" val="113143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评价算法有各种标准</a:t>
            </a:r>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算法运行时间是评价算法的一个最重要标准</a:t>
            </a:r>
            <a:endParaRPr lang="en-US" altLang="zh-CN" b="1" dirty="0">
              <a:latin typeface="Times New Roman" panose="02020603050405020304" pitchFamily="18" charset="0"/>
              <a:cs typeface="Times New Roman" panose="02020603050405020304" pitchFamily="18" charset="0"/>
            </a:endParaRPr>
          </a:p>
          <a:p>
            <a:pPr lvl="1"/>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个元素的排序   归并排序算法  </a:t>
            </a:r>
            <a:r>
              <a:rPr lang="en-US" altLang="zh-CN" b="1" i="1" dirty="0">
                <a:latin typeface="Times New Roman" panose="02020603050405020304" pitchFamily="18" charset="0"/>
                <a:cs typeface="Times New Roman" panose="02020603050405020304" pitchFamily="18" charset="0"/>
              </a:rPr>
              <a:t>O(</a:t>
            </a:r>
            <a:r>
              <a:rPr lang="en-US" altLang="zh-CN" b="1" i="1" dirty="0" err="1">
                <a:latin typeface="Times New Roman" panose="02020603050405020304" pitchFamily="18" charset="0"/>
                <a:cs typeface="Times New Roman" panose="02020603050405020304" pitchFamily="18" charset="0"/>
              </a:rPr>
              <a:t>nlogn</a:t>
            </a:r>
            <a:r>
              <a:rPr lang="en-US" altLang="zh-CN" b="1" i="1" dirty="0">
                <a:latin typeface="Times New Roman" panose="02020603050405020304" pitchFamily="18" charset="0"/>
                <a:cs typeface="Times New Roman" panose="02020603050405020304" pitchFamily="18" charset="0"/>
              </a:rPr>
              <a:t>)</a:t>
            </a:r>
          </a:p>
          <a:p>
            <a:pPr lvl="1"/>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个顶点的图的最短路径  </a:t>
            </a:r>
            <a:r>
              <a:rPr lang="en-US" altLang="zh-CN" b="1" dirty="0">
                <a:latin typeface="Times New Roman" panose="02020603050405020304" pitchFamily="18" charset="0"/>
                <a:cs typeface="Times New Roman" panose="02020603050405020304" pitchFamily="18" charset="0"/>
              </a:rPr>
              <a:t>Dijkstra</a:t>
            </a:r>
            <a:r>
              <a:rPr lang="zh-CN" altLang="en-US" b="1" dirty="0">
                <a:latin typeface="Times New Roman" panose="02020603050405020304" pitchFamily="18" charset="0"/>
                <a:cs typeface="Times New Roman" panose="02020603050405020304" pitchFamily="18" charset="0"/>
              </a:rPr>
              <a:t>算法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数组</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O(n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a:t>
            </a:r>
          </a:p>
          <a:p>
            <a:pPr lvl="1"/>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个顶点的图的最大团   简单回溯法  </a:t>
            </a:r>
            <a:r>
              <a:rPr lang="en-US" altLang="zh-CN" b="1" i="1" dirty="0">
                <a:latin typeface="Times New Roman" panose="02020603050405020304" pitchFamily="18" charset="0"/>
                <a:cs typeface="Times New Roman" panose="02020603050405020304" pitchFamily="18" charset="0"/>
              </a:rPr>
              <a:t>O(n2</a:t>
            </a:r>
            <a:r>
              <a:rPr lang="en-US" altLang="zh-CN" b="1" i="1" baseline="30000" dirty="0">
                <a:latin typeface="Times New Roman" panose="02020603050405020304" pitchFamily="18" charset="0"/>
                <a:cs typeface="Times New Roman" panose="02020603050405020304" pitchFamily="18" charset="0"/>
              </a:rPr>
              <a:t>n</a:t>
            </a:r>
            <a:r>
              <a:rPr lang="en-US" altLang="zh-CN" b="1" i="1" dirty="0">
                <a:latin typeface="Times New Roman" panose="02020603050405020304" pitchFamily="18" charset="0"/>
                <a:cs typeface="Times New Roman" panose="02020603050405020304" pitchFamily="18" charset="0"/>
              </a:rPr>
              <a:t>)</a:t>
            </a:r>
            <a:endParaRPr lang="zh-CN" altLang="en-US" b="1" i="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算法运行时间</a:t>
            </a:r>
          </a:p>
        </p:txBody>
      </p:sp>
    </p:spTree>
    <p:extLst>
      <p:ext uri="{BB962C8B-B14F-4D97-AF65-F5344CB8AC3E}">
        <p14:creationId xmlns:p14="http://schemas.microsoft.com/office/powerpoint/2010/main" val="1239897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spcBef>
                <a:spcPts val="0"/>
              </a:spcBef>
              <a:spcAft>
                <a:spcPts val="0"/>
              </a:spcAft>
            </a:pPr>
            <a:r>
              <a:rPr lang="en-US" altLang="zh-CN" b="1" dirty="0">
                <a:latin typeface="Times New Roman" panose="02020603050405020304" pitchFamily="18" charset="0"/>
                <a:cs typeface="Times New Roman" panose="02020603050405020304" pitchFamily="18" charset="0"/>
              </a:rPr>
              <a:t>0-1</a:t>
            </a:r>
            <a:r>
              <a:rPr lang="zh-CN" altLang="en-US" b="1" dirty="0">
                <a:latin typeface="Times New Roman" panose="02020603050405020304" pitchFamily="18" charset="0"/>
                <a:cs typeface="Times New Roman" panose="02020603050405020304" pitchFamily="18" charset="0"/>
              </a:rPr>
              <a:t>背包问题∈ </a:t>
            </a:r>
            <a:r>
              <a:rPr lang="en-US" altLang="zh-CN" b="1" dirty="0">
                <a:latin typeface="Times New Roman" panose="02020603050405020304" pitchFamily="18" charset="0"/>
                <a:cs typeface="Times New Roman" panose="02020603050405020304" pitchFamily="18" charset="0"/>
              </a:rPr>
              <a:t>NP </a:t>
            </a:r>
          </a:p>
          <a:p>
            <a:pPr marL="891000" lvl="1" indent="-457200">
              <a:spcBef>
                <a:spcPts val="0"/>
              </a:spcBef>
              <a:spcAft>
                <a:spcPts val="0"/>
              </a:spcAft>
            </a:pPr>
            <a:r>
              <a:rPr lang="zh-CN" altLang="en-US" b="1" dirty="0">
                <a:latin typeface="Times New Roman" panose="02020603050405020304" pitchFamily="18" charset="0"/>
                <a:cs typeface="Times New Roman" panose="02020603050405020304" pitchFamily="18" charset="0"/>
              </a:rPr>
              <a:t>给定</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个物品和一个背包，物品 </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的重量为𝒘</a:t>
            </a:r>
            <a:r>
              <a:rPr lang="zh-CN" altLang="en-US" b="1" baseline="-25000" dirty="0">
                <a:latin typeface="Times New Roman" panose="02020603050405020304" pitchFamily="18" charset="0"/>
                <a:cs typeface="Times New Roman" panose="02020603050405020304" pitchFamily="18" charset="0"/>
              </a:rPr>
              <a:t>𝒊</a:t>
            </a:r>
            <a:r>
              <a:rPr lang="zh-CN" altLang="en-US" b="1" dirty="0">
                <a:latin typeface="Times New Roman" panose="02020603050405020304" pitchFamily="18" charset="0"/>
                <a:cs typeface="Times New Roman" panose="02020603050405020304" pitchFamily="18" charset="0"/>
              </a:rPr>
              <a:t>，价值为𝒗</a:t>
            </a:r>
            <a:r>
              <a:rPr lang="zh-CN" altLang="en-US" b="1" baseline="-25000" dirty="0">
                <a:latin typeface="Times New Roman" panose="02020603050405020304" pitchFamily="18" charset="0"/>
                <a:cs typeface="Times New Roman" panose="02020603050405020304" pitchFamily="18" charset="0"/>
              </a:rPr>
              <a:t>𝒊</a:t>
            </a:r>
            <a:r>
              <a:rPr lang="zh-CN" altLang="en-US"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marL="433800" lvl="1" indent="0">
              <a:spcBef>
                <a:spcPts val="0"/>
              </a:spcBef>
              <a:spcAft>
                <a:spcPts val="0"/>
              </a:spcAft>
              <a:buNone/>
            </a:pPr>
            <a:r>
              <a:rPr lang="zh-CN" altLang="en-US" b="1" dirty="0">
                <a:latin typeface="Times New Roman" panose="02020603050405020304" pitchFamily="18" charset="0"/>
                <a:cs typeface="Times New Roman" panose="02020603050405020304" pitchFamily="18" charset="0"/>
              </a:rPr>
              <a:t>𝟏≤ 𝒊 ≤𝒏，背包的重量限制为</a:t>
            </a:r>
            <a:r>
              <a:rPr lang="en-US" altLang="zh-CN" b="1" i="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，目标价值为</a:t>
            </a:r>
            <a:r>
              <a:rPr lang="en-US" altLang="zh-CN" b="1" i="1" dirty="0">
                <a:latin typeface="Times New Roman" panose="02020603050405020304" pitchFamily="18" charset="0"/>
                <a:cs typeface="Times New Roman" panose="02020603050405020304" pitchFamily="18" charset="0"/>
              </a:rPr>
              <a:t>K </a:t>
            </a:r>
            <a:r>
              <a:rPr lang="zh-CN" altLang="en-US" b="1" i="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问能否在背包中装入总价值不小于</a:t>
            </a:r>
            <a:r>
              <a:rPr lang="en-US" altLang="zh-CN" b="1" i="1" dirty="0">
                <a:latin typeface="Times New Roman" panose="02020603050405020304" pitchFamily="18" charset="0"/>
                <a:cs typeface="Times New Roman" panose="02020603050405020304" pitchFamily="18" charset="0"/>
              </a:rPr>
              <a:t>K </a:t>
            </a:r>
            <a:r>
              <a:rPr lang="zh-CN" altLang="en-US" b="1" dirty="0">
                <a:latin typeface="Times New Roman" panose="02020603050405020304" pitchFamily="18" charset="0"/>
                <a:cs typeface="Times New Roman" panose="02020603050405020304" pitchFamily="18" charset="0"/>
              </a:rPr>
              <a:t>，总重量不超过</a:t>
            </a:r>
            <a:r>
              <a:rPr lang="en-US" altLang="zh-CN" b="1" i="1" dirty="0">
                <a:latin typeface="Times New Roman" panose="02020603050405020304" pitchFamily="18" charset="0"/>
                <a:cs typeface="Times New Roman" panose="02020603050405020304" pitchFamily="18" charset="0"/>
              </a:rPr>
              <a:t>B </a:t>
            </a:r>
            <a:r>
              <a:rPr lang="zh-CN" altLang="en-US" b="1" dirty="0">
                <a:latin typeface="Times New Roman" panose="02020603050405020304" pitchFamily="18" charset="0"/>
                <a:cs typeface="Times New Roman" panose="02020603050405020304" pitchFamily="18" charset="0"/>
              </a:rPr>
              <a:t>的物品吗？ </a:t>
            </a:r>
          </a:p>
          <a:p>
            <a:pPr marL="0" indent="0">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即：是否存在子集𝑻⊆</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𝟏</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𝒏</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，使得</a:t>
            </a:r>
            <a:r>
              <a:rPr lang="en-US" altLang="zh-CN" sz="2400" b="1" dirty="0">
                <a:latin typeface="Times New Roman" panose="02020603050405020304" pitchFamily="18" charset="0"/>
                <a:cs typeface="Times New Roman" panose="02020603050405020304" pitchFamily="18" charset="0"/>
              </a:rPr>
              <a:t>:</a:t>
            </a:r>
          </a:p>
          <a:p>
            <a:pPr marL="0" indent="0">
              <a:spcBef>
                <a:spcPts val="0"/>
              </a:spcBef>
              <a:spcAft>
                <a:spcPts val="0"/>
              </a:spcAft>
              <a:buNone/>
            </a:pPr>
            <a:endParaRPr lang="en-US" altLang="zh-CN" b="1" dirty="0">
              <a:latin typeface="Times New Roman" panose="02020603050405020304" pitchFamily="18" charset="0"/>
              <a:cs typeface="Times New Roman" panose="02020603050405020304" pitchFamily="18" charset="0"/>
            </a:endParaRPr>
          </a:p>
          <a:p>
            <a:pPr marL="0" indent="0">
              <a:spcBef>
                <a:spcPts val="0"/>
              </a:spcBef>
              <a:spcAft>
                <a:spcPts val="0"/>
              </a:spcAft>
              <a:buNone/>
            </a:pPr>
            <a:endParaRPr lang="en-US" altLang="zh-CN" b="1" dirty="0">
              <a:latin typeface="Times New Roman" panose="02020603050405020304" pitchFamily="18" charset="0"/>
              <a:cs typeface="Times New Roman" panose="02020603050405020304" pitchFamily="18" charset="0"/>
            </a:endParaRPr>
          </a:p>
          <a:p>
            <a:pPr marL="0" indent="0">
              <a:spcBef>
                <a:spcPts val="0"/>
              </a:spcBef>
              <a:spcAft>
                <a:spcPts val="0"/>
              </a:spcAft>
              <a:buNone/>
            </a:pPr>
            <a:endParaRPr lang="en-US" altLang="zh-CN" b="1" dirty="0">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任意猜想一个子集𝑻并在多项式时间内验证上式，都成立则回答“</a:t>
            </a:r>
            <a:r>
              <a:rPr lang="en-US" altLang="zh-CN" sz="2400" b="1" dirty="0">
                <a:latin typeface="Times New Roman" panose="02020603050405020304" pitchFamily="18" charset="0"/>
                <a:cs typeface="Times New Roman" panose="02020603050405020304" pitchFamily="18" charset="0"/>
              </a:rPr>
              <a:t>Yes” </a:t>
            </a:r>
            <a:r>
              <a:rPr lang="zh-CN" altLang="en-US" sz="2400" b="1" dirty="0">
                <a:latin typeface="Times New Roman" panose="02020603050405020304" pitchFamily="18" charset="0"/>
                <a:cs typeface="Times New Roman" panose="02020603050405020304" pitchFamily="18" charset="0"/>
              </a:rPr>
              <a:t>，否则回答“</a:t>
            </a:r>
            <a:r>
              <a:rPr lang="en-US" altLang="zh-CN" sz="2400" b="1" dirty="0">
                <a:latin typeface="Times New Roman" panose="02020603050405020304" pitchFamily="18" charset="0"/>
                <a:cs typeface="Times New Roman" panose="02020603050405020304" pitchFamily="18" charset="0"/>
              </a:rPr>
              <a:t>No” </a:t>
            </a:r>
          </a:p>
          <a:p>
            <a:pPr marL="0" indent="0">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这是</a:t>
            </a:r>
            <a:r>
              <a:rPr lang="en-US" altLang="zh-CN" sz="2400" b="1" dirty="0">
                <a:latin typeface="Times New Roman" panose="02020603050405020304" pitchFamily="18" charset="0"/>
                <a:cs typeface="Times New Roman" panose="02020603050405020304" pitchFamily="18" charset="0"/>
              </a:rPr>
              <a:t>0-1</a:t>
            </a:r>
            <a:r>
              <a:rPr lang="zh-CN" altLang="en-US" sz="2400" b="1" dirty="0">
                <a:latin typeface="Times New Roman" panose="02020603050405020304" pitchFamily="18" charset="0"/>
                <a:cs typeface="Times New Roman" panose="02020603050405020304" pitchFamily="18" charset="0"/>
              </a:rPr>
              <a:t>背包问题的多项式时间验证算法 </a:t>
            </a:r>
          </a:p>
          <a:p>
            <a:pPr marL="0" indent="0">
              <a:spcBef>
                <a:spcPts val="0"/>
              </a:spcBef>
              <a:spcAft>
                <a:spcPts val="0"/>
              </a:spcAft>
              <a:buNone/>
            </a:pPr>
            <a:endParaRPr lang="zh-CN" altLang="en-US" sz="2400" b="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a:t>NP</a:t>
            </a:r>
            <a:r>
              <a:rPr lang="zh-CN" altLang="en-US" dirty="0"/>
              <a:t>类</a:t>
            </a:r>
          </a:p>
        </p:txBody>
      </p:sp>
      <p:pic>
        <p:nvPicPr>
          <p:cNvPr id="5" name="图片 4"/>
          <p:cNvPicPr>
            <a:picLocks noChangeAspect="1"/>
          </p:cNvPicPr>
          <p:nvPr/>
        </p:nvPicPr>
        <p:blipFill>
          <a:blip r:embed="rId2"/>
          <a:stretch>
            <a:fillRect/>
          </a:stretch>
        </p:blipFill>
        <p:spPr>
          <a:xfrm>
            <a:off x="3191328" y="3453939"/>
            <a:ext cx="3676650" cy="876300"/>
          </a:xfrm>
          <a:prstGeom prst="rect">
            <a:avLst/>
          </a:prstGeom>
        </p:spPr>
      </p:pic>
    </p:spTree>
    <p:extLst>
      <p:ext uri="{BB962C8B-B14F-4D97-AF65-F5344CB8AC3E}">
        <p14:creationId xmlns:p14="http://schemas.microsoft.com/office/powerpoint/2010/main" val="363438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20000"/>
              </a:lnSpc>
              <a:spcBef>
                <a:spcPts val="0"/>
              </a:spcBef>
              <a:spcAft>
                <a:spcPts val="0"/>
              </a:spcAft>
              <a:buNone/>
            </a:pP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定理</a:t>
            </a:r>
            <a:r>
              <a:rPr lang="en-US" altLang="zh-CN" b="1" dirty="0">
                <a:solidFill>
                  <a:srgbClr val="FF0000"/>
                </a:solidFill>
                <a:latin typeface="Times New Roman" panose="02020603050405020304" pitchFamily="18" charset="0"/>
                <a:cs typeface="Times New Roman" panose="02020603050405020304" pitchFamily="18" charset="0"/>
              </a:rPr>
              <a:t>9.1) P ⊆ NP </a:t>
            </a:r>
          </a:p>
          <a:p>
            <a:pPr marL="0" indent="0">
              <a:lnSpc>
                <a:spcPct val="1200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证明：设𝜫</a:t>
            </a:r>
            <a:r>
              <a:rPr lang="en-US" altLang="zh-CN" b="1" dirty="0">
                <a:latin typeface="Times New Roman" panose="02020603050405020304" pitchFamily="18" charset="0"/>
                <a:cs typeface="Times New Roman" panose="02020603050405020304" pitchFamily="18" charset="0"/>
              </a:rPr>
              <a:t>=&lt;</a:t>
            </a:r>
            <a:r>
              <a:rPr lang="zh-CN" altLang="en-US" b="1" dirty="0">
                <a:latin typeface="Times New Roman" panose="02020603050405020304" pitchFamily="18" charset="0"/>
                <a:cs typeface="Times New Roman" panose="02020603050405020304" pitchFamily="18" charset="0"/>
              </a:rPr>
              <a:t>𝑫</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𝒀</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，𝑨是𝜫的多项式时间算法； </a:t>
            </a:r>
          </a:p>
          <a:p>
            <a:pPr marL="891000" lvl="1" indent="-457200">
              <a:lnSpc>
                <a:spcPct val="120000"/>
              </a:lnSpc>
              <a:spcBef>
                <a:spcPts val="0"/>
              </a:spcBef>
              <a:spcAft>
                <a:spcPts val="0"/>
              </a:spcAft>
            </a:pPr>
            <a:r>
              <a:rPr lang="zh-CN" altLang="en-US" b="1" dirty="0">
                <a:latin typeface="Times New Roman" panose="02020603050405020304" pitchFamily="18" charset="0"/>
                <a:cs typeface="Times New Roman" panose="02020603050405020304" pitchFamily="18" charset="0"/>
              </a:rPr>
              <a:t>构造算法𝑩，对于每一个𝑰∈𝑫和任意的𝒕， 算法𝑩对于𝑰和𝒕与算法𝑨对于𝑰的计算过程完全相同，显然𝑩是多项式时间的算法，且</a:t>
            </a:r>
            <a:endParaRPr lang="en-US" altLang="zh-CN" b="1" dirty="0">
              <a:latin typeface="Times New Roman" panose="02020603050405020304" pitchFamily="18" charset="0"/>
              <a:cs typeface="Times New Roman" panose="02020603050405020304" pitchFamily="18" charset="0"/>
            </a:endParaRPr>
          </a:p>
          <a:p>
            <a:pPr marL="1348200" lvl="2" indent="-457200">
              <a:lnSpc>
                <a:spcPct val="1200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𝑰∈𝒀时，𝑨回答“</a:t>
            </a:r>
            <a:r>
              <a:rPr lang="en-US" altLang="zh-CN" sz="2400" b="1" dirty="0">
                <a:latin typeface="Times New Roman" panose="02020603050405020304" pitchFamily="18" charset="0"/>
                <a:cs typeface="Times New Roman" panose="02020603050405020304" pitchFamily="18" charset="0"/>
              </a:rPr>
              <a:t>Yes”</a:t>
            </a:r>
            <a:r>
              <a:rPr lang="zh-CN" altLang="en-US" sz="2400" b="1" dirty="0">
                <a:latin typeface="Times New Roman" panose="02020603050405020304" pitchFamily="18" charset="0"/>
                <a:cs typeface="Times New Roman" panose="02020603050405020304" pitchFamily="18" charset="0"/>
              </a:rPr>
              <a:t>，取𝒕</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𝒕</a:t>
            </a:r>
            <a:r>
              <a:rPr lang="zh-CN" altLang="en-US" sz="2400" b="1" baseline="-25000" dirty="0">
                <a:latin typeface="Times New Roman" panose="02020603050405020304" pitchFamily="18" charset="0"/>
                <a:cs typeface="Times New Roman" panose="02020603050405020304" pitchFamily="18" charset="0"/>
              </a:rPr>
              <a:t>𝟎</a:t>
            </a:r>
            <a:r>
              <a:rPr lang="zh-CN" altLang="en-US" sz="2400" b="1" dirty="0">
                <a:latin typeface="Times New Roman" panose="02020603050405020304" pitchFamily="18" charset="0"/>
                <a:cs typeface="Times New Roman" panose="02020603050405020304" pitchFamily="18" charset="0"/>
              </a:rPr>
              <a:t>，𝑩也回答“</a:t>
            </a:r>
            <a:r>
              <a:rPr lang="en-US" altLang="zh-CN" sz="2400" b="1" dirty="0">
                <a:latin typeface="Times New Roman" panose="02020603050405020304" pitchFamily="18" charset="0"/>
                <a:cs typeface="Times New Roman" panose="02020603050405020304" pitchFamily="18" charset="0"/>
              </a:rPr>
              <a:t>Yes”</a:t>
            </a:r>
          </a:p>
          <a:p>
            <a:pPr marL="1348200" lvl="2" indent="-457200">
              <a:lnSpc>
                <a:spcPct val="1200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𝑰∉𝒀时，𝑨回答“</a:t>
            </a:r>
            <a:r>
              <a:rPr lang="en-US" altLang="zh-CN" sz="2400" b="1" dirty="0">
                <a:latin typeface="Times New Roman" panose="02020603050405020304" pitchFamily="18" charset="0"/>
                <a:cs typeface="Times New Roman" panose="02020603050405020304" pitchFamily="18" charset="0"/>
              </a:rPr>
              <a:t>No”</a:t>
            </a:r>
            <a:r>
              <a:rPr lang="zh-CN" altLang="en-US" sz="2400" b="1" dirty="0">
                <a:latin typeface="Times New Roman" panose="02020603050405020304" pitchFamily="18" charset="0"/>
                <a:cs typeface="Times New Roman" panose="02020603050405020304" pitchFamily="18" charset="0"/>
              </a:rPr>
              <a:t>，无论怎样取𝒕，𝑩总回答“</a:t>
            </a:r>
            <a:r>
              <a:rPr lang="en-US" altLang="zh-CN" sz="2400" b="1" dirty="0">
                <a:latin typeface="Times New Roman" panose="02020603050405020304" pitchFamily="18" charset="0"/>
                <a:cs typeface="Times New Roman" panose="02020603050405020304" pitchFamily="18" charset="0"/>
              </a:rPr>
              <a:t>No”</a:t>
            </a:r>
          </a:p>
          <a:p>
            <a:pPr marL="891000" lvl="1" indent="-457200">
              <a:lnSpc>
                <a:spcPct val="120000"/>
              </a:lnSpc>
              <a:spcBef>
                <a:spcPts val="0"/>
              </a:spcBef>
              <a:spcAft>
                <a:spcPts val="0"/>
              </a:spcAft>
            </a:pPr>
            <a:r>
              <a:rPr lang="zh-CN" altLang="en-US" b="1" dirty="0">
                <a:latin typeface="Times New Roman" panose="02020603050405020304" pitchFamily="18" charset="0"/>
                <a:cs typeface="Times New Roman" panose="02020603050405020304" pitchFamily="18" charset="0"/>
              </a:rPr>
              <a:t>所以𝑩是𝜫的多项式时间验证算法。因此 </a:t>
            </a:r>
          </a:p>
          <a:p>
            <a:pPr marL="0" indent="0">
              <a:lnSpc>
                <a:spcPct val="1200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𝜫∈𝐏⇒𝜫∈𝐍𝐏 </a:t>
            </a:r>
          </a:p>
          <a:p>
            <a:pPr marL="0" indent="0">
              <a:lnSpc>
                <a:spcPct val="1200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    </a:t>
            </a:r>
            <a:r>
              <a:rPr lang="zh-CN" altLang="en-US" b="1" dirty="0">
                <a:solidFill>
                  <a:srgbClr val="3333FF"/>
                </a:solidFill>
                <a:latin typeface="Times New Roman" panose="02020603050405020304" pitchFamily="18" charset="0"/>
                <a:cs typeface="Times New Roman" panose="02020603050405020304" pitchFamily="18" charset="0"/>
              </a:rPr>
              <a:t>𝐏</a:t>
            </a:r>
            <a:r>
              <a:rPr lang="en-US" altLang="zh-CN" b="1" dirty="0">
                <a:solidFill>
                  <a:srgbClr val="3333FF"/>
                </a:solidFill>
                <a:latin typeface="Times New Roman" panose="02020603050405020304" pitchFamily="18" charset="0"/>
                <a:cs typeface="Times New Roman" panose="02020603050405020304" pitchFamily="18" charset="0"/>
              </a:rPr>
              <a:t>=</a:t>
            </a:r>
            <a:r>
              <a:rPr lang="zh-CN" altLang="en-US" b="1" dirty="0">
                <a:solidFill>
                  <a:srgbClr val="3333FF"/>
                </a:solidFill>
                <a:latin typeface="Times New Roman" panose="02020603050405020304" pitchFamily="18" charset="0"/>
                <a:cs typeface="Times New Roman" panose="02020603050405020304" pitchFamily="18" charset="0"/>
              </a:rPr>
              <a:t>𝐍𝐏 ？</a:t>
            </a:r>
          </a:p>
        </p:txBody>
      </p:sp>
      <p:sp>
        <p:nvSpPr>
          <p:cNvPr id="3" name="标题 2"/>
          <p:cNvSpPr>
            <a:spLocks noGrp="1"/>
          </p:cNvSpPr>
          <p:nvPr>
            <p:ph type="title"/>
          </p:nvPr>
        </p:nvSpPr>
        <p:spPr/>
        <p:txBody>
          <a:bodyPr/>
          <a:lstStyle/>
          <a:p>
            <a:r>
              <a:rPr lang="en-US" altLang="zh-CN" dirty="0"/>
              <a:t>NP</a:t>
            </a:r>
            <a:r>
              <a:rPr lang="zh-CN" altLang="en-US" dirty="0"/>
              <a:t>类</a:t>
            </a:r>
          </a:p>
        </p:txBody>
      </p:sp>
    </p:spTree>
    <p:extLst>
      <p:ext uri="{BB962C8B-B14F-4D97-AF65-F5344CB8AC3E}">
        <p14:creationId xmlns:p14="http://schemas.microsoft.com/office/powerpoint/2010/main" val="2721572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57200" indent="-457200"/>
            <a:r>
              <a:rPr lang="zh-CN" altLang="en-US" b="1" dirty="0">
                <a:latin typeface="Times New Roman" panose="02020603050405020304" pitchFamily="18" charset="0"/>
                <a:cs typeface="Times New Roman" panose="02020603050405020304" pitchFamily="18" charset="0"/>
              </a:rPr>
              <a:t>如何比较两个问题的难度？ </a:t>
            </a:r>
          </a:p>
          <a:p>
            <a:pPr lvl="1"/>
            <a:r>
              <a:rPr lang="en-US" altLang="zh-CN" b="1" dirty="0">
                <a:latin typeface="Times New Roman" panose="02020603050405020304" pitchFamily="18" charset="0"/>
                <a:cs typeface="Times New Roman" panose="02020603050405020304" pitchFamily="18" charset="0"/>
              </a:rPr>
              <a:t> P=NP</a:t>
            </a:r>
            <a:r>
              <a:rPr lang="zh-CN" altLang="en-US" b="1" dirty="0">
                <a:latin typeface="Times New Roman" panose="02020603050405020304" pitchFamily="18" charset="0"/>
                <a:cs typeface="Times New Roman" panose="02020603050405020304" pitchFamily="18" charset="0"/>
              </a:rPr>
              <a:t>？ </a:t>
            </a:r>
          </a:p>
          <a:p>
            <a:pPr lvl="2"/>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很可能是不成立的，但如何证明不成立？ </a:t>
            </a:r>
          </a:p>
          <a:p>
            <a:pPr lvl="2"/>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NP</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中最难的问题应该是难解的 </a:t>
            </a:r>
          </a:p>
          <a:p>
            <a:pPr lvl="2"/>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怎么知道一个问题是</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NP</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中最难的问题？ </a:t>
            </a:r>
          </a:p>
          <a:p>
            <a:pPr lvl="2"/>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多项式时间变换</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用于比较问题的难度 </a:t>
            </a:r>
          </a:p>
          <a:p>
            <a:pPr lvl="2"/>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多项式时间变换</a:t>
            </a:r>
          </a:p>
        </p:txBody>
      </p:sp>
    </p:spTree>
    <p:extLst>
      <p:ext uri="{BB962C8B-B14F-4D97-AF65-F5344CB8AC3E}">
        <p14:creationId xmlns:p14="http://schemas.microsoft.com/office/powerpoint/2010/main" val="3313095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1" dirty="0"/>
              <a:t>多项式时间变换（或多项式时间归约）</a:t>
            </a:r>
          </a:p>
          <a:p>
            <a:pPr lvl="1">
              <a:lnSpc>
                <a:spcPts val="3600"/>
              </a:lnSpc>
            </a:pPr>
            <a:r>
              <a:rPr lang="zh-CN" altLang="en-US" b="1" dirty="0"/>
              <a:t>定义：设判定问题𝜫</a:t>
            </a:r>
            <a:r>
              <a:rPr lang="zh-CN" altLang="en-US" b="1" baseline="-25000" dirty="0"/>
              <a:t>𝟏</a:t>
            </a:r>
            <a:r>
              <a:rPr lang="en-US" altLang="zh-CN" b="1" dirty="0"/>
              <a:t>=&lt;</a:t>
            </a:r>
            <a:r>
              <a:rPr lang="zh-CN" altLang="en-US" b="1" dirty="0"/>
              <a:t>𝑫</a:t>
            </a:r>
            <a:r>
              <a:rPr lang="zh-CN" altLang="en-US" b="1" baseline="-25000" dirty="0"/>
              <a:t>𝟏</a:t>
            </a:r>
            <a:r>
              <a:rPr lang="en-US" altLang="zh-CN" b="1" dirty="0"/>
              <a:t>,</a:t>
            </a:r>
            <a:r>
              <a:rPr lang="zh-CN" altLang="en-US" b="1" dirty="0"/>
              <a:t>𝒀</a:t>
            </a:r>
            <a:r>
              <a:rPr lang="zh-CN" altLang="en-US" b="1" baseline="-25000" dirty="0"/>
              <a:t>𝟏</a:t>
            </a:r>
            <a:r>
              <a:rPr lang="en-US" altLang="zh-CN" b="1" dirty="0"/>
              <a:t>&gt;</a:t>
            </a:r>
            <a:r>
              <a:rPr lang="zh-CN" altLang="en-US" b="1" dirty="0"/>
              <a:t>，𝜫</a:t>
            </a:r>
            <a:r>
              <a:rPr lang="zh-CN" altLang="en-US" b="1" baseline="-25000" dirty="0"/>
              <a:t>𝟐</a:t>
            </a:r>
            <a:r>
              <a:rPr lang="en-US" altLang="zh-CN" b="1" dirty="0"/>
              <a:t>=&lt;</a:t>
            </a:r>
            <a:r>
              <a:rPr lang="zh-CN" altLang="en-US" b="1" dirty="0"/>
              <a:t>𝑫</a:t>
            </a:r>
            <a:r>
              <a:rPr lang="zh-CN" altLang="en-US" b="1" baseline="-25000" dirty="0"/>
              <a:t>𝟐</a:t>
            </a:r>
            <a:r>
              <a:rPr lang="en-US" altLang="zh-CN" b="1" dirty="0"/>
              <a:t>,</a:t>
            </a:r>
            <a:r>
              <a:rPr lang="zh-CN" altLang="en-US" b="1" dirty="0"/>
              <a:t>𝒀</a:t>
            </a:r>
            <a:r>
              <a:rPr lang="zh-CN" altLang="en-US" b="1" baseline="-25000" dirty="0"/>
              <a:t>𝟐</a:t>
            </a:r>
            <a:r>
              <a:rPr lang="en-US" altLang="zh-CN" b="1" dirty="0"/>
              <a:t>&gt;</a:t>
            </a:r>
            <a:r>
              <a:rPr lang="zh-CN" altLang="en-US" b="1" dirty="0"/>
              <a:t> ，如果存在函数𝒇</a:t>
            </a:r>
            <a:r>
              <a:rPr lang="en-US" altLang="zh-CN" b="1" dirty="0"/>
              <a:t>:</a:t>
            </a:r>
            <a:r>
              <a:rPr lang="zh-CN" altLang="en-US" b="1" dirty="0"/>
              <a:t>𝑫</a:t>
            </a:r>
            <a:r>
              <a:rPr lang="zh-CN" altLang="en-US" b="1" baseline="-25000" dirty="0"/>
              <a:t>𝟏</a:t>
            </a:r>
            <a:r>
              <a:rPr lang="zh-CN" altLang="en-US" b="1" dirty="0"/>
              <a:t>→𝑫</a:t>
            </a:r>
            <a:r>
              <a:rPr lang="zh-CN" altLang="en-US" b="1" baseline="-25000" dirty="0"/>
              <a:t>𝟐 </a:t>
            </a:r>
            <a:r>
              <a:rPr lang="zh-CN" altLang="en-US" b="1" dirty="0"/>
              <a:t>，满足条件</a:t>
            </a:r>
            <a:r>
              <a:rPr lang="en-US" altLang="zh-CN" b="1" dirty="0"/>
              <a:t>: </a:t>
            </a:r>
            <a:endParaRPr lang="zh-CN" altLang="en-US" b="1" dirty="0"/>
          </a:p>
          <a:p>
            <a:pPr marL="457200" lvl="1" indent="0">
              <a:lnSpc>
                <a:spcPts val="3600"/>
              </a:lnSpc>
              <a:buNone/>
            </a:pPr>
            <a:r>
              <a:rPr lang="zh-CN" altLang="en-US" b="1" dirty="0"/>
              <a:t>① 𝒇是多项式时间可计算的 </a:t>
            </a:r>
          </a:p>
          <a:p>
            <a:pPr marL="457200" lvl="1" indent="0">
              <a:lnSpc>
                <a:spcPts val="3600"/>
              </a:lnSpc>
              <a:buNone/>
            </a:pPr>
            <a:r>
              <a:rPr lang="zh-CN" altLang="en-US" b="1" dirty="0"/>
              <a:t>② 对所有的𝑰∈𝑫</a:t>
            </a:r>
            <a:r>
              <a:rPr lang="zh-CN" altLang="en-US" b="1" baseline="-25000" dirty="0"/>
              <a:t>𝟏</a:t>
            </a:r>
            <a:r>
              <a:rPr lang="zh-CN" altLang="en-US" b="1" dirty="0"/>
              <a:t>， 𝑰∈𝒀</a:t>
            </a:r>
            <a:r>
              <a:rPr lang="zh-CN" altLang="en-US" b="1" baseline="-25000" dirty="0"/>
              <a:t>𝟏</a:t>
            </a:r>
            <a:r>
              <a:rPr lang="zh-CN" altLang="en-US" b="1" dirty="0"/>
              <a:t>⇔ 𝒇</a:t>
            </a:r>
            <a:r>
              <a:rPr lang="en-US" altLang="zh-CN" b="1" dirty="0"/>
              <a:t>(</a:t>
            </a:r>
            <a:r>
              <a:rPr lang="zh-CN" altLang="en-US" b="1" dirty="0"/>
              <a:t>𝑰</a:t>
            </a:r>
            <a:r>
              <a:rPr lang="en-US" altLang="zh-CN" b="1" dirty="0"/>
              <a:t>)</a:t>
            </a:r>
            <a:r>
              <a:rPr lang="zh-CN" altLang="en-US" b="1" dirty="0"/>
              <a:t>∈𝒀</a:t>
            </a:r>
            <a:r>
              <a:rPr lang="zh-CN" altLang="en-US" b="1" baseline="-25000" dirty="0"/>
              <a:t>𝟐</a:t>
            </a:r>
            <a:r>
              <a:rPr lang="zh-CN" altLang="en-US" b="1" dirty="0"/>
              <a:t> </a:t>
            </a:r>
          </a:p>
          <a:p>
            <a:pPr marL="457200" lvl="1" indent="0">
              <a:lnSpc>
                <a:spcPts val="3600"/>
              </a:lnSpc>
              <a:buNone/>
            </a:pPr>
            <a:r>
              <a:rPr lang="zh-CN" altLang="en-US" b="1" dirty="0"/>
              <a:t>则称 𝒇 是𝜫</a:t>
            </a:r>
            <a:r>
              <a:rPr lang="zh-CN" altLang="en-US" b="1" baseline="-25000" dirty="0"/>
              <a:t>𝟏</a:t>
            </a:r>
            <a:r>
              <a:rPr lang="zh-CN" altLang="en-US" b="1" dirty="0"/>
              <a:t>到𝜫</a:t>
            </a:r>
            <a:r>
              <a:rPr lang="zh-CN" altLang="en-US" b="1" baseline="-25000" dirty="0"/>
              <a:t>𝟐</a:t>
            </a:r>
            <a:r>
              <a:rPr lang="zh-CN" altLang="en-US" b="1" dirty="0"/>
              <a:t>的多项式时间变换。 </a:t>
            </a:r>
          </a:p>
          <a:p>
            <a:pPr lvl="1">
              <a:lnSpc>
                <a:spcPts val="3600"/>
              </a:lnSpc>
            </a:pPr>
            <a:r>
              <a:rPr lang="zh-CN" altLang="en-US" b="1" dirty="0"/>
              <a:t>如果存在𝜫</a:t>
            </a:r>
            <a:r>
              <a:rPr lang="zh-CN" altLang="en-US" b="1" baseline="-25000" dirty="0"/>
              <a:t>𝟏</a:t>
            </a:r>
            <a:r>
              <a:rPr lang="zh-CN" altLang="en-US" b="1" dirty="0"/>
              <a:t>到𝜫</a:t>
            </a:r>
            <a:r>
              <a:rPr lang="zh-CN" altLang="en-US" b="1" baseline="-25000" dirty="0"/>
              <a:t>𝟐</a:t>
            </a:r>
            <a:r>
              <a:rPr lang="zh-CN" altLang="en-US" b="1" dirty="0"/>
              <a:t>的多项式时间变换， 则称𝜫</a:t>
            </a:r>
            <a:r>
              <a:rPr lang="zh-CN" altLang="en-US" b="1" baseline="-25000" dirty="0"/>
              <a:t>𝟏</a:t>
            </a:r>
            <a:r>
              <a:rPr lang="zh-CN" altLang="en-US" b="1" dirty="0"/>
              <a:t>可多项式时间变换到𝜫</a:t>
            </a:r>
            <a:r>
              <a:rPr lang="zh-CN" altLang="en-US" b="1" baseline="-25000" dirty="0"/>
              <a:t>𝟐</a:t>
            </a:r>
            <a:r>
              <a:rPr lang="zh-CN" altLang="en-US" b="1" dirty="0"/>
              <a:t>， 记作 𝜫</a:t>
            </a:r>
            <a:r>
              <a:rPr lang="zh-CN" altLang="en-US" b="1" baseline="-25000" dirty="0"/>
              <a:t>𝟏 </a:t>
            </a:r>
            <a:r>
              <a:rPr lang="zh-CN" altLang="en-US" b="1" dirty="0"/>
              <a:t>≤</a:t>
            </a:r>
            <a:r>
              <a:rPr lang="zh-CN" altLang="en-US" b="1" baseline="-25000" dirty="0"/>
              <a:t>𝒑 </a:t>
            </a:r>
            <a:r>
              <a:rPr lang="zh-CN" altLang="en-US" b="1" dirty="0"/>
              <a:t>𝜫</a:t>
            </a:r>
            <a:r>
              <a:rPr lang="zh-CN" altLang="en-US" b="1" baseline="-25000" dirty="0"/>
              <a:t>𝟐</a:t>
            </a:r>
            <a:r>
              <a:rPr lang="zh-CN" altLang="en-US" b="1" dirty="0"/>
              <a:t>。 </a:t>
            </a:r>
          </a:p>
          <a:p>
            <a:endParaRPr lang="zh-CN" altLang="en-US" dirty="0"/>
          </a:p>
        </p:txBody>
      </p:sp>
      <p:sp>
        <p:nvSpPr>
          <p:cNvPr id="3" name="标题 2"/>
          <p:cNvSpPr>
            <a:spLocks noGrp="1"/>
          </p:cNvSpPr>
          <p:nvPr>
            <p:ph type="title"/>
          </p:nvPr>
        </p:nvSpPr>
        <p:spPr/>
        <p:txBody>
          <a:bodyPr/>
          <a:lstStyle/>
          <a:p>
            <a:r>
              <a:rPr lang="zh-CN" altLang="en-US" dirty="0"/>
              <a:t>多项式时间变换</a:t>
            </a:r>
          </a:p>
        </p:txBody>
      </p:sp>
    </p:spTree>
    <p:extLst>
      <p:ext uri="{BB962C8B-B14F-4D97-AF65-F5344CB8AC3E}">
        <p14:creationId xmlns:p14="http://schemas.microsoft.com/office/powerpoint/2010/main" val="61694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HC ≤</a:t>
            </a:r>
            <a:r>
              <a:rPr lang="zh-CN" altLang="en-US" b="1" baseline="-25000" dirty="0">
                <a:latin typeface="Times New Roman" panose="02020603050405020304" pitchFamily="18" charset="0"/>
                <a:cs typeface="Times New Roman" panose="02020603050405020304" pitchFamily="18" charset="0"/>
              </a:rPr>
              <a:t>𝑝</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TSP </a:t>
            </a:r>
          </a:p>
          <a:p>
            <a:pPr marL="433800" lvl="1" indent="0">
              <a:buNone/>
            </a:pPr>
            <a:r>
              <a:rPr lang="zh-CN" altLang="en-US" b="1" dirty="0">
                <a:latin typeface="Times New Roman" panose="02020603050405020304" pitchFamily="18" charset="0"/>
                <a:cs typeface="Times New Roman" panose="02020603050405020304" pitchFamily="18" charset="0"/>
              </a:rPr>
              <a:t>证：设计</a:t>
            </a:r>
            <a:r>
              <a:rPr lang="en-US" altLang="zh-CN" b="1" dirty="0">
                <a:latin typeface="Times New Roman" panose="02020603050405020304" pitchFamily="18" charset="0"/>
                <a:cs typeface="Times New Roman" panose="02020603050405020304" pitchFamily="18" charset="0"/>
              </a:rPr>
              <a:t>HC</a:t>
            </a:r>
            <a:r>
              <a:rPr lang="zh-CN" altLang="en-US" b="1" dirty="0">
                <a:latin typeface="Times New Roman" panose="02020603050405020304" pitchFamily="18" charset="0"/>
                <a:cs typeface="Times New Roman" panose="02020603050405020304" pitchFamily="18" charset="0"/>
              </a:rPr>
              <a:t>到</a:t>
            </a:r>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的多项式时间变换𝒇： </a:t>
            </a:r>
          </a:p>
          <a:p>
            <a:pPr marL="433800" lvl="1" indent="0">
              <a:buNone/>
            </a:pPr>
            <a:r>
              <a:rPr lang="zh-CN" altLang="en-US" b="1" dirty="0">
                <a:latin typeface="Times New Roman" panose="02020603050405020304" pitchFamily="18" charset="0"/>
                <a:cs typeface="Times New Roman" panose="02020603050405020304" pitchFamily="18" charset="0"/>
              </a:rPr>
              <a:t>对</a:t>
            </a:r>
            <a:r>
              <a:rPr lang="en-US" altLang="zh-CN" b="1" dirty="0">
                <a:latin typeface="Times New Roman" panose="02020603050405020304" pitchFamily="18" charset="0"/>
                <a:cs typeface="Times New Roman" panose="02020603050405020304" pitchFamily="18" charset="0"/>
              </a:rPr>
              <a:t>HC</a:t>
            </a:r>
            <a:r>
              <a:rPr lang="zh-CN" altLang="en-US" b="1" dirty="0">
                <a:latin typeface="Times New Roman" panose="02020603050405020304" pitchFamily="18" charset="0"/>
                <a:cs typeface="Times New Roman" panose="02020603050405020304" pitchFamily="18" charset="0"/>
              </a:rPr>
              <a:t>的每个实例定义𝑰，𝑰是一个无向图𝑮</a:t>
            </a:r>
            <a:r>
              <a:rPr lang="en-US" altLang="zh-CN" b="1" dirty="0">
                <a:latin typeface="Times New Roman" panose="02020603050405020304" pitchFamily="18" charset="0"/>
                <a:cs typeface="Times New Roman" panose="02020603050405020304" pitchFamily="18" charset="0"/>
              </a:rPr>
              <a:t>=&lt;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𝑬</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 </a:t>
            </a:r>
          </a:p>
          <a:p>
            <a:pPr marL="433800" lvl="1" indent="0">
              <a:buNone/>
            </a:pPr>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对应的实例𝒇</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𝑰</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为：无向图𝑮</a:t>
            </a:r>
            <a:r>
              <a:rPr lang="en-US" altLang="zh-CN" b="1" dirty="0">
                <a:latin typeface="Times New Roman" panose="02020603050405020304" pitchFamily="18" charset="0"/>
                <a:cs typeface="Times New Roman" panose="02020603050405020304" pitchFamily="18" charset="0"/>
              </a:rPr>
              <a:t>’ = &lt;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𝑬</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marL="433800" lvl="1" indent="0">
              <a:buNone/>
            </a:pPr>
            <a:r>
              <a:rPr lang="zh-CN" altLang="en-US" b="1" dirty="0">
                <a:latin typeface="Times New Roman" panose="02020603050405020304" pitchFamily="18" charset="0"/>
                <a:cs typeface="Times New Roman" panose="02020603050405020304" pitchFamily="18" charset="0"/>
              </a:rPr>
              <a:t>城市集𝑽，任意两个不同的城市𝒖和𝒗之间的距离 </a:t>
            </a:r>
          </a:p>
          <a:p>
            <a:pPr marL="433800" lvl="1" indent="0">
              <a:buNone/>
            </a:pPr>
            <a:endParaRPr lang="en-US" altLang="zh-CN" b="1" dirty="0">
              <a:latin typeface="Times New Roman" panose="02020603050405020304" pitchFamily="18" charset="0"/>
              <a:cs typeface="Times New Roman" panose="02020603050405020304" pitchFamily="18" charset="0"/>
            </a:endParaRPr>
          </a:p>
          <a:p>
            <a:pPr marL="433800" lvl="1" indent="0">
              <a:buNone/>
            </a:pPr>
            <a:endParaRPr lang="en-US" altLang="zh-CN" b="1" dirty="0">
              <a:latin typeface="Times New Roman" panose="02020603050405020304" pitchFamily="18" charset="0"/>
              <a:cs typeface="Times New Roman" panose="02020603050405020304" pitchFamily="18" charset="0"/>
            </a:endParaRPr>
          </a:p>
          <a:p>
            <a:pPr marL="433800" lvl="1" indent="0">
              <a:buNone/>
            </a:pPr>
            <a:r>
              <a:rPr lang="zh-CN" altLang="en-US" b="1" dirty="0">
                <a:latin typeface="Times New Roman" panose="02020603050405020304" pitchFamily="18" charset="0"/>
                <a:cs typeface="Times New Roman" panose="02020603050405020304" pitchFamily="18" charset="0"/>
              </a:rPr>
              <a:t>以及界限𝑫</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p>
          <a:p>
            <a:pPr marL="433800" lvl="1" indent="0">
              <a:buNone/>
            </a:pPr>
            <a:endParaRPr lang="zh-CN" altLang="en-US" b="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多项式时间变换</a:t>
            </a:r>
          </a:p>
        </p:txBody>
      </p:sp>
      <p:pic>
        <p:nvPicPr>
          <p:cNvPr id="4" name="图片 3"/>
          <p:cNvPicPr>
            <a:picLocks noChangeAspect="1"/>
          </p:cNvPicPr>
          <p:nvPr/>
        </p:nvPicPr>
        <p:blipFill>
          <a:blip r:embed="rId2"/>
          <a:stretch>
            <a:fillRect/>
          </a:stretch>
        </p:blipFill>
        <p:spPr>
          <a:xfrm>
            <a:off x="2677262" y="3982723"/>
            <a:ext cx="4124325" cy="1133475"/>
          </a:xfrm>
          <a:prstGeom prst="rect">
            <a:avLst/>
          </a:prstGeom>
        </p:spPr>
      </p:pic>
    </p:spTree>
    <p:extLst>
      <p:ext uri="{BB962C8B-B14F-4D97-AF65-F5344CB8AC3E}">
        <p14:creationId xmlns:p14="http://schemas.microsoft.com/office/powerpoint/2010/main" val="4128234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57200" indent="-457200"/>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HC ≤</a:t>
            </a:r>
            <a:r>
              <a:rPr lang="zh-CN" altLang="en-US" b="1" baseline="-25000" dirty="0">
                <a:latin typeface="Times New Roman" panose="02020603050405020304" pitchFamily="18" charset="0"/>
                <a:cs typeface="Times New Roman" panose="02020603050405020304" pitchFamily="18" charset="0"/>
              </a:rPr>
              <a:t>𝑝</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TSP </a:t>
            </a:r>
          </a:p>
          <a:p>
            <a:pPr marL="433800" lvl="1" indent="0">
              <a:buNone/>
            </a:pPr>
            <a:r>
              <a:rPr lang="zh-CN" altLang="en-US" b="1" dirty="0">
                <a:latin typeface="Times New Roman" panose="02020603050405020304" pitchFamily="18" charset="0"/>
                <a:cs typeface="Times New Roman" panose="02020603050405020304" pitchFamily="18" charset="0"/>
              </a:rPr>
              <a:t>显然，𝒇是多项式时间可计算的； </a:t>
            </a:r>
          </a:p>
          <a:p>
            <a:pPr marL="433800" lvl="1" indent="0">
              <a:buNone/>
            </a:pPr>
            <a:r>
              <a:rPr lang="zh-CN" altLang="en-US" b="1" dirty="0">
                <a:latin typeface="Times New Roman" panose="02020603050405020304" pitchFamily="18" charset="0"/>
                <a:cs typeface="Times New Roman" panose="02020603050405020304" pitchFamily="18" charset="0"/>
              </a:rPr>
              <a:t>𝒇</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𝑰</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中的巡回路线有𝑽条边，每条边长</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或</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 </a:t>
            </a:r>
          </a:p>
          <a:p>
            <a:pPr marL="433800" lvl="1" indent="0">
              <a:buNone/>
            </a:pPr>
            <a:r>
              <a:rPr lang="zh-CN" altLang="en-US" b="1" dirty="0">
                <a:latin typeface="Times New Roman" panose="02020603050405020304" pitchFamily="18" charset="0"/>
                <a:cs typeface="Times New Roman" panose="02020603050405020304" pitchFamily="18" charset="0"/>
              </a:rPr>
              <a:t>因而长度不超过𝑫的巡回路线长度只能恰好为𝑫， </a:t>
            </a:r>
          </a:p>
          <a:p>
            <a:pPr marL="433800" lvl="1" indent="0">
              <a:buNone/>
            </a:pPr>
            <a:r>
              <a:rPr lang="zh-CN" altLang="en-US" b="1" dirty="0">
                <a:latin typeface="Times New Roman" panose="02020603050405020304" pitchFamily="18" charset="0"/>
                <a:cs typeface="Times New Roman" panose="02020603050405020304" pitchFamily="18" charset="0"/>
              </a:rPr>
              <a:t>这当且仅当它的每条边的长度都为</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 </a:t>
            </a:r>
          </a:p>
          <a:p>
            <a:pPr marL="433800" lvl="1" indent="0">
              <a:buNone/>
            </a:pPr>
            <a:r>
              <a:rPr lang="zh-CN" altLang="en-US" b="1" dirty="0">
                <a:latin typeface="Times New Roman" panose="02020603050405020304" pitchFamily="18" charset="0"/>
                <a:cs typeface="Times New Roman" panose="02020603050405020304" pitchFamily="18" charset="0"/>
              </a:rPr>
              <a:t>也即当且仅当它是𝑮的一条哈密尔顿回路，从而 </a:t>
            </a:r>
          </a:p>
          <a:p>
            <a:pPr marL="433800" lvl="1" indent="0">
              <a:buNone/>
            </a:pPr>
            <a:r>
              <a:rPr lang="zh-CN" altLang="en-US" b="1" dirty="0">
                <a:latin typeface="Times New Roman" panose="02020603050405020304" pitchFamily="18" charset="0"/>
                <a:cs typeface="Times New Roman" panose="02020603050405020304" pitchFamily="18" charset="0"/>
              </a:rPr>
              <a:t> 𝑰∈𝒀</a:t>
            </a:r>
            <a:r>
              <a:rPr lang="zh-CN" altLang="en-US" b="1" baseline="-25000" dirty="0">
                <a:latin typeface="Times New Roman" panose="02020603050405020304" pitchFamily="18" charset="0"/>
                <a:cs typeface="Times New Roman" panose="02020603050405020304" pitchFamily="18" charset="0"/>
              </a:rPr>
              <a:t>𝐇𝐂 </a:t>
            </a:r>
            <a:r>
              <a:rPr lang="zh-CN" altLang="en-US" b="1" dirty="0">
                <a:latin typeface="Times New Roman" panose="02020603050405020304" pitchFamily="18" charset="0"/>
                <a:cs typeface="Times New Roman" panose="02020603050405020304" pitchFamily="18" charset="0"/>
              </a:rPr>
              <a:t>⇔ 𝒇</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𝑰</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∈𝒀</a:t>
            </a:r>
            <a:r>
              <a:rPr lang="zh-CN" altLang="en-US" b="1" baseline="-25000" dirty="0">
                <a:latin typeface="Times New Roman" panose="02020603050405020304" pitchFamily="18" charset="0"/>
                <a:cs typeface="Times New Roman" panose="02020603050405020304" pitchFamily="18" charset="0"/>
              </a:rPr>
              <a:t>𝐓𝐒𝐏</a:t>
            </a:r>
            <a:r>
              <a:rPr lang="zh-CN" altLang="en-US" b="1" dirty="0">
                <a:latin typeface="Times New Roman" panose="02020603050405020304" pitchFamily="18" charset="0"/>
                <a:cs typeface="Times New Roman" panose="02020603050405020304" pitchFamily="18" charset="0"/>
              </a:rPr>
              <a:t> </a:t>
            </a:r>
          </a:p>
        </p:txBody>
      </p:sp>
      <p:sp>
        <p:nvSpPr>
          <p:cNvPr id="3" name="标题 2"/>
          <p:cNvSpPr>
            <a:spLocks noGrp="1"/>
          </p:cNvSpPr>
          <p:nvPr>
            <p:ph type="title"/>
          </p:nvPr>
        </p:nvSpPr>
        <p:spPr/>
        <p:txBody>
          <a:bodyPr/>
          <a:lstStyle/>
          <a:p>
            <a:r>
              <a:rPr lang="zh-CN" altLang="en-US" dirty="0"/>
              <a:t>多项式时间变换</a:t>
            </a:r>
          </a:p>
        </p:txBody>
      </p:sp>
    </p:spTree>
    <p:extLst>
      <p:ext uri="{BB962C8B-B14F-4D97-AF65-F5344CB8AC3E}">
        <p14:creationId xmlns:p14="http://schemas.microsoft.com/office/powerpoint/2010/main" val="2490224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57200" indent="-457200"/>
            <a:r>
              <a:rPr lang="zh-CN" altLang="en-US" b="1" dirty="0"/>
              <a:t>例：最大生成树 ≤</a:t>
            </a:r>
            <a:r>
              <a:rPr lang="zh-CN" altLang="en-US" b="1" baseline="-25000" dirty="0"/>
              <a:t>𝑝</a:t>
            </a:r>
            <a:r>
              <a:rPr lang="zh-CN" altLang="en-US" b="1" dirty="0"/>
              <a:t> 最小生成树 </a:t>
            </a:r>
            <a:endParaRPr lang="en-US" altLang="zh-CN" b="1" dirty="0"/>
          </a:p>
          <a:p>
            <a:pPr marL="0" indent="0">
              <a:lnSpc>
                <a:spcPct val="150000"/>
              </a:lnSpc>
              <a:spcBef>
                <a:spcPts val="0"/>
              </a:spcBef>
              <a:spcAft>
                <a:spcPts val="0"/>
              </a:spcAft>
              <a:buNone/>
            </a:pPr>
            <a:r>
              <a:rPr lang="zh-CN" altLang="en-US" sz="2400" b="1" dirty="0"/>
              <a:t>最小生成树： </a:t>
            </a:r>
          </a:p>
          <a:p>
            <a:pPr marL="433800" lvl="1" indent="0">
              <a:lnSpc>
                <a:spcPct val="150000"/>
              </a:lnSpc>
              <a:spcBef>
                <a:spcPts val="0"/>
              </a:spcBef>
              <a:spcAft>
                <a:spcPts val="0"/>
              </a:spcAft>
              <a:buNone/>
            </a:pPr>
            <a:r>
              <a:rPr lang="zh-CN" altLang="en-US" b="1" dirty="0"/>
              <a:t>任给连通的无向带权图𝑮</a:t>
            </a:r>
            <a:r>
              <a:rPr lang="en-US" altLang="zh-CN" b="1" dirty="0"/>
              <a:t>=&lt;</a:t>
            </a:r>
            <a:r>
              <a:rPr lang="zh-CN" altLang="en-US" b="1" dirty="0"/>
              <a:t>𝑽</a:t>
            </a:r>
            <a:r>
              <a:rPr lang="en-US" altLang="zh-CN" b="1" dirty="0"/>
              <a:t>,</a:t>
            </a:r>
            <a:r>
              <a:rPr lang="zh-CN" altLang="en-US" b="1" dirty="0"/>
              <a:t>𝑬</a:t>
            </a:r>
            <a:r>
              <a:rPr lang="en-US" altLang="zh-CN" b="1" dirty="0"/>
              <a:t>,</a:t>
            </a:r>
            <a:r>
              <a:rPr lang="zh-CN" altLang="en-US" b="1" dirty="0"/>
              <a:t>𝒘</a:t>
            </a:r>
            <a:r>
              <a:rPr lang="en-US" altLang="zh-CN" b="1" dirty="0"/>
              <a:t>&gt;</a:t>
            </a:r>
            <a:r>
              <a:rPr lang="zh-CN" altLang="en-US" b="1" dirty="0"/>
              <a:t>以及正整数</a:t>
            </a:r>
            <a:r>
              <a:rPr lang="en-US" altLang="zh-CN" b="1" i="1" dirty="0"/>
              <a:t>B</a:t>
            </a:r>
            <a:r>
              <a:rPr lang="zh-CN" altLang="en-US" b="1" dirty="0"/>
              <a:t>，</a:t>
            </a:r>
            <a:endParaRPr lang="en-US" altLang="zh-CN" b="1" dirty="0"/>
          </a:p>
          <a:p>
            <a:pPr marL="433800" lvl="1" indent="0">
              <a:lnSpc>
                <a:spcPct val="150000"/>
              </a:lnSpc>
              <a:spcBef>
                <a:spcPts val="0"/>
              </a:spcBef>
              <a:spcAft>
                <a:spcPts val="0"/>
              </a:spcAft>
              <a:buNone/>
            </a:pPr>
            <a:r>
              <a:rPr lang="zh-CN" altLang="en-US" b="1" dirty="0"/>
              <a:t>其中，权函数 𝒘</a:t>
            </a:r>
            <a:r>
              <a:rPr lang="en-US" altLang="zh-CN" b="1" dirty="0"/>
              <a:t>:</a:t>
            </a:r>
            <a:r>
              <a:rPr lang="zh-CN" altLang="en-US" b="1" dirty="0"/>
              <a:t>𝑬→𝒁</a:t>
            </a:r>
            <a:r>
              <a:rPr lang="en-US" altLang="zh-CN" b="1" dirty="0"/>
              <a:t>+</a:t>
            </a:r>
            <a:r>
              <a:rPr lang="zh-CN" altLang="en-US" b="1" dirty="0"/>
              <a:t>，问有权不超过</a:t>
            </a:r>
            <a:r>
              <a:rPr lang="en-US" altLang="zh-CN" b="1" i="1" dirty="0"/>
              <a:t>B</a:t>
            </a:r>
            <a:r>
              <a:rPr lang="zh-CN" altLang="en-US" b="1" dirty="0"/>
              <a:t>的生成树吗？ </a:t>
            </a:r>
            <a:endParaRPr lang="en-US" altLang="zh-CN" b="1" dirty="0"/>
          </a:p>
          <a:p>
            <a:pPr marL="0" indent="0">
              <a:lnSpc>
                <a:spcPct val="150000"/>
              </a:lnSpc>
              <a:spcBef>
                <a:spcPts val="0"/>
              </a:spcBef>
              <a:spcAft>
                <a:spcPts val="0"/>
              </a:spcAft>
              <a:buNone/>
            </a:pPr>
            <a:r>
              <a:rPr lang="zh-CN" altLang="en-US" sz="2400" b="1" dirty="0"/>
              <a:t>最大生成树： </a:t>
            </a:r>
          </a:p>
          <a:p>
            <a:pPr marL="433800" lvl="1" indent="0">
              <a:lnSpc>
                <a:spcPct val="150000"/>
              </a:lnSpc>
              <a:spcBef>
                <a:spcPts val="0"/>
              </a:spcBef>
              <a:spcAft>
                <a:spcPts val="0"/>
              </a:spcAft>
              <a:buNone/>
            </a:pPr>
            <a:r>
              <a:rPr lang="zh-CN" altLang="en-US" b="1" dirty="0"/>
              <a:t>任给连通的无向带权图𝑮</a:t>
            </a:r>
            <a:r>
              <a:rPr lang="en-US" altLang="zh-CN" b="1" dirty="0"/>
              <a:t>=&lt;</a:t>
            </a:r>
            <a:r>
              <a:rPr lang="zh-CN" altLang="en-US" b="1" dirty="0"/>
              <a:t>𝑽</a:t>
            </a:r>
            <a:r>
              <a:rPr lang="en-US" altLang="zh-CN" b="1" dirty="0"/>
              <a:t>,</a:t>
            </a:r>
            <a:r>
              <a:rPr lang="zh-CN" altLang="en-US" b="1" dirty="0"/>
              <a:t>𝑬</a:t>
            </a:r>
            <a:r>
              <a:rPr lang="en-US" altLang="zh-CN" b="1" dirty="0"/>
              <a:t>,</a:t>
            </a:r>
            <a:r>
              <a:rPr lang="zh-CN" altLang="en-US" b="1" dirty="0"/>
              <a:t>𝒘</a:t>
            </a:r>
            <a:r>
              <a:rPr lang="en-US" altLang="zh-CN" b="1" dirty="0"/>
              <a:t>&gt;</a:t>
            </a:r>
            <a:r>
              <a:rPr lang="zh-CN" altLang="en-US" b="1" dirty="0"/>
              <a:t>以及正整数</a:t>
            </a:r>
            <a:r>
              <a:rPr lang="en-US" altLang="zh-CN" b="1" dirty="0"/>
              <a:t>D</a:t>
            </a:r>
            <a:r>
              <a:rPr lang="zh-CN" altLang="en-US" b="1" dirty="0"/>
              <a:t>，</a:t>
            </a:r>
            <a:endParaRPr lang="en-US" altLang="zh-CN" b="1" dirty="0"/>
          </a:p>
          <a:p>
            <a:pPr marL="433800" lvl="1" indent="0">
              <a:lnSpc>
                <a:spcPct val="150000"/>
              </a:lnSpc>
              <a:spcBef>
                <a:spcPts val="0"/>
              </a:spcBef>
              <a:spcAft>
                <a:spcPts val="0"/>
              </a:spcAft>
              <a:buNone/>
            </a:pPr>
            <a:r>
              <a:rPr lang="zh-CN" altLang="en-US" b="1" dirty="0"/>
              <a:t>其中</a:t>
            </a:r>
            <a:r>
              <a:rPr lang="en-US" altLang="zh-CN" b="1" dirty="0"/>
              <a:t>,</a:t>
            </a:r>
            <a:r>
              <a:rPr lang="zh-CN" altLang="en-US" b="1" dirty="0"/>
              <a:t>权函数 𝒘</a:t>
            </a:r>
            <a:r>
              <a:rPr lang="en-US" altLang="zh-CN" b="1" dirty="0"/>
              <a:t>:</a:t>
            </a:r>
            <a:r>
              <a:rPr lang="zh-CN" altLang="en-US" b="1" dirty="0"/>
              <a:t>𝑬→𝒁</a:t>
            </a:r>
            <a:r>
              <a:rPr lang="en-US" altLang="zh-CN" b="1" dirty="0"/>
              <a:t>+</a:t>
            </a:r>
            <a:r>
              <a:rPr lang="zh-CN" altLang="en-US" b="1" dirty="0"/>
              <a:t>，问有权不小于</a:t>
            </a:r>
            <a:r>
              <a:rPr lang="en-US" altLang="zh-CN" b="1" dirty="0"/>
              <a:t>D</a:t>
            </a:r>
            <a:r>
              <a:rPr lang="zh-CN" altLang="en-US" b="1" dirty="0"/>
              <a:t>的生成树吗？</a:t>
            </a:r>
          </a:p>
        </p:txBody>
      </p:sp>
      <p:sp>
        <p:nvSpPr>
          <p:cNvPr id="3" name="标题 2"/>
          <p:cNvSpPr>
            <a:spLocks noGrp="1"/>
          </p:cNvSpPr>
          <p:nvPr>
            <p:ph type="title"/>
          </p:nvPr>
        </p:nvSpPr>
        <p:spPr/>
        <p:txBody>
          <a:bodyPr/>
          <a:lstStyle/>
          <a:p>
            <a:r>
              <a:rPr lang="zh-CN" altLang="en-US" dirty="0"/>
              <a:t>多项式时间变换</a:t>
            </a:r>
          </a:p>
        </p:txBody>
      </p:sp>
    </p:spTree>
    <p:extLst>
      <p:ext uri="{BB962C8B-B14F-4D97-AF65-F5344CB8AC3E}">
        <p14:creationId xmlns:p14="http://schemas.microsoft.com/office/powerpoint/2010/main" val="463042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92500"/>
              </a:bodyPr>
              <a:lstStyle/>
              <a:p>
                <a:pPr marL="457200" indent="-457200"/>
                <a:r>
                  <a:rPr lang="zh-CN" altLang="en-US" sz="3000" b="1" dirty="0"/>
                  <a:t>例：最大生成树 ≤</a:t>
                </a:r>
                <a:r>
                  <a:rPr lang="zh-CN" altLang="en-US" sz="3000" b="1" baseline="-25000" dirty="0"/>
                  <a:t>𝑝</a:t>
                </a:r>
                <a:r>
                  <a:rPr lang="zh-CN" altLang="en-US" sz="3000" b="1" dirty="0"/>
                  <a:t> 最小生成树 </a:t>
                </a:r>
                <a:endParaRPr lang="en-US" altLang="zh-CN" sz="3000" b="1" dirty="0"/>
              </a:p>
              <a:p>
                <a:pPr marL="433800" lvl="1" indent="0">
                  <a:lnSpc>
                    <a:spcPts val="35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证明：</a:t>
                </a:r>
                <a:endParaRPr lang="en-US" altLang="zh-CN" b="1" dirty="0">
                  <a:latin typeface="Times New Roman" panose="02020603050405020304" pitchFamily="18" charset="0"/>
                  <a:cs typeface="Times New Roman" panose="02020603050405020304" pitchFamily="18" charset="0"/>
                </a:endParaRPr>
              </a:p>
              <a:p>
                <a:pPr marL="776700" lvl="1" indent="-342900">
                  <a:lnSpc>
                    <a:spcPts val="3500"/>
                  </a:lnSpc>
                  <a:spcBef>
                    <a:spcPts val="0"/>
                  </a:spcBef>
                  <a:spcAft>
                    <a:spcPts val="0"/>
                  </a:spcAft>
                </a:pPr>
                <a:r>
                  <a:rPr lang="zh-CN" altLang="en-US" b="1" dirty="0">
                    <a:latin typeface="Times New Roman" panose="02020603050405020304" pitchFamily="18" charset="0"/>
                    <a:cs typeface="Times New Roman" panose="02020603050405020304" pitchFamily="18" charset="0"/>
                  </a:rPr>
                  <a:t>任给最大生成树的实例</a:t>
                </a:r>
                <a:r>
                  <a:rPr lang="en-US" altLang="zh-CN" b="1" i="1" dirty="0">
                    <a:latin typeface="Times New Roman" panose="02020603050405020304" pitchFamily="18" charset="0"/>
                    <a:cs typeface="Times New Roman" panose="02020603050405020304" pitchFamily="18" charset="0"/>
                  </a:rPr>
                  <a:t>I</a:t>
                </a:r>
                <a:r>
                  <a:rPr lang="zh-CN" altLang="en-US" b="1" dirty="0">
                    <a:latin typeface="Times New Roman" panose="02020603050405020304" pitchFamily="18" charset="0"/>
                    <a:cs typeface="Times New Roman" panose="02020603050405020304" pitchFamily="18" charset="0"/>
                  </a:rPr>
                  <a:t>：连通的无向赋权图𝑮</a:t>
                </a:r>
                <a:r>
                  <a:rPr lang="en-US" altLang="zh-CN" b="1" dirty="0">
                    <a:latin typeface="Times New Roman" panose="02020603050405020304" pitchFamily="18" charset="0"/>
                    <a:cs typeface="Times New Roman" panose="02020603050405020304" pitchFamily="18" charset="0"/>
                  </a:rPr>
                  <a:t>=&lt;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𝑬</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𝒘</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和正整数</a:t>
                </a:r>
                <a:r>
                  <a:rPr lang="en-US" altLang="zh-CN" b="1" i="1" dirty="0">
                    <a:latin typeface="Times New Roman" panose="02020603050405020304" pitchFamily="18" charset="0"/>
                    <a:cs typeface="Times New Roman" panose="02020603050405020304" pitchFamily="18" charset="0"/>
                  </a:rPr>
                  <a:t>D</a:t>
                </a:r>
              </a:p>
              <a:p>
                <a:pPr marL="776700" lvl="1" indent="-342900">
                  <a:lnSpc>
                    <a:spcPts val="3500"/>
                  </a:lnSpc>
                  <a:spcBef>
                    <a:spcPts val="0"/>
                  </a:spcBef>
                  <a:spcAft>
                    <a:spcPts val="0"/>
                  </a:spcAft>
                </a:pPr>
                <a:r>
                  <a:rPr lang="zh-CN" altLang="en-US" b="1" dirty="0">
                    <a:latin typeface="Times New Roman" panose="02020603050405020304" pitchFamily="18" charset="0"/>
                    <a:cs typeface="Times New Roman" panose="02020603050405020304" pitchFamily="18" charset="0"/>
                  </a:rPr>
                  <a:t>最小生成树的对应实例𝒇</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𝑰</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433800" lvl="1" indent="0">
                  <a:lnSpc>
                    <a:spcPts val="35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 图 𝑮</a:t>
                </a:r>
                <a:r>
                  <a:rPr lang="en-US" altLang="zh-CN" b="1" dirty="0">
                    <a:latin typeface="Times New Roman" panose="02020603050405020304" pitchFamily="18" charset="0"/>
                    <a:cs typeface="Times New Roman" panose="02020603050405020304" pitchFamily="18" charset="0"/>
                  </a:rPr>
                  <a:t>′ = &lt;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𝑬</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𝒘</a:t>
                </a:r>
                <a:r>
                  <a:rPr lang="en-US" altLang="zh-CN" b="1" dirty="0">
                    <a:latin typeface="Times New Roman" panose="02020603050405020304" pitchFamily="18" charset="0"/>
                    <a:cs typeface="Times New Roman" panose="02020603050405020304" pitchFamily="18" charset="0"/>
                  </a:rPr>
                  <a:t>′&gt; </a:t>
                </a:r>
                <a:r>
                  <a:rPr lang="zh-CN" altLang="en-US" b="1" dirty="0">
                    <a:latin typeface="Times New Roman" panose="02020603050405020304" pitchFamily="18" charset="0"/>
                    <a:cs typeface="Times New Roman" panose="02020603050405020304" pitchFamily="18" charset="0"/>
                  </a:rPr>
                  <a:t>和正整数 𝑩 </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𝒏−𝟏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𝑴−𝑫，</a:t>
                </a:r>
                <a:endParaRPr lang="en-US" altLang="zh-CN" b="1" dirty="0">
                  <a:latin typeface="Times New Roman" panose="02020603050405020304" pitchFamily="18" charset="0"/>
                  <a:cs typeface="Times New Roman" panose="02020603050405020304" pitchFamily="18" charset="0"/>
                </a:endParaRPr>
              </a:p>
              <a:p>
                <a:pPr marL="433800" lvl="1" indent="0">
                  <a:lnSpc>
                    <a:spcPts val="35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其中，𝒏</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𝑴</a:t>
                </a:r>
                <a:r>
                  <a:rPr lang="en-US" altLang="zh-CN" b="1" dirty="0">
                    <a:latin typeface="Times New Roman" panose="02020603050405020304" pitchFamily="18" charset="0"/>
                    <a:cs typeface="Times New Roman" panose="02020603050405020304" pitchFamily="18" charset="0"/>
                  </a:rPr>
                  <a:t>=max{ </a:t>
                </a:r>
                <a:r>
                  <a:rPr lang="zh-CN" altLang="en-US" b="1" dirty="0">
                    <a:latin typeface="Times New Roman" panose="02020603050405020304" pitchFamily="18" charset="0"/>
                    <a:cs typeface="Times New Roman" panose="02020603050405020304" pitchFamily="18" charset="0"/>
                  </a:rPr>
                  <a:t>𝒘</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𝒆</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𝒆∈𝑬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𝟏，𝒘</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𝒆</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𝑴−𝒘</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𝒆</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 </a:t>
                </a:r>
              </a:p>
              <a:p>
                <a:pPr marL="433800" lvl="1" indent="0">
                  <a:lnSpc>
                    <a:spcPts val="35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     如果存在𝑮的生成树𝑻，使得</a:t>
                </a:r>
                <a:r>
                  <a:rPr lang="en-US" altLang="zh-CN" b="1" dirty="0">
                    <a:latin typeface="Times New Roman" panose="02020603050405020304" pitchFamily="18" charset="0"/>
                    <a:cs typeface="Times New Roman" panose="02020603050405020304" pitchFamily="18" charset="0"/>
                  </a:rPr>
                  <a:t> : </a:t>
                </a:r>
                <a14:m>
                  <m:oMath xmlns:m="http://schemas.openxmlformats.org/officeDocument/2006/math">
                    <m:nary>
                      <m:naryPr>
                        <m:chr m:val="∑"/>
                        <m:limLoc m:val="subSup"/>
                        <m:supHide m:val="on"/>
                        <m:ctrlPr>
                          <a:rPr lang="zh-CN" altLang="en-US" b="1" i="1" smtClean="0">
                            <a:solidFill>
                              <a:srgbClr val="FF0000"/>
                            </a:solidFill>
                            <a:latin typeface="Cambria Math" panose="02040503050406030204" pitchFamily="18" charset="0"/>
                            <a:cs typeface="Times New Roman" panose="02020603050405020304" pitchFamily="18" charset="0"/>
                          </a:rPr>
                        </m:ctrlPr>
                      </m:naryPr>
                      <m:sub>
                        <m:r>
                          <m:rPr>
                            <m:brk m:alnAt="9"/>
                          </m:rPr>
                          <a:rPr lang="en-US" altLang="zh-CN" b="1" i="1" smtClean="0">
                            <a:solidFill>
                              <a:srgbClr val="FF0000"/>
                            </a:solidFill>
                            <a:latin typeface="Cambria Math" panose="02040503050406030204" pitchFamily="18" charset="0"/>
                            <a:cs typeface="Times New Roman" panose="02020603050405020304" pitchFamily="18" charset="0"/>
                          </a:rPr>
                          <m:t>𝒆</m:t>
                        </m:r>
                        <m:r>
                          <a:rPr lang="en-US" altLang="zh-CN"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𝑻</m:t>
                        </m:r>
                      </m:sub>
                      <m:sup/>
                      <m:e>
                        <m:r>
                          <a:rPr lang="en-US" altLang="zh-CN" b="1" i="1" smtClean="0">
                            <a:solidFill>
                              <a:srgbClr val="FF0000"/>
                            </a:solidFill>
                            <a:latin typeface="Cambria Math" panose="02040503050406030204" pitchFamily="18" charset="0"/>
                            <a:cs typeface="Times New Roman" panose="02020603050405020304" pitchFamily="18" charset="0"/>
                          </a:rPr>
                          <m:t>𝒘</m:t>
                        </m:r>
                        <m:r>
                          <a:rPr lang="en-US" altLang="zh-CN" b="1" i="1" smtClean="0">
                            <a:solidFill>
                              <a:srgbClr val="FF0000"/>
                            </a:solidFill>
                            <a:latin typeface="Cambria Math" panose="02040503050406030204" pitchFamily="18" charset="0"/>
                            <a:cs typeface="Times New Roman" panose="02020603050405020304" pitchFamily="18" charset="0"/>
                          </a:rPr>
                          <m:t>(</m:t>
                        </m:r>
                        <m:r>
                          <a:rPr lang="en-US" altLang="zh-CN" b="1" i="1" smtClean="0">
                            <a:solidFill>
                              <a:srgbClr val="FF0000"/>
                            </a:solidFill>
                            <a:latin typeface="Cambria Math" panose="02040503050406030204" pitchFamily="18" charset="0"/>
                            <a:cs typeface="Times New Roman" panose="02020603050405020304" pitchFamily="18" charset="0"/>
                          </a:rPr>
                          <m:t>𝒆</m:t>
                        </m:r>
                        <m:r>
                          <a:rPr lang="en-US" altLang="zh-CN" b="1" i="1" smtClean="0">
                            <a:solidFill>
                              <a:srgbClr val="FF0000"/>
                            </a:solidFill>
                            <a:latin typeface="Cambria Math" panose="02040503050406030204" pitchFamily="18" charset="0"/>
                            <a:cs typeface="Times New Roman" panose="02020603050405020304" pitchFamily="18" charset="0"/>
                          </a:rPr>
                          <m:t>)≥</m:t>
                        </m:r>
                        <m:r>
                          <a:rPr lang="en-US" altLang="zh-CN"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𝑫</m:t>
                        </m:r>
                      </m:e>
                    </m:nary>
                  </m:oMath>
                </a14:m>
                <a:r>
                  <a:rPr lang="zh-CN" altLang="en-US" b="1" dirty="0">
                    <a:latin typeface="Times New Roman" panose="02020603050405020304" pitchFamily="18" charset="0"/>
                    <a:cs typeface="Times New Roman" panose="02020603050405020304" pitchFamily="18" charset="0"/>
                  </a:rPr>
                  <a:t>，则 </a:t>
                </a:r>
                <a:endParaRPr lang="en-US" altLang="zh-CN" b="1" dirty="0">
                  <a:latin typeface="Times New Roman" panose="02020603050405020304" pitchFamily="18" charset="0"/>
                  <a:cs typeface="Times New Roman" panose="02020603050405020304" pitchFamily="18" charset="0"/>
                </a:endParaRPr>
              </a:p>
              <a:p>
                <a:pPr marL="433800" lvl="1" indent="0">
                  <a:buNone/>
                </a:pPr>
                <a:endParaRPr lang="en-US" altLang="zh-CN" dirty="0">
                  <a:latin typeface="Times New Roman" panose="02020603050405020304" pitchFamily="18" charset="0"/>
                  <a:cs typeface="Times New Roman" panose="02020603050405020304" pitchFamily="18" charset="0"/>
                </a:endParaRPr>
              </a:p>
              <a:p>
                <a:pPr marL="433800" lvl="1" indent="0">
                  <a:buNone/>
                </a:pPr>
                <a:endParaRPr lang="en-US" altLang="zh-CN" dirty="0">
                  <a:latin typeface="Times New Roman" panose="02020603050405020304" pitchFamily="18" charset="0"/>
                  <a:cs typeface="Times New Roman" panose="02020603050405020304" pitchFamily="18" charset="0"/>
                </a:endParaRPr>
              </a:p>
              <a:p>
                <a:pPr marL="433800" lvl="1" indent="0">
                  <a:buNone/>
                </a:pPr>
                <a:r>
                  <a:rPr lang="zh-CN" altLang="en-US" b="1" dirty="0">
                    <a:latin typeface="Times New Roman" panose="02020603050405020304" pitchFamily="18" charset="0"/>
                    <a:cs typeface="Times New Roman" panose="02020603050405020304" pitchFamily="18" charset="0"/>
                  </a:rPr>
                  <a:t>反之亦然。</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823" r="-73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多项式时间变换</a:t>
            </a:r>
          </a:p>
        </p:txBody>
      </p:sp>
      <p:pic>
        <p:nvPicPr>
          <p:cNvPr id="5" name="图片 4"/>
          <p:cNvPicPr>
            <a:picLocks noChangeAspect="1"/>
          </p:cNvPicPr>
          <p:nvPr/>
        </p:nvPicPr>
        <p:blipFill>
          <a:blip r:embed="rId3"/>
          <a:stretch>
            <a:fillRect/>
          </a:stretch>
        </p:blipFill>
        <p:spPr>
          <a:xfrm>
            <a:off x="894075" y="4574951"/>
            <a:ext cx="6943725" cy="876300"/>
          </a:xfrm>
          <a:prstGeom prst="rect">
            <a:avLst/>
          </a:prstGeom>
        </p:spPr>
      </p:pic>
    </p:spTree>
    <p:extLst>
      <p:ext uri="{BB962C8B-B14F-4D97-AF65-F5344CB8AC3E}">
        <p14:creationId xmlns:p14="http://schemas.microsoft.com/office/powerpoint/2010/main" val="289689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lnSpc>
                <a:spcPts val="4200"/>
              </a:lnSpc>
              <a:spcBef>
                <a:spcPts val="0"/>
              </a:spcBef>
              <a:spcAft>
                <a:spcPts val="0"/>
              </a:spcAft>
            </a:pPr>
            <a:r>
              <a:rPr lang="zh-CN" altLang="en-US" b="1" dirty="0">
                <a:latin typeface="Times New Roman" panose="02020603050405020304" pitchFamily="18" charset="0"/>
                <a:cs typeface="Times New Roman" panose="02020603050405020304" pitchFamily="18" charset="0"/>
              </a:rPr>
              <a:t>≤</a:t>
            </a:r>
            <a:r>
              <a:rPr lang="zh-CN" altLang="en-US" b="1" baseline="-25000" dirty="0">
                <a:latin typeface="Times New Roman" panose="02020603050405020304" pitchFamily="18" charset="0"/>
                <a:cs typeface="Times New Roman" panose="02020603050405020304" pitchFamily="18" charset="0"/>
              </a:rPr>
              <a:t>𝑝</a:t>
            </a:r>
            <a:r>
              <a:rPr lang="zh-CN" altLang="en-US" b="1" dirty="0">
                <a:latin typeface="Times New Roman" panose="02020603050405020304" pitchFamily="18" charset="0"/>
                <a:cs typeface="Times New Roman" panose="02020603050405020304" pitchFamily="18" charset="0"/>
              </a:rPr>
              <a:t>的性质： ≤</a:t>
            </a:r>
            <a:r>
              <a:rPr lang="zh-CN" altLang="en-US" b="1" baseline="-25000" dirty="0">
                <a:latin typeface="Times New Roman" panose="02020603050405020304" pitchFamily="18" charset="0"/>
                <a:cs typeface="Times New Roman" panose="02020603050405020304" pitchFamily="18" charset="0"/>
              </a:rPr>
              <a:t>𝑝 </a:t>
            </a:r>
            <a:r>
              <a:rPr lang="zh-CN" altLang="en-US" b="1" dirty="0">
                <a:latin typeface="Times New Roman" panose="02020603050405020304" pitchFamily="18" charset="0"/>
                <a:cs typeface="Times New Roman" panose="02020603050405020304" pitchFamily="18" charset="0"/>
              </a:rPr>
              <a:t>具有传递性 </a:t>
            </a:r>
            <a:endParaRPr lang="en-US" altLang="zh-CN" b="1" dirty="0">
              <a:latin typeface="Times New Roman" panose="02020603050405020304" pitchFamily="18" charset="0"/>
              <a:cs typeface="Times New Roman" panose="02020603050405020304" pitchFamily="18" charset="0"/>
            </a:endParaRPr>
          </a:p>
          <a:p>
            <a:pPr marL="0" indent="0">
              <a:lnSpc>
                <a:spcPts val="42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定理</a:t>
            </a:r>
            <a:r>
              <a:rPr lang="en-US" altLang="zh-CN" b="1" dirty="0">
                <a:solidFill>
                  <a:srgbClr val="FF0000"/>
                </a:solidFill>
                <a:latin typeface="Times New Roman" panose="02020603050405020304" pitchFamily="18" charset="0"/>
                <a:cs typeface="Times New Roman" panose="02020603050405020304" pitchFamily="18" charset="0"/>
              </a:rPr>
              <a:t>9.2 </a:t>
            </a:r>
            <a:r>
              <a:rPr lang="zh-CN" altLang="en-US" b="1" dirty="0">
                <a:solidFill>
                  <a:srgbClr val="FF0000"/>
                </a:solidFill>
                <a:latin typeface="Times New Roman" panose="02020603050405020304" pitchFamily="18" charset="0"/>
                <a:cs typeface="Times New Roman" panose="02020603050405020304" pitchFamily="18" charset="0"/>
              </a:rPr>
              <a:t>如果𝜫</a:t>
            </a:r>
            <a:r>
              <a:rPr lang="zh-CN" altLang="en-US" b="1" baseline="-25000" dirty="0">
                <a:solidFill>
                  <a:srgbClr val="FF0000"/>
                </a:solidFill>
                <a:latin typeface="Times New Roman" panose="02020603050405020304" pitchFamily="18" charset="0"/>
                <a:cs typeface="Times New Roman" panose="02020603050405020304" pitchFamily="18" charset="0"/>
              </a:rPr>
              <a:t>𝟏  </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baseline="-25000" dirty="0">
                <a:solidFill>
                  <a:srgbClr val="FF0000"/>
                </a:solidFill>
                <a:latin typeface="Times New Roman" panose="02020603050405020304" pitchFamily="18" charset="0"/>
                <a:cs typeface="Times New Roman" panose="02020603050405020304" pitchFamily="18" charset="0"/>
              </a:rPr>
              <a:t>𝒑 </a:t>
            </a:r>
            <a:r>
              <a:rPr lang="zh-CN" altLang="en-US" b="1" dirty="0">
                <a:solidFill>
                  <a:srgbClr val="FF0000"/>
                </a:solidFill>
                <a:latin typeface="Times New Roman" panose="02020603050405020304" pitchFamily="18" charset="0"/>
                <a:cs typeface="Times New Roman" panose="02020603050405020304" pitchFamily="18" charset="0"/>
              </a:rPr>
              <a:t>𝜫</a:t>
            </a:r>
            <a:r>
              <a:rPr lang="zh-CN" altLang="en-US" b="1" baseline="-25000" dirty="0">
                <a:solidFill>
                  <a:srgbClr val="FF0000"/>
                </a:solidFill>
                <a:latin typeface="Times New Roman" panose="02020603050405020304" pitchFamily="18" charset="0"/>
                <a:cs typeface="Times New Roman" panose="02020603050405020304" pitchFamily="18" charset="0"/>
              </a:rPr>
              <a:t>𝟐</a:t>
            </a:r>
            <a:r>
              <a:rPr lang="zh-CN" altLang="en-US" b="1" dirty="0">
                <a:solidFill>
                  <a:srgbClr val="FF0000"/>
                </a:solidFill>
                <a:latin typeface="Times New Roman" panose="02020603050405020304" pitchFamily="18" charset="0"/>
                <a:cs typeface="Times New Roman" panose="02020603050405020304" pitchFamily="18" charset="0"/>
              </a:rPr>
              <a:t>， 𝜫</a:t>
            </a:r>
            <a:r>
              <a:rPr lang="zh-CN" altLang="en-US" b="1" baseline="-25000" dirty="0">
                <a:solidFill>
                  <a:srgbClr val="FF0000"/>
                </a:solidFill>
                <a:latin typeface="Times New Roman" panose="02020603050405020304" pitchFamily="18" charset="0"/>
                <a:cs typeface="Times New Roman" panose="02020603050405020304" pitchFamily="18" charset="0"/>
              </a:rPr>
              <a:t>𝟐 </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baseline="-25000" dirty="0">
                <a:solidFill>
                  <a:srgbClr val="FF0000"/>
                </a:solidFill>
                <a:latin typeface="Times New Roman" panose="02020603050405020304" pitchFamily="18" charset="0"/>
                <a:cs typeface="Times New Roman" panose="02020603050405020304" pitchFamily="18" charset="0"/>
              </a:rPr>
              <a:t>𝒑 </a:t>
            </a:r>
            <a:r>
              <a:rPr lang="zh-CN" altLang="en-US" b="1" dirty="0">
                <a:solidFill>
                  <a:srgbClr val="FF0000"/>
                </a:solidFill>
                <a:latin typeface="Times New Roman" panose="02020603050405020304" pitchFamily="18" charset="0"/>
                <a:cs typeface="Times New Roman" panose="02020603050405020304" pitchFamily="18" charset="0"/>
              </a:rPr>
              <a:t>𝜫</a:t>
            </a:r>
            <a:r>
              <a:rPr lang="zh-CN" altLang="en-US" b="1" baseline="-25000" dirty="0">
                <a:solidFill>
                  <a:srgbClr val="FF0000"/>
                </a:solidFill>
                <a:latin typeface="Times New Roman" panose="02020603050405020304" pitchFamily="18" charset="0"/>
                <a:cs typeface="Times New Roman" panose="02020603050405020304" pitchFamily="18" charset="0"/>
              </a:rPr>
              <a:t>𝟑</a:t>
            </a:r>
            <a:r>
              <a:rPr lang="zh-CN" altLang="en-US" b="1" dirty="0">
                <a:solidFill>
                  <a:srgbClr val="FF0000"/>
                </a:solidFill>
                <a:latin typeface="Times New Roman" panose="02020603050405020304" pitchFamily="18" charset="0"/>
                <a:cs typeface="Times New Roman" panose="02020603050405020304" pitchFamily="18" charset="0"/>
              </a:rPr>
              <a:t>，则：𝜫</a:t>
            </a:r>
            <a:r>
              <a:rPr lang="zh-CN" altLang="en-US" b="1" baseline="-25000" dirty="0">
                <a:solidFill>
                  <a:srgbClr val="FF0000"/>
                </a:solidFill>
                <a:latin typeface="Times New Roman" panose="02020603050405020304" pitchFamily="18" charset="0"/>
                <a:cs typeface="Times New Roman" panose="02020603050405020304" pitchFamily="18" charset="0"/>
              </a:rPr>
              <a:t>𝟏 </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baseline="-25000" dirty="0">
                <a:solidFill>
                  <a:srgbClr val="FF0000"/>
                </a:solidFill>
                <a:latin typeface="Times New Roman" panose="02020603050405020304" pitchFamily="18" charset="0"/>
                <a:cs typeface="Times New Roman" panose="02020603050405020304" pitchFamily="18" charset="0"/>
              </a:rPr>
              <a:t>𝒑 </a:t>
            </a:r>
            <a:r>
              <a:rPr lang="zh-CN" altLang="en-US" b="1" dirty="0">
                <a:solidFill>
                  <a:srgbClr val="FF0000"/>
                </a:solidFill>
                <a:latin typeface="Times New Roman" panose="02020603050405020304" pitchFamily="18" charset="0"/>
                <a:cs typeface="Times New Roman" panose="02020603050405020304" pitchFamily="18" charset="0"/>
              </a:rPr>
              <a:t>𝜫</a:t>
            </a:r>
            <a:r>
              <a:rPr lang="zh-CN" altLang="en-US" b="1" baseline="-25000" dirty="0">
                <a:solidFill>
                  <a:srgbClr val="FF0000"/>
                </a:solidFill>
                <a:latin typeface="Times New Roman" panose="02020603050405020304" pitchFamily="18" charset="0"/>
                <a:cs typeface="Times New Roman" panose="02020603050405020304" pitchFamily="18" charset="0"/>
              </a:rPr>
              <a:t>𝟑</a:t>
            </a:r>
            <a:r>
              <a:rPr lang="zh-CN" altLang="en-US" b="1" dirty="0">
                <a:solidFill>
                  <a:srgbClr val="FF0000"/>
                </a:solidFill>
                <a:latin typeface="Times New Roman" panose="02020603050405020304" pitchFamily="18" charset="0"/>
                <a:cs typeface="Times New Roman" panose="02020603050405020304" pitchFamily="18" charset="0"/>
              </a:rPr>
              <a:t> </a:t>
            </a:r>
          </a:p>
          <a:p>
            <a:pPr marL="0" indent="0">
              <a:lnSpc>
                <a:spcPts val="4200"/>
              </a:lnSpc>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证明： 设 𝜫</a:t>
            </a:r>
            <a:r>
              <a:rPr lang="zh-CN" altLang="en-US" sz="2400" b="1" baseline="-25000" dirty="0">
                <a:latin typeface="Times New Roman" panose="02020603050405020304" pitchFamily="18" charset="0"/>
                <a:cs typeface="Times New Roman" panose="02020603050405020304" pitchFamily="18" charset="0"/>
              </a:rPr>
              <a:t>𝟏</a:t>
            </a:r>
            <a:r>
              <a:rPr lang="en-US" altLang="zh-CN" sz="2400" b="1" dirty="0">
                <a:latin typeface="Times New Roman" panose="02020603050405020304" pitchFamily="18" charset="0"/>
                <a:cs typeface="Times New Roman" panose="02020603050405020304" pitchFamily="18" charset="0"/>
              </a:rPr>
              <a:t>=&lt;</a:t>
            </a:r>
            <a:r>
              <a:rPr lang="zh-CN" altLang="en-US" sz="2400" b="1" dirty="0">
                <a:latin typeface="Times New Roman" panose="02020603050405020304" pitchFamily="18" charset="0"/>
                <a:cs typeface="Times New Roman" panose="02020603050405020304" pitchFamily="18" charset="0"/>
              </a:rPr>
              <a:t>𝑫</a:t>
            </a:r>
            <a:r>
              <a:rPr lang="zh-CN" altLang="en-US" sz="2400" b="1" baseline="-25000" dirty="0">
                <a:latin typeface="Times New Roman" panose="02020603050405020304" pitchFamily="18" charset="0"/>
                <a:cs typeface="Times New Roman" panose="02020603050405020304" pitchFamily="18" charset="0"/>
              </a:rPr>
              <a:t>𝟏</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𝒀</a:t>
            </a:r>
            <a:r>
              <a:rPr lang="zh-CN" altLang="en-US" sz="2400" b="1" baseline="-25000" dirty="0">
                <a:latin typeface="Times New Roman" panose="02020603050405020304" pitchFamily="18" charset="0"/>
                <a:cs typeface="Times New Roman" panose="02020603050405020304" pitchFamily="18" charset="0"/>
              </a:rPr>
              <a:t>𝟏</a:t>
            </a:r>
            <a:r>
              <a:rPr lang="en-US" altLang="zh-CN" sz="2400" b="1" dirty="0">
                <a:latin typeface="Times New Roman" panose="02020603050405020304" pitchFamily="18" charset="0"/>
                <a:cs typeface="Times New Roman" panose="02020603050405020304" pitchFamily="18" charset="0"/>
              </a:rPr>
              <a:t>&gt;, </a:t>
            </a:r>
            <a:r>
              <a:rPr lang="zh-CN" altLang="en-US" sz="2400" b="1" dirty="0">
                <a:latin typeface="Times New Roman" panose="02020603050405020304" pitchFamily="18" charset="0"/>
                <a:cs typeface="Times New Roman" panose="02020603050405020304" pitchFamily="18" charset="0"/>
              </a:rPr>
              <a:t>𝜫</a:t>
            </a:r>
            <a:r>
              <a:rPr lang="zh-CN" altLang="en-US" sz="2400" b="1" baseline="-25000" dirty="0">
                <a:latin typeface="Times New Roman" panose="02020603050405020304" pitchFamily="18" charset="0"/>
                <a:cs typeface="Times New Roman" panose="02020603050405020304" pitchFamily="18" charset="0"/>
              </a:rPr>
              <a:t>𝟐</a:t>
            </a:r>
            <a:r>
              <a:rPr lang="en-US" altLang="zh-CN" sz="2400" b="1" dirty="0">
                <a:latin typeface="Times New Roman" panose="02020603050405020304" pitchFamily="18" charset="0"/>
                <a:cs typeface="Times New Roman" panose="02020603050405020304" pitchFamily="18" charset="0"/>
              </a:rPr>
              <a:t>=&lt;</a:t>
            </a:r>
            <a:r>
              <a:rPr lang="zh-CN" altLang="en-US" sz="2400" b="1" dirty="0">
                <a:latin typeface="Times New Roman" panose="02020603050405020304" pitchFamily="18" charset="0"/>
                <a:cs typeface="Times New Roman" panose="02020603050405020304" pitchFamily="18" charset="0"/>
              </a:rPr>
              <a:t>𝑫</a:t>
            </a:r>
            <a:r>
              <a:rPr lang="zh-CN" altLang="en-US" sz="2400" b="1" baseline="-25000" dirty="0">
                <a:latin typeface="Times New Roman" panose="02020603050405020304" pitchFamily="18" charset="0"/>
                <a:cs typeface="Times New Roman" panose="02020603050405020304" pitchFamily="18" charset="0"/>
              </a:rPr>
              <a:t>𝟐</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𝒀</a:t>
            </a:r>
            <a:r>
              <a:rPr lang="zh-CN" altLang="en-US" sz="2400" b="1" baseline="-25000" dirty="0">
                <a:latin typeface="Times New Roman" panose="02020603050405020304" pitchFamily="18" charset="0"/>
                <a:cs typeface="Times New Roman" panose="02020603050405020304" pitchFamily="18" charset="0"/>
              </a:rPr>
              <a:t>𝟐</a:t>
            </a:r>
            <a:r>
              <a:rPr lang="en-US" altLang="zh-CN" sz="2400" b="1" dirty="0">
                <a:latin typeface="Times New Roman" panose="02020603050405020304" pitchFamily="18" charset="0"/>
                <a:cs typeface="Times New Roman" panose="02020603050405020304" pitchFamily="18" charset="0"/>
              </a:rPr>
              <a:t>&gt;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𝜫</a:t>
            </a:r>
            <a:r>
              <a:rPr lang="zh-CN" altLang="en-US" sz="2400" b="1" baseline="-25000" dirty="0">
                <a:latin typeface="Times New Roman" panose="02020603050405020304" pitchFamily="18" charset="0"/>
                <a:cs typeface="Times New Roman" panose="02020603050405020304" pitchFamily="18" charset="0"/>
              </a:rPr>
              <a:t>𝟑</a:t>
            </a:r>
            <a:r>
              <a:rPr lang="en-US" altLang="zh-CN" sz="2400" b="1" dirty="0">
                <a:latin typeface="Times New Roman" panose="02020603050405020304" pitchFamily="18" charset="0"/>
                <a:cs typeface="Times New Roman" panose="02020603050405020304" pitchFamily="18" charset="0"/>
              </a:rPr>
              <a:t>=&lt;</a:t>
            </a:r>
            <a:r>
              <a:rPr lang="zh-CN" altLang="en-US" sz="2400" b="1" dirty="0">
                <a:latin typeface="Times New Roman" panose="02020603050405020304" pitchFamily="18" charset="0"/>
                <a:cs typeface="Times New Roman" panose="02020603050405020304" pitchFamily="18" charset="0"/>
              </a:rPr>
              <a:t>𝑫</a:t>
            </a:r>
            <a:r>
              <a:rPr lang="zh-CN" altLang="en-US" sz="2400" b="1" baseline="-25000" dirty="0">
                <a:latin typeface="Times New Roman" panose="02020603050405020304" pitchFamily="18" charset="0"/>
                <a:cs typeface="Times New Roman" panose="02020603050405020304" pitchFamily="18" charset="0"/>
              </a:rPr>
              <a:t>𝟑</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𝒀</a:t>
            </a:r>
            <a:r>
              <a:rPr lang="zh-CN" altLang="en-US" sz="2400" b="1" baseline="-25000" dirty="0">
                <a:latin typeface="Times New Roman" panose="02020603050405020304" pitchFamily="18" charset="0"/>
                <a:cs typeface="Times New Roman" panose="02020603050405020304" pitchFamily="18" charset="0"/>
              </a:rPr>
              <a:t>𝟑</a:t>
            </a:r>
            <a:r>
              <a:rPr lang="en-US" altLang="zh-CN" sz="2400" b="1" dirty="0">
                <a:latin typeface="Times New Roman" panose="02020603050405020304" pitchFamily="18" charset="0"/>
                <a:cs typeface="Times New Roman" panose="02020603050405020304" pitchFamily="18" charset="0"/>
              </a:rPr>
              <a:t>&gt;</a:t>
            </a:r>
            <a:r>
              <a:rPr lang="zh-CN" altLang="en-US" sz="2400" b="1" dirty="0">
                <a:latin typeface="Times New Roman" panose="02020603050405020304" pitchFamily="18" charset="0"/>
                <a:cs typeface="Times New Roman" panose="02020603050405020304" pitchFamily="18" charset="0"/>
              </a:rPr>
              <a:t> </a:t>
            </a:r>
          </a:p>
          <a:p>
            <a:pPr marL="0" indent="0">
              <a:lnSpc>
                <a:spcPts val="4200"/>
              </a:lnSpc>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  𝒇和𝒈分别是𝜫</a:t>
            </a:r>
            <a:r>
              <a:rPr lang="zh-CN" altLang="en-US" sz="2400" b="1" baseline="-25000" dirty="0">
                <a:latin typeface="Times New Roman" panose="02020603050405020304" pitchFamily="18" charset="0"/>
                <a:cs typeface="Times New Roman" panose="02020603050405020304" pitchFamily="18" charset="0"/>
              </a:rPr>
              <a:t>𝟏</a:t>
            </a:r>
            <a:r>
              <a:rPr lang="zh-CN" altLang="en-US" sz="2400" b="1" dirty="0">
                <a:latin typeface="Times New Roman" panose="02020603050405020304" pitchFamily="18" charset="0"/>
                <a:cs typeface="Times New Roman" panose="02020603050405020304" pitchFamily="18" charset="0"/>
              </a:rPr>
              <a:t> 到𝜫</a:t>
            </a:r>
            <a:r>
              <a:rPr lang="zh-CN" altLang="en-US" sz="2400" b="1" baseline="-25000" dirty="0">
                <a:latin typeface="Times New Roman" panose="02020603050405020304" pitchFamily="18" charset="0"/>
                <a:cs typeface="Times New Roman" panose="02020603050405020304" pitchFamily="18" charset="0"/>
              </a:rPr>
              <a:t>𝟐</a:t>
            </a:r>
            <a:r>
              <a:rPr lang="zh-CN" altLang="en-US" sz="2400" b="1" dirty="0">
                <a:latin typeface="Times New Roman" panose="02020603050405020304" pitchFamily="18" charset="0"/>
                <a:cs typeface="Times New Roman" panose="02020603050405020304" pitchFamily="18" charset="0"/>
              </a:rPr>
              <a:t>和𝜫</a:t>
            </a:r>
            <a:r>
              <a:rPr lang="zh-CN" altLang="en-US" sz="2400" b="1" baseline="-25000" dirty="0">
                <a:latin typeface="Times New Roman" panose="02020603050405020304" pitchFamily="18" charset="0"/>
                <a:cs typeface="Times New Roman" panose="02020603050405020304" pitchFamily="18" charset="0"/>
              </a:rPr>
              <a:t>𝟐</a:t>
            </a:r>
            <a:r>
              <a:rPr lang="zh-CN" altLang="en-US" sz="2400" b="1" dirty="0">
                <a:latin typeface="Times New Roman" panose="02020603050405020304" pitchFamily="18" charset="0"/>
                <a:cs typeface="Times New Roman" panose="02020603050405020304" pitchFamily="18" charset="0"/>
              </a:rPr>
              <a:t> 到𝜫</a:t>
            </a:r>
            <a:r>
              <a:rPr lang="zh-CN" altLang="en-US" sz="2400" b="1" baseline="-25000" dirty="0">
                <a:latin typeface="Times New Roman" panose="02020603050405020304" pitchFamily="18" charset="0"/>
                <a:cs typeface="Times New Roman" panose="02020603050405020304" pitchFamily="18" charset="0"/>
              </a:rPr>
              <a:t>𝟑</a:t>
            </a:r>
            <a:r>
              <a:rPr lang="zh-CN" altLang="en-US" sz="2400" b="1" dirty="0">
                <a:latin typeface="Times New Roman" panose="02020603050405020304" pitchFamily="18" charset="0"/>
                <a:cs typeface="Times New Roman" panose="02020603050405020304" pitchFamily="18" charset="0"/>
              </a:rPr>
              <a:t>的多项式时间变换 </a:t>
            </a:r>
            <a:endParaRPr lang="en-US" altLang="zh-CN" sz="2400" b="1" dirty="0">
              <a:latin typeface="Times New Roman" panose="02020603050405020304" pitchFamily="18" charset="0"/>
              <a:cs typeface="Times New Roman" panose="02020603050405020304" pitchFamily="18" charset="0"/>
            </a:endParaRPr>
          </a:p>
          <a:p>
            <a:pPr marL="0" indent="0">
              <a:lnSpc>
                <a:spcPts val="4200"/>
              </a:lnSpc>
              <a:spcBef>
                <a:spcPts val="0"/>
              </a:spcBef>
              <a:spcAft>
                <a:spcPts val="0"/>
              </a:spcAft>
              <a:buNone/>
            </a:pPr>
            <a:r>
              <a:rPr lang="zh-CN" altLang="en-US" sz="2400" b="1" dirty="0"/>
              <a:t>    𝑰∈𝒀</a:t>
            </a:r>
            <a:r>
              <a:rPr lang="zh-CN" altLang="en-US" sz="2400" b="1" baseline="-25000" dirty="0"/>
              <a:t>𝟏</a:t>
            </a:r>
            <a:r>
              <a:rPr lang="zh-CN" altLang="en-US" sz="2400" b="1" dirty="0">
                <a:latin typeface="Times New Roman" panose="02020603050405020304" pitchFamily="18" charset="0"/>
                <a:cs typeface="Times New Roman" panose="02020603050405020304" pitchFamily="18" charset="0"/>
              </a:rPr>
              <a:t>⇔𝒇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∈𝒀</a:t>
            </a:r>
            <a:r>
              <a:rPr lang="zh-CN" altLang="en-US" sz="2400" b="1" baseline="-25000" dirty="0">
                <a:latin typeface="Times New Roman" panose="02020603050405020304" pitchFamily="18" charset="0"/>
                <a:cs typeface="Times New Roman" panose="02020603050405020304" pitchFamily="18" charset="0"/>
              </a:rPr>
              <a:t>𝟐        </a:t>
            </a:r>
            <a:r>
              <a:rPr lang="zh-CN" altLang="en-US" sz="2400" b="1" dirty="0"/>
              <a:t>𝑰∈𝒀</a:t>
            </a:r>
            <a:r>
              <a:rPr lang="en-US" altLang="zh-CN" sz="2400" b="1" baseline="-25000" dirty="0"/>
              <a:t>2</a:t>
            </a:r>
            <a:r>
              <a:rPr lang="zh-CN" altLang="en-US" sz="2400" b="1" dirty="0">
                <a:latin typeface="Times New Roman" panose="02020603050405020304" pitchFamily="18" charset="0"/>
                <a:cs typeface="Times New Roman" panose="02020603050405020304" pitchFamily="18" charset="0"/>
              </a:rPr>
              <a:t>⇔𝒈</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∈𝒀</a:t>
            </a:r>
            <a:r>
              <a:rPr lang="en-US" altLang="zh-CN" sz="2400" b="1" baseline="-25000"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p>
            <a:pPr marL="0" indent="0">
              <a:lnSpc>
                <a:spcPts val="4200"/>
              </a:lnSpc>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对每一个𝑰∈𝑫</a:t>
            </a:r>
            <a:r>
              <a:rPr lang="zh-CN" altLang="en-US" sz="2400" b="1" baseline="-25000" dirty="0">
                <a:latin typeface="Times New Roman" panose="02020603050405020304" pitchFamily="18" charset="0"/>
                <a:cs typeface="Times New Roman" panose="02020603050405020304" pitchFamily="18" charset="0"/>
              </a:rPr>
              <a:t>𝟏</a:t>
            </a:r>
            <a:r>
              <a:rPr lang="zh-CN" altLang="en-US" sz="2400" b="1" dirty="0">
                <a:latin typeface="Times New Roman" panose="02020603050405020304" pitchFamily="18" charset="0"/>
                <a:cs typeface="Times New Roman" panose="02020603050405020304" pitchFamily="18" charset="0"/>
              </a:rPr>
              <a:t>，令：𝒉</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𝒈</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p>
          <a:p>
            <a:pPr marL="0" indent="0">
              <a:lnSpc>
                <a:spcPts val="4200"/>
              </a:lnSpc>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只需证明：𝒉是𝜫</a:t>
            </a:r>
            <a:r>
              <a:rPr lang="zh-CN" altLang="en-US" sz="2400" b="1" baseline="-25000" dirty="0">
                <a:latin typeface="Times New Roman" panose="02020603050405020304" pitchFamily="18" charset="0"/>
                <a:cs typeface="Times New Roman" panose="02020603050405020304" pitchFamily="18" charset="0"/>
              </a:rPr>
              <a:t>𝟏</a:t>
            </a:r>
            <a:r>
              <a:rPr lang="zh-CN" altLang="en-US" sz="2400" b="1" dirty="0">
                <a:latin typeface="Times New Roman" panose="02020603050405020304" pitchFamily="18" charset="0"/>
                <a:cs typeface="Times New Roman" panose="02020603050405020304" pitchFamily="18" charset="0"/>
              </a:rPr>
              <a:t> 到𝜫</a:t>
            </a:r>
            <a:r>
              <a:rPr lang="zh-CN" altLang="en-US" sz="2400" b="1" baseline="-25000" dirty="0">
                <a:latin typeface="Times New Roman" panose="02020603050405020304" pitchFamily="18" charset="0"/>
                <a:cs typeface="Times New Roman" panose="02020603050405020304" pitchFamily="18" charset="0"/>
              </a:rPr>
              <a:t>𝟑</a:t>
            </a:r>
            <a:r>
              <a:rPr lang="zh-CN" altLang="en-US" sz="2400" b="1" dirty="0">
                <a:latin typeface="Times New Roman" panose="02020603050405020304" pitchFamily="18" charset="0"/>
                <a:cs typeface="Times New Roman" panose="02020603050405020304" pitchFamily="18" charset="0"/>
              </a:rPr>
              <a:t>的多项式时间变换。</a:t>
            </a:r>
            <a:endParaRPr lang="en-US" altLang="zh-CN" sz="2400" b="1" dirty="0">
              <a:latin typeface="Times New Roman" panose="02020603050405020304" pitchFamily="18" charset="0"/>
              <a:cs typeface="Times New Roman" panose="02020603050405020304" pitchFamily="18" charset="0"/>
            </a:endParaRPr>
          </a:p>
          <a:p>
            <a:pPr marL="0" indent="0">
              <a:lnSpc>
                <a:spcPts val="4200"/>
              </a:lnSpc>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显然 </a:t>
            </a:r>
          </a:p>
          <a:p>
            <a:pPr marL="0" indent="0">
              <a:lnSpc>
                <a:spcPts val="4200"/>
              </a:lnSpc>
              <a:spcBef>
                <a:spcPts val="0"/>
              </a:spcBef>
              <a:spcAft>
                <a:spcPts val="0"/>
              </a:spcAft>
              <a:buNone/>
            </a:pPr>
            <a:r>
              <a:rPr lang="zh-CN" altLang="en-US" sz="2400" b="1" dirty="0"/>
              <a:t>对所有的𝑰∈𝑫</a:t>
            </a:r>
            <a:r>
              <a:rPr lang="zh-CN" altLang="en-US" sz="2400" b="1" baseline="-25000" dirty="0"/>
              <a:t>𝟏</a:t>
            </a:r>
            <a:r>
              <a:rPr lang="zh-CN" altLang="en-US" sz="2400" b="1" dirty="0">
                <a:latin typeface="Times New Roman" panose="02020603050405020304" pitchFamily="18" charset="0"/>
                <a:cs typeface="Times New Roman" panose="02020603050405020304" pitchFamily="18" charset="0"/>
              </a:rPr>
              <a:t>，</a:t>
            </a:r>
            <a:r>
              <a:rPr lang="zh-CN" altLang="en-US" sz="2400" b="1" dirty="0"/>
              <a:t>𝑰∈𝒀</a:t>
            </a:r>
            <a:r>
              <a:rPr lang="zh-CN" altLang="en-US" sz="2400" b="1" baseline="-25000" dirty="0"/>
              <a:t>𝟏</a:t>
            </a:r>
            <a:r>
              <a:rPr lang="zh-CN" altLang="en-US" sz="2400" b="1" dirty="0">
                <a:latin typeface="Times New Roman" panose="02020603050405020304" pitchFamily="18" charset="0"/>
                <a:cs typeface="Times New Roman" panose="02020603050405020304" pitchFamily="18" charset="0"/>
              </a:rPr>
              <a:t>⇔𝒇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∈𝒀</a:t>
            </a:r>
            <a:r>
              <a:rPr lang="zh-CN" altLang="en-US" sz="2400" b="1" baseline="-25000" dirty="0">
                <a:latin typeface="Times New Roman" panose="02020603050405020304" pitchFamily="18" charset="0"/>
                <a:cs typeface="Times New Roman" panose="02020603050405020304" pitchFamily="18" charset="0"/>
              </a:rPr>
              <a:t>𝟐</a:t>
            </a:r>
            <a:r>
              <a:rPr lang="zh-CN" altLang="en-US" sz="2400" b="1" dirty="0">
                <a:latin typeface="Times New Roman" panose="02020603050405020304" pitchFamily="18" charset="0"/>
                <a:cs typeface="Times New Roman" panose="02020603050405020304" pitchFamily="18" charset="0"/>
              </a:rPr>
              <a:t>⇔𝒈</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∈𝒀</a:t>
            </a:r>
            <a:r>
              <a:rPr lang="zh-CN" altLang="en-US" sz="2400" b="1" baseline="-25000" dirty="0">
                <a:latin typeface="Times New Roman" panose="02020603050405020304" pitchFamily="18" charset="0"/>
                <a:cs typeface="Times New Roman" panose="02020603050405020304" pitchFamily="18" charset="0"/>
              </a:rPr>
              <a:t>𝟑   </a:t>
            </a:r>
            <a:r>
              <a:rPr lang="zh-CN" altLang="en-US" sz="2400" b="1" dirty="0">
                <a:latin typeface="Times New Roman" panose="02020603050405020304" pitchFamily="18" charset="0"/>
                <a:cs typeface="Times New Roman" panose="02020603050405020304" pitchFamily="18" charset="0"/>
              </a:rPr>
              <a:t>即：𝒉</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∈𝒀</a:t>
            </a:r>
            <a:r>
              <a:rPr lang="zh-CN" altLang="en-US" sz="2400" b="1" baseline="-25000" dirty="0">
                <a:latin typeface="Times New Roman" panose="02020603050405020304" pitchFamily="18" charset="0"/>
                <a:cs typeface="Times New Roman" panose="02020603050405020304" pitchFamily="18" charset="0"/>
              </a:rPr>
              <a:t>𝟑 </a:t>
            </a: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多项式时间变换</a:t>
            </a:r>
          </a:p>
        </p:txBody>
      </p:sp>
    </p:spTree>
    <p:extLst>
      <p:ext uri="{BB962C8B-B14F-4D97-AF65-F5344CB8AC3E}">
        <p14:creationId xmlns:p14="http://schemas.microsoft.com/office/powerpoint/2010/main" val="1169893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lnSpc>
                <a:spcPct val="120000"/>
              </a:lnSpc>
              <a:spcBef>
                <a:spcPts val="0"/>
              </a:spcBef>
              <a:spcAft>
                <a:spcPts val="0"/>
              </a:spcAft>
            </a:pPr>
            <a:r>
              <a:rPr lang="zh-CN" altLang="en-US" b="1" dirty="0">
                <a:latin typeface="Times New Roman" panose="02020603050405020304" pitchFamily="18" charset="0"/>
                <a:cs typeface="Times New Roman" panose="02020603050405020304" pitchFamily="18" charset="0"/>
              </a:rPr>
              <a:t>≤</a:t>
            </a:r>
            <a:r>
              <a:rPr lang="zh-CN" altLang="en-US" b="1" baseline="-25000" dirty="0">
                <a:latin typeface="Times New Roman" panose="02020603050405020304" pitchFamily="18" charset="0"/>
                <a:cs typeface="Times New Roman" panose="02020603050405020304" pitchFamily="18" charset="0"/>
              </a:rPr>
              <a:t>𝑝</a:t>
            </a:r>
            <a:r>
              <a:rPr lang="zh-CN" altLang="en-US" b="1" dirty="0">
                <a:latin typeface="Times New Roman" panose="02020603050405020304" pitchFamily="18" charset="0"/>
                <a:cs typeface="Times New Roman" panose="02020603050405020304" pitchFamily="18" charset="0"/>
              </a:rPr>
              <a:t>的性质： ≤</a:t>
            </a:r>
            <a:r>
              <a:rPr lang="zh-CN" altLang="en-US" b="1" baseline="-25000" dirty="0">
                <a:latin typeface="Times New Roman" panose="02020603050405020304" pitchFamily="18" charset="0"/>
                <a:cs typeface="Times New Roman" panose="02020603050405020304" pitchFamily="18" charset="0"/>
              </a:rPr>
              <a:t>𝑝 </a:t>
            </a:r>
            <a:r>
              <a:rPr lang="zh-CN" altLang="en-US" b="1" dirty="0">
                <a:latin typeface="Times New Roman" panose="02020603050405020304" pitchFamily="18" charset="0"/>
                <a:cs typeface="Times New Roman" panose="02020603050405020304" pitchFamily="18" charset="0"/>
              </a:rPr>
              <a:t>具有传递性 </a:t>
            </a:r>
            <a:endParaRPr lang="en-US" altLang="zh-CN" b="1"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定理</a:t>
            </a:r>
            <a:r>
              <a:rPr lang="en-US" altLang="zh-CN" b="1" dirty="0">
                <a:solidFill>
                  <a:srgbClr val="FF0000"/>
                </a:solidFill>
                <a:latin typeface="Times New Roman" panose="02020603050405020304" pitchFamily="18" charset="0"/>
                <a:cs typeface="Times New Roman" panose="02020603050405020304" pitchFamily="18" charset="0"/>
              </a:rPr>
              <a:t>9.2 </a:t>
            </a:r>
            <a:r>
              <a:rPr lang="zh-CN" altLang="en-US" b="1" dirty="0">
                <a:solidFill>
                  <a:srgbClr val="FF0000"/>
                </a:solidFill>
                <a:latin typeface="Times New Roman" panose="02020603050405020304" pitchFamily="18" charset="0"/>
                <a:cs typeface="Times New Roman" panose="02020603050405020304" pitchFamily="18" charset="0"/>
              </a:rPr>
              <a:t>如果𝜫</a:t>
            </a:r>
            <a:r>
              <a:rPr lang="zh-CN" altLang="en-US" b="1" baseline="-25000" dirty="0">
                <a:solidFill>
                  <a:srgbClr val="FF0000"/>
                </a:solidFill>
                <a:latin typeface="Times New Roman" panose="02020603050405020304" pitchFamily="18" charset="0"/>
                <a:cs typeface="Times New Roman" panose="02020603050405020304" pitchFamily="18" charset="0"/>
              </a:rPr>
              <a:t>𝟏  </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baseline="-25000" dirty="0">
                <a:solidFill>
                  <a:srgbClr val="FF0000"/>
                </a:solidFill>
                <a:latin typeface="Times New Roman" panose="02020603050405020304" pitchFamily="18" charset="0"/>
                <a:cs typeface="Times New Roman" panose="02020603050405020304" pitchFamily="18" charset="0"/>
              </a:rPr>
              <a:t>𝒑 </a:t>
            </a:r>
            <a:r>
              <a:rPr lang="zh-CN" altLang="en-US" b="1" dirty="0">
                <a:solidFill>
                  <a:srgbClr val="FF0000"/>
                </a:solidFill>
                <a:latin typeface="Times New Roman" panose="02020603050405020304" pitchFamily="18" charset="0"/>
                <a:cs typeface="Times New Roman" panose="02020603050405020304" pitchFamily="18" charset="0"/>
              </a:rPr>
              <a:t>𝜫</a:t>
            </a:r>
            <a:r>
              <a:rPr lang="zh-CN" altLang="en-US" b="1" baseline="-25000" dirty="0">
                <a:solidFill>
                  <a:srgbClr val="FF0000"/>
                </a:solidFill>
                <a:latin typeface="Times New Roman" panose="02020603050405020304" pitchFamily="18" charset="0"/>
                <a:cs typeface="Times New Roman" panose="02020603050405020304" pitchFamily="18" charset="0"/>
              </a:rPr>
              <a:t>𝟐</a:t>
            </a:r>
            <a:r>
              <a:rPr lang="zh-CN" altLang="en-US" b="1" dirty="0">
                <a:solidFill>
                  <a:srgbClr val="FF0000"/>
                </a:solidFill>
                <a:latin typeface="Times New Roman" panose="02020603050405020304" pitchFamily="18" charset="0"/>
                <a:cs typeface="Times New Roman" panose="02020603050405020304" pitchFamily="18" charset="0"/>
              </a:rPr>
              <a:t>， 𝜫</a:t>
            </a:r>
            <a:r>
              <a:rPr lang="zh-CN" altLang="en-US" b="1" baseline="-25000" dirty="0">
                <a:solidFill>
                  <a:srgbClr val="FF0000"/>
                </a:solidFill>
                <a:latin typeface="Times New Roman" panose="02020603050405020304" pitchFamily="18" charset="0"/>
                <a:cs typeface="Times New Roman" panose="02020603050405020304" pitchFamily="18" charset="0"/>
              </a:rPr>
              <a:t>𝟐 </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baseline="-25000" dirty="0">
                <a:solidFill>
                  <a:srgbClr val="FF0000"/>
                </a:solidFill>
                <a:latin typeface="Times New Roman" panose="02020603050405020304" pitchFamily="18" charset="0"/>
                <a:cs typeface="Times New Roman" panose="02020603050405020304" pitchFamily="18" charset="0"/>
              </a:rPr>
              <a:t>𝒑 </a:t>
            </a:r>
            <a:r>
              <a:rPr lang="zh-CN" altLang="en-US" b="1" dirty="0">
                <a:solidFill>
                  <a:srgbClr val="FF0000"/>
                </a:solidFill>
                <a:latin typeface="Times New Roman" panose="02020603050405020304" pitchFamily="18" charset="0"/>
                <a:cs typeface="Times New Roman" panose="02020603050405020304" pitchFamily="18" charset="0"/>
              </a:rPr>
              <a:t>𝜫</a:t>
            </a:r>
            <a:r>
              <a:rPr lang="zh-CN" altLang="en-US" b="1" baseline="-25000" dirty="0">
                <a:solidFill>
                  <a:srgbClr val="FF0000"/>
                </a:solidFill>
                <a:latin typeface="Times New Roman" panose="02020603050405020304" pitchFamily="18" charset="0"/>
                <a:cs typeface="Times New Roman" panose="02020603050405020304" pitchFamily="18" charset="0"/>
              </a:rPr>
              <a:t>𝟑</a:t>
            </a:r>
            <a:r>
              <a:rPr lang="zh-CN" altLang="en-US" b="1" dirty="0">
                <a:solidFill>
                  <a:srgbClr val="FF0000"/>
                </a:solidFill>
                <a:latin typeface="Times New Roman" panose="02020603050405020304" pitchFamily="18" charset="0"/>
                <a:cs typeface="Times New Roman" panose="02020603050405020304" pitchFamily="18" charset="0"/>
              </a:rPr>
              <a:t>，则：𝜫</a:t>
            </a:r>
            <a:r>
              <a:rPr lang="zh-CN" altLang="en-US" b="1" baseline="-25000" dirty="0">
                <a:solidFill>
                  <a:srgbClr val="FF0000"/>
                </a:solidFill>
                <a:latin typeface="Times New Roman" panose="02020603050405020304" pitchFamily="18" charset="0"/>
                <a:cs typeface="Times New Roman" panose="02020603050405020304" pitchFamily="18" charset="0"/>
              </a:rPr>
              <a:t>𝟏 </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baseline="-25000" dirty="0">
                <a:solidFill>
                  <a:srgbClr val="FF0000"/>
                </a:solidFill>
                <a:latin typeface="Times New Roman" panose="02020603050405020304" pitchFamily="18" charset="0"/>
                <a:cs typeface="Times New Roman" panose="02020603050405020304" pitchFamily="18" charset="0"/>
              </a:rPr>
              <a:t>𝒑 </a:t>
            </a:r>
            <a:r>
              <a:rPr lang="zh-CN" altLang="en-US" b="1" dirty="0">
                <a:solidFill>
                  <a:srgbClr val="FF0000"/>
                </a:solidFill>
                <a:latin typeface="Times New Roman" panose="02020603050405020304" pitchFamily="18" charset="0"/>
                <a:cs typeface="Times New Roman" panose="02020603050405020304" pitchFamily="18" charset="0"/>
              </a:rPr>
              <a:t>𝜫</a:t>
            </a:r>
            <a:r>
              <a:rPr lang="zh-CN" altLang="en-US" b="1" baseline="-25000" dirty="0">
                <a:solidFill>
                  <a:srgbClr val="FF0000"/>
                </a:solidFill>
                <a:latin typeface="Times New Roman" panose="02020603050405020304" pitchFamily="18" charset="0"/>
                <a:cs typeface="Times New Roman" panose="02020603050405020304" pitchFamily="18" charset="0"/>
              </a:rPr>
              <a:t>𝟑</a:t>
            </a:r>
            <a:r>
              <a:rPr lang="zh-CN" altLang="en-US" b="1" dirty="0">
                <a:solidFill>
                  <a:srgbClr val="FF0000"/>
                </a:solidFill>
                <a:latin typeface="Times New Roman" panose="02020603050405020304" pitchFamily="18" charset="0"/>
                <a:cs typeface="Times New Roman" panose="02020603050405020304" pitchFamily="18" charset="0"/>
              </a:rPr>
              <a:t> </a:t>
            </a:r>
          </a:p>
          <a:p>
            <a:pPr marL="0" indent="0">
              <a:lnSpc>
                <a:spcPct val="120000"/>
              </a:lnSpc>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证明续：</a:t>
            </a:r>
            <a:endParaRPr lang="en-US" altLang="zh-CN" sz="2400" b="1" dirty="0">
              <a:latin typeface="Times New Roman" panose="02020603050405020304" pitchFamily="18" charset="0"/>
              <a:cs typeface="Times New Roman" panose="02020603050405020304" pitchFamily="18" charset="0"/>
            </a:endParaRPr>
          </a:p>
          <a:p>
            <a:pPr marL="776700" lvl="1" indent="-342900">
              <a:lnSpc>
                <a:spcPct val="120000"/>
              </a:lnSpc>
              <a:spcBef>
                <a:spcPts val="0"/>
              </a:spcBef>
              <a:spcAft>
                <a:spcPts val="0"/>
              </a:spcAft>
            </a:pPr>
            <a:r>
              <a:rPr lang="zh-CN" altLang="en-US" sz="2000" b="1" dirty="0">
                <a:latin typeface="Times New Roman" panose="02020603050405020304" pitchFamily="18" charset="0"/>
                <a:cs typeface="Times New Roman" panose="02020603050405020304" pitchFamily="18" charset="0"/>
              </a:rPr>
              <a:t>设算法</a:t>
            </a:r>
            <a:r>
              <a:rPr lang="en-US" altLang="zh-CN" sz="2000" b="1" i="1" dirty="0">
                <a:latin typeface="Times New Roman" panose="02020603050405020304" pitchFamily="18" charset="0"/>
                <a:cs typeface="Times New Roman" panose="02020603050405020304" pitchFamily="18" charset="0"/>
              </a:rPr>
              <a:t>A</a:t>
            </a:r>
            <a:r>
              <a:rPr lang="zh-CN" altLang="en-US" sz="2000" b="1" dirty="0">
                <a:latin typeface="Times New Roman" panose="02020603050405020304" pitchFamily="18" charset="0"/>
                <a:cs typeface="Times New Roman" panose="02020603050405020304" pitchFamily="18" charset="0"/>
              </a:rPr>
              <a:t>和算法</a:t>
            </a:r>
            <a:r>
              <a:rPr lang="en-US" altLang="zh-CN" sz="2000" b="1" i="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分别计算𝒇和𝒈，它们的时间上界分别是多项式𝒑和𝒒</a:t>
            </a:r>
            <a:r>
              <a:rPr lang="en-US" altLang="zh-CN" sz="2000" b="1" dirty="0">
                <a:latin typeface="Times New Roman" panose="02020603050405020304" pitchFamily="18" charset="0"/>
                <a:cs typeface="Times New Roman" panose="02020603050405020304" pitchFamily="18" charset="0"/>
              </a:rPr>
              <a:t>;</a:t>
            </a:r>
          </a:p>
          <a:p>
            <a:pPr marL="776700" lvl="1" indent="-342900">
              <a:lnSpc>
                <a:spcPct val="120000"/>
              </a:lnSpc>
              <a:spcBef>
                <a:spcPts val="0"/>
              </a:spcBef>
              <a:spcAft>
                <a:spcPts val="0"/>
              </a:spcAft>
            </a:pPr>
            <a:r>
              <a:rPr lang="zh-CN" altLang="en-US" sz="20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构造计算𝒉的算法</a:t>
            </a:r>
            <a:r>
              <a:rPr lang="en-US" altLang="zh-CN" sz="2400" b="1" i="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：对每一个𝑰∈𝑫</a:t>
            </a:r>
            <a:r>
              <a:rPr lang="zh-CN" altLang="en-US" sz="2400" b="1" baseline="-25000" dirty="0">
                <a:latin typeface="Times New Roman" panose="02020603050405020304" pitchFamily="18" charset="0"/>
                <a:cs typeface="Times New Roman" panose="02020603050405020304" pitchFamily="18" charset="0"/>
              </a:rPr>
              <a:t>𝟏</a:t>
            </a:r>
            <a:r>
              <a:rPr lang="zh-CN" altLang="en-US" sz="2400" b="1" dirty="0">
                <a:latin typeface="Times New Roman" panose="02020603050405020304" pitchFamily="18" charset="0"/>
                <a:cs typeface="Times New Roman" panose="02020603050405020304" pitchFamily="18" charset="0"/>
              </a:rPr>
              <a:t>， 首先 𝑨</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输出𝒇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，然后𝑩</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输出 𝒉</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𝒈</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marL="776700" lvl="1" indent="-342900">
              <a:lnSpc>
                <a:spcPct val="1200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𝑨对𝑰计算不超过 𝒑</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步，𝑩对𝒇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不超过 𝒒</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步</a:t>
            </a:r>
            <a:endParaRPr lang="en-US" altLang="zh-CN" sz="2400" b="1" dirty="0">
              <a:latin typeface="Times New Roman" panose="02020603050405020304" pitchFamily="18" charset="0"/>
              <a:cs typeface="Times New Roman" panose="02020603050405020304" pitchFamily="18" charset="0"/>
            </a:endParaRPr>
          </a:p>
          <a:p>
            <a:pPr marL="776700" lvl="1" indent="-342900">
              <a:lnSpc>
                <a:spcPct val="1200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于是𝑪对𝑰计算步数不超过 𝒑</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𝒒</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marL="776700" lvl="1" indent="-342900">
              <a:lnSpc>
                <a:spcPct val="1200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合理指令集保证存在常数𝒌，使得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≤𝒌𝒑</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marL="776700" lvl="1" indent="-342900">
              <a:lnSpc>
                <a:spcPct val="1200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于是</a:t>
            </a:r>
            <a:r>
              <a:rPr lang="zh-CN" altLang="en-US"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𝒑</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𝒒</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≤𝒑</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𝒒</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𝒌𝒑</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𝑰</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marL="776700" lvl="1" indent="-342900">
              <a:lnSpc>
                <a:spcPct val="1200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从而𝒉是多项式时间变换可计算的。 </a:t>
            </a:r>
          </a:p>
        </p:txBody>
      </p:sp>
      <p:sp>
        <p:nvSpPr>
          <p:cNvPr id="3" name="标题 2"/>
          <p:cNvSpPr>
            <a:spLocks noGrp="1"/>
          </p:cNvSpPr>
          <p:nvPr>
            <p:ph type="title"/>
          </p:nvPr>
        </p:nvSpPr>
        <p:spPr/>
        <p:txBody>
          <a:bodyPr/>
          <a:lstStyle/>
          <a:p>
            <a:r>
              <a:rPr lang="zh-CN" altLang="en-US" dirty="0"/>
              <a:t>多项式时间变换</a:t>
            </a:r>
          </a:p>
        </p:txBody>
      </p:sp>
    </p:spTree>
    <p:extLst>
      <p:ext uri="{BB962C8B-B14F-4D97-AF65-F5344CB8AC3E}">
        <p14:creationId xmlns:p14="http://schemas.microsoft.com/office/powerpoint/2010/main" val="372840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ts val="33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算法运行时间与输入规模</a:t>
            </a:r>
            <a:endParaRPr lang="en-US" altLang="zh-CN" sz="2400" b="1" dirty="0">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天河二号（</a:t>
            </a:r>
            <a:r>
              <a:rPr lang="en-US" altLang="zh-CN" sz="2400" b="1" dirty="0">
                <a:latin typeface="Times New Roman" panose="02020603050405020304" pitchFamily="18" charset="0"/>
                <a:cs typeface="Times New Roman" panose="02020603050405020304" pitchFamily="18" charset="0"/>
              </a:rPr>
              <a:t>2015.12</a:t>
            </a:r>
            <a:r>
              <a:rPr lang="zh-CN" altLang="en-US" sz="2400" b="1" dirty="0">
                <a:latin typeface="Times New Roman" panose="02020603050405020304" pitchFamily="18" charset="0"/>
                <a:cs typeface="Times New Roman" panose="02020603050405020304" pitchFamily="18" charset="0"/>
              </a:rPr>
              <a:t>） </a:t>
            </a:r>
          </a:p>
          <a:p>
            <a:pPr marL="891000" lvl="2" indent="0">
              <a:lnSpc>
                <a:spcPts val="3300"/>
              </a:lnSpc>
              <a:spcBef>
                <a:spcPts val="0"/>
              </a:spcBef>
              <a:spcAft>
                <a:spcPts val="0"/>
              </a:spcAft>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峰值：</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5.49</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亿亿次（双精度浮点运算）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891000" lvl="2" indent="0">
              <a:lnSpc>
                <a:spcPts val="3300"/>
              </a:lnSpc>
              <a:spcBef>
                <a:spcPts val="0"/>
              </a:spcBef>
              <a:spcAft>
                <a:spcPts val="0"/>
              </a:spcAft>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持续：</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3.39</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亿亿次（双精度浮点运算）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891000" lvl="2"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t>算法运行时间</a:t>
            </a:r>
          </a:p>
        </p:txBody>
      </p:sp>
      <p:pic>
        <p:nvPicPr>
          <p:cNvPr id="4" name="图片 3"/>
          <p:cNvPicPr>
            <a:picLocks noChangeAspect="1"/>
          </p:cNvPicPr>
          <p:nvPr/>
        </p:nvPicPr>
        <p:blipFill>
          <a:blip r:embed="rId2"/>
          <a:stretch>
            <a:fillRect/>
          </a:stretch>
        </p:blipFill>
        <p:spPr>
          <a:xfrm>
            <a:off x="864293" y="3066729"/>
            <a:ext cx="6618332" cy="3219771"/>
          </a:xfrm>
          <a:prstGeom prst="rect">
            <a:avLst/>
          </a:prstGeom>
        </p:spPr>
      </p:pic>
    </p:spTree>
    <p:extLst>
      <p:ext uri="{BB962C8B-B14F-4D97-AF65-F5344CB8AC3E}">
        <p14:creationId xmlns:p14="http://schemas.microsoft.com/office/powerpoint/2010/main" val="2597505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1" dirty="0">
                <a:latin typeface="Times New Roman" panose="02020603050405020304" pitchFamily="18" charset="0"/>
                <a:cs typeface="Times New Roman" panose="02020603050405020304" pitchFamily="18" charset="0"/>
              </a:rPr>
              <a:t>能多项式时间变换到</a:t>
            </a:r>
            <a:r>
              <a:rPr lang="en-US" altLang="zh-CN" b="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类问题都是</a:t>
            </a:r>
            <a:r>
              <a:rPr lang="en-US" altLang="zh-CN" b="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类问题 </a:t>
            </a:r>
          </a:p>
          <a:p>
            <a:pPr marL="0" indent="0">
              <a:buNone/>
            </a:pPr>
            <a:r>
              <a:rPr lang="zh-CN" altLang="en-US" b="1" dirty="0">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定理：设𝜫</a:t>
            </a:r>
            <a:r>
              <a:rPr lang="zh-CN" altLang="en-US" b="1" baseline="-25000" dirty="0">
                <a:solidFill>
                  <a:srgbClr val="FF0000"/>
                </a:solidFill>
                <a:latin typeface="Times New Roman" panose="02020603050405020304" pitchFamily="18" charset="0"/>
                <a:cs typeface="Times New Roman" panose="02020603050405020304" pitchFamily="18" charset="0"/>
              </a:rPr>
              <a:t>𝟏 </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baseline="-25000" dirty="0">
                <a:solidFill>
                  <a:srgbClr val="FF0000"/>
                </a:solidFill>
                <a:latin typeface="Times New Roman" panose="02020603050405020304" pitchFamily="18" charset="0"/>
                <a:cs typeface="Times New Roman" panose="02020603050405020304" pitchFamily="18" charset="0"/>
              </a:rPr>
              <a:t>𝒑 </a:t>
            </a:r>
            <a:r>
              <a:rPr lang="zh-CN" altLang="en-US" b="1" dirty="0">
                <a:solidFill>
                  <a:srgbClr val="FF0000"/>
                </a:solidFill>
                <a:latin typeface="Times New Roman" panose="02020603050405020304" pitchFamily="18" charset="0"/>
                <a:cs typeface="Times New Roman" panose="02020603050405020304" pitchFamily="18" charset="0"/>
              </a:rPr>
              <a:t>𝜫</a:t>
            </a:r>
            <a:r>
              <a:rPr lang="zh-CN" altLang="en-US" b="1" baseline="-25000" dirty="0">
                <a:solidFill>
                  <a:srgbClr val="FF0000"/>
                </a:solidFill>
                <a:latin typeface="Times New Roman" panose="02020603050405020304" pitchFamily="18" charset="0"/>
                <a:cs typeface="Times New Roman" panose="02020603050405020304" pitchFamily="18" charset="0"/>
              </a:rPr>
              <a:t>𝟐</a:t>
            </a:r>
            <a:r>
              <a:rPr lang="zh-CN" altLang="en-US" b="1" dirty="0">
                <a:solidFill>
                  <a:srgbClr val="FF0000"/>
                </a:solidFill>
                <a:latin typeface="Times New Roman" panose="02020603050405020304" pitchFamily="18" charset="0"/>
                <a:cs typeface="Times New Roman" panose="02020603050405020304" pitchFamily="18" charset="0"/>
              </a:rPr>
              <a:t> ，𝜫</a:t>
            </a:r>
            <a:r>
              <a:rPr lang="zh-CN" altLang="en-US" b="1" baseline="-25000" dirty="0">
                <a:solidFill>
                  <a:srgbClr val="FF0000"/>
                </a:solidFill>
                <a:latin typeface="Times New Roman" panose="02020603050405020304" pitchFamily="18" charset="0"/>
                <a:cs typeface="Times New Roman" panose="02020603050405020304" pitchFamily="18" charset="0"/>
              </a:rPr>
              <a:t>𝟐</a:t>
            </a:r>
            <a:r>
              <a:rPr lang="zh-CN" altLang="en-US" b="1" dirty="0">
                <a:solidFill>
                  <a:srgbClr val="FF0000"/>
                </a:solidFill>
                <a:latin typeface="Times New Roman" panose="02020603050405020304" pitchFamily="18" charset="0"/>
                <a:cs typeface="Times New Roman" panose="02020603050405020304" pitchFamily="18" charset="0"/>
              </a:rPr>
              <a:t>∈𝐏⇒ 𝜫</a:t>
            </a:r>
            <a:r>
              <a:rPr lang="zh-CN" altLang="en-US" b="1" baseline="-25000" dirty="0">
                <a:solidFill>
                  <a:srgbClr val="FF0000"/>
                </a:solidFill>
                <a:latin typeface="Times New Roman" panose="02020603050405020304" pitchFamily="18" charset="0"/>
                <a:cs typeface="Times New Roman" panose="02020603050405020304" pitchFamily="18" charset="0"/>
              </a:rPr>
              <a:t>𝟏</a:t>
            </a:r>
            <a:r>
              <a:rPr lang="zh-CN" altLang="en-US" b="1" dirty="0">
                <a:solidFill>
                  <a:srgbClr val="FF0000"/>
                </a:solidFill>
                <a:latin typeface="Times New Roman" panose="02020603050405020304" pitchFamily="18" charset="0"/>
                <a:cs typeface="Times New Roman" panose="02020603050405020304" pitchFamily="18" charset="0"/>
              </a:rPr>
              <a:t>∈𝐏 </a:t>
            </a:r>
          </a:p>
          <a:p>
            <a:pPr marL="0" indent="0">
              <a:buNone/>
            </a:pPr>
            <a:r>
              <a:rPr lang="zh-CN" altLang="en-US" sz="2400" b="1" dirty="0">
                <a:latin typeface="Times New Roman" panose="02020603050405020304" pitchFamily="18" charset="0"/>
                <a:cs typeface="Times New Roman" panose="02020603050405020304" pitchFamily="18" charset="0"/>
              </a:rPr>
              <a:t>证明：</a:t>
            </a:r>
            <a:endParaRPr lang="en-US" altLang="zh-CN" sz="2400" b="1" dirty="0">
              <a:latin typeface="Times New Roman" panose="02020603050405020304" pitchFamily="18" charset="0"/>
              <a:cs typeface="Times New Roman" panose="02020603050405020304" pitchFamily="18" charset="0"/>
            </a:endParaRPr>
          </a:p>
          <a:p>
            <a:pPr marL="776700" lvl="1" indent="-342900">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设𝜫</a:t>
            </a:r>
            <a:r>
              <a:rPr lang="zh-CN" altLang="en-US" b="1" baseline="-25000" dirty="0">
                <a:latin typeface="Times New Roman" panose="02020603050405020304" pitchFamily="18" charset="0"/>
                <a:cs typeface="Times New Roman" panose="02020603050405020304" pitchFamily="18" charset="0"/>
              </a:rPr>
              <a:t>𝟏</a:t>
            </a:r>
            <a:r>
              <a:rPr lang="en-US" altLang="zh-CN" b="1" dirty="0">
                <a:latin typeface="Times New Roman" panose="02020603050405020304" pitchFamily="18" charset="0"/>
                <a:cs typeface="Times New Roman" panose="02020603050405020304" pitchFamily="18" charset="0"/>
              </a:rPr>
              <a:t>= &lt;</a:t>
            </a:r>
            <a:r>
              <a:rPr lang="zh-CN" altLang="en-US" b="1" dirty="0">
                <a:latin typeface="Times New Roman" panose="02020603050405020304" pitchFamily="18" charset="0"/>
                <a:cs typeface="Times New Roman" panose="02020603050405020304" pitchFamily="18" charset="0"/>
              </a:rPr>
              <a:t>𝑫</a:t>
            </a:r>
            <a:r>
              <a:rPr lang="zh-CN" altLang="en-US" b="1" baseline="-25000" dirty="0">
                <a:latin typeface="Times New Roman" panose="02020603050405020304" pitchFamily="18" charset="0"/>
                <a:cs typeface="Times New Roman" panose="02020603050405020304" pitchFamily="18" charset="0"/>
              </a:rPr>
              <a:t>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𝒀</a:t>
            </a:r>
            <a:r>
              <a:rPr lang="zh-CN" altLang="en-US" b="1" baseline="-25000" dirty="0">
                <a:latin typeface="Times New Roman" panose="02020603050405020304" pitchFamily="18" charset="0"/>
                <a:cs typeface="Times New Roman" panose="02020603050405020304" pitchFamily="18" charset="0"/>
              </a:rPr>
              <a:t>𝟏</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，𝜫</a:t>
            </a:r>
            <a:r>
              <a:rPr lang="zh-CN" altLang="en-US" b="1" baseline="-25000" dirty="0">
                <a:latin typeface="Times New Roman" panose="02020603050405020304" pitchFamily="18" charset="0"/>
                <a:cs typeface="Times New Roman" panose="02020603050405020304" pitchFamily="18" charset="0"/>
              </a:rPr>
              <a:t>𝟐</a:t>
            </a:r>
            <a:r>
              <a:rPr lang="en-US" altLang="zh-CN" b="1" dirty="0">
                <a:latin typeface="Times New Roman" panose="02020603050405020304" pitchFamily="18" charset="0"/>
                <a:cs typeface="Times New Roman" panose="02020603050405020304" pitchFamily="18" charset="0"/>
              </a:rPr>
              <a:t>=&lt;</a:t>
            </a:r>
            <a:r>
              <a:rPr lang="zh-CN" altLang="en-US" b="1" dirty="0">
                <a:latin typeface="Times New Roman" panose="02020603050405020304" pitchFamily="18" charset="0"/>
                <a:cs typeface="Times New Roman" panose="02020603050405020304" pitchFamily="18" charset="0"/>
              </a:rPr>
              <a:t>𝑫</a:t>
            </a:r>
            <a:r>
              <a:rPr lang="zh-CN" altLang="en-US" b="1" baseline="-25000" dirty="0">
                <a:latin typeface="Times New Roman" panose="02020603050405020304" pitchFamily="18" charset="0"/>
                <a:cs typeface="Times New Roman" panose="02020603050405020304" pitchFamily="18" charset="0"/>
              </a:rPr>
              <a:t>𝟐</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𝒀</a:t>
            </a:r>
            <a:r>
              <a:rPr lang="zh-CN" altLang="en-US" b="1" baseline="-25000" dirty="0">
                <a:latin typeface="Times New Roman" panose="02020603050405020304" pitchFamily="18" charset="0"/>
                <a:cs typeface="Times New Roman" panose="02020603050405020304" pitchFamily="18" charset="0"/>
              </a:rPr>
              <a:t>𝟐</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，𝒇是𝜫</a:t>
            </a:r>
            <a:r>
              <a:rPr lang="zh-CN" altLang="en-US" b="1" baseline="-25000" dirty="0">
                <a:latin typeface="Times New Roman" panose="02020603050405020304" pitchFamily="18" charset="0"/>
                <a:cs typeface="Times New Roman" panose="02020603050405020304" pitchFamily="18" charset="0"/>
              </a:rPr>
              <a:t>𝟏</a:t>
            </a:r>
            <a:r>
              <a:rPr lang="zh-CN" altLang="en-US" b="1" dirty="0">
                <a:latin typeface="Times New Roman" panose="02020603050405020304" pitchFamily="18" charset="0"/>
                <a:cs typeface="Times New Roman" panose="02020603050405020304" pitchFamily="18" charset="0"/>
              </a:rPr>
              <a:t>到𝜫</a:t>
            </a:r>
            <a:r>
              <a:rPr lang="zh-CN" altLang="en-US" b="1" baseline="-25000" dirty="0">
                <a:latin typeface="Times New Roman" panose="02020603050405020304" pitchFamily="18" charset="0"/>
                <a:cs typeface="Times New Roman" panose="02020603050405020304" pitchFamily="18" charset="0"/>
              </a:rPr>
              <a:t>𝟐</a:t>
            </a:r>
            <a:r>
              <a:rPr lang="zh-CN" altLang="en-US" b="1" dirty="0">
                <a:latin typeface="Times New Roman" panose="02020603050405020304" pitchFamily="18" charset="0"/>
                <a:cs typeface="Times New Roman" panose="02020603050405020304" pitchFamily="18" charset="0"/>
              </a:rPr>
              <a:t>的多项式时间变换，设</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是计算𝒇的多项式时间算法，又设𝑩是𝜫</a:t>
            </a:r>
            <a:r>
              <a:rPr lang="zh-CN" altLang="en-US" b="1" baseline="-25000" dirty="0">
                <a:latin typeface="Times New Roman" panose="02020603050405020304" pitchFamily="18" charset="0"/>
                <a:cs typeface="Times New Roman" panose="02020603050405020304" pitchFamily="18" charset="0"/>
              </a:rPr>
              <a:t>𝟐</a:t>
            </a:r>
            <a:r>
              <a:rPr lang="zh-CN" altLang="en-US" b="1" dirty="0">
                <a:latin typeface="Times New Roman" panose="02020603050405020304" pitchFamily="18" charset="0"/>
                <a:cs typeface="Times New Roman" panose="02020603050405020304" pitchFamily="18" charset="0"/>
              </a:rPr>
              <a:t>的多项式时间算法。 </a:t>
            </a:r>
            <a:endParaRPr lang="en-US" altLang="zh-CN" b="1" dirty="0">
              <a:latin typeface="Times New Roman" panose="02020603050405020304" pitchFamily="18" charset="0"/>
              <a:cs typeface="Times New Roman" panose="02020603050405020304" pitchFamily="18" charset="0"/>
            </a:endParaRPr>
          </a:p>
          <a:p>
            <a:pPr marL="776700" lvl="1" indent="-342900">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如下构造𝜫</a:t>
            </a:r>
            <a:r>
              <a:rPr lang="zh-CN" altLang="en-US" b="1" baseline="-25000" dirty="0">
                <a:latin typeface="Times New Roman" panose="02020603050405020304" pitchFamily="18" charset="0"/>
                <a:cs typeface="Times New Roman" panose="02020603050405020304" pitchFamily="18" charset="0"/>
              </a:rPr>
              <a:t>𝟏</a:t>
            </a:r>
            <a:r>
              <a:rPr lang="zh-CN" altLang="en-US" b="1" dirty="0">
                <a:latin typeface="Times New Roman" panose="02020603050405020304" pitchFamily="18" charset="0"/>
                <a:cs typeface="Times New Roman" panose="02020603050405020304" pitchFamily="18" charset="0"/>
              </a:rPr>
              <a:t>的算法𝑪：对每一个𝑰∈𝑫</a:t>
            </a:r>
            <a:r>
              <a:rPr lang="zh-CN" altLang="en-US" b="1" baseline="-25000" dirty="0">
                <a:latin typeface="Times New Roman" panose="02020603050405020304" pitchFamily="18" charset="0"/>
                <a:cs typeface="Times New Roman" panose="02020603050405020304" pitchFamily="18" charset="0"/>
              </a:rPr>
              <a:t>𝟏</a:t>
            </a:r>
            <a:r>
              <a:rPr lang="zh-CN" altLang="en-US" b="1" dirty="0">
                <a:latin typeface="Times New Roman" panose="02020603050405020304" pitchFamily="18" charset="0"/>
                <a:cs typeface="Times New Roman" panose="02020603050405020304" pitchFamily="18" charset="0"/>
              </a:rPr>
              <a:t>，首先应用</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得到𝒇</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𝑰</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，然后对𝒇</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𝑰</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应用𝑩， 𝑪输出“</a:t>
            </a:r>
            <a:r>
              <a:rPr lang="en-US" altLang="zh-CN" b="1" dirty="0">
                <a:latin typeface="Times New Roman" panose="02020603050405020304" pitchFamily="18" charset="0"/>
                <a:cs typeface="Times New Roman" panose="02020603050405020304" pitchFamily="18" charset="0"/>
              </a:rPr>
              <a:t>Yes</a:t>
            </a:r>
            <a:r>
              <a:rPr lang="zh-CN" altLang="en-US" b="1" dirty="0">
                <a:latin typeface="Times New Roman" panose="02020603050405020304" pitchFamily="18" charset="0"/>
                <a:cs typeface="Times New Roman" panose="02020603050405020304" pitchFamily="18" charset="0"/>
              </a:rPr>
              <a:t>”当且仅当𝑩输出“</a:t>
            </a:r>
            <a:r>
              <a:rPr lang="en-US" altLang="zh-CN" b="1" dirty="0">
                <a:latin typeface="Times New Roman" panose="02020603050405020304" pitchFamily="18" charset="0"/>
                <a:cs typeface="Times New Roman" panose="02020603050405020304" pitchFamily="18" charset="0"/>
              </a:rPr>
              <a:t>Yes</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776700" lvl="1" indent="-342900">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 容易证明算法𝑪是多项式时间的，得证𝜫</a:t>
            </a:r>
            <a:r>
              <a:rPr lang="zh-CN" altLang="en-US" b="1" baseline="-25000" dirty="0">
                <a:latin typeface="Times New Roman" panose="02020603050405020304" pitchFamily="18" charset="0"/>
                <a:cs typeface="Times New Roman" panose="02020603050405020304" pitchFamily="18" charset="0"/>
              </a:rPr>
              <a:t>𝟏</a:t>
            </a:r>
            <a:r>
              <a:rPr lang="zh-CN" altLang="en-US" b="1" dirty="0">
                <a:latin typeface="Times New Roman" panose="02020603050405020304" pitchFamily="18" charset="0"/>
                <a:cs typeface="Times New Roman" panose="02020603050405020304" pitchFamily="18" charset="0"/>
              </a:rPr>
              <a:t>∈𝐏 </a:t>
            </a:r>
          </a:p>
        </p:txBody>
      </p:sp>
      <p:sp>
        <p:nvSpPr>
          <p:cNvPr id="3" name="标题 2"/>
          <p:cNvSpPr>
            <a:spLocks noGrp="1"/>
          </p:cNvSpPr>
          <p:nvPr>
            <p:ph type="title"/>
          </p:nvPr>
        </p:nvSpPr>
        <p:spPr/>
        <p:txBody>
          <a:bodyPr/>
          <a:lstStyle/>
          <a:p>
            <a:r>
              <a:rPr lang="en-US" altLang="zh-CN" dirty="0"/>
              <a:t>NP</a:t>
            </a:r>
            <a:r>
              <a:rPr lang="zh-CN" altLang="en-US" dirty="0"/>
              <a:t>完全性及其性质</a:t>
            </a:r>
          </a:p>
        </p:txBody>
      </p:sp>
    </p:spTree>
    <p:extLst>
      <p:ext uri="{BB962C8B-B14F-4D97-AF65-F5344CB8AC3E}">
        <p14:creationId xmlns:p14="http://schemas.microsoft.com/office/powerpoint/2010/main" val="3552703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r>
              <a:rPr lang="zh-CN" altLang="en-US" b="1" dirty="0">
                <a:latin typeface="Times New Roman" panose="02020603050405020304" pitchFamily="18" charset="0"/>
                <a:cs typeface="Times New Roman" panose="02020603050405020304" pitchFamily="18" charset="0"/>
              </a:rPr>
              <a:t>难解问题能多项式时间变换到的都是难解问题 </a:t>
            </a:r>
          </a:p>
          <a:p>
            <a:pPr marL="0" indent="0">
              <a:buNone/>
            </a:pPr>
            <a:r>
              <a:rPr lang="zh-CN" altLang="en-US" b="1" dirty="0">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推论：设𝜫</a:t>
            </a:r>
            <a:r>
              <a:rPr lang="zh-CN" altLang="en-US" b="1" baseline="-25000" dirty="0">
                <a:solidFill>
                  <a:srgbClr val="FF0000"/>
                </a:solidFill>
                <a:latin typeface="Times New Roman" panose="02020603050405020304" pitchFamily="18" charset="0"/>
                <a:cs typeface="Times New Roman" panose="02020603050405020304" pitchFamily="18" charset="0"/>
              </a:rPr>
              <a:t>𝟏  </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baseline="-25000" dirty="0">
                <a:solidFill>
                  <a:srgbClr val="FF0000"/>
                </a:solidFill>
                <a:latin typeface="Times New Roman" panose="02020603050405020304" pitchFamily="18" charset="0"/>
                <a:cs typeface="Times New Roman" panose="02020603050405020304" pitchFamily="18" charset="0"/>
              </a:rPr>
              <a:t>𝒑 </a:t>
            </a:r>
            <a:r>
              <a:rPr lang="zh-CN" altLang="en-US" b="1" dirty="0">
                <a:solidFill>
                  <a:srgbClr val="FF0000"/>
                </a:solidFill>
                <a:latin typeface="Times New Roman" panose="02020603050405020304" pitchFamily="18" charset="0"/>
                <a:cs typeface="Times New Roman" panose="02020603050405020304" pitchFamily="18" charset="0"/>
              </a:rPr>
              <a:t>𝜫</a:t>
            </a:r>
            <a:r>
              <a:rPr lang="zh-CN" altLang="en-US" b="1" baseline="-25000" dirty="0">
                <a:solidFill>
                  <a:srgbClr val="FF0000"/>
                </a:solidFill>
                <a:latin typeface="Times New Roman" panose="02020603050405020304" pitchFamily="18" charset="0"/>
                <a:cs typeface="Times New Roman" panose="02020603050405020304" pitchFamily="18" charset="0"/>
              </a:rPr>
              <a:t>𝟐</a:t>
            </a:r>
            <a:r>
              <a:rPr lang="zh-CN" altLang="en-US" b="1" dirty="0">
                <a:solidFill>
                  <a:srgbClr val="FF0000"/>
                </a:solidFill>
                <a:latin typeface="Times New Roman" panose="02020603050405020304" pitchFamily="18" charset="0"/>
                <a:cs typeface="Times New Roman" panose="02020603050405020304" pitchFamily="18" charset="0"/>
              </a:rPr>
              <a:t> ，𝜫</a:t>
            </a:r>
            <a:r>
              <a:rPr lang="zh-CN" altLang="en-US" b="1" baseline="-25000" dirty="0">
                <a:solidFill>
                  <a:srgbClr val="FF0000"/>
                </a:solidFill>
                <a:latin typeface="Times New Roman" panose="02020603050405020304" pitchFamily="18" charset="0"/>
                <a:cs typeface="Times New Roman" panose="02020603050405020304" pitchFamily="18" charset="0"/>
              </a:rPr>
              <a:t>𝟏</a:t>
            </a:r>
            <a:r>
              <a:rPr lang="zh-CN" altLang="en-US" b="1" dirty="0">
                <a:solidFill>
                  <a:srgbClr val="FF0000"/>
                </a:solidFill>
                <a:latin typeface="Times New Roman" panose="02020603050405020304" pitchFamily="18" charset="0"/>
                <a:cs typeface="Times New Roman" panose="02020603050405020304" pitchFamily="18" charset="0"/>
              </a:rPr>
              <a:t>是难解的，则𝜫</a:t>
            </a:r>
            <a:r>
              <a:rPr lang="zh-CN" altLang="en-US" b="1" baseline="-25000" dirty="0">
                <a:solidFill>
                  <a:srgbClr val="FF0000"/>
                </a:solidFill>
                <a:latin typeface="Times New Roman" panose="02020603050405020304" pitchFamily="18" charset="0"/>
                <a:cs typeface="Times New Roman" panose="02020603050405020304" pitchFamily="18" charset="0"/>
              </a:rPr>
              <a:t>𝟐</a:t>
            </a:r>
            <a:r>
              <a:rPr lang="zh-CN" altLang="en-US" b="1" dirty="0">
                <a:solidFill>
                  <a:srgbClr val="FF0000"/>
                </a:solidFill>
                <a:latin typeface="Times New Roman" panose="02020603050405020304" pitchFamily="18" charset="0"/>
                <a:cs typeface="Times New Roman" panose="02020603050405020304" pitchFamily="18" charset="0"/>
              </a:rPr>
              <a:t>也是难解的 </a:t>
            </a:r>
          </a:p>
          <a:p>
            <a:pPr marL="457200" lvl="1" indent="0">
              <a:buNone/>
            </a:pPr>
            <a:r>
              <a:rPr lang="zh-CN" altLang="en-US" b="1" dirty="0">
                <a:latin typeface="Times New Roman" panose="02020603050405020304" pitchFamily="18" charset="0"/>
                <a:cs typeface="Times New Roman" panose="02020603050405020304" pitchFamily="18" charset="0"/>
              </a:rPr>
              <a:t>例如： </a:t>
            </a:r>
            <a:endParaRPr lang="en-US" altLang="zh-CN" b="1" dirty="0">
              <a:latin typeface="Times New Roman" panose="02020603050405020304" pitchFamily="18" charset="0"/>
              <a:cs typeface="Times New Roman" panose="02020603050405020304" pitchFamily="18" charset="0"/>
            </a:endParaRPr>
          </a:p>
          <a:p>
            <a:pPr marL="457200" lvl="1" indent="0">
              <a:buNone/>
            </a:pPr>
            <a:r>
              <a:rPr lang="zh-CN" altLang="en-US" b="1" dirty="0">
                <a:latin typeface="Times New Roman" panose="02020603050405020304" pitchFamily="18" charset="0"/>
                <a:cs typeface="Times New Roman" panose="02020603050405020304" pitchFamily="18" charset="0"/>
              </a:rPr>
              <a:t>因为“最大生成树 ≤</a:t>
            </a:r>
            <a:r>
              <a:rPr lang="zh-CN" altLang="en-US" b="1" baseline="-25000" dirty="0">
                <a:latin typeface="Times New Roman" panose="02020603050405020304" pitchFamily="18" charset="0"/>
                <a:cs typeface="Times New Roman" panose="02020603050405020304" pitchFamily="18" charset="0"/>
              </a:rPr>
              <a:t>𝑝</a:t>
            </a:r>
            <a:r>
              <a:rPr lang="zh-CN" altLang="en-US" b="1" dirty="0">
                <a:latin typeface="Times New Roman" panose="02020603050405020304" pitchFamily="18" charset="0"/>
                <a:cs typeface="Times New Roman" panose="02020603050405020304" pitchFamily="18" charset="0"/>
              </a:rPr>
              <a:t> 最小生成树”，则 </a:t>
            </a:r>
          </a:p>
          <a:p>
            <a:pPr marL="457200" lvl="1" indent="0">
              <a:buNone/>
            </a:pPr>
            <a:r>
              <a:rPr lang="zh-CN" altLang="en-US" b="1" dirty="0">
                <a:latin typeface="Times New Roman" panose="02020603050405020304" pitchFamily="18" charset="0"/>
                <a:cs typeface="Times New Roman" panose="02020603050405020304" pitchFamily="18" charset="0"/>
              </a:rPr>
              <a:t>     最小生成树∈𝐏 ⇒ 最大生成树∈𝐏 </a:t>
            </a:r>
          </a:p>
          <a:p>
            <a:pPr marL="457200" lvl="1" indent="0">
              <a:buNone/>
            </a:pPr>
            <a:r>
              <a:rPr lang="zh-CN" altLang="en-US" b="1" dirty="0">
                <a:latin typeface="Times New Roman" panose="02020603050405020304" pitchFamily="18" charset="0"/>
                <a:cs typeface="Times New Roman" panose="02020603050405020304" pitchFamily="18" charset="0"/>
              </a:rPr>
              <a:t>因为“</a:t>
            </a:r>
            <a:r>
              <a:rPr lang="en-US" altLang="zh-CN" b="1" dirty="0">
                <a:latin typeface="Times New Roman" panose="02020603050405020304" pitchFamily="18" charset="0"/>
                <a:cs typeface="Times New Roman" panose="02020603050405020304" pitchFamily="18" charset="0"/>
              </a:rPr>
              <a:t>HC  </a:t>
            </a:r>
            <a:r>
              <a:rPr lang="zh-CN" altLang="en-US" b="1" dirty="0">
                <a:latin typeface="Times New Roman" panose="02020603050405020304" pitchFamily="18" charset="0"/>
                <a:cs typeface="Times New Roman" panose="02020603050405020304" pitchFamily="18" charset="0"/>
              </a:rPr>
              <a:t>≤</a:t>
            </a:r>
            <a:r>
              <a:rPr lang="zh-CN" altLang="en-US" b="1" baseline="-25000" dirty="0">
                <a:latin typeface="Times New Roman" panose="02020603050405020304" pitchFamily="18" charset="0"/>
                <a:cs typeface="Times New Roman" panose="02020603050405020304" pitchFamily="18" charset="0"/>
              </a:rPr>
              <a:t>𝑝 </a:t>
            </a:r>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”，则 </a:t>
            </a:r>
          </a:p>
          <a:p>
            <a:pPr marL="457200" lvl="1" indent="0">
              <a:buNone/>
            </a:pPr>
            <a:r>
              <a:rPr lang="en-US" altLang="zh-CN" b="1" dirty="0">
                <a:latin typeface="Times New Roman" panose="02020603050405020304" pitchFamily="18" charset="0"/>
                <a:cs typeface="Times New Roman" panose="02020603050405020304" pitchFamily="18" charset="0"/>
              </a:rPr>
              <a:t>     HC</a:t>
            </a:r>
            <a:r>
              <a:rPr lang="zh-CN" altLang="en-US" b="1" dirty="0">
                <a:latin typeface="Times New Roman" panose="02020603050405020304" pitchFamily="18" charset="0"/>
                <a:cs typeface="Times New Roman" panose="02020603050405020304" pitchFamily="18" charset="0"/>
              </a:rPr>
              <a:t>是难解的 ⇒ </a:t>
            </a:r>
            <a:r>
              <a:rPr lang="en-US" altLang="zh-CN" b="1" dirty="0">
                <a:latin typeface="Times New Roman" panose="02020603050405020304" pitchFamily="18" charset="0"/>
                <a:cs typeface="Times New Roman" panose="02020603050405020304" pitchFamily="18" charset="0"/>
              </a:rPr>
              <a:t>TSP</a:t>
            </a:r>
            <a:r>
              <a:rPr lang="zh-CN" altLang="en-US" b="1" dirty="0">
                <a:latin typeface="Times New Roman" panose="02020603050405020304" pitchFamily="18" charset="0"/>
                <a:cs typeface="Times New Roman" panose="02020603050405020304" pitchFamily="18" charset="0"/>
              </a:rPr>
              <a:t>也是难解的 </a:t>
            </a:r>
          </a:p>
          <a:p>
            <a:pPr marL="0" indent="0">
              <a:buNone/>
            </a:pPr>
            <a:endParaRPr lang="zh-CN" altLang="en-US" dirty="0"/>
          </a:p>
        </p:txBody>
      </p:sp>
      <p:sp>
        <p:nvSpPr>
          <p:cNvPr id="3" name="标题 2"/>
          <p:cNvSpPr>
            <a:spLocks noGrp="1"/>
          </p:cNvSpPr>
          <p:nvPr>
            <p:ph type="title"/>
          </p:nvPr>
        </p:nvSpPr>
        <p:spPr/>
        <p:txBody>
          <a:bodyPr/>
          <a:lstStyle/>
          <a:p>
            <a:r>
              <a:rPr lang="en-US" altLang="zh-CN" dirty="0"/>
              <a:t>NP</a:t>
            </a:r>
            <a:r>
              <a:rPr lang="zh-CN" altLang="en-US" dirty="0"/>
              <a:t>完全性及其性质</a:t>
            </a:r>
          </a:p>
        </p:txBody>
      </p:sp>
    </p:spTree>
    <p:extLst>
      <p:ext uri="{BB962C8B-B14F-4D97-AF65-F5344CB8AC3E}">
        <p14:creationId xmlns:p14="http://schemas.microsoft.com/office/powerpoint/2010/main" val="3171762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ts val="3800"/>
              </a:lnSpc>
            </a:pP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难</a:t>
            </a:r>
            <a:r>
              <a:rPr lang="en-US" altLang="zh-CN" b="1" dirty="0">
                <a:latin typeface="Times New Roman" panose="02020603050405020304" pitchFamily="18" charset="0"/>
                <a:cs typeface="Times New Roman" panose="02020603050405020304" pitchFamily="18" charset="0"/>
              </a:rPr>
              <a:t>(NP-hard)</a:t>
            </a:r>
            <a:r>
              <a:rPr lang="zh-CN" altLang="en-US" b="1" dirty="0">
                <a:latin typeface="Times New Roman" panose="02020603050405020304" pitchFamily="18" charset="0"/>
                <a:cs typeface="Times New Roman" panose="02020603050405020304" pitchFamily="18" charset="0"/>
              </a:rPr>
              <a:t>与</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完全</a:t>
            </a:r>
            <a:r>
              <a:rPr lang="en-US" altLang="zh-CN" b="1" dirty="0">
                <a:latin typeface="Times New Roman" panose="02020603050405020304" pitchFamily="18" charset="0"/>
                <a:cs typeface="Times New Roman" panose="02020603050405020304" pitchFamily="18" charset="0"/>
              </a:rPr>
              <a:t>(NP-complete)</a:t>
            </a:r>
            <a:r>
              <a:rPr lang="zh-CN" altLang="en-US" b="1" dirty="0">
                <a:latin typeface="Times New Roman" panose="02020603050405020304" pitchFamily="18" charset="0"/>
                <a:cs typeface="Times New Roman" panose="02020603050405020304" pitchFamily="18" charset="0"/>
              </a:rPr>
              <a:t> </a:t>
            </a:r>
          </a:p>
          <a:p>
            <a:pPr lvl="1">
              <a:lnSpc>
                <a:spcPts val="3800"/>
              </a:lnSpc>
            </a:pPr>
            <a:r>
              <a:rPr lang="zh-CN" altLang="en-US" b="1" dirty="0">
                <a:latin typeface="Times New Roman" panose="02020603050405020304" pitchFamily="18" charset="0"/>
                <a:cs typeface="Times New Roman" panose="02020603050405020304" pitchFamily="18" charset="0"/>
              </a:rPr>
              <a:t>如果对于 ∀𝜫</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∈𝐍𝐏，𝜫</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r>
              <a:rPr lang="zh-CN" altLang="en-US" b="1" baseline="-25000" dirty="0">
                <a:latin typeface="Times New Roman" panose="02020603050405020304" pitchFamily="18" charset="0"/>
                <a:cs typeface="Times New Roman" panose="02020603050405020304" pitchFamily="18" charset="0"/>
              </a:rPr>
              <a:t>𝒑 </a:t>
            </a:r>
            <a:r>
              <a:rPr lang="zh-CN" altLang="en-US" b="1" dirty="0">
                <a:latin typeface="Times New Roman" panose="02020603050405020304" pitchFamily="18" charset="0"/>
                <a:cs typeface="Times New Roman" panose="02020603050405020304" pitchFamily="18" charset="0"/>
              </a:rPr>
              <a:t>𝜫，则称𝜫是</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难的； </a:t>
            </a:r>
          </a:p>
          <a:p>
            <a:pPr lvl="1">
              <a:lnSpc>
                <a:spcPts val="3800"/>
              </a:lnSpc>
            </a:pPr>
            <a:r>
              <a:rPr lang="zh-CN" altLang="en-US" b="1" dirty="0">
                <a:latin typeface="Times New Roman" panose="02020603050405020304" pitchFamily="18" charset="0"/>
                <a:cs typeface="Times New Roman" panose="02020603050405020304" pitchFamily="18" charset="0"/>
              </a:rPr>
              <a:t>如果𝜫是</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难的，且𝜫∈𝐍𝐏 ，则称𝜫是</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完全的</a:t>
            </a:r>
            <a:r>
              <a:rPr lang="en-US" altLang="zh-CN" b="1" dirty="0">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或称</a:t>
            </a:r>
            <a:r>
              <a:rPr lang="en-US" altLang="zh-CN" b="1">
                <a:latin typeface="Times New Roman" panose="02020603050405020304" pitchFamily="18" charset="0"/>
                <a:cs typeface="Times New Roman" panose="02020603050405020304" pitchFamily="18" charset="0"/>
              </a:rPr>
              <a:t>NPC</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p>
          <a:p>
            <a:pPr lvl="1">
              <a:lnSpc>
                <a:spcPts val="3800"/>
              </a:lnSpc>
            </a:pP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完全的问题就是</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中最难的问题。 </a:t>
            </a:r>
          </a:p>
        </p:txBody>
      </p:sp>
      <p:sp>
        <p:nvSpPr>
          <p:cNvPr id="3" name="标题 2"/>
          <p:cNvSpPr>
            <a:spLocks noGrp="1"/>
          </p:cNvSpPr>
          <p:nvPr>
            <p:ph type="title"/>
          </p:nvPr>
        </p:nvSpPr>
        <p:spPr/>
        <p:txBody>
          <a:bodyPr/>
          <a:lstStyle/>
          <a:p>
            <a:r>
              <a:rPr lang="en-US" altLang="zh-CN" dirty="0"/>
              <a:t>NP</a:t>
            </a:r>
            <a:r>
              <a:rPr lang="zh-CN" altLang="en-US" dirty="0"/>
              <a:t>完全性及其性质</a:t>
            </a:r>
          </a:p>
        </p:txBody>
      </p:sp>
    </p:spTree>
    <p:extLst>
      <p:ext uri="{BB962C8B-B14F-4D97-AF65-F5344CB8AC3E}">
        <p14:creationId xmlns:p14="http://schemas.microsoft.com/office/powerpoint/2010/main" val="1181688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关于</a:t>
            </a:r>
            <a:r>
              <a:rPr lang="en-US" altLang="zh-CN" b="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与</a:t>
            </a:r>
            <a:r>
              <a:rPr lang="en-US" altLang="zh-CN" b="1" dirty="0">
                <a:latin typeface="Times New Roman" panose="02020603050405020304" pitchFamily="18" charset="0"/>
                <a:cs typeface="Times New Roman" panose="02020603050405020304" pitchFamily="18" charset="0"/>
              </a:rPr>
              <a:t>NP </a:t>
            </a:r>
          </a:p>
          <a:p>
            <a:pPr marL="0" indent="0">
              <a:buNone/>
            </a:pPr>
            <a:r>
              <a:rPr lang="zh-CN" altLang="en-US" b="1" dirty="0">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定理：如果存在</a:t>
            </a:r>
            <a:r>
              <a:rPr lang="en-US" altLang="zh-CN" b="1" dirty="0">
                <a:solidFill>
                  <a:srgbClr val="FF0000"/>
                </a:solidFill>
                <a:latin typeface="Times New Roman" panose="02020603050405020304" pitchFamily="18" charset="0"/>
                <a:cs typeface="Times New Roman" panose="02020603050405020304" pitchFamily="18" charset="0"/>
              </a:rPr>
              <a:t>NP</a:t>
            </a:r>
            <a:r>
              <a:rPr lang="zh-CN" altLang="en-US" b="1" dirty="0">
                <a:solidFill>
                  <a:srgbClr val="FF0000"/>
                </a:solidFill>
                <a:latin typeface="Times New Roman" panose="02020603050405020304" pitchFamily="18" charset="0"/>
                <a:cs typeface="Times New Roman" panose="02020603050405020304" pitchFamily="18" charset="0"/>
              </a:rPr>
              <a:t>难的问题𝜫∈𝐏，则 </a:t>
            </a:r>
            <a:r>
              <a:rPr lang="en-US" altLang="zh-CN" b="1" dirty="0">
                <a:solidFill>
                  <a:srgbClr val="FF0000"/>
                </a:solidFill>
                <a:latin typeface="Times New Roman" panose="02020603050405020304" pitchFamily="18" charset="0"/>
                <a:cs typeface="Times New Roman" panose="02020603050405020304" pitchFamily="18" charset="0"/>
              </a:rPr>
              <a:t>P=NP </a:t>
            </a:r>
            <a:r>
              <a:rPr lang="zh-CN" altLang="en-US" b="1" dirty="0">
                <a:latin typeface="Times New Roman" panose="02020603050405020304" pitchFamily="18" charset="0"/>
                <a:cs typeface="Times New Roman" panose="02020603050405020304" pitchFamily="18" charset="0"/>
              </a:rPr>
              <a:t> </a:t>
            </a:r>
          </a:p>
          <a:p>
            <a:pPr marL="0" indent="0">
              <a:buNone/>
            </a:pPr>
            <a:r>
              <a:rPr lang="zh-CN" altLang="en-US" b="1" dirty="0">
                <a:latin typeface="Times New Roman" panose="02020603050405020304" pitchFamily="18" charset="0"/>
                <a:cs typeface="Times New Roman" panose="02020603050405020304" pitchFamily="18" charset="0"/>
              </a:rPr>
              <a:t>证明：因为𝜫是</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难的，因此 ∀𝜫</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∈𝐍𝐏， 𝜫</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r>
              <a:rPr lang="zh-CN" altLang="en-US" b="1" baseline="-25000" dirty="0">
                <a:latin typeface="Times New Roman" panose="02020603050405020304" pitchFamily="18" charset="0"/>
                <a:cs typeface="Times New Roman" panose="02020603050405020304" pitchFamily="18" charset="0"/>
              </a:rPr>
              <a:t>𝒑 </a:t>
            </a:r>
            <a:r>
              <a:rPr lang="zh-CN" altLang="en-US" b="1" dirty="0">
                <a:latin typeface="Times New Roman" panose="02020603050405020304" pitchFamily="18" charset="0"/>
                <a:cs typeface="Times New Roman" panose="02020603050405020304" pitchFamily="18" charset="0"/>
              </a:rPr>
              <a:t>𝜫 </a:t>
            </a:r>
          </a:p>
          <a:p>
            <a:pPr marL="0" indent="0">
              <a:buNone/>
            </a:pPr>
            <a:r>
              <a:rPr lang="zh-CN" altLang="en-US" b="1" dirty="0">
                <a:latin typeface="Times New Roman" panose="02020603050405020304" pitchFamily="18" charset="0"/>
                <a:cs typeface="Times New Roman" panose="02020603050405020304" pitchFamily="18" charset="0"/>
              </a:rPr>
              <a:t>       𝜫∈𝐏，推出 𝜫</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∈𝐏，即有：𝐍𝐏⊆</a:t>
            </a:r>
            <a:r>
              <a:rPr lang="en-US" altLang="zh-CN" b="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 </a:t>
            </a:r>
          </a:p>
          <a:p>
            <a:pPr marL="0" indent="0">
              <a:buNone/>
            </a:pPr>
            <a:r>
              <a:rPr lang="zh-CN" altLang="en-US" b="1" dirty="0">
                <a:latin typeface="Times New Roman" panose="02020603050405020304" pitchFamily="18" charset="0"/>
                <a:cs typeface="Times New Roman" panose="02020603050405020304" pitchFamily="18" charset="0"/>
              </a:rPr>
              <a:t>      又已知 </a:t>
            </a:r>
            <a:r>
              <a:rPr lang="en-US" altLang="zh-CN" b="1" dirty="0">
                <a:latin typeface="Times New Roman" panose="02020603050405020304" pitchFamily="18" charset="0"/>
                <a:cs typeface="Times New Roman" panose="02020603050405020304" pitchFamily="18" charset="0"/>
              </a:rPr>
              <a:t>P⊆NP</a:t>
            </a:r>
            <a:r>
              <a:rPr lang="zh-CN" altLang="en-US" b="1" dirty="0">
                <a:latin typeface="Times New Roman" panose="02020603050405020304" pitchFamily="18" charset="0"/>
                <a:cs typeface="Times New Roman" panose="02020603050405020304" pitchFamily="18" charset="0"/>
              </a:rPr>
              <a:t>，所以有 </a:t>
            </a:r>
            <a:r>
              <a:rPr lang="en-US" altLang="zh-CN" b="1" dirty="0">
                <a:latin typeface="Times New Roman" panose="02020603050405020304" pitchFamily="18" charset="0"/>
                <a:cs typeface="Times New Roman" panose="02020603050405020304" pitchFamily="18" charset="0"/>
              </a:rPr>
              <a:t>P=NP</a:t>
            </a:r>
            <a:r>
              <a:rPr lang="zh-CN" altLang="en-US" b="1" dirty="0">
                <a:latin typeface="Times New Roman" panose="02020603050405020304" pitchFamily="18" charset="0"/>
                <a:cs typeface="Times New Roman" panose="02020603050405020304" pitchFamily="18" charset="0"/>
              </a:rPr>
              <a:t>。 </a:t>
            </a: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b="1" dirty="0">
                <a:latin typeface="Times New Roman" panose="02020603050405020304" pitchFamily="18" charset="0"/>
                <a:cs typeface="Times New Roman" panose="02020603050405020304" pitchFamily="18" charset="0"/>
              </a:rPr>
              <a:t>推论：假设</a:t>
            </a:r>
            <a:r>
              <a:rPr lang="en-US" altLang="zh-CN" b="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，那么，如果𝜫是</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难，则𝜫∉𝐏。 </a:t>
            </a:r>
          </a:p>
          <a:p>
            <a:pPr marL="0" indent="0">
              <a:buNone/>
            </a:pPr>
            <a:endParaRPr lang="zh-CN" altLang="en-US" dirty="0"/>
          </a:p>
        </p:txBody>
      </p:sp>
      <p:sp>
        <p:nvSpPr>
          <p:cNvPr id="3" name="标题 2"/>
          <p:cNvSpPr>
            <a:spLocks noGrp="1"/>
          </p:cNvSpPr>
          <p:nvPr>
            <p:ph type="title"/>
          </p:nvPr>
        </p:nvSpPr>
        <p:spPr/>
        <p:txBody>
          <a:bodyPr/>
          <a:lstStyle/>
          <a:p>
            <a:r>
              <a:rPr lang="en-US" altLang="zh-CN" dirty="0"/>
              <a:t>NP</a:t>
            </a:r>
            <a:r>
              <a:rPr lang="zh-CN" altLang="en-US" dirty="0"/>
              <a:t>完全性及其性质</a:t>
            </a:r>
          </a:p>
        </p:txBody>
      </p:sp>
    </p:spTree>
    <p:extLst>
      <p:ext uri="{BB962C8B-B14F-4D97-AF65-F5344CB8AC3E}">
        <p14:creationId xmlns:p14="http://schemas.microsoft.com/office/powerpoint/2010/main" val="2243543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与</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的四种可能关系 </a:t>
            </a:r>
          </a:p>
        </p:txBody>
      </p:sp>
      <p:sp>
        <p:nvSpPr>
          <p:cNvPr id="3" name="标题 2"/>
          <p:cNvSpPr>
            <a:spLocks noGrp="1"/>
          </p:cNvSpPr>
          <p:nvPr>
            <p:ph type="title"/>
          </p:nvPr>
        </p:nvSpPr>
        <p:spPr/>
        <p:txBody>
          <a:bodyPr/>
          <a:lstStyle/>
          <a:p>
            <a:r>
              <a:rPr lang="en-US" altLang="zh-CN" dirty="0"/>
              <a:t>NP</a:t>
            </a:r>
            <a:r>
              <a:rPr lang="zh-CN" altLang="en-US" dirty="0"/>
              <a:t>完全性及其性质</a:t>
            </a:r>
          </a:p>
        </p:txBody>
      </p:sp>
      <p:pic>
        <p:nvPicPr>
          <p:cNvPr id="4" name="图片 3"/>
          <p:cNvPicPr>
            <a:picLocks noChangeAspect="1"/>
          </p:cNvPicPr>
          <p:nvPr/>
        </p:nvPicPr>
        <p:blipFill>
          <a:blip r:embed="rId2"/>
          <a:stretch>
            <a:fillRect/>
          </a:stretch>
        </p:blipFill>
        <p:spPr>
          <a:xfrm>
            <a:off x="373298" y="1866430"/>
            <a:ext cx="8420200" cy="4303171"/>
          </a:xfrm>
          <a:prstGeom prst="rect">
            <a:avLst/>
          </a:prstGeom>
        </p:spPr>
      </p:pic>
    </p:spTree>
    <p:extLst>
      <p:ext uri="{BB962C8B-B14F-4D97-AF65-F5344CB8AC3E}">
        <p14:creationId xmlns:p14="http://schemas.microsoft.com/office/powerpoint/2010/main" val="17970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ts val="0"/>
              </a:spcBef>
              <a:spcAft>
                <a:spcPts val="0"/>
              </a:spcAft>
            </a:pPr>
            <a:r>
              <a:rPr lang="zh-CN" altLang="en-US" b="1" dirty="0">
                <a:latin typeface="Times New Roman" panose="02020603050405020304" pitchFamily="18" charset="0"/>
                <a:cs typeface="Times New Roman" panose="02020603050405020304" pitchFamily="18" charset="0"/>
              </a:rPr>
              <a:t>如何证明问题是</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完全的 </a:t>
            </a:r>
          </a:p>
          <a:p>
            <a:pPr marL="776700" lvl="1" indent="-342900">
              <a:lnSpc>
                <a:spcPts val="3600"/>
              </a:lnSpc>
              <a:spcBef>
                <a:spcPts val="0"/>
              </a:spcBef>
              <a:spcAft>
                <a:spcPts val="0"/>
              </a:spcAft>
            </a:pPr>
            <a:r>
              <a:rPr lang="zh-CN" altLang="en-US" b="1" dirty="0">
                <a:solidFill>
                  <a:srgbClr val="FF0000"/>
                </a:solidFill>
                <a:latin typeface="Times New Roman" panose="02020603050405020304" pitchFamily="18" charset="0"/>
                <a:cs typeface="Times New Roman" panose="02020603050405020304" pitchFamily="18" charset="0"/>
              </a:rPr>
              <a:t>定理：如果存在</a:t>
            </a:r>
            <a:r>
              <a:rPr lang="en-US" altLang="zh-CN" b="1" dirty="0">
                <a:solidFill>
                  <a:srgbClr val="FF0000"/>
                </a:solidFill>
                <a:latin typeface="Times New Roman" panose="02020603050405020304" pitchFamily="18" charset="0"/>
                <a:cs typeface="Times New Roman" panose="02020603050405020304" pitchFamily="18" charset="0"/>
              </a:rPr>
              <a:t>NP</a:t>
            </a:r>
            <a:r>
              <a:rPr lang="zh-CN" altLang="en-US" b="1" dirty="0">
                <a:solidFill>
                  <a:srgbClr val="FF0000"/>
                </a:solidFill>
                <a:latin typeface="Times New Roman" panose="02020603050405020304" pitchFamily="18" charset="0"/>
                <a:cs typeface="Times New Roman" panose="02020603050405020304" pitchFamily="18" charset="0"/>
              </a:rPr>
              <a:t>难的问题𝜫</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，使得则 𝜫</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baseline="-25000" dirty="0">
                <a:solidFill>
                  <a:srgbClr val="FF0000"/>
                </a:solidFill>
                <a:latin typeface="Times New Roman" panose="02020603050405020304" pitchFamily="18" charset="0"/>
                <a:cs typeface="Times New Roman" panose="02020603050405020304" pitchFamily="18" charset="0"/>
              </a:rPr>
              <a:t>𝒑 </a:t>
            </a:r>
            <a:r>
              <a:rPr lang="zh-CN" altLang="en-US" b="1" dirty="0">
                <a:solidFill>
                  <a:srgbClr val="FF0000"/>
                </a:solidFill>
                <a:latin typeface="Times New Roman" panose="02020603050405020304" pitchFamily="18" charset="0"/>
                <a:cs typeface="Times New Roman" panose="02020603050405020304" pitchFamily="18" charset="0"/>
              </a:rPr>
              <a:t>𝜫， 则𝜫是</a:t>
            </a:r>
            <a:r>
              <a:rPr lang="en-US" altLang="zh-CN" b="1" dirty="0">
                <a:solidFill>
                  <a:srgbClr val="FF0000"/>
                </a:solidFill>
                <a:latin typeface="Times New Roman" panose="02020603050405020304" pitchFamily="18" charset="0"/>
                <a:cs typeface="Times New Roman" panose="02020603050405020304" pitchFamily="18" charset="0"/>
              </a:rPr>
              <a:t>NP</a:t>
            </a:r>
            <a:r>
              <a:rPr lang="zh-CN" altLang="en-US" b="1" dirty="0">
                <a:solidFill>
                  <a:srgbClr val="FF0000"/>
                </a:solidFill>
                <a:latin typeface="Times New Roman" panose="02020603050405020304" pitchFamily="18" charset="0"/>
                <a:cs typeface="Times New Roman" panose="02020603050405020304" pitchFamily="18" charset="0"/>
              </a:rPr>
              <a:t>难的。 </a:t>
            </a:r>
            <a:endParaRPr lang="en-US" altLang="zh-CN" b="1" dirty="0">
              <a:solidFill>
                <a:srgbClr val="FF0000"/>
              </a:solidFill>
              <a:latin typeface="Times New Roman" panose="02020603050405020304" pitchFamily="18" charset="0"/>
              <a:cs typeface="Times New Roman" panose="02020603050405020304" pitchFamily="18" charset="0"/>
            </a:endParaRPr>
          </a:p>
          <a:p>
            <a:pPr marL="776700" lvl="1" indent="-342900">
              <a:lnSpc>
                <a:spcPts val="3600"/>
              </a:lnSpc>
              <a:spcBef>
                <a:spcPts val="0"/>
              </a:spcBef>
              <a:spcAft>
                <a:spcPts val="0"/>
              </a:spcAft>
            </a:pPr>
            <a:r>
              <a:rPr lang="zh-CN" altLang="en-US" b="1" dirty="0">
                <a:solidFill>
                  <a:srgbClr val="FF0000"/>
                </a:solidFill>
                <a:latin typeface="Times New Roman" panose="02020603050405020304" pitchFamily="18" charset="0"/>
                <a:cs typeface="Times New Roman" panose="02020603050405020304" pitchFamily="18" charset="0"/>
              </a:rPr>
              <a:t>推论：如果𝜫∈</a:t>
            </a:r>
            <a:r>
              <a:rPr lang="en-US" altLang="zh-CN" b="1" dirty="0">
                <a:solidFill>
                  <a:srgbClr val="FF0000"/>
                </a:solidFill>
                <a:latin typeface="Times New Roman" panose="02020603050405020304" pitchFamily="18" charset="0"/>
                <a:cs typeface="Times New Roman" panose="02020603050405020304" pitchFamily="18" charset="0"/>
              </a:rPr>
              <a:t>NP</a:t>
            </a:r>
            <a:r>
              <a:rPr lang="zh-CN" altLang="en-US" b="1" dirty="0">
                <a:solidFill>
                  <a:srgbClr val="FF0000"/>
                </a:solidFill>
                <a:latin typeface="Times New Roman" panose="02020603050405020304" pitchFamily="18" charset="0"/>
                <a:cs typeface="Times New Roman" panose="02020603050405020304" pitchFamily="18" charset="0"/>
              </a:rPr>
              <a:t>，并且存在</a:t>
            </a:r>
            <a:r>
              <a:rPr lang="en-US" altLang="zh-CN" b="1" dirty="0">
                <a:solidFill>
                  <a:srgbClr val="FF0000"/>
                </a:solidFill>
                <a:latin typeface="Times New Roman" panose="02020603050405020304" pitchFamily="18" charset="0"/>
                <a:cs typeface="Times New Roman" panose="02020603050405020304" pitchFamily="18" charset="0"/>
              </a:rPr>
              <a:t>NP</a:t>
            </a:r>
            <a:r>
              <a:rPr lang="zh-CN" altLang="en-US" b="1" dirty="0">
                <a:solidFill>
                  <a:srgbClr val="FF0000"/>
                </a:solidFill>
                <a:latin typeface="Times New Roman" panose="02020603050405020304" pitchFamily="18" charset="0"/>
                <a:cs typeface="Times New Roman" panose="02020603050405020304" pitchFamily="18" charset="0"/>
              </a:rPr>
              <a:t>完全的问题𝜫</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，使得𝜫</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baseline="-25000" dirty="0">
                <a:solidFill>
                  <a:srgbClr val="FF0000"/>
                </a:solidFill>
                <a:latin typeface="Times New Roman" panose="02020603050405020304" pitchFamily="18" charset="0"/>
                <a:cs typeface="Times New Roman" panose="02020603050405020304" pitchFamily="18" charset="0"/>
              </a:rPr>
              <a:t>𝒑 </a:t>
            </a:r>
            <a:r>
              <a:rPr lang="zh-CN" altLang="en-US" b="1" dirty="0">
                <a:solidFill>
                  <a:srgbClr val="FF0000"/>
                </a:solidFill>
                <a:latin typeface="Times New Roman" panose="02020603050405020304" pitchFamily="18" charset="0"/>
                <a:cs typeface="Times New Roman" panose="02020603050405020304" pitchFamily="18" charset="0"/>
              </a:rPr>
              <a:t>𝜫，则 𝜫是</a:t>
            </a:r>
            <a:r>
              <a:rPr lang="en-US" altLang="zh-CN" b="1" dirty="0">
                <a:solidFill>
                  <a:srgbClr val="FF0000"/>
                </a:solidFill>
                <a:latin typeface="Times New Roman" panose="02020603050405020304" pitchFamily="18" charset="0"/>
                <a:cs typeface="Times New Roman" panose="02020603050405020304" pitchFamily="18" charset="0"/>
              </a:rPr>
              <a:t>NP</a:t>
            </a:r>
            <a:r>
              <a:rPr lang="zh-CN" altLang="en-US" b="1" dirty="0">
                <a:solidFill>
                  <a:srgbClr val="FF0000"/>
                </a:solidFill>
                <a:latin typeface="Times New Roman" panose="02020603050405020304" pitchFamily="18" charset="0"/>
                <a:cs typeface="Times New Roman" panose="02020603050405020304" pitchFamily="18" charset="0"/>
              </a:rPr>
              <a:t>完全的。 </a:t>
            </a:r>
            <a:endParaRPr lang="en-US" altLang="zh-CN" b="1" dirty="0">
              <a:solidFill>
                <a:srgbClr val="FF0000"/>
              </a:solidFill>
              <a:latin typeface="Times New Roman" panose="02020603050405020304" pitchFamily="18" charset="0"/>
              <a:cs typeface="Times New Roman" panose="02020603050405020304" pitchFamily="18" charset="0"/>
            </a:endParaRPr>
          </a:p>
          <a:p>
            <a:pPr marL="776700" lvl="1" indent="-342900">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证明𝜫是</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完全的一般步骤： </a:t>
            </a:r>
          </a:p>
          <a:p>
            <a:pPr marL="1348200" lvl="2" indent="-457200">
              <a:lnSpc>
                <a:spcPts val="3600"/>
              </a:lnSpc>
              <a:spcBef>
                <a:spcPts val="0"/>
              </a:spcBef>
              <a:spcAft>
                <a:spcPts val="0"/>
              </a:spcAft>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证明𝜫∈</a:t>
            </a:r>
            <a:r>
              <a:rPr lang="en-US" altLang="zh-CN" sz="2400" dirty="0">
                <a:latin typeface="Times New Roman" panose="02020603050405020304" pitchFamily="18" charset="0"/>
                <a:cs typeface="Times New Roman" panose="02020603050405020304" pitchFamily="18" charset="0"/>
              </a:rPr>
              <a:t>NP</a:t>
            </a:r>
            <a:r>
              <a:rPr lang="zh-CN" altLang="en-US" sz="2400" dirty="0">
                <a:latin typeface="Times New Roman" panose="02020603050405020304" pitchFamily="18" charset="0"/>
                <a:cs typeface="Times New Roman" panose="02020603050405020304" pitchFamily="18" charset="0"/>
              </a:rPr>
              <a:t>； </a:t>
            </a:r>
          </a:p>
          <a:p>
            <a:pPr marL="1348200" lvl="2" indent="-457200">
              <a:lnSpc>
                <a:spcPts val="3600"/>
              </a:lnSpc>
              <a:spcBef>
                <a:spcPts val="0"/>
              </a:spcBef>
              <a:spcAft>
                <a:spcPts val="0"/>
              </a:spcAft>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找一个已知的</a:t>
            </a:r>
            <a:r>
              <a:rPr lang="en-US" altLang="zh-CN" sz="2400" dirty="0">
                <a:latin typeface="Times New Roman" panose="02020603050405020304" pitchFamily="18" charset="0"/>
                <a:cs typeface="Times New Roman" panose="02020603050405020304" pitchFamily="18" charset="0"/>
              </a:rPr>
              <a:t>NP</a:t>
            </a:r>
            <a:r>
              <a:rPr lang="zh-CN" altLang="en-US" sz="2400" dirty="0">
                <a:latin typeface="Times New Roman" panose="02020603050405020304" pitchFamily="18" charset="0"/>
                <a:cs typeface="Times New Roman" panose="02020603050405020304" pitchFamily="18" charset="0"/>
              </a:rPr>
              <a:t>完全的问题𝜫</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，证明 𝜫</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r>
              <a:rPr lang="zh-CN" altLang="en-US" sz="2400" baseline="-25000" dirty="0">
                <a:latin typeface="Times New Roman" panose="02020603050405020304" pitchFamily="18" charset="0"/>
                <a:cs typeface="Times New Roman" panose="02020603050405020304" pitchFamily="18" charset="0"/>
              </a:rPr>
              <a:t>𝒑  </a:t>
            </a:r>
            <a:r>
              <a:rPr lang="zh-CN" altLang="en-US" sz="2400" dirty="0">
                <a:latin typeface="Times New Roman" panose="02020603050405020304" pitchFamily="18" charset="0"/>
                <a:cs typeface="Times New Roman" panose="02020603050405020304" pitchFamily="18" charset="0"/>
              </a:rPr>
              <a:t>𝜫 </a:t>
            </a:r>
          </a:p>
          <a:p>
            <a:pPr marL="1348200" lvl="2" indent="-457200">
              <a:spcBef>
                <a:spcPts val="0"/>
              </a:spcBef>
              <a:spcAft>
                <a:spcPts val="0"/>
              </a:spcAft>
            </a:pPr>
            <a:endParaRPr lang="zh-CN" altLang="en-US" dirty="0">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zh-CN" altLang="en-US" b="1" dirty="0">
                <a:solidFill>
                  <a:srgbClr val="3333FF"/>
                </a:solidFill>
                <a:latin typeface="Times New Roman" panose="02020603050405020304" pitchFamily="18" charset="0"/>
                <a:cs typeface="Times New Roman" panose="02020603050405020304" pitchFamily="18" charset="0"/>
              </a:rPr>
              <a:t>哪里去找这“第一个” </a:t>
            </a:r>
            <a:r>
              <a:rPr lang="en-US" altLang="zh-CN" b="1" dirty="0">
                <a:solidFill>
                  <a:srgbClr val="3333FF"/>
                </a:solidFill>
                <a:latin typeface="Times New Roman" panose="02020603050405020304" pitchFamily="18" charset="0"/>
                <a:cs typeface="Times New Roman" panose="02020603050405020304" pitchFamily="18" charset="0"/>
              </a:rPr>
              <a:t>NP</a:t>
            </a:r>
            <a:r>
              <a:rPr lang="zh-CN" altLang="en-US" b="1" dirty="0">
                <a:solidFill>
                  <a:srgbClr val="3333FF"/>
                </a:solidFill>
                <a:latin typeface="Times New Roman" panose="02020603050405020304" pitchFamily="18" charset="0"/>
                <a:cs typeface="Times New Roman" panose="02020603050405020304" pitchFamily="18" charset="0"/>
              </a:rPr>
              <a:t>完全的问题？ </a:t>
            </a:r>
          </a:p>
          <a:p>
            <a:pPr marL="0" indent="0">
              <a:spcBef>
                <a:spcPts val="0"/>
              </a:spcBef>
              <a:spcAft>
                <a:spcPts val="0"/>
              </a:spcAft>
              <a:buNone/>
            </a:pPr>
            <a:endParaRPr lang="zh-CN" altLang="en-US"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a:t>NP</a:t>
            </a:r>
            <a:r>
              <a:rPr lang="zh-CN" altLang="en-US" dirty="0"/>
              <a:t>完全性及其性质</a:t>
            </a:r>
          </a:p>
        </p:txBody>
      </p:sp>
    </p:spTree>
    <p:extLst>
      <p:ext uri="{BB962C8B-B14F-4D97-AF65-F5344CB8AC3E}">
        <p14:creationId xmlns:p14="http://schemas.microsoft.com/office/powerpoint/2010/main" val="1569180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b="1" dirty="0">
                <a:latin typeface="Times New Roman" panose="02020603050405020304" pitchFamily="18" charset="0"/>
                <a:cs typeface="Times New Roman" panose="02020603050405020304" pitchFamily="18" charset="0"/>
              </a:rPr>
              <a:t>第一个</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完全问题 </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20</a:t>
            </a:r>
            <a:r>
              <a:rPr lang="zh-CN" altLang="en-US" b="1" dirty="0">
                <a:latin typeface="Times New Roman" panose="02020603050405020304" pitchFamily="18" charset="0"/>
                <a:cs typeface="Times New Roman" panose="02020603050405020304" pitchFamily="18" charset="0"/>
              </a:rPr>
              <a:t>世纪</a:t>
            </a:r>
            <a:r>
              <a:rPr lang="en-US" altLang="zh-CN" b="1" dirty="0">
                <a:latin typeface="Times New Roman" panose="02020603050405020304" pitchFamily="18" charset="0"/>
                <a:cs typeface="Times New Roman" panose="02020603050405020304" pitchFamily="18" charset="0"/>
              </a:rPr>
              <a:t>70</a:t>
            </a:r>
            <a:r>
              <a:rPr lang="zh-CN" altLang="en-US" b="1" dirty="0">
                <a:latin typeface="Times New Roman" panose="02020603050405020304" pitchFamily="18" charset="0"/>
                <a:cs typeface="Times New Roman" panose="02020603050405020304" pitchFamily="18" charset="0"/>
              </a:rPr>
              <a:t>年代 </a:t>
            </a:r>
          </a:p>
          <a:p>
            <a:pPr marL="0" indent="0">
              <a:buNone/>
            </a:pPr>
            <a:r>
              <a:rPr lang="en-US" altLang="zh-CN" b="1" dirty="0">
                <a:latin typeface="Times New Roman" panose="02020603050405020304" pitchFamily="18" charset="0"/>
                <a:cs typeface="Times New Roman" panose="02020603050405020304" pitchFamily="18" charset="0"/>
              </a:rPr>
              <a:t>S. A. Cook</a:t>
            </a:r>
            <a:r>
              <a:rPr lang="zh-CN" altLang="en-US" b="1" dirty="0">
                <a:latin typeface="Times New Roman" panose="02020603050405020304" pitchFamily="18" charset="0"/>
                <a:cs typeface="Times New Roman" panose="02020603050405020304" pitchFamily="18" charset="0"/>
              </a:rPr>
              <a:t>和 </a:t>
            </a:r>
            <a:r>
              <a:rPr lang="en-US" altLang="zh-CN" b="1" dirty="0">
                <a:latin typeface="Times New Roman" panose="02020603050405020304" pitchFamily="18" charset="0"/>
                <a:cs typeface="Times New Roman" panose="02020603050405020304" pitchFamily="18" charset="0"/>
              </a:rPr>
              <a:t>L. A. Levin</a:t>
            </a:r>
            <a:r>
              <a:rPr lang="zh-CN" altLang="en-US" b="1" dirty="0">
                <a:latin typeface="Times New Roman" panose="02020603050405020304" pitchFamily="18" charset="0"/>
                <a:cs typeface="Times New Roman" panose="02020603050405020304" pitchFamily="18" charset="0"/>
              </a:rPr>
              <a:t>分别独立地证明了 </a:t>
            </a:r>
          </a:p>
          <a:p>
            <a:pPr marL="0" indent="0">
              <a:buNone/>
            </a:pPr>
            <a:r>
              <a:rPr lang="zh-CN" altLang="en-US" b="1" dirty="0">
                <a:latin typeface="Times New Roman" panose="02020603050405020304" pitchFamily="18" charset="0"/>
                <a:cs typeface="Times New Roman" panose="02020603050405020304" pitchFamily="18" charset="0"/>
              </a:rPr>
              <a:t>第一个</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完全问题！ </a:t>
            </a:r>
          </a:p>
          <a:p>
            <a:pPr marL="0" indent="0">
              <a:buNone/>
            </a:pPr>
            <a:r>
              <a:rPr lang="zh-CN" altLang="en-US" b="1" dirty="0">
                <a:latin typeface="Times New Roman" panose="02020603050405020304" pitchFamily="18" charset="0"/>
                <a:cs typeface="Times New Roman" panose="02020603050405020304" pitchFamily="18" charset="0"/>
              </a:rPr>
              <a:t>这是命题逻辑中的一个基本问题。 </a:t>
            </a:r>
          </a:p>
        </p:txBody>
      </p:sp>
      <p:sp>
        <p:nvSpPr>
          <p:cNvPr id="3" name="标题 2"/>
          <p:cNvSpPr>
            <a:spLocks noGrp="1"/>
          </p:cNvSpPr>
          <p:nvPr>
            <p:ph type="title"/>
          </p:nvPr>
        </p:nvSpPr>
        <p:spPr/>
        <p:txBody>
          <a:bodyPr>
            <a:normAutofit/>
          </a:bodyPr>
          <a:lstStyle/>
          <a:p>
            <a:r>
              <a:rPr lang="en-US" altLang="zh-CN" dirty="0">
                <a:latin typeface="+mn-lt"/>
              </a:rPr>
              <a:t>Cook-Levin</a:t>
            </a:r>
            <a:r>
              <a:rPr lang="zh-CN" altLang="en-US" dirty="0">
                <a:latin typeface="+mn-lt"/>
              </a:rPr>
              <a:t>定理 </a:t>
            </a:r>
          </a:p>
        </p:txBody>
      </p:sp>
    </p:spTree>
    <p:extLst>
      <p:ext uri="{BB962C8B-B14F-4D97-AF65-F5344CB8AC3E}">
        <p14:creationId xmlns:p14="http://schemas.microsoft.com/office/powerpoint/2010/main" val="3919498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ts val="3500"/>
              </a:lnSpc>
              <a:spcBef>
                <a:spcPts val="0"/>
              </a:spcBef>
              <a:spcAft>
                <a:spcPts val="0"/>
              </a:spcAft>
            </a:pPr>
            <a:r>
              <a:rPr lang="zh-CN" altLang="en-US" b="1" dirty="0"/>
              <a:t>合式公式与合取范式 </a:t>
            </a:r>
          </a:p>
          <a:p>
            <a:pPr lvl="1">
              <a:lnSpc>
                <a:spcPts val="3500"/>
              </a:lnSpc>
              <a:spcBef>
                <a:spcPts val="0"/>
              </a:spcBef>
              <a:spcAft>
                <a:spcPts val="0"/>
              </a:spcAft>
            </a:pPr>
            <a:r>
              <a:rPr lang="zh-CN" altLang="en-US" b="1" dirty="0"/>
              <a:t>在命题逻辑中，变元的取值为</a:t>
            </a:r>
            <a:r>
              <a:rPr lang="en-US" altLang="zh-CN" b="1" dirty="0"/>
              <a:t>0</a:t>
            </a:r>
            <a:r>
              <a:rPr lang="zh-CN" altLang="en-US" b="1" dirty="0"/>
              <a:t>或</a:t>
            </a:r>
            <a:r>
              <a:rPr lang="en-US" altLang="zh-CN" b="1" dirty="0"/>
              <a:t>1</a:t>
            </a:r>
            <a:r>
              <a:rPr lang="zh-CN" altLang="en-US" b="1" dirty="0"/>
              <a:t>，其中</a:t>
            </a:r>
            <a:r>
              <a:rPr lang="en-US" altLang="zh-CN" b="1" dirty="0"/>
              <a:t>0</a:t>
            </a:r>
            <a:r>
              <a:rPr lang="zh-CN" altLang="en-US" b="1" dirty="0"/>
              <a:t>表示“假”，</a:t>
            </a:r>
            <a:r>
              <a:rPr lang="en-US" altLang="zh-CN" b="1" dirty="0"/>
              <a:t>1</a:t>
            </a:r>
            <a:r>
              <a:rPr lang="zh-CN" altLang="en-US" b="1" dirty="0"/>
              <a:t>表示“真”。</a:t>
            </a:r>
            <a:endParaRPr lang="en-US" altLang="zh-CN" b="1" dirty="0"/>
          </a:p>
          <a:p>
            <a:pPr lvl="1">
              <a:lnSpc>
                <a:spcPts val="3500"/>
              </a:lnSpc>
              <a:spcBef>
                <a:spcPts val="0"/>
              </a:spcBef>
              <a:spcAft>
                <a:spcPts val="0"/>
              </a:spcAft>
            </a:pPr>
            <a:r>
              <a:rPr lang="zh-CN" altLang="en-US" b="1" dirty="0"/>
              <a:t>合式公式由变元、逻辑运算符以及圆括号按一定规则组成的表达式。变元或它的否定称作文字。</a:t>
            </a:r>
            <a:endParaRPr lang="en-US" altLang="zh-CN" b="1" dirty="0"/>
          </a:p>
          <a:p>
            <a:pPr lvl="1">
              <a:lnSpc>
                <a:spcPts val="3500"/>
              </a:lnSpc>
              <a:spcBef>
                <a:spcPts val="0"/>
              </a:spcBef>
              <a:spcAft>
                <a:spcPts val="0"/>
              </a:spcAft>
            </a:pPr>
            <a:r>
              <a:rPr lang="zh-CN" altLang="en-US" b="1" dirty="0"/>
              <a:t>有限个文字的析取称作简单析取式。</a:t>
            </a:r>
            <a:endParaRPr lang="en-US" altLang="zh-CN" b="1" dirty="0"/>
          </a:p>
          <a:p>
            <a:pPr lvl="1">
              <a:lnSpc>
                <a:spcPts val="3500"/>
              </a:lnSpc>
              <a:spcBef>
                <a:spcPts val="0"/>
              </a:spcBef>
              <a:spcAft>
                <a:spcPts val="0"/>
              </a:spcAft>
            </a:pPr>
            <a:r>
              <a:rPr lang="zh-CN" altLang="en-US" b="1" dirty="0"/>
              <a:t>有限个简单析取式的合取称作合取范式。 </a:t>
            </a:r>
            <a:endParaRPr lang="en-US" altLang="zh-CN" b="1" dirty="0"/>
          </a:p>
          <a:p>
            <a:pPr marL="457200" lvl="1" indent="0">
              <a:lnSpc>
                <a:spcPts val="3500"/>
              </a:lnSpc>
              <a:spcBef>
                <a:spcPts val="0"/>
              </a:spcBef>
              <a:spcAft>
                <a:spcPts val="0"/>
              </a:spcAft>
              <a:buNone/>
            </a:pPr>
            <a:r>
              <a:rPr lang="zh-CN" altLang="en-US" b="1" dirty="0"/>
              <a:t>例如：</a:t>
            </a:r>
            <a:endParaRPr lang="en-US" altLang="zh-CN" b="1" dirty="0"/>
          </a:p>
          <a:p>
            <a:pPr marL="457200" lvl="1" indent="0">
              <a:lnSpc>
                <a:spcPts val="3500"/>
              </a:lnSpc>
              <a:spcBef>
                <a:spcPts val="0"/>
              </a:spcBef>
              <a:spcAft>
                <a:spcPts val="0"/>
              </a:spcAft>
              <a:buNone/>
            </a:pPr>
            <a:endParaRPr lang="zh-CN" altLang="en-US" b="1" dirty="0"/>
          </a:p>
          <a:p>
            <a:pPr marL="0" indent="0">
              <a:buNone/>
            </a:pPr>
            <a:endParaRPr lang="zh-CN" altLang="en-US" dirty="0"/>
          </a:p>
        </p:txBody>
      </p:sp>
      <p:sp>
        <p:nvSpPr>
          <p:cNvPr id="3" name="标题 2"/>
          <p:cNvSpPr>
            <a:spLocks noGrp="1"/>
          </p:cNvSpPr>
          <p:nvPr>
            <p:ph type="title"/>
          </p:nvPr>
        </p:nvSpPr>
        <p:spPr/>
        <p:txBody>
          <a:bodyPr/>
          <a:lstStyle/>
          <a:p>
            <a:r>
              <a:rPr lang="en-US" altLang="zh-CN" dirty="0">
                <a:latin typeface="+mn-lt"/>
              </a:rPr>
              <a:t>Cook-Levin</a:t>
            </a:r>
            <a:r>
              <a:rPr lang="zh-CN" altLang="en-US" dirty="0">
                <a:latin typeface="+mn-lt"/>
              </a:rPr>
              <a:t>定理 </a:t>
            </a:r>
          </a:p>
        </p:txBody>
      </p:sp>
      <p:pic>
        <p:nvPicPr>
          <p:cNvPr id="4" name="图片 3"/>
          <p:cNvPicPr>
            <a:picLocks noChangeAspect="1"/>
          </p:cNvPicPr>
          <p:nvPr/>
        </p:nvPicPr>
        <p:blipFill>
          <a:blip r:embed="rId2"/>
          <a:stretch>
            <a:fillRect/>
          </a:stretch>
        </p:blipFill>
        <p:spPr>
          <a:xfrm>
            <a:off x="1451823" y="4627606"/>
            <a:ext cx="7442108" cy="1658894"/>
          </a:xfrm>
          <a:prstGeom prst="rect">
            <a:avLst/>
          </a:prstGeom>
        </p:spPr>
      </p:pic>
    </p:spTree>
    <p:extLst>
      <p:ext uri="{BB962C8B-B14F-4D97-AF65-F5344CB8AC3E}">
        <p14:creationId xmlns:p14="http://schemas.microsoft.com/office/powerpoint/2010/main" val="207141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ts val="0"/>
              </a:spcBef>
              <a:spcAft>
                <a:spcPts val="0"/>
              </a:spcAft>
            </a:pPr>
            <a:r>
              <a:rPr lang="zh-CN" altLang="en-US" b="1" dirty="0">
                <a:latin typeface="Times New Roman" panose="02020603050405020304" pitchFamily="18" charset="0"/>
                <a:cs typeface="Times New Roman" panose="02020603050405020304" pitchFamily="18" charset="0"/>
              </a:rPr>
              <a:t>赋值与可满足性 </a:t>
            </a:r>
            <a:endParaRPr lang="en-US" altLang="zh-CN" b="1" dirty="0">
              <a:latin typeface="Times New Roman" panose="02020603050405020304" pitchFamily="18" charset="0"/>
              <a:cs typeface="Times New Roman" panose="02020603050405020304" pitchFamily="18" charset="0"/>
            </a:endParaRPr>
          </a:p>
          <a:p>
            <a:pPr lvl="1">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设𝐹是关于变元𝑥</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𝑥</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 </a:t>
            </a:r>
            <a:r>
              <a:rPr lang="zh-CN" altLang="en-US" b="1" dirty="0">
                <a:latin typeface="Times New Roman" panose="02020603050405020304" pitchFamily="18" charset="0"/>
                <a:cs typeface="Times New Roman" panose="02020603050405020304" pitchFamily="18" charset="0"/>
              </a:rPr>
              <a:t>𝑥</a:t>
            </a:r>
            <a:r>
              <a:rPr lang="zh-CN" altLang="en-US" b="1" baseline="-25000" dirty="0">
                <a:latin typeface="Times New Roman" panose="02020603050405020304" pitchFamily="18" charset="0"/>
                <a:cs typeface="Times New Roman" panose="02020603050405020304" pitchFamily="18" charset="0"/>
              </a:rPr>
              <a:t>𝑛</a:t>
            </a:r>
            <a:r>
              <a:rPr lang="zh-CN" altLang="en-US" b="1" dirty="0">
                <a:latin typeface="Times New Roman" panose="02020603050405020304" pitchFamily="18" charset="0"/>
                <a:cs typeface="Times New Roman" panose="02020603050405020304" pitchFamily="18" charset="0"/>
              </a:rPr>
              <a:t>合式公式，给定每一个变元的真假值称作关于变元𝑥</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𝑥</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 </a:t>
            </a:r>
            <a:r>
              <a:rPr lang="zh-CN" altLang="en-US" b="1" dirty="0">
                <a:latin typeface="Times New Roman" panose="02020603050405020304" pitchFamily="18" charset="0"/>
                <a:cs typeface="Times New Roman" panose="02020603050405020304" pitchFamily="18" charset="0"/>
              </a:rPr>
              <a:t>𝑥</a:t>
            </a:r>
            <a:r>
              <a:rPr lang="zh-CN" altLang="en-US" b="1" baseline="-25000" dirty="0">
                <a:latin typeface="Times New Roman" panose="02020603050405020304" pitchFamily="18" charset="0"/>
                <a:cs typeface="Times New Roman" panose="02020603050405020304" pitchFamily="18" charset="0"/>
              </a:rPr>
              <a:t>𝑛</a:t>
            </a:r>
            <a:r>
              <a:rPr lang="zh-CN" altLang="en-US" b="1" dirty="0">
                <a:latin typeface="Times New Roman" panose="02020603050405020304" pitchFamily="18" charset="0"/>
                <a:cs typeface="Times New Roman" panose="02020603050405020304" pitchFamily="18" charset="0"/>
              </a:rPr>
              <a:t>的赋值。 </a:t>
            </a:r>
          </a:p>
          <a:p>
            <a:pPr lvl="1">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如果赋值𝑡</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𝑥</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𝑥</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 </a:t>
            </a:r>
            <a:r>
              <a:rPr lang="zh-CN" altLang="en-US" b="1" dirty="0">
                <a:latin typeface="Times New Roman" panose="02020603050405020304" pitchFamily="18" charset="0"/>
                <a:cs typeface="Times New Roman" panose="02020603050405020304" pitchFamily="18" charset="0"/>
              </a:rPr>
              <a:t>𝑥</a:t>
            </a:r>
            <a:r>
              <a:rPr lang="zh-CN" altLang="en-US" b="1" baseline="-25000" dirty="0">
                <a:latin typeface="Times New Roman" panose="02020603050405020304" pitchFamily="18" charset="0"/>
                <a:cs typeface="Times New Roman" panose="02020603050405020304" pitchFamily="18" charset="0"/>
              </a:rPr>
              <a:t>𝑛</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{0,1}</a:t>
            </a:r>
            <a:r>
              <a:rPr lang="zh-CN" altLang="en-US" b="1" dirty="0">
                <a:latin typeface="Times New Roman" panose="02020603050405020304" pitchFamily="18" charset="0"/>
                <a:cs typeface="Times New Roman" panose="02020603050405020304" pitchFamily="18" charset="0"/>
              </a:rPr>
              <a:t>，使得𝑡</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𝐹</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 则称𝑡是𝐹的成真赋值， 如果𝐹存在成真赋值，则称𝐹是可满足的。 </a:t>
            </a:r>
          </a:p>
        </p:txBody>
      </p:sp>
      <p:sp>
        <p:nvSpPr>
          <p:cNvPr id="3" name="标题 2"/>
          <p:cNvSpPr>
            <a:spLocks noGrp="1"/>
          </p:cNvSpPr>
          <p:nvPr>
            <p:ph type="title"/>
          </p:nvPr>
        </p:nvSpPr>
        <p:spPr/>
        <p:txBody>
          <a:bodyPr/>
          <a:lstStyle/>
          <a:p>
            <a:r>
              <a:rPr lang="en-US" altLang="zh-CN" dirty="0">
                <a:latin typeface="+mn-lt"/>
              </a:rPr>
              <a:t>Cook-Levin</a:t>
            </a:r>
            <a:r>
              <a:rPr lang="zh-CN" altLang="en-US" dirty="0">
                <a:latin typeface="+mn-lt"/>
              </a:rPr>
              <a:t>定理 </a:t>
            </a:r>
          </a:p>
        </p:txBody>
      </p:sp>
      <p:pic>
        <p:nvPicPr>
          <p:cNvPr id="4" name="图片 3"/>
          <p:cNvPicPr>
            <a:picLocks noChangeAspect="1"/>
          </p:cNvPicPr>
          <p:nvPr/>
        </p:nvPicPr>
        <p:blipFill>
          <a:blip r:embed="rId2"/>
          <a:stretch>
            <a:fillRect/>
          </a:stretch>
        </p:blipFill>
        <p:spPr>
          <a:xfrm>
            <a:off x="429692" y="3776179"/>
            <a:ext cx="8702334" cy="1542796"/>
          </a:xfrm>
          <a:prstGeom prst="rect">
            <a:avLst/>
          </a:prstGeom>
        </p:spPr>
      </p:pic>
    </p:spTree>
    <p:extLst>
      <p:ext uri="{BB962C8B-B14F-4D97-AF65-F5344CB8AC3E}">
        <p14:creationId xmlns:p14="http://schemas.microsoft.com/office/powerpoint/2010/main" val="2265860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ts val="3800"/>
              </a:lnSpc>
              <a:spcBef>
                <a:spcPts val="0"/>
              </a:spcBef>
              <a:spcAft>
                <a:spcPts val="0"/>
              </a:spcAft>
            </a:pPr>
            <a:r>
              <a:rPr lang="zh-CN" altLang="en-US" b="1" dirty="0">
                <a:latin typeface="Times New Roman" panose="02020603050405020304" pitchFamily="18" charset="0"/>
                <a:cs typeface="Times New Roman" panose="02020603050405020304" pitchFamily="18" charset="0"/>
              </a:rPr>
              <a:t>可满足性（</a:t>
            </a:r>
            <a:r>
              <a:rPr lang="en-US" altLang="zh-CN" b="1" dirty="0">
                <a:latin typeface="Times New Roman" panose="02020603050405020304" pitchFamily="18" charset="0"/>
                <a:cs typeface="Times New Roman" panose="02020603050405020304" pitchFamily="18" charset="0"/>
              </a:rPr>
              <a:t>SAT</a:t>
            </a:r>
            <a:r>
              <a:rPr lang="zh-CN" altLang="en-US"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lvl="1">
              <a:lnSpc>
                <a:spcPts val="3800"/>
              </a:lnSpc>
              <a:spcBef>
                <a:spcPts val="0"/>
              </a:spcBef>
              <a:spcAft>
                <a:spcPts val="0"/>
              </a:spcAft>
            </a:pPr>
            <a:r>
              <a:rPr lang="zh-CN" altLang="en-US" b="1" dirty="0">
                <a:latin typeface="Times New Roman" panose="02020603050405020304" pitchFamily="18" charset="0"/>
                <a:cs typeface="Times New Roman" panose="02020603050405020304" pitchFamily="18" charset="0"/>
              </a:rPr>
              <a:t>任给一个合取范式𝑭，问𝑭是可满足的吗？ </a:t>
            </a:r>
          </a:p>
          <a:p>
            <a:pPr>
              <a:lnSpc>
                <a:spcPts val="3800"/>
              </a:lnSpc>
              <a:spcBef>
                <a:spcPts val="0"/>
              </a:spcBef>
              <a:spcAft>
                <a:spcPts val="0"/>
              </a:spcAft>
            </a:pPr>
            <a:r>
              <a:rPr lang="en-US" altLang="zh-CN" b="1" dirty="0">
                <a:solidFill>
                  <a:srgbClr val="FF0000"/>
                </a:solidFill>
                <a:latin typeface="Times New Roman" panose="02020603050405020304" pitchFamily="18" charset="0"/>
                <a:cs typeface="Times New Roman" panose="02020603050405020304" pitchFamily="18" charset="0"/>
              </a:rPr>
              <a:t>Cook-Levin</a:t>
            </a:r>
            <a:r>
              <a:rPr lang="zh-CN" altLang="en-US" b="1" dirty="0">
                <a:solidFill>
                  <a:srgbClr val="FF0000"/>
                </a:solidFill>
                <a:latin typeface="Times New Roman" panose="02020603050405020304" pitchFamily="18" charset="0"/>
                <a:cs typeface="Times New Roman" panose="02020603050405020304" pitchFamily="18" charset="0"/>
              </a:rPr>
              <a:t>定理：</a:t>
            </a:r>
            <a:r>
              <a:rPr lang="en-US" altLang="zh-CN" b="1" dirty="0">
                <a:solidFill>
                  <a:srgbClr val="FF0000"/>
                </a:solidFill>
                <a:latin typeface="Times New Roman" panose="02020603050405020304" pitchFamily="18" charset="0"/>
                <a:cs typeface="Times New Roman" panose="02020603050405020304" pitchFamily="18" charset="0"/>
              </a:rPr>
              <a:t>SAT</a:t>
            </a:r>
            <a:r>
              <a:rPr lang="zh-CN" altLang="en-US" b="1" dirty="0">
                <a:solidFill>
                  <a:srgbClr val="FF0000"/>
                </a:solidFill>
                <a:latin typeface="Times New Roman" panose="02020603050405020304" pitchFamily="18" charset="0"/>
                <a:cs typeface="Times New Roman" panose="02020603050405020304" pitchFamily="18" charset="0"/>
              </a:rPr>
              <a:t>是</a:t>
            </a:r>
            <a:r>
              <a:rPr lang="en-US" altLang="zh-CN" b="1" dirty="0">
                <a:solidFill>
                  <a:srgbClr val="FF0000"/>
                </a:solidFill>
                <a:latin typeface="Times New Roman" panose="02020603050405020304" pitchFamily="18" charset="0"/>
                <a:cs typeface="Times New Roman" panose="02020603050405020304" pitchFamily="18" charset="0"/>
              </a:rPr>
              <a:t>NP</a:t>
            </a:r>
            <a:r>
              <a:rPr lang="zh-CN" altLang="en-US" b="1" dirty="0">
                <a:solidFill>
                  <a:srgbClr val="FF0000"/>
                </a:solidFill>
                <a:latin typeface="Times New Roman" panose="02020603050405020304" pitchFamily="18" charset="0"/>
                <a:cs typeface="Times New Roman" panose="02020603050405020304" pitchFamily="18" charset="0"/>
              </a:rPr>
              <a:t>完全的。</a:t>
            </a:r>
            <a:endParaRPr lang="en-US" altLang="zh-CN" b="1" dirty="0">
              <a:solidFill>
                <a:srgbClr val="FF0000"/>
              </a:solidFill>
              <a:latin typeface="Times New Roman" panose="02020603050405020304" pitchFamily="18" charset="0"/>
              <a:cs typeface="Times New Roman" panose="02020603050405020304" pitchFamily="18" charset="0"/>
            </a:endParaRPr>
          </a:p>
          <a:p>
            <a:pPr marL="457200" lvl="1" indent="0">
              <a:lnSpc>
                <a:spcPts val="38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证明：</a:t>
            </a:r>
            <a:r>
              <a:rPr lang="zh-CN" altLang="en-US" b="1">
                <a:latin typeface="Times New Roman" panose="02020603050405020304" pitchFamily="18" charset="0"/>
                <a:cs typeface="Times New Roman" panose="02020603050405020304" pitchFamily="18" charset="0"/>
              </a:rPr>
              <a:t>（见</a:t>
            </a:r>
            <a:r>
              <a:rPr lang="en-US" altLang="zh-CN" b="1">
                <a:latin typeface="Times New Roman" panose="02020603050405020304" pitchFamily="18" charset="0"/>
                <a:cs typeface="Times New Roman" panose="02020603050405020304" pitchFamily="18" charset="0"/>
              </a:rPr>
              <a:t>1080</a:t>
            </a:r>
            <a:r>
              <a:rPr lang="zh-CN" altLang="en-US" b="1" dirty="0">
                <a:latin typeface="Times New Roman" panose="02020603050405020304" pitchFamily="18" charset="0"/>
                <a:cs typeface="Times New Roman" panose="02020603050405020304" pitchFamily="18" charset="0"/>
              </a:rPr>
              <a:t>页）</a:t>
            </a:r>
            <a:endParaRPr lang="en-US" altLang="zh-CN" b="1" dirty="0">
              <a:latin typeface="Times New Roman" panose="02020603050405020304" pitchFamily="18" charset="0"/>
              <a:cs typeface="Times New Roman" panose="02020603050405020304" pitchFamily="18" charset="0"/>
            </a:endParaRPr>
          </a:p>
          <a:p>
            <a:pPr lvl="1">
              <a:lnSpc>
                <a:spcPts val="3800"/>
              </a:lnSpc>
              <a:spcBef>
                <a:spcPts val="0"/>
              </a:spcBef>
              <a:spcAft>
                <a:spcPts val="0"/>
              </a:spcAft>
            </a:pPr>
            <a:r>
              <a:rPr lang="zh-CN" altLang="en-US" b="1" dirty="0">
                <a:latin typeface="Times New Roman" panose="02020603050405020304" pitchFamily="18" charset="0"/>
                <a:cs typeface="Times New Roman" panose="02020603050405020304" pitchFamily="18" charset="0"/>
              </a:rPr>
              <a:t>证明</a:t>
            </a:r>
            <a:r>
              <a:rPr lang="en-US" altLang="zh-CN" b="1" dirty="0">
                <a:latin typeface="Times New Roman" panose="02020603050405020304" pitchFamily="18" charset="0"/>
                <a:cs typeface="Times New Roman" panose="02020603050405020304" pitchFamily="18" charset="0"/>
              </a:rPr>
              <a:t>SAT</a:t>
            </a:r>
            <a:r>
              <a:rPr lang="zh-CN" altLang="en-US" b="1" dirty="0">
                <a:latin typeface="Times New Roman" panose="02020603050405020304" pitchFamily="18" charset="0"/>
                <a:cs typeface="Times New Roman" panose="02020603050405020304" pitchFamily="18" charset="0"/>
              </a:rPr>
              <a:t>是</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问题</a:t>
            </a:r>
            <a:endParaRPr lang="en-US" altLang="zh-CN" b="1" dirty="0">
              <a:latin typeface="Times New Roman" panose="02020603050405020304" pitchFamily="18" charset="0"/>
              <a:cs typeface="Times New Roman" panose="02020603050405020304" pitchFamily="18" charset="0"/>
            </a:endParaRPr>
          </a:p>
          <a:p>
            <a:pPr lvl="1">
              <a:lnSpc>
                <a:spcPts val="3800"/>
              </a:lnSpc>
              <a:spcBef>
                <a:spcPts val="0"/>
              </a:spcBef>
              <a:spcAft>
                <a:spcPts val="0"/>
              </a:spcAft>
            </a:pPr>
            <a:r>
              <a:rPr lang="zh-CN" altLang="en-US" b="1" dirty="0">
                <a:latin typeface="Times New Roman" panose="02020603050405020304" pitchFamily="18" charset="0"/>
                <a:cs typeface="Times New Roman" panose="02020603050405020304" pitchFamily="18" charset="0"/>
              </a:rPr>
              <a:t>证明</a:t>
            </a:r>
            <a:r>
              <a:rPr lang="en-US" altLang="zh-CN" b="1" dirty="0">
                <a:latin typeface="Times New Roman" panose="02020603050405020304" pitchFamily="18" charset="0"/>
                <a:cs typeface="Times New Roman" panose="02020603050405020304" pitchFamily="18" charset="0"/>
              </a:rPr>
              <a:t>SAT</a:t>
            </a:r>
            <a:r>
              <a:rPr lang="zh-CN" altLang="en-US" b="1" dirty="0">
                <a:latin typeface="Times New Roman" panose="02020603050405020304" pitchFamily="18" charset="0"/>
                <a:cs typeface="Times New Roman" panose="02020603050405020304" pitchFamily="18" charset="0"/>
              </a:rPr>
              <a:t>是</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难的</a:t>
            </a:r>
            <a:endParaRPr lang="en-US" altLang="zh-CN" b="1" dirty="0">
              <a:latin typeface="Times New Roman" panose="02020603050405020304" pitchFamily="18" charset="0"/>
              <a:cs typeface="Times New Roman" panose="02020603050405020304" pitchFamily="18" charset="0"/>
            </a:endParaRPr>
          </a:p>
          <a:p>
            <a:pPr>
              <a:lnSpc>
                <a:spcPts val="3800"/>
              </a:lnSpc>
              <a:spcBef>
                <a:spcPts val="0"/>
              </a:spcBef>
              <a:spcAft>
                <a:spcPts val="0"/>
              </a:spcAft>
            </a:pPr>
            <a:r>
              <a:rPr lang="zh-CN" altLang="en-US" b="1" dirty="0">
                <a:latin typeface="Times New Roman" panose="02020603050405020304" pitchFamily="18" charset="0"/>
                <a:cs typeface="Times New Roman" panose="02020603050405020304" pitchFamily="18" charset="0"/>
              </a:rPr>
              <a:t>定理：</a:t>
            </a:r>
            <a:r>
              <a:rPr lang="en-US" altLang="zh-CN" b="1" dirty="0">
                <a:latin typeface="Times New Roman" panose="02020603050405020304" pitchFamily="18" charset="0"/>
                <a:cs typeface="Times New Roman" panose="02020603050405020304" pitchFamily="18" charset="0"/>
              </a:rPr>
              <a:t>P=NP</a:t>
            </a:r>
            <a:r>
              <a:rPr lang="zh-CN" altLang="en-US" b="1" dirty="0">
                <a:latin typeface="Times New Roman" panose="02020603050405020304" pitchFamily="18" charset="0"/>
                <a:cs typeface="Times New Roman" panose="02020603050405020304" pitchFamily="18" charset="0"/>
              </a:rPr>
              <a:t>的充要条件是存在</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完全问题𝛱∈</a:t>
            </a:r>
            <a:r>
              <a:rPr lang="en-US" altLang="zh-CN" b="1" dirty="0">
                <a:latin typeface="Times New Roman" panose="02020603050405020304" pitchFamily="18" charset="0"/>
                <a:cs typeface="Times New Roman" panose="02020603050405020304" pitchFamily="18" charset="0"/>
              </a:rPr>
              <a:t>P </a:t>
            </a:r>
          </a:p>
          <a:p>
            <a:endParaRPr lang="zh-CN" altLang="en-US" dirty="0"/>
          </a:p>
        </p:txBody>
      </p:sp>
      <p:sp>
        <p:nvSpPr>
          <p:cNvPr id="3" name="标题 2"/>
          <p:cNvSpPr>
            <a:spLocks noGrp="1"/>
          </p:cNvSpPr>
          <p:nvPr>
            <p:ph type="title"/>
          </p:nvPr>
        </p:nvSpPr>
        <p:spPr/>
        <p:txBody>
          <a:bodyPr/>
          <a:lstStyle/>
          <a:p>
            <a:r>
              <a:rPr lang="en-US" altLang="zh-CN" dirty="0">
                <a:latin typeface="+mn-lt"/>
              </a:rPr>
              <a:t>Cook-Levin</a:t>
            </a:r>
            <a:r>
              <a:rPr lang="zh-CN" altLang="en-US" dirty="0">
                <a:latin typeface="+mn-lt"/>
              </a:rPr>
              <a:t>定理 </a:t>
            </a:r>
          </a:p>
        </p:txBody>
      </p:sp>
    </p:spTree>
    <p:extLst>
      <p:ext uri="{BB962C8B-B14F-4D97-AF65-F5344CB8AC3E}">
        <p14:creationId xmlns:p14="http://schemas.microsoft.com/office/powerpoint/2010/main" val="132964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ts val="0"/>
              </a:spcBef>
              <a:spcAft>
                <a:spcPts val="0"/>
              </a:spcAft>
            </a:pPr>
            <a:r>
              <a:rPr lang="zh-CN" altLang="en-US" b="1" dirty="0">
                <a:latin typeface="Times New Roman" panose="02020603050405020304" pitchFamily="18" charset="0"/>
                <a:cs typeface="Times New Roman" panose="02020603050405020304" pitchFamily="18" charset="0"/>
              </a:rPr>
              <a:t>多项式时间算法</a:t>
            </a:r>
            <a:endParaRPr lang="en-US" altLang="zh-CN" b="1" dirty="0">
              <a:latin typeface="Times New Roman" panose="02020603050405020304" pitchFamily="18" charset="0"/>
              <a:cs typeface="Times New Roman" panose="02020603050405020304" pitchFamily="18" charset="0"/>
            </a:endParaRPr>
          </a:p>
          <a:p>
            <a:pPr lvl="1">
              <a:lnSpc>
                <a:spcPts val="3600"/>
              </a:lnSpc>
              <a:spcBef>
                <a:spcPts val="0"/>
              </a:spcBef>
              <a:spcAft>
                <a:spcPts val="0"/>
              </a:spcAft>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算法</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对问题𝜫的任意规模为</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的实例</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，存在函数</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f</a:t>
            </a:r>
            <a:r>
              <a:rPr lang="zh-CN" altLang="en-US" b="1"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N</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，运算在</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f(n)</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内结束，</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f(n) </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为算法</a:t>
            </a: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的时间复杂度。</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lvl="1">
              <a:lnSpc>
                <a:spcPts val="3600"/>
              </a:lnSpc>
              <a:spcBef>
                <a:spcPts val="0"/>
              </a:spcBef>
              <a:spcAft>
                <a:spcPts val="0"/>
              </a:spcAft>
            </a:pP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多项式时间算法：</a:t>
            </a:r>
            <a:r>
              <a:rPr lang="en-US" altLang="zh-CN" b="1"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f(n)</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为多项式</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a:spcBef>
                <a:spcPts val="0"/>
              </a:spcBef>
              <a:spcAft>
                <a:spcPts val="0"/>
              </a:spcAft>
            </a:pPr>
            <a:r>
              <a:rPr lang="zh-CN" altLang="en-US" b="1" dirty="0">
                <a:latin typeface="Times New Roman" panose="02020603050405020304" pitchFamily="18" charset="0"/>
                <a:cs typeface="Times New Roman" panose="02020603050405020304" pitchFamily="18" charset="0"/>
              </a:rPr>
              <a:t>问题难与易</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易解问题：有多项式时间算法的问题</a:t>
            </a:r>
            <a:endParaRPr lang="en-US" altLang="zh-CN" b="1" dirty="0">
              <a:latin typeface="Times New Roman" panose="02020603050405020304" pitchFamily="18" charset="0"/>
              <a:cs typeface="Times New Roman" panose="02020603050405020304" pitchFamily="18" charset="0"/>
            </a:endParaRPr>
          </a:p>
          <a:p>
            <a:pPr lvl="2">
              <a:lnSpc>
                <a:spcPts val="36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排序、最小生成树、单源最短路等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难解问题：不存在多项式时间算法的问题</a:t>
            </a:r>
            <a:endParaRPr lang="en-US" altLang="zh-CN" b="1" dirty="0">
              <a:latin typeface="Times New Roman" panose="02020603050405020304" pitchFamily="18" charset="0"/>
              <a:cs typeface="Times New Roman" panose="02020603050405020304" pitchFamily="18" charset="0"/>
            </a:endParaRPr>
          </a:p>
          <a:p>
            <a:pPr lvl="2">
              <a:lnSpc>
                <a:spcPts val="36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至少需要指数时间或指数空间</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ts val="3600"/>
              </a:lnSpc>
              <a:spcBef>
                <a:spcPts val="0"/>
              </a:spcBef>
              <a:spcAft>
                <a:spcPts val="0"/>
              </a:spcAft>
            </a:pPr>
            <a:endParaRPr lang="en-US" altLang="zh-CN" sz="28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标题 2"/>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问题难与易</a:t>
            </a:r>
            <a:endParaRPr lang="zh-CN" altLang="en-US" dirty="0"/>
          </a:p>
        </p:txBody>
      </p:sp>
    </p:spTree>
    <p:extLst>
      <p:ext uri="{BB962C8B-B14F-4D97-AF65-F5344CB8AC3E}">
        <p14:creationId xmlns:p14="http://schemas.microsoft.com/office/powerpoint/2010/main" val="3192528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元合取范式：</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 每一个简单析取式恰好有</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个文字的合取范式。</a:t>
            </a:r>
            <a:endParaRPr lang="en-US" altLang="zh-CN" b="1" dirty="0">
              <a:latin typeface="Times New Roman" panose="02020603050405020304" pitchFamily="18" charset="0"/>
              <a:cs typeface="Times New Roman" panose="02020603050405020304" pitchFamily="18" charset="0"/>
            </a:endParaRPr>
          </a:p>
          <a:p>
            <a:pPr marL="776700" lvl="1" indent="-342900"/>
            <a:r>
              <a:rPr lang="zh-CN" altLang="en-US" b="1" dirty="0">
                <a:latin typeface="Times New Roman" panose="02020603050405020304" pitchFamily="18" charset="0"/>
                <a:cs typeface="Times New Roman" panose="02020603050405020304" pitchFamily="18" charset="0"/>
              </a:rPr>
              <a:t>例如：</a:t>
            </a:r>
            <a:r>
              <a:rPr lang="zh-CN" altLang="en-US" b="1" dirty="0">
                <a:solidFill>
                  <a:srgbClr val="FF0000"/>
                </a:solidFill>
                <a:latin typeface="Times New Roman" panose="02020603050405020304" pitchFamily="18" charset="0"/>
                <a:cs typeface="Times New Roman" panose="02020603050405020304" pitchFamily="18" charset="0"/>
              </a:rPr>
              <a:t>𝑭</a:t>
            </a:r>
            <a:r>
              <a:rPr lang="zh-CN" altLang="en-US" b="1" baseline="-25000" dirty="0">
                <a:solidFill>
                  <a:srgbClr val="FF0000"/>
                </a:solidFill>
                <a:latin typeface="Times New Roman" panose="02020603050405020304" pitchFamily="18" charset="0"/>
                <a:cs typeface="Times New Roman" panose="02020603050405020304" pitchFamily="18" charset="0"/>
              </a:rPr>
              <a:t>𝟏 </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（𝒙</a:t>
            </a:r>
            <a:r>
              <a:rPr lang="zh-CN" altLang="en-US" b="1" baseline="-25000" dirty="0">
                <a:solidFill>
                  <a:srgbClr val="FF0000"/>
                </a:solidFill>
                <a:latin typeface="Times New Roman" panose="02020603050405020304" pitchFamily="18" charset="0"/>
                <a:cs typeface="Times New Roman" panose="02020603050405020304" pitchFamily="18" charset="0"/>
              </a:rPr>
              <a:t>𝟏</a:t>
            </a:r>
            <a:r>
              <a:rPr lang="zh-CN" altLang="en-US" b="1" dirty="0">
                <a:solidFill>
                  <a:srgbClr val="FF0000"/>
                </a:solidFill>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𝒙</a:t>
            </a:r>
            <a:r>
              <a:rPr lang="zh-CN" altLang="en-US" b="1" baseline="-25000" dirty="0">
                <a:solidFill>
                  <a:srgbClr val="FF0000"/>
                </a:solidFill>
                <a:latin typeface="Times New Roman" panose="02020603050405020304" pitchFamily="18" charset="0"/>
                <a:cs typeface="Times New Roman" panose="02020603050405020304" pitchFamily="18" charset="0"/>
              </a:rPr>
              <a:t>𝟐</a:t>
            </a:r>
            <a:r>
              <a:rPr lang="zh-CN" altLang="en-US" b="1" dirty="0">
                <a:solidFill>
                  <a:srgbClr val="FF0000"/>
                </a:solidFill>
                <a:latin typeface="Times New Roman" panose="02020603050405020304" pitchFamily="18" charset="0"/>
                <a:cs typeface="Times New Roman" panose="02020603050405020304" pitchFamily="18" charset="0"/>
              </a:rPr>
              <a:t>⋁𝒙</a:t>
            </a:r>
            <a:r>
              <a:rPr lang="zh-CN" altLang="en-US" b="1" baseline="-25000" dirty="0">
                <a:solidFill>
                  <a:srgbClr val="FF0000"/>
                </a:solidFill>
                <a:latin typeface="Times New Roman" panose="02020603050405020304" pitchFamily="18" charset="0"/>
                <a:cs typeface="Times New Roman" panose="02020603050405020304" pitchFamily="18" charset="0"/>
              </a:rPr>
              <a:t>𝟑</a:t>
            </a:r>
            <a:r>
              <a:rPr lang="zh-CN" altLang="en-US" b="1" dirty="0">
                <a:solidFill>
                  <a:srgbClr val="FF0000"/>
                </a:solidFill>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𝒙</a:t>
            </a:r>
            <a:r>
              <a:rPr lang="zh-CN" altLang="en-US" b="1" baseline="-25000" dirty="0">
                <a:solidFill>
                  <a:srgbClr val="FF0000"/>
                </a:solidFill>
                <a:latin typeface="Times New Roman" panose="02020603050405020304" pitchFamily="18" charset="0"/>
                <a:cs typeface="Times New Roman" panose="02020603050405020304" pitchFamily="18" charset="0"/>
              </a:rPr>
              <a:t>𝟏</a:t>
            </a:r>
            <a:r>
              <a:rPr lang="zh-CN" altLang="en-US" b="1" dirty="0">
                <a:solidFill>
                  <a:srgbClr val="FF0000"/>
                </a:solidFill>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𝒙</a:t>
            </a:r>
            <a:r>
              <a:rPr lang="zh-CN" altLang="en-US" b="1" baseline="-25000" dirty="0">
                <a:solidFill>
                  <a:srgbClr val="FF0000"/>
                </a:solidFill>
                <a:latin typeface="Times New Roman" panose="02020603050405020304" pitchFamily="18" charset="0"/>
                <a:cs typeface="Times New Roman" panose="02020603050405020304" pitchFamily="18" charset="0"/>
              </a:rPr>
              <a:t>𝟐</a:t>
            </a:r>
            <a:r>
              <a:rPr lang="zh-CN" altLang="en-US" b="1" dirty="0">
                <a:solidFill>
                  <a:srgbClr val="FF0000"/>
                </a:solidFill>
                <a:latin typeface="Times New Roman" panose="02020603050405020304" pitchFamily="18" charset="0"/>
                <a:cs typeface="Times New Roman" panose="02020603050405020304" pitchFamily="18" charset="0"/>
              </a:rPr>
              <a:t>⋁𝒙</a:t>
            </a:r>
            <a:r>
              <a:rPr lang="zh-CN" altLang="en-US" b="1" baseline="-25000" dirty="0">
                <a:solidFill>
                  <a:srgbClr val="FF0000"/>
                </a:solidFill>
                <a:latin typeface="Times New Roman" panose="02020603050405020304" pitchFamily="18" charset="0"/>
                <a:cs typeface="Times New Roman" panose="02020603050405020304" pitchFamily="18" charset="0"/>
              </a:rPr>
              <a:t>𝟑</a:t>
            </a:r>
            <a:r>
              <a:rPr lang="zh-CN" altLang="en-US" b="1" dirty="0">
                <a:solidFill>
                  <a:srgbClr val="FF0000"/>
                </a:solidFill>
                <a:latin typeface="Times New Roman" panose="02020603050405020304" pitchFamily="18" charset="0"/>
                <a:cs typeface="Times New Roman" panose="02020603050405020304" pitchFamily="18" charset="0"/>
              </a:rPr>
              <a:t>） </a:t>
            </a:r>
          </a:p>
          <a:p>
            <a:r>
              <a:rPr lang="zh-CN" altLang="en-US" b="1" dirty="0">
                <a:latin typeface="Times New Roman" panose="02020603050405020304" pitchFamily="18" charset="0"/>
                <a:cs typeface="Times New Roman" panose="02020603050405020304" pitchFamily="18" charset="0"/>
              </a:rPr>
              <a:t>三元可满足性</a:t>
            </a:r>
            <a:r>
              <a:rPr lang="en-US" altLang="zh-CN" b="1" dirty="0">
                <a:latin typeface="Times New Roman" panose="02020603050405020304" pitchFamily="18" charset="0"/>
                <a:cs typeface="Times New Roman" panose="02020603050405020304" pitchFamily="18" charset="0"/>
              </a:rPr>
              <a:t>(3SAT)</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任给一个</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元合取范式</a:t>
            </a:r>
            <a:r>
              <a:rPr lang="en-US" altLang="zh-CN" b="1" i="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，问</a:t>
            </a:r>
            <a:r>
              <a:rPr lang="en-US" altLang="zh-CN" b="1" i="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是可满足的吗？</a:t>
            </a:r>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3SAT</a:t>
            </a:r>
            <a:r>
              <a:rPr lang="zh-CN" altLang="en-US" b="1" dirty="0">
                <a:latin typeface="Times New Roman" panose="02020603050405020304" pitchFamily="18" charset="0"/>
                <a:cs typeface="Times New Roman" panose="02020603050405020304" pitchFamily="18" charset="0"/>
              </a:rPr>
              <a:t>是</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完全的 </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证明：</a:t>
            </a:r>
            <a:endParaRPr lang="en-US" altLang="zh-CN" b="1" dirty="0">
              <a:latin typeface="Times New Roman" panose="02020603050405020304" pitchFamily="18" charset="0"/>
              <a:cs typeface="Times New Roman" panose="02020603050405020304" pitchFamily="18" charset="0"/>
            </a:endParaRPr>
          </a:p>
          <a:p>
            <a:pPr lvl="2"/>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3SAT ∈ NP</a:t>
            </a:r>
          </a:p>
          <a:p>
            <a:pPr lvl="2"/>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SAT </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𝒑</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3SAT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a:t>3SAT</a:t>
            </a:r>
            <a:r>
              <a:rPr lang="zh-CN" altLang="en-US" dirty="0"/>
              <a:t>是</a:t>
            </a:r>
            <a:r>
              <a:rPr lang="en-US" altLang="zh-CN" dirty="0"/>
              <a:t>NP</a:t>
            </a:r>
            <a:r>
              <a:rPr lang="zh-CN" altLang="en-US" dirty="0"/>
              <a:t>完全</a:t>
            </a:r>
          </a:p>
        </p:txBody>
      </p:sp>
    </p:spTree>
    <p:extLst>
      <p:ext uri="{BB962C8B-B14F-4D97-AF65-F5344CB8AC3E}">
        <p14:creationId xmlns:p14="http://schemas.microsoft.com/office/powerpoint/2010/main" val="3695754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设无向图𝑮 </a:t>
            </a:r>
            <a:r>
              <a:rPr lang="en-US" altLang="zh-CN" b="1" dirty="0">
                <a:latin typeface="Times New Roman" panose="02020603050405020304" pitchFamily="18" charset="0"/>
                <a:cs typeface="Times New Roman" panose="02020603050405020304" pitchFamily="18" charset="0"/>
              </a:rPr>
              <a:t>= &lt; </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𝑬 </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𝑽。𝑽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是𝑮的一个</a:t>
            </a:r>
            <a:endParaRPr lang="en-US" altLang="zh-CN" b="1" dirty="0">
              <a:latin typeface="Times New Roman" panose="02020603050405020304" pitchFamily="18" charset="0"/>
              <a:cs typeface="Times New Roman" panose="02020603050405020304" pitchFamily="18" charset="0"/>
            </a:endParaRPr>
          </a:p>
          <a:p>
            <a:pPr lvl="1"/>
            <a:r>
              <a:rPr lang="zh-CN" altLang="en-US" b="1" dirty="0">
                <a:solidFill>
                  <a:srgbClr val="FF0000"/>
                </a:solidFill>
                <a:latin typeface="Times New Roman" panose="02020603050405020304" pitchFamily="18" charset="0"/>
                <a:cs typeface="Times New Roman" panose="02020603050405020304" pitchFamily="18" charset="0"/>
              </a:rPr>
              <a:t>顶点覆盖</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VERTEX-COVER</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a:t>
            </a:r>
            <a:endParaRPr lang="en-US" altLang="zh-CN" b="1" dirty="0">
              <a:solidFill>
                <a:srgbClr val="FF0000"/>
              </a:solidFill>
              <a:latin typeface="Times New Roman" panose="02020603050405020304" pitchFamily="18" charset="0"/>
              <a:cs typeface="Times New Roman" panose="02020603050405020304" pitchFamily="18" charset="0"/>
            </a:endParaRPr>
          </a:p>
          <a:p>
            <a:pPr lvl="2"/>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𝑮的每一条边都至少有一个顶点在𝑽</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中；</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FF0000"/>
                </a:solidFill>
                <a:latin typeface="Times New Roman" panose="02020603050405020304" pitchFamily="18" charset="0"/>
                <a:cs typeface="Times New Roman" panose="02020603050405020304" pitchFamily="18" charset="0"/>
              </a:rPr>
              <a:t>团</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CLIQUE</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lvl="2"/>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对任意的𝒖</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𝒗∈𝑽</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且𝒖≠𝒗，都有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𝒖</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𝒗</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𝑬； </a:t>
            </a:r>
          </a:p>
          <a:p>
            <a:pPr marL="719550" lvl="1" indent="-285750"/>
            <a:r>
              <a:rPr lang="zh-CN" altLang="en-US" b="1" dirty="0">
                <a:solidFill>
                  <a:srgbClr val="FF0000"/>
                </a:solidFill>
                <a:latin typeface="Times New Roman" panose="02020603050405020304" pitchFamily="18" charset="0"/>
                <a:cs typeface="Times New Roman" panose="02020603050405020304" pitchFamily="18" charset="0"/>
              </a:rPr>
              <a:t>独立集：</a:t>
            </a:r>
            <a:endParaRPr lang="en-US" altLang="zh-CN" b="1" dirty="0">
              <a:solidFill>
                <a:srgbClr val="FF0000"/>
              </a:solidFill>
              <a:latin typeface="Times New Roman" panose="02020603050405020304" pitchFamily="18" charset="0"/>
              <a:cs typeface="Times New Roman" panose="02020603050405020304" pitchFamily="18" charset="0"/>
            </a:endParaRPr>
          </a:p>
          <a:p>
            <a:pPr marL="1176750" lvl="2" indent="-285750"/>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对任意的𝒖</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𝒗∈𝑽</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，都有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𝒖</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𝒗</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𝑬 </a:t>
            </a:r>
          </a:p>
          <a:p>
            <a:pPr marL="0" indent="0">
              <a:buNone/>
            </a:pPr>
            <a:endParaRPr lang="zh-CN" altLang="en-US" dirty="0"/>
          </a:p>
          <a:p>
            <a:pPr lvl="1"/>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a:t>顶点覆盖、团、独立集</a:t>
            </a:r>
          </a:p>
        </p:txBody>
      </p:sp>
    </p:spTree>
    <p:extLst>
      <p:ext uri="{BB962C8B-B14F-4D97-AF65-F5344CB8AC3E}">
        <p14:creationId xmlns:p14="http://schemas.microsoft.com/office/powerpoint/2010/main" val="1930912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顶点覆盖、团、独立集</a:t>
            </a:r>
          </a:p>
        </p:txBody>
      </p:sp>
      <p:pic>
        <p:nvPicPr>
          <p:cNvPr id="5" name="图片 4"/>
          <p:cNvPicPr>
            <a:picLocks noChangeAspect="1"/>
          </p:cNvPicPr>
          <p:nvPr/>
        </p:nvPicPr>
        <p:blipFill>
          <a:blip r:embed="rId2"/>
          <a:stretch>
            <a:fillRect/>
          </a:stretch>
        </p:blipFill>
        <p:spPr>
          <a:xfrm>
            <a:off x="190222" y="1293252"/>
            <a:ext cx="8786352" cy="5000167"/>
          </a:xfrm>
          <a:prstGeom prst="rect">
            <a:avLst/>
          </a:prstGeom>
        </p:spPr>
      </p:pic>
    </p:spTree>
    <p:extLst>
      <p:ext uri="{BB962C8B-B14F-4D97-AF65-F5344CB8AC3E}">
        <p14:creationId xmlns:p14="http://schemas.microsoft.com/office/powerpoint/2010/main" val="288313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b="1" dirty="0">
                    <a:latin typeface="Times New Roman" panose="02020603050405020304" pitchFamily="18" charset="0"/>
                    <a:cs typeface="Times New Roman" panose="02020603050405020304" pitchFamily="18" charset="0"/>
                  </a:rPr>
                  <a:t>引理：对于任意的无向图𝑮 </a:t>
                </a:r>
                <a:r>
                  <a:rPr lang="en-US" altLang="zh-CN" b="1" dirty="0">
                    <a:latin typeface="Times New Roman" panose="02020603050405020304" pitchFamily="18" charset="0"/>
                    <a:cs typeface="Times New Roman" panose="02020603050405020304" pitchFamily="18" charset="0"/>
                  </a:rPr>
                  <a:t>= &lt; </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𝑬 </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和子集𝑽</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 𝑽，下述命题是等价的。 </a:t>
                </a:r>
              </a:p>
              <a:p>
                <a:pPr lvl="1"/>
                <a:r>
                  <a:rPr lang="zh-CN" altLang="en-US" sz="2800" b="1" dirty="0">
                    <a:latin typeface="Times New Roman" panose="02020603050405020304" pitchFamily="18" charset="0"/>
                    <a:cs typeface="Times New Roman" panose="02020603050405020304" pitchFamily="18" charset="0"/>
                  </a:rPr>
                  <a:t>𝑽</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是𝑮的顶点覆盖； </a:t>
                </a:r>
                <a:endParaRPr lang="en-US" altLang="zh-CN" sz="2800" b="1" dirty="0">
                  <a:latin typeface="Times New Roman" panose="02020603050405020304" pitchFamily="18" charset="0"/>
                  <a:cs typeface="Times New Roman" panose="02020603050405020304" pitchFamily="18" charset="0"/>
                </a:endParaRPr>
              </a:p>
              <a:p>
                <a:pPr lvl="1"/>
                <a:r>
                  <a:rPr lang="zh-CN" altLang="en-US" sz="2800" b="1" dirty="0">
                    <a:latin typeface="Times New Roman" panose="02020603050405020304" pitchFamily="18" charset="0"/>
                    <a:cs typeface="Times New Roman" panose="02020603050405020304" pitchFamily="18" charset="0"/>
                  </a:rPr>
                  <a:t>𝑽−𝑽</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是𝑮的独立集；</a:t>
                </a:r>
                <a:endParaRPr lang="en-US" altLang="zh-CN" sz="2800" b="1" dirty="0">
                  <a:latin typeface="Times New Roman" panose="02020603050405020304" pitchFamily="18" charset="0"/>
                  <a:cs typeface="Times New Roman" panose="02020603050405020304" pitchFamily="18" charset="0"/>
                </a:endParaRPr>
              </a:p>
              <a:p>
                <a:pPr lvl="1"/>
                <a:r>
                  <a:rPr lang="zh-CN" altLang="en-US" sz="2800" b="1" dirty="0">
                    <a:latin typeface="Times New Roman" panose="02020603050405020304" pitchFamily="18" charset="0"/>
                    <a:cs typeface="Times New Roman" panose="02020603050405020304" pitchFamily="18" charset="0"/>
                  </a:rPr>
                  <a:t>𝑽−𝑽</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是补图</a:t>
                </a:r>
                <a14:m>
                  <m:oMath xmlns:m="http://schemas.openxmlformats.org/officeDocument/2006/math">
                    <m:acc>
                      <m:accPr>
                        <m:chr m:val="̅"/>
                        <m:ctrlPr>
                          <a:rPr lang="zh-CN" altLang="en-US" sz="2800" b="1" i="1" dirty="0" smtClean="0">
                            <a:latin typeface="Cambria Math" panose="02040503050406030204" pitchFamily="18" charset="0"/>
                          </a:rPr>
                        </m:ctrlPr>
                      </m:accPr>
                      <m:e>
                        <m:r>
                          <a:rPr lang="en-US" altLang="zh-CN" sz="2800" b="1" i="1" dirty="0" smtClean="0">
                            <a:latin typeface="Cambria Math" panose="02040503050406030204" pitchFamily="18" charset="0"/>
                          </a:rPr>
                          <m:t>𝑮</m:t>
                        </m:r>
                      </m:e>
                    </m:acc>
                    <m:r>
                      <a:rPr lang="en-US" altLang="zh-CN" sz="2800" b="1" i="1" dirty="0" smtClean="0">
                        <a:latin typeface="Cambria Math" panose="02040503050406030204" pitchFamily="18" charset="0"/>
                      </a:rPr>
                      <m:t>=&lt;</m:t>
                    </m:r>
                    <m:r>
                      <a:rPr lang="en-US" altLang="zh-CN" sz="2800" b="1" i="1" dirty="0" smtClean="0">
                        <a:latin typeface="Cambria Math" panose="02040503050406030204" pitchFamily="18" charset="0"/>
                      </a:rPr>
                      <m:t>𝑽</m:t>
                    </m:r>
                    <m:r>
                      <a:rPr lang="en-US" altLang="zh-CN" sz="2800" b="1" i="1" dirty="0" smtClean="0">
                        <a:latin typeface="Cambria Math" panose="02040503050406030204" pitchFamily="18" charset="0"/>
                      </a:rPr>
                      <m:t>,</m:t>
                    </m:r>
                    <m:acc>
                      <m:accPr>
                        <m:chr m:val="̅"/>
                        <m:ctrlPr>
                          <a:rPr lang="en-US" altLang="zh-CN" sz="2800" b="1" i="1" dirty="0" smtClean="0">
                            <a:latin typeface="Cambria Math" panose="02040503050406030204" pitchFamily="18" charset="0"/>
                          </a:rPr>
                        </m:ctrlPr>
                      </m:accPr>
                      <m:e>
                        <m:r>
                          <a:rPr lang="en-US" altLang="zh-CN" sz="2800" b="1" i="1" dirty="0" smtClean="0">
                            <a:latin typeface="Cambria Math" panose="02040503050406030204" pitchFamily="18" charset="0"/>
                          </a:rPr>
                          <m:t>𝑬</m:t>
                        </m:r>
                      </m:e>
                    </m:acc>
                    <m:r>
                      <a:rPr lang="en-US" altLang="zh-CN" sz="2800" b="1" i="1" dirty="0" smtClean="0">
                        <a:latin typeface="Cambria Math" panose="02040503050406030204" pitchFamily="18" charset="0"/>
                      </a:rPr>
                      <m:t>&gt;</m:t>
                    </m:r>
                  </m:oMath>
                </a14:m>
                <a:r>
                  <a:rPr lang="zh-CN" altLang="en-US" sz="2800" b="1" dirty="0">
                    <a:latin typeface="Times New Roman" panose="02020603050405020304" pitchFamily="18" charset="0"/>
                    <a:cs typeface="Times New Roman" panose="02020603050405020304" pitchFamily="18" charset="0"/>
                  </a:rPr>
                  <a:t> 的团，其中</a:t>
                </a:r>
                <a:endParaRPr lang="en-US" altLang="zh-CN" sz="2800" b="1" dirty="0">
                  <a:latin typeface="Times New Roman" panose="02020603050405020304" pitchFamily="18" charset="0"/>
                  <a:cs typeface="Times New Roman" panose="02020603050405020304" pitchFamily="18" charset="0"/>
                </a:endParaRPr>
              </a:p>
              <a:p>
                <a:pPr marL="457200" lvl="1" indent="0">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zh-CN" altLang="en-US" sz="2800" b="1" i="1" dirty="0" smtClean="0">
                            <a:latin typeface="Cambria Math" panose="02040503050406030204" pitchFamily="18" charset="0"/>
                          </a:rPr>
                        </m:ctrlPr>
                      </m:accPr>
                      <m:e>
                        <m:r>
                          <a:rPr lang="en-US" altLang="zh-CN" sz="2800" b="1" i="1" dirty="0" smtClean="0">
                            <a:latin typeface="Cambria Math" panose="02040503050406030204" pitchFamily="18" charset="0"/>
                          </a:rPr>
                          <m:t>𝑬</m:t>
                        </m:r>
                      </m:e>
                    </m:acc>
                  </m:oMath>
                </a14:m>
                <a:r>
                  <a:rPr lang="en-US" altLang="zh-CN" sz="2800" b="1" dirty="0">
                    <a:latin typeface="Times New Roman" panose="02020603050405020304" pitchFamily="18" charset="0"/>
                    <a:cs typeface="Times New Roman" panose="02020603050405020304" pitchFamily="18" charset="0"/>
                  </a:rPr>
                  <a:t>= { (</a:t>
                </a:r>
                <a:r>
                  <a:rPr lang="zh-CN" altLang="en-US" sz="2800" b="1" dirty="0">
                    <a:latin typeface="Times New Roman" panose="02020603050405020304" pitchFamily="18" charset="0"/>
                    <a:cs typeface="Times New Roman" panose="02020603050405020304" pitchFamily="18" charset="0"/>
                  </a:rPr>
                  <a:t>𝒖</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𝒗</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𝒖</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𝒗∈𝑽</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𝒖≠𝒗且 </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𝒖</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𝒗</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∉𝑬 </a:t>
                </a:r>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82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顶点覆盖、团、独立集</a:t>
            </a:r>
          </a:p>
        </p:txBody>
      </p:sp>
    </p:spTree>
    <p:extLst>
      <p:ext uri="{BB962C8B-B14F-4D97-AF65-F5344CB8AC3E}">
        <p14:creationId xmlns:p14="http://schemas.microsoft.com/office/powerpoint/2010/main" val="236601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个判定问题 </a:t>
            </a:r>
          </a:p>
          <a:p>
            <a:pPr lvl="1"/>
            <a:r>
              <a:rPr lang="zh-CN" altLang="en-US" b="1" dirty="0">
                <a:latin typeface="Times New Roman" panose="02020603050405020304" pitchFamily="18" charset="0"/>
                <a:cs typeface="Times New Roman" panose="02020603050405020304" pitchFamily="18" charset="0"/>
              </a:rPr>
              <a:t>顶点覆盖：任给一个无向图𝑮</a:t>
            </a:r>
            <a:r>
              <a:rPr lang="en-US" altLang="zh-CN" b="1" dirty="0">
                <a:latin typeface="Times New Roman" panose="02020603050405020304" pitchFamily="18" charset="0"/>
                <a:cs typeface="Times New Roman" panose="02020603050405020304" pitchFamily="18" charset="0"/>
              </a:rPr>
              <a:t>=&lt;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𝑬</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和非负整数𝑲≤</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，问𝑮有顶点数不超过𝑲的顶点覆盖吗？</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团：任给一个无向图𝑮</a:t>
            </a:r>
            <a:r>
              <a:rPr lang="en-US" altLang="zh-CN" b="1" dirty="0">
                <a:latin typeface="Times New Roman" panose="02020603050405020304" pitchFamily="18" charset="0"/>
                <a:cs typeface="Times New Roman" panose="02020603050405020304" pitchFamily="18" charset="0"/>
              </a:rPr>
              <a:t>=&lt;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𝑬</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和非负整数𝑱≤</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，问𝑮有顶点数不少于𝑱的团吗？</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独立集： 任给一个无向图𝑮</a:t>
            </a:r>
            <a:r>
              <a:rPr lang="en-US" altLang="zh-CN" b="1" dirty="0">
                <a:latin typeface="Times New Roman" panose="02020603050405020304" pitchFamily="18" charset="0"/>
                <a:cs typeface="Times New Roman" panose="02020603050405020304" pitchFamily="18" charset="0"/>
              </a:rPr>
              <a:t>=&lt;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𝑬</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和非负整数𝑱≤</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，问𝑮有顶点数不少于𝑱的独立集吗？</a:t>
            </a:r>
          </a:p>
        </p:txBody>
      </p:sp>
      <p:sp>
        <p:nvSpPr>
          <p:cNvPr id="3" name="标题 2"/>
          <p:cNvSpPr>
            <a:spLocks noGrp="1"/>
          </p:cNvSpPr>
          <p:nvPr>
            <p:ph type="title"/>
          </p:nvPr>
        </p:nvSpPr>
        <p:spPr/>
        <p:txBody>
          <a:bodyPr/>
          <a:lstStyle/>
          <a:p>
            <a:r>
              <a:rPr lang="zh-CN" altLang="en-US" dirty="0"/>
              <a:t>顶点覆盖、团、独立集</a:t>
            </a:r>
          </a:p>
        </p:txBody>
      </p:sp>
    </p:spTree>
    <p:extLst>
      <p:ext uri="{BB962C8B-B14F-4D97-AF65-F5344CB8AC3E}">
        <p14:creationId xmlns:p14="http://schemas.microsoft.com/office/powerpoint/2010/main" val="4008194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sz="2400" b="1" dirty="0">
                    <a:latin typeface="Times New Roman" panose="02020603050405020304" pitchFamily="18" charset="0"/>
                    <a:cs typeface="Times New Roman" panose="02020603050405020304" pitchFamily="18" charset="0"/>
                  </a:rPr>
                  <a:t>顶点覆盖、团和独立集的</a:t>
                </a:r>
                <a:r>
                  <a:rPr lang="en-US" altLang="zh-CN" sz="2400" b="1" dirty="0">
                    <a:latin typeface="Times New Roman" panose="02020603050405020304" pitchFamily="18" charset="0"/>
                    <a:cs typeface="Times New Roman" panose="02020603050405020304" pitchFamily="18" charset="0"/>
                  </a:rPr>
                  <a:t>NP</a:t>
                </a:r>
                <a:r>
                  <a:rPr lang="zh-CN" altLang="en-US" sz="2400" b="1" dirty="0">
                    <a:latin typeface="Times New Roman" panose="02020603050405020304" pitchFamily="18" charset="0"/>
                    <a:cs typeface="Times New Roman" panose="02020603050405020304" pitchFamily="18" charset="0"/>
                  </a:rPr>
                  <a:t>完全性证明 </a:t>
                </a:r>
              </a:p>
              <a:p>
                <a:pPr lvl="1"/>
                <a:r>
                  <a:rPr lang="zh-CN" altLang="en-US" b="1" dirty="0">
                    <a:latin typeface="Times New Roman" panose="02020603050405020304" pitchFamily="18" charset="0"/>
                    <a:cs typeface="Times New Roman" panose="02020603050405020304" pitchFamily="18" charset="0"/>
                  </a:rPr>
                  <a:t>三个问题显然都属于</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，因为可以很容易给出它们的非确定性多项式时间算法。 </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根据前面引理，可以很容易构造它们间的多项式时间变换： </a:t>
                </a:r>
              </a:p>
              <a:p>
                <a:pPr lvl="2"/>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顶点覆盖  </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𝒑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独立集：无向图𝑮不变，令𝑱</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𝑽</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−𝑲即可；</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2"/>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独立集 </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𝒑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团：构造𝑮的补图</a:t>
                </a:r>
                <a14:m>
                  <m:oMath xmlns:m="http://schemas.openxmlformats.org/officeDocument/2006/math">
                    <m:acc>
                      <m:accPr>
                        <m:chr m:val="̅"/>
                        <m:ctrlPr>
                          <a:rPr lang="zh-CN" altLang="en-US" sz="2400" i="1" dirty="0">
                            <a:latin typeface="Cambria Math" panose="02040503050406030204" pitchFamily="18" charset="0"/>
                          </a:rPr>
                        </m:ctrlPr>
                      </m:accPr>
                      <m:e>
                        <m:r>
                          <a:rPr lang="en-US" altLang="zh-CN" sz="2400" b="1" i="1" dirty="0">
                            <a:latin typeface="Cambria Math" panose="02040503050406030204" pitchFamily="18" charset="0"/>
                          </a:rPr>
                          <m:t>𝑮</m:t>
                        </m:r>
                      </m:e>
                    </m:acc>
                    <m:r>
                      <a:rPr lang="en-US" altLang="zh-CN" sz="2400" b="1" i="1" dirty="0">
                        <a:latin typeface="Cambria Math" panose="02040503050406030204" pitchFamily="18" charset="0"/>
                      </a:rPr>
                      <m:t>=&lt;</m:t>
                    </m:r>
                    <m:r>
                      <a:rPr lang="en-US" altLang="zh-CN" sz="2400" b="1" i="1" dirty="0">
                        <a:latin typeface="Cambria Math" panose="02040503050406030204" pitchFamily="18" charset="0"/>
                      </a:rPr>
                      <m:t>𝑽</m:t>
                    </m:r>
                    <m:r>
                      <a:rPr lang="en-US" altLang="zh-CN" sz="2400" b="1" i="1" dirty="0">
                        <a:latin typeface="Cambria Math" panose="02040503050406030204" pitchFamily="18" charset="0"/>
                      </a:rPr>
                      <m:t>,</m:t>
                    </m:r>
                    <m:acc>
                      <m:accPr>
                        <m:chr m:val="̅"/>
                        <m:ctrlPr>
                          <a:rPr lang="en-US" altLang="zh-CN" sz="2400" i="1" dirty="0">
                            <a:latin typeface="Cambria Math" panose="02040503050406030204" pitchFamily="18" charset="0"/>
                          </a:rPr>
                        </m:ctrlPr>
                      </m:accPr>
                      <m:e>
                        <m:r>
                          <a:rPr lang="en-US" altLang="zh-CN" sz="2400" b="1" i="1" dirty="0">
                            <a:latin typeface="Cambria Math" panose="02040503050406030204" pitchFamily="18" charset="0"/>
                          </a:rPr>
                          <m:t>𝑬</m:t>
                        </m:r>
                      </m:e>
                    </m:acc>
                    <m:r>
                      <a:rPr lang="en-US" altLang="zh-CN" sz="2400" b="1" i="1" dirty="0">
                        <a:latin typeface="Cambria Math" panose="02040503050406030204" pitchFamily="18" charset="0"/>
                      </a:rPr>
                      <m:t>&gt;</m:t>
                    </m:r>
                  </m:oMath>
                </a14:m>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 𝑱不变；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2"/>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团 </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𝒑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顶点覆盖：构造</a:t>
                </a:r>
                <a14:m>
                  <m:oMath xmlns:m="http://schemas.openxmlformats.org/officeDocument/2006/math">
                    <m:acc>
                      <m:accPr>
                        <m:chr m:val="̅"/>
                        <m:ctrlPr>
                          <a:rPr lang="zh-CN" altLang="en-US" sz="2400" i="1" dirty="0">
                            <a:latin typeface="Cambria Math" panose="02040503050406030204" pitchFamily="18" charset="0"/>
                          </a:rPr>
                        </m:ctrlPr>
                      </m:accPr>
                      <m:e>
                        <m:r>
                          <a:rPr lang="en-US" altLang="zh-CN" sz="2400" b="1" i="1" dirty="0">
                            <a:latin typeface="Cambria Math" panose="02040503050406030204" pitchFamily="18" charset="0"/>
                          </a:rPr>
                          <m:t>𝑮</m:t>
                        </m:r>
                      </m:e>
                    </m:acc>
                    <m:r>
                      <a:rPr lang="en-US" altLang="zh-CN" sz="2400" b="1" i="1" dirty="0">
                        <a:latin typeface="Cambria Math" panose="02040503050406030204" pitchFamily="18" charset="0"/>
                      </a:rPr>
                      <m:t>=&lt;</m:t>
                    </m:r>
                    <m:r>
                      <a:rPr lang="en-US" altLang="zh-CN" sz="2400" b="1" i="1" dirty="0">
                        <a:latin typeface="Cambria Math" panose="02040503050406030204" pitchFamily="18" charset="0"/>
                      </a:rPr>
                      <m:t>𝑽</m:t>
                    </m:r>
                    <m:r>
                      <a:rPr lang="en-US" altLang="zh-CN" sz="2400" b="1" i="1" dirty="0">
                        <a:latin typeface="Cambria Math" panose="02040503050406030204" pitchFamily="18" charset="0"/>
                      </a:rPr>
                      <m:t>,</m:t>
                    </m:r>
                    <m:acc>
                      <m:accPr>
                        <m:chr m:val="̅"/>
                        <m:ctrlPr>
                          <a:rPr lang="en-US" altLang="zh-CN" sz="2400" i="1" dirty="0">
                            <a:latin typeface="Cambria Math" panose="02040503050406030204" pitchFamily="18" charset="0"/>
                          </a:rPr>
                        </m:ctrlPr>
                      </m:accPr>
                      <m:e>
                        <m:r>
                          <a:rPr lang="en-US" altLang="zh-CN" sz="2400" b="1" i="1" dirty="0">
                            <a:latin typeface="Cambria Math" panose="02040503050406030204" pitchFamily="18" charset="0"/>
                          </a:rPr>
                          <m:t>𝑬</m:t>
                        </m:r>
                      </m:e>
                    </m:acc>
                    <m:r>
                      <a:rPr lang="en-US" altLang="zh-CN" sz="2400" b="1" i="1" dirty="0">
                        <a:latin typeface="Cambria Math" panose="02040503050406030204" pitchFamily="18" charset="0"/>
                      </a:rPr>
                      <m:t>&gt;</m:t>
                    </m:r>
                  </m:oMath>
                </a14:m>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的补图𝑮，令𝑲</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𝑽</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−𝑱。 </a:t>
                </a:r>
              </a:p>
              <a:p>
                <a:r>
                  <a:rPr lang="zh-CN" altLang="en-US" sz="2400" b="1" dirty="0">
                    <a:latin typeface="Times New Roman" panose="02020603050405020304" pitchFamily="18" charset="0"/>
                    <a:cs typeface="Times New Roman" panose="02020603050405020304" pitchFamily="18" charset="0"/>
                  </a:rPr>
                  <a:t>因此只需要证明</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者中任一个是</a:t>
                </a:r>
                <a:r>
                  <a:rPr lang="en-US" altLang="zh-CN" sz="2400" b="1" dirty="0">
                    <a:latin typeface="Times New Roman" panose="02020603050405020304" pitchFamily="18" charset="0"/>
                    <a:cs typeface="Times New Roman" panose="02020603050405020304" pitchFamily="18" charset="0"/>
                  </a:rPr>
                  <a:t>NP</a:t>
                </a:r>
                <a:r>
                  <a:rPr lang="zh-CN" altLang="en-US" sz="2400" b="1" dirty="0">
                    <a:latin typeface="Times New Roman" panose="02020603050405020304" pitchFamily="18" charset="0"/>
                    <a:cs typeface="Times New Roman" panose="02020603050405020304" pitchFamily="18" charset="0"/>
                  </a:rPr>
                  <a:t>完全的即可。 </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868" t="-486"/>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顶点覆盖、团、独立集</a:t>
            </a:r>
          </a:p>
        </p:txBody>
      </p:sp>
    </p:spTree>
    <p:extLst>
      <p:ext uri="{BB962C8B-B14F-4D97-AF65-F5344CB8AC3E}">
        <p14:creationId xmlns:p14="http://schemas.microsoft.com/office/powerpoint/2010/main" val="1501991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顶点覆盖、团、独立集</a:t>
            </a:r>
          </a:p>
        </p:txBody>
      </p:sp>
      <p:pic>
        <p:nvPicPr>
          <p:cNvPr id="4" name="图片 3"/>
          <p:cNvPicPr>
            <a:picLocks noChangeAspect="1"/>
          </p:cNvPicPr>
          <p:nvPr/>
        </p:nvPicPr>
        <p:blipFill>
          <a:blip r:embed="rId2"/>
          <a:stretch>
            <a:fillRect/>
          </a:stretch>
        </p:blipFill>
        <p:spPr>
          <a:xfrm>
            <a:off x="1313912" y="1241090"/>
            <a:ext cx="5563405" cy="5046146"/>
          </a:xfrm>
          <a:prstGeom prst="rect">
            <a:avLst/>
          </a:prstGeom>
        </p:spPr>
      </p:pic>
    </p:spTree>
    <p:extLst>
      <p:ext uri="{BB962C8B-B14F-4D97-AF65-F5344CB8AC3E}">
        <p14:creationId xmlns:p14="http://schemas.microsoft.com/office/powerpoint/2010/main" val="2782102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2400" b="1" dirty="0">
                <a:latin typeface="Times New Roman" panose="02020603050405020304" pitchFamily="18" charset="0"/>
                <a:cs typeface="Times New Roman" panose="02020603050405020304" pitchFamily="18" charset="0"/>
              </a:rPr>
              <a:t>证明</a:t>
            </a:r>
            <a:r>
              <a:rPr lang="en-US" altLang="zh-CN" sz="2400" b="1" dirty="0">
                <a:latin typeface="Times New Roman" panose="02020603050405020304" pitchFamily="18" charset="0"/>
                <a:cs typeface="Times New Roman" panose="02020603050405020304" pitchFamily="18" charset="0"/>
              </a:rPr>
              <a:t>: </a:t>
            </a:r>
          </a:p>
          <a:p>
            <a:pPr marL="891000" lvl="1" indent="-457200"/>
            <a:r>
              <a:rPr lang="zh-CN" altLang="en-US" b="1" dirty="0">
                <a:latin typeface="Times New Roman" panose="02020603050405020304" pitchFamily="18" charset="0"/>
                <a:cs typeface="Times New Roman" panose="02020603050405020304" pitchFamily="18" charset="0"/>
              </a:rPr>
              <a:t>证明：顶点覆盖∈</a:t>
            </a:r>
            <a:r>
              <a:rPr lang="en-US" altLang="zh-CN" b="1" dirty="0">
                <a:latin typeface="Times New Roman" panose="02020603050405020304" pitchFamily="18" charset="0"/>
                <a:cs typeface="Times New Roman" panose="02020603050405020304" pitchFamily="18" charset="0"/>
              </a:rPr>
              <a:t>NP</a:t>
            </a:r>
            <a:r>
              <a:rPr lang="zh-CN" altLang="en-US" b="1" dirty="0">
                <a:latin typeface="Times New Roman" panose="02020603050405020304" pitchFamily="18" charset="0"/>
                <a:cs typeface="Times New Roman" panose="02020603050405020304" pitchFamily="18" charset="0"/>
              </a:rPr>
              <a:t>，即顶点覆盖的非确定型多项式时间算法：任意猜想一个子集𝑽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≤𝑲，检查𝑽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是否是一个顶点覆盖。</a:t>
            </a:r>
            <a:endParaRPr lang="en-US" altLang="zh-CN" b="1" dirty="0">
              <a:latin typeface="Times New Roman" panose="02020603050405020304" pitchFamily="18" charset="0"/>
              <a:cs typeface="Times New Roman" panose="02020603050405020304" pitchFamily="18" charset="0"/>
            </a:endParaRPr>
          </a:p>
          <a:p>
            <a:pPr marL="891000" lvl="1" indent="-457200"/>
            <a:r>
              <a:rPr lang="zh-CN" altLang="en-US" b="1" dirty="0">
                <a:latin typeface="Times New Roman" panose="02020603050405020304" pitchFamily="18" charset="0"/>
                <a:cs typeface="Times New Roman" panose="02020603050405020304" pitchFamily="18" charset="0"/>
              </a:rPr>
              <a:t>证明：𝟑𝐒𝐀𝐓 </a:t>
            </a:r>
            <a:r>
              <a:rPr lang="zh-CN" altLang="en-US" dirty="0">
                <a:solidFill>
                  <a:srgbClr val="FF0000"/>
                </a:solidFill>
                <a:latin typeface="Times New Roman" panose="02020603050405020304" pitchFamily="18" charset="0"/>
                <a:cs typeface="Times New Roman" panose="02020603050405020304" pitchFamily="18" charset="0"/>
              </a:rPr>
              <a:t>≤</a:t>
            </a:r>
            <a:r>
              <a:rPr lang="zh-CN" altLang="en-US" baseline="-25000" dirty="0">
                <a:solidFill>
                  <a:srgbClr val="FF0000"/>
                </a:solidFill>
                <a:latin typeface="Times New Roman" panose="02020603050405020304" pitchFamily="18" charset="0"/>
                <a:cs typeface="Times New Roman" panose="02020603050405020304" pitchFamily="18" charset="0"/>
              </a:rPr>
              <a:t>𝒑 </a:t>
            </a:r>
            <a:r>
              <a:rPr lang="zh-CN" altLang="en-US" dirty="0">
                <a:solidFill>
                  <a:srgbClr val="FF0000"/>
                </a:solidFill>
                <a:latin typeface="Times New Roman" panose="02020603050405020304" pitchFamily="18" charset="0"/>
                <a:cs typeface="Times New Roman" panose="02020603050405020304" pitchFamily="18" charset="0"/>
              </a:rPr>
              <a:t>顶点覆盖</a:t>
            </a:r>
            <a:r>
              <a:rPr lang="zh-CN" altLang="en-US" b="1" dirty="0">
                <a:latin typeface="Times New Roman" panose="02020603050405020304" pitchFamily="18" charset="0"/>
                <a:cs typeface="Times New Roman" panose="02020603050405020304" pitchFamily="18" charset="0"/>
              </a:rPr>
              <a:t>。 </a:t>
            </a:r>
          </a:p>
          <a:p>
            <a:pPr marL="0" indent="0">
              <a:buNone/>
            </a:pPr>
            <a:r>
              <a:rPr lang="zh-CN" altLang="en-US" sz="2400" b="1" dirty="0">
                <a:latin typeface="Times New Roman" panose="02020603050405020304" pitchFamily="18" charset="0"/>
                <a:cs typeface="Times New Roman" panose="02020603050405020304" pitchFamily="18" charset="0"/>
              </a:rPr>
              <a:t>          任给变元 𝒙</a:t>
            </a:r>
            <a:r>
              <a:rPr lang="zh-CN" altLang="en-US" sz="2400" b="1" baseline="-25000" dirty="0">
                <a:latin typeface="Times New Roman" panose="02020603050405020304" pitchFamily="18" charset="0"/>
                <a:cs typeface="Times New Roman" panose="02020603050405020304" pitchFamily="18" charset="0"/>
              </a:rPr>
              <a:t>𝟏</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𝒙</a:t>
            </a:r>
            <a:r>
              <a:rPr lang="zh-CN" altLang="en-US" sz="2400" b="1" baseline="-25000" dirty="0">
                <a:latin typeface="Times New Roman" panose="02020603050405020304" pitchFamily="18" charset="0"/>
                <a:cs typeface="Times New Roman" panose="02020603050405020304" pitchFamily="18" charset="0"/>
              </a:rPr>
              <a:t>𝟐</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𝒙</a:t>
            </a:r>
            <a:r>
              <a:rPr lang="zh-CN" altLang="en-US" sz="2400" b="1" baseline="-25000" dirty="0">
                <a:latin typeface="Times New Roman" panose="02020603050405020304" pitchFamily="18" charset="0"/>
                <a:cs typeface="Times New Roman" panose="02020603050405020304" pitchFamily="18" charset="0"/>
              </a:rPr>
              <a:t>𝒏</a:t>
            </a:r>
            <a:r>
              <a:rPr lang="zh-CN" altLang="en-US" sz="2400" b="1" dirty="0">
                <a:latin typeface="Times New Roman" panose="02020603050405020304" pitchFamily="18" charset="0"/>
                <a:cs typeface="Times New Roman" panose="02020603050405020304" pitchFamily="18" charset="0"/>
              </a:rPr>
              <a:t>的</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元合取范式 </a:t>
            </a:r>
            <a:endParaRPr lang="en-US" altLang="zh-CN" sz="2400" b="1" dirty="0">
              <a:latin typeface="Times New Roman" panose="02020603050405020304" pitchFamily="18" charset="0"/>
              <a:cs typeface="Times New Roman" panose="02020603050405020304" pitchFamily="18" charset="0"/>
            </a:endParaRPr>
          </a:p>
          <a:p>
            <a:pPr marL="0" indent="0">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𝑭</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𝑪</a:t>
            </a:r>
            <a:r>
              <a:rPr lang="zh-CN" altLang="en-US" sz="2400" b="1" baseline="-25000" dirty="0">
                <a:latin typeface="Times New Roman" panose="02020603050405020304" pitchFamily="18" charset="0"/>
                <a:cs typeface="Times New Roman" panose="02020603050405020304" pitchFamily="18" charset="0"/>
              </a:rPr>
              <a:t>𝟏</a:t>
            </a:r>
            <a:r>
              <a:rPr lang="el-GR"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𝑪</a:t>
            </a:r>
            <a:r>
              <a:rPr lang="zh-CN" altLang="en-US" sz="2400" b="1" baseline="-25000" dirty="0">
                <a:latin typeface="Times New Roman" panose="02020603050405020304" pitchFamily="18" charset="0"/>
                <a:cs typeface="Times New Roman" panose="02020603050405020304" pitchFamily="18" charset="0"/>
              </a:rPr>
              <a:t>𝟐</a:t>
            </a:r>
            <a:r>
              <a:rPr lang="el-GR"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l-GR"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𝑪</a:t>
            </a:r>
            <a:r>
              <a:rPr lang="zh-CN" altLang="en-US" sz="2400" b="1" baseline="-25000" dirty="0">
                <a:latin typeface="Times New Roman" panose="02020603050405020304" pitchFamily="18" charset="0"/>
                <a:cs typeface="Times New Roman" panose="02020603050405020304" pitchFamily="18" charset="0"/>
              </a:rPr>
              <a:t>𝒎</a:t>
            </a:r>
            <a:r>
              <a:rPr lang="zh-CN" altLang="en-US" sz="2400" b="1" dirty="0">
                <a:latin typeface="Times New Roman" panose="02020603050405020304" pitchFamily="18" charset="0"/>
                <a:cs typeface="Times New Roman" panose="02020603050405020304" pitchFamily="18" charset="0"/>
              </a:rPr>
              <a:t> </a:t>
            </a:r>
          </a:p>
          <a:p>
            <a:pPr marL="0" indent="0">
              <a:buNone/>
            </a:pPr>
            <a:r>
              <a:rPr lang="zh-CN" altLang="en-US" sz="2400" b="1" dirty="0">
                <a:latin typeface="Times New Roman" panose="02020603050405020304" pitchFamily="18" charset="0"/>
                <a:cs typeface="Times New Roman" panose="02020603050405020304" pitchFamily="18" charset="0"/>
              </a:rPr>
              <a:t>         其中</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𝑪</a:t>
            </a:r>
            <a:r>
              <a:rPr lang="zh-CN" altLang="en-US" sz="2400" b="1" baseline="-25000" dirty="0">
                <a:latin typeface="Times New Roman" panose="02020603050405020304" pitchFamily="18" charset="0"/>
                <a:cs typeface="Times New Roman" panose="02020603050405020304" pitchFamily="18" charset="0"/>
              </a:rPr>
              <a:t>𝒋</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𝒛</a:t>
            </a:r>
            <a:r>
              <a:rPr lang="zh-CN" altLang="en-US" sz="2400" b="1" baseline="-25000" dirty="0">
                <a:latin typeface="Times New Roman" panose="02020603050405020304" pitchFamily="18" charset="0"/>
                <a:cs typeface="Times New Roman" panose="02020603050405020304" pitchFamily="18" charset="0"/>
              </a:rPr>
              <a:t>𝒋𝟏</a:t>
            </a:r>
            <a:r>
              <a:rPr lang="zh-CN" altLang="en-US" sz="2400" b="1" dirty="0">
                <a:latin typeface="Times New Roman" panose="02020603050405020304" pitchFamily="18" charset="0"/>
                <a:cs typeface="Times New Roman" panose="02020603050405020304" pitchFamily="18" charset="0"/>
              </a:rPr>
              <a:t>˅ 𝒛</a:t>
            </a:r>
            <a:r>
              <a:rPr lang="zh-CN" altLang="en-US" sz="2400" b="1" baseline="-25000" dirty="0">
                <a:latin typeface="Times New Roman" panose="02020603050405020304" pitchFamily="18" charset="0"/>
                <a:cs typeface="Times New Roman" panose="02020603050405020304" pitchFamily="18" charset="0"/>
              </a:rPr>
              <a:t>𝒋𝟐</a:t>
            </a:r>
            <a:r>
              <a:rPr lang="zh-CN" altLang="en-US" sz="2400" b="1" dirty="0">
                <a:latin typeface="Times New Roman" panose="02020603050405020304" pitchFamily="18" charset="0"/>
                <a:cs typeface="Times New Roman" panose="02020603050405020304" pitchFamily="18" charset="0"/>
              </a:rPr>
              <a:t>˅ 𝒛</a:t>
            </a:r>
            <a:r>
              <a:rPr lang="zh-CN" altLang="en-US" sz="2400" b="1" baseline="-25000" dirty="0">
                <a:latin typeface="Times New Roman" panose="02020603050405020304" pitchFamily="18" charset="0"/>
                <a:cs typeface="Times New Roman" panose="02020603050405020304" pitchFamily="18" charset="0"/>
              </a:rPr>
              <a:t>𝒋𝟑</a:t>
            </a:r>
            <a:r>
              <a:rPr lang="zh-CN" altLang="en-US" sz="2400" b="1" dirty="0">
                <a:latin typeface="Times New Roman" panose="02020603050405020304" pitchFamily="18" charset="0"/>
                <a:cs typeface="Times New Roman" panose="02020603050405020304" pitchFamily="18" charset="0"/>
              </a:rPr>
              <a:t> </a:t>
            </a:r>
          </a:p>
          <a:p>
            <a:pPr marL="0" indent="0">
              <a:buNone/>
            </a:pPr>
            <a:r>
              <a:rPr lang="zh-CN" altLang="en-US" sz="2400" b="1" dirty="0">
                <a:latin typeface="Times New Roman" panose="02020603050405020304" pitchFamily="18" charset="0"/>
                <a:cs typeface="Times New Roman" panose="02020603050405020304" pitchFamily="18" charset="0"/>
              </a:rPr>
              <a:t>                   文字𝒛</a:t>
            </a:r>
            <a:r>
              <a:rPr lang="zh-CN" altLang="en-US" sz="2400" b="1" baseline="-25000" dirty="0">
                <a:latin typeface="Times New Roman" panose="02020603050405020304" pitchFamily="18" charset="0"/>
                <a:cs typeface="Times New Roman" panose="02020603050405020304" pitchFamily="18" charset="0"/>
              </a:rPr>
              <a:t>𝒋</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𝒛</a:t>
            </a:r>
            <a:r>
              <a:rPr lang="zh-CN" altLang="en-US" sz="2400" b="1" baseline="-25000" dirty="0">
                <a:latin typeface="Times New Roman" panose="02020603050405020304" pitchFamily="18" charset="0"/>
                <a:cs typeface="Times New Roman" panose="02020603050405020304" pitchFamily="18" charset="0"/>
              </a:rPr>
              <a:t>𝒋𝟐</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𝒛</a:t>
            </a:r>
            <a:r>
              <a:rPr lang="zh-CN" altLang="en-US" sz="2400" b="1" baseline="-25000" dirty="0">
                <a:latin typeface="Times New Roman" panose="02020603050405020304" pitchFamily="18" charset="0"/>
                <a:cs typeface="Times New Roman" panose="02020603050405020304" pitchFamily="18" charset="0"/>
              </a:rPr>
              <a:t>𝒋𝟑</a:t>
            </a:r>
            <a:r>
              <a:rPr lang="zh-CN" altLang="en-US" sz="2400" b="1" dirty="0">
                <a:latin typeface="Times New Roman" panose="02020603050405020304" pitchFamily="18" charset="0"/>
                <a:cs typeface="Times New Roman" panose="02020603050405020304" pitchFamily="18" charset="0"/>
              </a:rPr>
              <a:t>是某个𝒙</a:t>
            </a:r>
            <a:r>
              <a:rPr lang="zh-CN" altLang="en-US" sz="2400" b="1" baseline="-25000" dirty="0">
                <a:latin typeface="Times New Roman" panose="02020603050405020304" pitchFamily="18" charset="0"/>
                <a:cs typeface="Times New Roman" panose="02020603050405020304" pitchFamily="18" charset="0"/>
              </a:rPr>
              <a:t>𝒊</a:t>
            </a:r>
            <a:r>
              <a:rPr lang="zh-CN" altLang="en-US" sz="2400" b="1" dirty="0">
                <a:latin typeface="Times New Roman" panose="02020603050405020304" pitchFamily="18" charset="0"/>
                <a:cs typeface="Times New Roman" panose="02020603050405020304" pitchFamily="18" charset="0"/>
              </a:rPr>
              <a:t>或</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𝒙</a:t>
            </a:r>
            <a:r>
              <a:rPr lang="zh-CN" altLang="en-US" sz="2400" b="1" baseline="-25000" dirty="0">
                <a:latin typeface="Times New Roman" panose="02020603050405020304" pitchFamily="18" charset="0"/>
                <a:cs typeface="Times New Roman" panose="02020603050405020304" pitchFamily="18" charset="0"/>
              </a:rPr>
              <a:t>𝒊</a:t>
            </a:r>
            <a:r>
              <a:rPr lang="zh-CN" altLang="en-US" sz="2400" b="1" dirty="0">
                <a:latin typeface="Times New Roman" panose="02020603050405020304" pitchFamily="18" charset="0"/>
                <a:cs typeface="Times New Roman" panose="02020603050405020304" pitchFamily="18" charset="0"/>
              </a:rPr>
              <a:t>。 </a:t>
            </a:r>
          </a:p>
          <a:p>
            <a:pPr marL="0" indent="0">
              <a:buNone/>
            </a:pPr>
            <a:endParaRPr lang="zh-CN" altLang="en-US" sz="2400" b="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顶点覆盖是</a:t>
            </a:r>
            <a:r>
              <a:rPr lang="en-US" altLang="zh-CN" dirty="0"/>
              <a:t>NP</a:t>
            </a:r>
            <a:r>
              <a:rPr lang="zh-CN" altLang="en-US" dirty="0"/>
              <a:t>完全的 </a:t>
            </a:r>
          </a:p>
        </p:txBody>
      </p:sp>
    </p:spTree>
    <p:extLst>
      <p:ext uri="{BB962C8B-B14F-4D97-AF65-F5344CB8AC3E}">
        <p14:creationId xmlns:p14="http://schemas.microsoft.com/office/powerpoint/2010/main" val="2471236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ts val="3800"/>
              </a:lnSpc>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如下构造顶点覆盖的实例𝒇</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𝑭</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：𝑮 </a:t>
            </a:r>
            <a:r>
              <a:rPr lang="en-US" altLang="zh-CN" sz="2400" b="1" dirty="0">
                <a:latin typeface="Times New Roman" panose="02020603050405020304" pitchFamily="18" charset="0"/>
                <a:cs typeface="Times New Roman" panose="02020603050405020304" pitchFamily="18" charset="0"/>
              </a:rPr>
              <a:t>= &lt; </a:t>
            </a:r>
            <a:r>
              <a:rPr lang="zh-CN" altLang="en-US" sz="2400" b="1" dirty="0">
                <a:latin typeface="Times New Roman" panose="02020603050405020304" pitchFamily="18" charset="0"/>
                <a:cs typeface="Times New Roman" panose="02020603050405020304" pitchFamily="18" charset="0"/>
              </a:rPr>
              <a:t>𝑽</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𝑬 </a:t>
            </a:r>
            <a:r>
              <a:rPr lang="en-US" altLang="zh-CN" sz="2400" b="1" dirty="0">
                <a:latin typeface="Times New Roman" panose="02020603050405020304" pitchFamily="18" charset="0"/>
                <a:cs typeface="Times New Roman" panose="02020603050405020304" pitchFamily="18" charset="0"/>
              </a:rPr>
              <a:t>&gt;</a:t>
            </a:r>
            <a:r>
              <a:rPr lang="zh-CN" altLang="en-US" sz="2400" b="1" dirty="0">
                <a:latin typeface="Times New Roman" panose="02020603050405020304" pitchFamily="18" charset="0"/>
                <a:cs typeface="Times New Roman" panose="02020603050405020304" pitchFamily="18" charset="0"/>
              </a:rPr>
              <a:t>和𝑲</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𝒏</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𝟐𝒎， 其中</a:t>
            </a:r>
            <a:endParaRPr lang="en-US" altLang="zh-CN" sz="2400" b="1" dirty="0">
              <a:latin typeface="Times New Roman" panose="02020603050405020304" pitchFamily="18" charset="0"/>
              <a:cs typeface="Times New Roman" panose="02020603050405020304" pitchFamily="18" charset="0"/>
            </a:endParaRPr>
          </a:p>
          <a:p>
            <a:pPr marL="0" indent="0">
              <a:lnSpc>
                <a:spcPts val="3800"/>
              </a:lnSpc>
              <a:spcBef>
                <a:spcPts val="0"/>
              </a:spcBef>
              <a:spcAft>
                <a:spcPts val="0"/>
              </a:spcAft>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𝑽</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𝑽</a:t>
            </a:r>
            <a:r>
              <a:rPr lang="zh-CN" altLang="en-US" sz="2400" b="1" baseline="-25000" dirty="0">
                <a:latin typeface="Times New Roman" panose="02020603050405020304" pitchFamily="18" charset="0"/>
                <a:cs typeface="Times New Roman" panose="02020603050405020304" pitchFamily="18" charset="0"/>
              </a:rPr>
              <a:t>𝟏</a:t>
            </a:r>
            <a:r>
              <a:rPr lang="zh-CN" altLang="en-US" sz="2400" b="1" dirty="0">
                <a:latin typeface="Times New Roman" panose="02020603050405020304" pitchFamily="18" charset="0"/>
                <a:cs typeface="Times New Roman" panose="02020603050405020304" pitchFamily="18" charset="0"/>
              </a:rPr>
              <a:t>∪𝑽</a:t>
            </a:r>
            <a:r>
              <a:rPr lang="zh-CN" altLang="en-US" sz="2400" b="1" baseline="-25000" dirty="0">
                <a:latin typeface="Times New Roman" panose="02020603050405020304" pitchFamily="18" charset="0"/>
                <a:cs typeface="Times New Roman" panose="02020603050405020304" pitchFamily="18" charset="0"/>
              </a:rPr>
              <a:t>𝟐</a:t>
            </a:r>
            <a:r>
              <a:rPr lang="zh-CN" altLang="en-US" sz="2400" b="1" dirty="0">
                <a:latin typeface="Times New Roman" panose="02020603050405020304" pitchFamily="18" charset="0"/>
                <a:cs typeface="Times New Roman" panose="02020603050405020304" pitchFamily="18" charset="0"/>
              </a:rPr>
              <a:t>，𝑬</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𝑬</a:t>
            </a:r>
            <a:r>
              <a:rPr lang="zh-CN" altLang="en-US" sz="2400" b="1" baseline="-25000" dirty="0">
                <a:latin typeface="Times New Roman" panose="02020603050405020304" pitchFamily="18" charset="0"/>
                <a:cs typeface="Times New Roman" panose="02020603050405020304" pitchFamily="18" charset="0"/>
              </a:rPr>
              <a:t>𝟏</a:t>
            </a:r>
            <a:r>
              <a:rPr lang="zh-CN" altLang="en-US" sz="2400" b="1" dirty="0">
                <a:latin typeface="Times New Roman" panose="02020603050405020304" pitchFamily="18" charset="0"/>
                <a:cs typeface="Times New Roman" panose="02020603050405020304" pitchFamily="18" charset="0"/>
              </a:rPr>
              <a:t>∪𝑬</a:t>
            </a:r>
            <a:r>
              <a:rPr lang="zh-CN" altLang="en-US" sz="2400" b="1" baseline="-25000" dirty="0">
                <a:latin typeface="Times New Roman" panose="02020603050405020304" pitchFamily="18" charset="0"/>
                <a:cs typeface="Times New Roman" panose="02020603050405020304" pitchFamily="18" charset="0"/>
              </a:rPr>
              <a:t>𝟐</a:t>
            </a:r>
            <a:r>
              <a:rPr lang="zh-CN" altLang="en-US" sz="2400" b="1" dirty="0">
                <a:latin typeface="Times New Roman" panose="02020603050405020304" pitchFamily="18" charset="0"/>
                <a:cs typeface="Times New Roman" panose="02020603050405020304" pitchFamily="18" charset="0"/>
              </a:rPr>
              <a:t>∪𝑬</a:t>
            </a:r>
            <a:r>
              <a:rPr lang="zh-CN" altLang="en-US" sz="2400" b="1" baseline="-25000" dirty="0">
                <a:latin typeface="Times New Roman" panose="02020603050405020304" pitchFamily="18" charset="0"/>
                <a:cs typeface="Times New Roman" panose="02020603050405020304" pitchFamily="18" charset="0"/>
              </a:rPr>
              <a:t>𝟑</a:t>
            </a:r>
            <a:r>
              <a:rPr lang="zh-CN" altLang="en-US"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marL="433800" lvl="1" indent="0">
              <a:lnSpc>
                <a:spcPts val="3800"/>
              </a:lnSpc>
              <a:spcBef>
                <a:spcPts val="0"/>
              </a:spcBef>
              <a:spcAft>
                <a:spcPts val="0"/>
              </a:spcAft>
              <a:buNone/>
            </a:pPr>
            <a:r>
              <a:rPr lang="zh-CN" altLang="en-US" b="1" dirty="0">
                <a:solidFill>
                  <a:srgbClr val="FF0000"/>
                </a:solidFill>
                <a:latin typeface="Times New Roman" panose="02020603050405020304" pitchFamily="18" charset="0"/>
                <a:cs typeface="Times New Roman" panose="02020603050405020304" pitchFamily="18" charset="0"/>
              </a:rPr>
              <a:t>𝑽</a:t>
            </a:r>
            <a:r>
              <a:rPr lang="zh-CN" altLang="en-US" b="1" baseline="-25000" dirty="0">
                <a:solidFill>
                  <a:srgbClr val="FF0000"/>
                </a:solidFill>
                <a:latin typeface="Times New Roman" panose="02020603050405020304" pitchFamily="18" charset="0"/>
                <a:cs typeface="Times New Roman" panose="02020603050405020304" pitchFamily="18" charset="0"/>
              </a:rPr>
              <a:t>𝟏</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𝒙</a:t>
            </a:r>
            <a:r>
              <a:rPr lang="zh-CN" altLang="en-US" b="1" baseline="-25000" dirty="0">
                <a:solidFill>
                  <a:srgbClr val="FF0000"/>
                </a:solidFill>
                <a:latin typeface="Times New Roman" panose="02020603050405020304" pitchFamily="18" charset="0"/>
                <a:cs typeface="Times New Roman" panose="02020603050405020304" pitchFamily="18" charset="0"/>
              </a:rPr>
              <a:t>𝒊</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𝒙</a:t>
            </a:r>
            <a:r>
              <a:rPr lang="zh-CN" altLang="en-US" b="1" baseline="-25000" dirty="0">
                <a:solidFill>
                  <a:srgbClr val="FF0000"/>
                </a:solidFill>
                <a:latin typeface="Times New Roman" panose="02020603050405020304" pitchFamily="18" charset="0"/>
                <a:cs typeface="Times New Roman" panose="02020603050405020304" pitchFamily="18" charset="0"/>
              </a:rPr>
              <a:t>𝒊</a:t>
            </a:r>
            <a:r>
              <a:rPr lang="zh-CN" altLang="en-US" b="1" baseline="30000" dirty="0">
                <a:solidFill>
                  <a:srgbClr val="FF0000"/>
                </a:solidFill>
                <a:latin typeface="Times New Roman" panose="02020603050405020304" pitchFamily="18" charset="0"/>
                <a:cs typeface="Times New Roman" panose="02020603050405020304" pitchFamily="18" charset="0"/>
              </a:rPr>
              <a:t>𝒇 </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𝟏 ≤ 𝒊 ≤ 𝒏 </a:t>
            </a:r>
            <a:r>
              <a:rPr lang="en-US" altLang="zh-CN" b="1" dirty="0">
                <a:solidFill>
                  <a:srgbClr val="FF0000"/>
                </a:solidFill>
                <a:latin typeface="Times New Roman" panose="02020603050405020304" pitchFamily="18" charset="0"/>
                <a:cs typeface="Times New Roman" panose="02020603050405020304" pitchFamily="18" charset="0"/>
              </a:rPr>
              <a:t>}</a:t>
            </a:r>
            <a:endParaRPr lang="zh-CN" altLang="en-US" b="1" dirty="0">
              <a:solidFill>
                <a:srgbClr val="FF0000"/>
              </a:solidFill>
              <a:latin typeface="Times New Roman" panose="02020603050405020304" pitchFamily="18" charset="0"/>
              <a:cs typeface="Times New Roman" panose="02020603050405020304" pitchFamily="18" charset="0"/>
            </a:endParaRPr>
          </a:p>
          <a:p>
            <a:pPr marL="433800" lvl="1" indent="0">
              <a:lnSpc>
                <a:spcPts val="38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𝑬</a:t>
            </a:r>
            <a:r>
              <a:rPr lang="zh-CN" altLang="en-US" b="1" baseline="-25000" dirty="0">
                <a:latin typeface="Times New Roman" panose="02020603050405020304" pitchFamily="18" charset="0"/>
                <a:cs typeface="Times New Roman" panose="02020603050405020304" pitchFamily="18" charset="0"/>
              </a:rPr>
              <a:t>𝟏</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𝒊</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𝒊</a:t>
            </a:r>
            <a:r>
              <a:rPr lang="zh-CN" altLang="en-US" b="1" baseline="30000" dirty="0">
                <a:latin typeface="Times New Roman" panose="02020603050405020304" pitchFamily="18" charset="0"/>
                <a:cs typeface="Times New Roman" panose="02020603050405020304" pitchFamily="18" charset="0"/>
              </a:rPr>
              <a:t>𝒇</a:t>
            </a:r>
            <a:r>
              <a:rPr lang="en-US" altLang="zh-CN" b="1" dirty="0">
                <a:latin typeface="Times New Roman" panose="02020603050405020304" pitchFamily="18" charset="0"/>
                <a:cs typeface="Times New Roman" panose="02020603050405020304" pitchFamily="18" charset="0"/>
              </a:rPr>
              <a:t>) | </a:t>
            </a:r>
            <a:r>
              <a:rPr lang="zh-CN" altLang="en-US" b="1" dirty="0">
                <a:latin typeface="Times New Roman" panose="02020603050405020304" pitchFamily="18" charset="0"/>
                <a:cs typeface="Times New Roman" panose="02020603050405020304" pitchFamily="18" charset="0"/>
              </a:rPr>
              <a:t>𝟏 ≤ 𝒊 ≤ 𝒏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p>
          <a:p>
            <a:pPr marL="433800" lvl="1" indent="0">
              <a:lnSpc>
                <a:spcPts val="3800"/>
              </a:lnSpc>
              <a:spcBef>
                <a:spcPts val="0"/>
              </a:spcBef>
              <a:spcAft>
                <a:spcPts val="0"/>
              </a:spcAft>
              <a:buNone/>
            </a:pPr>
            <a:r>
              <a:rPr lang="zh-CN" altLang="en-US" b="1" dirty="0">
                <a:solidFill>
                  <a:srgbClr val="FF0000"/>
                </a:solidFill>
                <a:latin typeface="Times New Roman" panose="02020603050405020304" pitchFamily="18" charset="0"/>
                <a:cs typeface="Times New Roman" panose="02020603050405020304" pitchFamily="18" charset="0"/>
              </a:rPr>
              <a:t>𝑽</a:t>
            </a:r>
            <a:r>
              <a:rPr lang="zh-CN" altLang="en-US" b="1" baseline="-25000" dirty="0">
                <a:solidFill>
                  <a:srgbClr val="FF0000"/>
                </a:solidFill>
                <a:latin typeface="Times New Roman" panose="02020603050405020304" pitchFamily="18" charset="0"/>
                <a:cs typeface="Times New Roman" panose="02020603050405020304" pitchFamily="18" charset="0"/>
              </a:rPr>
              <a:t>𝟐</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𝒛</a:t>
            </a:r>
            <a:r>
              <a:rPr lang="zh-CN" altLang="en-US" b="1" baseline="-25000" dirty="0">
                <a:solidFill>
                  <a:srgbClr val="FF0000"/>
                </a:solidFill>
                <a:latin typeface="Times New Roman" panose="02020603050405020304" pitchFamily="18" charset="0"/>
                <a:cs typeface="Times New Roman" panose="02020603050405020304" pitchFamily="18" charset="0"/>
              </a:rPr>
              <a:t>𝒋𝒌</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𝒋</a:t>
            </a:r>
            <a:r>
              <a:rPr lang="en-US" altLang="zh-CN" b="1" dirty="0">
                <a:solidFill>
                  <a:srgbClr val="FF0000"/>
                </a:solidFill>
                <a:latin typeface="Times New Roman" panose="02020603050405020304" pitchFamily="18" charset="0"/>
                <a:cs typeface="Times New Roman" panose="02020603050405020304" pitchFamily="18" charset="0"/>
              </a:rPr>
              <a:t>] | </a:t>
            </a:r>
            <a:r>
              <a:rPr lang="zh-CN" altLang="en-US" b="1" dirty="0">
                <a:solidFill>
                  <a:srgbClr val="FF0000"/>
                </a:solidFill>
                <a:latin typeface="Times New Roman" panose="02020603050405020304" pitchFamily="18" charset="0"/>
                <a:cs typeface="Times New Roman" panose="02020603050405020304" pitchFamily="18" charset="0"/>
              </a:rPr>
              <a:t>𝒌</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𝟏</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𝟐</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𝟑</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𝟏 ≤ 𝒋 ≤𝒎 </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 </a:t>
            </a:r>
          </a:p>
          <a:p>
            <a:pPr marL="433800" lvl="1" indent="0">
              <a:lnSpc>
                <a:spcPts val="38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𝑬</a:t>
            </a:r>
            <a:r>
              <a:rPr lang="zh-CN" altLang="en-US" b="1" baseline="-25000" dirty="0">
                <a:latin typeface="Times New Roman" panose="02020603050405020304" pitchFamily="18" charset="0"/>
                <a:cs typeface="Times New Roman" panose="02020603050405020304" pitchFamily="18" charset="0"/>
              </a:rPr>
              <a:t>𝟐</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𝒋𝟏</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𝒋𝟐</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𝒋𝟐</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𝒋𝟑</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𝒋𝟑</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𝒋𝟏</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 | </a:t>
            </a:r>
            <a:r>
              <a:rPr lang="zh-CN" altLang="en-US" b="1" dirty="0">
                <a:latin typeface="Times New Roman" panose="02020603050405020304" pitchFamily="18" charset="0"/>
                <a:cs typeface="Times New Roman" panose="02020603050405020304" pitchFamily="18" charset="0"/>
              </a:rPr>
              <a:t>𝟏≤ 𝒋≤𝒎</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p>
          <a:p>
            <a:pPr marL="433800" lvl="1" indent="0">
              <a:lnSpc>
                <a:spcPts val="38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𝑬</a:t>
            </a:r>
            <a:r>
              <a:rPr lang="zh-CN" altLang="en-US" b="1" baseline="-25000" dirty="0">
                <a:latin typeface="Times New Roman" panose="02020603050405020304" pitchFamily="18" charset="0"/>
                <a:cs typeface="Times New Roman" panose="02020603050405020304" pitchFamily="18" charset="0"/>
              </a:rPr>
              <a:t>𝟑</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 | </a:t>
            </a:r>
            <a:r>
              <a:rPr lang="zh-CN" altLang="en-US" b="1" dirty="0">
                <a:latin typeface="Times New Roman" panose="02020603050405020304" pitchFamily="18" charset="0"/>
                <a:cs typeface="Times New Roman" panose="02020603050405020304" pitchFamily="18" charset="0"/>
              </a:rPr>
              <a:t>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𝟐</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𝟑</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𝟏≤𝒋≤𝒎 </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marL="433800" lvl="1" indent="0">
              <a:lnSpc>
                <a:spcPts val="38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这里设𝑪</a:t>
            </a:r>
            <a:r>
              <a:rPr lang="zh-CN" altLang="en-US" b="1" baseline="-25000"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𝒋𝟏</a:t>
            </a:r>
            <a:r>
              <a:rPr lang="zh-CN" altLang="en-US" b="1" dirty="0">
                <a:latin typeface="Times New Roman" panose="02020603050405020304" pitchFamily="18" charset="0"/>
                <a:cs typeface="Times New Roman" panose="02020603050405020304" pitchFamily="18" charset="0"/>
              </a:rPr>
              <a:t>˅ 𝒛</a:t>
            </a:r>
            <a:r>
              <a:rPr lang="zh-CN" altLang="en-US" b="1" baseline="-25000" dirty="0">
                <a:latin typeface="Times New Roman" panose="02020603050405020304" pitchFamily="18" charset="0"/>
                <a:cs typeface="Times New Roman" panose="02020603050405020304" pitchFamily="18" charset="0"/>
              </a:rPr>
              <a:t>𝒋𝟐</a:t>
            </a:r>
            <a:r>
              <a:rPr lang="zh-CN" altLang="en-US" b="1" dirty="0">
                <a:latin typeface="Times New Roman" panose="02020603050405020304" pitchFamily="18" charset="0"/>
                <a:cs typeface="Times New Roman" panose="02020603050405020304" pitchFamily="18" charset="0"/>
              </a:rPr>
              <a:t>˅ 𝒛</a:t>
            </a:r>
            <a:r>
              <a:rPr lang="zh-CN" altLang="en-US" b="1" baseline="-25000" dirty="0">
                <a:latin typeface="Times New Roman" panose="02020603050405020304" pitchFamily="18" charset="0"/>
                <a:cs typeface="Times New Roman" panose="02020603050405020304" pitchFamily="18" charset="0"/>
              </a:rPr>
              <a:t>𝒋𝟑</a:t>
            </a:r>
            <a:r>
              <a:rPr lang="zh-CN" altLang="en-US"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marL="433800" lvl="1" indent="0">
              <a:lnSpc>
                <a:spcPts val="38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当𝒛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𝒊</a:t>
            </a:r>
            <a:r>
              <a:rPr lang="zh-CN" altLang="en-US" b="1" dirty="0">
                <a:latin typeface="Times New Roman" panose="02020603050405020304" pitchFamily="18" charset="0"/>
                <a:cs typeface="Times New Roman" panose="02020603050405020304" pitchFamily="18" charset="0"/>
              </a:rPr>
              <a:t>时，𝒛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𝒊</a:t>
            </a:r>
            <a:r>
              <a:rPr lang="zh-CN" altLang="en-US" b="1" dirty="0">
                <a:latin typeface="Times New Roman" panose="02020603050405020304" pitchFamily="18" charset="0"/>
                <a:cs typeface="Times New Roman" panose="02020603050405020304" pitchFamily="18" charset="0"/>
              </a:rPr>
              <a:t>；当𝒛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𝒊</a:t>
            </a:r>
            <a:r>
              <a:rPr lang="zh-CN" altLang="en-US" b="1" dirty="0">
                <a:latin typeface="Times New Roman" panose="02020603050405020304" pitchFamily="18" charset="0"/>
                <a:cs typeface="Times New Roman" panose="02020603050405020304" pitchFamily="18" charset="0"/>
              </a:rPr>
              <a:t>时，𝒛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𝒊</a:t>
            </a:r>
            <a:r>
              <a:rPr lang="zh-CN" altLang="en-US" b="1" baseline="30000" dirty="0">
                <a:latin typeface="Times New Roman" panose="02020603050405020304" pitchFamily="18" charset="0"/>
                <a:cs typeface="Times New Roman" panose="02020603050405020304" pitchFamily="18" charset="0"/>
              </a:rPr>
              <a:t>𝒇</a:t>
            </a:r>
            <a:r>
              <a:rPr lang="zh-CN" altLang="en-US" b="1" dirty="0">
                <a:latin typeface="Times New Roman" panose="02020603050405020304" pitchFamily="18" charset="0"/>
                <a:cs typeface="Times New Roman" panose="02020603050405020304" pitchFamily="18" charset="0"/>
              </a:rPr>
              <a:t>。 </a:t>
            </a:r>
          </a:p>
        </p:txBody>
      </p:sp>
      <p:sp>
        <p:nvSpPr>
          <p:cNvPr id="3" name="标题 2"/>
          <p:cNvSpPr>
            <a:spLocks noGrp="1"/>
          </p:cNvSpPr>
          <p:nvPr>
            <p:ph type="title"/>
          </p:nvPr>
        </p:nvSpPr>
        <p:spPr/>
        <p:txBody>
          <a:bodyPr/>
          <a:lstStyle/>
          <a:p>
            <a:r>
              <a:rPr lang="zh-CN" altLang="en-US" dirty="0"/>
              <a:t>顶点覆盖是</a:t>
            </a:r>
            <a:r>
              <a:rPr lang="en-US" altLang="zh-CN" dirty="0"/>
              <a:t>NP</a:t>
            </a:r>
            <a:r>
              <a:rPr lang="zh-CN" altLang="en-US" dirty="0"/>
              <a:t>完全的 </a:t>
            </a:r>
          </a:p>
        </p:txBody>
      </p:sp>
    </p:spTree>
    <p:extLst>
      <p:ext uri="{BB962C8B-B14F-4D97-AF65-F5344CB8AC3E}">
        <p14:creationId xmlns:p14="http://schemas.microsoft.com/office/powerpoint/2010/main" val="416738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b="1" dirty="0">
                <a:latin typeface="Times New Roman" panose="02020603050405020304" pitchFamily="18" charset="0"/>
                <a:cs typeface="Times New Roman" panose="02020603050405020304" pitchFamily="18" charset="0"/>
              </a:rPr>
              <a:t>例如：对应𝑭</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𝟏</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𝟐</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𝟑</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𝟏</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𝟐</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𝟑</a:t>
            </a:r>
            <a:r>
              <a:rPr lang="zh-CN" altLang="en-US" b="1" dirty="0">
                <a:latin typeface="Times New Roman" panose="02020603050405020304" pitchFamily="18" charset="0"/>
                <a:cs typeface="Times New Roman" panose="02020603050405020304" pitchFamily="18" charset="0"/>
              </a:rPr>
              <a:t>）的𝒇</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𝑭</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𝑲</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𝟑</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𝟐∗𝟐</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𝟕，图𝑮如下：</a:t>
            </a:r>
          </a:p>
        </p:txBody>
      </p:sp>
      <p:sp>
        <p:nvSpPr>
          <p:cNvPr id="3" name="标题 2"/>
          <p:cNvSpPr>
            <a:spLocks noGrp="1"/>
          </p:cNvSpPr>
          <p:nvPr>
            <p:ph type="title"/>
          </p:nvPr>
        </p:nvSpPr>
        <p:spPr/>
        <p:txBody>
          <a:bodyPr/>
          <a:lstStyle/>
          <a:p>
            <a:r>
              <a:rPr lang="zh-CN" altLang="en-US" dirty="0"/>
              <a:t>顶点覆盖是</a:t>
            </a:r>
            <a:r>
              <a:rPr lang="en-US" altLang="zh-CN" dirty="0"/>
              <a:t>NP</a:t>
            </a:r>
            <a:r>
              <a:rPr lang="zh-CN" altLang="en-US" dirty="0"/>
              <a:t>完全的 </a:t>
            </a:r>
          </a:p>
        </p:txBody>
      </p:sp>
      <p:pic>
        <p:nvPicPr>
          <p:cNvPr id="5" name="图片 4"/>
          <p:cNvPicPr>
            <a:picLocks noChangeAspect="1"/>
          </p:cNvPicPr>
          <p:nvPr/>
        </p:nvPicPr>
        <p:blipFill>
          <a:blip r:embed="rId2"/>
          <a:stretch>
            <a:fillRect/>
          </a:stretch>
        </p:blipFill>
        <p:spPr>
          <a:xfrm>
            <a:off x="905410" y="2633461"/>
            <a:ext cx="6950263" cy="3653039"/>
          </a:xfrm>
          <a:prstGeom prst="rect">
            <a:avLst/>
          </a:prstGeom>
        </p:spPr>
      </p:pic>
    </p:spTree>
    <p:extLst>
      <p:ext uri="{BB962C8B-B14F-4D97-AF65-F5344CB8AC3E}">
        <p14:creationId xmlns:p14="http://schemas.microsoft.com/office/powerpoint/2010/main" val="284840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两个函数多项式相关</a:t>
            </a:r>
            <a:endParaRPr lang="en-US" altLang="zh-CN" b="1" dirty="0"/>
          </a:p>
          <a:p>
            <a:pPr marL="457200" lvl="1" indent="0">
              <a:buNone/>
            </a:pPr>
            <a:r>
              <a:rPr lang="zh-CN" altLang="en-US" b="1" dirty="0">
                <a:latin typeface="Times New Roman" panose="02020603050405020304" pitchFamily="18" charset="0"/>
                <a:cs typeface="Times New Roman" panose="02020603050405020304" pitchFamily="18" charset="0"/>
              </a:rPr>
              <a:t>假设两个函数 </a:t>
            </a:r>
            <a:r>
              <a:rPr lang="en-US" altLang="zh-CN" b="1" i="1" dirty="0">
                <a:latin typeface="Times New Roman" panose="02020603050405020304" pitchFamily="18" charset="0"/>
                <a:cs typeface="Times New Roman" panose="02020603050405020304" pitchFamily="18" charset="0"/>
              </a:rPr>
              <a:t>f, g</a:t>
            </a:r>
            <a:r>
              <a:rPr lang="zh-CN" altLang="en-US" b="1" i="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en-US" altLang="zh-CN" b="1" i="1"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b="1" dirty="0">
                <a:latin typeface="Times New Roman" panose="02020603050405020304" pitchFamily="18" charset="0"/>
                <a:cs typeface="Times New Roman" panose="02020603050405020304" pitchFamily="18" charset="0"/>
                <a:sym typeface="Wingdings" panose="05000000000000000000" pitchFamily="2" charset="2"/>
              </a:rPr>
              <a:t>, </a:t>
            </a:r>
          </a:p>
          <a:p>
            <a:pPr marL="457200" lvl="1" indent="0">
              <a:buNone/>
            </a:pPr>
            <a:r>
              <a:rPr lang="zh-CN" altLang="en-US" b="1" dirty="0">
                <a:latin typeface="Times New Roman" panose="02020603050405020304" pitchFamily="18" charset="0"/>
                <a:cs typeface="Times New Roman" panose="02020603050405020304" pitchFamily="18" charset="0"/>
                <a:sym typeface="Wingdings" panose="05000000000000000000" pitchFamily="2" charset="2"/>
              </a:rPr>
              <a:t>如果存在多项式 </a:t>
            </a:r>
            <a:r>
              <a:rPr lang="en-US" altLang="zh-CN" b="1" i="1" dirty="0">
                <a:latin typeface="Times New Roman" panose="02020603050405020304" pitchFamily="18" charset="0"/>
                <a:cs typeface="Times New Roman" panose="02020603050405020304" pitchFamily="18" charset="0"/>
                <a:sym typeface="Wingdings" panose="05000000000000000000" pitchFamily="2" charset="2"/>
              </a:rPr>
              <a:t>p </a:t>
            </a:r>
            <a:r>
              <a:rPr lang="zh-CN" altLang="en-US" b="1" dirty="0">
                <a:latin typeface="Times New Roman" panose="02020603050405020304" pitchFamily="18" charset="0"/>
                <a:cs typeface="Times New Roman" panose="02020603050405020304" pitchFamily="18" charset="0"/>
                <a:sym typeface="Wingdings" panose="05000000000000000000" pitchFamily="2" charset="2"/>
              </a:rPr>
              <a:t>和 </a:t>
            </a:r>
            <a:r>
              <a:rPr lang="en-US" altLang="zh-CN" b="1" i="1" dirty="0">
                <a:latin typeface="Times New Roman" panose="02020603050405020304" pitchFamily="18" charset="0"/>
                <a:cs typeface="Times New Roman" panose="02020603050405020304" pitchFamily="18" charset="0"/>
                <a:sym typeface="Wingdings" panose="05000000000000000000" pitchFamily="2" charset="2"/>
              </a:rPr>
              <a:t>q </a:t>
            </a:r>
            <a:r>
              <a:rPr lang="zh-CN" altLang="en-US" b="1" dirty="0">
                <a:latin typeface="Times New Roman" panose="02020603050405020304" pitchFamily="18" charset="0"/>
                <a:cs typeface="Times New Roman" panose="02020603050405020304" pitchFamily="18" charset="0"/>
                <a:sym typeface="Wingdings" panose="05000000000000000000" pitchFamily="2" charset="2"/>
              </a:rPr>
              <a:t>，使得对于</a:t>
            </a:r>
            <a:r>
              <a:rPr lang="zh-CN" altLang="en-US" b="1" dirty="0">
                <a:latin typeface="Times New Roman" panose="02020603050405020304" pitchFamily="18" charset="0"/>
                <a:cs typeface="Times New Roman" panose="02020603050405020304" pitchFamily="18" charset="0"/>
              </a:rPr>
              <a:t>∀𝒏∈𝑵</a:t>
            </a:r>
            <a:r>
              <a:rPr lang="en-US" altLang="zh-CN" b="1" dirty="0">
                <a:latin typeface="Times New Roman" panose="02020603050405020304" pitchFamily="18" charset="0"/>
                <a:cs typeface="Times New Roman" panose="02020603050405020304" pitchFamily="18" charset="0"/>
              </a:rPr>
              <a:t>,</a:t>
            </a:r>
          </a:p>
          <a:p>
            <a:pPr marL="457200" lvl="1" indent="0">
              <a:buNone/>
            </a:pP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f(n) ≤ p(g(n)),    g(n) ≤ q(f(n))</a:t>
            </a:r>
          </a:p>
          <a:p>
            <a:pPr marL="457200" lvl="1" indent="0">
              <a:buNone/>
            </a:pPr>
            <a:r>
              <a:rPr lang="zh-CN" altLang="en-US" b="1" dirty="0">
                <a:latin typeface="Times New Roman" panose="02020603050405020304" pitchFamily="18" charset="0"/>
                <a:cs typeface="Times New Roman" panose="02020603050405020304" pitchFamily="18" charset="0"/>
              </a:rPr>
              <a:t>则：称 </a:t>
            </a:r>
            <a:r>
              <a:rPr lang="en-US" altLang="zh-CN" b="1" i="1" dirty="0">
                <a:latin typeface="Times New Roman" panose="02020603050405020304" pitchFamily="18" charset="0"/>
                <a:cs typeface="Times New Roman" panose="02020603050405020304" pitchFamily="18" charset="0"/>
              </a:rPr>
              <a:t>f </a:t>
            </a:r>
            <a:r>
              <a:rPr lang="zh-CN" altLang="en-US" b="1" dirty="0">
                <a:latin typeface="Times New Roman" panose="02020603050405020304" pitchFamily="18" charset="0"/>
                <a:cs typeface="Times New Roman" panose="02020603050405020304" pitchFamily="18" charset="0"/>
              </a:rPr>
              <a:t>和 </a:t>
            </a:r>
            <a:r>
              <a:rPr lang="en-US" altLang="zh-CN" b="1" i="1" dirty="0">
                <a:latin typeface="Times New Roman" panose="02020603050405020304" pitchFamily="18" charset="0"/>
                <a:cs typeface="Times New Roman" panose="02020603050405020304" pitchFamily="18" charset="0"/>
              </a:rPr>
              <a:t>g </a:t>
            </a:r>
            <a:r>
              <a:rPr lang="zh-CN" altLang="en-US" b="1" dirty="0">
                <a:latin typeface="Times New Roman" panose="02020603050405020304" pitchFamily="18" charset="0"/>
                <a:cs typeface="Times New Roman" panose="02020603050405020304" pitchFamily="18" charset="0"/>
              </a:rPr>
              <a:t>是多项式相关的。</a:t>
            </a:r>
          </a:p>
          <a:p>
            <a:pPr marL="457200" lvl="1" indent="0">
              <a:buNone/>
            </a:pPr>
            <a:endParaRPr lang="zh-CN" altLang="en-US" dirty="0"/>
          </a:p>
          <a:p>
            <a:pPr lvl="1"/>
            <a:endParaRPr lang="zh-CN" altLang="en-US" dirty="0"/>
          </a:p>
        </p:txBody>
      </p:sp>
      <p:sp>
        <p:nvSpPr>
          <p:cNvPr id="3" name="标题 2"/>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问题难与易</a:t>
            </a:r>
            <a:endParaRPr lang="zh-CN" altLang="en-US" dirty="0"/>
          </a:p>
        </p:txBody>
      </p:sp>
    </p:spTree>
    <p:extLst>
      <p:ext uri="{BB962C8B-B14F-4D97-AF65-F5344CB8AC3E}">
        <p14:creationId xmlns:p14="http://schemas.microsoft.com/office/powerpoint/2010/main" val="956959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spcBef>
                <a:spcPts val="0"/>
              </a:spcBef>
              <a:spcAft>
                <a:spcPts val="0"/>
              </a:spcAft>
              <a:buNone/>
            </a:pPr>
            <a:r>
              <a:rPr lang="zh-CN" altLang="en-US" sz="2400" b="1" dirty="0">
                <a:solidFill>
                  <a:srgbClr val="FF0000"/>
                </a:solidFill>
                <a:latin typeface="Times New Roman" panose="02020603050405020304" pitchFamily="18" charset="0"/>
                <a:cs typeface="Times New Roman" panose="02020603050405020304" pitchFamily="18" charset="0"/>
              </a:rPr>
              <a:t>要证𝑭是可满足的⇔ 𝑮恰好有𝑲个顶点的顶点覆盖。 </a:t>
            </a:r>
          </a:p>
          <a:p>
            <a:pPr marL="0" indent="0">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任何顶点覆盖𝑽</a:t>
            </a:r>
            <a:r>
              <a:rPr lang="en-US" altLang="zh-CN" sz="2400" b="1" dirty="0">
                <a:latin typeface="Times New Roman" panose="02020603050405020304" pitchFamily="18" charset="0"/>
                <a:cs typeface="Times New Roman" panose="02020603050405020304" pitchFamily="18" charset="0"/>
              </a:rPr>
              <a:t>′ </a:t>
            </a:r>
          </a:p>
          <a:p>
            <a:pPr marL="0" indent="0">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在𝒙</a:t>
            </a:r>
            <a:r>
              <a:rPr lang="zh-CN" altLang="en-US" sz="2400" b="1" baseline="-25000" dirty="0">
                <a:latin typeface="Times New Roman" panose="02020603050405020304" pitchFamily="18" charset="0"/>
                <a:cs typeface="Times New Roman" panose="02020603050405020304" pitchFamily="18" charset="0"/>
              </a:rPr>
              <a:t>𝒊</a:t>
            </a:r>
            <a:r>
              <a:rPr lang="zh-CN" altLang="en-US" sz="2400" b="1" dirty="0">
                <a:latin typeface="Times New Roman" panose="02020603050405020304" pitchFamily="18" charset="0"/>
                <a:cs typeface="Times New Roman" panose="02020603050405020304" pitchFamily="18" charset="0"/>
              </a:rPr>
              <a:t> 和𝒙</a:t>
            </a:r>
            <a:r>
              <a:rPr lang="zh-CN" altLang="en-US" sz="2400" b="1" baseline="-25000" dirty="0">
                <a:latin typeface="Times New Roman" panose="02020603050405020304" pitchFamily="18" charset="0"/>
                <a:cs typeface="Times New Roman" panose="02020603050405020304" pitchFamily="18" charset="0"/>
              </a:rPr>
              <a:t>𝒊</a:t>
            </a:r>
            <a:r>
              <a:rPr lang="zh-CN" altLang="en-US" sz="2400" b="1" baseline="30000" dirty="0">
                <a:latin typeface="Times New Roman" panose="02020603050405020304" pitchFamily="18" charset="0"/>
                <a:cs typeface="Times New Roman" panose="02020603050405020304" pitchFamily="18" charset="0"/>
              </a:rPr>
              <a:t>𝒇</a:t>
            </a:r>
            <a:r>
              <a:rPr lang="zh-CN" altLang="en-US" sz="2400" b="1" dirty="0">
                <a:latin typeface="Times New Roman" panose="02020603050405020304" pitchFamily="18" charset="0"/>
                <a:cs typeface="Times New Roman" panose="02020603050405020304" pitchFamily="18" charset="0"/>
              </a:rPr>
              <a:t>中至少取一个，</a:t>
            </a:r>
            <a:endParaRPr lang="en-US" altLang="zh-CN" sz="2400" b="1" dirty="0">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 在</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𝒛</a:t>
            </a:r>
            <a:r>
              <a:rPr lang="zh-CN" altLang="en-US" sz="2400" b="1" baseline="-25000" dirty="0">
                <a:latin typeface="Times New Roman" panose="02020603050405020304" pitchFamily="18" charset="0"/>
                <a:cs typeface="Times New Roman" panose="02020603050405020304" pitchFamily="18" charset="0"/>
              </a:rPr>
              <a:t>𝒋𝟏</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𝒋</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𝒛</a:t>
            </a:r>
            <a:r>
              <a:rPr lang="zh-CN" altLang="en-US" sz="2400" b="1" baseline="-25000" dirty="0">
                <a:latin typeface="Times New Roman" panose="02020603050405020304" pitchFamily="18" charset="0"/>
                <a:cs typeface="Times New Roman" panose="02020603050405020304" pitchFamily="18" charset="0"/>
              </a:rPr>
              <a:t>𝒋𝟐</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𝒋</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𝒛</a:t>
            </a:r>
            <a:r>
              <a:rPr lang="zh-CN" altLang="en-US" sz="2400" b="1" baseline="-25000" dirty="0">
                <a:latin typeface="Times New Roman" panose="02020603050405020304" pitchFamily="18" charset="0"/>
                <a:cs typeface="Times New Roman" panose="02020603050405020304" pitchFamily="18" charset="0"/>
              </a:rPr>
              <a:t>𝒋𝟑</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𝒋</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中至少取</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个， </a:t>
            </a:r>
            <a:endParaRPr lang="en-US" altLang="zh-CN" sz="2400" b="1" dirty="0">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故𝑽</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至少有𝒏</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𝟐𝒎个顶点。 </a:t>
            </a:r>
          </a:p>
          <a:p>
            <a:pPr marL="0" indent="0">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而𝑲</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𝒏</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𝟐𝒎，故任何顶点数不超过𝑲的顶点覆盖𝑽</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都恰好包含𝑲个顶点， </a:t>
            </a:r>
          </a:p>
          <a:p>
            <a:pPr marL="0" indent="0">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且在𝒙</a:t>
            </a:r>
            <a:r>
              <a:rPr lang="zh-CN" altLang="en-US" sz="2400" b="1" baseline="-25000" dirty="0">
                <a:latin typeface="Times New Roman" panose="02020603050405020304" pitchFamily="18" charset="0"/>
                <a:cs typeface="Times New Roman" panose="02020603050405020304" pitchFamily="18" charset="0"/>
              </a:rPr>
              <a:t>𝒊</a:t>
            </a:r>
            <a:r>
              <a:rPr lang="zh-CN" altLang="en-US" sz="2400" b="1" dirty="0">
                <a:latin typeface="Times New Roman" panose="02020603050405020304" pitchFamily="18" charset="0"/>
                <a:cs typeface="Times New Roman" panose="02020603050405020304" pitchFamily="18" charset="0"/>
              </a:rPr>
              <a:t> 和𝒙</a:t>
            </a:r>
            <a:r>
              <a:rPr lang="zh-CN" altLang="en-US" sz="2400" b="1" baseline="-25000" dirty="0">
                <a:latin typeface="Times New Roman" panose="02020603050405020304" pitchFamily="18" charset="0"/>
                <a:cs typeface="Times New Roman" panose="02020603050405020304" pitchFamily="18" charset="0"/>
              </a:rPr>
              <a:t>𝒊</a:t>
            </a:r>
            <a:r>
              <a:rPr lang="zh-CN" altLang="en-US" sz="2400" b="1" baseline="30000" dirty="0">
                <a:latin typeface="Times New Roman" panose="02020603050405020304" pitchFamily="18" charset="0"/>
                <a:cs typeface="Times New Roman" panose="02020603050405020304" pitchFamily="18" charset="0"/>
              </a:rPr>
              <a:t>𝒇</a:t>
            </a:r>
            <a:r>
              <a:rPr lang="zh-CN" altLang="en-US" sz="2400" b="1" dirty="0">
                <a:latin typeface="Times New Roman" panose="02020603050405020304" pitchFamily="18" charset="0"/>
                <a:cs typeface="Times New Roman" panose="02020603050405020304" pitchFamily="18" charset="0"/>
              </a:rPr>
              <a:t>中取一个，这恰好对应对𝒙</a:t>
            </a:r>
            <a:r>
              <a:rPr lang="zh-CN" altLang="en-US" sz="2400" b="1" baseline="-25000" dirty="0">
                <a:latin typeface="Times New Roman" panose="02020603050405020304" pitchFamily="18" charset="0"/>
                <a:cs typeface="Times New Roman" panose="02020603050405020304" pitchFamily="18" charset="0"/>
              </a:rPr>
              <a:t>𝒊</a:t>
            </a:r>
            <a:r>
              <a:rPr lang="zh-CN" altLang="en-US" sz="2400" b="1" dirty="0">
                <a:latin typeface="Times New Roman" panose="02020603050405020304" pitchFamily="18" charset="0"/>
                <a:cs typeface="Times New Roman" panose="02020603050405020304" pitchFamily="18" charset="0"/>
              </a:rPr>
              <a:t>的赋值： 取𝒙</a:t>
            </a:r>
            <a:r>
              <a:rPr lang="zh-CN" altLang="en-US" sz="2400" b="1" baseline="-25000" dirty="0">
                <a:latin typeface="Times New Roman" panose="02020603050405020304" pitchFamily="18" charset="0"/>
                <a:cs typeface="Times New Roman" panose="02020603050405020304" pitchFamily="18" charset="0"/>
              </a:rPr>
              <a:t>𝒊</a:t>
            </a:r>
            <a:r>
              <a:rPr lang="zh-CN" altLang="en-US" sz="2400" b="1" dirty="0">
                <a:latin typeface="Times New Roman" panose="02020603050405020304" pitchFamily="18" charset="0"/>
                <a:cs typeface="Times New Roman" panose="02020603050405020304" pitchFamily="18" charset="0"/>
              </a:rPr>
              <a:t>对应𝒕</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𝒙</a:t>
            </a:r>
            <a:r>
              <a:rPr lang="zh-CN" altLang="en-US" sz="2400" b="1" baseline="-25000" dirty="0">
                <a:latin typeface="Times New Roman" panose="02020603050405020304" pitchFamily="18" charset="0"/>
                <a:cs typeface="Times New Roman" panose="02020603050405020304" pitchFamily="18" charset="0"/>
              </a:rPr>
              <a:t>𝒊</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𝟏，取𝒙</a:t>
            </a:r>
            <a:r>
              <a:rPr lang="zh-CN" altLang="en-US" sz="2400" b="1" baseline="-25000" dirty="0">
                <a:latin typeface="Times New Roman" panose="02020603050405020304" pitchFamily="18" charset="0"/>
                <a:cs typeface="Times New Roman" panose="02020603050405020304" pitchFamily="18" charset="0"/>
              </a:rPr>
              <a:t>𝒊</a:t>
            </a:r>
            <a:r>
              <a:rPr lang="zh-CN" altLang="en-US" sz="2400" b="1" baseline="30000" dirty="0">
                <a:latin typeface="Times New Roman" panose="02020603050405020304" pitchFamily="18" charset="0"/>
                <a:cs typeface="Times New Roman" panose="02020603050405020304" pitchFamily="18" charset="0"/>
              </a:rPr>
              <a:t>𝒇</a:t>
            </a:r>
            <a:r>
              <a:rPr lang="zh-CN" altLang="en-US" sz="2400" b="1" dirty="0">
                <a:latin typeface="Times New Roman" panose="02020603050405020304" pitchFamily="18" charset="0"/>
                <a:cs typeface="Times New Roman" panose="02020603050405020304" pitchFamily="18" charset="0"/>
              </a:rPr>
              <a:t>对应𝒕</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𝒙</a:t>
            </a:r>
            <a:r>
              <a:rPr lang="zh-CN" altLang="en-US" sz="2400" b="1" baseline="-25000" dirty="0">
                <a:latin typeface="Times New Roman" panose="02020603050405020304" pitchFamily="18" charset="0"/>
                <a:cs typeface="Times New Roman" panose="02020603050405020304" pitchFamily="18" charset="0"/>
              </a:rPr>
              <a:t>𝒊</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𝟎； </a:t>
            </a:r>
          </a:p>
          <a:p>
            <a:pPr marL="0" indent="0">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在每个三角形的顶点</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𝒛</a:t>
            </a:r>
            <a:r>
              <a:rPr lang="zh-CN" altLang="en-US" sz="2400" b="1" baseline="-25000" dirty="0">
                <a:latin typeface="Times New Roman" panose="02020603050405020304" pitchFamily="18" charset="0"/>
                <a:cs typeface="Times New Roman" panose="02020603050405020304" pitchFamily="18" charset="0"/>
              </a:rPr>
              <a:t>𝒋𝟏</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𝒋</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𝒛</a:t>
            </a:r>
            <a:r>
              <a:rPr lang="zh-CN" altLang="en-US" sz="2400" b="1" baseline="-25000" dirty="0">
                <a:latin typeface="Times New Roman" panose="02020603050405020304" pitchFamily="18" charset="0"/>
                <a:cs typeface="Times New Roman" panose="02020603050405020304" pitchFamily="18" charset="0"/>
              </a:rPr>
              <a:t>𝒋𝟐</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𝒋</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𝒛</a:t>
            </a:r>
            <a:r>
              <a:rPr lang="zh-CN" altLang="en-US" sz="2400" b="1" baseline="-25000" dirty="0">
                <a:latin typeface="Times New Roman" panose="02020603050405020304" pitchFamily="18" charset="0"/>
                <a:cs typeface="Times New Roman" panose="02020603050405020304" pitchFamily="18" charset="0"/>
              </a:rPr>
              <a:t>𝒋𝟑</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𝒋</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中取</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个</a:t>
            </a:r>
          </a:p>
        </p:txBody>
      </p:sp>
      <p:sp>
        <p:nvSpPr>
          <p:cNvPr id="3" name="标题 2"/>
          <p:cNvSpPr>
            <a:spLocks noGrp="1"/>
          </p:cNvSpPr>
          <p:nvPr>
            <p:ph type="title"/>
          </p:nvPr>
        </p:nvSpPr>
        <p:spPr/>
        <p:txBody>
          <a:bodyPr/>
          <a:lstStyle/>
          <a:p>
            <a:r>
              <a:rPr lang="zh-CN" altLang="en-US" dirty="0"/>
              <a:t>顶点覆盖是</a:t>
            </a:r>
            <a:r>
              <a:rPr lang="en-US" altLang="zh-CN" dirty="0"/>
              <a:t>NP</a:t>
            </a:r>
            <a:r>
              <a:rPr lang="zh-CN" altLang="en-US" dirty="0"/>
              <a:t>完全的 </a:t>
            </a:r>
          </a:p>
        </p:txBody>
      </p:sp>
    </p:spTree>
    <p:extLst>
      <p:ext uri="{BB962C8B-B14F-4D97-AF65-F5344CB8AC3E}">
        <p14:creationId xmlns:p14="http://schemas.microsoft.com/office/powerpoint/2010/main" val="4268931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marL="0" indent="0">
              <a:buNone/>
            </a:pPr>
            <a:r>
              <a:rPr lang="zh-CN" altLang="en-US" b="1" dirty="0">
                <a:latin typeface="Times New Roman" panose="02020603050405020304" pitchFamily="18" charset="0"/>
                <a:cs typeface="Times New Roman" panose="02020603050405020304" pitchFamily="18" charset="0"/>
              </a:rPr>
              <a:t>设𝒕是𝑭的成真赋值，对每一个𝒊</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𝟏≤𝒊≤𝒏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b="1" dirty="0">
                <a:latin typeface="Times New Roman" panose="02020603050405020304" pitchFamily="18" charset="0"/>
                <a:cs typeface="Times New Roman" panose="02020603050405020304" pitchFamily="18" charset="0"/>
              </a:rPr>
              <a:t> 若𝒕</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𝒊</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𝟏，则取𝒙</a:t>
            </a:r>
            <a:r>
              <a:rPr lang="zh-CN" altLang="en-US" b="1" baseline="-25000" dirty="0">
                <a:latin typeface="Times New Roman" panose="02020603050405020304" pitchFamily="18" charset="0"/>
                <a:cs typeface="Times New Roman" panose="02020603050405020304" pitchFamily="18" charset="0"/>
              </a:rPr>
              <a:t>𝒊</a:t>
            </a:r>
            <a:r>
              <a:rPr lang="zh-CN" altLang="en-US" b="1" dirty="0">
                <a:latin typeface="Times New Roman" panose="02020603050405020304" pitchFamily="18" charset="0"/>
                <a:cs typeface="Times New Roman" panose="02020603050405020304" pitchFamily="18" charset="0"/>
              </a:rPr>
              <a:t> ：若𝒕</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𝒊</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𝟎，则取𝒙</a:t>
            </a:r>
            <a:r>
              <a:rPr lang="zh-CN" altLang="en-US" b="1" baseline="-25000" dirty="0">
                <a:latin typeface="Times New Roman" panose="02020603050405020304" pitchFamily="18" charset="0"/>
                <a:cs typeface="Times New Roman" panose="02020603050405020304" pitchFamily="18" charset="0"/>
              </a:rPr>
              <a:t>𝒊</a:t>
            </a:r>
            <a:r>
              <a:rPr lang="zh-CN" altLang="en-US" b="1" baseline="30000" dirty="0">
                <a:latin typeface="Times New Roman" panose="02020603050405020304" pitchFamily="18" charset="0"/>
                <a:cs typeface="Times New Roman" panose="02020603050405020304" pitchFamily="18" charset="0"/>
              </a:rPr>
              <a:t>𝒇</a:t>
            </a:r>
            <a:r>
              <a:rPr lang="zh-CN" altLang="en-US" b="1" dirty="0">
                <a:latin typeface="Times New Roman" panose="02020603050405020304" pitchFamily="18" charset="0"/>
                <a:cs typeface="Times New Roman" panose="02020603050405020304" pitchFamily="18" charset="0"/>
              </a:rPr>
              <a:t> </a:t>
            </a:r>
          </a:p>
          <a:p>
            <a:pPr marL="0" indent="0">
              <a:buNone/>
            </a:pPr>
            <a:r>
              <a:rPr lang="zh-CN" altLang="en-US" b="1" dirty="0">
                <a:latin typeface="Times New Roman" panose="02020603050405020304" pitchFamily="18" charset="0"/>
                <a:cs typeface="Times New Roman" panose="02020603050405020304" pitchFamily="18" charset="0"/>
              </a:rPr>
              <a:t>这𝒏个顶点覆盖𝑬</a:t>
            </a:r>
            <a:r>
              <a:rPr lang="zh-CN" altLang="en-US" b="1" baseline="-25000" dirty="0">
                <a:latin typeface="Times New Roman" panose="02020603050405020304" pitchFamily="18" charset="0"/>
                <a:cs typeface="Times New Roman" panose="02020603050405020304" pitchFamily="18" charset="0"/>
              </a:rPr>
              <a:t>𝟏</a:t>
            </a:r>
          </a:p>
          <a:p>
            <a:pPr marL="0" indent="0">
              <a:buNone/>
            </a:pPr>
            <a:r>
              <a:rPr lang="zh-CN" altLang="en-US" b="1" dirty="0">
                <a:latin typeface="Times New Roman" panose="02020603050405020304" pitchFamily="18" charset="0"/>
                <a:cs typeface="Times New Roman" panose="02020603050405020304" pitchFamily="18" charset="0"/>
              </a:rPr>
              <a:t>对每一个𝒋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𝟏≤𝒋≤𝒎</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，由于𝒕</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𝑪</a:t>
            </a:r>
            <a:r>
              <a:rPr lang="zh-CN" altLang="en-US" b="1" baseline="-25000"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 𝑪</a:t>
            </a:r>
            <a:r>
              <a:rPr lang="zh-CN" altLang="en-US" b="1" baseline="-25000" dirty="0">
                <a:latin typeface="Times New Roman" panose="02020603050405020304" pitchFamily="18" charset="0"/>
                <a:cs typeface="Times New Roman" panose="02020603050405020304" pitchFamily="18" charset="0"/>
              </a:rPr>
              <a:t>𝒋</a:t>
            </a:r>
            <a:r>
              <a:rPr lang="zh-CN" altLang="en-US" b="1" dirty="0">
                <a:latin typeface="Times New Roman" panose="02020603050405020304" pitchFamily="18" charset="0"/>
                <a:cs typeface="Times New Roman" panose="02020603050405020304" pitchFamily="18" charset="0"/>
              </a:rPr>
              <a:t>至少有一个文字𝒛</a:t>
            </a:r>
            <a:r>
              <a:rPr lang="zh-CN" altLang="en-US" b="1" baseline="-25000" dirty="0">
                <a:latin typeface="Times New Roman" panose="02020603050405020304" pitchFamily="18" charset="0"/>
                <a:cs typeface="Times New Roman" panose="02020603050405020304" pitchFamily="18" charset="0"/>
              </a:rPr>
              <a:t>𝒋𝒌</a:t>
            </a:r>
            <a:r>
              <a:rPr lang="zh-CN" altLang="en-US" b="1" dirty="0">
                <a:latin typeface="Times New Roman" panose="02020603050405020304" pitchFamily="18" charset="0"/>
                <a:cs typeface="Times New Roman" panose="02020603050405020304" pitchFamily="18" charset="0"/>
              </a:rPr>
              <a:t>的值为</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 </a:t>
            </a:r>
          </a:p>
          <a:p>
            <a:pPr marL="0" indent="0">
              <a:buNone/>
            </a:pPr>
            <a:r>
              <a:rPr lang="zh-CN" altLang="en-US" b="1" dirty="0">
                <a:latin typeface="Times New Roman" panose="02020603050405020304" pitchFamily="18" charset="0"/>
                <a:cs typeface="Times New Roman" panose="02020603050405020304" pitchFamily="18" charset="0"/>
              </a:rPr>
              <a:t>于是</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从对应的三角形的顶点</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引出的边</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𝒋𝒌</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已</a:t>
            </a:r>
            <a:r>
              <a:rPr lang="zh-CN" altLang="en-US" b="1" dirty="0">
                <a:latin typeface="Times New Roman" panose="02020603050405020304" pitchFamily="18" charset="0"/>
                <a:cs typeface="Times New Roman" panose="02020603050405020304" pitchFamily="18" charset="0"/>
              </a:rPr>
              <a:t>被𝒛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覆盖。 </a:t>
            </a:r>
          </a:p>
          <a:p>
            <a:pPr marL="0" indent="0">
              <a:buNone/>
            </a:pPr>
            <a:r>
              <a:rPr lang="zh-CN" altLang="en-US" b="1" dirty="0">
                <a:latin typeface="Times New Roman" panose="02020603050405020304" pitchFamily="18" charset="0"/>
                <a:cs typeface="Times New Roman" panose="02020603050405020304" pitchFamily="18" charset="0"/>
              </a:rPr>
              <a:t>取该三角形的另外</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个顶点，这就覆盖了这个三角形的</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条边和引出的另外</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条边。 </a:t>
            </a:r>
          </a:p>
          <a:p>
            <a:pPr marL="0" indent="0">
              <a:buNone/>
            </a:pPr>
            <a:r>
              <a:rPr lang="zh-CN" altLang="en-US" b="1" dirty="0">
                <a:latin typeface="Times New Roman" panose="02020603050405020304" pitchFamily="18" charset="0"/>
                <a:cs typeface="Times New Roman" panose="02020603050405020304" pitchFamily="18" charset="0"/>
              </a:rPr>
              <a:t>这样取到的𝐾</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𝟐𝒎个顶点是𝑮的一个顶点覆盖。</a:t>
            </a:r>
          </a:p>
        </p:txBody>
      </p:sp>
      <p:sp>
        <p:nvSpPr>
          <p:cNvPr id="3" name="标题 2"/>
          <p:cNvSpPr>
            <a:spLocks noGrp="1"/>
          </p:cNvSpPr>
          <p:nvPr>
            <p:ph type="title"/>
          </p:nvPr>
        </p:nvSpPr>
        <p:spPr/>
        <p:txBody>
          <a:bodyPr/>
          <a:lstStyle/>
          <a:p>
            <a:r>
              <a:rPr lang="zh-CN" altLang="en-US" dirty="0"/>
              <a:t>顶点覆盖是</a:t>
            </a:r>
            <a:r>
              <a:rPr lang="en-US" altLang="zh-CN" dirty="0"/>
              <a:t>NP</a:t>
            </a:r>
            <a:r>
              <a:rPr lang="zh-CN" altLang="en-US" dirty="0"/>
              <a:t>完全的 </a:t>
            </a:r>
          </a:p>
        </p:txBody>
      </p:sp>
    </p:spTree>
    <p:extLst>
      <p:ext uri="{BB962C8B-B14F-4D97-AF65-F5344CB8AC3E}">
        <p14:creationId xmlns:p14="http://schemas.microsoft.com/office/powerpoint/2010/main" val="3198067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pPr marL="0" indent="0">
              <a:buNone/>
            </a:pPr>
            <a:r>
              <a:rPr lang="zh-CN" altLang="en-US" b="1" dirty="0">
                <a:latin typeface="Times New Roman" panose="02020603050405020304" pitchFamily="18" charset="0"/>
                <a:cs typeface="Times New Roman" panose="02020603050405020304" pitchFamily="18" charset="0"/>
              </a:rPr>
              <a:t>反之</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设𝑽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⊆𝑽是𝑮的一个顶点覆盖且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 𝑲</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𝟐𝒎 </a:t>
            </a:r>
          </a:p>
          <a:p>
            <a:pPr marL="0" indent="0">
              <a:buNone/>
            </a:pPr>
            <a:r>
              <a:rPr lang="zh-CN" altLang="en-US" b="1" dirty="0">
                <a:latin typeface="Times New Roman" panose="02020603050405020304" pitchFamily="18" charset="0"/>
                <a:cs typeface="Times New Roman" panose="02020603050405020304" pitchFamily="18" charset="0"/>
              </a:rPr>
              <a:t>根据前面的分析，每一对𝒙</a:t>
            </a:r>
            <a:r>
              <a:rPr lang="zh-CN" altLang="en-US" b="1" baseline="-25000" dirty="0">
                <a:latin typeface="Times New Roman" panose="02020603050405020304" pitchFamily="18" charset="0"/>
                <a:cs typeface="Times New Roman" panose="02020603050405020304" pitchFamily="18" charset="0"/>
              </a:rPr>
              <a:t>𝒊 </a:t>
            </a:r>
            <a:r>
              <a:rPr lang="zh-CN" altLang="en-US" b="1" dirty="0">
                <a:latin typeface="Times New Roman" panose="02020603050405020304" pitchFamily="18" charset="0"/>
                <a:cs typeface="Times New Roman" panose="02020603050405020304" pitchFamily="18" charset="0"/>
              </a:rPr>
              <a:t>和𝒙</a:t>
            </a:r>
            <a:r>
              <a:rPr lang="zh-CN" altLang="en-US" b="1" baseline="-25000" dirty="0">
                <a:latin typeface="Times New Roman" panose="02020603050405020304" pitchFamily="18" charset="0"/>
                <a:cs typeface="Times New Roman" panose="02020603050405020304" pitchFamily="18" charset="0"/>
              </a:rPr>
              <a:t>𝒊</a:t>
            </a:r>
            <a:r>
              <a:rPr lang="zh-CN" altLang="en-US" b="1" baseline="30000" dirty="0">
                <a:latin typeface="Times New Roman" panose="02020603050405020304" pitchFamily="18" charset="0"/>
                <a:cs typeface="Times New Roman" panose="02020603050405020304" pitchFamily="18" charset="0"/>
              </a:rPr>
              <a:t>𝒇</a:t>
            </a:r>
            <a:r>
              <a:rPr lang="zh-CN" altLang="en-US" b="1" dirty="0">
                <a:latin typeface="Times New Roman" panose="02020603050405020304" pitchFamily="18" charset="0"/>
                <a:cs typeface="Times New Roman" panose="02020603050405020304" pitchFamily="18" charset="0"/>
              </a:rPr>
              <a:t>中恰好有一个属于𝑽</a:t>
            </a:r>
            <a:r>
              <a:rPr lang="en-US" altLang="zh-CN" b="1" dirty="0">
                <a:latin typeface="Times New Roman" panose="02020603050405020304" pitchFamily="18" charset="0"/>
                <a:cs typeface="Times New Roman" panose="02020603050405020304" pitchFamily="18" charset="0"/>
              </a:rPr>
              <a:t>′</a:t>
            </a:r>
          </a:p>
          <a:p>
            <a:pPr marL="0" indent="0">
              <a:buNone/>
            </a:pPr>
            <a:r>
              <a:rPr lang="zh-CN" altLang="en-US" b="1" dirty="0">
                <a:latin typeface="Times New Roman" panose="02020603050405020304" pitchFamily="18" charset="0"/>
                <a:cs typeface="Times New Roman" panose="02020603050405020304" pitchFamily="18" charset="0"/>
              </a:rPr>
              <a:t>每一个三角形恰好有</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个顶点属于𝑽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p>
          <a:p>
            <a:pPr marL="0" indent="0">
              <a:buNone/>
            </a:pPr>
            <a:r>
              <a:rPr lang="zh-CN" altLang="en-US" b="1" dirty="0">
                <a:latin typeface="Times New Roman" panose="02020603050405020304" pitchFamily="18" charset="0"/>
                <a:cs typeface="Times New Roman" panose="02020603050405020304" pitchFamily="18" charset="0"/>
              </a:rPr>
              <a:t>对每一个𝒊</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𝟏≤𝒊≤𝒏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，若𝒙</a:t>
            </a:r>
            <a:r>
              <a:rPr lang="zh-CN" altLang="en-US" b="1" baseline="-25000" dirty="0">
                <a:latin typeface="Times New Roman" panose="02020603050405020304" pitchFamily="18" charset="0"/>
                <a:cs typeface="Times New Roman" panose="02020603050405020304" pitchFamily="18" charset="0"/>
              </a:rPr>
              <a:t>𝒊</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，则令𝒕</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𝒊</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a:t>
            </a: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b="1" dirty="0">
                <a:latin typeface="Times New Roman" panose="02020603050405020304" pitchFamily="18" charset="0"/>
                <a:cs typeface="Times New Roman" panose="02020603050405020304" pitchFamily="18" charset="0"/>
              </a:rPr>
              <a:t>                                    若𝒙</a:t>
            </a:r>
            <a:r>
              <a:rPr lang="zh-CN" altLang="en-US" b="1" baseline="-25000" dirty="0">
                <a:latin typeface="Times New Roman" panose="02020603050405020304" pitchFamily="18" charset="0"/>
                <a:cs typeface="Times New Roman" panose="02020603050405020304" pitchFamily="18" charset="0"/>
              </a:rPr>
              <a:t>𝒊</a:t>
            </a:r>
            <a:r>
              <a:rPr lang="zh-CN" altLang="en-US" b="1" baseline="30000" dirty="0">
                <a:latin typeface="Times New Roman" panose="02020603050405020304" pitchFamily="18" charset="0"/>
                <a:cs typeface="Times New Roman" panose="02020603050405020304" pitchFamily="18" charset="0"/>
              </a:rPr>
              <a:t>𝒇</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，则令𝒕</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𝒙</a:t>
            </a:r>
            <a:r>
              <a:rPr lang="zh-CN" altLang="en-US" b="1" baseline="-25000" dirty="0">
                <a:latin typeface="Times New Roman" panose="02020603050405020304" pitchFamily="18" charset="0"/>
                <a:cs typeface="Times New Roman" panose="02020603050405020304" pitchFamily="18" charset="0"/>
              </a:rPr>
              <a:t>𝒊</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𝟎； </a:t>
            </a:r>
          </a:p>
          <a:p>
            <a:pPr marL="0" indent="0">
              <a:buNone/>
            </a:pPr>
            <a:r>
              <a:rPr lang="zh-CN" altLang="en-US" b="1" dirty="0">
                <a:latin typeface="Times New Roman" panose="02020603050405020304" pitchFamily="18" charset="0"/>
                <a:cs typeface="Times New Roman" panose="02020603050405020304" pitchFamily="18" charset="0"/>
              </a:rPr>
              <a:t>对每一个𝒋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𝟏≤𝒋≤𝒎</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，设</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b="1" dirty="0">
                <a:latin typeface="Times New Roman" panose="02020603050405020304" pitchFamily="18" charset="0"/>
                <a:cs typeface="Times New Roman" panose="02020603050405020304" pitchFamily="18" charset="0"/>
              </a:rPr>
              <a:t>为了覆盖边</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必有𝒛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∈𝑽</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即有𝒕</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𝒛</a:t>
            </a:r>
            <a:r>
              <a:rPr lang="zh-CN" altLang="en-US" b="1" baseline="-25000" dirty="0">
                <a:latin typeface="Times New Roman" panose="02020603050405020304" pitchFamily="18" charset="0"/>
                <a:cs typeface="Times New Roman" panose="02020603050405020304" pitchFamily="18" charset="0"/>
              </a:rPr>
              <a:t>𝒋𝒌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𝟏，从而𝒕</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𝑪</a:t>
            </a:r>
            <a:r>
              <a:rPr lang="zh-CN" altLang="en-US" b="1" baseline="-25000" dirty="0">
                <a:latin typeface="Times New Roman" panose="02020603050405020304" pitchFamily="18" charset="0"/>
                <a:cs typeface="Times New Roman" panose="02020603050405020304" pitchFamily="18" charset="0"/>
              </a:rPr>
              <a:t>𝒋</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𝟏。 </a:t>
            </a:r>
          </a:p>
          <a:p>
            <a:pPr marL="0" indent="0">
              <a:buNone/>
            </a:pPr>
            <a:r>
              <a:rPr lang="zh-CN" altLang="en-US" b="1" dirty="0">
                <a:latin typeface="Times New Roman" panose="02020603050405020304" pitchFamily="18" charset="0"/>
                <a:cs typeface="Times New Roman" panose="02020603050405020304" pitchFamily="18" charset="0"/>
              </a:rPr>
              <a:t>因此，𝒕是𝑭的成真赋值，得证𝑭是可满足的。 </a:t>
            </a:r>
          </a:p>
          <a:p>
            <a:pPr marL="0" indent="0">
              <a:buNone/>
            </a:pPr>
            <a:endParaRPr lang="zh-CN" altLang="en-US" b="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顶点覆盖是</a:t>
            </a:r>
            <a:r>
              <a:rPr lang="en-US" altLang="zh-CN" dirty="0"/>
              <a:t>NP</a:t>
            </a:r>
            <a:r>
              <a:rPr lang="zh-CN" altLang="en-US" dirty="0"/>
              <a:t>完全的 </a:t>
            </a:r>
          </a:p>
        </p:txBody>
      </p:sp>
    </p:spTree>
    <p:extLst>
      <p:ext uri="{BB962C8B-B14F-4D97-AF65-F5344CB8AC3E}">
        <p14:creationId xmlns:p14="http://schemas.microsoft.com/office/powerpoint/2010/main" val="1130276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latin typeface="Times New Roman" panose="02020603050405020304" pitchFamily="18" charset="0"/>
                <a:cs typeface="Times New Roman" panose="02020603050405020304" pitchFamily="18" charset="0"/>
              </a:rPr>
              <a:t>𝑮有𝟐𝒏</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𝟑𝒎个顶点和𝒏</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𝟔𝒎条边， </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显然能在多项式时间内构造𝑮和𝑲。</a:t>
            </a:r>
          </a:p>
        </p:txBody>
      </p:sp>
      <p:sp>
        <p:nvSpPr>
          <p:cNvPr id="3" name="标题 2"/>
          <p:cNvSpPr>
            <a:spLocks noGrp="1"/>
          </p:cNvSpPr>
          <p:nvPr>
            <p:ph type="title"/>
          </p:nvPr>
        </p:nvSpPr>
        <p:spPr/>
        <p:txBody>
          <a:bodyPr/>
          <a:lstStyle/>
          <a:p>
            <a:r>
              <a:rPr lang="zh-CN" altLang="en-US" dirty="0"/>
              <a:t>顶点覆盖是</a:t>
            </a:r>
            <a:r>
              <a:rPr lang="en-US" altLang="zh-CN" dirty="0"/>
              <a:t>NP</a:t>
            </a:r>
            <a:r>
              <a:rPr lang="zh-CN" altLang="en-US" dirty="0"/>
              <a:t>完全的 </a:t>
            </a:r>
          </a:p>
        </p:txBody>
      </p:sp>
    </p:spTree>
    <p:extLst>
      <p:ext uri="{BB962C8B-B14F-4D97-AF65-F5344CB8AC3E}">
        <p14:creationId xmlns:p14="http://schemas.microsoft.com/office/powerpoint/2010/main" val="331420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20000"/>
              </a:lnSpc>
              <a:spcBef>
                <a:spcPts val="0"/>
              </a:spcBef>
              <a:spcAft>
                <a:spcPts val="0"/>
              </a:spcAft>
            </a:pPr>
            <a:r>
              <a:rPr lang="zh-CN" altLang="en-US" dirty="0"/>
              <a:t>问题实例的合理编码</a:t>
            </a:r>
            <a:endParaRPr lang="en-US" altLang="zh-CN" dirty="0"/>
          </a:p>
          <a:p>
            <a:pPr lvl="1">
              <a:lnSpc>
                <a:spcPct val="120000"/>
              </a:lnSpc>
              <a:spcBef>
                <a:spcPts val="0"/>
              </a:spcBef>
              <a:spcAft>
                <a:spcPts val="0"/>
              </a:spcAft>
            </a:pPr>
            <a:r>
              <a:rPr lang="zh-CN" altLang="en-US" dirty="0"/>
              <a:t>例如：问题实例𝑰为无向图𝑮</a:t>
            </a:r>
            <a:r>
              <a:rPr lang="en-US" altLang="zh-CN" dirty="0"/>
              <a:t>=&lt;</a:t>
            </a:r>
            <a:r>
              <a:rPr lang="zh-CN" altLang="en-US" dirty="0"/>
              <a:t>𝑽</a:t>
            </a:r>
            <a:r>
              <a:rPr lang="en-US" altLang="zh-CN" dirty="0"/>
              <a:t>,</a:t>
            </a:r>
            <a:r>
              <a:rPr lang="zh-CN" altLang="en-US" dirty="0"/>
              <a:t>𝑬</a:t>
            </a:r>
            <a:r>
              <a:rPr lang="en-US" altLang="zh-CN" dirty="0"/>
              <a:t>&gt;</a:t>
            </a:r>
            <a:r>
              <a:rPr lang="zh-CN" altLang="en-US" dirty="0"/>
              <a:t>，其中</a:t>
            </a:r>
            <a:endParaRPr lang="en-US" altLang="zh-CN" dirty="0"/>
          </a:p>
          <a:p>
            <a:pPr marL="457200" lvl="1" indent="0">
              <a:lnSpc>
                <a:spcPct val="120000"/>
              </a:lnSpc>
              <a:spcBef>
                <a:spcPts val="0"/>
              </a:spcBef>
              <a:spcAft>
                <a:spcPts val="0"/>
              </a:spcAft>
              <a:buNone/>
            </a:pPr>
            <a:r>
              <a:rPr lang="en-US" altLang="zh-CN" dirty="0"/>
              <a:t>   </a:t>
            </a:r>
            <a:r>
              <a:rPr lang="zh-CN" altLang="en-US" dirty="0"/>
              <a:t> 𝑽</a:t>
            </a:r>
            <a:r>
              <a:rPr lang="en-US" altLang="zh-CN" dirty="0"/>
              <a:t>={</a:t>
            </a:r>
            <a:r>
              <a:rPr lang="zh-CN" altLang="en-US" dirty="0"/>
              <a:t>𝒂</a:t>
            </a:r>
            <a:r>
              <a:rPr lang="en-US" altLang="zh-CN" dirty="0"/>
              <a:t>,</a:t>
            </a:r>
            <a:r>
              <a:rPr lang="zh-CN" altLang="en-US" dirty="0"/>
              <a:t>𝒃</a:t>
            </a:r>
            <a:r>
              <a:rPr lang="en-US" altLang="zh-CN" dirty="0"/>
              <a:t>,</a:t>
            </a:r>
            <a:r>
              <a:rPr lang="zh-CN" altLang="en-US" dirty="0"/>
              <a:t>𝒄</a:t>
            </a:r>
            <a:r>
              <a:rPr lang="en-US" altLang="zh-CN" dirty="0"/>
              <a:t>,</a:t>
            </a:r>
            <a:r>
              <a:rPr lang="zh-CN" altLang="en-US" dirty="0"/>
              <a:t>𝒅</a:t>
            </a:r>
            <a:r>
              <a:rPr lang="en-US" altLang="zh-CN" dirty="0"/>
              <a:t>}</a:t>
            </a:r>
            <a:r>
              <a:rPr lang="zh-CN" altLang="en-US" dirty="0"/>
              <a:t>  𝑬</a:t>
            </a:r>
            <a:r>
              <a:rPr lang="en-US" altLang="zh-CN" dirty="0"/>
              <a:t>={(</a:t>
            </a:r>
            <a:r>
              <a:rPr lang="zh-CN" altLang="en-US" dirty="0"/>
              <a:t>𝒂</a:t>
            </a:r>
            <a:r>
              <a:rPr lang="en-US" altLang="zh-CN" dirty="0"/>
              <a:t>,</a:t>
            </a:r>
            <a:r>
              <a:rPr lang="zh-CN" altLang="en-US" dirty="0"/>
              <a:t>𝒃</a:t>
            </a:r>
            <a:r>
              <a:rPr lang="en-US" altLang="zh-CN" dirty="0"/>
              <a:t>),(</a:t>
            </a:r>
            <a:r>
              <a:rPr lang="zh-CN" altLang="en-US" dirty="0"/>
              <a:t>𝒂</a:t>
            </a:r>
            <a:r>
              <a:rPr lang="en-US" altLang="zh-CN" dirty="0"/>
              <a:t>,</a:t>
            </a:r>
            <a:r>
              <a:rPr lang="zh-CN" altLang="en-US" dirty="0"/>
              <a:t>𝒅</a:t>
            </a:r>
            <a:r>
              <a:rPr lang="en-US" altLang="zh-CN" dirty="0"/>
              <a:t>),(</a:t>
            </a:r>
            <a:r>
              <a:rPr lang="zh-CN" altLang="en-US" dirty="0"/>
              <a:t>𝒃</a:t>
            </a:r>
            <a:r>
              <a:rPr lang="en-US" altLang="zh-CN" dirty="0"/>
              <a:t>,</a:t>
            </a:r>
            <a:r>
              <a:rPr lang="zh-CN" altLang="en-US" dirty="0"/>
              <a:t>𝒄</a:t>
            </a:r>
            <a:r>
              <a:rPr lang="en-US" altLang="zh-CN" dirty="0"/>
              <a:t>),(</a:t>
            </a:r>
            <a:r>
              <a:rPr lang="zh-CN" altLang="en-US" dirty="0"/>
              <a:t>𝒃</a:t>
            </a:r>
            <a:r>
              <a:rPr lang="en-US" altLang="zh-CN" dirty="0"/>
              <a:t>,</a:t>
            </a:r>
            <a:r>
              <a:rPr lang="zh-CN" altLang="en-US" dirty="0"/>
              <a:t>𝒅</a:t>
            </a:r>
            <a:r>
              <a:rPr lang="en-US" altLang="zh-CN" dirty="0"/>
              <a:t>),(</a:t>
            </a:r>
            <a:r>
              <a:rPr lang="zh-CN" altLang="en-US" dirty="0"/>
              <a:t>𝒄</a:t>
            </a:r>
            <a:r>
              <a:rPr lang="en-US" altLang="zh-CN" dirty="0"/>
              <a:t>,</a:t>
            </a:r>
            <a:r>
              <a:rPr lang="zh-CN" altLang="en-US" dirty="0"/>
              <a:t>𝒅</a:t>
            </a:r>
            <a:r>
              <a:rPr lang="en-US" altLang="zh-CN" dirty="0"/>
              <a:t>)}</a:t>
            </a:r>
            <a:r>
              <a:rPr lang="zh-CN" altLang="en-US" dirty="0"/>
              <a:t> </a:t>
            </a:r>
          </a:p>
          <a:p>
            <a:pPr marL="0" indent="0">
              <a:lnSpc>
                <a:spcPct val="120000"/>
              </a:lnSpc>
              <a:spcBef>
                <a:spcPts val="0"/>
              </a:spcBef>
              <a:spcAft>
                <a:spcPts val="0"/>
              </a:spcAft>
              <a:buNone/>
            </a:pPr>
            <a:r>
              <a:rPr lang="en-US" altLang="zh-CN" sz="2400" dirty="0"/>
              <a:t>     </a:t>
            </a:r>
            <a:r>
              <a:rPr lang="zh-CN" altLang="en-US" sz="2400" dirty="0"/>
              <a:t>用邻接矩阵表示，实例𝑰的编码</a:t>
            </a:r>
          </a:p>
          <a:p>
            <a:pPr marL="0" indent="0">
              <a:lnSpc>
                <a:spcPct val="120000"/>
              </a:lnSpc>
              <a:spcBef>
                <a:spcPts val="0"/>
              </a:spcBef>
              <a:spcAft>
                <a:spcPts val="0"/>
              </a:spcAft>
              <a:buNone/>
            </a:pPr>
            <a:r>
              <a:rPr lang="zh-CN" altLang="en-US" sz="2400" dirty="0"/>
              <a:t>         𝒆𝟏</a:t>
            </a:r>
            <a:r>
              <a:rPr lang="en-US" altLang="zh-CN" sz="2400" dirty="0"/>
              <a:t>=</a:t>
            </a:r>
            <a:r>
              <a:rPr lang="zh-CN" altLang="en-US" sz="2400" dirty="0"/>
              <a:t>𝟎𝟏𝟎𝟏</a:t>
            </a:r>
            <a:r>
              <a:rPr lang="en-US" altLang="zh-CN" sz="2400" dirty="0"/>
              <a:t>;</a:t>
            </a:r>
            <a:r>
              <a:rPr lang="zh-CN" altLang="en-US" sz="2400" dirty="0"/>
              <a:t>𝟏𝟎𝟏𝟏</a:t>
            </a:r>
            <a:r>
              <a:rPr lang="en-US" altLang="zh-CN" sz="2400" dirty="0"/>
              <a:t>;</a:t>
            </a:r>
            <a:r>
              <a:rPr lang="zh-CN" altLang="en-US" sz="2400" dirty="0"/>
              <a:t>𝟎𝟏𝟎𝟏</a:t>
            </a:r>
            <a:r>
              <a:rPr lang="en-US" altLang="zh-CN" sz="2400" dirty="0"/>
              <a:t>;</a:t>
            </a:r>
            <a:r>
              <a:rPr lang="zh-CN" altLang="en-US" sz="2400" dirty="0"/>
              <a:t>𝟏𝟏𝟏𝟎</a:t>
            </a:r>
            <a:r>
              <a:rPr lang="en-US" altLang="zh-CN" sz="2400" dirty="0"/>
              <a:t>; </a:t>
            </a:r>
            <a:endParaRPr lang="zh-CN" altLang="en-US" sz="2400" dirty="0"/>
          </a:p>
          <a:p>
            <a:pPr marL="0" indent="0">
              <a:lnSpc>
                <a:spcPct val="120000"/>
              </a:lnSpc>
              <a:spcBef>
                <a:spcPts val="0"/>
              </a:spcBef>
              <a:spcAft>
                <a:spcPts val="0"/>
              </a:spcAft>
              <a:buNone/>
            </a:pPr>
            <a:r>
              <a:rPr lang="en-US" altLang="zh-CN" sz="2400" dirty="0"/>
              <a:t>     </a:t>
            </a:r>
            <a:r>
              <a:rPr lang="zh-CN" altLang="en-US" sz="2400" dirty="0"/>
              <a:t>用关联矩阵表示，实例𝑰的编码</a:t>
            </a:r>
            <a:endParaRPr lang="en-US" altLang="zh-CN" sz="2400" dirty="0"/>
          </a:p>
          <a:p>
            <a:pPr marL="0" indent="0">
              <a:lnSpc>
                <a:spcPct val="120000"/>
              </a:lnSpc>
              <a:spcBef>
                <a:spcPts val="0"/>
              </a:spcBef>
              <a:spcAft>
                <a:spcPts val="0"/>
              </a:spcAft>
              <a:buNone/>
            </a:pPr>
            <a:r>
              <a:rPr lang="en-US" altLang="zh-CN" sz="2400" dirty="0"/>
              <a:t>         </a:t>
            </a:r>
            <a:r>
              <a:rPr lang="zh-CN" altLang="en-US" sz="2400" dirty="0"/>
              <a:t>𝒆𝟐</a:t>
            </a:r>
            <a:r>
              <a:rPr lang="en-US" altLang="zh-CN" sz="2400" dirty="0"/>
              <a:t>=</a:t>
            </a:r>
            <a:r>
              <a:rPr lang="zh-CN" altLang="en-US" sz="2400" dirty="0"/>
              <a:t>𝟏𝟏𝟎𝟎𝟎</a:t>
            </a:r>
            <a:r>
              <a:rPr lang="en-US" altLang="zh-CN" sz="2400" dirty="0"/>
              <a:t>;</a:t>
            </a:r>
            <a:r>
              <a:rPr lang="zh-CN" altLang="en-US" sz="2400" dirty="0"/>
              <a:t>𝟏𝟎𝟏𝟏𝟎</a:t>
            </a:r>
            <a:r>
              <a:rPr lang="en-US" altLang="zh-CN" sz="2400" dirty="0"/>
              <a:t>;</a:t>
            </a:r>
            <a:r>
              <a:rPr lang="zh-CN" altLang="en-US" sz="2400" dirty="0"/>
              <a:t>𝟎𝟎𝟏𝟎𝟏</a:t>
            </a:r>
            <a:r>
              <a:rPr lang="en-US" altLang="zh-CN" sz="2400" dirty="0"/>
              <a:t>;</a:t>
            </a:r>
            <a:r>
              <a:rPr lang="zh-CN" altLang="en-US" sz="2400" dirty="0"/>
              <a:t>𝟎𝟏𝟎𝟏𝟏</a:t>
            </a:r>
            <a:r>
              <a:rPr lang="en-US" altLang="zh-CN" sz="2400" dirty="0"/>
              <a:t>;</a:t>
            </a:r>
            <a:endParaRPr lang="zh-CN" altLang="en-US" dirty="0"/>
          </a:p>
          <a:p>
            <a:pPr lvl="1">
              <a:lnSpc>
                <a:spcPct val="120000"/>
              </a:lnSpc>
              <a:spcBef>
                <a:spcPts val="0"/>
              </a:spcBef>
              <a:spcAft>
                <a:spcPts val="0"/>
              </a:spcAft>
            </a:pPr>
            <a:r>
              <a:rPr lang="zh-CN" altLang="en-US" dirty="0"/>
              <a:t>合理编码不应包含过多的冗余</a:t>
            </a:r>
            <a:endParaRPr lang="en-US" altLang="zh-CN" dirty="0"/>
          </a:p>
          <a:p>
            <a:pPr lvl="1">
              <a:lnSpc>
                <a:spcPct val="120000"/>
              </a:lnSpc>
              <a:spcBef>
                <a:spcPts val="0"/>
              </a:spcBef>
              <a:spcAft>
                <a:spcPts val="0"/>
              </a:spcAft>
            </a:pPr>
            <a:r>
              <a:rPr lang="zh-CN" altLang="en-US" dirty="0">
                <a:solidFill>
                  <a:srgbClr val="FF0000"/>
                </a:solidFill>
              </a:rPr>
              <a:t>所有合理编码的长度均多项式相关</a:t>
            </a:r>
            <a:endParaRPr lang="en-US" altLang="zh-CN" dirty="0">
              <a:solidFill>
                <a:srgbClr val="FF0000"/>
              </a:solidFill>
            </a:endParaRPr>
          </a:p>
          <a:p>
            <a:pPr>
              <a:lnSpc>
                <a:spcPct val="120000"/>
              </a:lnSpc>
              <a:spcBef>
                <a:spcPts val="0"/>
              </a:spcBef>
              <a:spcAft>
                <a:spcPts val="0"/>
              </a:spcAft>
            </a:pPr>
            <a:r>
              <a:rPr lang="zh-CN" altLang="en-US" dirty="0"/>
              <a:t>问题实例的规模是其编码的长度</a:t>
            </a:r>
            <a:endParaRPr lang="en-US" altLang="zh-CN" dirty="0"/>
          </a:p>
          <a:p>
            <a:pPr lvl="1">
              <a:lnSpc>
                <a:spcPct val="120000"/>
              </a:lnSpc>
              <a:spcBef>
                <a:spcPts val="0"/>
              </a:spcBef>
              <a:spcAft>
                <a:spcPts val="0"/>
              </a:spcAft>
            </a:pPr>
            <a:r>
              <a:rPr lang="en-US" altLang="zh-CN" dirty="0"/>
              <a:t>10000</a:t>
            </a:r>
            <a:r>
              <a:rPr lang="zh-CN" altLang="en-US" dirty="0"/>
              <a:t>个</a:t>
            </a:r>
            <a:r>
              <a:rPr lang="en-US" altLang="zh-CN" dirty="0"/>
              <a:t>32bit</a:t>
            </a:r>
            <a:r>
              <a:rPr lang="zh-CN" altLang="en-US" dirty="0"/>
              <a:t>的整数排序，规模可以是</a:t>
            </a:r>
            <a:r>
              <a:rPr lang="en-US" altLang="zh-CN" dirty="0"/>
              <a:t>10000</a:t>
            </a:r>
          </a:p>
          <a:p>
            <a:pPr lvl="1">
              <a:lnSpc>
                <a:spcPct val="120000"/>
              </a:lnSpc>
              <a:spcBef>
                <a:spcPts val="0"/>
              </a:spcBef>
              <a:spcAft>
                <a:spcPts val="0"/>
              </a:spcAft>
            </a:pPr>
            <a:r>
              <a:rPr lang="zh-CN" altLang="en-US" dirty="0"/>
              <a:t>两个大整数的乘法，其规模不是</a:t>
            </a:r>
            <a:r>
              <a:rPr lang="en-US" altLang="zh-CN" dirty="0"/>
              <a:t>2</a:t>
            </a:r>
            <a:r>
              <a:rPr lang="zh-CN" altLang="en-US" dirty="0"/>
              <a:t>，是整数位数。</a:t>
            </a:r>
            <a:endParaRPr lang="en-US" altLang="zh-CN" sz="2400" dirty="0"/>
          </a:p>
          <a:p>
            <a:pPr marL="0" indent="0">
              <a:buNone/>
            </a:pPr>
            <a:endParaRPr lang="zh-CN" altLang="en-US" sz="2400" dirty="0"/>
          </a:p>
        </p:txBody>
      </p:sp>
      <p:sp>
        <p:nvSpPr>
          <p:cNvPr id="3" name="标题 2"/>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问题难与易</a:t>
            </a:r>
            <a:endParaRPr lang="zh-CN" altLang="en-US" dirty="0"/>
          </a:p>
        </p:txBody>
      </p:sp>
    </p:spTree>
    <p:extLst>
      <p:ext uri="{BB962C8B-B14F-4D97-AF65-F5344CB8AC3E}">
        <p14:creationId xmlns:p14="http://schemas.microsoft.com/office/powerpoint/2010/main" val="406285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ts val="0"/>
              </a:spcBef>
              <a:spcAft>
                <a:spcPts val="0"/>
              </a:spcAft>
            </a:pPr>
            <a:r>
              <a:rPr lang="zh-CN" altLang="en-US" sz="2400" b="1" dirty="0"/>
              <a:t>算法运行时间是基本操作次数 </a:t>
            </a:r>
          </a:p>
          <a:p>
            <a:pPr lvl="1">
              <a:lnSpc>
                <a:spcPts val="3600"/>
              </a:lnSpc>
              <a:spcBef>
                <a:spcPts val="0"/>
              </a:spcBef>
              <a:spcAft>
                <a:spcPts val="0"/>
              </a:spcAft>
            </a:pPr>
            <a:r>
              <a:rPr lang="zh-CN" altLang="en-US" b="1" dirty="0"/>
              <a:t>指令集不同，基本操作次数也会不同</a:t>
            </a:r>
            <a:endParaRPr lang="en-US" altLang="zh-CN" b="1" dirty="0"/>
          </a:p>
          <a:p>
            <a:pPr lvl="1">
              <a:lnSpc>
                <a:spcPts val="3600"/>
              </a:lnSpc>
              <a:spcBef>
                <a:spcPts val="0"/>
              </a:spcBef>
              <a:spcAft>
                <a:spcPts val="0"/>
              </a:spcAft>
            </a:pPr>
            <a:r>
              <a:rPr lang="zh-CN" altLang="en-US" b="1" dirty="0"/>
              <a:t>关于合理指令集的两个说明 </a:t>
            </a:r>
          </a:p>
          <a:p>
            <a:pPr lvl="2">
              <a:lnSpc>
                <a:spcPts val="3600"/>
              </a:lnSpc>
              <a:spcBef>
                <a:spcPts val="0"/>
              </a:spcBef>
              <a:spcAft>
                <a:spcPts val="0"/>
              </a:spcAft>
            </a:pPr>
            <a:r>
              <a:rPr lang="zh-CN" altLang="en-US" sz="2400" dirty="0">
                <a:latin typeface="楷体" panose="02010609060101010101" pitchFamily="49" charset="-122"/>
                <a:ea typeface="楷体" panose="02010609060101010101" pitchFamily="49" charset="-122"/>
              </a:rPr>
              <a:t>指令集中的指令必须合理： 即每个指令的执行时间都应是常数</a:t>
            </a:r>
            <a:endParaRPr lang="en-US" altLang="zh-CN" sz="2400" dirty="0">
              <a:latin typeface="楷体" panose="02010609060101010101" pitchFamily="49" charset="-122"/>
              <a:ea typeface="楷体" panose="02010609060101010101" pitchFamily="49" charset="-122"/>
            </a:endParaRPr>
          </a:p>
          <a:p>
            <a:pPr lvl="2">
              <a:lnSpc>
                <a:spcPts val="3600"/>
              </a:lnSpc>
              <a:spcBef>
                <a:spcPts val="0"/>
              </a:spcBef>
              <a:spcAft>
                <a:spcPts val="0"/>
              </a:spcAft>
            </a:pPr>
            <a:r>
              <a:rPr lang="zh-CN" altLang="en-US" sz="2400" dirty="0">
                <a:latin typeface="楷体" panose="02010609060101010101" pitchFamily="49" charset="-122"/>
                <a:ea typeface="楷体" panose="02010609060101010101" pitchFamily="49" charset="-122"/>
              </a:rPr>
              <a:t>指令集间的等价性：</a:t>
            </a:r>
            <a:r>
              <a:rPr lang="zh-CN" altLang="en-US" sz="2400" dirty="0">
                <a:solidFill>
                  <a:srgbClr val="FF0000"/>
                </a:solidFill>
                <a:latin typeface="楷体" panose="02010609060101010101" pitchFamily="49" charset="-122"/>
                <a:ea typeface="楷体" panose="02010609060101010101" pitchFamily="49" charset="-122"/>
              </a:rPr>
              <a:t>每个指令都可以由另一个指令集里面的固定常数数量以内的指令模拟 </a:t>
            </a:r>
            <a:endParaRPr lang="en-US" altLang="zh-CN" sz="2400" dirty="0">
              <a:solidFill>
                <a:srgbClr val="FF0000"/>
              </a:solidFill>
              <a:latin typeface="楷体" panose="02010609060101010101" pitchFamily="49" charset="-122"/>
              <a:ea typeface="楷体" panose="02010609060101010101" pitchFamily="49" charset="-122"/>
            </a:endParaRPr>
          </a:p>
          <a:p>
            <a:pPr marL="0" indent="0">
              <a:lnSpc>
                <a:spcPct val="120000"/>
              </a:lnSpc>
              <a:spcBef>
                <a:spcPts val="0"/>
              </a:spcBef>
              <a:spcAft>
                <a:spcPts val="0"/>
              </a:spcAft>
              <a:buNone/>
            </a:pPr>
            <a:endParaRPr lang="zh-CN" altLang="en-US" dirty="0"/>
          </a:p>
        </p:txBody>
      </p:sp>
      <p:sp>
        <p:nvSpPr>
          <p:cNvPr id="3" name="标题 2"/>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问题难与易</a:t>
            </a:r>
            <a:endParaRPr lang="zh-CN" altLang="en-US" dirty="0"/>
          </a:p>
        </p:txBody>
      </p:sp>
    </p:spTree>
    <p:extLst>
      <p:ext uri="{BB962C8B-B14F-4D97-AF65-F5344CB8AC3E}">
        <p14:creationId xmlns:p14="http://schemas.microsoft.com/office/powerpoint/2010/main" val="422299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spcAft>
                <a:spcPts val="0"/>
              </a:spcAft>
            </a:pPr>
            <a:r>
              <a:rPr lang="zh-CN" altLang="en-US" b="1" dirty="0"/>
              <a:t>问题难易与编码和指令集无关 </a:t>
            </a:r>
          </a:p>
          <a:p>
            <a:pPr lvl="1">
              <a:lnSpc>
                <a:spcPct val="150000"/>
              </a:lnSpc>
              <a:spcBef>
                <a:spcPts val="0"/>
              </a:spcBef>
              <a:spcAft>
                <a:spcPts val="0"/>
              </a:spcAft>
            </a:pPr>
            <a:r>
              <a:rPr lang="zh-CN" altLang="en-US" b="1" dirty="0"/>
              <a:t>在合理的编码和合理的指令集下</a:t>
            </a:r>
            <a:r>
              <a:rPr lang="en-US" altLang="zh-CN" b="1" dirty="0"/>
              <a:t>,</a:t>
            </a:r>
            <a:r>
              <a:rPr lang="zh-CN" altLang="en-US" b="1" dirty="0"/>
              <a:t>算法是否为多项式时间与所选择的编码和所采用的指令集无关。</a:t>
            </a:r>
            <a:endParaRPr lang="en-US" altLang="zh-CN" b="1" dirty="0"/>
          </a:p>
          <a:p>
            <a:pPr lvl="1">
              <a:lnSpc>
                <a:spcPct val="150000"/>
              </a:lnSpc>
              <a:spcBef>
                <a:spcPts val="0"/>
              </a:spcBef>
              <a:spcAft>
                <a:spcPts val="0"/>
              </a:spcAft>
            </a:pPr>
            <a:r>
              <a:rPr lang="zh-CN" altLang="en-US" b="1" dirty="0"/>
              <a:t>问题的易解或难解也与编码和指令集无关。 </a:t>
            </a:r>
          </a:p>
          <a:p>
            <a:endParaRPr lang="zh-CN" altLang="en-US" dirty="0"/>
          </a:p>
        </p:txBody>
      </p:sp>
      <p:sp>
        <p:nvSpPr>
          <p:cNvPr id="3" name="标题 2"/>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问题难与易</a:t>
            </a:r>
            <a:endParaRPr lang="zh-CN" altLang="en-US" dirty="0"/>
          </a:p>
        </p:txBody>
      </p:sp>
    </p:spTree>
    <p:extLst>
      <p:ext uri="{BB962C8B-B14F-4D97-AF65-F5344CB8AC3E}">
        <p14:creationId xmlns:p14="http://schemas.microsoft.com/office/powerpoint/2010/main" val="213365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4CC1EA4-478A-4849-8409-1D676BA7A7CB}"/>
              </a:ext>
            </a:extLst>
          </p:cNvPr>
          <p:cNvSpPr>
            <a:spLocks noGrp="1"/>
          </p:cNvSpPr>
          <p:nvPr>
            <p:ph idx="1"/>
          </p:nvPr>
        </p:nvSpPr>
        <p:spPr/>
        <p:txBody>
          <a:bodyPr>
            <a:normAutofit lnSpcReduction="10000"/>
          </a:bodyPr>
          <a:lstStyle/>
          <a:p>
            <a:r>
              <a:rPr lang="zh-CN" altLang="en-US" b="1" dirty="0">
                <a:latin typeface="Arial" panose="020B0604020202020204" pitchFamily="34" charset="0"/>
                <a:cs typeface="Arial" panose="020B0604020202020204" pitchFamily="34" charset="0"/>
              </a:rPr>
              <a:t>不可计算问题：</a:t>
            </a:r>
            <a:endParaRPr lang="en-US" altLang="zh-CN" b="1"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不管在多长时间内，都不能被任何一台计算机解决。如：图灵机停机问题。</a:t>
            </a:r>
            <a:endParaRPr lang="en-US" altLang="zh-CN" b="1" dirty="0">
              <a:latin typeface="Arial" panose="020B0604020202020204" pitchFamily="34" charset="0"/>
              <a:cs typeface="Arial" panose="020B0604020202020204" pitchFamily="34" charset="0"/>
            </a:endParaRPr>
          </a:p>
          <a:p>
            <a:r>
              <a:rPr lang="zh-CN" altLang="en-US" b="1" dirty="0">
                <a:latin typeface="Arial" panose="020B0604020202020204" pitchFamily="34" charset="0"/>
                <a:cs typeface="Arial" panose="020B0604020202020204" pitchFamily="34" charset="0"/>
              </a:rPr>
              <a:t>难解问题</a:t>
            </a:r>
            <a:endParaRPr lang="en-US" altLang="zh-CN" b="1"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至少需要指数时间或指数空间。如：判定</a:t>
            </a:r>
            <a:r>
              <a:rPr lang="en-US" altLang="zh-CN" b="1" dirty="0" err="1">
                <a:latin typeface="Arial" panose="020B0604020202020204" pitchFamily="34" charset="0"/>
                <a:cs typeface="Arial" panose="020B0604020202020204" pitchFamily="34" charset="0"/>
              </a:rPr>
              <a:t>Presburger</a:t>
            </a:r>
            <a:r>
              <a:rPr lang="zh-CN" altLang="en-US" b="1" dirty="0">
                <a:latin typeface="Arial" panose="020B0604020202020204" pitchFamily="34" charset="0"/>
                <a:cs typeface="Arial" panose="020B0604020202020204" pitchFamily="34" charset="0"/>
              </a:rPr>
              <a:t>算术中的命题是否为真问题</a:t>
            </a:r>
            <a:endParaRPr lang="en-US" altLang="zh-CN" b="1" dirty="0">
              <a:latin typeface="Arial" panose="020B0604020202020204" pitchFamily="34" charset="0"/>
              <a:cs typeface="Arial" panose="020B0604020202020204" pitchFamily="34" charset="0"/>
            </a:endParaRPr>
          </a:p>
          <a:p>
            <a:r>
              <a:rPr lang="zh-CN" altLang="en-US" b="1" dirty="0">
                <a:latin typeface="Arial" panose="020B0604020202020204" pitchFamily="34" charset="0"/>
                <a:cs typeface="Arial" panose="020B0604020202020204" pitchFamily="34" charset="0"/>
              </a:rPr>
              <a:t>易解问题</a:t>
            </a:r>
            <a:endParaRPr lang="en-US" altLang="zh-CN" b="1"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排序、最小生成树、单源最短路径等</a:t>
            </a:r>
            <a:endParaRPr lang="en-US" altLang="zh-CN" b="1" dirty="0">
              <a:latin typeface="Arial" panose="020B0604020202020204" pitchFamily="34" charset="0"/>
              <a:cs typeface="Arial" panose="020B0604020202020204" pitchFamily="34" charset="0"/>
            </a:endParaRPr>
          </a:p>
          <a:p>
            <a:r>
              <a:rPr lang="en-US" altLang="zh-CN" b="1" dirty="0">
                <a:latin typeface="Arial" panose="020B0604020202020204" pitchFamily="34" charset="0"/>
                <a:cs typeface="Arial" panose="020B0604020202020204" pitchFamily="34" charset="0"/>
              </a:rPr>
              <a:t>NPC</a:t>
            </a:r>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NP-complete</a:t>
            </a:r>
            <a:r>
              <a:rPr lang="zh-CN" altLang="en-US" b="1" dirty="0">
                <a:latin typeface="Arial" panose="020B0604020202020204" pitchFamily="34" charset="0"/>
                <a:cs typeface="Arial" panose="020B0604020202020204" pitchFamily="34" charset="0"/>
              </a:rPr>
              <a:t>）问题（不知难还是易）</a:t>
            </a:r>
            <a:endParaRPr lang="en-US" altLang="zh-CN" b="1"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哈密顿回路问题、</a:t>
            </a:r>
            <a:r>
              <a:rPr lang="en-US" altLang="zh-CN" b="1" dirty="0">
                <a:latin typeface="Arial" panose="020B0604020202020204" pitchFamily="34" charset="0"/>
                <a:cs typeface="Arial" panose="020B0604020202020204" pitchFamily="34" charset="0"/>
              </a:rPr>
              <a:t>TSP</a:t>
            </a:r>
            <a:r>
              <a:rPr lang="zh-CN" altLang="en-US" b="1" dirty="0">
                <a:latin typeface="Arial" panose="020B0604020202020204" pitchFamily="34" charset="0"/>
                <a:cs typeface="Arial" panose="020B0604020202020204" pitchFamily="34" charset="0"/>
              </a:rPr>
              <a:t>问题等</a:t>
            </a:r>
          </a:p>
        </p:txBody>
      </p:sp>
      <p:sp>
        <p:nvSpPr>
          <p:cNvPr id="3" name="标题 2">
            <a:extLst>
              <a:ext uri="{FF2B5EF4-FFF2-40B4-BE49-F238E27FC236}">
                <a16:creationId xmlns:a16="http://schemas.microsoft.com/office/drawing/2014/main" id="{D03F958A-0758-41D5-86E8-A92ABE368D08}"/>
              </a:ext>
            </a:extLst>
          </p:cNvPr>
          <p:cNvSpPr>
            <a:spLocks noGrp="1"/>
          </p:cNvSpPr>
          <p:nvPr>
            <p:ph type="title"/>
          </p:nvPr>
        </p:nvSpPr>
        <p:spPr/>
        <p:txBody>
          <a:bodyPr>
            <a:normAutofit/>
          </a:bodyPr>
          <a:lstStyle/>
          <a:p>
            <a:r>
              <a:rPr lang="zh-CN" altLang="en-US" dirty="0"/>
              <a:t>问题难与易</a:t>
            </a:r>
          </a:p>
        </p:txBody>
      </p:sp>
    </p:spTree>
    <p:extLst>
      <p:ext uri="{BB962C8B-B14F-4D97-AF65-F5344CB8AC3E}">
        <p14:creationId xmlns:p14="http://schemas.microsoft.com/office/powerpoint/2010/main" val="391726314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3085</TotalTime>
  <Words>4627</Words>
  <Application>Microsoft Office PowerPoint</Application>
  <PresentationFormat>全屏显示(4:3)</PresentationFormat>
  <Paragraphs>380</Paragraphs>
  <Slides>53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等线</vt:lpstr>
      <vt:lpstr>楷体</vt:lpstr>
      <vt:lpstr>宋体</vt:lpstr>
      <vt:lpstr>Arial</vt:lpstr>
      <vt:lpstr>Calibri</vt:lpstr>
      <vt:lpstr>Calibri Light</vt:lpstr>
      <vt:lpstr>Cambria Math</vt:lpstr>
      <vt:lpstr>Times New Roman</vt:lpstr>
      <vt:lpstr>Wingdings</vt:lpstr>
      <vt:lpstr>Office 主题</vt:lpstr>
      <vt:lpstr>PowerPoint 演示文稿</vt:lpstr>
      <vt:lpstr>算法运行时间</vt:lpstr>
      <vt:lpstr>算法运行时间</vt:lpstr>
      <vt:lpstr>问题难与易</vt:lpstr>
      <vt:lpstr>问题难与易</vt:lpstr>
      <vt:lpstr>问题难与易</vt:lpstr>
      <vt:lpstr>问题难与易</vt:lpstr>
      <vt:lpstr>问题难与易</vt:lpstr>
      <vt:lpstr>问题难与易</vt:lpstr>
      <vt:lpstr>NPC问题证明概述</vt:lpstr>
      <vt:lpstr>判定问题</vt:lpstr>
      <vt:lpstr>判定问题</vt:lpstr>
      <vt:lpstr>判定问题</vt:lpstr>
      <vt:lpstr>判定问题</vt:lpstr>
      <vt:lpstr>判定问题</vt:lpstr>
      <vt:lpstr>NP类</vt:lpstr>
      <vt:lpstr>NP类</vt:lpstr>
      <vt:lpstr>NP类</vt:lpstr>
      <vt:lpstr>NP类</vt:lpstr>
      <vt:lpstr>NP类</vt:lpstr>
      <vt:lpstr>NP类</vt:lpstr>
      <vt:lpstr>多项式时间变换</vt:lpstr>
      <vt:lpstr>多项式时间变换</vt:lpstr>
      <vt:lpstr>多项式时间变换</vt:lpstr>
      <vt:lpstr>多项式时间变换</vt:lpstr>
      <vt:lpstr>多项式时间变换</vt:lpstr>
      <vt:lpstr>多项式时间变换</vt:lpstr>
      <vt:lpstr>多项式时间变换</vt:lpstr>
      <vt:lpstr>多项式时间变换</vt:lpstr>
      <vt:lpstr>NP完全性及其性质</vt:lpstr>
      <vt:lpstr>NP完全性及其性质</vt:lpstr>
      <vt:lpstr>NP完全性及其性质</vt:lpstr>
      <vt:lpstr>NP完全性及其性质</vt:lpstr>
      <vt:lpstr>NP完全性及其性质</vt:lpstr>
      <vt:lpstr>NP完全性及其性质</vt:lpstr>
      <vt:lpstr>Cook-Levin定理 </vt:lpstr>
      <vt:lpstr>Cook-Levin定理 </vt:lpstr>
      <vt:lpstr>Cook-Levin定理 </vt:lpstr>
      <vt:lpstr>Cook-Levin定理 </vt:lpstr>
      <vt:lpstr>3SAT是NP完全</vt:lpstr>
      <vt:lpstr>顶点覆盖、团、独立集</vt:lpstr>
      <vt:lpstr>顶点覆盖、团、独立集</vt:lpstr>
      <vt:lpstr>顶点覆盖、团、独立集</vt:lpstr>
      <vt:lpstr>顶点覆盖、团、独立集</vt:lpstr>
      <vt:lpstr>顶点覆盖、团、独立集</vt:lpstr>
      <vt:lpstr>顶点覆盖、团、独立集</vt:lpstr>
      <vt:lpstr>顶点覆盖是NP完全的 </vt:lpstr>
      <vt:lpstr>顶点覆盖是NP完全的 </vt:lpstr>
      <vt:lpstr>顶点覆盖是NP完全的 </vt:lpstr>
      <vt:lpstr>顶点覆盖是NP完全的 </vt:lpstr>
      <vt:lpstr>顶点覆盖是NP完全的 </vt:lpstr>
      <vt:lpstr>顶点覆盖是NP完全的 </vt:lpstr>
      <vt:lpstr>顶点覆盖是NP完全的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cyxiao</dc:creator>
  <cp:lastModifiedBy>xu sunny</cp:lastModifiedBy>
  <cp:revision>543</cp:revision>
  <dcterms:created xsi:type="dcterms:W3CDTF">2016-02-17T02:04:21Z</dcterms:created>
  <dcterms:modified xsi:type="dcterms:W3CDTF">2020-06-03T12:01:14Z</dcterms:modified>
</cp:coreProperties>
</file>