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289" r:id="rId3"/>
    <p:sldId id="257" r:id="rId4"/>
    <p:sldId id="259" r:id="rId5"/>
    <p:sldId id="324" r:id="rId6"/>
    <p:sldId id="290" r:id="rId7"/>
    <p:sldId id="261" r:id="rId8"/>
    <p:sldId id="262" r:id="rId9"/>
    <p:sldId id="263" r:id="rId10"/>
    <p:sldId id="312" r:id="rId11"/>
    <p:sldId id="264" r:id="rId12"/>
    <p:sldId id="265" r:id="rId13"/>
    <p:sldId id="313" r:id="rId14"/>
    <p:sldId id="315" r:id="rId15"/>
    <p:sldId id="314" r:id="rId16"/>
    <p:sldId id="273" r:id="rId17"/>
    <p:sldId id="320" r:id="rId18"/>
    <p:sldId id="316" r:id="rId19"/>
    <p:sldId id="317" r:id="rId20"/>
    <p:sldId id="319" r:id="rId21"/>
    <p:sldId id="323" r:id="rId22"/>
    <p:sldId id="322" r:id="rId23"/>
    <p:sldId id="278" r:id="rId24"/>
    <p:sldId id="295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310" r:id="rId35"/>
    <p:sldId id="296" r:id="rId36"/>
    <p:sldId id="311" r:id="rId37"/>
    <p:sldId id="297" r:id="rId38"/>
    <p:sldId id="298" r:id="rId39"/>
    <p:sldId id="299" r:id="rId40"/>
    <p:sldId id="309" r:id="rId41"/>
    <p:sldId id="300" r:id="rId42"/>
    <p:sldId id="302" r:id="rId43"/>
    <p:sldId id="303" r:id="rId44"/>
    <p:sldId id="306" r:id="rId45"/>
    <p:sldId id="304" r:id="rId46"/>
    <p:sldId id="308" r:id="rId47"/>
    <p:sldId id="305" r:id="rId48"/>
    <p:sldId id="307" r:id="rId49"/>
    <p:sldId id="267" r:id="rId50"/>
    <p:sldId id="268" r:id="rId51"/>
    <p:sldId id="291" r:id="rId52"/>
    <p:sldId id="292" r:id="rId53"/>
    <p:sldId id="294" r:id="rId54"/>
    <p:sldId id="288" r:id="rId5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4F4F4"/>
    <a:srgbClr val="00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54" autoAdjust="0"/>
  </p:normalViewPr>
  <p:slideViewPr>
    <p:cSldViewPr snapToGrid="0">
      <p:cViewPr varScale="1">
        <p:scale>
          <a:sx n="56" d="100"/>
          <a:sy n="56" d="100"/>
        </p:scale>
        <p:origin x="15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B6C10-CBCE-420F-972C-AA7BCEFB9016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A9A0E-E124-4870-AE20-F56F0CA61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02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A9A0E-E124-4870-AE20-F56F0CA61BF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244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A9A0E-E124-4870-AE20-F56F0CA61BF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378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A9A0E-E124-4870-AE20-F56F0CA61BF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965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A9A0E-E124-4870-AE20-F56F0CA61BF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973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64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99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12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正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6" y="0"/>
            <a:ext cx="9144000" cy="1147779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-26126" y="1150937"/>
            <a:ext cx="9180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7779"/>
            <a:ext cx="9132026" cy="5265719"/>
          </a:xfrm>
          <a:solidFill>
            <a:schemeClr val="bg1"/>
          </a:solidFill>
        </p:spPr>
        <p:txBody>
          <a:bodyPr/>
          <a:lstStyle>
            <a:lvl1pPr marL="252000" indent="-2880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rgbClr val="FF00FF"/>
              </a:buClr>
              <a:buFont typeface="Wingdings" panose="05000000000000000000" pitchFamily="2" charset="2"/>
              <a:buChar char="u"/>
              <a:defRPr sz="32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6858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</a:defRPr>
            </a:lvl3pPr>
            <a:lvl4pPr marL="16002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</a:defRPr>
            </a:lvl4pPr>
            <a:lvl5pPr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24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-17419" y="6398227"/>
            <a:ext cx="9180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3498"/>
            <a:ext cx="9144000" cy="444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7" y="12700"/>
            <a:ext cx="9121203" cy="113823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1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18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64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71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75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53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16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21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38E3B-0D5F-45A2-BD73-2BC397B4B6BC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D61E8-B9C7-4E3F-8B11-AC827D5B2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1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microsoft.com/office/2007/relationships/hdphoto" Target="../media/hdphoto3.wdp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26.png"/><Relationship Id="rId4" Type="http://schemas.microsoft.com/office/2007/relationships/hdphoto" Target="../media/hdphoto3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60631" y="4533364"/>
            <a:ext cx="4842456" cy="1094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</a:rPr>
              <a:t>算法分析与设计</a:t>
            </a:r>
            <a:endParaRPr lang="en-US" altLang="zh-CN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509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513497A-7AD6-4310-90EB-23199C8A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幂乘算法的应用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7648FD-CF3C-4298-9B81-D4187D26E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31620" y="1449705"/>
            <a:ext cx="61722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50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Fibonacci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数列 方法二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非递归算法</a:t>
            </a:r>
            <a:endParaRPr lang="en-US" altLang="zh-CN" dirty="0"/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fibonacci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n)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{   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if (n&lt;2) return n;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f0=0, f1=1, f;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for (int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=2;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&lt;=n;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++) { f=f0+f1; f0=f1; f1=f; }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return f;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}            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幂乘算法的应用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743289" y="5857049"/>
                <a:ext cx="34964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运行时间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T(n)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Θ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289" y="5857049"/>
                <a:ext cx="3496470" cy="523220"/>
              </a:xfrm>
              <a:prstGeom prst="rect">
                <a:avLst/>
              </a:prstGeom>
              <a:blipFill>
                <a:blip r:embed="rId2"/>
                <a:stretch>
                  <a:fillRect l="-1742" t="-17442" b="-30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4DDB21A7-DFE0-432F-8D07-2FD8CAF923FE}"/>
              </a:ext>
            </a:extLst>
          </p:cNvPr>
          <p:cNvSpPr txBox="1"/>
          <p:nvPr/>
        </p:nvSpPr>
        <p:spPr>
          <a:xfrm>
            <a:off x="994410" y="5337810"/>
            <a:ext cx="3577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333FF"/>
                </a:solidFill>
              </a:rPr>
              <a:t>考虑加法是基本操作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C18E2D-848B-4C66-9284-A8A0F0D55B95}"/>
              </a:ext>
            </a:extLst>
          </p:cNvPr>
          <p:cNvSpPr txBox="1"/>
          <p:nvPr/>
        </p:nvSpPr>
        <p:spPr>
          <a:xfrm>
            <a:off x="4290060" y="5330190"/>
            <a:ext cx="204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(n-1)</a:t>
            </a: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次加法</a:t>
            </a:r>
          </a:p>
        </p:txBody>
      </p:sp>
    </p:spTree>
    <p:extLst>
      <p:ext uri="{BB962C8B-B14F-4D97-AF65-F5344CB8AC3E}">
        <p14:creationId xmlns:p14="http://schemas.microsoft.com/office/powerpoint/2010/main" val="331145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0" y="1147779"/>
                <a:ext cx="9132026" cy="5710221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</a:rPr>
                  <a:t>Fibonacci</a:t>
                </a:r>
                <a:r>
                  <a:rPr lang="zh-CN" altLang="en-US" dirty="0">
                    <a:solidFill>
                      <a:srgbClr val="FF0000"/>
                    </a:solidFill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</a:rPr>
                  <a:t>数列 方法三</a:t>
                </a:r>
                <a:endPara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endParaRPr>
              </a:p>
              <a:p>
                <a:pPr marL="0" indent="0">
                  <a:lnSpc>
                    <a:spcPts val="4000"/>
                  </a:lnSpc>
                  <a:spcBef>
                    <a:spcPct val="500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  <a:cs typeface="Arial" panose="020B0604020202020204" pitchFamily="34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endParaRPr>
              </a:p>
              <a:p>
                <a:pPr marL="0" indent="0">
                  <a:lnSpc>
                    <a:spcPts val="4000"/>
                  </a:lnSpc>
                  <a:spcBef>
                    <a:spcPct val="500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  <m:t>𝒏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  <m:t>𝒏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  <m:t>𝒏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  <m:t>𝒏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  <m:t>𝒏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Arial" panose="020B0604020202020204" pitchFamily="34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  <a:cs typeface="Arial" panose="020B0604020202020204" pitchFamily="34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endParaRPr>
              </a:p>
              <a:p>
                <a:pPr marL="0" indent="0">
                  <a:lnSpc>
                    <a:spcPts val="4000"/>
                  </a:lnSpc>
                  <a:spcBef>
                    <a:spcPct val="50000"/>
                  </a:spcBef>
                  <a:spcAft>
                    <a:spcPts val="1200"/>
                  </a:spcAft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</a:rPr>
                  <a:t>                    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_GB2312" pitchFamily="49" charset="-122"/>
                                    <a:cs typeface="Arial" panose="020B060402020202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Arial" panose="020B0604020202020204" pitchFamily="34" charset="0"/>
                          </a:rPr>
                          <m:t>𝟏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Arial" panose="020B0604020202020204" pitchFamily="34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 pitchFamily="49" charset="-122"/>
                                  <a:cs typeface="Arial" panose="020B0604020202020204" pitchFamily="34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_GB2312" pitchFamily="49" charset="-122"/>
                                    <a:cs typeface="Arial" panose="020B060402020202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 pitchFamily="49" charset="-122"/>
                                      <a:cs typeface="Arial" panose="020B0604020202020204" pitchFamily="34" charset="0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Arial" panose="020B0604020202020204" pitchFamily="34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</a:rPr>
                  <a:t>  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zh-CN" dirty="0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47779"/>
                <a:ext cx="9132026" cy="5710221"/>
              </a:xfrm>
              <a:blipFill>
                <a:blip r:embed="rId2"/>
                <a:stretch>
                  <a:fillRect l="-1669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幂乘算法的应用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50088" y="5168190"/>
                <a:ext cx="8993912" cy="15696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时间复杂度分析：</a:t>
                </a:r>
                <a:endPara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采用幂乘算法计算</a:t>
                </a:r>
                <a:r>
                  <a:rPr lang="en-US" altLang="zh-CN" sz="2400" b="1" i="1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altLang="zh-CN" sz="2400" b="1" i="1" baseline="300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矩阵乘法次数：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Θ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endPara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每次矩阵乘法需要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次元素相乘，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次元素相加</a:t>
                </a:r>
                <a:endPara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基本操作选元素相乘，则时间复杂度</a:t>
                </a:r>
                <a14:m>
                  <m:oMath xmlns:m="http://schemas.openxmlformats.org/officeDocument/2006/math">
                    <m:r>
                      <a:rPr lang="zh-CN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：</m:t>
                    </m:r>
                    <m:r>
                      <a:rPr lang="zh-CN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8</m:t>
                    </m:r>
                    <m:r>
                      <m:rPr>
                        <m:sty m:val="p"/>
                      </m:rPr>
                      <a:rPr lang="el-GR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Θ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</m:e>
                        </m:func>
                      </m:e>
                    </m:d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Θ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88" y="5168190"/>
                <a:ext cx="8993912" cy="1569660"/>
              </a:xfrm>
              <a:prstGeom prst="rect">
                <a:avLst/>
              </a:prstGeom>
              <a:blipFill>
                <a:blip r:embed="rId3"/>
                <a:stretch>
                  <a:fillRect l="-880" t="-3846" b="-6154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40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F94B87C-7055-4ADB-8099-3ABD66979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7779"/>
            <a:ext cx="8938260" cy="5401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Fibonacci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数列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(bits)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长的大整数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(n&gt;32 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n&gt;64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1bit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的加法乘法为基本操作（位运算）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000" lvl="1" indent="-457200"/>
            <a:r>
              <a:rPr lang="zh-CN" altLang="en-US" dirty="0"/>
              <a:t>两个大整数加法操作的时间复杂度：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</a:p>
          <a:p>
            <a:pPr marL="433800" lvl="1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FB6216F-AD1C-423A-8CC0-E267B73F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幂乘算法的应用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FA291B1-76DC-4279-BDD2-AC7A0A510009}"/>
              </a:ext>
            </a:extLst>
          </p:cNvPr>
          <p:cNvGrpSpPr/>
          <p:nvPr/>
        </p:nvGrpSpPr>
        <p:grpSpPr>
          <a:xfrm>
            <a:off x="1417320" y="4173855"/>
            <a:ext cx="5520690" cy="1862633"/>
            <a:chOff x="1417320" y="4173855"/>
            <a:chExt cx="5520690" cy="186263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FD81749-5948-4581-95A8-EAAF5E4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7320" y="4173855"/>
              <a:ext cx="5520690" cy="1862633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2E125F8-4B17-4178-8336-E80CAA80B622}"/>
                </a:ext>
              </a:extLst>
            </p:cNvPr>
            <p:cNvSpPr txBox="1"/>
            <p:nvPr/>
          </p:nvSpPr>
          <p:spPr>
            <a:xfrm>
              <a:off x="2320290" y="5006340"/>
              <a:ext cx="514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+</a:t>
              </a:r>
              <a:endParaRPr lang="zh-CN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3234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F94B87C-7055-4ADB-8099-3ABD66979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7779"/>
            <a:ext cx="8938260" cy="5401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Fibonacci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数列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(bits)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长的大整数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(n&gt;32 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n&gt;64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1bit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的加法乘法为基本操作（位运算）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000" lvl="1" indent="-457200"/>
            <a:r>
              <a:rPr lang="zh-CN" altLang="en-US" dirty="0"/>
              <a:t>两个大整数乘法操作的时间复杂度：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33800" lvl="1" indent="0">
              <a:buNone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3800" lvl="1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FB6216F-AD1C-423A-8CC0-E267B73F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幂乘算法的应用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DEAE3F7-0467-4EFC-B22F-9A176CDB67C6}"/>
              </a:ext>
            </a:extLst>
          </p:cNvPr>
          <p:cNvGrpSpPr/>
          <p:nvPr/>
        </p:nvGrpSpPr>
        <p:grpSpPr>
          <a:xfrm>
            <a:off x="1463040" y="3524250"/>
            <a:ext cx="6492240" cy="2901891"/>
            <a:chOff x="1463040" y="3524250"/>
            <a:chExt cx="6492240" cy="290189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81C12F5-05C5-4870-AF1C-BD3D71D64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9257" y="3524250"/>
              <a:ext cx="6276023" cy="2901891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04367F5-6774-413D-872E-BC8389EDD2C2}"/>
                </a:ext>
              </a:extLst>
            </p:cNvPr>
            <p:cNvSpPr txBox="1"/>
            <p:nvPr/>
          </p:nvSpPr>
          <p:spPr>
            <a:xfrm>
              <a:off x="1463040" y="3566160"/>
              <a:ext cx="1280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13*11</a:t>
              </a:r>
              <a:endParaRPr lang="zh-CN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215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F94B87C-7055-4ADB-8099-3ABD66979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7779"/>
            <a:ext cx="8938260" cy="54016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Fibonacci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数列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(bits)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长的大整数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(n&gt;32 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n&gt;64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1bit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的加法或乘法为基本操作（位运算）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000" lvl="1" indent="-457200"/>
            <a:r>
              <a:rPr lang="zh-CN" altLang="en-US" dirty="0"/>
              <a:t>两个大整数加法操作的时间复杂度：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</a:p>
          <a:p>
            <a:pPr marL="891000" lvl="1" indent="-457200"/>
            <a:r>
              <a:rPr lang="zh-CN" altLang="en-US" dirty="0"/>
              <a:t>两个大整数乘法操作的时间复杂度：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33800" lvl="1" indent="0">
              <a:buNone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380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考虑整数加法乘法的时间复杂度，即以位运算为基本操作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38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重新计算上述三个方法的时间复杂度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380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方法三是否一定优于方法二？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3800" lvl="1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FB6216F-AD1C-423A-8CC0-E267B73F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幂乘算法的应用</a:t>
            </a:r>
          </a:p>
        </p:txBody>
      </p:sp>
    </p:spTree>
    <p:extLst>
      <p:ext uri="{BB962C8B-B14F-4D97-AF65-F5344CB8AC3E}">
        <p14:creationId xmlns:p14="http://schemas.microsoft.com/office/powerpoint/2010/main" val="246009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800" dirty="0"/>
                  <a:t>请设计一个有效的算法，进行两个长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 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𝒏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𝒃𝒊𝒕𝒔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)</m:t>
                    </m:r>
                  </m:oMath>
                </a14:m>
                <a:r>
                  <a:rPr lang="zh-CN" altLang="en-US" sz="2800" dirty="0"/>
                  <a:t>大整数的乘法运算。假设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n=2</a:t>
                </a:r>
                <a:r>
                  <a:rPr lang="en-US" altLang="zh-CN" sz="28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数学家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Carl Friedrich Gauss</a:t>
                </a: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altLang="zh-CN" sz="28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it-IT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 + bi)(c + di) = ac - bd + (bc + ad)i</a:t>
                </a: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it-IT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ad = (a + b)(c + d) -</a:t>
                </a:r>
                <a:r>
                  <a: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 –</a:t>
                </a:r>
                <a:r>
                  <a: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bd</a:t>
                </a: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8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四次乘法</a:t>
                </a:r>
                <a:r>
                  <a:rPr lang="en-US" altLang="zh-CN" sz="28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altLang="zh-CN" sz="2800" dirty="0">
                    <a:solidFill>
                      <a:srgbClr val="FF00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  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三次乘法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  </a:t>
                </a:r>
                <a:endParaRPr lang="it-IT" altLang="zh-CN" sz="2800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it-IT" altLang="zh-CN" sz="2800" b="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endParaRPr lang="en-US" altLang="zh-CN" sz="28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altLang="zh-CN" sz="28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35" t="-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大整数的乘法</a:t>
            </a:r>
          </a:p>
        </p:txBody>
      </p:sp>
    </p:spTree>
    <p:extLst>
      <p:ext uri="{BB962C8B-B14F-4D97-AF65-F5344CB8AC3E}">
        <p14:creationId xmlns:p14="http://schemas.microsoft.com/office/powerpoint/2010/main" val="1088099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t-IT" altLang="zh-CN" sz="2800" b="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altLang="zh-CN" sz="28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大整数的乘法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39BBB2-68B8-4A1C-A7CD-D10357ABFDFE}"/>
              </a:ext>
            </a:extLst>
          </p:cNvPr>
          <p:cNvSpPr txBox="1"/>
          <p:nvPr/>
        </p:nvSpPr>
        <p:spPr>
          <a:xfrm>
            <a:off x="124152" y="2098105"/>
            <a:ext cx="883696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8956</a:t>
            </a:r>
            <a:r>
              <a:rPr lang="zh-CN" altLang="en-US" sz="2400" b="1" dirty="0"/>
              <a:t>*</a:t>
            </a:r>
            <a:r>
              <a:rPr lang="en-US" altLang="zh-CN" sz="2400" b="1" dirty="0"/>
              <a:t>2345  =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89</a:t>
            </a:r>
            <a:r>
              <a:rPr lang="zh-CN" altLang="en-US" sz="2400" b="1" dirty="0"/>
              <a:t>*</a:t>
            </a:r>
            <a:r>
              <a:rPr lang="en-US" altLang="zh-CN" sz="2400" b="1" dirty="0"/>
              <a:t>100+56</a:t>
            </a:r>
            <a:r>
              <a:rPr lang="zh-CN" altLang="en-US" sz="2400" b="1" dirty="0"/>
              <a:t>）*（</a:t>
            </a:r>
            <a:r>
              <a:rPr lang="en-US" altLang="zh-CN" sz="2400" b="1" dirty="0"/>
              <a:t>23</a:t>
            </a:r>
            <a:r>
              <a:rPr lang="zh-CN" altLang="en-US" sz="2400" b="1" dirty="0"/>
              <a:t>*</a:t>
            </a:r>
            <a:r>
              <a:rPr lang="en-US" altLang="zh-CN" sz="2400" b="1" dirty="0"/>
              <a:t>100+45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r>
              <a:rPr lang="en-US" altLang="zh-CN" sz="2400" b="1" dirty="0"/>
              <a:t>                =   89</a:t>
            </a:r>
            <a:r>
              <a:rPr lang="zh-CN" altLang="en-US" sz="2400" b="1" dirty="0"/>
              <a:t>*</a:t>
            </a:r>
            <a:r>
              <a:rPr lang="en-US" altLang="zh-CN" sz="2400" b="1" dirty="0"/>
              <a:t>23</a:t>
            </a:r>
            <a:r>
              <a:rPr lang="zh-CN" altLang="en-US" sz="2400" b="1" dirty="0"/>
              <a:t>*</a:t>
            </a:r>
            <a:r>
              <a:rPr lang="en-US" altLang="zh-CN" sz="2400" b="1" dirty="0"/>
              <a:t>10000+89</a:t>
            </a:r>
            <a:r>
              <a:rPr lang="zh-CN" altLang="en-US" sz="2400" b="1" dirty="0"/>
              <a:t>*</a:t>
            </a:r>
            <a:r>
              <a:rPr lang="en-US" altLang="zh-CN" sz="2400" b="1" dirty="0"/>
              <a:t>45</a:t>
            </a:r>
            <a:r>
              <a:rPr lang="zh-CN" altLang="en-US" sz="2400" b="1" dirty="0"/>
              <a:t>*</a:t>
            </a:r>
            <a:r>
              <a:rPr lang="en-US" altLang="zh-CN" sz="2400" b="1" dirty="0"/>
              <a:t>100+56</a:t>
            </a:r>
            <a:r>
              <a:rPr lang="zh-CN" altLang="en-US" sz="2400" b="1" dirty="0"/>
              <a:t>*</a:t>
            </a:r>
            <a:r>
              <a:rPr lang="en-US" altLang="zh-CN" sz="2400" b="1" dirty="0"/>
              <a:t>23</a:t>
            </a:r>
            <a:r>
              <a:rPr lang="zh-CN" altLang="en-US" sz="2400" b="1" dirty="0"/>
              <a:t>*</a:t>
            </a:r>
            <a:r>
              <a:rPr lang="en-US" altLang="zh-CN" sz="2400" b="1" dirty="0"/>
              <a:t>100+56</a:t>
            </a:r>
            <a:r>
              <a:rPr lang="zh-CN" altLang="en-US" sz="2400" b="1" dirty="0"/>
              <a:t>*</a:t>
            </a:r>
            <a:r>
              <a:rPr lang="en-US" altLang="zh-CN" sz="2400" b="1" dirty="0"/>
              <a:t>45</a:t>
            </a:r>
          </a:p>
          <a:p>
            <a:r>
              <a:rPr lang="en-US" altLang="zh-CN" sz="2400" b="1" dirty="0"/>
              <a:t>                =   </a:t>
            </a:r>
            <a:r>
              <a:rPr lang="en-US" altLang="zh-CN" sz="2400" b="1" dirty="0">
                <a:solidFill>
                  <a:srgbClr val="FF0000"/>
                </a:solidFill>
              </a:rPr>
              <a:t>89*23</a:t>
            </a:r>
            <a:r>
              <a:rPr lang="en-US" altLang="zh-CN" sz="2400" b="1" dirty="0"/>
              <a:t>*10</a:t>
            </a:r>
            <a:r>
              <a:rPr lang="en-US" altLang="zh-CN" sz="2400" b="1" baseline="30000" dirty="0"/>
              <a:t>4</a:t>
            </a:r>
            <a:r>
              <a:rPr lang="en-US" altLang="zh-CN" sz="2400" b="1" dirty="0"/>
              <a:t>+(</a:t>
            </a:r>
            <a:r>
              <a:rPr lang="en-US" altLang="zh-CN" sz="2400" b="1" dirty="0">
                <a:solidFill>
                  <a:srgbClr val="FF0000"/>
                </a:solidFill>
              </a:rPr>
              <a:t>(89-56)*(45-23)</a:t>
            </a:r>
            <a:r>
              <a:rPr lang="en-US" altLang="zh-CN" sz="2400" b="1" dirty="0"/>
              <a:t>+89*23+</a:t>
            </a:r>
            <a:r>
              <a:rPr lang="en-US" altLang="zh-CN" sz="2400" b="1" dirty="0">
                <a:solidFill>
                  <a:srgbClr val="FF0000"/>
                </a:solidFill>
              </a:rPr>
              <a:t>56*45</a:t>
            </a:r>
            <a:r>
              <a:rPr lang="en-US" altLang="zh-CN" sz="2400" b="1" dirty="0"/>
              <a:t>)*10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+56</a:t>
            </a:r>
            <a:r>
              <a:rPr lang="zh-CN" altLang="en-US" sz="2400" b="1" dirty="0"/>
              <a:t>*</a:t>
            </a:r>
            <a:r>
              <a:rPr lang="en-US" altLang="zh-CN" sz="2400" b="1" dirty="0"/>
              <a:t>45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9154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159209"/>
            <a:ext cx="9132026" cy="5265719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/>
              <a:t>假设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n=2</a:t>
            </a:r>
            <a:r>
              <a:rPr lang="en-US" altLang="zh-CN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t-IT" altLang="zh-CN" sz="2800" b="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altLang="zh-CN" sz="28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大整数的乘法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F4F168-F24C-4C55-BB11-0D1F186B5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1152"/>
            <a:ext cx="6829425" cy="7524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64AF0A-A27D-44A4-8D32-46ACD948B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295" y="1800225"/>
            <a:ext cx="1971675" cy="5143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59B1065-CC9C-4EFA-842B-3F6EB96BB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37460"/>
            <a:ext cx="6877050" cy="685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51A6AB-6D5E-4A17-9A3D-A4AE96960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9447" y="2651760"/>
            <a:ext cx="2054543" cy="43830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88E1E95-D78E-4D80-B743-5005A65B5F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9140" y="3279457"/>
            <a:ext cx="6705600" cy="11906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E8EB540-3B6B-43BB-9941-2BC5F8CEF52E}"/>
              </a:ext>
            </a:extLst>
          </p:cNvPr>
          <p:cNvSpPr txBox="1"/>
          <p:nvPr/>
        </p:nvSpPr>
        <p:spPr>
          <a:xfrm>
            <a:off x="651510" y="4549140"/>
            <a:ext cx="8149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长</a:t>
            </a:r>
            <a:r>
              <a:rPr lang="zh-CN" altLang="en-US" sz="28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8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(bits)</a:t>
            </a:r>
            <a:r>
              <a:rPr lang="zh-CN" altLang="en-US" sz="28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的整数相乘</a:t>
            </a:r>
            <a:r>
              <a:rPr lang="zh-CN" altLang="en-US" sz="2800" i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 </a:t>
            </a:r>
            <a:r>
              <a:rPr lang="en-US" altLang="zh-CN" sz="2800" i="1" dirty="0" err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CN" sz="2800" i="1" baseline="-25000" dirty="0" err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2800" i="1" dirty="0" err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CN" sz="2800" i="1" baseline="-25000" dirty="0" err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2800" i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US" altLang="zh-CN" sz="2800" i="1" dirty="0" err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CN" sz="2800" i="1" baseline="-25000" dirty="0" err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2800" i="1" dirty="0" err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CN" sz="2800" i="1" baseline="-25000" dirty="0" err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sz="2800" i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US" altLang="zh-CN" sz="2800" i="1" dirty="0" err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CN" sz="2800" i="1" baseline="-25000" dirty="0" err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sz="2800" i="1" dirty="0" err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CN" sz="2800" i="1" baseline="-25000" dirty="0" err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2800" i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US" altLang="zh-CN" sz="2800" i="1" dirty="0" err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CN" sz="2800" i="1" baseline="-25000" dirty="0" err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sz="2800" i="1" dirty="0" err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CN" sz="2800" i="1" baseline="-25000" dirty="0" err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sz="2800" i="1" baseline="-250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zh-CN" altLang="en-US" sz="2800" i="1" baseline="-250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F3E0FEF-E116-40F3-8C8C-8F82BF98364F}"/>
                  </a:ext>
                </a:extLst>
              </p:cNvPr>
              <p:cNvSpPr txBox="1"/>
              <p:nvPr/>
            </p:nvSpPr>
            <p:spPr>
              <a:xfrm>
                <a:off x="409092" y="5270532"/>
                <a:ext cx="5614518" cy="1370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sz="2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sz="2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</m:t>
                              </m:r>
                              <m:r>
                                <a:rPr lang="en-US" altLang="zh-CN" sz="2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zh-CN" sz="2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sz="2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CN" sz="2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6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2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sz="2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sz="2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2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a:rPr lang="en-US" altLang="zh-CN" sz="2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  <m:r>
                            <a:rPr lang="en-US" altLang="zh-CN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F3E0FEF-E116-40F3-8C8C-8F82BF983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92" y="5270532"/>
                <a:ext cx="5614518" cy="13702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19E7B61-E25D-4C38-A889-AFFD9907DCCA}"/>
                  </a:ext>
                </a:extLst>
              </p:cNvPr>
              <p:cNvSpPr txBox="1"/>
              <p:nvPr/>
            </p:nvSpPr>
            <p:spPr>
              <a:xfrm>
                <a:off x="6471423" y="5544235"/>
                <a:ext cx="2129044" cy="47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19E7B61-E25D-4C38-A889-AFFD9907D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423" y="5544235"/>
                <a:ext cx="2129044" cy="470000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486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/>
              <a:t>假设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n=2</a:t>
            </a:r>
            <a:r>
              <a:rPr lang="en-US" altLang="zh-CN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800" dirty="0"/>
              <a:t>为了降低时间复杂度，减少乘法的次数</a:t>
            </a:r>
            <a:endParaRPr lang="en-US" altLang="zh-CN" sz="2800" dirty="0"/>
          </a:p>
          <a:p>
            <a:pPr marL="0" indent="0">
              <a:lnSpc>
                <a:spcPct val="125000"/>
              </a:lnSpc>
              <a:buNone/>
            </a:pPr>
            <a:endParaRPr lang="zh-CN" altLang="en-US" sz="2800" dirty="0"/>
          </a:p>
          <a:p>
            <a:pPr marL="0" indent="0">
              <a:lnSpc>
                <a:spcPct val="125000"/>
              </a:lnSpc>
              <a:buNone/>
            </a:pPr>
            <a:endParaRPr lang="en-US" altLang="zh-CN" sz="2800" i="1" baseline="30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t-IT" altLang="zh-CN" sz="2800" b="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altLang="zh-CN" sz="28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大整数的乘法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47CD41-5EB0-438D-8F21-32DFE4CB3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1242" y="1203960"/>
            <a:ext cx="6696075" cy="6096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F77213-DF8E-4583-8967-85A20F3E42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1017" y="2527935"/>
            <a:ext cx="3324225" cy="5905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B214C19-B834-4C17-9B86-8C095B087D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1497" y="2478405"/>
            <a:ext cx="2981325" cy="5524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5251B3-B02C-4051-8903-485B63F833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6415" y="3228022"/>
            <a:ext cx="4133850" cy="5619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A54282-0765-49BC-945F-3DFC067E4D73}"/>
                  </a:ext>
                </a:extLst>
              </p:cNvPr>
              <p:cNvSpPr txBox="1"/>
              <p:nvPr/>
            </p:nvSpPr>
            <p:spPr>
              <a:xfrm>
                <a:off x="220038" y="3914228"/>
                <a:ext cx="8306742" cy="1443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运行时间 </a:t>
                </a: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n"/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规模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的整数的乘法运算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n"/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一次左移</a:t>
                </a: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位，一次左移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位，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次加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减法运算，</a:t>
                </a:r>
                <a14:m>
                  <m:oMath xmlns:m="http://schemas.openxmlformats.org/officeDocument/2006/math">
                    <m:r>
                      <a:rPr lang="el-GR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𝜣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A54282-0765-49BC-945F-3DFC067E4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38" y="3914228"/>
                <a:ext cx="8306742" cy="1443344"/>
              </a:xfrm>
              <a:prstGeom prst="rect">
                <a:avLst/>
              </a:prstGeom>
              <a:blipFill>
                <a:blip r:embed="rId9"/>
                <a:stretch>
                  <a:fillRect l="-293" t="-5063" b="-29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7476078-0697-49D8-8A7C-F41A820E3CC2}"/>
                  </a:ext>
                </a:extLst>
              </p:cNvPr>
              <p:cNvSpPr txBox="1"/>
              <p:nvPr/>
            </p:nvSpPr>
            <p:spPr>
              <a:xfrm>
                <a:off x="6121124" y="5510495"/>
                <a:ext cx="2856663" cy="8785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𝜣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b="1" dirty="0">
                  <a:solidFill>
                    <a:srgbClr val="FF0000"/>
                  </a:solidFill>
                </a:endParaRPr>
              </a:p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              =</a:t>
                </a:r>
                <a14:m>
                  <m:oMath xmlns:m="http://schemas.openxmlformats.org/officeDocument/2006/math">
                    <m:r>
                      <a:rPr lang="el-GR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𝜣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7476078-0697-49D8-8A7C-F41A820E3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124" y="5510495"/>
                <a:ext cx="2856663" cy="878510"/>
              </a:xfrm>
              <a:prstGeom prst="rect">
                <a:avLst/>
              </a:prstGeom>
              <a:blipFill>
                <a:blip r:embed="rId10"/>
                <a:stretch>
                  <a:fillRect b="-1506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0564F666-3989-4FAB-A377-5102E22F6A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0913"/>
            <a:ext cx="6035563" cy="12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0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分</a:t>
            </a:r>
            <a:r>
              <a:rPr lang="zh-CN" altLang="en-US" dirty="0"/>
              <a:t>治策略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787071" y="1771912"/>
            <a:ext cx="3796327" cy="740402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>
                <a:solidFill>
                  <a:schemeClr val="tx1"/>
                </a:solidFill>
              </a:rPr>
              <a:t>分治策略的基本思想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213445" y="1771912"/>
            <a:ext cx="3168555" cy="1064525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大整数乘法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322627" y="3358634"/>
            <a:ext cx="3168554" cy="1064525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矩阵乘法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322627" y="4890852"/>
            <a:ext cx="3168554" cy="1064525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最近点对问题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979834" y="2781933"/>
            <a:ext cx="807469" cy="3173444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>
                <a:solidFill>
                  <a:schemeClr val="tx1"/>
                </a:solidFill>
              </a:rPr>
              <a:t>幂乘算法及应用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185964" y="2942676"/>
            <a:ext cx="2397434" cy="1076889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分治算法的一般描述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185964" y="4733316"/>
            <a:ext cx="2397434" cy="1076889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分治算法的时间分析</a:t>
            </a:r>
          </a:p>
        </p:txBody>
      </p:sp>
    </p:spTree>
    <p:extLst>
      <p:ext uri="{BB962C8B-B14F-4D97-AF65-F5344CB8AC3E}">
        <p14:creationId xmlns:p14="http://schemas.microsoft.com/office/powerpoint/2010/main" val="1982456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大整数的乘法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A2A2ED3-0D6C-4FDD-9925-BC0BDF6A5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5630"/>
            <a:ext cx="9144000" cy="550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28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D68E7A3-807A-447D-8A9C-757EA175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大整数的乘法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87C6B1-93AA-4017-B796-7D0CD2369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" y="945156"/>
            <a:ext cx="9315450" cy="591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2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/>
              <a:t>假设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n=2</a:t>
            </a:r>
            <a:r>
              <a:rPr lang="en-US" altLang="zh-CN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800" dirty="0"/>
              <a:t>为了降低时间复杂度，减少乘法的次数</a:t>
            </a:r>
            <a:endParaRPr lang="en-US" altLang="zh-CN" sz="2800" dirty="0"/>
          </a:p>
          <a:p>
            <a:pPr marL="0" indent="0">
              <a:lnSpc>
                <a:spcPct val="125000"/>
              </a:lnSpc>
              <a:buNone/>
            </a:pPr>
            <a:endParaRPr lang="zh-CN" altLang="en-US" sz="2800" dirty="0"/>
          </a:p>
          <a:p>
            <a:pPr marL="0" indent="0">
              <a:lnSpc>
                <a:spcPct val="125000"/>
              </a:lnSpc>
              <a:buNone/>
            </a:pPr>
            <a:endParaRPr lang="en-US" altLang="zh-CN" sz="2800" i="1" baseline="30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altLang="zh-CN" sz="2800" i="1" baseline="30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800" dirty="0">
                <a:solidFill>
                  <a:srgbClr val="3333FF"/>
                </a:solidFill>
                <a:cs typeface="Times New Roman" panose="02020603050405020304" pitchFamily="18" charset="0"/>
              </a:rPr>
              <a:t>该方案在具体实现时，是否会有技术上的问题？</a:t>
            </a:r>
            <a:endParaRPr lang="en-US" altLang="zh-CN" sz="2800" dirty="0">
              <a:solidFill>
                <a:srgbClr val="3333FF"/>
              </a:solidFill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t-IT" altLang="zh-CN" sz="2800" b="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altLang="zh-CN" sz="28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大整数的乘法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47CD41-5EB0-438D-8F21-32DFE4CB3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1242" y="1203960"/>
            <a:ext cx="6696075" cy="6096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F77213-DF8E-4583-8967-85A20F3E42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1017" y="2527935"/>
            <a:ext cx="3324225" cy="5905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B214C19-B834-4C17-9B86-8C095B087D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1497" y="2478405"/>
            <a:ext cx="2981325" cy="5524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5251B3-B02C-4051-8903-485B63F833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6415" y="3228022"/>
            <a:ext cx="41338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38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4000"/>
              </a:lnSpc>
              <a:spcAft>
                <a:spcPts val="0"/>
              </a:spcAft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如果将大整数分成更多段，用更复杂的方式把它们组合起来，将有可能得到更优的算法。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  <a:spcAft>
                <a:spcPts val="0"/>
              </a:spcAft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最终的，这个思想导致了快速傅利叶变换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(Fast Fourier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Transform,FFT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的产生。该方法也可以看作是一个复杂的分治算法，对于大整数乘法，它能在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时间内解决。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400" indent="0">
              <a:lnSpc>
                <a:spcPts val="4000"/>
              </a:lnSpc>
              <a:spcAft>
                <a:spcPts val="0"/>
              </a:spcAft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具体内容见：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30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Polynomials and the FFT)</a:t>
            </a:r>
          </a:p>
          <a:p>
            <a:pPr marL="23400" indent="0">
              <a:lnSpc>
                <a:spcPts val="4000"/>
              </a:lnSpc>
              <a:spcAft>
                <a:spcPts val="0"/>
              </a:spcAft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练习题：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acm.hdu.edu.cn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PID 1402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大整数的乘法</a:t>
            </a:r>
          </a:p>
        </p:txBody>
      </p:sp>
    </p:spTree>
    <p:extLst>
      <p:ext uri="{BB962C8B-B14F-4D97-AF65-F5344CB8AC3E}">
        <p14:creationId xmlns:p14="http://schemas.microsoft.com/office/powerpoint/2010/main" val="3773532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分治算法的时间复杂度递推方程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i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：</a:t>
                </a:r>
                <a:r>
                  <a:rPr lang="zh-CN" altLang="en-US" dirty="0">
                    <a:solidFill>
                      <a:srgbClr val="0000CC"/>
                    </a:solidFill>
                    <a:latin typeface="楷体_GB2312" pitchFamily="49" charset="-122"/>
                    <a:ea typeface="楷体_GB2312" pitchFamily="49" charset="-122"/>
                  </a:rPr>
                  <a:t>子问题个数，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𝒏</m:t>
                        </m:r>
                      </m:num>
                      <m:den>
                        <m:r>
                          <a:rPr lang="en-US" altLang="zh-CN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𝒎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rgbClr val="0000CC"/>
                    </a:solidFill>
                    <a:latin typeface="楷体_GB2312" pitchFamily="49" charset="-122"/>
                    <a:ea typeface="楷体_GB2312" pitchFamily="49" charset="-122"/>
                  </a:rPr>
                  <a:t>：子问题的规模</a:t>
                </a:r>
                <a:endParaRPr lang="en-US" altLang="zh-CN" dirty="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endParaRPr>
              </a:p>
              <a:p>
                <a:pPr lvl="1"/>
                <a:r>
                  <a:rPr lang="zh-CN" altLang="en-US" dirty="0">
                    <a:solidFill>
                      <a:srgbClr val="0000CC"/>
                    </a:solidFill>
                    <a:latin typeface="楷体_GB2312" pitchFamily="49" charset="-122"/>
                    <a:ea typeface="楷体_GB2312" pitchFamily="49" charset="-122"/>
                  </a:rPr>
                  <a:t>当</a:t>
                </a:r>
                <a:r>
                  <a:rPr lang="en-US" altLang="zh-CN" i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solidFill>
                      <a:srgbClr val="0000CC"/>
                    </a:solidFill>
                    <a:latin typeface="楷体_GB2312" pitchFamily="49" charset="-122"/>
                    <a:ea typeface="楷体_GB2312" pitchFamily="49" charset="-122"/>
                  </a:rPr>
                  <a:t>较大，</a:t>
                </a:r>
                <a:r>
                  <a:rPr lang="en-US" altLang="zh-CN" i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>
                    <a:solidFill>
                      <a:srgbClr val="0000CC"/>
                    </a:solidFill>
                    <a:latin typeface="楷体_GB2312" pitchFamily="49" charset="-122"/>
                    <a:ea typeface="楷体_GB2312" pitchFamily="49" charset="-122"/>
                  </a:rPr>
                  <a:t>较小，</a:t>
                </a:r>
                <a:r>
                  <a:rPr lang="en-US" altLang="zh-CN" i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f(n)</a:t>
                </a:r>
                <a:r>
                  <a:rPr lang="zh-CN" altLang="en-US" dirty="0">
                    <a:solidFill>
                      <a:srgbClr val="0000CC"/>
                    </a:solidFill>
                    <a:latin typeface="楷体_GB2312" pitchFamily="49" charset="-122"/>
                    <a:ea typeface="楷体_GB2312" pitchFamily="49" charset="-122"/>
                  </a:rPr>
                  <a:t>的阶低于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func>
                      </m:sup>
                    </m:sSup>
                  </m:oMath>
                </a14:m>
                <a:r>
                  <a:rPr lang="zh-CN" altLang="en-US" dirty="0"/>
                  <a:t>时，方程解：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𝜣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减少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是降低函数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的阶的一个途径</a:t>
                </a:r>
                <a:endPara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利用子问题的依赖关系，使得某些子问题的解通过组合其它子问题的解而得到，减少独立计算的子问题个数。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zh-CN" altLang="en-US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5" t="-1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改进分治算法的途径</a:t>
            </a:r>
            <a:r>
              <a:rPr lang="en-US" altLang="zh-CN" dirty="0"/>
              <a:t>1</a:t>
            </a:r>
            <a:r>
              <a:rPr lang="zh-CN" altLang="en-US" dirty="0"/>
              <a:t>：减少子问题个数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52732" y="1702582"/>
                <a:ext cx="4496939" cy="11668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𝒌𝑻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den>
                          </m:f>
                        </m:e>
                      </m:d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32" y="1702582"/>
                <a:ext cx="4496939" cy="11668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078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1" indent="0">
                  <a:buNone/>
                </a:pPr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B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𝐶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𝒊𝒋</m:t>
                              </m:r>
                            </m:sub>
                          </m:sSub>
                        </m:e>
                      </m:d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∙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  <a:endParaRPr lang="en-US" altLang="zh-CN" dirty="0"/>
          </a:p>
        </p:txBody>
      </p:sp>
      <p:sp>
        <p:nvSpPr>
          <p:cNvPr id="4" name="右大括号 3"/>
          <p:cNvSpPr/>
          <p:nvPr/>
        </p:nvSpPr>
        <p:spPr>
          <a:xfrm>
            <a:off x="3835021" y="1856096"/>
            <a:ext cx="450376" cy="736979"/>
          </a:xfrm>
          <a:prstGeom prst="rightBrace">
            <a:avLst>
              <a:gd name="adj1" fmla="val 8333"/>
              <a:gd name="adj2" fmla="val 47917"/>
            </a:avLst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230804" y="1944383"/>
                <a:ext cx="2975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804" y="1944383"/>
                <a:ext cx="2975212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39044"/>
            <a:ext cx="9132026" cy="402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89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传统实现方法</a:t>
            </a:r>
            <a:endParaRPr lang="en-US" altLang="zh-CN" dirty="0"/>
          </a:p>
          <a:p>
            <a:pPr marL="914400" lvl="2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1 to n</a:t>
            </a:r>
          </a:p>
          <a:p>
            <a:pPr marL="914400" lvl="2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j ← 1 to n</a:t>
            </a:r>
          </a:p>
          <a:p>
            <a:pPr marL="914400" lvl="2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0;</a:t>
            </a:r>
          </a:p>
          <a:p>
            <a:pPr marL="914400" lvl="2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for k ← 1 to n  </a:t>
            </a:r>
          </a:p>
          <a:p>
            <a:pPr marL="914400" lvl="2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⋅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lvl="2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}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155066" y="5344247"/>
                <a:ext cx="4665101" cy="5959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𝜣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066" y="5344247"/>
                <a:ext cx="4665101" cy="5959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3155065" y="4831155"/>
            <a:ext cx="4665101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以两个元素相乘为基本操作</a:t>
            </a:r>
          </a:p>
        </p:txBody>
      </p:sp>
    </p:spTree>
    <p:extLst>
      <p:ext uri="{BB962C8B-B14F-4D97-AF65-F5344CB8AC3E}">
        <p14:creationId xmlns:p14="http://schemas.microsoft.com/office/powerpoint/2010/main" val="198965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分治法</a:t>
                </a:r>
                <a:endParaRPr lang="en-US" altLang="zh-CN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假设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n=2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k≥0</a:t>
                </a:r>
                <a:r>
                  <a:rPr lang="zh-CN" altLang="en-US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，如果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n≥2</a:t>
                </a:r>
                <a:r>
                  <a:rPr lang="zh-CN" altLang="en-US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，则</a:t>
                </a:r>
                <a:r>
                  <a:rPr lang="en-US" altLang="en-US" dirty="0" err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矩阵A，B和C</a:t>
                </a:r>
                <a:r>
                  <a:rPr lang="zh-CN" altLang="en-US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可</a:t>
                </a:r>
                <a:r>
                  <a:rPr lang="en-US" altLang="en-US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分</a:t>
                </a:r>
                <a:r>
                  <a:rPr lang="zh-CN" altLang="en-US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成</a:t>
                </a:r>
                <a:r>
                  <a:rPr lang="en-US" altLang="en-US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4个大小</a:t>
                </a:r>
                <a:r>
                  <a:rPr lang="zh-CN" altLang="en-US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𝒏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×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en-US" dirty="0" err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的子矩阵</a:t>
                </a:r>
                <a:r>
                  <a:rPr lang="en-US" altLang="en-US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。 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C=A∙B  </a:t>
                </a:r>
                <a:r>
                  <a:rPr lang="zh-CN" altLang="en-US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可以表示为：</a:t>
                </a:r>
                <a:endParaRPr lang="en-US" altLang="en-US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69" t="-2315" r="-1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83" y="3615141"/>
            <a:ext cx="7726179" cy="170748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87104" y="3835022"/>
            <a:ext cx="777923" cy="62779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14717" y="3835022"/>
            <a:ext cx="1676400" cy="62779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82436" y="3780430"/>
            <a:ext cx="668740" cy="141936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914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  <a:p>
                <a:pPr>
                  <a:spcBef>
                    <a:spcPts val="1800"/>
                  </a:spcBef>
                </a:pPr>
                <a:endParaRPr lang="en-US" altLang="zh-CN" sz="2800" dirty="0"/>
              </a:p>
              <a:p>
                <a:pPr>
                  <a:spcBef>
                    <a:spcPts val="1800"/>
                  </a:spcBef>
                </a:pPr>
                <a:r>
                  <a:rPr lang="en-US" altLang="zh-CN" sz="2800" dirty="0"/>
                  <a:t>  8</a:t>
                </a:r>
                <a:r>
                  <a:rPr lang="zh-CN" altLang="en-US" sz="2800" dirty="0"/>
                  <a:t>次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𝒏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×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𝒏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en-US" sz="2800" dirty="0"/>
                  <a:t>矩阵乘法，</a:t>
                </a:r>
                <a:r>
                  <a:rPr lang="en-US" altLang="zh-CN" sz="2800" dirty="0"/>
                  <a:t>4</a:t>
                </a:r>
                <a:r>
                  <a:rPr lang="zh-CN" altLang="en-US" sz="2800" dirty="0"/>
                  <a:t>次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𝒏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×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𝒏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en-US" sz="2800" dirty="0"/>
                  <a:t>矩阵加法</a:t>
                </a:r>
                <a:endParaRPr lang="en-US" altLang="zh-CN" sz="2800" dirty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altLang="zh-CN" sz="2800" dirty="0"/>
                  <a:t>   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63" y="1387708"/>
            <a:ext cx="5604285" cy="334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05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1800"/>
                  </a:spcBef>
                </a:pPr>
                <a:endParaRPr lang="en-US" altLang="zh-CN" dirty="0"/>
              </a:p>
              <a:p>
                <a:pPr>
                  <a:spcBef>
                    <a:spcPts val="1800"/>
                  </a:spcBef>
                </a:pPr>
                <a:r>
                  <a:rPr lang="en-US" altLang="zh-CN" dirty="0"/>
                  <a:t>8</a:t>
                </a:r>
                <a:r>
                  <a:rPr lang="zh-CN" altLang="en-US" dirty="0"/>
                  <a:t>次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𝒏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×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𝒏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en-US" dirty="0"/>
                  <a:t>矩阵乘法，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次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𝒏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×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𝒏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en-US" dirty="0"/>
                  <a:t>矩阵加法</a:t>
                </a:r>
                <a:endParaRPr lang="en-US" altLang="zh-CN" dirty="0"/>
              </a:p>
              <a:p>
                <a:pPr>
                  <a:spcBef>
                    <a:spcPts val="1800"/>
                  </a:spcBef>
                </a:pPr>
                <a:r>
                  <a:rPr lang="zh-CN" altLang="en-US" dirty="0"/>
                  <a:t>假设元素乘法的耗时为</a:t>
                </a:r>
                <a:r>
                  <a:rPr lang="en-US" altLang="zh-CN" dirty="0"/>
                  <a:t>t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元素加法的耗时为</a:t>
                </a:r>
                <a:r>
                  <a:rPr lang="en-US" altLang="zh-CN" dirty="0"/>
                  <a:t>t</a:t>
                </a:r>
                <a:r>
                  <a:rPr lang="en-US" altLang="zh-CN" baseline="-25000" dirty="0"/>
                  <a:t>2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altLang="zh-CN" baseline="-25000" dirty="0"/>
                  <a:t>    </a:t>
                </a:r>
                <a:r>
                  <a:rPr lang="en-US" altLang="zh-CN" dirty="0"/>
                  <a:t> 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271749" y="4623057"/>
            <a:ext cx="2988860" cy="740513"/>
            <a:chOff x="4271749" y="4623057"/>
            <a:chExt cx="2988860" cy="740513"/>
          </a:xfrm>
        </p:grpSpPr>
        <p:sp>
          <p:nvSpPr>
            <p:cNvPr id="7" name="下箭头 6"/>
            <p:cNvSpPr/>
            <p:nvPr/>
          </p:nvSpPr>
          <p:spPr>
            <a:xfrm>
              <a:off x="4271749" y="4623057"/>
              <a:ext cx="477672" cy="740513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49421" y="4763069"/>
              <a:ext cx="2511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3333FF"/>
                  </a:solidFill>
                </a:rPr>
                <a:t>运用主定理求得：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707" y="3249853"/>
            <a:ext cx="6529382" cy="121930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28" y="5424881"/>
            <a:ext cx="6523285" cy="96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8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分治策略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分解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(divide)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：将原问题分解为一系列规模较小的子问题。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解决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(conquer)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：递归或迭代解决各个子问题，若子问题足够小，则直接求解。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合并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(combine)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：将子问题的解合并成原问题的解。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zh-CN" altLang="en-US" dirty="0"/>
              <a:t>分治策略的设计思想是，将一个难以直接解决的大问题，分割成一些规模较小的相同问题，以便各个击破，分而治之。</a:t>
            </a:r>
          </a:p>
          <a:p>
            <a:pPr lvl="1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40CB7"/>
              </a:buClr>
            </a:pPr>
            <a:endParaRPr lang="zh-CN" altLang="en-US" b="1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lt"/>
              </a:rPr>
              <a:t>分治策略的基本思想</a:t>
            </a:r>
          </a:p>
        </p:txBody>
      </p:sp>
    </p:spTree>
    <p:extLst>
      <p:ext uri="{BB962C8B-B14F-4D97-AF65-F5344CB8AC3E}">
        <p14:creationId xmlns:p14="http://schemas.microsoft.com/office/powerpoint/2010/main" val="3121370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Strassen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800" dirty="0">
                <a:ea typeface="华文楷体" panose="02010600040101010101" pitchFamily="2" charset="-122"/>
              </a:rPr>
              <a:t>为了降低时间复杂度，必须减少矩阵乘法的次数；</a:t>
            </a:r>
            <a:endParaRPr lang="en-US" altLang="zh-CN" sz="2800" dirty="0">
              <a:ea typeface="华文楷体" panose="02010600040101010101" pitchFamily="2" charset="-122"/>
            </a:endParaRPr>
          </a:p>
          <a:p>
            <a:pPr lvl="2"/>
            <a:r>
              <a:rPr lang="en-US" altLang="zh-CN" sz="2800" dirty="0"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ea typeface="华文楷体" panose="02010600040101010101" pitchFamily="2" charset="-122"/>
              </a:rPr>
              <a:t>增加加减法次数来减少乘法次数。</a:t>
            </a: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</a:p>
        </p:txBody>
      </p:sp>
    </p:spTree>
    <p:extLst>
      <p:ext uri="{BB962C8B-B14F-4D97-AF65-F5344CB8AC3E}">
        <p14:creationId xmlns:p14="http://schemas.microsoft.com/office/powerpoint/2010/main" val="2216413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-28969" y="1150937"/>
            <a:ext cx="9132026" cy="5265719"/>
          </a:xfrm>
        </p:spPr>
        <p:txBody>
          <a:bodyPr/>
          <a:lstStyle/>
          <a:p>
            <a:pPr marL="0" lvl="1" indent="0">
              <a:buClr>
                <a:srgbClr val="FF00FF"/>
              </a:buClr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Strassen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453365" y="2895360"/>
            <a:ext cx="372164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7</a:t>
            </a:r>
            <a:r>
              <a:rPr lang="zh-CN" altLang="en-US" sz="2800" b="1" dirty="0">
                <a:solidFill>
                  <a:srgbClr val="FF0000"/>
                </a:solidFill>
              </a:rPr>
              <a:t>次乘法，</a:t>
            </a:r>
            <a:r>
              <a:rPr lang="en-US" altLang="zh-CN" sz="2800" b="1" dirty="0">
                <a:solidFill>
                  <a:srgbClr val="FF0000"/>
                </a:solidFill>
              </a:rPr>
              <a:t>18</a:t>
            </a:r>
            <a:r>
              <a:rPr lang="zh-CN" altLang="en-US" sz="2800" b="1" dirty="0">
                <a:solidFill>
                  <a:srgbClr val="FF0000"/>
                </a:solidFill>
              </a:rPr>
              <a:t>次加减法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37" y="1536149"/>
            <a:ext cx="8134179" cy="488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1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150937"/>
            <a:ext cx="9132026" cy="5265719"/>
          </a:xfrm>
        </p:spPr>
        <p:txBody>
          <a:bodyPr/>
          <a:lstStyle/>
          <a:p>
            <a:pPr marL="0" lvl="1" indent="0">
              <a:buClr>
                <a:srgbClr val="FF00FF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Strassen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buClr>
                <a:srgbClr val="FF00FF"/>
              </a:buClr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3753134" y="3329665"/>
            <a:ext cx="2988860" cy="740513"/>
            <a:chOff x="4271749" y="4623057"/>
            <a:chExt cx="2988860" cy="740513"/>
          </a:xfrm>
        </p:grpSpPr>
        <p:sp>
          <p:nvSpPr>
            <p:cNvPr id="24" name="下箭头 23"/>
            <p:cNvSpPr/>
            <p:nvPr/>
          </p:nvSpPr>
          <p:spPr>
            <a:xfrm>
              <a:off x="4271749" y="4623057"/>
              <a:ext cx="477672" cy="740513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749421" y="4763069"/>
              <a:ext cx="2511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3333FF"/>
                  </a:solidFill>
                </a:rPr>
                <a:t>运用主定理求得：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35" y="1945693"/>
            <a:ext cx="7023201" cy="12254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94" y="4368760"/>
            <a:ext cx="7027741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53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1" indent="0">
              <a:buClr>
                <a:srgbClr val="FF00FF"/>
              </a:buClr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Strassen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Hopcroft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Kerr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已经证明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(1971)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，计算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个２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×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２矩阵的乘积，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次乘法是必要的。因此，要想进一步改进矩阵乘法的时间复杂性，就不能再基于计算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2×2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矩阵的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次乘法这样的方法了。或许应当研究３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×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３或５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×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５矩阵的更好算法。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Strassen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算法之后又有许多算法改进了矩阵乘法的计算时间复杂性。目前最好算法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(Coppersmith-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Winograd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的计算时间上界是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O(n</a:t>
            </a:r>
            <a:r>
              <a:rPr lang="en-US" altLang="zh-CN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2.376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。目前为止最好的下界为</a:t>
            </a:r>
            <a:r>
              <a:rPr lang="el-GR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(n</a:t>
            </a:r>
            <a:r>
              <a:rPr lang="en-US" altLang="zh-CN" i="1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是否能找到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O(n</a:t>
            </a:r>
            <a:r>
              <a:rPr lang="en-US" altLang="zh-CN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的算法？？？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</a:p>
        </p:txBody>
      </p:sp>
    </p:spTree>
    <p:extLst>
      <p:ext uri="{BB962C8B-B14F-4D97-AF65-F5344CB8AC3E}">
        <p14:creationId xmlns:p14="http://schemas.microsoft.com/office/powerpoint/2010/main" val="1771213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利用子问题的依赖关系，使得某些子问题的解通过组合其它子问题的解而得到，减少独立计算的子问题个数。从而改进分治算法的时间复杂度。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适用于：子问题个数多，分解和合并子问题的工作量不太大，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的阶低于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func>
                      </m:sup>
                    </m:sSup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，时间复杂度函数：</a:t>
                </a:r>
                <a:endParaRPr lang="en-US" altLang="zh-CN" sz="28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𝜣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zh-CN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b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sz="2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当减少子问题个数，可能会增加合并子问题的工作量，但这并不影响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的阶（增长数量级）。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5" r="-1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433284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给定平面上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个点的集合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P={P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=1,2,…,n}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3800" lvl="1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找其中的一对点（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(1≤k,j≤n)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个点组成的所有点对中，该点对（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间的欧几里得距离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最近点对问题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801" y="4518617"/>
            <a:ext cx="52006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1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E6A21E2-1D09-476C-AD45-B2E317AD8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最近点对问题可以应用于交通控制等系统</a:t>
            </a:r>
            <a:endParaRPr lang="en-US" altLang="zh-CN" dirty="0"/>
          </a:p>
          <a:p>
            <a:pPr lvl="1"/>
            <a:r>
              <a:rPr lang="zh-CN" altLang="en-US" dirty="0"/>
              <a:t>为了检测出潜在的碰撞事故，可能需要识别出两个距离</a:t>
            </a:r>
            <a:r>
              <a:rPr lang="zh-CN" altLang="en-US"/>
              <a:t>最近的交通工具。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C22823B-26A0-455D-AABC-6271915E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最近点对问题</a:t>
            </a:r>
          </a:p>
        </p:txBody>
      </p:sp>
    </p:spTree>
    <p:extLst>
      <p:ext uri="{BB962C8B-B14F-4D97-AF65-F5344CB8AC3E}">
        <p14:creationId xmlns:p14="http://schemas.microsoft.com/office/powerpoint/2010/main" val="987818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蛮力算法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计算任意两点的距离，然后找最小值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时间复杂度分析</a:t>
            </a:r>
            <a:endParaRPr lang="en-US" altLang="zh-CN" dirty="0"/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总共有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C(n,2)=n(n-1)/2</a:t>
            </a:r>
            <a:r>
              <a:rPr lang="zh-CN" altLang="en-US" sz="2800" dirty="0"/>
              <a:t>个点对，</a:t>
            </a:r>
            <a:r>
              <a:rPr lang="en-US" altLang="zh-CN" sz="2800" i="1" dirty="0">
                <a:solidFill>
                  <a:srgbClr val="FF0000"/>
                </a:solidFill>
              </a:rPr>
              <a:t>O(n</a:t>
            </a:r>
            <a:r>
              <a:rPr lang="en-US" altLang="zh-CN" sz="2800" i="1" baseline="30000" dirty="0">
                <a:solidFill>
                  <a:srgbClr val="FF0000"/>
                </a:solidFill>
              </a:rPr>
              <a:t>2</a:t>
            </a:r>
            <a:r>
              <a:rPr lang="en-US" altLang="zh-CN" sz="2800" i="1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分治策略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将集合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划分为大小近似相等的两个子集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分别计算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中的最近点对距离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中各一个点的最近点对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endParaRPr lang="en-US" altLang="zh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最后解为：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min{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,d</a:t>
            </a:r>
            <a:r>
              <a:rPr lang="en-US" altLang="zh-CN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,d</a:t>
            </a:r>
            <a:r>
              <a:rPr lang="en-US" altLang="zh-CN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>
              <a:lnSpc>
                <a:spcPct val="120000"/>
              </a:lnSpc>
            </a:pPr>
            <a:endParaRPr lang="en-US" altLang="zh-CN" baseline="-25000" dirty="0"/>
          </a:p>
          <a:p>
            <a:pPr lvl="1">
              <a:lnSpc>
                <a:spcPct val="120000"/>
              </a:lnSpc>
            </a:pPr>
            <a:endParaRPr lang="zh-CN" altLang="en-US" baseline="-25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最近点对问题</a:t>
            </a:r>
          </a:p>
        </p:txBody>
      </p:sp>
    </p:spTree>
    <p:extLst>
      <p:ext uri="{BB962C8B-B14F-4D97-AF65-F5344CB8AC3E}">
        <p14:creationId xmlns:p14="http://schemas.microsoft.com/office/powerpoint/2010/main" val="360547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最近点对问题</a:t>
            </a:r>
          </a:p>
        </p:txBody>
      </p:sp>
      <p:sp>
        <p:nvSpPr>
          <p:cNvPr id="8" name="椭圆 7"/>
          <p:cNvSpPr/>
          <p:nvPr/>
        </p:nvSpPr>
        <p:spPr>
          <a:xfrm>
            <a:off x="5481848" y="2235689"/>
            <a:ext cx="218365" cy="2183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666092" y="2928572"/>
            <a:ext cx="218365" cy="2183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537278" y="2322370"/>
            <a:ext cx="218365" cy="2183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356142" y="3171979"/>
            <a:ext cx="218365" cy="2183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318913" y="5198662"/>
            <a:ext cx="218365" cy="2183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775275" y="4469667"/>
            <a:ext cx="218365" cy="2183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670412" y="4792640"/>
            <a:ext cx="218365" cy="2183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962096" y="3291955"/>
            <a:ext cx="218365" cy="2183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759121" y="2899013"/>
            <a:ext cx="218365" cy="2183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225422" y="2431552"/>
            <a:ext cx="218365" cy="2183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251881" y="1882218"/>
            <a:ext cx="218365" cy="2183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5343098" y="1682062"/>
            <a:ext cx="0" cy="4020453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009934" y="5011004"/>
            <a:ext cx="757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P</a:t>
            </a:r>
            <a:r>
              <a:rPr lang="en-US" altLang="zh-CN" sz="3200" b="1" baseline="-25000" dirty="0"/>
              <a:t>L</a:t>
            </a:r>
            <a:endParaRPr lang="zh-CN" altLang="en-US" sz="3200" b="1" baseline="-25000" dirty="0"/>
          </a:p>
        </p:txBody>
      </p:sp>
      <p:sp>
        <p:nvSpPr>
          <p:cNvPr id="22" name="文本框 21"/>
          <p:cNvSpPr txBox="1"/>
          <p:nvPr/>
        </p:nvSpPr>
        <p:spPr>
          <a:xfrm>
            <a:off x="7649570" y="5138385"/>
            <a:ext cx="757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P</a:t>
            </a:r>
            <a:r>
              <a:rPr lang="en-US" altLang="zh-CN" sz="3200" b="1" baseline="-25000" dirty="0"/>
              <a:t>R</a:t>
            </a:r>
            <a:endParaRPr lang="zh-CN" altLang="en-US" sz="3200" b="1" baseline="-25000" dirty="0"/>
          </a:p>
        </p:txBody>
      </p:sp>
      <p:cxnSp>
        <p:nvCxnSpPr>
          <p:cNvPr id="24" name="直接连接符 23"/>
          <p:cNvCxnSpPr>
            <a:stCxn id="17" idx="3"/>
            <a:endCxn id="16" idx="7"/>
          </p:cNvCxnSpPr>
          <p:nvPr/>
        </p:nvCxnSpPr>
        <p:spPr>
          <a:xfrm flipH="1">
            <a:off x="2945507" y="2617937"/>
            <a:ext cx="311894" cy="313055"/>
          </a:xfrm>
          <a:prstGeom prst="line">
            <a:avLst/>
          </a:prstGeom>
          <a:ln w="317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9" idx="2"/>
          </p:cNvCxnSpPr>
          <p:nvPr/>
        </p:nvCxnSpPr>
        <p:spPr>
          <a:xfrm flipH="1">
            <a:off x="5171364" y="3037754"/>
            <a:ext cx="494728" cy="305650"/>
          </a:xfrm>
          <a:prstGeom prst="line">
            <a:avLst/>
          </a:prstGeom>
          <a:ln w="317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635384" y="2444132"/>
            <a:ext cx="184245" cy="522535"/>
          </a:xfrm>
          <a:prstGeom prst="line">
            <a:avLst/>
          </a:prstGeom>
          <a:ln w="317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4105704" y="4230252"/>
            <a:ext cx="218365" cy="2183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645892" y="2346054"/>
            <a:ext cx="586989" cy="467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400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597288" y="2342840"/>
            <a:ext cx="586989" cy="467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2400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18139" y="3016146"/>
            <a:ext cx="895906" cy="467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endParaRPr lang="zh-CN" altLang="en-US" sz="2400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296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算法伪码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MinDistance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(P,X,Y)</a:t>
                </a:r>
              </a:p>
              <a:p>
                <a:pPr marL="457200" lvl="1" indent="0"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输入点集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为点横坐标和纵坐标数组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输出最近的两个点及距离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3400" indent="0"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、若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|P|≤3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，则直接计算求解最小距离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3400" indent="0"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排序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3400" indent="0"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、做中垂线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l(</a:t>
                </a:r>
                <a:r>
                  <a:rPr lang="zh-CN" altLang="en-US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坐标</a:t>
                </a:r>
                <a:r>
                  <a:rPr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的中位数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划分为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</a:p>
              <a:p>
                <a:pPr marL="23400" indent="0"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MinDistance(P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Y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3400" indent="0"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MinDistance(P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Y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3400" indent="0"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</a:t>
                </a:r>
              </a:p>
              <a:p>
                <a:pPr marL="23400" indent="0"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、检查距中垂线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不超过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两侧各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个点的距离，若小于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，则修改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𝜹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值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3000" dirty="0"/>
              </a:p>
              <a:p>
                <a:pPr marL="457200" lvl="1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sz="3000" dirty="0"/>
              </a:p>
              <a:p>
                <a:pPr marL="457200" lvl="1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dirty="0"/>
              </a:p>
              <a:p>
                <a:pPr marL="457200" lvl="1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5" t="-2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最近点对问题</a:t>
            </a:r>
          </a:p>
        </p:txBody>
      </p:sp>
    </p:spTree>
    <p:extLst>
      <p:ext uri="{BB962C8B-B14F-4D97-AF65-F5344CB8AC3E}">
        <p14:creationId xmlns:p14="http://schemas.microsoft.com/office/powerpoint/2010/main" val="324766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分治策略</a:t>
            </a:r>
            <a:endParaRPr lang="en-US" altLang="zh-CN" dirty="0"/>
          </a:p>
          <a:p>
            <a:pPr lvl="1"/>
            <a:r>
              <a:rPr lang="zh-CN" altLang="en-US" dirty="0"/>
              <a:t>由分治法产生的子问题往往是原问题的较小模式，这就为使用递归技术提供了方便。在这种情况下，反复应用分治策略，可以使</a:t>
            </a:r>
            <a:r>
              <a:rPr lang="zh-CN" altLang="en-US" dirty="0">
                <a:solidFill>
                  <a:srgbClr val="FF0000"/>
                </a:solidFill>
              </a:rPr>
              <a:t>子问题与原问题的性质相同而其规模却不断缩小</a:t>
            </a:r>
            <a:r>
              <a:rPr lang="zh-CN" altLang="en-US" dirty="0"/>
              <a:t>，最终使子问题缩小到很容易直接求出其解。这自然导致递归过程的产生。</a:t>
            </a:r>
            <a:endParaRPr lang="en-US" altLang="zh-CN" dirty="0"/>
          </a:p>
          <a:p>
            <a:pPr lvl="1"/>
            <a:r>
              <a:rPr lang="zh-CN" altLang="en-US" dirty="0"/>
              <a:t>分治与递归像一对孪生兄弟，经常同时应用在算法设计之中，并由此产生许多高效算法。</a:t>
            </a:r>
            <a:endParaRPr lang="en-US" altLang="zh-CN" dirty="0"/>
          </a:p>
          <a:p>
            <a:pPr lvl="1"/>
            <a:r>
              <a:rPr lang="zh-CN" altLang="en-US" dirty="0"/>
              <a:t>例如：二分归并排序算法、二分查找算法、快速排序算法等。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分治策略的基本思想</a:t>
            </a:r>
          </a:p>
        </p:txBody>
      </p:sp>
    </p:spTree>
    <p:extLst>
      <p:ext uri="{BB962C8B-B14F-4D97-AF65-F5344CB8AC3E}">
        <p14:creationId xmlns:p14="http://schemas.microsoft.com/office/powerpoint/2010/main" val="13112837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0" y="1147779"/>
                <a:ext cx="5090615" cy="526571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800" dirty="0"/>
                  <a:t>如果存在距离小于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zh-CN" altLang="en-US" sz="2800" dirty="0"/>
                  <a:t>的点对，一个点位于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800" dirty="0"/>
                  <a:t>中，一个点位于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800" dirty="0"/>
                  <a:t>中，那么，这两个点必定处于以中垂线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800" dirty="0"/>
                  <a:t>为中心，宽度为</a:t>
                </a:r>
                <a:r>
                  <a:rPr lang="en-US" altLang="zh-CN" sz="2800" dirty="0"/>
                  <a:t>2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zh-CN" altLang="en-US" sz="2800" dirty="0"/>
                  <a:t>的垂直带形区域内。</a:t>
                </a:r>
                <a:endParaRPr lang="en-US" altLang="zh-CN" sz="2800" dirty="0"/>
              </a:p>
              <a:p>
                <a:pPr marL="0" indent="0">
                  <a:buNone/>
                </a:pPr>
                <a:endParaRPr lang="en-US" altLang="zh-CN" sz="28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47779"/>
                <a:ext cx="5090615" cy="5265719"/>
              </a:xfrm>
              <a:blipFill rotWithShape="0">
                <a:blip r:embed="rId2"/>
                <a:stretch>
                  <a:fillRect l="-2036" t="-1736" r="-1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最近点对问题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011" y="1414961"/>
            <a:ext cx="3954989" cy="40850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91841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-9911" y="1189565"/>
            <a:ext cx="9132026" cy="5265719"/>
          </a:xfrm>
        </p:spPr>
        <p:txBody>
          <a:bodyPr/>
          <a:lstStyle/>
          <a:p>
            <a:pPr marL="118800" lvl="1" indent="0">
              <a:buNone/>
            </a:pPr>
            <a:endParaRPr lang="en-US" altLang="zh-CN" dirty="0"/>
          </a:p>
          <a:p>
            <a:pPr marL="576000" lvl="1" indent="-457200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最近点对问题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7792232" y="1509559"/>
            <a:ext cx="27296" cy="3343702"/>
          </a:xfrm>
          <a:prstGeom prst="straightConnector1">
            <a:avLst/>
          </a:prstGeom>
          <a:ln w="3492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6756071" y="2399007"/>
            <a:ext cx="191069" cy="1808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252372" y="4799090"/>
            <a:ext cx="1869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中垂线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8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8418045" y="2257951"/>
            <a:ext cx="300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7819527" y="2257951"/>
            <a:ext cx="36000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8083992" y="2061056"/>
                <a:ext cx="415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992" y="2061056"/>
                <a:ext cx="415939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/>
          <p:cNvCxnSpPr/>
          <p:nvPr/>
        </p:nvCxnSpPr>
        <p:spPr>
          <a:xfrm>
            <a:off x="6671131" y="2503613"/>
            <a:ext cx="0" cy="3600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671131" y="2981042"/>
            <a:ext cx="0" cy="25917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6395123" y="2735929"/>
                <a:ext cx="595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123" y="2735929"/>
                <a:ext cx="59578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/>
          <p:cNvCxnSpPr/>
          <p:nvPr/>
        </p:nvCxnSpPr>
        <p:spPr>
          <a:xfrm>
            <a:off x="6853459" y="1389624"/>
            <a:ext cx="27296" cy="3343702"/>
          </a:xfrm>
          <a:prstGeom prst="straightConnector1">
            <a:avLst/>
          </a:prstGeom>
          <a:ln w="34925">
            <a:solidFill>
              <a:srgbClr val="0000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8752414" y="1313342"/>
            <a:ext cx="27296" cy="3343702"/>
          </a:xfrm>
          <a:prstGeom prst="straightConnector1">
            <a:avLst/>
          </a:prstGeom>
          <a:ln w="34925">
            <a:solidFill>
              <a:srgbClr val="0000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262436" y="1409649"/>
                <a:ext cx="6016822" cy="4324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6000" lvl="1" indent="-457200">
                  <a:lnSpc>
                    <a:spcPts val="3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000" b="1" dirty="0"/>
                  <a:t>P</a:t>
                </a:r>
                <a:r>
                  <a:rPr lang="en-US" altLang="zh-CN" sz="2000" b="1" baseline="-25000" dirty="0"/>
                  <a:t>L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中任意两点的距离≥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，因此左半边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正方形区域内至多有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个点，每个小方格至多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个点，同样，右半边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正方形区域内至多有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个点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6000" lvl="1" indent="-457200">
                  <a:lnSpc>
                    <a:spcPts val="3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b="1" dirty="0"/>
                  <a:t>在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*2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区域内至多有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个点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6000" lvl="1" indent="-457200">
                  <a:lnSpc>
                    <a:spcPts val="3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把所有点按照 </a:t>
                </a:r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坐标排序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将不在</a:t>
                </a:r>
                <a:r>
                  <a:rPr lang="zh-CN" altLang="en-US" sz="2000" b="1" dirty="0"/>
                  <a:t>中垂线</a:t>
                </a:r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000" b="1" dirty="0"/>
                  <a:t>为中心，宽度为</a:t>
                </a:r>
                <a:r>
                  <a:rPr lang="en-US" altLang="zh-CN" sz="2000" b="1" dirty="0"/>
                  <a:t>2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zh-CN" altLang="en-US" sz="2000" b="1" dirty="0"/>
                  <a:t>的垂直带形区域内的点去掉后构成一个</a:t>
                </a:r>
                <a:r>
                  <a:rPr lang="en-US" altLang="zh-CN" sz="2000" b="1" dirty="0"/>
                  <a:t> </a:t>
                </a:r>
                <a:r>
                  <a:rPr lang="zh-CN" altLang="en-US" sz="2000" b="1" dirty="0"/>
                  <a:t>新点集</a:t>
                </a:r>
                <a:r>
                  <a:rPr lang="en-US" altLang="zh-CN" sz="2000" b="1" dirty="0"/>
                  <a:t>P’</a:t>
                </a:r>
                <a:r>
                  <a:rPr lang="zh-CN" altLang="en-US" sz="2000" b="1" dirty="0"/>
                  <a:t>（这些点按</a:t>
                </a:r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坐标排序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b="1" dirty="0"/>
                  <a:t>）。对</a:t>
                </a:r>
                <a:r>
                  <a:rPr lang="en-US" altLang="zh-CN" sz="2000" b="1" dirty="0"/>
                  <a:t>P’</a:t>
                </a:r>
                <a:r>
                  <a:rPr lang="zh-CN" altLang="en-US" sz="2000" b="1" dirty="0"/>
                  <a:t>中的每个点</a:t>
                </a:r>
                <a:r>
                  <a:rPr lang="en-US" altLang="zh-CN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pp</a:t>
                </a:r>
                <a:r>
                  <a:rPr lang="zh-CN" altLang="en-US" sz="2000" b="1" dirty="0"/>
                  <a:t>，分别计算</a:t>
                </a:r>
                <a:r>
                  <a:rPr lang="en-US" altLang="zh-CN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pp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和紧随其后的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个点的距离。</a:t>
                </a:r>
                <a:r>
                  <a:rPr lang="el-GR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altLang="zh-CN" sz="20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0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</a:p>
              <a:p>
                <a:pPr marL="576000" lvl="1" indent="-457200">
                  <a:lnSpc>
                    <a:spcPts val="3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000" b="1" dirty="0"/>
                  <a:t>P’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点最多</a:t>
                </a:r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O(n)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个，因此，计算跨边界的点距离的时间：</a:t>
                </a:r>
                <a:r>
                  <a:rPr lang="en-US" altLang="zh-CN" sz="2000" b="1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O(n)</a:t>
                </a: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36" y="1409649"/>
                <a:ext cx="6016822" cy="4324261"/>
              </a:xfrm>
              <a:prstGeom prst="rect">
                <a:avLst/>
              </a:prstGeom>
              <a:blipFill rotWithShape="0">
                <a:blip r:embed="rId4"/>
                <a:stretch>
                  <a:fillRect t="-141" r="-2837" b="-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/>
          <p:cNvCxnSpPr/>
          <p:nvPr/>
        </p:nvCxnSpPr>
        <p:spPr>
          <a:xfrm>
            <a:off x="7462267" y="2256532"/>
            <a:ext cx="300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863749" y="2256532"/>
            <a:ext cx="36000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7128214" y="2059637"/>
                <a:ext cx="415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214" y="2059637"/>
                <a:ext cx="41593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018538"/>
              </p:ext>
            </p:extLst>
          </p:nvPr>
        </p:nvGraphicFramePr>
        <p:xfrm>
          <a:off x="6885796" y="2503613"/>
          <a:ext cx="927845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79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椭圆 7"/>
          <p:cNvSpPr/>
          <p:nvPr/>
        </p:nvSpPr>
        <p:spPr>
          <a:xfrm>
            <a:off x="7695774" y="2388751"/>
            <a:ext cx="154210" cy="191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715556"/>
              </p:ext>
            </p:extLst>
          </p:nvPr>
        </p:nvGraphicFramePr>
        <p:xfrm>
          <a:off x="7813641" y="2505283"/>
          <a:ext cx="927845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79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直接箭头连接符 17"/>
          <p:cNvCxnSpPr/>
          <p:nvPr/>
        </p:nvCxnSpPr>
        <p:spPr>
          <a:xfrm>
            <a:off x="7252372" y="1637731"/>
            <a:ext cx="53986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7814062" y="1831074"/>
            <a:ext cx="5398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212144" y="1280391"/>
            <a:ext cx="46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</a:t>
            </a:r>
            <a:r>
              <a:rPr lang="en-US" altLang="zh-CN" b="1" baseline="-25000" dirty="0"/>
              <a:t>L</a:t>
            </a:r>
            <a:endParaRPr lang="zh-CN" altLang="en-US" b="1" baseline="-25000" dirty="0"/>
          </a:p>
        </p:txBody>
      </p:sp>
      <p:sp>
        <p:nvSpPr>
          <p:cNvPr id="36" name="文本框 35"/>
          <p:cNvSpPr txBox="1"/>
          <p:nvPr/>
        </p:nvSpPr>
        <p:spPr>
          <a:xfrm>
            <a:off x="7849243" y="1444393"/>
            <a:ext cx="46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</a:t>
            </a:r>
            <a:r>
              <a:rPr lang="en-US" altLang="zh-CN" b="1" baseline="-25000" dirty="0"/>
              <a:t>R</a:t>
            </a:r>
            <a:endParaRPr lang="zh-CN" alt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30485549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算法时间复杂度分析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</a:t>
                </a:r>
              </a:p>
              <a:p>
                <a:pPr marL="23400" indent="0"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3400" indent="0"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、若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|P|≤3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，则直接计算求解最小距离          </a:t>
                </a:r>
                <a:r>
                  <a:rPr lang="en-US" altLang="zh-CN" sz="3000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O(1)</a:t>
                </a:r>
              </a:p>
              <a:p>
                <a:pPr marL="23400" indent="0"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排序                                                        </a:t>
                </a:r>
                <a:r>
                  <a:rPr lang="en-US" altLang="zh-CN" sz="2800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:r>
                  <a:rPr lang="en-US" altLang="zh-CN" sz="2800" i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nlogn</a:t>
                </a:r>
                <a:r>
                  <a:rPr lang="en-US" altLang="zh-CN" sz="2800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3400" indent="0"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、做中垂线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划分为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                                 </a:t>
                </a:r>
                <a:r>
                  <a:rPr lang="en-US" altLang="zh-CN" sz="2800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O(1)</a:t>
                </a:r>
                <a:endParaRPr lang="en-US" altLang="zh-CN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3400" indent="0"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MinDistance(P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Y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                  </a:t>
                </a:r>
                <a:r>
                  <a:rPr lang="en-US" altLang="zh-CN" sz="2800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T(n/2)</a:t>
                </a:r>
                <a:endPara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3400" indent="0"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MinDistance(P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Y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800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T(n/2)</a:t>
                </a:r>
                <a:endPara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3400" indent="0"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                                           </a:t>
                </a:r>
                <a:r>
                  <a:rPr lang="en-US" altLang="zh-CN" sz="2800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O(1)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3400" indent="0"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、检查距中垂线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不超过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两侧各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个点的距离，若小于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，则修改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𝜹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值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r>
                  <a:rPr lang="en-US" altLang="zh-CN" sz="2800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O(n)</a:t>
                </a:r>
              </a:p>
              <a:p>
                <a:pPr marL="23400" indent="0"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T(n)=2T(n/2)+O(</a:t>
                </a:r>
                <a:r>
                  <a:rPr lang="en-US" altLang="zh-CN" sz="2800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nlogn</a:t>
                </a:r>
                <a:r>
                  <a:rPr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3400" indent="0"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T(n)=O(1)</a:t>
                </a:r>
                <a:r>
                  <a:rPr lang="zh-CN" altLang="en-US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n≤3                          T(n)=O(n(</a:t>
                </a:r>
                <a:r>
                  <a:rPr lang="en-US" altLang="zh-CN" sz="2800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logn</a:t>
                </a:r>
                <a:r>
                  <a:rPr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800" i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sz="2800" dirty="0">
                  <a:solidFill>
                    <a:srgbClr val="FF0000"/>
                  </a:solidFill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sz="3000" dirty="0"/>
              </a:p>
              <a:p>
                <a:pPr marL="457200" lvl="1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sz="3000" dirty="0"/>
              </a:p>
              <a:p>
                <a:pPr marL="457200" lvl="1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dirty="0"/>
              </a:p>
              <a:p>
                <a:pPr marL="457200" lvl="1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5" t="-2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最近点对问题</a:t>
            </a:r>
          </a:p>
        </p:txBody>
      </p:sp>
    </p:spTree>
    <p:extLst>
      <p:ext uri="{BB962C8B-B14F-4D97-AF65-F5344CB8AC3E}">
        <p14:creationId xmlns:p14="http://schemas.microsoft.com/office/powerpoint/2010/main" val="40348093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原算法：</a:t>
            </a:r>
            <a:endParaRPr lang="en-US" altLang="zh-CN" dirty="0"/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在每次划分时对子问题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重新排序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改进算法：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在递归前对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排序，做预处理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在划分点集时对排序的数组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进行拆分，得到针对子问题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的数组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子问题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的数组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最近点对问题</a:t>
            </a:r>
          </a:p>
        </p:txBody>
      </p:sp>
    </p:spTree>
    <p:extLst>
      <p:ext uri="{BB962C8B-B14F-4D97-AF65-F5344CB8AC3E}">
        <p14:creationId xmlns:p14="http://schemas.microsoft.com/office/powerpoint/2010/main" val="25544381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0" y="1147779"/>
                <a:ext cx="9132026" cy="555327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i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MinDistanceNew</a:t>
                </a:r>
                <a:r>
                  <a:rPr lang="en-US" altLang="zh-CN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(S,X,Y)</a:t>
                </a:r>
              </a:p>
              <a:p>
                <a:pPr marL="0" indent="0"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X,Y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排序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MinDistance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(S,X,Y)</a:t>
                </a:r>
              </a:p>
              <a:p>
                <a:pPr marL="23400" indent="0"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{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|P|≤3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，则直接计算求解最小距离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3400" indent="0"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做中垂线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划分为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</a:p>
              <a:p>
                <a:pPr marL="23400" indent="0"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i="1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:r>
                  <a:rPr lang="zh-CN" altLang="en-US" sz="28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</a:t>
                </a:r>
                <a:r>
                  <a:rPr lang="en-US" altLang="zh-CN" sz="28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zh-CN" altLang="en-US" sz="28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拆分</a:t>
                </a:r>
                <a:endParaRPr lang="en-US" altLang="zh-CN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3400" indent="0"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MinDistance(P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Y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3400" indent="0"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MinDistance(P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Y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3400" indent="0"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</a:t>
                </a:r>
              </a:p>
              <a:p>
                <a:pPr marL="23400" indent="0"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检查距中垂线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不超过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两侧各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个点的距离，若小于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，则修改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𝜹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值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3400" indent="0"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}</a:t>
                </a:r>
              </a:p>
              <a:p>
                <a:pPr marL="23400" indent="0"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sz="3000" dirty="0"/>
              </a:p>
              <a:p>
                <a:pPr marL="457200" lvl="1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dirty="0"/>
              </a:p>
              <a:p>
                <a:pPr marL="457200" lvl="1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47779"/>
                <a:ext cx="9132026" cy="5553272"/>
              </a:xfrm>
              <a:blipFill rotWithShape="0">
                <a:blip r:embed="rId2"/>
                <a:stretch>
                  <a:fillRect l="-1535" t="-20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最近点对问题</a:t>
            </a:r>
          </a:p>
        </p:txBody>
      </p:sp>
    </p:spTree>
    <p:extLst>
      <p:ext uri="{BB962C8B-B14F-4D97-AF65-F5344CB8AC3E}">
        <p14:creationId xmlns:p14="http://schemas.microsoft.com/office/powerpoint/2010/main" val="35449430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最近点对问题</a:t>
            </a:r>
          </a:p>
        </p:txBody>
      </p:sp>
      <p:sp>
        <p:nvSpPr>
          <p:cNvPr id="6" name="椭圆 5"/>
          <p:cNvSpPr/>
          <p:nvPr/>
        </p:nvSpPr>
        <p:spPr>
          <a:xfrm>
            <a:off x="6411030" y="2837312"/>
            <a:ext cx="218365" cy="2183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361222" y="4074982"/>
            <a:ext cx="218365" cy="2183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732590" y="2269579"/>
            <a:ext cx="218365" cy="2183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916066" y="1855801"/>
            <a:ext cx="218365" cy="2183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7045649" y="1147779"/>
            <a:ext cx="0" cy="4020453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449170" y="1433015"/>
            <a:ext cx="586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P</a:t>
            </a:r>
            <a:r>
              <a:rPr lang="en-US" altLang="zh-CN" sz="2800" b="1" baseline="-25000" dirty="0"/>
              <a:t>3</a:t>
            </a:r>
            <a:endParaRPr lang="zh-CN" altLang="en-US" sz="2800" b="1" baseline="-25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411030" y="2324640"/>
            <a:ext cx="586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P</a:t>
            </a:r>
            <a:r>
              <a:rPr lang="en-US" altLang="zh-CN" sz="2800" b="1" baseline="-25000" dirty="0"/>
              <a:t>1</a:t>
            </a:r>
            <a:endParaRPr lang="zh-CN" altLang="en-US" sz="2800" b="1" baseline="-25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908346" y="1823766"/>
            <a:ext cx="586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P</a:t>
            </a:r>
            <a:r>
              <a:rPr lang="en-US" altLang="zh-CN" sz="2800" b="1" baseline="-25000" dirty="0"/>
              <a:t>2</a:t>
            </a:r>
            <a:endParaRPr lang="zh-CN" altLang="en-US" sz="2800" b="1" baseline="-25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507438" y="4107891"/>
            <a:ext cx="586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P</a:t>
            </a:r>
            <a:r>
              <a:rPr lang="en-US" altLang="zh-CN" sz="2800" b="1" baseline="-25000" dirty="0"/>
              <a:t>4</a:t>
            </a:r>
            <a:endParaRPr lang="zh-CN" altLang="en-US" sz="2800" b="1" baseline="-25000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007634"/>
              </p:ext>
            </p:extLst>
          </p:nvPr>
        </p:nvGraphicFramePr>
        <p:xfrm>
          <a:off x="281453" y="1913085"/>
          <a:ext cx="347115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88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847371"/>
              </p:ext>
            </p:extLst>
          </p:nvPr>
        </p:nvGraphicFramePr>
        <p:xfrm>
          <a:off x="215956" y="4076346"/>
          <a:ext cx="391536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3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0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88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-2(3)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0.5(1)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1(4)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2(2)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-1(4)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2(1)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3(2)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4(3)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02841" y="3506384"/>
            <a:ext cx="1807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预处理排序</a:t>
            </a: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612047"/>
              </p:ext>
            </p:extLst>
          </p:nvPr>
        </p:nvGraphicFramePr>
        <p:xfrm>
          <a:off x="151670" y="5542358"/>
          <a:ext cx="523919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62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88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4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sz="24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-2(3)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0.5(1)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4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4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1(4)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2(2)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CN" sz="24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sz="24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2(1)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4(3)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CN" sz="24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4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-1(4)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3(2)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151670" y="5037433"/>
            <a:ext cx="1807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划分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505209" y="1428076"/>
            <a:ext cx="1807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输入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54316" y="4999574"/>
            <a:ext cx="5387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</a:rPr>
              <a:t>对</a:t>
            </a:r>
            <a:r>
              <a:rPr lang="en-US" altLang="zh-CN" sz="2400" b="1" dirty="0">
                <a:solidFill>
                  <a:srgbClr val="0000CC"/>
                </a:solidFill>
              </a:rPr>
              <a:t>Y</a:t>
            </a:r>
            <a:r>
              <a:rPr lang="zh-CN" altLang="en-US" sz="2400" b="1" dirty="0">
                <a:solidFill>
                  <a:srgbClr val="0000CC"/>
                </a:solidFill>
              </a:rPr>
              <a:t>数组扫描，依次放在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endParaRPr lang="zh-CN" altLang="en-US" sz="2400" b="1" i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9765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0" y="1147779"/>
                <a:ext cx="9132026" cy="555327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i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MinDistanceNew</a:t>
                </a:r>
                <a:r>
                  <a:rPr lang="en-US" altLang="zh-CN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(S,X,Y)                           W(n)</a:t>
                </a:r>
              </a:p>
              <a:p>
                <a:pPr marL="0" indent="0"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X,Y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排序                                            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nlogn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MinDistance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(S,X,Y)                            T(n)</a:t>
                </a:r>
              </a:p>
              <a:p>
                <a:pPr marL="23400" indent="0"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{ 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|P|≤3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，则直接计算求解最小距离          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O(1)</a:t>
                </a:r>
              </a:p>
              <a:p>
                <a:pPr marL="23400" indent="0"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做中垂线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划分为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                                  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O(1)</a:t>
                </a:r>
                <a:endParaRPr lang="en-US" altLang="zh-CN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3400" indent="0"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28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对</a:t>
                </a:r>
                <a:r>
                  <a:rPr lang="en-US" altLang="zh-CN" sz="28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zh-CN" altLang="en-US" sz="28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拆分                                                    </a:t>
                </a:r>
                <a:r>
                  <a:rPr lang="en-US" altLang="zh-CN" sz="2800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O(n)</a:t>
                </a:r>
              </a:p>
              <a:p>
                <a:pPr marL="23400" indent="0"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MinDistance(P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Y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                  </a:t>
                </a:r>
                <a:r>
                  <a:rPr lang="en-US" altLang="zh-CN" sz="2800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T(n/2)</a:t>
                </a:r>
                <a:endPara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3400" indent="0"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MinDistance(P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Y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800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T(n/2)</a:t>
                </a:r>
                <a:endPara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3400" indent="0"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                                          </a:t>
                </a:r>
                <a:r>
                  <a:rPr lang="en-US" altLang="zh-CN" sz="2800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O(1)</a:t>
                </a:r>
              </a:p>
              <a:p>
                <a:pPr marL="23400" indent="0"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检查距中垂线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不超过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两侧各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个点的距离，若小于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，则修改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𝜹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值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                                                             </a:t>
                </a:r>
                <a:r>
                  <a:rPr lang="en-US" altLang="zh-CN" sz="2800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O(n)</a:t>
                </a:r>
              </a:p>
              <a:p>
                <a:pPr marL="23400" indent="0"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}</a:t>
                </a:r>
              </a:p>
              <a:p>
                <a:pPr marL="23400" indent="0">
                  <a:lnSpc>
                    <a:spcPts val="3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sz="3000" dirty="0"/>
              </a:p>
              <a:p>
                <a:pPr marL="457200" lvl="1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dirty="0"/>
              </a:p>
              <a:p>
                <a:pPr marL="457200" lvl="1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47779"/>
                <a:ext cx="9132026" cy="5553272"/>
              </a:xfrm>
              <a:blipFill rotWithShape="0">
                <a:blip r:embed="rId2"/>
                <a:stretch>
                  <a:fillRect l="-1535" t="-2086" r="-6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最近点对问题</a:t>
            </a:r>
          </a:p>
        </p:txBody>
      </p:sp>
    </p:spTree>
    <p:extLst>
      <p:ext uri="{BB962C8B-B14F-4D97-AF65-F5344CB8AC3E}">
        <p14:creationId xmlns:p14="http://schemas.microsoft.com/office/powerpoint/2010/main" val="16828303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改进算法的时间复杂度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W(n)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假设递归过程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，排序预处理：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W(n)=T(n)+O(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T(n)=2T(n/2)+O(n)</a:t>
            </a:r>
          </a:p>
          <a:p>
            <a:pPr marL="0" indent="0"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T(n)=O(1),    n≤3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求解得到：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T(n)=O(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</a:p>
          <a:p>
            <a:pPr marL="0" indent="0">
              <a:buNone/>
            </a:pP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W(n)=O(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endParaRPr lang="zh-CN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最近点对问题</a:t>
            </a:r>
          </a:p>
        </p:txBody>
      </p:sp>
    </p:spTree>
    <p:extLst>
      <p:ext uri="{BB962C8B-B14F-4D97-AF65-F5344CB8AC3E}">
        <p14:creationId xmlns:p14="http://schemas.microsoft.com/office/powerpoint/2010/main" val="1751517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分治算法的时间复杂度递推方程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32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增加预处理，降低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32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32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3200" dirty="0">
                  <a:solidFill>
                    <a:srgbClr val="0000CC"/>
                  </a:solidFill>
                </a:endParaRPr>
              </a:p>
              <a:p>
                <a:pPr marL="457200" lvl="1" indent="0">
                  <a:buNone/>
                </a:pPr>
                <a:endPara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zh-CN" altLang="en-US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69" t="-23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改进分治算法的途径</a:t>
            </a:r>
            <a:r>
              <a:rPr lang="en-US" altLang="zh-CN" dirty="0"/>
              <a:t>2</a:t>
            </a:r>
            <a:r>
              <a:rPr lang="zh-CN" altLang="en-US" dirty="0"/>
              <a:t>：增加预处理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52732" y="1702582"/>
                <a:ext cx="4496939" cy="11668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𝒌𝑻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den>
                          </m:f>
                        </m:e>
                      </m:d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32" y="1702582"/>
                <a:ext cx="4496939" cy="11668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8943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147778"/>
            <a:ext cx="9132026" cy="55005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分治算法所能解决的问题一般具有以下几个特征：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20000" lvl="2" indent="-21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该问题的规模缩小到一定的程度就可以容易地解决；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20000" lvl="2" indent="-21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该问题可以分解为若干个规模较小的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相同问题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，即该问题具有最优子结构性质；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20000" lvl="2" indent="-21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利用该问题分解出的子问题的解可以合并为该问题的解；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20000" lvl="2" indent="-21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该问题所分解出的各个子问题是相互独立的，即子问题之间不包含公共的子问题。 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分治算法的一般描述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48" y="5360720"/>
            <a:ext cx="9109229" cy="1320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这条特征涉及到分治法的效率，如果各子问题是不独立的，则分治法要做许多不必要的工作，重复地解公共的子问题，此时虽然也可用分治法，但一般用动态规划较好。</a:t>
            </a:r>
          </a:p>
        </p:txBody>
      </p:sp>
    </p:spTree>
    <p:extLst>
      <p:ext uri="{BB962C8B-B14F-4D97-AF65-F5344CB8AC3E}">
        <p14:creationId xmlns:p14="http://schemas.microsoft.com/office/powerpoint/2010/main" val="334556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2A2EEA3-301C-40A6-8B72-3FDE82A9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二分归并排序</a:t>
            </a: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9D1A8086-051F-41F8-87BE-3F92A1F9EF35}"/>
              </a:ext>
            </a:extLst>
          </p:cNvPr>
          <p:cNvSpPr txBox="1"/>
          <p:nvPr/>
        </p:nvSpPr>
        <p:spPr>
          <a:xfrm>
            <a:off x="342900" y="1329649"/>
            <a:ext cx="8652510" cy="2580194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860"/>
              </a:spcBef>
              <a:buAutoNum type="arabicPeriod"/>
              <a:tabLst>
                <a:tab pos="469900" algn="l"/>
              </a:tabLst>
            </a:pPr>
            <a:r>
              <a:rPr lang="en-US"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Divide:</a:t>
            </a:r>
            <a:endParaRPr lang="en-US" sz="3200" dirty="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46990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Conquer: </a:t>
            </a:r>
            <a:r>
              <a:rPr lang="zh-CN" altLang="en-US"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递归二分归并排序两个子数组</a:t>
            </a:r>
            <a:endParaRPr sz="3200" dirty="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469900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Combine: </a:t>
            </a:r>
            <a:r>
              <a:rPr lang="zh-CN" altLang="en-US"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对两个有序的子数组合并</a:t>
            </a:r>
            <a:endParaRPr sz="3200" dirty="0">
              <a:latin typeface="Times New Roman"/>
              <a:cs typeface="Times New Roman"/>
            </a:endParaRPr>
          </a:p>
          <a:p>
            <a:pPr marL="1765300">
              <a:lnSpc>
                <a:spcPct val="100000"/>
              </a:lnSpc>
              <a:spcBef>
                <a:spcPts val="2275"/>
              </a:spcBef>
            </a:pP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) = 2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/2) +</a:t>
            </a:r>
            <a:r>
              <a:rPr sz="3200" spc="-38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8D1C00D0-FC2E-43AF-A515-0D532A2175CE}"/>
              </a:ext>
            </a:extLst>
          </p:cNvPr>
          <p:cNvSpPr/>
          <p:nvPr/>
        </p:nvSpPr>
        <p:spPr>
          <a:xfrm>
            <a:off x="1868424" y="3803904"/>
            <a:ext cx="1454150" cy="701040"/>
          </a:xfrm>
          <a:custGeom>
            <a:avLst/>
            <a:gdLst/>
            <a:ahLst/>
            <a:cxnLst/>
            <a:rect l="l" t="t" r="r" b="b"/>
            <a:pathLst>
              <a:path w="1454150" h="701039">
                <a:moveTo>
                  <a:pt x="1402079" y="26670"/>
                </a:moveTo>
                <a:lnTo>
                  <a:pt x="1387373" y="17795"/>
                </a:lnTo>
                <a:lnTo>
                  <a:pt x="0" y="675132"/>
                </a:lnTo>
                <a:lnTo>
                  <a:pt x="12191" y="701039"/>
                </a:lnTo>
                <a:lnTo>
                  <a:pt x="1399535" y="43717"/>
                </a:lnTo>
                <a:lnTo>
                  <a:pt x="1402079" y="26670"/>
                </a:lnTo>
                <a:close/>
              </a:path>
              <a:path w="1454150" h="701039">
                <a:moveTo>
                  <a:pt x="1453895" y="2286"/>
                </a:moveTo>
                <a:lnTo>
                  <a:pt x="1357883" y="0"/>
                </a:lnTo>
                <a:lnTo>
                  <a:pt x="1387373" y="17795"/>
                </a:lnTo>
                <a:lnTo>
                  <a:pt x="1395983" y="13715"/>
                </a:lnTo>
                <a:lnTo>
                  <a:pt x="1408175" y="39624"/>
                </a:lnTo>
                <a:lnTo>
                  <a:pt x="1408175" y="60315"/>
                </a:lnTo>
                <a:lnTo>
                  <a:pt x="1453895" y="2286"/>
                </a:lnTo>
                <a:close/>
              </a:path>
              <a:path w="1454150" h="701039">
                <a:moveTo>
                  <a:pt x="1402079" y="26670"/>
                </a:moveTo>
                <a:lnTo>
                  <a:pt x="1395983" y="13715"/>
                </a:lnTo>
                <a:lnTo>
                  <a:pt x="1387373" y="17795"/>
                </a:lnTo>
                <a:lnTo>
                  <a:pt x="1402079" y="26670"/>
                </a:lnTo>
                <a:close/>
              </a:path>
              <a:path w="1454150" h="701039">
                <a:moveTo>
                  <a:pt x="1408175" y="60315"/>
                </a:moveTo>
                <a:lnTo>
                  <a:pt x="1408175" y="39624"/>
                </a:lnTo>
                <a:lnTo>
                  <a:pt x="1399535" y="43717"/>
                </a:lnTo>
                <a:lnTo>
                  <a:pt x="1394459" y="77724"/>
                </a:lnTo>
                <a:lnTo>
                  <a:pt x="1408175" y="60315"/>
                </a:lnTo>
                <a:close/>
              </a:path>
              <a:path w="1454150" h="701039">
                <a:moveTo>
                  <a:pt x="1408175" y="39624"/>
                </a:moveTo>
                <a:lnTo>
                  <a:pt x="1402079" y="26670"/>
                </a:lnTo>
                <a:lnTo>
                  <a:pt x="1399535" y="43717"/>
                </a:lnTo>
                <a:lnTo>
                  <a:pt x="1408175" y="39624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5CEA4DF8-865C-4FCA-AE69-DC80DED3C713}"/>
              </a:ext>
            </a:extLst>
          </p:cNvPr>
          <p:cNvSpPr txBox="1"/>
          <p:nvPr/>
        </p:nvSpPr>
        <p:spPr>
          <a:xfrm>
            <a:off x="730895" y="4259495"/>
            <a:ext cx="4486910" cy="1125949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lang="en-US" altLang="zh-CN" sz="3200" i="1" spc="-5" dirty="0">
                <a:latin typeface="Times New Roman"/>
                <a:cs typeface="Times New Roman"/>
              </a:rPr>
              <a:t>      </a:t>
            </a:r>
            <a:r>
              <a:rPr lang="zh-CN" altLang="en-US" sz="2400" b="1" spc="-5" dirty="0">
                <a:solidFill>
                  <a:srgbClr val="3333FF"/>
                </a:solidFill>
                <a:latin typeface="Times New Roman"/>
                <a:cs typeface="Times New Roman"/>
              </a:rPr>
              <a:t>子问题个数</a:t>
            </a:r>
            <a:endParaRPr sz="2400" b="1" dirty="0">
              <a:solidFill>
                <a:srgbClr val="3333FF"/>
              </a:solidFill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960"/>
              </a:spcBef>
            </a:pPr>
            <a:r>
              <a:rPr lang="zh-CN" altLang="en-US" sz="2400" i="1" spc="-5" dirty="0">
                <a:latin typeface="Times New Roman"/>
                <a:cs typeface="Times New Roman"/>
              </a:rPr>
              <a:t>      </a:t>
            </a:r>
            <a:r>
              <a:rPr lang="zh-CN" altLang="en-US" sz="2400" b="1" spc="-5" dirty="0">
                <a:solidFill>
                  <a:srgbClr val="3333FF"/>
                </a:solidFill>
                <a:latin typeface="Times New Roman"/>
                <a:cs typeface="Times New Roman"/>
              </a:rPr>
              <a:t>子问题规模</a:t>
            </a:r>
            <a:endParaRPr sz="2400" b="1" dirty="0">
              <a:solidFill>
                <a:srgbClr val="3333FF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5D80E3B8-558C-4F5A-8662-BD14A70F5A95}"/>
              </a:ext>
            </a:extLst>
          </p:cNvPr>
          <p:cNvSpPr/>
          <p:nvPr/>
        </p:nvSpPr>
        <p:spPr>
          <a:xfrm>
            <a:off x="3851910" y="3863340"/>
            <a:ext cx="365506" cy="1188720"/>
          </a:xfrm>
          <a:custGeom>
            <a:avLst/>
            <a:gdLst/>
            <a:ahLst/>
            <a:cxnLst/>
            <a:rect l="l" t="t" r="r" b="b"/>
            <a:pathLst>
              <a:path w="401320" h="920114">
                <a:moveTo>
                  <a:pt x="381259" y="66436"/>
                </a:moveTo>
                <a:lnTo>
                  <a:pt x="371855" y="52577"/>
                </a:lnTo>
                <a:lnTo>
                  <a:pt x="355324" y="55834"/>
                </a:lnTo>
                <a:lnTo>
                  <a:pt x="0" y="909065"/>
                </a:lnTo>
                <a:lnTo>
                  <a:pt x="25907" y="919734"/>
                </a:lnTo>
                <a:lnTo>
                  <a:pt x="381259" y="66436"/>
                </a:lnTo>
                <a:close/>
              </a:path>
              <a:path w="401320" h="920114">
                <a:moveTo>
                  <a:pt x="400812" y="95250"/>
                </a:moveTo>
                <a:lnTo>
                  <a:pt x="393953" y="0"/>
                </a:lnTo>
                <a:lnTo>
                  <a:pt x="321563" y="62484"/>
                </a:lnTo>
                <a:lnTo>
                  <a:pt x="355324" y="55834"/>
                </a:lnTo>
                <a:lnTo>
                  <a:pt x="358901" y="47244"/>
                </a:lnTo>
                <a:lnTo>
                  <a:pt x="384809" y="57912"/>
                </a:lnTo>
                <a:lnTo>
                  <a:pt x="384809" y="71668"/>
                </a:lnTo>
                <a:lnTo>
                  <a:pt x="400812" y="95250"/>
                </a:lnTo>
                <a:close/>
              </a:path>
              <a:path w="401320" h="920114">
                <a:moveTo>
                  <a:pt x="371855" y="52577"/>
                </a:moveTo>
                <a:lnTo>
                  <a:pt x="358901" y="47244"/>
                </a:lnTo>
                <a:lnTo>
                  <a:pt x="355324" y="55834"/>
                </a:lnTo>
                <a:lnTo>
                  <a:pt x="371855" y="52577"/>
                </a:lnTo>
                <a:close/>
              </a:path>
              <a:path w="401320" h="920114">
                <a:moveTo>
                  <a:pt x="384809" y="57912"/>
                </a:moveTo>
                <a:lnTo>
                  <a:pt x="371855" y="52578"/>
                </a:lnTo>
                <a:lnTo>
                  <a:pt x="381259" y="66436"/>
                </a:lnTo>
                <a:lnTo>
                  <a:pt x="384809" y="57912"/>
                </a:lnTo>
                <a:close/>
              </a:path>
              <a:path w="401320" h="920114">
                <a:moveTo>
                  <a:pt x="384809" y="71668"/>
                </a:moveTo>
                <a:lnTo>
                  <a:pt x="384809" y="57912"/>
                </a:lnTo>
                <a:lnTo>
                  <a:pt x="381259" y="66436"/>
                </a:lnTo>
                <a:lnTo>
                  <a:pt x="384809" y="71668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393729F6-8CDF-4B4D-A4BF-770A2BE0EFB1}"/>
              </a:ext>
            </a:extLst>
          </p:cNvPr>
          <p:cNvSpPr txBox="1"/>
          <p:nvPr/>
        </p:nvSpPr>
        <p:spPr>
          <a:xfrm>
            <a:off x="5748020" y="4318507"/>
            <a:ext cx="1715770" cy="92249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535"/>
              </a:spcBef>
            </a:pPr>
            <a:r>
              <a:rPr lang="zh-CN" altLang="en-US" sz="2400" b="1" spc="-5" dirty="0">
                <a:solidFill>
                  <a:srgbClr val="3333FF"/>
                </a:solidFill>
                <a:latin typeface="Times New Roman"/>
                <a:cs typeface="Times New Roman"/>
              </a:rPr>
              <a:t>分解合并子问题的代价</a:t>
            </a:r>
            <a:endParaRPr sz="2400" b="1" dirty="0">
              <a:solidFill>
                <a:srgbClr val="3333FF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14">
            <a:extLst>
              <a:ext uri="{FF2B5EF4-FFF2-40B4-BE49-F238E27FC236}">
                <a16:creationId xmlns:a16="http://schemas.microsoft.com/office/drawing/2014/main" id="{DD0CB839-BA37-4E12-9045-CAF3031149F4}"/>
              </a:ext>
            </a:extLst>
          </p:cNvPr>
          <p:cNvSpPr/>
          <p:nvPr/>
        </p:nvSpPr>
        <p:spPr>
          <a:xfrm>
            <a:off x="5463541" y="3836670"/>
            <a:ext cx="742950" cy="643890"/>
          </a:xfrm>
          <a:custGeom>
            <a:avLst/>
            <a:gdLst/>
            <a:ahLst/>
            <a:cxnLst/>
            <a:rect l="l" t="t" r="r" b="b"/>
            <a:pathLst>
              <a:path w="767715" h="462914">
                <a:moveTo>
                  <a:pt x="84581" y="6858"/>
                </a:moveTo>
                <a:lnTo>
                  <a:pt x="0" y="0"/>
                </a:lnTo>
                <a:lnTo>
                  <a:pt x="45720" y="71627"/>
                </a:lnTo>
                <a:lnTo>
                  <a:pt x="48768" y="66548"/>
                </a:lnTo>
                <a:lnTo>
                  <a:pt x="48768" y="32765"/>
                </a:lnTo>
                <a:lnTo>
                  <a:pt x="51816" y="28194"/>
                </a:lnTo>
                <a:lnTo>
                  <a:pt x="54864" y="27432"/>
                </a:lnTo>
                <a:lnTo>
                  <a:pt x="57150" y="28194"/>
                </a:lnTo>
                <a:lnTo>
                  <a:pt x="67901" y="34658"/>
                </a:lnTo>
                <a:lnTo>
                  <a:pt x="84581" y="6858"/>
                </a:lnTo>
                <a:close/>
              </a:path>
              <a:path w="767715" h="462914">
                <a:moveTo>
                  <a:pt x="67901" y="34658"/>
                </a:moveTo>
                <a:lnTo>
                  <a:pt x="57150" y="28194"/>
                </a:lnTo>
                <a:lnTo>
                  <a:pt x="54864" y="27432"/>
                </a:lnTo>
                <a:lnTo>
                  <a:pt x="51816" y="28194"/>
                </a:lnTo>
                <a:lnTo>
                  <a:pt x="48768" y="32765"/>
                </a:lnTo>
                <a:lnTo>
                  <a:pt x="49529" y="35051"/>
                </a:lnTo>
                <a:lnTo>
                  <a:pt x="51816" y="36575"/>
                </a:lnTo>
                <a:lnTo>
                  <a:pt x="62799" y="43161"/>
                </a:lnTo>
                <a:lnTo>
                  <a:pt x="67901" y="34658"/>
                </a:lnTo>
                <a:close/>
              </a:path>
              <a:path w="767715" h="462914">
                <a:moveTo>
                  <a:pt x="62799" y="43161"/>
                </a:moveTo>
                <a:lnTo>
                  <a:pt x="51816" y="36575"/>
                </a:lnTo>
                <a:lnTo>
                  <a:pt x="49529" y="35051"/>
                </a:lnTo>
                <a:lnTo>
                  <a:pt x="48768" y="32765"/>
                </a:lnTo>
                <a:lnTo>
                  <a:pt x="48768" y="66548"/>
                </a:lnTo>
                <a:lnTo>
                  <a:pt x="62799" y="43161"/>
                </a:lnTo>
                <a:close/>
              </a:path>
              <a:path w="767715" h="462914">
                <a:moveTo>
                  <a:pt x="767333" y="457200"/>
                </a:moveTo>
                <a:lnTo>
                  <a:pt x="766572" y="454151"/>
                </a:lnTo>
                <a:lnTo>
                  <a:pt x="764285" y="453389"/>
                </a:lnTo>
                <a:lnTo>
                  <a:pt x="67901" y="34658"/>
                </a:lnTo>
                <a:lnTo>
                  <a:pt x="62799" y="43161"/>
                </a:lnTo>
                <a:lnTo>
                  <a:pt x="759714" y="461010"/>
                </a:lnTo>
                <a:lnTo>
                  <a:pt x="762000" y="462534"/>
                </a:lnTo>
                <a:lnTo>
                  <a:pt x="765048" y="461772"/>
                </a:lnTo>
                <a:lnTo>
                  <a:pt x="765809" y="459486"/>
                </a:lnTo>
                <a:lnTo>
                  <a:pt x="767333" y="45720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66109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divide-and-conquer(P)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if ( |P|≤ n</a:t>
            </a:r>
            <a:r>
              <a:rPr lang="en-US" altLang="zh-CN" sz="2600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lang="en-US" altLang="zh-CN" sz="2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adhoc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(P);   //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解决小规模的问题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divide P into smaller </a:t>
            </a:r>
            <a:r>
              <a:rPr lang="en-US" altLang="zh-CN" sz="2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subinstances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</a:t>
            </a:r>
            <a:r>
              <a:rPr lang="en-US" altLang="zh-CN" sz="2600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,P</a:t>
            </a:r>
            <a:r>
              <a:rPr lang="en-US" altLang="zh-CN" sz="2600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,...,</a:t>
            </a:r>
            <a:r>
              <a:rPr lang="en-US" altLang="zh-CN" sz="2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sz="2600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//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分解问题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(</a:t>
            </a:r>
            <a:r>
              <a:rPr lang="en-US" altLang="zh-CN" sz="2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=1;i≤k;i++)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  <a:r>
              <a:rPr lang="en-US" altLang="zh-CN" sz="2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altLang="zh-CN" sz="2600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=divide-and-conquer(P</a:t>
            </a:r>
            <a:r>
              <a:rPr lang="en-US" altLang="zh-CN" sz="2600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);  //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递归地解各子问题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return merge(y</a:t>
            </a:r>
            <a:r>
              <a:rPr lang="en-US" altLang="zh-CN" sz="2600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,...,</a:t>
            </a:r>
            <a:r>
              <a:rPr lang="en-US" altLang="zh-CN" sz="2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altLang="zh-CN" sz="2600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); //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将各子问题的解合并为原问题的解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</a:p>
          <a:p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分治算法的一般描述</a:t>
            </a:r>
          </a:p>
        </p:txBody>
      </p:sp>
    </p:spTree>
    <p:extLst>
      <p:ext uri="{BB962C8B-B14F-4D97-AF65-F5344CB8AC3E}">
        <p14:creationId xmlns:p14="http://schemas.microsoft.com/office/powerpoint/2010/main" val="95711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zh-CN" altLang="en-US" dirty="0"/>
              <a:t>时间复杂度函数的递推方程</a:t>
            </a:r>
            <a:endParaRPr lang="en-US" altLang="zh-CN" dirty="0"/>
          </a:p>
          <a:p>
            <a:pPr marL="0" indent="0">
              <a:lnSpc>
                <a:spcPts val="4000"/>
              </a:lnSpc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|P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|P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…+ 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891000" lvl="1" indent="-457200">
              <a:lnSpc>
                <a:spcPts val="4000"/>
              </a:lnSpc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|P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,|P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|,…|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为划分后产生的子问题的规模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000" lvl="1" indent="-457200">
              <a:lnSpc>
                <a:spcPts val="4000"/>
              </a:lnSpc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为划分子问题以及将子问题的解合并得到原问题解的时间代价。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000" lvl="1" indent="-457200">
              <a:lnSpc>
                <a:spcPts val="4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求解规模为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的最小问题的时间代价为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分治算法的时间分析</a:t>
            </a:r>
          </a:p>
        </p:txBody>
      </p:sp>
    </p:spTree>
    <p:extLst>
      <p:ext uri="{BB962C8B-B14F-4D97-AF65-F5344CB8AC3E}">
        <p14:creationId xmlns:p14="http://schemas.microsoft.com/office/powerpoint/2010/main" val="16986472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两类常见的递推方程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分治算法的时间分析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5061" y="1828799"/>
                <a:ext cx="5813947" cy="1828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d>
                            <m:dPr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1" y="1828799"/>
                <a:ext cx="5813947" cy="18288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5061" y="3780638"/>
                <a:ext cx="4763069" cy="1828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𝒌𝑻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den>
                          </m:f>
                        </m:e>
                      </m:d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1" y="3780638"/>
                <a:ext cx="4763069" cy="18288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5889009" y="2265528"/>
            <a:ext cx="2913798" cy="984885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Hanoi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塔：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2T(n-1)+1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89009" y="4107975"/>
            <a:ext cx="2913798" cy="984885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二分归并排序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W(n)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2W(n/2)+n-1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89009" y="5364952"/>
            <a:ext cx="2913798" cy="984885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二分查找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W(n)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W(n/2)+1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38834" y="5342298"/>
                <a:ext cx="4926842" cy="502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00CC"/>
                    </a:solidFill>
                    <a:latin typeface="楷体_GB2312" pitchFamily="49" charset="-122"/>
                    <a:ea typeface="楷体_GB2312" pitchFamily="49" charset="-122"/>
                  </a:rPr>
                  <a:t>规模为</a:t>
                </a:r>
                <a:r>
                  <a:rPr lang="en-US" altLang="zh-CN" sz="2000" b="1" dirty="0">
                    <a:solidFill>
                      <a:srgbClr val="0000CC"/>
                    </a:solidFill>
                    <a:latin typeface="楷体_GB2312" pitchFamily="49" charset="-122"/>
                    <a:ea typeface="楷体_GB2312" pitchFamily="49" charset="-122"/>
                  </a:rPr>
                  <a:t>n</a:t>
                </a:r>
                <a:r>
                  <a:rPr lang="zh-CN" altLang="en-US" sz="2000" b="1" dirty="0">
                    <a:solidFill>
                      <a:srgbClr val="0000CC"/>
                    </a:solidFill>
                    <a:latin typeface="楷体_GB2312" pitchFamily="49" charset="-122"/>
                    <a:ea typeface="楷体_GB2312" pitchFamily="49" charset="-122"/>
                  </a:rPr>
                  <a:t>的问题分成</a:t>
                </a:r>
                <a:r>
                  <a:rPr lang="en-US" altLang="zh-CN" sz="2000" b="1" dirty="0">
                    <a:solidFill>
                      <a:srgbClr val="0000CC"/>
                    </a:solidFill>
                    <a:latin typeface="楷体_GB2312" pitchFamily="49" charset="-122"/>
                    <a:ea typeface="楷体_GB2312" pitchFamily="49" charset="-122"/>
                  </a:rPr>
                  <a:t>k</a:t>
                </a:r>
                <a:r>
                  <a:rPr lang="zh-CN" altLang="en-US" sz="2000" b="1" dirty="0">
                    <a:solidFill>
                      <a:srgbClr val="0000CC"/>
                    </a:solidFill>
                    <a:latin typeface="楷体_GB2312" pitchFamily="49" charset="-122"/>
                    <a:ea typeface="楷体_GB2312" pitchFamily="49" charset="-122"/>
                  </a:rPr>
                  <a:t>个规模为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fPr>
                      <m:num>
                        <m:r>
                          <a:rPr lang="en-US" altLang="zh-CN" sz="2000" b="1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𝒏</m:t>
                        </m:r>
                      </m:num>
                      <m:den>
                        <m:r>
                          <a:rPr lang="en-US" altLang="zh-CN" sz="2000" b="1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𝒎</m:t>
                        </m:r>
                      </m:den>
                    </m:f>
                  </m:oMath>
                </a14:m>
                <a:r>
                  <a:rPr lang="zh-CN" altLang="en-US" sz="2000" b="1" dirty="0">
                    <a:solidFill>
                      <a:srgbClr val="0000CC"/>
                    </a:solidFill>
                    <a:latin typeface="楷体_GB2312" pitchFamily="49" charset="-122"/>
                    <a:ea typeface="楷体_GB2312" pitchFamily="49" charset="-122"/>
                  </a:rPr>
                  <a:t>的子问题</a:t>
                </a:r>
                <a:endParaRPr lang="zh-CN" altLang="en-US" sz="20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34" y="5342298"/>
                <a:ext cx="4926842" cy="502830"/>
              </a:xfrm>
              <a:prstGeom prst="rect">
                <a:avLst/>
              </a:prstGeom>
              <a:blipFill rotWithShape="0">
                <a:blip r:embed="rId4"/>
                <a:stretch>
                  <a:fillRect l="-1238" t="-3614" b="-2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7812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递推方程的求解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分治算法的时间分析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5061" y="1828799"/>
                <a:ext cx="5813947" cy="1828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d>
                            <m:dPr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1" y="1828799"/>
                <a:ext cx="5813947" cy="18288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5061" y="3780638"/>
                <a:ext cx="4763069" cy="1828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𝒌𝑻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den>
                          </m:f>
                        </m:e>
                      </m:d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1" y="3780638"/>
                <a:ext cx="4763069" cy="18288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2790066" y="3457509"/>
            <a:ext cx="4926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CC"/>
                </a:solidFill>
              </a:rPr>
              <a:t>求解方法：迭代、递归树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90065" y="5440951"/>
            <a:ext cx="5835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CC"/>
                </a:solidFill>
              </a:rPr>
              <a:t>求解方法：迭代、递归树、主定理</a:t>
            </a:r>
          </a:p>
        </p:txBody>
      </p:sp>
    </p:spTree>
    <p:extLst>
      <p:ext uri="{BB962C8B-B14F-4D97-AF65-F5344CB8AC3E}">
        <p14:creationId xmlns:p14="http://schemas.microsoft.com/office/powerpoint/2010/main" val="26985541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请阅读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《Introduction to Algorithms</a:t>
            </a:r>
            <a:r>
              <a:rPr lang="zh-C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Third Edition》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Chapter 4:Divide-and-Conquer</a:t>
            </a:r>
          </a:p>
          <a:p>
            <a:pPr lvl="2"/>
            <a:r>
              <a:rPr lang="fr-FR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4.2 Strassen’s algorithm for matrix multiplication</a:t>
            </a:r>
          </a:p>
          <a:p>
            <a:pPr lvl="1"/>
            <a:r>
              <a:rPr lang="zh-CN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自学：</a:t>
            </a:r>
            <a:r>
              <a:rPr lang="en-US" altLang="zh-CN" sz="2200" dirty="0"/>
              <a:t> 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4.1 The maximum-subarray problem</a:t>
            </a:r>
          </a:p>
          <a:p>
            <a:pPr lvl="1"/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Chapter 33:</a:t>
            </a:r>
          </a:p>
          <a:p>
            <a:pPr lvl="2"/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33.4 </a:t>
            </a:r>
            <a:r>
              <a:rPr lang="en-US" altLang="zh-CN" sz="2600" dirty="0"/>
              <a:t>Finding the closest pair of points</a:t>
            </a:r>
            <a:endParaRPr lang="en-US" altLang="zh-CN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（选读）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Chapter 30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Polynomials and the FFT</a:t>
            </a:r>
          </a:p>
          <a:p>
            <a:pPr marL="457200" lvl="1" indent="0">
              <a:buNone/>
            </a:pP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第三讲 分治策略</a:t>
            </a:r>
          </a:p>
        </p:txBody>
      </p:sp>
    </p:spTree>
    <p:extLst>
      <p:ext uri="{BB962C8B-B14F-4D97-AF65-F5344CB8AC3E}">
        <p14:creationId xmlns:p14="http://schemas.microsoft.com/office/powerpoint/2010/main" val="414367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ts val="3200"/>
                  </a:lnSpc>
                  <a:buNone/>
                </a:pPr>
                <a:r>
                  <a:rPr lang="zh-CN" altLang="en-US" sz="33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3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33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CN" sz="33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Arial" panose="020B0604020202020204" pitchFamily="34" charset="0"/>
                          </a:rPr>
                          <m:t>𝒂</m:t>
                        </m:r>
                      </m:e>
                      <m:sup>
                        <m:r>
                          <a:rPr lang="en-US" altLang="zh-CN" sz="33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Arial" panose="020B0604020202020204" pitchFamily="34" charset="0"/>
                          </a:rPr>
                          <m:t>𝒏</m:t>
                        </m:r>
                      </m:sup>
                    </m:sSup>
                    <m:r>
                      <a:rPr lang="zh-CN" altLang="en-US" sz="3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Arial" panose="020B0604020202020204" pitchFamily="34" charset="0"/>
                      </a:rPr>
                      <m:t>，</m:t>
                    </m:r>
                    <m:r>
                      <a:rPr lang="en-US" altLang="zh-CN" sz="33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zh-CN" sz="33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a:rPr lang="en-US" altLang="zh-CN" sz="33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  <m:r>
                      <a:rPr lang="zh-CN" altLang="en-US" sz="3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的</m:t>
                    </m:r>
                  </m:oMath>
                </a14:m>
                <a:r>
                  <a:rPr lang="zh-CN" altLang="en-US" sz="33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正整数</a:t>
                </a:r>
                <a:endParaRPr lang="en-US" altLang="zh-CN" sz="33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ts val="3200"/>
                  </a:lnSpc>
                  <a:buNone/>
                </a:pPr>
                <a:r>
                  <a:rPr lang="en-US" altLang="zh-CN" sz="3300" dirty="0">
                    <a:cs typeface="Arial" panose="020B0604020202020204" pitchFamily="34" charset="0"/>
                  </a:rPr>
                  <a:t>1</a:t>
                </a:r>
                <a:r>
                  <a:rPr lang="zh-CN" altLang="en-US" sz="3300" dirty="0">
                    <a:cs typeface="Arial" panose="020B0604020202020204" pitchFamily="34" charset="0"/>
                  </a:rPr>
                  <a:t>、传统方法求解</a:t>
                </a:r>
                <a:r>
                  <a:rPr lang="en-US" altLang="zh-CN" sz="3300" dirty="0">
                    <a:cs typeface="Arial" panose="020B0604020202020204" pitchFamily="34" charset="0"/>
                  </a:rPr>
                  <a:t>:  </a:t>
                </a:r>
                <a:r>
                  <a:rPr lang="en-US" altLang="zh-CN" sz="33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a*a*a…*a</a:t>
                </a:r>
                <a:r>
                  <a:rPr lang="zh-CN" altLang="en-US" sz="33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3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</a:t>
                </a:r>
                <a:r>
                  <a:rPr lang="el-GR" altLang="zh-CN" sz="33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33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(n-1) </a:t>
                </a:r>
                <a:r>
                  <a:rPr lang="zh-CN" altLang="en-US" sz="3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次乘法</a:t>
                </a:r>
                <a:endParaRPr lang="en-US" altLang="zh-CN" sz="3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ts val="3200"/>
                  </a:lnSpc>
                  <a:buNone/>
                </a:pPr>
                <a:r>
                  <a:rPr lang="en-US" altLang="zh-CN" sz="3300" dirty="0">
                    <a:cs typeface="Arial" panose="020B0604020202020204" pitchFamily="34" charset="0"/>
                  </a:rPr>
                  <a:t>2</a:t>
                </a:r>
                <a:r>
                  <a:rPr lang="zh-CN" altLang="en-US" sz="3300" dirty="0">
                    <a:cs typeface="Arial" panose="020B0604020202020204" pitchFamily="34" charset="0"/>
                  </a:rPr>
                  <a:t>、分治策略求解</a:t>
                </a:r>
                <a:endParaRPr lang="en-US" altLang="zh-CN" sz="33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Arial" panose="020B0604020202020204" pitchFamily="34" charset="0"/>
                          </a:rPr>
                          <m:t>𝒂</m:t>
                        </m:r>
                      </m:e>
                      <m:sup>
                        <m:r>
                          <a:rPr lang="en-US" altLang="zh-CN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Arial" panose="020B0604020202020204" pitchFamily="34" charset="0"/>
                          </a:rPr>
                          <m:t>𝒏</m:t>
                        </m:r>
                      </m:sup>
                    </m:sSup>
                    <m:r>
                      <a:rPr lang="en-US" altLang="zh-CN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3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zh-CN" sz="3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_GB2312" pitchFamily="49" charset="-122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_GB2312" pitchFamily="49" charset="-122"/>
                                    <a:cs typeface="Arial" panose="020B0604020202020204" pitchFamily="34" charset="0"/>
                                  </a:rPr>
                                  <m:t>𝒂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Arial" panose="020B0604020202020204" pitchFamily="34" charset="0"/>
                                      </a:rPr>
                                      <m:t>𝒏</m:t>
                                    </m:r>
                                  </m:num>
                                  <m:den>
                                    <m:r>
                                      <a:rPr lang="en-US" altLang="zh-CN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Arial" panose="020B0604020202020204" pitchFamily="34" charset="0"/>
                                      </a:rPr>
                                      <m:t>𝟐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  <a:cs typeface="Arial" panose="020B0604020202020204" pitchFamily="34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altLang="zh-CN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_GB2312" pitchFamily="49" charset="-122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_GB2312" pitchFamily="49" charset="-122"/>
                                    <a:cs typeface="Arial" panose="020B0604020202020204" pitchFamily="34" charset="0"/>
                                  </a:rPr>
                                  <m:t>𝒂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3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Arial" panose="020B0604020202020204" pitchFamily="34" charset="0"/>
                                      </a:rPr>
                                      <m:t>𝒏</m:t>
                                    </m:r>
                                  </m:num>
                                  <m:den>
                                    <m:r>
                                      <a:rPr lang="en-US" altLang="zh-CN" sz="3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Arial" panose="020B0604020202020204" pitchFamily="34" charset="0"/>
                                      </a:rPr>
                                      <m:t>𝟐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3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  <a:cs typeface="Arial" panose="020B0604020202020204" pitchFamily="34" charset="0"/>
                              </a:rPr>
                              <m:t>                                      </m:t>
                            </m:r>
                            <m:r>
                              <a:rPr lang="en-US" altLang="zh-CN" sz="3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  <a:cs typeface="Arial" panose="020B0604020202020204" pitchFamily="34" charset="0"/>
                              </a:rPr>
                              <m:t>𝒏</m:t>
                            </m:r>
                            <m:r>
                              <a:rPr lang="zh-CN" alt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  <a:cs typeface="Arial" panose="020B0604020202020204" pitchFamily="34" charset="0"/>
                              </a:rPr>
                              <m:t>为</m:t>
                            </m:r>
                            <m:r>
                              <a:rPr lang="zh-CN" altLang="en-US" sz="3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  <a:cs typeface="Arial" panose="020B0604020202020204" pitchFamily="34" charset="0"/>
                              </a:rPr>
                              <m:t>偶数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_GB2312" pitchFamily="49" charset="-122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_GB2312" pitchFamily="49" charset="-122"/>
                                    <a:cs typeface="Arial" panose="020B0604020202020204" pitchFamily="34" charset="0"/>
                                  </a:rPr>
                                  <m:t>𝒂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3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Arial" panose="020B0604020202020204" pitchFamily="34" charset="0"/>
                                      </a:rPr>
                                      <m:t>𝒏</m:t>
                                    </m:r>
                                    <m:r>
                                      <a:rPr lang="en-US" altLang="zh-CN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altLang="zh-CN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Arial" panose="020B0604020202020204" pitchFamily="34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3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Arial" panose="020B0604020202020204" pitchFamily="34" charset="0"/>
                                      </a:rPr>
                                      <m:t>𝟐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  <a:cs typeface="Arial" panose="020B0604020202020204" pitchFamily="34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altLang="zh-CN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_GB2312" pitchFamily="49" charset="-122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_GB2312" pitchFamily="49" charset="-122"/>
                                    <a:cs typeface="Arial" panose="020B0604020202020204" pitchFamily="34" charset="0"/>
                                  </a:rPr>
                                  <m:t>𝒂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3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Arial" panose="020B0604020202020204" pitchFamily="34" charset="0"/>
                                      </a:rPr>
                                      <m:t>𝒏</m:t>
                                    </m:r>
                                    <m:r>
                                      <a:rPr lang="en-US" altLang="zh-CN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altLang="zh-CN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Arial" panose="020B0604020202020204" pitchFamily="34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3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Arial" panose="020B0604020202020204" pitchFamily="34" charset="0"/>
                                      </a:rPr>
                                      <m:t>𝟐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3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∙</m:t>
                            </m:r>
                            <m:r>
                              <a:rPr lang="en-US" altLang="zh-CN" sz="3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  <a:cs typeface="Arial" panose="020B0604020202020204" pitchFamily="34" charset="0"/>
                              </a:rPr>
                              <m:t>𝒂</m:t>
                            </m:r>
                            <m:r>
                              <a:rPr lang="en-US" altLang="zh-CN" sz="3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  <a:cs typeface="Arial" panose="020B0604020202020204" pitchFamily="34" charset="0"/>
                              </a:rPr>
                              <m:t>                         </m:t>
                            </m:r>
                            <m:r>
                              <a:rPr lang="en-US" altLang="zh-CN" sz="3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  <a:cs typeface="Arial" panose="020B0604020202020204" pitchFamily="34" charset="0"/>
                              </a:rPr>
                              <m:t>𝒏</m:t>
                            </m:r>
                            <m:r>
                              <a:rPr lang="zh-CN" alt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  <a:cs typeface="Arial" panose="020B0604020202020204" pitchFamily="34" charset="0"/>
                              </a:rPr>
                              <m:t>为</m:t>
                            </m:r>
                            <m:r>
                              <a:rPr lang="zh-CN" altLang="en-US" sz="3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  <a:cs typeface="Arial" panose="020B0604020202020204" pitchFamily="34" charset="0"/>
                              </a:rPr>
                              <m:t>奇数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3600" dirty="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endParaRPr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</a:rPr>
                  <a:t>   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Arial" panose="020B0604020202020204" pitchFamily="34" charset="0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Arial" panose="020B0604020202020204" pitchFamily="34" charset="0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  <a:cs typeface="Arial" panose="020B0604020202020204" pitchFamily="34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  <a:cs typeface="Arial" panose="020B0604020202020204" pitchFamily="34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Arial" panose="020B0604020202020204" pitchFamily="34" charset="0"/>
                      </a:rPr>
                      <m:t>Θ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Arial" panose="020B0604020202020204" pitchFamily="34" charset="0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Arial" panose="020B0604020202020204" pitchFamily="34" charset="0"/>
                      </a:rPr>
                      <m:t>               </m:t>
                    </m:r>
                  </m:oMath>
                </a14:m>
                <a:endParaRPr lang="en-US" altLang="zh-CN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楷体_GB2312" pitchFamily="49" charset="-122"/>
                  <a:cs typeface="Arial" panose="020B0604020202020204" pitchFamily="34" charset="0"/>
                </a:endParaRPr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ea typeface="楷体_GB2312" pitchFamily="49" charset="-122"/>
                    <a:cs typeface="Arial" panose="020B0604020202020204" pitchFamily="34" charset="0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Arial" panose="020B0604020202020204" pitchFamily="34" charset="0"/>
                      </a:rPr>
                      <m:t>                   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Arial" panose="020B0604020202020204" pitchFamily="34" charset="0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Arial" panose="020B0604020202020204" pitchFamily="34" charset="0"/>
                      </a:rPr>
                      <m:t>Θ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Arial" panose="020B0604020202020204" pitchFamily="34" charset="0"/>
                      </a:rPr>
                      <m:t>(</m:t>
                    </m:r>
                    <m:func>
                      <m:func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5" t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幂乘问题</a:t>
            </a:r>
          </a:p>
        </p:txBody>
      </p:sp>
      <p:sp>
        <p:nvSpPr>
          <p:cNvPr id="4" name="燕尾形箭头 3"/>
          <p:cNvSpPr/>
          <p:nvPr/>
        </p:nvSpPr>
        <p:spPr>
          <a:xfrm>
            <a:off x="3768680" y="5185356"/>
            <a:ext cx="1249251" cy="437882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0054" y="4341694"/>
            <a:ext cx="2644596" cy="625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基本操作：乘法</a:t>
            </a:r>
          </a:p>
        </p:txBody>
      </p:sp>
    </p:spTree>
    <p:extLst>
      <p:ext uri="{BB962C8B-B14F-4D97-AF65-F5344CB8AC3E}">
        <p14:creationId xmlns:p14="http://schemas.microsoft.com/office/powerpoint/2010/main" val="276098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398" y="0"/>
            <a:ext cx="9121203" cy="1138237"/>
          </a:xfrm>
        </p:spPr>
        <p:txBody>
          <a:bodyPr/>
          <a:lstStyle/>
          <a:p>
            <a:r>
              <a:rPr lang="zh-CN" altLang="en-US" dirty="0"/>
              <a:t>幂乘算法的应用</a:t>
            </a: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0" y="1209211"/>
            <a:ext cx="9144000" cy="116955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Fibonacci</a:t>
            </a:r>
            <a:r>
              <a:rPr kumimoji="0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数列</a:t>
            </a:r>
          </a:p>
          <a:p>
            <a:pPr>
              <a:spcBef>
                <a:spcPct val="50000"/>
              </a:spcBef>
            </a:pPr>
            <a:r>
              <a:rPr kumimoji="0"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递归地定义为：</a:t>
            </a:r>
            <a:endParaRPr kumimoji="0"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865451"/>
              </p:ext>
            </p:extLst>
          </p:nvPr>
        </p:nvGraphicFramePr>
        <p:xfrm>
          <a:off x="323901" y="2616696"/>
          <a:ext cx="5180012" cy="153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" name="公式" r:id="rId3" imgW="2108160" imgH="622080" progId="Equation.3">
                  <p:embed/>
                </p:oleObj>
              </mc:Choice>
              <mc:Fallback>
                <p:oleObj name="公式" r:id="rId3" imgW="210816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901" y="2616696"/>
                        <a:ext cx="5180012" cy="1531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19"/>
          <p:cNvSpPr>
            <a:spLocks noChangeArrowheads="1"/>
          </p:cNvSpPr>
          <p:nvPr/>
        </p:nvSpPr>
        <p:spPr bwMode="auto">
          <a:xfrm>
            <a:off x="6493246" y="2833866"/>
            <a:ext cx="1337255" cy="522473"/>
          </a:xfrm>
          <a:prstGeom prst="wedgeRoundRectCallout">
            <a:avLst>
              <a:gd name="adj1" fmla="val -111997"/>
              <a:gd name="adj2" fmla="val 12332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kumimoji="0" lang="zh-CN" altLang="en-US" b="1" dirty="0">
                <a:solidFill>
                  <a:srgbClr val="111111"/>
                </a:solidFill>
                <a:latin typeface="Arial" panose="020B0604020202020204" pitchFamily="34" charset="0"/>
                <a:ea typeface="楷体_GB2312" pitchFamily="49" charset="-122"/>
              </a:rPr>
              <a:t>边界条件</a:t>
            </a:r>
          </a:p>
        </p:txBody>
      </p:sp>
      <p:sp>
        <p:nvSpPr>
          <p:cNvPr id="12" name="AutoShape 22"/>
          <p:cNvSpPr>
            <a:spLocks noChangeArrowheads="1"/>
          </p:cNvSpPr>
          <p:nvPr/>
        </p:nvSpPr>
        <p:spPr bwMode="auto">
          <a:xfrm>
            <a:off x="6506124" y="3835205"/>
            <a:ext cx="1324377" cy="589223"/>
          </a:xfrm>
          <a:prstGeom prst="wedgeRoundRectCallout">
            <a:avLst>
              <a:gd name="adj1" fmla="val -115797"/>
              <a:gd name="adj2" fmla="val -36726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kumimoji="0" lang="zh-CN" altLang="en-US" b="1" dirty="0">
                <a:solidFill>
                  <a:srgbClr val="111111"/>
                </a:solidFill>
                <a:latin typeface="Arial" panose="020B0604020202020204" pitchFamily="34" charset="0"/>
                <a:ea typeface="楷体_GB2312" pitchFamily="49" charset="-122"/>
              </a:rPr>
              <a:t>递归方程</a:t>
            </a:r>
          </a:p>
        </p:txBody>
      </p:sp>
    </p:spTree>
    <p:extLst>
      <p:ext uri="{BB962C8B-B14F-4D97-AF65-F5344CB8AC3E}">
        <p14:creationId xmlns:p14="http://schemas.microsoft.com/office/powerpoint/2010/main" val="91573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zh-CN" sz="2800" dirty="0">
                    <a:solidFill>
                      <a:srgbClr val="FF0000"/>
                    </a:solidFill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</a:rPr>
                  <a:t>Fibonacci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</a:rPr>
                  <a:t>数列</a:t>
                </a:r>
                <a:endParaRPr lang="en-US" altLang="zh-CN" sz="2800" dirty="0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endParaRPr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</a:rPr>
                  <a:t>方法一：</a:t>
                </a:r>
                <a:endParaRPr lang="en-US" altLang="zh-CN" sz="2800" dirty="0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dirty="0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2800" dirty="0" err="1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int</a:t>
                </a:r>
                <a:r>
                  <a:rPr lang="en-US" altLang="zh-CN" sz="2800" dirty="0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2800" dirty="0" err="1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fibonacci</a:t>
                </a:r>
                <a:r>
                  <a:rPr lang="en-US" altLang="zh-CN" sz="2800" dirty="0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800" dirty="0" err="1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int</a:t>
                </a:r>
                <a:r>
                  <a:rPr lang="en-US" altLang="zh-CN" sz="2800" dirty="0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 n)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dirty="0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   {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dirty="0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       if (n==1</a:t>
                </a:r>
                <a:r>
                  <a:rPr lang="zh-CN" altLang="en-US" sz="2800" dirty="0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或者</a:t>
                </a:r>
                <a:r>
                  <a:rPr lang="en-US" altLang="zh-CN" sz="2800" dirty="0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n==0) return n;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dirty="0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       else  return </a:t>
                </a:r>
                <a:r>
                  <a:rPr lang="en-US" altLang="zh-CN" sz="2800" dirty="0" err="1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fibonacci</a:t>
                </a:r>
                <a:r>
                  <a:rPr lang="en-US" altLang="zh-CN" sz="2800" dirty="0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(n-1)+</a:t>
                </a:r>
                <a:r>
                  <a:rPr lang="en-US" altLang="zh-CN" sz="2800" dirty="0" err="1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fibonacci</a:t>
                </a:r>
                <a:r>
                  <a:rPr lang="en-US" altLang="zh-CN" sz="2800" dirty="0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(n-2);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dirty="0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   }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dirty="0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dirty="0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Arial" panose="020B0604020202020204" pitchFamily="34" charset="0"/>
                      </a:rPr>
                      <m:t>𝑻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Arial" panose="020B0604020202020204" pitchFamily="34" charset="0"/>
                      </a:rPr>
                      <m:t>𝑻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Arial" panose="020B0604020202020204" pitchFamily="34" charset="0"/>
                          </a:rPr>
                          <m:t>𝟏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Arial" panose="020B0604020202020204" pitchFamily="34" charset="0"/>
                      </a:rPr>
                      <m:t>𝑻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Arial" panose="020B0604020202020204" pitchFamily="34" charset="0"/>
                          </a:rPr>
                          <m:t>𝟐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Arial" panose="020B0604020202020204" pitchFamily="34" charset="0"/>
                      </a:rPr>
                      <m:t>𝒄</m:t>
                    </m:r>
                  </m:oMath>
                </a14:m>
                <a:endParaRPr lang="en-US" altLang="zh-CN" sz="2800" b="1" dirty="0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dirty="0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     </a:t>
                </a:r>
                <a:endParaRPr lang="en-US" altLang="zh-CN" sz="2800" b="1" dirty="0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5" t="-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幂乘算法的应用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2362E0-749A-40EF-95F2-5F717C36FA80}"/>
              </a:ext>
            </a:extLst>
          </p:cNvPr>
          <p:cNvSpPr txBox="1"/>
          <p:nvPr/>
        </p:nvSpPr>
        <p:spPr>
          <a:xfrm>
            <a:off x="6080760" y="4960620"/>
            <a:ext cx="2023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≥ F(n)</a:t>
            </a:r>
            <a:endParaRPr lang="zh-CN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0AE208-8298-4E94-AD23-7753D6E58977}"/>
              </a:ext>
            </a:extLst>
          </p:cNvPr>
          <p:cNvSpPr txBox="1"/>
          <p:nvPr/>
        </p:nvSpPr>
        <p:spPr>
          <a:xfrm>
            <a:off x="708660" y="4560570"/>
            <a:ext cx="3577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3333FF"/>
                </a:solidFill>
              </a:rPr>
              <a:t>考虑加法是基本操作</a:t>
            </a:r>
          </a:p>
        </p:txBody>
      </p:sp>
    </p:spTree>
    <p:extLst>
      <p:ext uri="{BB962C8B-B14F-4D97-AF65-F5344CB8AC3E}">
        <p14:creationId xmlns:p14="http://schemas.microsoft.com/office/powerpoint/2010/main" val="180057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0937"/>
            <a:ext cx="9052560" cy="4427897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幂乘算法的应用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70" y="3571896"/>
            <a:ext cx="3879446" cy="131145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538" y="3571896"/>
            <a:ext cx="4426080" cy="14631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EB5DE51-B604-4180-815C-CCED0793660B}"/>
                  </a:ext>
                </a:extLst>
              </p:cNvPr>
              <p:cNvSpPr txBox="1"/>
              <p:nvPr/>
            </p:nvSpPr>
            <p:spPr>
              <a:xfrm>
                <a:off x="184972" y="5113295"/>
                <a:ext cx="8581838" cy="1217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运行时间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T(n)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𝜴</m:t>
                    </m:r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𝟓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≈</m:t>
                    </m:r>
                    <m:r>
                      <a:rPr lang="zh-CN" alt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𝜴</m:t>
                    </m:r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1.6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)=</m:t>
                    </m:r>
                    <m:r>
                      <a:rPr lang="zh-CN" alt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𝜴</m:t>
                    </m:r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0.694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</a:t>
                </a:r>
              </a:p>
              <a:p>
                <a:r>
                  <a:rPr lang="zh-CN" alt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指数级运行时间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   </a:t>
                </a:r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EB5DE51-B604-4180-815C-CCED07936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72" y="5113295"/>
                <a:ext cx="8581838" cy="1217385"/>
              </a:xfrm>
              <a:prstGeom prst="rect">
                <a:avLst/>
              </a:prstGeom>
              <a:blipFill>
                <a:blip r:embed="rId5"/>
                <a:stretch>
                  <a:fillRect l="-1420" b="-11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77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8299</TotalTime>
  <Words>3700</Words>
  <Application>Microsoft Office PowerPoint</Application>
  <PresentationFormat>全屏显示(4:3)</PresentationFormat>
  <Paragraphs>439</Paragraphs>
  <Slides>54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7" baseType="lpstr">
      <vt:lpstr>华文楷体</vt:lpstr>
      <vt:lpstr>楷体</vt:lpstr>
      <vt:lpstr>楷体_GB2312</vt:lpstr>
      <vt:lpstr>宋体</vt:lpstr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主题</vt:lpstr>
      <vt:lpstr>公式</vt:lpstr>
      <vt:lpstr>PowerPoint 演示文稿</vt:lpstr>
      <vt:lpstr>分治策略</vt:lpstr>
      <vt:lpstr>分治策略的基本思想</vt:lpstr>
      <vt:lpstr>分治策略的基本思想</vt:lpstr>
      <vt:lpstr>二分归并排序</vt:lpstr>
      <vt:lpstr>幂乘问题</vt:lpstr>
      <vt:lpstr>幂乘算法的应用</vt:lpstr>
      <vt:lpstr>幂乘算法的应用</vt:lpstr>
      <vt:lpstr>幂乘算法的应用</vt:lpstr>
      <vt:lpstr>幂乘算法的应用</vt:lpstr>
      <vt:lpstr>幂乘算法的应用</vt:lpstr>
      <vt:lpstr>幂乘算法的应用</vt:lpstr>
      <vt:lpstr>幂乘算法的应用</vt:lpstr>
      <vt:lpstr>幂乘算法的应用</vt:lpstr>
      <vt:lpstr>幂乘算法的应用</vt:lpstr>
      <vt:lpstr>大整数的乘法</vt:lpstr>
      <vt:lpstr>大整数的乘法</vt:lpstr>
      <vt:lpstr>大整数的乘法</vt:lpstr>
      <vt:lpstr>大整数的乘法</vt:lpstr>
      <vt:lpstr>大整数的乘法</vt:lpstr>
      <vt:lpstr>大整数的乘法</vt:lpstr>
      <vt:lpstr>大整数的乘法</vt:lpstr>
      <vt:lpstr>大整数的乘法</vt:lpstr>
      <vt:lpstr>改进分治算法的途径1：减少子问题个数</vt:lpstr>
      <vt:lpstr>矩阵乘法</vt:lpstr>
      <vt:lpstr>矩阵乘法</vt:lpstr>
      <vt:lpstr>矩阵乘法</vt:lpstr>
      <vt:lpstr>矩阵乘法</vt:lpstr>
      <vt:lpstr>矩阵乘法</vt:lpstr>
      <vt:lpstr>矩阵乘法</vt:lpstr>
      <vt:lpstr>矩阵乘法</vt:lpstr>
      <vt:lpstr>矩阵乘法</vt:lpstr>
      <vt:lpstr>矩阵乘法</vt:lpstr>
      <vt:lpstr>小结</vt:lpstr>
      <vt:lpstr>最近点对问题</vt:lpstr>
      <vt:lpstr>最近点对问题</vt:lpstr>
      <vt:lpstr>最近点对问题</vt:lpstr>
      <vt:lpstr>最近点对问题</vt:lpstr>
      <vt:lpstr>最近点对问题</vt:lpstr>
      <vt:lpstr>最近点对问题</vt:lpstr>
      <vt:lpstr>最近点对问题</vt:lpstr>
      <vt:lpstr>最近点对问题</vt:lpstr>
      <vt:lpstr>最近点对问题</vt:lpstr>
      <vt:lpstr>最近点对问题</vt:lpstr>
      <vt:lpstr>最近点对问题</vt:lpstr>
      <vt:lpstr>最近点对问题</vt:lpstr>
      <vt:lpstr>最近点对问题</vt:lpstr>
      <vt:lpstr>改进分治算法的途径2：增加预处理</vt:lpstr>
      <vt:lpstr>分治算法的一般描述</vt:lpstr>
      <vt:lpstr>分治算法的一般描述</vt:lpstr>
      <vt:lpstr>分治算法的时间分析</vt:lpstr>
      <vt:lpstr>分治算法的时间分析</vt:lpstr>
      <vt:lpstr>分治算法的时间分析</vt:lpstr>
      <vt:lpstr>第三讲 分治策略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cyxiao</dc:creator>
  <cp:lastModifiedBy>xu sunny</cp:lastModifiedBy>
  <cp:revision>887</cp:revision>
  <dcterms:created xsi:type="dcterms:W3CDTF">2016-02-17T02:04:21Z</dcterms:created>
  <dcterms:modified xsi:type="dcterms:W3CDTF">2020-02-26T14:33:22Z</dcterms:modified>
</cp:coreProperties>
</file>