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3"/>
    <p:sldId id="306" r:id="rId4"/>
    <p:sldId id="258" r:id="rId5"/>
    <p:sldId id="307" r:id="rId6"/>
    <p:sldId id="276" r:id="rId7"/>
    <p:sldId id="309" r:id="rId8"/>
    <p:sldId id="310" r:id="rId9"/>
    <p:sldId id="311" r:id="rId10"/>
    <p:sldId id="312" r:id="rId11"/>
    <p:sldId id="313" r:id="rId12"/>
    <p:sldId id="314" r:id="rId13"/>
    <p:sldId id="308" r:id="rId14"/>
    <p:sldId id="315" r:id="rId15"/>
    <p:sldId id="259" r:id="rId16"/>
    <p:sldId id="260" r:id="rId17"/>
    <p:sldId id="261" r:id="rId18"/>
    <p:sldId id="262" r:id="rId19"/>
    <p:sldId id="263" r:id="rId20"/>
    <p:sldId id="264" r:id="rId21"/>
    <p:sldId id="265" r:id="rId22"/>
    <p:sldId id="266" r:id="rId23"/>
    <p:sldId id="267" r:id="rId24"/>
    <p:sldId id="268" r:id="rId25"/>
    <p:sldId id="269" r:id="rId26"/>
    <p:sldId id="298" r:id="rId27"/>
    <p:sldId id="299" r:id="rId28"/>
    <p:sldId id="300" r:id="rId29"/>
    <p:sldId id="301" r:id="rId30"/>
    <p:sldId id="302" r:id="rId31"/>
    <p:sldId id="270" r:id="rId32"/>
    <p:sldId id="316" r:id="rId33"/>
    <p:sldId id="280" r:id="rId34"/>
    <p:sldId id="281" r:id="rId35"/>
    <p:sldId id="282" r:id="rId36"/>
    <p:sldId id="283" r:id="rId37"/>
    <p:sldId id="284" r:id="rId38"/>
    <p:sldId id="273" r:id="rId39"/>
    <p:sldId id="274" r:id="rId40"/>
    <p:sldId id="275" r:id="rId41"/>
    <p:sldId id="303" r:id="rId42"/>
    <p:sldId id="277" r:id="rId43"/>
    <p:sldId id="278" r:id="rId44"/>
    <p:sldId id="279" r:id="rId45"/>
    <p:sldId id="285"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FF"/>
    <a:srgbClr val="FF66CC"/>
    <a:srgbClr val="3366CC"/>
    <a:srgbClr val="C685A5"/>
    <a:srgbClr val="FF99CC"/>
    <a:srgbClr val="FFCCFF"/>
    <a:srgbClr val="FF99FF"/>
    <a:srgbClr val="FF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B45BC-A854-4952-9A76-C7438B255F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B1453-60EE-4ED9-8770-8D3FD144A56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5111277-06A7-475E-A896-7B9548261E6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1E74A0D-2B12-427F-949D-9CF4EBBDDC8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C78B4D7-B8F5-4C3C-BB1D-35E5FF0FEB6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265858"/>
            <a:ext cx="9132026" cy="5020642"/>
          </a:xfrm>
        </p:spPr>
        <p:txBody>
          <a:bodyPr/>
          <a:lstStyle>
            <a:lvl1pPr marL="252095" indent="-288290">
              <a:lnSpc>
                <a:spcPts val="3600"/>
              </a:lnSpc>
              <a:spcBef>
                <a:spcPts val="600"/>
              </a:spcBef>
              <a:spcAft>
                <a:spcPts val="600"/>
              </a:spcAft>
              <a:buClr>
                <a:srgbClr val="FF00FF"/>
              </a:buClr>
              <a:buFont typeface="Wingdings" panose="05000000000000000000" pitchFamily="2" charset="2"/>
              <a:buChar char="u"/>
              <a:defRPr>
                <a:latin typeface="楷体" panose="02010609060101010101" pitchFamily="49" charset="-122"/>
                <a:ea typeface="楷体" panose="02010609060101010101" pitchFamily="49" charset="-122"/>
              </a:defRPr>
            </a:lvl1pPr>
            <a:lvl2pPr marL="685800" indent="-228600">
              <a:lnSpc>
                <a:spcPct val="100000"/>
              </a:lnSpc>
              <a:spcBef>
                <a:spcPts val="600"/>
              </a:spcBef>
              <a:spcAft>
                <a:spcPts val="600"/>
              </a:spcAft>
              <a:buClr>
                <a:srgbClr val="0000FF"/>
              </a:buClr>
              <a:buFont typeface="Wingdings" panose="05000000000000000000" pitchFamily="2" charset="2"/>
              <a:buChar char="Ø"/>
              <a:defRPr>
                <a:latin typeface="楷体" panose="02010609060101010101" pitchFamily="49" charset="-122"/>
                <a:ea typeface="楷体" panose="02010609060101010101" pitchFamily="49" charset="-122"/>
              </a:defRPr>
            </a:lvl2pPr>
            <a:lvl3pPr marL="1143000" indent="-228600">
              <a:lnSpc>
                <a:spcPct val="100000"/>
              </a:lnSpc>
              <a:spcBef>
                <a:spcPts val="600"/>
              </a:spcBef>
              <a:spcAft>
                <a:spcPts val="600"/>
              </a:spcAft>
              <a:buClr>
                <a:srgbClr val="7030A0"/>
              </a:buClr>
              <a:buFont typeface="Wingdings" panose="05000000000000000000" pitchFamily="2" charset="2"/>
              <a:buChar char="n"/>
              <a:defRPr b="1"/>
            </a:lvl3pPr>
            <a:lvl4pPr marL="1600200" indent="-228600">
              <a:lnSpc>
                <a:spcPct val="100000"/>
              </a:lnSpc>
              <a:spcBef>
                <a:spcPts val="600"/>
              </a:spcBef>
              <a:spcAft>
                <a:spcPts val="600"/>
              </a:spcAft>
              <a:buFont typeface="Wingdings" panose="05000000000000000000" pitchFamily="2" charset="2"/>
              <a:buChar char="ü"/>
              <a:defRPr/>
            </a:lvl4pPr>
            <a:lvl5pPr>
              <a:lnSpc>
                <a:spcPct val="100000"/>
              </a:lnSpc>
              <a:spcBef>
                <a:spcPts val="600"/>
              </a:spcBef>
              <a:spcAft>
                <a:spcPts val="600"/>
              </a:spcAft>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
        <p:nvSpPr>
          <p:cNvPr id="2" name="Title 1"/>
          <p:cNvSpPr>
            <a:spLocks noGrp="1"/>
          </p:cNvSpPr>
          <p:nvPr>
            <p:ph type="title"/>
          </p:nvPr>
        </p:nvSpPr>
        <p:spPr>
          <a:xfrm>
            <a:off x="22797" y="12700"/>
            <a:ext cx="9121203" cy="1138237"/>
          </a:xfrm>
        </p:spPr>
        <p:txBody>
          <a:bodyPr/>
          <a:lstStyle>
            <a:lvl1pPr>
              <a:defRPr b="1">
                <a:solidFill>
                  <a:schemeClr val="bg1"/>
                </a:solidFill>
                <a:latin typeface="+mj-ea"/>
                <a:ea typeface="+mj-ea"/>
              </a:defRPr>
            </a:lvl1pPr>
          </a:lstStyle>
          <a:p>
            <a:r>
              <a:rPr lang="zh-CN" altLang="en-US" dirty="0"/>
              <a:t>单击此处编辑母版标题样式</a:t>
            </a:r>
            <a:endParaRPr lang="en-US" dirty="0"/>
          </a:p>
        </p:txBody>
      </p:sp>
      <p:sp>
        <p:nvSpPr>
          <p:cNvPr id="4" name="文本框 3"/>
          <p:cNvSpPr txBox="1"/>
          <p:nvPr userDrawn="1"/>
        </p:nvSpPr>
        <p:spPr>
          <a:xfrm>
            <a:off x="8559209" y="0"/>
            <a:ext cx="489098" cy="369332"/>
          </a:xfrm>
          <a:prstGeom prst="rect">
            <a:avLst/>
          </a:prstGeom>
          <a:noFill/>
        </p:spPr>
        <p:txBody>
          <a:bodyPr wrap="square" rtlCol="0">
            <a:spAutoFit/>
          </a:bodyPr>
          <a:lstStyle/>
          <a:p>
            <a:fld id="{899303EC-7151-44EF-A7AE-E3DF76E64AB4}" type="slidenum">
              <a:rPr lang="zh-CN" altLang="en-US" smtClean="0">
                <a:solidFill>
                  <a:schemeClr val="bg1"/>
                </a:solidFill>
              </a:rPr>
            </a:fld>
            <a:endParaRPr lang="zh-CN" altLang="en-US"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BC79AEC-95A6-47E8-8A2B-1E3C3D954AB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5B19D9D-184A-40C8-841F-57E402BC794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F8B8BD6-2322-489F-957D-96B4D73AE548}"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51394C-BF2C-4599-8C49-EF10C5599111}"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E75E8-7C53-4689-9497-B0D8B2A167FA}"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97EF884-57B2-4D05-9744-30C69448B5A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B588C6-6D4D-4D11-813D-DB7EAB4FC4F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D2FD1-8ADB-4F2E-A507-BA36777EB4A9}"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61E8-B9C7-4E3F-8B11-AC827D5B26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 Id="rId3" Type="http://schemas.openxmlformats.org/officeDocument/2006/relationships/oleObject" Target="../embeddings/oleObject2.bin"/><Relationship Id="rId2" Type="http://schemas.openxmlformats.org/officeDocument/2006/relationships/image" Target="../media/image13.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760631" y="4533364"/>
            <a:ext cx="4842456" cy="109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算法分析与设计</a:t>
            </a:r>
            <a:endParaRPr lang="zh-CN" altLang="en-US" sz="4400" dirty="0">
              <a:solidFill>
                <a:schemeClr val="tx1"/>
              </a:solidFill>
            </a:endParaRPr>
          </a:p>
        </p:txBody>
      </p:sp>
      <p:sp>
        <p:nvSpPr>
          <p:cNvPr id="3" name="灯片编号占位符 2"/>
          <p:cNvSpPr>
            <a:spLocks noGrp="1"/>
          </p:cNvSpPr>
          <p:nvPr>
            <p:ph type="sldNum" sz="quarter" idx="12"/>
          </p:nvPr>
        </p:nvSpPr>
        <p:spPr/>
        <p:txBody>
          <a:bodyPr/>
          <a:lstStyle/>
          <a:p>
            <a:fld id="{F61D61E8-B9C7-4E3F-8B11-AC827D5B269A}"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471418" y="2779824"/>
            <a:ext cx="4762735" cy="2706576"/>
          </a:xfrm>
          <a:prstGeom prst="rect">
            <a:avLst/>
          </a:prstGeom>
        </p:spPr>
      </p:pic>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marL="252000" lvl="2" indent="-288000">
                  <a:lnSpc>
                    <a:spcPts val="3600"/>
                  </a:lnSpc>
                  <a:spcBef>
                    <a:spcPts val="0"/>
                  </a:spcBef>
                  <a:spcAft>
                    <a:spcPts val="0"/>
                  </a:spcAft>
                  <a:buClr>
                    <a:srgbClr val="FF00FF"/>
                  </a:buClr>
                  <a:buFont typeface="Wingdings" panose="05000000000000000000" pitchFamily="2" charset="2"/>
                  <a:buChar char="u"/>
                </a:pPr>
                <a:r>
                  <a:rPr lang="en-US" altLang="zh-CN" sz="2400" dirty="0">
                    <a:latin typeface="Courier New" panose="02070309020205020404" pitchFamily="49" charset="0"/>
                    <a:cs typeface="Courier New" panose="02070309020205020404" pitchFamily="49" charset="0"/>
                  </a:rPr>
                  <a:t>BUILD-MAX-HEAP(</a:t>
                </a:r>
                <a:r>
                  <a:rPr lang="en-US" altLang="zh-CN" sz="2400" dirty="0" err="1">
                    <a:latin typeface="Courier New" panose="02070309020205020404" pitchFamily="49" charset="0"/>
                    <a:cs typeface="Courier New" panose="02070309020205020404" pitchFamily="49" charset="0"/>
                  </a:rPr>
                  <a:t>A,n</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的运行时间</a:t>
                </a:r>
                <a:endParaRPr lang="en-US" altLang="zh-CN" sz="2400" dirty="0">
                  <a:solidFill>
                    <a:srgbClr val="FF0000"/>
                  </a:solidFill>
                  <a:latin typeface="Courier New" panose="02070309020205020404" pitchFamily="49" charset="0"/>
                  <a:cs typeface="Courier New" panose="02070309020205020404" pitchFamily="49" charset="0"/>
                </a:endParaRPr>
              </a:p>
              <a:p>
                <a:pPr lvl="1">
                  <a:lnSpc>
                    <a:spcPts val="3600"/>
                  </a:lnSpc>
                  <a:spcBef>
                    <a:spcPts val="0"/>
                  </a:spcBef>
                  <a:spcAft>
                    <a:spcPts val="0"/>
                  </a:spcAft>
                </a:pPr>
                <a:r>
                  <a:rPr lang="zh-CN" altLang="en-US" b="1" dirty="0">
                    <a:latin typeface="Courier New" panose="02070309020205020404" pitchFamily="49" charset="0"/>
                    <a:cs typeface="Courier New" panose="02070309020205020404" pitchFamily="49" charset="0"/>
                  </a:rPr>
                  <a:t>有</a:t>
                </a:r>
                <a:r>
                  <a:rPr lang="en-US" altLang="zh-CN" b="1" dirty="0">
                    <a:latin typeface="Courier New" panose="02070309020205020404" pitchFamily="49" charset="0"/>
                    <a:cs typeface="Courier New" panose="02070309020205020404" pitchFamily="49" charset="0"/>
                  </a:rPr>
                  <a:t>n</a:t>
                </a:r>
                <a:r>
                  <a:rPr lang="zh-CN" altLang="en-US" b="1" dirty="0">
                    <a:latin typeface="Courier New" panose="02070309020205020404" pitchFamily="49" charset="0"/>
                    <a:cs typeface="Courier New" panose="02070309020205020404" pitchFamily="49" charset="0"/>
                  </a:rPr>
                  <a:t>个元素的堆中，在结点高度为</a:t>
                </a:r>
                <a:r>
                  <a:rPr lang="en-US" altLang="zh-CN" b="1" dirty="0">
                    <a:latin typeface="Courier New" panose="02070309020205020404" pitchFamily="49" charset="0"/>
                    <a:cs typeface="Courier New" panose="02070309020205020404" pitchFamily="49" charset="0"/>
                  </a:rPr>
                  <a:t>h</a:t>
                </a:r>
                <a:r>
                  <a:rPr lang="zh-CN" altLang="en-US" b="1" dirty="0">
                    <a:latin typeface="Courier New" panose="02070309020205020404" pitchFamily="49" charset="0"/>
                    <a:cs typeface="Courier New" panose="02070309020205020404" pitchFamily="49" charset="0"/>
                  </a:rPr>
                  <a:t>最多有</a:t>
                </a:r>
                <a14:m>
                  <m:oMath xmlns:m="http://schemas.openxmlformats.org/officeDocument/2006/math">
                    <m:d>
                      <m:dPr>
                        <m:begChr m:val="⌈"/>
                        <m:endChr m:val="⌉"/>
                        <m:ctrlPr>
                          <a:rPr lang="zh-CN" altLang="en-US"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den>
                        </m:f>
                      </m:e>
                    </m:d>
                  </m:oMath>
                </a14:m>
                <a:r>
                  <a:rPr lang="zh-CN" altLang="en-US" b="1" dirty="0">
                    <a:latin typeface="Courier New" panose="02070309020205020404" pitchFamily="49" charset="0"/>
                    <a:cs typeface="Courier New" panose="02070309020205020404" pitchFamily="49" charset="0"/>
                  </a:rPr>
                  <a:t>个结点。</a:t>
                </a:r>
                <a:endParaRPr lang="en-US" altLang="zh-CN" b="1" dirty="0">
                  <a:latin typeface="Courier New" panose="02070309020205020404" pitchFamily="49" charset="0"/>
                  <a:cs typeface="Courier New" panose="02070309020205020404" pitchFamily="49" charset="0"/>
                </a:endParaRPr>
              </a:p>
              <a:p>
                <a:pPr marL="457200" lvl="1" indent="0">
                  <a:lnSpc>
                    <a:spcPts val="3600"/>
                  </a:lnSpc>
                  <a:spcBef>
                    <a:spcPts val="0"/>
                  </a:spcBef>
                  <a:spcAft>
                    <a:spcPts val="0"/>
                  </a:spcAft>
                  <a:buNone/>
                </a:pPr>
                <a:r>
                  <a:rPr lang="zh-CN" altLang="en-US" b="1" dirty="0">
                    <a:latin typeface="Courier New" panose="02070309020205020404" pitchFamily="49" charset="0"/>
                    <a:cs typeface="Courier New" panose="02070309020205020404" pitchFamily="49" charset="0"/>
                  </a:rPr>
                  <a:t>例如：</a:t>
                </a:r>
                <a:r>
                  <a:rPr lang="en-US" altLang="zh-CN" b="1" dirty="0">
                    <a:latin typeface="Courier New" panose="02070309020205020404" pitchFamily="49" charset="0"/>
                    <a:cs typeface="Courier New" panose="02070309020205020404" pitchFamily="49" charset="0"/>
                  </a:rPr>
                  <a:t>n=10</a:t>
                </a:r>
              </a:p>
              <a:p>
                <a:pPr marL="23400" indent="0">
                  <a:buNone/>
                </a:pP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h=0</a:t>
                </a:r>
                <a:r>
                  <a:rPr lang="zh-CN" altLang="en-US" sz="2400" b="1" dirty="0">
                    <a:latin typeface="Courier New" panose="02070309020205020404" pitchFamily="49" charset="0"/>
                    <a:cs typeface="Courier New" panose="02070309020205020404" pitchFamily="49" charset="0"/>
                  </a:rPr>
                  <a:t>至多有</a:t>
                </a:r>
                <a14:m>
                  <m:oMath xmlns:m="http://schemas.openxmlformats.org/officeDocument/2006/math">
                    <m:d>
                      <m:dPr>
                        <m:begChr m:val="⌈"/>
                        <m:endChr m:val="⌉"/>
                        <m:ctrlPr>
                          <a:rPr lang="zh-CN" altLang="en-US"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a:latin typeface="Cambria Math" panose="02040503050406030204" pitchFamily="18" charset="0"/>
                              </a:rPr>
                              <m:t>𝟎</m:t>
                            </m:r>
                          </m:num>
                          <m:den>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smtClean="0">
                                    <a:latin typeface="Cambria Math" panose="02040503050406030204" pitchFamily="18" charset="0"/>
                                  </a:rPr>
                                  <m:t>𝟎</m:t>
                                </m:r>
                                <m:r>
                                  <a:rPr lang="en-US" altLang="zh-CN" sz="2400" b="1" i="1">
                                    <a:latin typeface="Cambria Math" panose="02040503050406030204" pitchFamily="18" charset="0"/>
                                  </a:rPr>
                                  <m:t>+</m:t>
                                </m:r>
                                <m:r>
                                  <a:rPr lang="en-US" altLang="zh-CN" sz="2400" b="1" i="1">
                                    <a:latin typeface="Cambria Math" panose="02040503050406030204" pitchFamily="18" charset="0"/>
                                  </a:rPr>
                                  <m:t>𝟏</m:t>
                                </m:r>
                              </m:sup>
                            </m:sSup>
                          </m:den>
                        </m:f>
                      </m:e>
                    </m:d>
                    <m:r>
                      <a:rPr lang="en-US" altLang="zh-CN" sz="2400" b="1" i="1" smtClean="0">
                        <a:latin typeface="Cambria Math" panose="02040503050406030204" pitchFamily="18" charset="0"/>
                      </a:rPr>
                      <m:t>=</m:t>
                    </m:r>
                    <m:r>
                      <a:rPr lang="en-US" altLang="zh-CN" sz="2400" b="1" i="1">
                        <a:latin typeface="Cambria Math" panose="02040503050406030204" pitchFamily="18" charset="0"/>
                      </a:rPr>
                      <m:t>𝟓</m:t>
                    </m:r>
                    <m:r>
                      <a:rPr lang="en-US" altLang="zh-CN" sz="2400" b="1" i="1">
                        <a:latin typeface="Cambria Math" panose="02040503050406030204" pitchFamily="18" charset="0"/>
                      </a:rPr>
                      <m:t> </m:t>
                    </m:r>
                  </m:oMath>
                </a14:m>
                <a:r>
                  <a:rPr lang="zh-CN" altLang="en-US" sz="2400" b="1" dirty="0">
                    <a:latin typeface="Courier New" panose="02070309020205020404" pitchFamily="49" charset="0"/>
                    <a:cs typeface="Courier New" panose="02070309020205020404" pitchFamily="49" charset="0"/>
                  </a:rPr>
                  <a:t>个结点</a:t>
                </a:r>
                <a:endParaRPr lang="en-US" altLang="zh-CN" sz="2400" b="1" dirty="0">
                  <a:latin typeface="Courier New" panose="02070309020205020404" pitchFamily="49" charset="0"/>
                  <a:cs typeface="Courier New" panose="02070309020205020404" pitchFamily="49" charset="0"/>
                </a:endParaRPr>
              </a:p>
              <a:p>
                <a:pPr marL="23400" indent="0">
                  <a:buNone/>
                </a:pP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h=1</a:t>
                </a:r>
                <a:r>
                  <a:rPr lang="zh-CN" altLang="en-US" sz="2400" b="1" dirty="0">
                    <a:latin typeface="Courier New" panose="02070309020205020404" pitchFamily="49" charset="0"/>
                    <a:cs typeface="Courier New" panose="02070309020205020404" pitchFamily="49" charset="0"/>
                  </a:rPr>
                  <a:t>至多有</a:t>
                </a:r>
                <a14:m>
                  <m:oMath xmlns:m="http://schemas.openxmlformats.org/officeDocument/2006/math">
                    <m:d>
                      <m:dPr>
                        <m:begChr m:val="⌈"/>
                        <m:endChr m:val="⌉"/>
                        <m:ctrlPr>
                          <a:rPr lang="zh-CN" altLang="en-US"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𝟏𝟎</m:t>
                            </m:r>
                          </m:num>
                          <m:den>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𝟏</m:t>
                                </m:r>
                              </m:sup>
                            </m:sSup>
                          </m:den>
                        </m:f>
                      </m:e>
                    </m:d>
                    <m:r>
                      <a:rPr lang="en-US" altLang="zh-CN" sz="2400" b="1" i="1">
                        <a:latin typeface="Cambria Math" panose="02040503050406030204" pitchFamily="18" charset="0"/>
                      </a:rPr>
                      <m:t>=</m:t>
                    </m:r>
                    <m:r>
                      <a:rPr lang="en-US" altLang="zh-CN" sz="2400" b="1" i="1">
                        <a:latin typeface="Cambria Math" panose="02040503050406030204" pitchFamily="18" charset="0"/>
                      </a:rPr>
                      <m:t>𝟑</m:t>
                    </m:r>
                  </m:oMath>
                </a14:m>
                <a:r>
                  <a:rPr lang="zh-CN" altLang="en-US" sz="2400" b="1" dirty="0">
                    <a:latin typeface="Courier New" panose="02070309020205020404" pitchFamily="49" charset="0"/>
                    <a:cs typeface="Courier New" panose="02070309020205020404" pitchFamily="49" charset="0"/>
                  </a:rPr>
                  <a:t>个结点</a:t>
                </a:r>
                <a:endParaRPr lang="en-US" altLang="zh-CN" sz="2400" b="1" dirty="0">
                  <a:latin typeface="Courier New" panose="02070309020205020404" pitchFamily="49" charset="0"/>
                  <a:cs typeface="Courier New" panose="02070309020205020404" pitchFamily="49" charset="0"/>
                </a:endParaRPr>
              </a:p>
              <a:p>
                <a:pPr marL="23400" indent="0">
                  <a:buNone/>
                </a:pP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h=2</a:t>
                </a:r>
                <a:r>
                  <a:rPr lang="zh-CN" altLang="en-US" sz="2400" b="1" dirty="0">
                    <a:latin typeface="Courier New" panose="02070309020205020404" pitchFamily="49" charset="0"/>
                    <a:cs typeface="Courier New" panose="02070309020205020404" pitchFamily="49" charset="0"/>
                  </a:rPr>
                  <a:t>至多有</a:t>
                </a:r>
                <a14:m>
                  <m:oMath xmlns:m="http://schemas.openxmlformats.org/officeDocument/2006/math">
                    <m:d>
                      <m:dPr>
                        <m:begChr m:val="⌈"/>
                        <m:endChr m:val="⌉"/>
                        <m:ctrlPr>
                          <a:rPr lang="zh-CN" altLang="en-US"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𝟏𝟎</m:t>
                            </m:r>
                          </m:num>
                          <m:den>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𝟐</m:t>
                                </m:r>
                                <m:r>
                                  <a:rPr lang="en-US" altLang="zh-CN" sz="2400" b="1" i="1">
                                    <a:latin typeface="Cambria Math" panose="02040503050406030204" pitchFamily="18" charset="0"/>
                                  </a:rPr>
                                  <m:t>+</m:t>
                                </m:r>
                                <m:r>
                                  <a:rPr lang="en-US" altLang="zh-CN" sz="2400" b="1" i="1">
                                    <a:latin typeface="Cambria Math" panose="02040503050406030204" pitchFamily="18" charset="0"/>
                                  </a:rPr>
                                  <m:t>𝟏</m:t>
                                </m:r>
                              </m:sup>
                            </m:sSup>
                          </m:den>
                        </m:f>
                      </m:e>
                    </m:d>
                    <m:r>
                      <a:rPr lang="en-US" altLang="zh-CN" sz="2400" b="1" i="1">
                        <a:latin typeface="Cambria Math" panose="02040503050406030204" pitchFamily="18" charset="0"/>
                      </a:rPr>
                      <m:t>=</m:t>
                    </m:r>
                    <m:r>
                      <a:rPr lang="en-US" altLang="zh-CN" sz="2400" b="1" i="1">
                        <a:latin typeface="Cambria Math" panose="02040503050406030204" pitchFamily="18" charset="0"/>
                      </a:rPr>
                      <m:t>𝟐</m:t>
                    </m:r>
                  </m:oMath>
                </a14:m>
                <a:r>
                  <a:rPr lang="zh-CN" altLang="en-US" sz="2400" b="1" dirty="0">
                    <a:latin typeface="Courier New" panose="02070309020205020404" pitchFamily="49" charset="0"/>
                    <a:cs typeface="Courier New" panose="02070309020205020404" pitchFamily="49" charset="0"/>
                  </a:rPr>
                  <a:t>个结点</a:t>
                </a:r>
                <a:r>
                  <a:rPr lang="en-US" altLang="zh-CN" sz="2400" b="1" dirty="0">
                    <a:solidFill>
                      <a:srgbClr val="FF0000"/>
                    </a:solidFill>
                    <a:latin typeface="Courier New" panose="02070309020205020404" pitchFamily="49" charset="0"/>
                    <a:cs typeface="Courier New" panose="02070309020205020404" pitchFamily="49" charset="0"/>
                  </a:rPr>
                  <a:t>(1</a:t>
                </a:r>
                <a:r>
                  <a:rPr lang="zh-CN" altLang="en-US" sz="2400" b="1" dirty="0">
                    <a:solidFill>
                      <a:srgbClr val="FF0000"/>
                    </a:solidFill>
                    <a:latin typeface="Courier New" panose="02070309020205020404" pitchFamily="49" charset="0"/>
                    <a:cs typeface="Courier New" panose="02070309020205020404" pitchFamily="49" charset="0"/>
                  </a:rPr>
                  <a:t>个</a:t>
                </a:r>
                <a:r>
                  <a:rPr lang="en-US" altLang="zh-CN" sz="2400" b="1" dirty="0">
                    <a:solidFill>
                      <a:srgbClr val="FF0000"/>
                    </a:solidFill>
                    <a:latin typeface="Courier New" panose="02070309020205020404" pitchFamily="49" charset="0"/>
                    <a:cs typeface="Courier New" panose="02070309020205020404" pitchFamily="49" charset="0"/>
                  </a:rPr>
                  <a:t>)</a:t>
                </a:r>
              </a:p>
              <a:p>
                <a:pPr marL="23400" indent="0">
                  <a:buNone/>
                </a:pP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h=3</a:t>
                </a:r>
                <a:r>
                  <a:rPr lang="zh-CN" altLang="en-US" sz="2400" b="1" dirty="0">
                    <a:latin typeface="Courier New" panose="02070309020205020404" pitchFamily="49" charset="0"/>
                    <a:cs typeface="Courier New" panose="02070309020205020404" pitchFamily="49" charset="0"/>
                  </a:rPr>
                  <a:t>至多有</a:t>
                </a:r>
                <a14:m>
                  <m:oMath xmlns:m="http://schemas.openxmlformats.org/officeDocument/2006/math">
                    <m:d>
                      <m:dPr>
                        <m:begChr m:val="⌈"/>
                        <m:endChr m:val="⌉"/>
                        <m:ctrlPr>
                          <a:rPr lang="zh-CN" altLang="en-US"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𝟏𝟎</m:t>
                            </m:r>
                          </m:num>
                          <m:den>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𝟑</m:t>
                                </m:r>
                                <m:r>
                                  <a:rPr lang="en-US" altLang="zh-CN" sz="2400" b="1" i="1">
                                    <a:latin typeface="Cambria Math" panose="02040503050406030204" pitchFamily="18" charset="0"/>
                                  </a:rPr>
                                  <m:t>+</m:t>
                                </m:r>
                                <m:r>
                                  <a:rPr lang="en-US" altLang="zh-CN" sz="2400" b="1" i="1">
                                    <a:latin typeface="Cambria Math" panose="02040503050406030204" pitchFamily="18" charset="0"/>
                                  </a:rPr>
                                  <m:t>𝟏</m:t>
                                </m:r>
                              </m:sup>
                            </m:sSup>
                          </m:den>
                        </m:f>
                      </m:e>
                    </m:d>
                    <m:r>
                      <a:rPr lang="en-US" altLang="zh-CN" sz="2400" b="1" i="1">
                        <a:latin typeface="Cambria Math" panose="02040503050406030204" pitchFamily="18" charset="0"/>
                      </a:rPr>
                      <m:t>=</m:t>
                    </m:r>
                    <m:r>
                      <a:rPr lang="en-US" altLang="zh-CN" sz="2400" b="1" i="1">
                        <a:latin typeface="Cambria Math" panose="02040503050406030204" pitchFamily="18" charset="0"/>
                      </a:rPr>
                      <m:t>𝟏</m:t>
                    </m:r>
                  </m:oMath>
                </a14:m>
                <a:r>
                  <a:rPr lang="zh-CN" altLang="en-US" sz="2400" b="1" dirty="0">
                    <a:latin typeface="Courier New" panose="02070309020205020404" pitchFamily="49" charset="0"/>
                    <a:cs typeface="Courier New" panose="02070309020205020404" pitchFamily="49" charset="0"/>
                  </a:rPr>
                  <a:t>个结点</a:t>
                </a:r>
                <a:endParaRPr lang="en-US" altLang="zh-CN" sz="2400" b="1" dirty="0">
                  <a:latin typeface="Courier New" panose="02070309020205020404" pitchFamily="49" charset="0"/>
                  <a:cs typeface="Courier New" panose="02070309020205020404" pitchFamily="49" charset="0"/>
                </a:endParaRPr>
              </a:p>
              <a:p>
                <a:pPr marL="457200" lvl="1" indent="0">
                  <a:buNone/>
                </a:pPr>
                <a:endParaRPr lang="en-US" altLang="zh-CN" sz="24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868" t="-486"/>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pPr algn="ctr"/>
            <a:r>
              <a:rPr lang="zh-CN" altLang="en-US" dirty="0"/>
              <a:t>堆排序</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04429"/>
            <a:ext cx="9132026" cy="5020642"/>
          </a:xfrm>
        </p:spPr>
        <p:txBody>
          <a:bodyPr/>
          <a:lstStyle/>
          <a:p>
            <a:pPr marL="252095" lvl="2" indent="-288290">
              <a:lnSpc>
                <a:spcPts val="3600"/>
              </a:lnSpc>
              <a:buClr>
                <a:srgbClr val="FF00FF"/>
              </a:buClr>
              <a:buFont typeface="Wingdings" panose="05000000000000000000" pitchFamily="2" charset="2"/>
              <a:buChar char="u"/>
            </a:pPr>
            <a:r>
              <a:rPr lang="en-US" altLang="zh-CN" sz="2800" dirty="0">
                <a:latin typeface="Courier New" panose="02070309020205020404" pitchFamily="49" charset="0"/>
                <a:cs typeface="Courier New" panose="02070309020205020404" pitchFamily="49" charset="0"/>
              </a:rPr>
              <a:t>BUILD-MAX-HEAP(</a:t>
            </a:r>
            <a:r>
              <a:rPr lang="en-US" altLang="zh-CN" sz="2800" dirty="0" err="1">
                <a:latin typeface="Courier New" panose="02070309020205020404" pitchFamily="49" charset="0"/>
                <a:cs typeface="Courier New" panose="02070309020205020404" pitchFamily="49" charset="0"/>
              </a:rPr>
              <a:t>A,n</a:t>
            </a:r>
            <a:r>
              <a:rPr lang="en-US" altLang="zh-CN" sz="2800" dirty="0">
                <a:latin typeface="Courier New" panose="02070309020205020404" pitchFamily="49" charset="0"/>
                <a:cs typeface="Courier New" panose="02070309020205020404" pitchFamily="49" charset="0"/>
              </a:rPr>
              <a:t>)</a:t>
            </a:r>
            <a:r>
              <a:rPr lang="zh-CN" altLang="en-US" sz="2800" dirty="0">
                <a:latin typeface="Courier New" panose="02070309020205020404" pitchFamily="49" charset="0"/>
                <a:cs typeface="Courier New" panose="02070309020205020404" pitchFamily="49" charset="0"/>
              </a:rPr>
              <a:t>的运行时间</a:t>
            </a:r>
            <a:endParaRPr lang="en-US" altLang="zh-CN" sz="2800" dirty="0">
              <a:solidFill>
                <a:srgbClr val="FF0000"/>
              </a:solidFill>
              <a:latin typeface="Courier New" panose="02070309020205020404" pitchFamily="49" charset="0"/>
              <a:cs typeface="Courier New" panose="02070309020205020404" pitchFamily="49" charset="0"/>
            </a:endParaRPr>
          </a:p>
          <a:p>
            <a:pPr lvl="1"/>
            <a:endParaRPr lang="zh-CN" altLang="en-US" dirty="0"/>
          </a:p>
        </p:txBody>
      </p:sp>
      <p:sp>
        <p:nvSpPr>
          <p:cNvPr id="3" name="标题 2"/>
          <p:cNvSpPr>
            <a:spLocks noGrp="1"/>
          </p:cNvSpPr>
          <p:nvPr>
            <p:ph type="title"/>
          </p:nvPr>
        </p:nvSpPr>
        <p:spPr/>
        <p:txBody>
          <a:bodyPr/>
          <a:lstStyle/>
          <a:p>
            <a:pPr algn="ctr"/>
            <a:r>
              <a:rPr lang="zh-CN" altLang="en-US" dirty="0"/>
              <a:t>堆排序</a:t>
            </a:r>
            <a:endParaRPr lang="zh-CN" altLang="en-US" dirty="0"/>
          </a:p>
        </p:txBody>
      </p:sp>
      <p:graphicFrame>
        <p:nvGraphicFramePr>
          <p:cNvPr id="4" name="对象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84" name="Equation" r:id="rId1" imgW="2743200" imgH="5181600" progId="Equation.KSEE3">
                  <p:embed/>
                </p:oleObj>
              </mc:Choice>
              <mc:Fallback>
                <p:oleObj name="Equation" r:id="rId1" imgW="2743200" imgH="5181600" progId="Equation.KSEE3">
                  <p:embed/>
                  <p:pic>
                    <p:nvPicPr>
                      <p:cNvPr id="0" name="对象 3"/>
                      <p:cNvPicPr/>
                      <p:nvPr/>
                    </p:nvPicPr>
                    <p:blipFill>
                      <a:blip r:embed="rId2"/>
                      <a:stretch>
                        <a:fillRect/>
                      </a:stretch>
                    </p:blipFill>
                    <p:spPr>
                      <a:xfrm>
                        <a:off x="4514850" y="3321050"/>
                        <a:ext cx="114300" cy="215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814638" y="2716213"/>
          <a:ext cx="114300" cy="190500"/>
        </p:xfrm>
        <a:graphic>
          <a:graphicData uri="http://schemas.openxmlformats.org/presentationml/2006/ole">
            <mc:AlternateContent xmlns:mc="http://schemas.openxmlformats.org/markup-compatibility/2006">
              <mc:Choice xmlns:v="urn:schemas-microsoft-com:vml" Requires="v">
                <p:oleObj spid="_x0000_s1085" name="公式" r:id="rId3" imgW="2743200" imgH="4572000" progId="Equation.3">
                  <p:embed/>
                </p:oleObj>
              </mc:Choice>
              <mc:Fallback>
                <p:oleObj name="公式" r:id="rId3" imgW="2743200" imgH="4572000" progId="Equation.3">
                  <p:embed/>
                  <p:pic>
                    <p:nvPicPr>
                      <p:cNvPr id="0" name="对象 4"/>
                      <p:cNvPicPr/>
                      <p:nvPr/>
                    </p:nvPicPr>
                    <p:blipFill>
                      <a:blip r:embed="rId4"/>
                      <a:stretch>
                        <a:fillRect/>
                      </a:stretch>
                    </p:blipFill>
                    <p:spPr>
                      <a:xfrm>
                        <a:off x="2814638" y="2716213"/>
                        <a:ext cx="114300" cy="190500"/>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499480" y="1923311"/>
            <a:ext cx="7687589" cy="2859476"/>
          </a:xfrm>
          <a:prstGeom prst="rect">
            <a:avLst/>
          </a:prstGeom>
        </p:spPr>
      </p:pic>
      <p:sp>
        <p:nvSpPr>
          <p:cNvPr id="8" name="矩形 7"/>
          <p:cNvSpPr/>
          <p:nvPr/>
        </p:nvSpPr>
        <p:spPr>
          <a:xfrm>
            <a:off x="637704" y="4815662"/>
            <a:ext cx="8094171" cy="126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在线性时间内，把一个无序数组构造成一个最大堆。</a:t>
            </a:r>
            <a:endParaRPr lang="zh-CN" altLang="en-US" sz="28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300" b="1" dirty="0">
                <a:latin typeface="Courier New" panose="02070309020205020404" pitchFamily="49" charset="0"/>
                <a:cs typeface="Courier New" panose="02070309020205020404" pitchFamily="49" charset="0"/>
              </a:rPr>
              <a:t>堆排序</a:t>
            </a:r>
            <a:r>
              <a:rPr lang="en-US" altLang="zh-CN" sz="3300" b="1" dirty="0">
                <a:latin typeface="Courier New" panose="02070309020205020404" pitchFamily="49" charset="0"/>
                <a:cs typeface="Courier New" panose="02070309020205020404" pitchFamily="49" charset="0"/>
              </a:rPr>
              <a:t>(</a:t>
            </a:r>
            <a:r>
              <a:rPr lang="en-US" altLang="zh-CN" sz="3300" b="1" cap="all" dirty="0">
                <a:latin typeface="Courier New" panose="02070309020205020404" pitchFamily="49" charset="0"/>
                <a:cs typeface="Courier New" panose="02070309020205020404" pitchFamily="49" charset="0"/>
              </a:rPr>
              <a:t>Heapsort</a:t>
            </a:r>
            <a:r>
              <a:rPr lang="en-US" altLang="zh-CN" sz="3300" b="1" dirty="0">
                <a:latin typeface="Courier New" panose="02070309020205020404" pitchFamily="49" charset="0"/>
                <a:cs typeface="Courier New" panose="02070309020205020404" pitchFamily="49" charset="0"/>
              </a:rPr>
              <a:t>)</a:t>
            </a:r>
            <a:endParaRPr lang="en-US" altLang="zh-CN" sz="33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HEAPSORT(</a:t>
            </a:r>
            <a:r>
              <a:rPr lang="en-US" altLang="zh-CN" b="1" dirty="0" err="1">
                <a:latin typeface="Courier New" panose="02070309020205020404" pitchFamily="49" charset="0"/>
                <a:cs typeface="Courier New" panose="02070309020205020404" pitchFamily="49" charset="0"/>
              </a:rPr>
              <a:t>A,n</a:t>
            </a:r>
            <a:r>
              <a:rPr lang="en-US" altLang="zh-CN"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 A[1…n]</a:t>
            </a:r>
            <a:endParaRPr lang="zh-CN" altLang="zh-CN" b="1" dirty="0">
              <a:solidFill>
                <a:srgbClr val="FF0000"/>
              </a:solidFill>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BUILD-MAX-HEAP(</a:t>
            </a:r>
            <a:r>
              <a:rPr lang="en-US" altLang="zh-CN" b="1" dirty="0" err="1">
                <a:latin typeface="Courier New" panose="02070309020205020404" pitchFamily="49" charset="0"/>
                <a:cs typeface="Courier New" panose="02070309020205020404" pitchFamily="49" charset="0"/>
              </a:rPr>
              <a:t>A,n</a:t>
            </a:r>
            <a:r>
              <a:rPr lang="en-US" altLang="zh-CN" b="1" dirty="0">
                <a:latin typeface="Courier New" panose="02070309020205020404" pitchFamily="49" charset="0"/>
                <a:cs typeface="Courier New" panose="02070309020205020404" pitchFamily="49" charset="0"/>
              </a:rPr>
              <a:t>);    </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heap_size</a:t>
            </a:r>
            <a:r>
              <a:rPr lang="en-US" altLang="zh-CN"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b="1" dirty="0" err="1">
                <a:latin typeface="Courier New" panose="02070309020205020404" pitchFamily="49" charset="0"/>
                <a:cs typeface="Courier New" panose="02070309020205020404" pitchFamily="49" charset="0"/>
              </a:rPr>
              <a:t>n</a:t>
            </a: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for(</a:t>
            </a:r>
            <a:r>
              <a:rPr lang="en-US" altLang="zh-CN" b="1" dirty="0" err="1">
                <a:latin typeface="Courier New" panose="02070309020205020404" pitchFamily="49" charset="0"/>
                <a:cs typeface="Courier New" panose="02070309020205020404" pitchFamily="49" charset="0"/>
              </a:rPr>
              <a:t>i</a:t>
            </a:r>
            <a:r>
              <a:rPr lang="en-US" altLang="zh-CN"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b="1" dirty="0" err="1">
                <a:latin typeface="Courier New" panose="02070309020205020404" pitchFamily="49" charset="0"/>
                <a:cs typeface="Courier New" panose="02070309020205020404" pitchFamily="49" charset="0"/>
              </a:rPr>
              <a:t>n</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downto</a:t>
            </a:r>
            <a:r>
              <a:rPr lang="en-US" altLang="zh-CN" b="1" dirty="0">
                <a:latin typeface="Courier New" panose="02070309020205020404" pitchFamily="49" charset="0"/>
                <a:cs typeface="Courier New" panose="02070309020205020404" pitchFamily="49" charset="0"/>
              </a:rPr>
              <a:t> 2)</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swap(A[1],A[</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heap_size</a:t>
            </a:r>
            <a:r>
              <a:rPr lang="en-US" altLang="zh-CN" b="1" dirty="0">
                <a:latin typeface="Courier New" panose="02070309020205020404" pitchFamily="49" charset="0"/>
                <a:cs typeface="Courier New" panose="02070309020205020404" pitchFamily="49" charset="0"/>
                <a:sym typeface="Wingdings" panose="05000000000000000000" pitchFamily="2" charset="2"/>
              </a:rPr>
              <a:t>(</a:t>
            </a:r>
            <a:r>
              <a:rPr lang="en-US" altLang="zh-CN" b="1" dirty="0">
                <a:latin typeface="Courier New" panose="02070309020205020404" pitchFamily="49" charset="0"/>
                <a:cs typeface="Courier New" panose="02070309020205020404" pitchFamily="49" charset="0"/>
              </a:rPr>
              <a:t>heap_size-1);</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MAX-HEAPIFY(A,1,heap_size);</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  } </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endParaRPr lang="en-US" altLang="zh-CN" dirty="0"/>
          </a:p>
        </p:txBody>
      </p:sp>
      <p:sp>
        <p:nvSpPr>
          <p:cNvPr id="3" name="标题 2"/>
          <p:cNvSpPr>
            <a:spLocks noGrp="1"/>
          </p:cNvSpPr>
          <p:nvPr>
            <p:ph type="title"/>
          </p:nvPr>
        </p:nvSpPr>
        <p:spPr/>
        <p:txBody>
          <a:bodyPr/>
          <a:lstStyle/>
          <a:p>
            <a:pPr algn="ctr"/>
            <a:r>
              <a:rPr lang="zh-CN" altLang="en-US" dirty="0"/>
              <a:t>堆排序</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4803819" y="2537138"/>
                <a:ext cx="1094704" cy="412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l-GR" altLang="zh-CN" sz="2800" i="1" smtClean="0">
                          <a:solidFill>
                            <a:srgbClr val="0000CC"/>
                          </a:solidFill>
                          <a:latin typeface="Cambria Math" panose="02040503050406030204" pitchFamily="18" charset="0"/>
                        </a:rPr>
                        <m:t>𝛰</m:t>
                      </m:r>
                      <m:r>
                        <a:rPr lang="en-US" altLang="zh-CN" sz="2800" b="0" i="1" smtClean="0">
                          <a:solidFill>
                            <a:srgbClr val="0000CC"/>
                          </a:solidFill>
                          <a:latin typeface="Cambria Math" panose="02040503050406030204" pitchFamily="18" charset="0"/>
                        </a:rPr>
                        <m:t>(</m:t>
                      </m:r>
                      <m:r>
                        <a:rPr lang="en-US" altLang="zh-CN" sz="2800" i="1">
                          <a:solidFill>
                            <a:srgbClr val="0000CC"/>
                          </a:solidFill>
                          <a:latin typeface="Cambria Math" panose="02040503050406030204" pitchFamily="18" charset="0"/>
                        </a:rPr>
                        <m:t>2</m:t>
                      </m:r>
                      <m:r>
                        <a:rPr lang="en-US" altLang="zh-CN" sz="2800" b="0" i="1" smtClean="0">
                          <a:solidFill>
                            <a:srgbClr val="0000CC"/>
                          </a:solidFill>
                          <a:latin typeface="Cambria Math" panose="02040503050406030204" pitchFamily="18" charset="0"/>
                        </a:rPr>
                        <m:t>𝑛</m:t>
                      </m:r>
                      <m:r>
                        <a:rPr lang="en-US" altLang="zh-CN" sz="2800" b="0" i="1"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4" name="矩形 3"/>
              <p:cNvSpPr>
                <a:spLocks noRot="1" noChangeAspect="1" noMove="1" noResize="1" noEditPoints="1" noAdjustHandles="1" noChangeArrowheads="1" noChangeShapeType="1" noTextEdit="1"/>
              </p:cNvSpPr>
              <p:nvPr/>
            </p:nvSpPr>
            <p:spPr>
              <a:xfrm>
                <a:off x="4803819" y="2537138"/>
                <a:ext cx="1094704" cy="412124"/>
              </a:xfrm>
              <a:prstGeom prst="rect">
                <a:avLst/>
              </a:prstGeom>
              <a:blipFill rotWithShape="1">
                <a:blip r:embed="rId1"/>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6007395" y="4766928"/>
                <a:ext cx="3136605" cy="46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l-GR" altLang="zh-CN" sz="2800" i="1" smtClean="0">
                          <a:solidFill>
                            <a:srgbClr val="0000CC"/>
                          </a:solidFill>
                          <a:latin typeface="Cambria Math" panose="02040503050406030204" pitchFamily="18" charset="0"/>
                        </a:rPr>
                        <m:t>𝛰</m:t>
                      </m:r>
                      <m:d>
                        <m:dPr>
                          <m:ctrlPr>
                            <a:rPr lang="en-US" altLang="zh-CN" sz="2800" b="0" i="1" smtClean="0">
                              <a:solidFill>
                                <a:srgbClr val="0000CC"/>
                              </a:solidFill>
                              <a:latin typeface="Cambria Math" panose="02040503050406030204" pitchFamily="18" charset="0"/>
                            </a:rPr>
                          </m:ctrlPr>
                        </m:dPr>
                        <m:e>
                          <m:r>
                            <a:rPr lang="en-US" altLang="zh-CN" sz="2800" b="0" i="1" smtClean="0">
                              <a:solidFill>
                                <a:srgbClr val="0000CC"/>
                              </a:solidFill>
                              <a:latin typeface="Cambria Math" panose="02040503050406030204" pitchFamily="18" charset="0"/>
                            </a:rPr>
                            <m:t>h</m:t>
                          </m:r>
                        </m:e>
                      </m:d>
                      <m:r>
                        <a:rPr lang="en-US" altLang="zh-CN" sz="2800" b="0" i="1" smtClean="0">
                          <a:solidFill>
                            <a:srgbClr val="0000CC"/>
                          </a:solidFill>
                          <a:latin typeface="Cambria Math" panose="02040503050406030204" pitchFamily="18" charset="0"/>
                        </a:rPr>
                        <m:t>=</m:t>
                      </m:r>
                      <m:r>
                        <a:rPr lang="en-US" altLang="zh-CN" sz="2800" b="0" i="1" smtClean="0">
                          <a:solidFill>
                            <a:srgbClr val="0000CC"/>
                          </a:solidFill>
                          <a:latin typeface="Cambria Math" panose="02040503050406030204" pitchFamily="18" charset="0"/>
                        </a:rPr>
                        <m:t>𝑂</m:t>
                      </m:r>
                      <m:r>
                        <a:rPr lang="en-US" altLang="zh-CN" sz="2800" b="0" i="1" smtClean="0">
                          <a:solidFill>
                            <a:srgbClr val="0000CC"/>
                          </a:solidFill>
                          <a:latin typeface="Cambria Math" panose="02040503050406030204" pitchFamily="18" charset="0"/>
                        </a:rPr>
                        <m:t>(</m:t>
                      </m:r>
                      <m:func>
                        <m:funcPr>
                          <m:ctrlPr>
                            <a:rPr lang="en-US" altLang="zh-CN" sz="2800" b="0" i="1" smtClean="0">
                              <a:solidFill>
                                <a:srgbClr val="0000CC"/>
                              </a:solidFill>
                              <a:latin typeface="Cambria Math" panose="02040503050406030204" pitchFamily="18" charset="0"/>
                            </a:rPr>
                          </m:ctrlPr>
                        </m:funcPr>
                        <m:fName>
                          <m:r>
                            <m:rPr>
                              <m:sty m:val="p"/>
                            </m:rPr>
                            <a:rPr lang="en-US" altLang="zh-CN" sz="2800" b="0" i="0" smtClean="0">
                              <a:solidFill>
                                <a:srgbClr val="0000CC"/>
                              </a:solidFill>
                              <a:latin typeface="Cambria Math" panose="02040503050406030204" pitchFamily="18" charset="0"/>
                            </a:rPr>
                            <m:t>log</m:t>
                          </m:r>
                        </m:fName>
                        <m:e>
                          <m:r>
                            <a:rPr lang="en-US" altLang="zh-CN" sz="2800" b="0" i="1" smtClean="0">
                              <a:solidFill>
                                <a:srgbClr val="0000CC"/>
                              </a:solidFill>
                              <a:latin typeface="Cambria Math" panose="02040503050406030204" pitchFamily="18" charset="0"/>
                            </a:rPr>
                            <m:t>𝑛</m:t>
                          </m:r>
                        </m:e>
                      </m:func>
                      <m:r>
                        <a:rPr lang="en-US" altLang="zh-CN" sz="2800" b="0" i="1"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5" name="矩形 4"/>
              <p:cNvSpPr>
                <a:spLocks noRot="1" noChangeAspect="1" noMove="1" noResize="1" noEditPoints="1" noAdjustHandles="1" noChangeArrowheads="1" noChangeShapeType="1" noTextEdit="1"/>
              </p:cNvSpPr>
              <p:nvPr/>
            </p:nvSpPr>
            <p:spPr>
              <a:xfrm>
                <a:off x="6007395" y="4766928"/>
                <a:ext cx="3136605" cy="464289"/>
              </a:xfrm>
              <a:prstGeom prst="rect">
                <a:avLst/>
              </a:prstGeom>
              <a:blipFill rotWithShape="1">
                <a:blip r:embed="rId2"/>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1828800" y="5636652"/>
                <a:ext cx="6697015" cy="412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sz="2800" i="1" smtClean="0">
                          <a:solidFill>
                            <a:srgbClr val="0000CC"/>
                          </a:solidFill>
                          <a:latin typeface="Cambria Math" panose="02040503050406030204" pitchFamily="18" charset="0"/>
                        </a:rPr>
                        <m:t>时间</m:t>
                      </m:r>
                      <m:r>
                        <a:rPr lang="zh-CN" altLang="en-US" sz="2800" i="1">
                          <a:solidFill>
                            <a:srgbClr val="0000CC"/>
                          </a:solidFill>
                          <a:latin typeface="Cambria Math" panose="02040503050406030204" pitchFamily="18" charset="0"/>
                        </a:rPr>
                        <m:t>复杂度</m:t>
                      </m:r>
                      <m:r>
                        <a:rPr lang="zh-CN" altLang="en-US" sz="2800" i="1" smtClean="0">
                          <a:solidFill>
                            <a:srgbClr val="0000CC"/>
                          </a:solidFill>
                          <a:latin typeface="Cambria Math" panose="02040503050406030204" pitchFamily="18" charset="0"/>
                        </a:rPr>
                        <m:t>为</m:t>
                      </m:r>
                      <m:r>
                        <a:rPr lang="zh-CN" altLang="en-US" sz="2800" i="1">
                          <a:solidFill>
                            <a:srgbClr val="0000CC"/>
                          </a:solidFill>
                          <a:latin typeface="Cambria Math" panose="02040503050406030204" pitchFamily="18" charset="0"/>
                        </a:rPr>
                        <m:t>：</m:t>
                      </m:r>
                      <m:r>
                        <a:rPr lang="el-GR" altLang="zh-CN" sz="2800" i="1" smtClean="0">
                          <a:solidFill>
                            <a:srgbClr val="0000CC"/>
                          </a:solidFill>
                          <a:latin typeface="Cambria Math" panose="02040503050406030204" pitchFamily="18" charset="0"/>
                        </a:rPr>
                        <m:t>𝛰</m:t>
                      </m:r>
                      <m:r>
                        <a:rPr lang="en-US" altLang="zh-CN" sz="2800" b="0" i="1" smtClean="0">
                          <a:solidFill>
                            <a:srgbClr val="0000CC"/>
                          </a:solidFill>
                          <a:latin typeface="Cambria Math" panose="02040503050406030204" pitchFamily="18" charset="0"/>
                        </a:rPr>
                        <m:t>(</m:t>
                      </m:r>
                      <m:r>
                        <a:rPr lang="en-US" altLang="zh-CN" sz="2800" b="0" i="1" smtClean="0">
                          <a:solidFill>
                            <a:srgbClr val="0000CC"/>
                          </a:solidFill>
                          <a:latin typeface="Cambria Math" panose="02040503050406030204" pitchFamily="18" charset="0"/>
                        </a:rPr>
                        <m:t>𝑛</m:t>
                      </m:r>
                      <m:func>
                        <m:funcPr>
                          <m:ctrlPr>
                            <a:rPr lang="en-US" altLang="zh-CN" sz="2800" b="0" i="1" smtClean="0">
                              <a:solidFill>
                                <a:srgbClr val="0000CC"/>
                              </a:solidFill>
                              <a:latin typeface="Cambria Math" panose="02040503050406030204" pitchFamily="18" charset="0"/>
                            </a:rPr>
                          </m:ctrlPr>
                        </m:funcPr>
                        <m:fName>
                          <m:r>
                            <m:rPr>
                              <m:sty m:val="p"/>
                            </m:rPr>
                            <a:rPr lang="en-US" altLang="zh-CN" sz="2800" b="0" i="0" smtClean="0">
                              <a:solidFill>
                                <a:srgbClr val="0000CC"/>
                              </a:solidFill>
                              <a:latin typeface="Cambria Math" panose="02040503050406030204" pitchFamily="18" charset="0"/>
                            </a:rPr>
                            <m:t>log</m:t>
                          </m:r>
                        </m:fName>
                        <m:e>
                          <m:r>
                            <a:rPr lang="en-US" altLang="zh-CN" sz="2800" b="0" i="1" smtClean="0">
                              <a:solidFill>
                                <a:srgbClr val="0000CC"/>
                              </a:solidFill>
                              <a:latin typeface="Cambria Math" panose="02040503050406030204" pitchFamily="18" charset="0"/>
                            </a:rPr>
                            <m:t>𝑛</m:t>
                          </m:r>
                        </m:e>
                      </m:func>
                      <m:r>
                        <a:rPr lang="en-US" altLang="zh-CN" sz="2800" b="0" i="1" smtClean="0">
                          <a:solidFill>
                            <a:srgbClr val="0000CC"/>
                          </a:solidFill>
                          <a:latin typeface="Cambria Math" panose="02040503050406030204" pitchFamily="18" charset="0"/>
                        </a:rPr>
                        <m:t>)</m:t>
                      </m:r>
                    </m:oMath>
                  </m:oMathPara>
                </a14:m>
                <a:endParaRPr lang="zh-CN" altLang="en-US" sz="2800" dirty="0">
                  <a:solidFill>
                    <a:srgbClr val="0000CC"/>
                  </a:solidFill>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1828800" y="5636652"/>
                <a:ext cx="6697015" cy="412124"/>
              </a:xfrm>
              <a:prstGeom prst="rect">
                <a:avLst/>
              </a:prstGeom>
              <a:blipFill rotWithShape="1">
                <a:blip r:embed="rId3"/>
                <a:stretch>
                  <a:fillRect b="-1493"/>
                </a:stretch>
              </a:blipFill>
              <a:ln>
                <a:no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基于比较操作的排序算法</a:t>
            </a:r>
            <a:endParaRPr lang="zh-CN" altLang="en-US" dirty="0"/>
          </a:p>
        </p:txBody>
      </p:sp>
      <p:graphicFrame>
        <p:nvGraphicFramePr>
          <p:cNvPr id="4" name="表格 3"/>
          <p:cNvGraphicFramePr>
            <a:graphicFrameLocks noGrp="1"/>
          </p:cNvGraphicFramePr>
          <p:nvPr/>
        </p:nvGraphicFramePr>
        <p:xfrm>
          <a:off x="106326" y="1163083"/>
          <a:ext cx="8910081" cy="5012310"/>
        </p:xfrm>
        <a:graphic>
          <a:graphicData uri="http://schemas.openxmlformats.org/drawingml/2006/table">
            <a:tbl>
              <a:tblPr firstRow="1" bandRow="1">
                <a:tableStyleId>{5940675A-B579-460E-94D1-54222C63F5DA}</a:tableStyleId>
              </a:tblPr>
              <a:tblGrid>
                <a:gridCol w="1073888"/>
                <a:gridCol w="1031358"/>
                <a:gridCol w="765544"/>
                <a:gridCol w="1360967"/>
                <a:gridCol w="1063256"/>
                <a:gridCol w="1222744"/>
                <a:gridCol w="2392324"/>
              </a:tblGrid>
              <a:tr h="378638">
                <a:tc>
                  <a:txBody>
                    <a:bodyPr/>
                    <a:lstStyle/>
                    <a:p>
                      <a:pPr algn="l"/>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effectLst/>
                          <a:latin typeface="Times New Roman" panose="02020603050405020304" pitchFamily="18" charset="0"/>
                          <a:cs typeface="Times New Roman" panose="02020603050405020304" pitchFamily="18" charset="0"/>
                        </a:rPr>
                        <a:t> in place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stable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best</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average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worst</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remarks</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r>
              <a:tr h="605028">
                <a:tc>
                  <a:txBody>
                    <a:bodyPr/>
                    <a:lstStyle/>
                    <a:p>
                      <a:pPr algn="l"/>
                      <a:r>
                        <a:rPr lang="en-US" altLang="zh-CN" b="1" dirty="0">
                          <a:latin typeface="Times New Roman" panose="02020603050405020304" pitchFamily="18" charset="0"/>
                          <a:cs typeface="Times New Roman" panose="02020603050405020304" pitchFamily="18" charset="0"/>
                        </a:rPr>
                        <a:t>selection</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67000" r="-343750" b="-664000"/>
                      </a:stretch>
                    </a:blipFill>
                  </a:tcPr>
                </a:tc>
                <a:tc>
                  <a:txBody>
                    <a:bodyPr/>
                    <a:lstStyle/>
                    <a:p>
                      <a:endParaRPr lang="zh-CN"/>
                    </a:p>
                  </a:txBody>
                  <a:tcPr>
                    <a:blipFill>
                      <a:blip r:embed="rId1"/>
                      <a:stretch>
                        <a:fillRect l="-400000" t="-67000" r="-342529" b="-664000"/>
                      </a:stretch>
                    </a:blipFill>
                  </a:tcPr>
                </a:tc>
                <a:tc>
                  <a:txBody>
                    <a:bodyPr/>
                    <a:lstStyle/>
                    <a:p>
                      <a:endParaRPr lang="zh-CN"/>
                    </a:p>
                  </a:txBody>
                  <a:tcPr>
                    <a:blipFill>
                      <a:blip r:embed="rId1"/>
                      <a:stretch>
                        <a:fillRect l="-432836" t="-67000" r="-196517" b="-664000"/>
                      </a:stretch>
                    </a:blipFill>
                  </a:tcPr>
                </a:tc>
                <a:tc>
                  <a:txBody>
                    <a:bodyPr/>
                    <a:lstStyle/>
                    <a:p>
                      <a:pPr algn="l"/>
                      <a:r>
                        <a:rPr lang="en-US" altLang="zh-CN" b="1" dirty="0">
                          <a:latin typeface="Times New Roman" panose="02020603050405020304" pitchFamily="18" charset="0"/>
                          <a:cs typeface="Times New Roman" panose="02020603050405020304" pitchFamily="18" charset="0"/>
                        </a:rPr>
                        <a:t>O(n) exchanges</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insertion</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159048" r="-343750" b="-532381"/>
                      </a:stretch>
                    </a:blipFill>
                  </a:tcPr>
                </a:tc>
                <a:tc>
                  <a:txBody>
                    <a:bodyPr/>
                    <a:lstStyle/>
                    <a:p>
                      <a:endParaRPr lang="zh-CN"/>
                    </a:p>
                  </a:txBody>
                  <a:tcPr>
                    <a:blipFill>
                      <a:blip r:embed="rId1"/>
                      <a:stretch>
                        <a:fillRect l="-400000" t="-159048" r="-342529" b="-532381"/>
                      </a:stretch>
                    </a:blipFill>
                  </a:tcPr>
                </a:tc>
                <a:tc>
                  <a:txBody>
                    <a:bodyPr/>
                    <a:lstStyle/>
                    <a:p>
                      <a:endParaRPr lang="zh-CN"/>
                    </a:p>
                  </a:txBody>
                  <a:tcPr>
                    <a:blipFill>
                      <a:blip r:embed="rId1"/>
                      <a:stretch>
                        <a:fillRect l="-432836" t="-159048" r="-196517" b="-5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Use for small n</a:t>
                      </a:r>
                      <a:endParaRPr lang="en-US" altLang="zh-CN" b="1" dirty="0">
                        <a:latin typeface="Times New Roman" panose="02020603050405020304" pitchFamily="18" charset="0"/>
                        <a:cs typeface="Times New Roman" panose="02020603050405020304" pitchFamily="18" charset="0"/>
                      </a:endParaRPr>
                    </a:p>
                    <a:p>
                      <a:pPr algn="l"/>
                      <a:r>
                        <a:rPr lang="en-US" altLang="zh-CN" b="1" dirty="0">
                          <a:latin typeface="Times New Roman" panose="02020603050405020304" pitchFamily="18" charset="0"/>
                          <a:cs typeface="Times New Roman" panose="02020603050405020304" pitchFamily="18" charset="0"/>
                        </a:rPr>
                        <a:t>Or partially ordered </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shell</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259048" r="-343750" b="-4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432836" t="-259048" r="-196517" b="-4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Tight code,</a:t>
                      </a:r>
                      <a:endParaRPr lang="en-US" altLang="zh-CN" b="1" dirty="0">
                        <a:latin typeface="Times New Roman" panose="02020603050405020304" pitchFamily="18" charset="0"/>
                        <a:cs typeface="Times New Roman" panose="02020603050405020304" pitchFamily="18" charset="0"/>
                      </a:endParaRPr>
                    </a:p>
                    <a:p>
                      <a:pPr algn="l"/>
                      <a:r>
                        <a:rPr lang="en-US" altLang="zh-CN" b="1" dirty="0">
                          <a:latin typeface="Times New Roman" panose="02020603050405020304" pitchFamily="18" charset="0"/>
                          <a:cs typeface="Times New Roman" panose="02020603050405020304" pitchFamily="18" charset="0"/>
                        </a:rPr>
                        <a:t>subquadratic</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merge</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endParaRPr lang="zh-CN" altLang="en-US" b="1">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359048" r="-343750" b="-332381"/>
                      </a:stretch>
                    </a:blipFill>
                  </a:tcPr>
                </a:tc>
                <a:tc>
                  <a:txBody>
                    <a:bodyPr/>
                    <a:lstStyle/>
                    <a:p>
                      <a:endParaRPr lang="zh-CN"/>
                    </a:p>
                  </a:txBody>
                  <a:tcPr>
                    <a:blipFill>
                      <a:blip r:embed="rId1"/>
                      <a:stretch>
                        <a:fillRect l="-400000" t="-359048" r="-342529" b="-332381"/>
                      </a:stretch>
                    </a:blipFill>
                  </a:tcPr>
                </a:tc>
                <a:tc>
                  <a:txBody>
                    <a:bodyPr/>
                    <a:lstStyle/>
                    <a:p>
                      <a:endParaRPr lang="zh-CN"/>
                    </a:p>
                  </a:txBody>
                  <a:tcPr>
                    <a:blipFill>
                      <a:blip r:embed="rId1"/>
                      <a:stretch>
                        <a:fillRect l="-432836" t="-359048" r="-196517" b="-332381"/>
                      </a:stretch>
                    </a:blipFill>
                  </a:tcPr>
                </a:tc>
                <a:tc>
                  <a:txBody>
                    <a:bodyPr/>
                    <a:lstStyle/>
                    <a:p>
                      <a:endParaRPr lang="zh-CN"/>
                    </a:p>
                  </a:txBody>
                  <a:tcPr>
                    <a:blipFill>
                      <a:blip r:embed="rId1"/>
                      <a:stretch>
                        <a:fillRect l="-272519" t="-359048" r="-509" b="-332381"/>
                      </a:stretch>
                    </a:blipFill>
                  </a:tcPr>
                </a:tc>
              </a:tr>
              <a:tr h="914400">
                <a:tc>
                  <a:txBody>
                    <a:bodyPr/>
                    <a:lstStyle/>
                    <a:p>
                      <a:pPr algn="l"/>
                      <a:r>
                        <a:rPr lang="en-US" altLang="zh-CN" b="1" dirty="0">
                          <a:latin typeface="Times New Roman" panose="02020603050405020304" pitchFamily="18" charset="0"/>
                          <a:cs typeface="Times New Roman" panose="02020603050405020304" pitchFamily="18" charset="0"/>
                        </a:rPr>
                        <a:t>quick</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319205" r="-343750" b="-131126"/>
                      </a:stretch>
                    </a:blipFill>
                  </a:tcPr>
                </a:tc>
                <a:tc>
                  <a:txBody>
                    <a:bodyPr/>
                    <a:lstStyle/>
                    <a:p>
                      <a:endParaRPr lang="zh-CN"/>
                    </a:p>
                  </a:txBody>
                  <a:tcPr>
                    <a:blipFill>
                      <a:blip r:embed="rId1"/>
                      <a:stretch>
                        <a:fillRect l="-400000" t="-319205" r="-342529" b="-131126"/>
                      </a:stretch>
                    </a:blipFill>
                  </a:tcPr>
                </a:tc>
                <a:tc>
                  <a:txBody>
                    <a:bodyPr/>
                    <a:lstStyle/>
                    <a:p>
                      <a:endParaRPr lang="zh-CN"/>
                    </a:p>
                  </a:txBody>
                  <a:tcPr>
                    <a:blipFill>
                      <a:blip r:embed="rId1"/>
                      <a:stretch>
                        <a:fillRect l="-432836" t="-319205" r="-196517" b="-131126"/>
                      </a:stretch>
                    </a:blipFill>
                  </a:tcPr>
                </a:tc>
                <a:tc>
                  <a:txBody>
                    <a:bodyPr/>
                    <a:lstStyle/>
                    <a:p>
                      <a:endParaRPr lang="zh-CN"/>
                    </a:p>
                  </a:txBody>
                  <a:tcPr>
                    <a:blipFill>
                      <a:blip r:embed="rId1"/>
                      <a:stretch>
                        <a:fillRect l="-272519" t="-319205" r="-509" b="-131126"/>
                      </a:stretch>
                    </a:blipFill>
                  </a:tcPr>
                </a:tc>
              </a:tr>
              <a:tr h="640080">
                <a:tc>
                  <a:txBody>
                    <a:bodyPr/>
                    <a:lstStyle/>
                    <a:p>
                      <a:pPr algn="l"/>
                      <a:r>
                        <a:rPr lang="en-US" altLang="zh-CN" b="1" dirty="0">
                          <a:latin typeface="Times New Roman" panose="02020603050405020304" pitchFamily="18" charset="0"/>
                          <a:cs typeface="Times New Roman" panose="02020603050405020304" pitchFamily="18" charset="0"/>
                        </a:rPr>
                        <a:t>heap</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602857" r="-343750" b="-88571"/>
                      </a:stretch>
                    </a:blipFill>
                  </a:tcPr>
                </a:tc>
                <a:tc>
                  <a:txBody>
                    <a:bodyPr/>
                    <a:lstStyle/>
                    <a:p>
                      <a:endParaRPr lang="zh-CN"/>
                    </a:p>
                  </a:txBody>
                  <a:tcPr>
                    <a:blipFill>
                      <a:blip r:embed="rId1"/>
                      <a:stretch>
                        <a:fillRect l="-400000" t="-602857" r="-342529" b="-88571"/>
                      </a:stretch>
                    </a:blipFill>
                  </a:tcPr>
                </a:tc>
                <a:tc>
                  <a:txBody>
                    <a:bodyPr/>
                    <a:lstStyle/>
                    <a:p>
                      <a:endParaRPr lang="zh-CN"/>
                    </a:p>
                  </a:txBody>
                  <a:tcPr>
                    <a:blipFill>
                      <a:blip r:embed="rId1"/>
                      <a:stretch>
                        <a:fillRect l="-432836" t="-602857" r="-196517" b="-88571"/>
                      </a:stretch>
                    </a:blipFill>
                  </a:tcPr>
                </a:tc>
                <a:tc>
                  <a:txBody>
                    <a:bodyPr/>
                    <a:lstStyle/>
                    <a:p>
                      <a:endParaRPr lang="zh-CN"/>
                    </a:p>
                  </a:txBody>
                  <a:tcPr>
                    <a:blipFill>
                      <a:blip r:embed="rId1"/>
                      <a:stretch>
                        <a:fillRect l="-272519" t="-602857" r="-509" b="-88571"/>
                      </a:stretch>
                    </a:blipFill>
                  </a:tcPr>
                </a:tc>
              </a:tr>
              <a:tr h="553924">
                <a:tc>
                  <a:txBody>
                    <a:bodyPr/>
                    <a:lstStyle/>
                    <a:p>
                      <a:pPr algn="l"/>
                      <a:r>
                        <a:rPr lang="en-US" altLang="zh-CN"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810989" r="-343750" b="-2198"/>
                      </a:stretch>
                    </a:blipFill>
                  </a:tcPr>
                </a:tc>
                <a:tc>
                  <a:txBody>
                    <a:bodyPr/>
                    <a:lstStyle/>
                    <a:p>
                      <a:endParaRPr lang="zh-CN"/>
                    </a:p>
                  </a:txBody>
                  <a:tcPr>
                    <a:blipFill>
                      <a:blip r:embed="rId1"/>
                      <a:stretch>
                        <a:fillRect l="-400000" t="-810989" r="-342529" b="-2198"/>
                      </a:stretch>
                    </a:blipFill>
                  </a:tcPr>
                </a:tc>
                <a:tc>
                  <a:txBody>
                    <a:bodyPr/>
                    <a:lstStyle/>
                    <a:p>
                      <a:endParaRPr lang="zh-CN"/>
                    </a:p>
                  </a:txBody>
                  <a:tcPr>
                    <a:blipFill>
                      <a:blip r:embed="rId1"/>
                      <a:stretch>
                        <a:fillRect l="-432836" t="-810989" r="-196517" b="-2198"/>
                      </a:stretch>
                    </a:blipFill>
                  </a:tcPr>
                </a:tc>
                <a:tc>
                  <a:txBody>
                    <a:bodyPr/>
                    <a:lstStyle/>
                    <a:p>
                      <a:pPr algn="l"/>
                      <a:r>
                        <a:rPr lang="en-US" altLang="zh-CN" b="1" dirty="0">
                          <a:solidFill>
                            <a:srgbClr val="FF0000"/>
                          </a:solidFill>
                          <a:latin typeface="Times New Roman" panose="02020603050405020304" pitchFamily="18" charset="0"/>
                          <a:cs typeface="Times New Roman" panose="02020603050405020304" pitchFamily="18" charset="0"/>
                        </a:rPr>
                        <a:t>Holy sorting grail</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a:buClr>
                <a:srgbClr val="F40CB7"/>
              </a:buClr>
            </a:pPr>
            <a:r>
              <a:rPr lang="zh-CN" altLang="en-US" b="1" dirty="0">
                <a:latin typeface="Arial" panose="020B0604020202020204" pitchFamily="34" charset="0"/>
                <a:cs typeface="Arial" panose="020B0604020202020204" pitchFamily="34" charset="0"/>
              </a:rPr>
              <a:t>排序问题的决策树模型（</a:t>
            </a:r>
            <a:r>
              <a:rPr lang="en-US" altLang="zh-CN" b="1" dirty="0">
                <a:latin typeface="Arial" panose="020B0604020202020204" pitchFamily="34" charset="0"/>
                <a:cs typeface="Arial" panose="020B0604020202020204" pitchFamily="34" charset="0"/>
              </a:rPr>
              <a:t>The decision-tree model</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lvl="1">
              <a:lnSpc>
                <a:spcPct val="150000"/>
              </a:lnSpc>
              <a:buClr>
                <a:srgbClr val="F40CB7"/>
              </a:buClr>
            </a:pPr>
            <a:r>
              <a:rPr lang="zh-CN" altLang="en-US" b="1" dirty="0">
                <a:latin typeface="Arial" panose="020B0604020202020204" pitchFamily="34" charset="0"/>
                <a:cs typeface="Arial" panose="020B0604020202020204" pitchFamily="34" charset="0"/>
              </a:rPr>
              <a:t>在排序的最终结果中，各元素的次序依赖于它们之间的比较，考虑比较操作为基本操作。</a:t>
            </a:r>
            <a:endParaRPr lang="en-US" altLang="zh-CN" b="1" dirty="0">
              <a:latin typeface="Arial" panose="020B0604020202020204" pitchFamily="34" charset="0"/>
              <a:cs typeface="Arial" panose="020B0604020202020204" pitchFamily="34" charset="0"/>
            </a:endParaRPr>
          </a:p>
          <a:p>
            <a:pPr lvl="1">
              <a:lnSpc>
                <a:spcPct val="150000"/>
              </a:lnSpc>
              <a:spcBef>
                <a:spcPts val="0"/>
              </a:spcBef>
              <a:spcAft>
                <a:spcPts val="0"/>
              </a:spcAft>
              <a:buClr>
                <a:srgbClr val="F40CB7"/>
              </a:buClr>
            </a:pPr>
            <a:r>
              <a:rPr lang="zh-CN" altLang="en-US" b="1" dirty="0">
                <a:latin typeface="Arial" panose="020B0604020202020204" pitchFamily="34" charset="0"/>
                <a:cs typeface="Arial" panose="020B0604020202020204" pitchFamily="34" charset="0"/>
              </a:rPr>
              <a:t>比较排序模型</a:t>
            </a:r>
            <a:endParaRPr lang="en-US" altLang="zh-CN" b="1" dirty="0">
              <a:latin typeface="Arial" panose="020B0604020202020204" pitchFamily="34" charset="0"/>
              <a:cs typeface="Arial" panose="020B0604020202020204" pitchFamily="34" charset="0"/>
            </a:endParaRPr>
          </a:p>
          <a:p>
            <a:pPr lvl="2">
              <a:lnSpc>
                <a:spcPct val="150000"/>
              </a:lnSpc>
              <a:spcBef>
                <a:spcPts val="0"/>
              </a:spcBef>
              <a:spcAft>
                <a:spcPts val="0"/>
              </a:spcAft>
              <a:buClr>
                <a:srgbClr val="F40CB7"/>
              </a:buClr>
            </a:pPr>
            <a:r>
              <a:rPr lang="zh-CN" altLang="en-US" sz="2400" dirty="0">
                <a:latin typeface="Arial" panose="020B0604020202020204" pitchFamily="34" charset="0"/>
                <a:ea typeface="楷体" panose="02010609060101010101" pitchFamily="49" charset="-122"/>
                <a:cs typeface="Arial" panose="020B0604020202020204" pitchFamily="34" charset="0"/>
              </a:rPr>
              <a:t>在一个比较排序算法中，只使用元素间的比较来获得输入序列</a:t>
            </a:r>
            <a:r>
              <a:rPr lang="en-US" altLang="zh-CN" sz="2400" dirty="0">
                <a:latin typeface="Arial" panose="020B0604020202020204" pitchFamily="34" charset="0"/>
                <a:ea typeface="楷体" panose="02010609060101010101" pitchFamily="49" charset="-122"/>
                <a:cs typeface="Arial" panose="020B0604020202020204" pitchFamily="34" charset="0"/>
              </a:rPr>
              <a:t> 〈a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1</a:t>
            </a:r>
            <a:r>
              <a:rPr lang="en-US" altLang="zh-CN" sz="2400" dirty="0">
                <a:latin typeface="Arial" panose="020B0604020202020204" pitchFamily="34" charset="0"/>
                <a:ea typeface="楷体" panose="02010609060101010101" pitchFamily="49" charset="-122"/>
                <a:cs typeface="Arial" panose="020B0604020202020204" pitchFamily="34" charset="0"/>
              </a:rPr>
              <a:t>, 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lang="en-US" altLang="zh-CN" sz="2400" dirty="0">
                <a:latin typeface="Arial" panose="020B0604020202020204" pitchFamily="34" charset="0"/>
                <a:ea typeface="楷体" panose="02010609060101010101" pitchFamily="49" charset="-122"/>
                <a:cs typeface="Arial" panose="020B0604020202020204" pitchFamily="34" charset="0"/>
              </a:rPr>
              <a:t>, …, 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n</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中元素间次序。</a:t>
            </a:r>
            <a:endParaRPr lang="en-US" altLang="zh-CN" sz="2400" dirty="0">
              <a:latin typeface="Arial" panose="020B0604020202020204" pitchFamily="34" charset="0"/>
              <a:ea typeface="楷体" panose="02010609060101010101" pitchFamily="49" charset="-122"/>
              <a:cs typeface="Arial" panose="020B0604020202020204" pitchFamily="34" charset="0"/>
            </a:endParaRPr>
          </a:p>
          <a:p>
            <a:pPr marL="914400" lvl="2" indent="0">
              <a:lnSpc>
                <a:spcPct val="150000"/>
              </a:lnSpc>
              <a:spcBef>
                <a:spcPts val="0"/>
              </a:spcBef>
              <a:spcAft>
                <a:spcPts val="0"/>
              </a:spcAft>
              <a:buClr>
                <a:srgbClr val="F40CB7"/>
              </a:buClr>
              <a:buNone/>
            </a:pPr>
            <a:r>
              <a:rPr lang="zh-CN" altLang="en-US" sz="2400" dirty="0">
                <a:latin typeface="Arial" panose="020B0604020202020204" pitchFamily="34" charset="0"/>
                <a:ea typeface="楷体" panose="02010609060101010101" pitchFamily="49" charset="-122"/>
                <a:cs typeface="Arial" panose="020B0604020202020204" pitchFamily="34" charset="0"/>
              </a:rPr>
              <a:t>即，给定两个元素</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i</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dirty="0">
                <a:latin typeface="Arial" panose="020B0604020202020204" pitchFamily="34" charset="0"/>
                <a:ea typeface="楷体" panose="02010609060101010101" pitchFamily="49" charset="-122"/>
                <a:cs typeface="Arial" panose="020B0604020202020204" pitchFamily="34" charset="0"/>
              </a:rPr>
              <a:t>，测试</a:t>
            </a:r>
            <a:r>
              <a:rPr lang="en-US" altLang="zh-CN" sz="2400" dirty="0">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i</a:t>
            </a:r>
            <a:r>
              <a:rPr lang="en-US" altLang="zh-CN" sz="2400" dirty="0">
                <a:latin typeface="Arial" panose="020B0604020202020204" pitchFamily="34" charset="0"/>
                <a:ea typeface="楷体" panose="02010609060101010101" pitchFamily="49" charset="-122"/>
                <a:cs typeface="Arial" panose="020B0604020202020204" pitchFamily="34" charset="0"/>
              </a:rPr>
              <a:t>&lt;</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baseline="-25000" dirty="0">
                <a:latin typeface="Arial" panose="020B0604020202020204" pitchFamily="34" charset="0"/>
                <a:ea typeface="楷体" panose="02010609060101010101" pitchFamily="49" charset="-122"/>
                <a:cs typeface="Arial" panose="020B0604020202020204" pitchFamily="34" charset="0"/>
              </a:rPr>
              <a:t>、</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i</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baseline="-250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i</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baseline="-25000" dirty="0">
                <a:latin typeface="Arial" panose="020B0604020202020204" pitchFamily="34" charset="0"/>
                <a:ea typeface="楷体" panose="02010609060101010101" pitchFamily="49" charset="-122"/>
                <a:cs typeface="Arial" panose="020B0604020202020204" pitchFamily="34" charset="0"/>
              </a:rPr>
              <a:t>、</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i</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baseline="-250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i</a:t>
            </a:r>
            <a:r>
              <a:rPr lang="en-US" altLang="zh-CN" sz="2400" dirty="0">
                <a:latin typeface="Arial" panose="020B0604020202020204" pitchFamily="34" charset="0"/>
                <a:ea typeface="楷体" panose="02010609060101010101" pitchFamily="49" charset="-122"/>
                <a:cs typeface="Arial" panose="020B0604020202020204" pitchFamily="34" charset="0"/>
              </a:rPr>
              <a:t>&gt;</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dirty="0">
                <a:latin typeface="Arial" panose="020B0604020202020204" pitchFamily="34" charset="0"/>
                <a:ea typeface="楷体" panose="02010609060101010101" pitchFamily="49" charset="-122"/>
                <a:cs typeface="Arial" panose="020B0604020202020204" pitchFamily="34" charset="0"/>
              </a:rPr>
              <a:t>中的哪一个成立，以确定</a:t>
            </a:r>
            <a:r>
              <a:rPr lang="en-US" altLang="zh-CN" sz="2400" dirty="0">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i</a:t>
            </a:r>
            <a:r>
              <a:rPr lang="zh-CN" altLang="en-US" sz="2400" dirty="0">
                <a:latin typeface="Arial" panose="020B0604020202020204" pitchFamily="34" charset="0"/>
                <a:ea typeface="楷体" panose="02010609060101010101" pitchFamily="49" charset="-122"/>
                <a:cs typeface="Arial" panose="020B0604020202020204" pitchFamily="34" charset="0"/>
              </a:rPr>
              <a:t>和</a:t>
            </a:r>
            <a:r>
              <a:rPr lang="en-US" altLang="zh-CN" sz="2400" dirty="0" err="1">
                <a:latin typeface="Arial" panose="020B0604020202020204" pitchFamily="34" charset="0"/>
                <a:ea typeface="楷体" panose="02010609060101010101" pitchFamily="49" charset="-122"/>
                <a:cs typeface="Arial" panose="020B0604020202020204" pitchFamily="34" charset="0"/>
              </a:rPr>
              <a:t>a</a:t>
            </a:r>
            <a:r>
              <a:rPr lang="en-US" altLang="zh-CN" sz="2400" baseline="-25000" dirty="0" err="1">
                <a:latin typeface="Arial" panose="020B0604020202020204" pitchFamily="34" charset="0"/>
                <a:ea typeface="楷体" panose="02010609060101010101" pitchFamily="49" charset="-122"/>
                <a:cs typeface="Arial" panose="020B0604020202020204" pitchFamily="34" charset="0"/>
              </a:rPr>
              <a:t>j</a:t>
            </a:r>
            <a:r>
              <a:rPr lang="zh-CN" altLang="en-US" sz="2400" dirty="0">
                <a:latin typeface="Arial" panose="020B0604020202020204" pitchFamily="34" charset="0"/>
                <a:ea typeface="楷体" panose="02010609060101010101" pitchFamily="49" charset="-122"/>
                <a:cs typeface="Arial" panose="020B0604020202020204" pitchFamily="34" charset="0"/>
              </a:rPr>
              <a:t>之间的相对次序。</a:t>
            </a:r>
            <a:endParaRPr lang="en-US" altLang="zh-CN" sz="2400" dirty="0">
              <a:latin typeface="Arial" panose="020B0604020202020204" pitchFamily="34" charset="0"/>
              <a:ea typeface="楷体" panose="02010609060101010101" pitchFamily="49" charset="-122"/>
              <a:cs typeface="Arial" panose="020B0604020202020204" pitchFamily="34" charset="0"/>
            </a:endParaRPr>
          </a:p>
          <a:p>
            <a:pPr marL="914400" lvl="2" indent="0">
              <a:lnSpc>
                <a:spcPct val="150000"/>
              </a:lnSpc>
              <a:spcBef>
                <a:spcPts val="0"/>
              </a:spcBef>
              <a:spcAft>
                <a:spcPts val="0"/>
              </a:spcAft>
              <a:buClr>
                <a:srgbClr val="F40CB7"/>
              </a:buClr>
              <a:buNone/>
            </a:pPr>
            <a:r>
              <a:rPr lang="zh-CN" altLang="en-US" dirty="0">
                <a:solidFill>
                  <a:srgbClr val="000000"/>
                </a:solidFill>
                <a:latin typeface="Arial" panose="020B0604020202020204" pitchFamily="34" charset="0"/>
                <a:ea typeface="楷体" panose="02010609060101010101" pitchFamily="49" charset="-122"/>
                <a:cs typeface="Arial" panose="020B0604020202020204" pitchFamily="34" charset="0"/>
              </a:rPr>
              <a:t>为简单起见，</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假设数据均不相同</a:t>
            </a:r>
            <a:r>
              <a:rPr lang="zh-CN" altLang="en-US" dirty="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zh-CN" b="1" dirty="0">
              <a:latin typeface="Arial" panose="020B0604020202020204" pitchFamily="34" charset="0"/>
              <a:ea typeface="楷体" panose="02010609060101010101" pitchFamily="49" charset="-122"/>
              <a:cs typeface="Arial" panose="020B0604020202020204" pitchFamily="34" charset="0"/>
            </a:endParaRPr>
          </a:p>
          <a:p>
            <a:pPr lvl="1">
              <a:lnSpc>
                <a:spcPct val="150000"/>
              </a:lnSpc>
              <a:spcBef>
                <a:spcPts val="0"/>
              </a:spcBef>
              <a:spcAft>
                <a:spcPts val="0"/>
              </a:spcAft>
              <a:buClr>
                <a:srgbClr val="F40CB7"/>
              </a:buClr>
            </a:pPr>
            <a:r>
              <a:rPr lang="zh-CN" altLang="en-US" b="1" dirty="0">
                <a:latin typeface="Arial" panose="020B0604020202020204" pitchFamily="34" charset="0"/>
                <a:cs typeface="Arial" panose="020B0604020202020204" pitchFamily="34" charset="0"/>
              </a:rPr>
              <a:t>决策树是一棵满二叉树，表示在给定输入规模情况下，某一特定排序算法对所有元素的</a:t>
            </a:r>
            <a:r>
              <a:rPr lang="zh-CN" altLang="en-US" b="1" dirty="0">
                <a:solidFill>
                  <a:srgbClr val="FF0000"/>
                </a:solidFill>
                <a:latin typeface="Arial" panose="020B0604020202020204" pitchFamily="34" charset="0"/>
                <a:cs typeface="Arial" panose="020B0604020202020204" pitchFamily="34" charset="0"/>
              </a:rPr>
              <a:t>比较</a:t>
            </a:r>
            <a:r>
              <a:rPr lang="zh-CN" altLang="en-US" b="1" dirty="0">
                <a:latin typeface="Arial" panose="020B0604020202020204" pitchFamily="34" charset="0"/>
                <a:cs typeface="Arial" panose="020B0604020202020204" pitchFamily="34" charset="0"/>
              </a:rPr>
              <a:t>操作。</a:t>
            </a:r>
            <a:r>
              <a:rPr lang="en-US" altLang="zh-CN" b="1" dirty="0">
                <a:latin typeface="Arial" panose="020B0604020202020204" pitchFamily="34" charset="0"/>
                <a:cs typeface="Arial" panose="020B0604020202020204" pitchFamily="34" charset="0"/>
              </a:rPr>
              <a:t>   </a:t>
            </a:r>
            <a:endParaRPr lang="zh-CN" altLang="en-US" b="1"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normAutofit/>
          </a:bodyPr>
          <a:lstStyle/>
          <a:p>
            <a:pPr algn="ctr"/>
            <a:r>
              <a:rPr lang="zh-CN" altLang="en-US" dirty="0">
                <a:latin typeface="+mj-lt"/>
              </a:rPr>
              <a:t>比较排序算法的下界</a:t>
            </a:r>
            <a:endParaRPr lang="zh-CN" alt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913" y="1803268"/>
            <a:ext cx="9040969" cy="4297082"/>
          </a:xfrm>
        </p:spPr>
      </p:pic>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sp>
        <p:nvSpPr>
          <p:cNvPr id="5" name="矩形 4"/>
          <p:cNvSpPr/>
          <p:nvPr/>
        </p:nvSpPr>
        <p:spPr>
          <a:xfrm>
            <a:off x="11398" y="1201194"/>
            <a:ext cx="8012140" cy="461665"/>
          </a:xfrm>
          <a:prstGeom prst="rect">
            <a:avLst/>
          </a:prstGeom>
        </p:spPr>
        <p:txBody>
          <a:bodyPr wrap="square">
            <a:spAutoFit/>
          </a:bodyPr>
          <a:lstStyle/>
          <a:p>
            <a:pPr lvl="1">
              <a:buClr>
                <a:srgbClr val="F40CB7"/>
              </a:buClr>
            </a:pPr>
            <a:r>
              <a:rPr lang="zh-CN" altLang="en-US" sz="2400" b="1" dirty="0">
                <a:latin typeface="+mn-ea"/>
              </a:rPr>
              <a:t>插入排序算法作用于三个元素</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1</a:t>
            </a:r>
            <a:r>
              <a:rPr lang="en-US" altLang="zh-CN" sz="2400" dirty="0">
                <a:latin typeface="Arial" panose="020B0604020202020204" pitchFamily="34" charset="0"/>
                <a:cs typeface="Arial" panose="020B0604020202020204" pitchFamily="34" charset="0"/>
              </a:rPr>
              <a:t>, a</a:t>
            </a:r>
            <a:r>
              <a:rPr lang="en-US" altLang="zh-CN" sz="2400" baseline="-25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 a</a:t>
            </a:r>
            <a:r>
              <a:rPr lang="en-US" altLang="zh-CN" sz="2400" baseline="-25000" dirty="0">
                <a:latin typeface="Arial" panose="020B0604020202020204" pitchFamily="34" charset="0"/>
                <a:cs typeface="Arial" panose="020B0604020202020204" pitchFamily="34" charset="0"/>
              </a:rPr>
              <a:t>3 </a:t>
            </a:r>
            <a:r>
              <a:rPr lang="en-US" altLang="zh-CN" sz="2400" dirty="0">
                <a:latin typeface="Arial" panose="020B0604020202020204" pitchFamily="34" charset="0"/>
                <a:cs typeface="Arial" panose="020B0604020202020204" pitchFamily="34" charset="0"/>
              </a:rPr>
              <a:t>〉</a:t>
            </a:r>
            <a:r>
              <a:rPr lang="zh-CN" altLang="en-US" sz="2400" b="1" dirty="0">
                <a:latin typeface="+mn-ea"/>
              </a:rPr>
              <a:t>的决策树。</a:t>
            </a:r>
            <a:endParaRPr lang="en-US" altLang="zh-CN" sz="2400" b="1" dirty="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Clr>
                <a:srgbClr val="F40CB7"/>
              </a:buClr>
            </a:pPr>
            <a:r>
              <a:rPr lang="zh-CN" altLang="en-US" b="1" dirty="0">
                <a:latin typeface="+mn-ea"/>
              </a:rPr>
              <a:t>排序问题的决策树模型</a:t>
            </a:r>
            <a:endParaRPr lang="en-US" altLang="zh-CN" b="1" dirty="0">
              <a:latin typeface="+mn-ea"/>
            </a:endParaRPr>
          </a:p>
          <a:p>
            <a:pPr lvl="1">
              <a:buClr>
                <a:srgbClr val="F40CB7"/>
              </a:buClr>
            </a:pPr>
            <a:r>
              <a:rPr lang="zh-CN" altLang="zh-CN" sz="2800" b="1" dirty="0"/>
              <a:t>在决策树中</a:t>
            </a:r>
            <a:endParaRPr lang="en-US" altLang="zh-CN" sz="2800" b="1" dirty="0"/>
          </a:p>
          <a:p>
            <a:pPr lvl="2">
              <a:lnSpc>
                <a:spcPct val="150000"/>
              </a:lnSpc>
              <a:spcBef>
                <a:spcPts val="0"/>
              </a:spcBef>
              <a:spcAft>
                <a:spcPts val="0"/>
              </a:spcAft>
              <a:buClr>
                <a:srgbClr val="F40CB7"/>
              </a:buClr>
            </a:pPr>
            <a:r>
              <a:rPr lang="zh-CN" altLang="zh-CN" sz="2400" dirty="0">
                <a:latin typeface="Times New Roman" panose="02020603050405020304" pitchFamily="18" charset="0"/>
                <a:cs typeface="Times New Roman" panose="02020603050405020304" pitchFamily="18" charset="0"/>
              </a:rPr>
              <a:t>每个内结点标记为</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j</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表示</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en-US" altLang="zh-CN" sz="2400" baseline="-250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j</a:t>
            </a:r>
            <a:r>
              <a:rPr lang="en-US" altLang="zh-CN" sz="2400" baseline="-250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的一次比较；</a:t>
            </a:r>
            <a:endParaRPr lang="en-US" altLang="zh-CN" sz="2400" dirty="0">
              <a:latin typeface="Times New Roman" panose="02020603050405020304" pitchFamily="18" charset="0"/>
              <a:cs typeface="Times New Roman" panose="02020603050405020304" pitchFamily="18" charset="0"/>
            </a:endParaRPr>
          </a:p>
          <a:p>
            <a:pPr marL="914400" lvl="2" indent="0">
              <a:lnSpc>
                <a:spcPct val="150000"/>
              </a:lnSpc>
              <a:spcBef>
                <a:spcPts val="0"/>
              </a:spcBef>
              <a:spcAft>
                <a:spcPts val="0"/>
              </a:spcAft>
              <a:buClr>
                <a:srgbClr val="F40CB7"/>
              </a:buClr>
              <a:buNone/>
            </a:pPr>
            <a:r>
              <a:rPr lang="en-US" altLang="zh-CN" sz="2400" dirty="0">
                <a:latin typeface="Times New Roman" panose="02020603050405020304" pitchFamily="18" charset="0"/>
                <a:cs typeface="Times New Roman" panose="02020603050405020304" pitchFamily="18" charset="0"/>
              </a:rPr>
              <a:t>     ( ( 1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 ), n</a:t>
            </a:r>
            <a:r>
              <a:rPr lang="zh-CN" altLang="zh-CN" sz="2400" dirty="0">
                <a:latin typeface="Times New Roman" panose="02020603050405020304" pitchFamily="18" charset="0"/>
                <a:cs typeface="Times New Roman" panose="02020603050405020304" pitchFamily="18" charset="0"/>
              </a:rPr>
              <a:t>为输入序列的元素个数</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2">
              <a:lnSpc>
                <a:spcPct val="150000"/>
              </a:lnSpc>
              <a:spcBef>
                <a:spcPts val="0"/>
              </a:spcBef>
              <a:spcAft>
                <a:spcPts val="0"/>
              </a:spcAft>
              <a:buClr>
                <a:srgbClr val="F40CB7"/>
              </a:buClr>
            </a:pPr>
            <a:r>
              <a:rPr lang="zh-CN" altLang="en-US" sz="2400" dirty="0">
                <a:latin typeface="Times New Roman" panose="02020603050405020304" pitchFamily="18" charset="0"/>
                <a:cs typeface="Times New Roman" panose="02020603050405020304" pitchFamily="18" charset="0"/>
              </a:rPr>
              <a:t>每个内结点的</a:t>
            </a:r>
            <a:r>
              <a:rPr lang="zh-CN" altLang="zh-CN" sz="2400" dirty="0">
                <a:latin typeface="Times New Roman" panose="02020603050405020304" pitchFamily="18" charset="0"/>
                <a:cs typeface="Times New Roman" panose="02020603050405020304" pitchFamily="18" charset="0"/>
              </a:rPr>
              <a:t>左子树表示确定</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j</a:t>
            </a:r>
            <a:r>
              <a:rPr lang="en-US" altLang="zh-CN" sz="2400" baseline="-250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的后续比较情况，右子树则表示确定</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&gt; </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j</a:t>
            </a:r>
            <a:r>
              <a:rPr lang="zh-CN" altLang="zh-CN" sz="2400" dirty="0">
                <a:latin typeface="Times New Roman" panose="02020603050405020304" pitchFamily="18" charset="0"/>
                <a:cs typeface="Times New Roman" panose="02020603050405020304" pitchFamily="18" charset="0"/>
              </a:rPr>
              <a:t>的后续比较情况；</a:t>
            </a:r>
            <a:endParaRPr lang="en-US" altLang="zh-CN" sz="2400" dirty="0">
              <a:latin typeface="Times New Roman" panose="02020603050405020304" pitchFamily="18" charset="0"/>
              <a:cs typeface="Times New Roman" panose="02020603050405020304" pitchFamily="18" charset="0"/>
            </a:endParaRPr>
          </a:p>
          <a:p>
            <a:pPr lvl="2">
              <a:lnSpc>
                <a:spcPct val="150000"/>
              </a:lnSpc>
              <a:spcBef>
                <a:spcPts val="0"/>
              </a:spcBef>
              <a:spcAft>
                <a:spcPts val="0"/>
              </a:spcAft>
              <a:buClr>
                <a:srgbClr val="F40CB7"/>
              </a:buClr>
            </a:pPr>
            <a:r>
              <a:rPr lang="zh-CN" altLang="zh-CN" sz="2400" dirty="0">
                <a:latin typeface="Times New Roman" panose="02020603050405020304" pitchFamily="18" charset="0"/>
                <a:cs typeface="Times New Roman" panose="02020603050405020304" pitchFamily="18" charset="0"/>
              </a:rPr>
              <a:t>每个叶子结点标注一个序列</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π</a:t>
            </a:r>
            <a:r>
              <a:rPr lang="en-US" altLang="zh-CN" sz="2400" dirty="0">
                <a:latin typeface="Times New Roman" panose="02020603050405020304" pitchFamily="18" charset="0"/>
                <a:cs typeface="Times New Roman" panose="02020603050405020304" pitchFamily="18" charset="0"/>
              </a:rPr>
              <a:t>(1), </a:t>
            </a:r>
            <a:r>
              <a:rPr lang="zh-CN" altLang="zh-CN" sz="2400" dirty="0">
                <a:latin typeface="Times New Roman" panose="02020603050405020304" pitchFamily="18" charset="0"/>
                <a:cs typeface="Times New Roman" panose="02020603050405020304" pitchFamily="18" charset="0"/>
              </a:rPr>
              <a:t>π</a:t>
            </a:r>
            <a:r>
              <a:rPr lang="en-US" altLang="zh-CN" sz="2400" dirty="0">
                <a:latin typeface="Times New Roman" panose="02020603050405020304" pitchFamily="18" charset="0"/>
                <a:cs typeface="Times New Roman" panose="02020603050405020304" pitchFamily="18" charset="0"/>
              </a:rPr>
              <a:t>(2),…, </a:t>
            </a:r>
            <a:r>
              <a:rPr lang="zh-CN" altLang="zh-CN" sz="2400" dirty="0">
                <a:latin typeface="Times New Roman" panose="02020603050405020304" pitchFamily="18" charset="0"/>
                <a:cs typeface="Times New Roman" panose="02020603050405020304" pitchFamily="18" charset="0"/>
              </a:rPr>
              <a:t>π</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2">
              <a:lnSpc>
                <a:spcPct val="150000"/>
              </a:lnSpc>
              <a:spcBef>
                <a:spcPts val="0"/>
              </a:spcBef>
              <a:spcAft>
                <a:spcPts val="0"/>
              </a:spcAft>
              <a:buClr>
                <a:srgbClr val="F40CB7"/>
              </a:buClr>
            </a:pPr>
            <a:r>
              <a:rPr lang="zh-CN" altLang="zh-CN" sz="2400" dirty="0">
                <a:latin typeface="Times New Roman" panose="02020603050405020304" pitchFamily="18" charset="0"/>
                <a:cs typeface="Times New Roman" panose="02020603050405020304" pitchFamily="18" charset="0"/>
              </a:rPr>
              <a:t>排序算法的执行对应了一条从根结点到叶子结点的路径，当到达一个叶子结点，则表示排序算法确定了一个排序结果：</a:t>
            </a:r>
            <a:endParaRPr lang="en-US" altLang="zh-CN" sz="2400" dirty="0">
              <a:latin typeface="Times New Roman" panose="02020603050405020304" pitchFamily="18" charset="0"/>
              <a:cs typeface="Times New Roman" panose="02020603050405020304" pitchFamily="18" charset="0"/>
            </a:endParaRPr>
          </a:p>
          <a:p>
            <a:pPr marL="914400" lvl="2" indent="0">
              <a:lnSpc>
                <a:spcPct val="150000"/>
              </a:lnSpc>
              <a:spcBef>
                <a:spcPts val="0"/>
              </a:spcBef>
              <a:spcAft>
                <a:spcPts val="0"/>
              </a:spcAft>
              <a:buClr>
                <a:srgbClr val="F40CB7"/>
              </a:buClr>
              <a:buNone/>
            </a:pPr>
            <a:r>
              <a:rPr lang="en-US" altLang="zh-CN" sz="2400" i="1" dirty="0">
                <a:latin typeface="Times New Roman" panose="02020603050405020304" pitchFamily="18" charset="0"/>
                <a:cs typeface="Times New Roman" panose="02020603050405020304" pitchFamily="18" charset="0"/>
              </a:rPr>
              <a:t>              </a:t>
            </a:r>
            <a:r>
              <a:rPr lang="en-US" altLang="zh-CN" sz="3000" i="1" dirty="0">
                <a:solidFill>
                  <a:srgbClr val="FF0000"/>
                </a:solidFill>
                <a:latin typeface="Times New Roman" panose="02020603050405020304" pitchFamily="18" charset="0"/>
                <a:cs typeface="Times New Roman" panose="02020603050405020304" pitchFamily="18" charset="0"/>
              </a:rPr>
              <a:t>a</a:t>
            </a:r>
            <a:r>
              <a:rPr lang="zh-CN" altLang="zh-CN" sz="3000" baseline="-25000" dirty="0">
                <a:solidFill>
                  <a:srgbClr val="FF0000"/>
                </a:solidFill>
                <a:latin typeface="Times New Roman" panose="02020603050405020304" pitchFamily="18" charset="0"/>
                <a:cs typeface="Times New Roman" panose="02020603050405020304" pitchFamily="18" charset="0"/>
              </a:rPr>
              <a:t>π</a:t>
            </a:r>
            <a:r>
              <a:rPr lang="en-US" altLang="zh-CN" sz="3000" baseline="-25000" dirty="0">
                <a:solidFill>
                  <a:srgbClr val="FF0000"/>
                </a:solidFill>
                <a:latin typeface="Times New Roman" panose="02020603050405020304" pitchFamily="18" charset="0"/>
                <a:cs typeface="Times New Roman" panose="02020603050405020304" pitchFamily="18" charset="0"/>
              </a:rPr>
              <a:t>(1)</a:t>
            </a:r>
            <a:r>
              <a:rPr lang="en-US" altLang="zh-CN" sz="3000" dirty="0">
                <a:solidFill>
                  <a:srgbClr val="FF0000"/>
                </a:solidFill>
                <a:latin typeface="Times New Roman" panose="02020603050405020304" pitchFamily="18" charset="0"/>
                <a:cs typeface="Times New Roman" panose="02020603050405020304" pitchFamily="18" charset="0"/>
              </a:rPr>
              <a:t> </a:t>
            </a:r>
            <a:r>
              <a:rPr lang="zh-CN" altLang="zh-CN" sz="3000" dirty="0">
                <a:solidFill>
                  <a:srgbClr val="FF0000"/>
                </a:solidFill>
                <a:latin typeface="Times New Roman" panose="02020603050405020304" pitchFamily="18" charset="0"/>
                <a:cs typeface="Times New Roman" panose="02020603050405020304" pitchFamily="18" charset="0"/>
              </a:rPr>
              <a:t>≤</a:t>
            </a:r>
            <a:r>
              <a:rPr lang="en-US" altLang="zh-CN" sz="3000" dirty="0">
                <a:solidFill>
                  <a:srgbClr val="FF0000"/>
                </a:solidFill>
                <a:latin typeface="Times New Roman" panose="02020603050405020304" pitchFamily="18" charset="0"/>
                <a:cs typeface="Times New Roman" panose="02020603050405020304" pitchFamily="18" charset="0"/>
              </a:rPr>
              <a:t> </a:t>
            </a:r>
            <a:r>
              <a:rPr lang="en-US" altLang="zh-CN" sz="3000" i="1" dirty="0">
                <a:solidFill>
                  <a:srgbClr val="FF0000"/>
                </a:solidFill>
                <a:latin typeface="Times New Roman" panose="02020603050405020304" pitchFamily="18" charset="0"/>
                <a:cs typeface="Times New Roman" panose="02020603050405020304" pitchFamily="18" charset="0"/>
              </a:rPr>
              <a:t>a</a:t>
            </a:r>
            <a:r>
              <a:rPr lang="zh-CN" altLang="zh-CN" sz="3000" baseline="-25000" dirty="0">
                <a:solidFill>
                  <a:srgbClr val="FF0000"/>
                </a:solidFill>
                <a:latin typeface="Times New Roman" panose="02020603050405020304" pitchFamily="18" charset="0"/>
                <a:cs typeface="Times New Roman" panose="02020603050405020304" pitchFamily="18" charset="0"/>
              </a:rPr>
              <a:t>π</a:t>
            </a:r>
            <a:r>
              <a:rPr lang="en-US" altLang="zh-CN" sz="3000" baseline="-25000" dirty="0">
                <a:solidFill>
                  <a:srgbClr val="FF0000"/>
                </a:solidFill>
                <a:latin typeface="Times New Roman" panose="02020603050405020304" pitchFamily="18" charset="0"/>
                <a:cs typeface="Times New Roman" panose="02020603050405020304" pitchFamily="18" charset="0"/>
              </a:rPr>
              <a:t>(2)</a:t>
            </a:r>
            <a:r>
              <a:rPr lang="en-US" altLang="zh-CN" sz="3000" dirty="0">
                <a:solidFill>
                  <a:srgbClr val="FF0000"/>
                </a:solidFill>
                <a:latin typeface="Times New Roman" panose="02020603050405020304" pitchFamily="18" charset="0"/>
                <a:cs typeface="Times New Roman" panose="02020603050405020304" pitchFamily="18" charset="0"/>
              </a:rPr>
              <a:t> </a:t>
            </a:r>
            <a:r>
              <a:rPr lang="zh-CN" altLang="zh-CN" sz="3000" dirty="0">
                <a:solidFill>
                  <a:srgbClr val="FF0000"/>
                </a:solidFill>
                <a:latin typeface="Times New Roman" panose="02020603050405020304" pitchFamily="18" charset="0"/>
                <a:cs typeface="Times New Roman" panose="02020603050405020304" pitchFamily="18" charset="0"/>
              </a:rPr>
              <a:t>≤</a:t>
            </a:r>
            <a:r>
              <a:rPr lang="en-US" altLang="zh-CN" sz="3000" dirty="0">
                <a:solidFill>
                  <a:srgbClr val="FF0000"/>
                </a:solidFill>
                <a:latin typeface="Times New Roman" panose="02020603050405020304" pitchFamily="18" charset="0"/>
                <a:cs typeface="Times New Roman" panose="02020603050405020304" pitchFamily="18" charset="0"/>
              </a:rPr>
              <a:t> … </a:t>
            </a:r>
            <a:r>
              <a:rPr lang="zh-CN" altLang="zh-CN" sz="3000" dirty="0">
                <a:solidFill>
                  <a:srgbClr val="FF0000"/>
                </a:solidFill>
                <a:latin typeface="Times New Roman" panose="02020603050405020304" pitchFamily="18" charset="0"/>
                <a:cs typeface="Times New Roman" panose="02020603050405020304" pitchFamily="18" charset="0"/>
              </a:rPr>
              <a:t>≤ </a:t>
            </a:r>
            <a:r>
              <a:rPr lang="en-US" altLang="zh-CN" sz="3000" i="1" dirty="0">
                <a:solidFill>
                  <a:srgbClr val="FF0000"/>
                </a:solidFill>
                <a:latin typeface="Times New Roman" panose="02020603050405020304" pitchFamily="18" charset="0"/>
                <a:cs typeface="Times New Roman" panose="02020603050405020304" pitchFamily="18" charset="0"/>
              </a:rPr>
              <a:t>a</a:t>
            </a:r>
            <a:r>
              <a:rPr lang="zh-CN" altLang="zh-CN" sz="3000" baseline="-25000" dirty="0">
                <a:solidFill>
                  <a:srgbClr val="FF0000"/>
                </a:solidFill>
                <a:latin typeface="Times New Roman" panose="02020603050405020304" pitchFamily="18" charset="0"/>
                <a:cs typeface="Times New Roman" panose="02020603050405020304" pitchFamily="18" charset="0"/>
              </a:rPr>
              <a:t>π</a:t>
            </a:r>
            <a:r>
              <a:rPr lang="en-US" altLang="zh-CN" sz="3000" baseline="-25000" dirty="0">
                <a:solidFill>
                  <a:srgbClr val="FF0000"/>
                </a:solidFill>
                <a:latin typeface="Times New Roman" panose="02020603050405020304" pitchFamily="18" charset="0"/>
                <a:cs typeface="Times New Roman" panose="02020603050405020304" pitchFamily="18" charset="0"/>
              </a:rPr>
              <a:t>(n)</a:t>
            </a:r>
            <a:endParaRPr lang="zh-CN" altLang="en-US" sz="240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7191" y="1962179"/>
            <a:ext cx="9005293" cy="4297082"/>
          </a:xfrm>
        </p:spPr>
      </p:pic>
      <p:sp>
        <p:nvSpPr>
          <p:cNvPr id="5" name="矩形 4"/>
          <p:cNvSpPr/>
          <p:nvPr/>
        </p:nvSpPr>
        <p:spPr>
          <a:xfrm>
            <a:off x="22797" y="1294948"/>
            <a:ext cx="8012140" cy="523220"/>
          </a:xfrm>
          <a:prstGeom prst="rect">
            <a:avLst/>
          </a:prstGeom>
        </p:spPr>
        <p:txBody>
          <a:bodyPr wrap="square">
            <a:spAutoFit/>
          </a:bodyPr>
          <a:lstStyle/>
          <a:p>
            <a:pPr lvl="1">
              <a:buClr>
                <a:srgbClr val="F40CB7"/>
              </a:buClr>
            </a:pPr>
            <a:r>
              <a:rPr lang="en-US" altLang="zh-CN" sz="2800" dirty="0">
                <a:latin typeface="Arial" panose="020B0604020202020204" pitchFamily="34" charset="0"/>
                <a:cs typeface="Arial" panose="020B0604020202020204" pitchFamily="34" charset="0"/>
              </a:rPr>
              <a:t>Sort〈a</a:t>
            </a:r>
            <a:r>
              <a:rPr lang="en-US" altLang="zh-CN" sz="2800" baseline="-250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rPr>
              <a:t>, a</a:t>
            </a:r>
            <a:r>
              <a:rPr lang="en-US" altLang="zh-CN" sz="2800" baseline="-250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rPr>
              <a:t>, a</a:t>
            </a:r>
            <a:r>
              <a:rPr lang="en-US" altLang="zh-CN" sz="2800" baseline="-25000" dirty="0">
                <a:latin typeface="Arial" panose="020B0604020202020204" pitchFamily="34" charset="0"/>
                <a:cs typeface="Arial" panose="020B0604020202020204" pitchFamily="34" charset="0"/>
              </a:rPr>
              <a:t>3 </a:t>
            </a:r>
            <a:r>
              <a:rPr lang="en-US" altLang="zh-CN" sz="2800" dirty="0">
                <a:latin typeface="Arial" panose="020B0604020202020204" pitchFamily="34" charset="0"/>
                <a:cs typeface="Arial" panose="020B0604020202020204" pitchFamily="34" charset="0"/>
              </a:rPr>
              <a:t>〉=Sort〈9, 4, 6</a:t>
            </a:r>
            <a:r>
              <a:rPr lang="en-US" altLang="zh-CN" sz="2800" baseline="-250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t>
            </a:r>
            <a:endParaRPr lang="en-US" altLang="zh-CN" sz="2800" b="1" dirty="0">
              <a:latin typeface="+mn-ea"/>
            </a:endParaRPr>
          </a:p>
        </p:txBody>
      </p:sp>
      <p:grpSp>
        <p:nvGrpSpPr>
          <p:cNvPr id="21" name="组合 20"/>
          <p:cNvGrpSpPr/>
          <p:nvPr/>
        </p:nvGrpSpPr>
        <p:grpSpPr>
          <a:xfrm>
            <a:off x="4404575" y="2369713"/>
            <a:ext cx="1468191" cy="810156"/>
            <a:chOff x="4404575" y="2369713"/>
            <a:chExt cx="1468191" cy="810156"/>
          </a:xfrm>
        </p:grpSpPr>
        <p:sp>
          <p:nvSpPr>
            <p:cNvPr id="6" name="文本框 5"/>
            <p:cNvSpPr txBox="1"/>
            <p:nvPr/>
          </p:nvSpPr>
          <p:spPr>
            <a:xfrm>
              <a:off x="4997002" y="2369713"/>
              <a:ext cx="875764" cy="584775"/>
            </a:xfrm>
            <a:prstGeom prst="rect">
              <a:avLst/>
            </a:prstGeom>
            <a:solidFill>
              <a:schemeClr val="bg1"/>
            </a:solidFill>
          </p:spPr>
          <p:txBody>
            <a:bodyPr wrap="square" rtlCol="0">
              <a:spAutoFit/>
            </a:bodyPr>
            <a:lstStyle/>
            <a:p>
              <a:r>
                <a:rPr lang="en-US" altLang="zh-CN" sz="3200" b="1" dirty="0">
                  <a:solidFill>
                    <a:srgbClr val="FF0000"/>
                  </a:solidFill>
                </a:rPr>
                <a:t>9&gt;4</a:t>
              </a:r>
              <a:endParaRPr lang="zh-CN" altLang="en-US" sz="3200" b="1" dirty="0">
                <a:solidFill>
                  <a:srgbClr val="FF0000"/>
                </a:solidFill>
              </a:endParaRPr>
            </a:p>
          </p:txBody>
        </p:sp>
        <p:cxnSp>
          <p:nvCxnSpPr>
            <p:cNvPr id="11" name="直接箭头连接符 10"/>
            <p:cNvCxnSpPr/>
            <p:nvPr/>
          </p:nvCxnSpPr>
          <p:spPr>
            <a:xfrm>
              <a:off x="4404575" y="2832139"/>
              <a:ext cx="1311501" cy="34773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6490950" y="3410034"/>
            <a:ext cx="1259985" cy="754544"/>
            <a:chOff x="6490950" y="3410034"/>
            <a:chExt cx="1259985" cy="754544"/>
          </a:xfrm>
        </p:grpSpPr>
        <p:sp>
          <p:nvSpPr>
            <p:cNvPr id="7" name="文本框 6"/>
            <p:cNvSpPr txBox="1"/>
            <p:nvPr/>
          </p:nvSpPr>
          <p:spPr>
            <a:xfrm>
              <a:off x="6875171" y="3410034"/>
              <a:ext cx="875764" cy="584775"/>
            </a:xfrm>
            <a:prstGeom prst="rect">
              <a:avLst/>
            </a:prstGeom>
            <a:solidFill>
              <a:schemeClr val="bg1"/>
            </a:solidFill>
          </p:spPr>
          <p:txBody>
            <a:bodyPr wrap="square" rtlCol="0">
              <a:spAutoFit/>
            </a:bodyPr>
            <a:lstStyle/>
            <a:p>
              <a:r>
                <a:rPr lang="en-US" altLang="zh-CN" sz="3200" b="1" dirty="0">
                  <a:solidFill>
                    <a:srgbClr val="FF0000"/>
                  </a:solidFill>
                </a:rPr>
                <a:t>9&gt;6</a:t>
              </a:r>
              <a:endParaRPr lang="zh-CN" altLang="en-US" sz="3200" b="1" dirty="0">
                <a:solidFill>
                  <a:srgbClr val="FF0000"/>
                </a:solidFill>
              </a:endParaRPr>
            </a:p>
          </p:txBody>
        </p:sp>
        <p:cxnSp>
          <p:nvCxnSpPr>
            <p:cNvPr id="13" name="直接箭头连接符 12"/>
            <p:cNvCxnSpPr/>
            <p:nvPr/>
          </p:nvCxnSpPr>
          <p:spPr>
            <a:xfrm>
              <a:off x="6490950" y="3864282"/>
              <a:ext cx="834982" cy="30029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728955" y="4552301"/>
            <a:ext cx="1157882" cy="786905"/>
            <a:chOff x="5728955" y="4552301"/>
            <a:chExt cx="1157882" cy="786905"/>
          </a:xfrm>
        </p:grpSpPr>
        <p:sp>
          <p:nvSpPr>
            <p:cNvPr id="8" name="文本框 7"/>
            <p:cNvSpPr txBox="1"/>
            <p:nvPr/>
          </p:nvSpPr>
          <p:spPr>
            <a:xfrm>
              <a:off x="5728955" y="4552301"/>
              <a:ext cx="875764" cy="584775"/>
            </a:xfrm>
            <a:prstGeom prst="rect">
              <a:avLst/>
            </a:prstGeom>
            <a:solidFill>
              <a:schemeClr val="bg1"/>
            </a:solidFill>
          </p:spPr>
          <p:txBody>
            <a:bodyPr wrap="square" rtlCol="0">
              <a:spAutoFit/>
            </a:bodyPr>
            <a:lstStyle/>
            <a:p>
              <a:r>
                <a:rPr lang="en-US" altLang="zh-CN" sz="3200" b="1" dirty="0">
                  <a:solidFill>
                    <a:srgbClr val="FF0000"/>
                  </a:solidFill>
                </a:rPr>
                <a:t>4&lt;6</a:t>
              </a:r>
              <a:endParaRPr lang="zh-CN" altLang="en-US" sz="3200" b="1" dirty="0">
                <a:solidFill>
                  <a:srgbClr val="FF0000"/>
                </a:solidFill>
              </a:endParaRPr>
            </a:p>
          </p:txBody>
        </p:sp>
        <p:cxnSp>
          <p:nvCxnSpPr>
            <p:cNvPr id="17" name="直接箭头连接符 16"/>
            <p:cNvCxnSpPr/>
            <p:nvPr/>
          </p:nvCxnSpPr>
          <p:spPr>
            <a:xfrm flipH="1">
              <a:off x="6166837" y="5015206"/>
              <a:ext cx="720000" cy="324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569038" y="6175150"/>
            <a:ext cx="1254617" cy="579550"/>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FF0000"/>
                </a:solidFill>
              </a:rPr>
              <a:t>4&lt;6&lt;9</a:t>
            </a:r>
            <a:endParaRPr lang="zh-CN" altLang="en-US" sz="3200" b="1" dirty="0">
              <a:solidFill>
                <a:srgbClr val="FF0000"/>
              </a:solidFill>
            </a:endParaRPr>
          </a:p>
        </p:txBody>
      </p:sp>
      <p:sp>
        <p:nvSpPr>
          <p:cNvPr id="25" name="矩形 24"/>
          <p:cNvSpPr/>
          <p:nvPr/>
        </p:nvSpPr>
        <p:spPr>
          <a:xfrm>
            <a:off x="5636117" y="5352085"/>
            <a:ext cx="1035681" cy="726743"/>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FFF00"/>
                </a:solidFill>
              </a:rPr>
              <a:t>231</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buClr>
                <a:srgbClr val="F40CB7"/>
              </a:buClr>
            </a:pPr>
            <a:r>
              <a:rPr lang="zh-CN" altLang="en-US" b="1" dirty="0">
                <a:latin typeface="+mn-ea"/>
              </a:rPr>
              <a:t>排序问题的决策树模型</a:t>
            </a:r>
            <a:endParaRPr lang="en-US" altLang="zh-CN" b="1" dirty="0">
              <a:latin typeface="+mn-ea"/>
            </a:endParaRPr>
          </a:p>
          <a:p>
            <a:pPr lvl="1">
              <a:lnSpc>
                <a:spcPct val="150000"/>
              </a:lnSpc>
              <a:spcBef>
                <a:spcPts val="0"/>
              </a:spcBef>
              <a:spcAft>
                <a:spcPts val="0"/>
              </a:spcAft>
              <a:buClr>
                <a:srgbClr val="F40CB7"/>
              </a:buClr>
            </a:pPr>
            <a:r>
              <a:rPr lang="zh-CN" altLang="en-US" sz="2800" b="1" dirty="0">
                <a:latin typeface="+mn-ea"/>
              </a:rPr>
              <a:t>在决策树中，从根结点到任意一个可达叶结点之间最长简单路径的长度，表示对应排序算法中最坏情况下的比较次数。</a:t>
            </a:r>
            <a:endParaRPr lang="en-US" altLang="zh-CN" sz="2800" b="1" dirty="0">
              <a:latin typeface="+mn-ea"/>
            </a:endParaRPr>
          </a:p>
          <a:p>
            <a:pPr lvl="1">
              <a:lnSpc>
                <a:spcPct val="150000"/>
              </a:lnSpc>
              <a:spcBef>
                <a:spcPts val="0"/>
              </a:spcBef>
              <a:spcAft>
                <a:spcPts val="0"/>
              </a:spcAft>
              <a:buClr>
                <a:srgbClr val="F40CB7"/>
              </a:buClr>
            </a:pPr>
            <a:r>
              <a:rPr lang="zh-CN" altLang="en-US" sz="2800" b="1" dirty="0">
                <a:latin typeface="+mn-ea"/>
              </a:rPr>
              <a:t>一个比较排序算法中的最坏情况比较次数就等于</a:t>
            </a:r>
            <a:r>
              <a:rPr lang="zh-CN" altLang="en-US" sz="2800" b="1" dirty="0">
                <a:solidFill>
                  <a:srgbClr val="FF0000"/>
                </a:solidFill>
                <a:latin typeface="+mn-ea"/>
              </a:rPr>
              <a:t>决策树的高度。</a:t>
            </a:r>
            <a:endParaRPr lang="en-US" altLang="zh-CN" sz="2800" b="1" dirty="0">
              <a:solidFill>
                <a:srgbClr val="FF0000"/>
              </a:solidFill>
              <a:latin typeface="+mn-ea"/>
            </a:endParaRPr>
          </a:p>
          <a:p>
            <a:pPr lvl="1">
              <a:lnSpc>
                <a:spcPct val="150000"/>
              </a:lnSpc>
              <a:spcBef>
                <a:spcPts val="0"/>
              </a:spcBef>
              <a:spcAft>
                <a:spcPts val="0"/>
              </a:spcAft>
              <a:buClr>
                <a:srgbClr val="F40CB7"/>
              </a:buClr>
            </a:pPr>
            <a:r>
              <a:rPr lang="en-US" altLang="zh-CN" sz="2800" b="1" dirty="0">
                <a:latin typeface="+mn-ea"/>
              </a:rPr>
              <a:t>n</a:t>
            </a:r>
            <a:r>
              <a:rPr lang="zh-CN" altLang="en-US" sz="2800" b="1" dirty="0">
                <a:latin typeface="+mn-ea"/>
              </a:rPr>
              <a:t>个元素有</a:t>
            </a:r>
            <a:r>
              <a:rPr lang="en-US" altLang="zh-CN" sz="2800" b="1" dirty="0">
                <a:latin typeface="+mn-ea"/>
              </a:rPr>
              <a:t>n!</a:t>
            </a:r>
            <a:r>
              <a:rPr lang="zh-CN" altLang="en-US" sz="2800" b="1" dirty="0">
                <a:latin typeface="+mn-ea"/>
              </a:rPr>
              <a:t>种可能的排列，当每种排列在决策树中都以可达的叶结点的形式出现，那么</a:t>
            </a:r>
            <a:r>
              <a:rPr lang="zh-CN" altLang="en-US" sz="2800" b="1" dirty="0">
                <a:solidFill>
                  <a:srgbClr val="FF0000"/>
                </a:solidFill>
                <a:latin typeface="+mn-ea"/>
              </a:rPr>
              <a:t>决策树高度的下界就是比较排序算法运行时间的下界。</a:t>
            </a:r>
            <a:endParaRPr lang="en-US" altLang="zh-CN" sz="2800" b="1" dirty="0">
              <a:solidFill>
                <a:srgbClr val="FF0000"/>
              </a:solidFill>
              <a:latin typeface="+mn-ea"/>
            </a:endParaRPr>
          </a:p>
          <a:p>
            <a:pPr lvl="1">
              <a:buClr>
                <a:srgbClr val="F40CB7"/>
              </a:buClr>
            </a:pPr>
            <a:endParaRPr lang="en-US" altLang="zh-CN" b="1" dirty="0">
              <a:latin typeface="+mn-ea"/>
            </a:endParaRPr>
          </a:p>
          <a:p>
            <a:pPr lvl="1">
              <a:buClr>
                <a:srgbClr val="F40CB7"/>
              </a:buClr>
            </a:pPr>
            <a:endParaRPr lang="zh-CN" altLang="en-US" b="1" dirty="0">
              <a:latin typeface="+mn-ea"/>
            </a:endParaRPr>
          </a:p>
        </p:txBody>
      </p:sp>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lnSpcReduction="10000"/>
              </a:bodyPr>
              <a:lstStyle/>
              <a:p>
                <a:pPr>
                  <a:buClr>
                    <a:srgbClr val="F40CB7"/>
                  </a:buClr>
                </a:pPr>
                <a:r>
                  <a:rPr lang="zh-CN" altLang="en-US" b="1" dirty="0">
                    <a:latin typeface="+mn-ea"/>
                  </a:rPr>
                  <a:t>引理</a:t>
                </a:r>
                <a:r>
                  <a:rPr lang="en-US" altLang="zh-CN" b="1" dirty="0">
                    <a:latin typeface="+mn-ea"/>
                  </a:rPr>
                  <a:t>1</a:t>
                </a:r>
                <a:r>
                  <a:rPr lang="zh-CN" altLang="en-US" b="1" dirty="0">
                    <a:latin typeface="+mn-ea"/>
                  </a:rPr>
                  <a:t>：</a:t>
                </a:r>
                <a:r>
                  <a:rPr lang="zh-CN" altLang="en-US" sz="2800" b="1" dirty="0">
                    <a:latin typeface="+mn-ea"/>
                  </a:rPr>
                  <a:t>排序</a:t>
                </a:r>
                <a14:m>
                  <m:oMath xmlns:m="http://schemas.openxmlformats.org/officeDocument/2006/math">
                    <m:r>
                      <a:rPr lang="en-US" altLang="zh-CN" sz="2800" b="1" i="1" dirty="0" smtClean="0">
                        <a:latin typeface="Cambria Math" panose="02040503050406030204" pitchFamily="18" charset="0"/>
                      </a:rPr>
                      <m:t>𝒏</m:t>
                    </m:r>
                  </m:oMath>
                </a14:m>
                <a:r>
                  <a:rPr lang="zh-CN" altLang="en-US" sz="2800" b="1" dirty="0">
                    <a:latin typeface="+mn-ea"/>
                  </a:rPr>
                  <a:t>个元素的决策树的高度为</a:t>
                </a:r>
                <a14:m>
                  <m:oMath xmlns:m="http://schemas.openxmlformats.org/officeDocument/2006/math">
                    <m:r>
                      <m:rPr>
                        <m:sty m:val="p"/>
                      </m:rPr>
                      <a:rPr lang="el-GR" altLang="zh-CN" sz="2800" b="1" i="1" smtClean="0">
                        <a:latin typeface="Cambria Math" panose="02040503050406030204" pitchFamily="18" charset="0"/>
                      </a:rPr>
                      <m:t>Ω</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func>
                      <m:funcPr>
                        <m:ctrlPr>
                          <a:rPr lang="en-US" altLang="zh-CN" sz="2800" b="1" i="1" smtClean="0">
                            <a:latin typeface="Cambria Math" panose="02040503050406030204" pitchFamily="18" charset="0"/>
                          </a:rPr>
                        </m:ctrlPr>
                      </m:funcPr>
                      <m:fName>
                        <m:sSub>
                          <m:sSubPr>
                            <m:ctrlPr>
                              <a:rPr lang="en-US" altLang="zh-CN" sz="2800" b="1"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1" i="1" smtClean="0">
                                <a:latin typeface="Cambria Math" panose="02040503050406030204" pitchFamily="18" charset="0"/>
                              </a:rPr>
                              <m:t>𝟐</m:t>
                            </m:r>
                          </m:sub>
                        </m:sSub>
                      </m:fName>
                      <m:e>
                        <m:r>
                          <a:rPr lang="en-US" altLang="zh-CN" sz="2800" b="1" i="1" smtClean="0">
                            <a:latin typeface="Cambria Math" panose="02040503050406030204" pitchFamily="18" charset="0"/>
                          </a:rPr>
                          <m:t>𝒏</m:t>
                        </m:r>
                      </m:e>
                    </m:func>
                    <m:r>
                      <a:rPr lang="en-US" altLang="zh-CN" sz="2800" b="1" i="1" smtClean="0">
                        <a:latin typeface="Cambria Math" panose="02040503050406030204" pitchFamily="18" charset="0"/>
                      </a:rPr>
                      <m:t>)</m:t>
                    </m:r>
                    <m:r>
                      <a:rPr lang="zh-CN" altLang="en-US" sz="2800" b="1" i="1">
                        <a:latin typeface="Cambria Math" panose="02040503050406030204" pitchFamily="18" charset="0"/>
                      </a:rPr>
                      <m:t>。</m:t>
                    </m:r>
                  </m:oMath>
                </a14:m>
                <a:endParaRPr lang="en-US" altLang="zh-CN" sz="2800" b="1" dirty="0">
                  <a:latin typeface="+mn-ea"/>
                </a:endParaRPr>
              </a:p>
              <a:p>
                <a:pPr marL="457200" lvl="1" indent="0">
                  <a:buClr>
                    <a:srgbClr val="F40CB7"/>
                  </a:buClr>
                  <a:buNone/>
                </a:pPr>
                <a:r>
                  <a:rPr lang="zh-CN" altLang="en-US" sz="2800" b="1" dirty="0">
                    <a:latin typeface="+mn-ea"/>
                  </a:rPr>
                  <a:t>证明：</a:t>
                </a:r>
                <a:endParaRPr lang="en-US" altLang="zh-CN" sz="2800" b="1" dirty="0">
                  <a:latin typeface="+mn-ea"/>
                </a:endParaRPr>
              </a:p>
              <a:p>
                <a:pPr lvl="2">
                  <a:buClr>
                    <a:srgbClr val="F40CB7"/>
                  </a:buClr>
                </a:pPr>
                <a14:m>
                  <m:oMath xmlns:m="http://schemas.openxmlformats.org/officeDocument/2006/math">
                    <m:r>
                      <a:rPr lang="en-US" altLang="zh-CN" sz="2400" b="1" i="1" dirty="0" smtClean="0">
                        <a:latin typeface="Cambria Math" panose="02040503050406030204" pitchFamily="18" charset="0"/>
                      </a:rPr>
                      <m:t>𝒏</m:t>
                    </m:r>
                  </m:oMath>
                </a14:m>
                <a:r>
                  <a:rPr lang="zh-CN" altLang="en-US" sz="2400" dirty="0">
                    <a:latin typeface="+mn-ea"/>
                  </a:rPr>
                  <a:t>个元素有</a:t>
                </a:r>
                <a14:m>
                  <m:oMath xmlns:m="http://schemas.openxmlformats.org/officeDocument/2006/math">
                    <m:r>
                      <a:rPr lang="en-US" altLang="zh-CN" sz="2400" b="1" i="1" dirty="0" smtClean="0">
                        <a:latin typeface="Cambria Math" panose="02040503050406030204" pitchFamily="18" charset="0"/>
                      </a:rPr>
                      <m:t>𝒏</m:t>
                    </m:r>
                    <m:r>
                      <a:rPr lang="en-US" altLang="zh-CN" sz="2400" b="1" i="1" dirty="0" smtClean="0">
                        <a:latin typeface="Cambria Math" panose="02040503050406030204" pitchFamily="18" charset="0"/>
                      </a:rPr>
                      <m:t>!</m:t>
                    </m:r>
                  </m:oMath>
                </a14:m>
                <a:r>
                  <a:rPr lang="zh-CN" altLang="en-US" sz="2400" dirty="0">
                    <a:latin typeface="+mn-ea"/>
                  </a:rPr>
                  <a:t>种可能的排列，每种排列在决策树中都以可达的叶结点的形式出现。</a:t>
                </a:r>
                <a:endParaRPr lang="en-US" altLang="zh-CN" sz="2400" dirty="0">
                  <a:latin typeface="+mn-ea"/>
                </a:endParaRPr>
              </a:p>
              <a:p>
                <a:pPr lvl="2">
                  <a:buClr>
                    <a:srgbClr val="F40CB7"/>
                  </a:buClr>
                </a:pPr>
                <a:r>
                  <a:rPr lang="zh-CN" altLang="en-US" sz="2400" dirty="0">
                    <a:latin typeface="+mn-ea"/>
                  </a:rPr>
                  <a:t>假设</a:t>
                </a:r>
                <a14:m>
                  <m:oMath xmlns:m="http://schemas.openxmlformats.org/officeDocument/2006/math">
                    <m:r>
                      <a:rPr lang="en-US" altLang="zh-CN" sz="2400" b="1" i="1" dirty="0" smtClean="0">
                        <a:latin typeface="Cambria Math" panose="02040503050406030204" pitchFamily="18" charset="0"/>
                      </a:rPr>
                      <m:t>𝒍</m:t>
                    </m:r>
                  </m:oMath>
                </a14:m>
                <a:r>
                  <a:rPr lang="zh-CN" altLang="en-US" sz="2400" dirty="0">
                    <a:latin typeface="+mn-ea"/>
                  </a:rPr>
                  <a:t>是决策树中的叶结点个数，</a:t>
                </a:r>
                <a:r>
                  <a:rPr lang="en-US" altLang="zh-CN" sz="2400" dirty="0">
                    <a:latin typeface="+mn-ea"/>
                  </a:rPr>
                  <a:t> </a:t>
                </a:r>
                <a:r>
                  <a:rPr lang="zh-CN" altLang="en-US" sz="2400" dirty="0">
                    <a:latin typeface="+mn-ea"/>
                  </a:rPr>
                  <a:t>则</a:t>
                </a:r>
                <a14:m>
                  <m:oMath xmlns:m="http://schemas.openxmlformats.org/officeDocument/2006/math">
                    <m:r>
                      <a:rPr lang="zh-CN" altLang="en-US" sz="2400" b="1" i="1" dirty="0">
                        <a:latin typeface="Cambria Math" panose="02040503050406030204" pitchFamily="18" charset="0"/>
                      </a:rPr>
                      <m:t>：</m:t>
                    </m:r>
                    <m:r>
                      <a:rPr lang="en-US" altLang="zh-CN" sz="2400" b="1" i="1" smtClean="0">
                        <a:latin typeface="Cambria Math" panose="02040503050406030204" pitchFamily="18" charset="0"/>
                      </a:rPr>
                      <m:t>𝒍</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zh-CN" altLang="en-US" sz="2400" b="1" i="1">
                        <a:latin typeface="Cambria Math" panose="02040503050406030204" pitchFamily="18" charset="0"/>
                      </a:rPr>
                      <m:t>。</m:t>
                    </m:r>
                  </m:oMath>
                </a14:m>
                <a:endParaRPr lang="en-US" altLang="zh-CN" sz="2400" dirty="0">
                  <a:latin typeface="+mn-ea"/>
                </a:endParaRPr>
              </a:p>
              <a:p>
                <a:pPr lvl="2">
                  <a:buClr>
                    <a:srgbClr val="F40CB7"/>
                  </a:buClr>
                </a:pPr>
                <a:r>
                  <a:rPr lang="zh-CN" altLang="en-US" sz="2400" dirty="0">
                    <a:latin typeface="+mn-ea"/>
                  </a:rPr>
                  <a:t>假设</a:t>
                </a:r>
                <a14:m>
                  <m:oMath xmlns:m="http://schemas.openxmlformats.org/officeDocument/2006/math">
                    <m:r>
                      <a:rPr lang="en-US" altLang="zh-CN" sz="2400" b="1" i="1" dirty="0">
                        <a:latin typeface="Cambria Math" panose="02040503050406030204" pitchFamily="18" charset="0"/>
                      </a:rPr>
                      <m:t>𝒉</m:t>
                    </m:r>
                    <m:r>
                      <a:rPr lang="zh-CN" altLang="en-US" sz="2400" b="1" i="1" dirty="0">
                        <a:latin typeface="Cambria Math" panose="02040503050406030204" pitchFamily="18" charset="0"/>
                      </a:rPr>
                      <m:t>是</m:t>
                    </m:r>
                  </m:oMath>
                </a14:m>
                <a:r>
                  <a:rPr lang="zh-CN" altLang="en-US" sz="2400" dirty="0">
                    <a:latin typeface="+mn-ea"/>
                  </a:rPr>
                  <a:t>决策树的高度，则</a:t>
                </a:r>
                <a:r>
                  <a:rPr lang="en-US" altLang="zh-CN" sz="2400" dirty="0">
                    <a:latin typeface="+mn-ea"/>
                  </a:rPr>
                  <a:t>:</a:t>
                </a:r>
                <a:r>
                  <a:rPr lang="zh-CN" altLang="en-US" sz="2400" dirty="0">
                    <a:latin typeface="+mn-ea"/>
                  </a:rPr>
                  <a:t>叶结点的个数 </a:t>
                </a:r>
                <a14:m>
                  <m:oMath xmlns:m="http://schemas.openxmlformats.org/officeDocument/2006/math">
                    <m:r>
                      <a:rPr lang="en-US" altLang="zh-CN" sz="2400" b="1" i="1">
                        <a:latin typeface="Cambria Math" panose="02040503050406030204" pitchFamily="18" charset="0"/>
                      </a:rPr>
                      <m:t>𝒍</m:t>
                    </m:r>
                    <m:r>
                      <a:rPr lang="en-US" altLang="zh-CN" sz="2400" b="1"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1" i="1">
                            <a:latin typeface="Cambria Math" panose="02040503050406030204" pitchFamily="18" charset="0"/>
                          </a:rPr>
                          <m:t>𝟐</m:t>
                        </m:r>
                      </m:e>
                      <m:sup>
                        <m:r>
                          <a:rPr lang="en-US" altLang="zh-CN" sz="2400" b="1" i="1">
                            <a:latin typeface="Cambria Math" panose="02040503050406030204" pitchFamily="18" charset="0"/>
                          </a:rPr>
                          <m:t>𝒉</m:t>
                        </m:r>
                      </m:sup>
                    </m:sSup>
                  </m:oMath>
                </a14:m>
                <a:endParaRPr lang="en-US" altLang="zh-CN" sz="2400" dirty="0">
                  <a:latin typeface="+mn-ea"/>
                </a:endParaRPr>
              </a:p>
              <a:p>
                <a:pPr marL="914400" lvl="2" indent="0">
                  <a:buClr>
                    <a:srgbClr val="F40CB7"/>
                  </a:buClr>
                  <a:buNone/>
                </a:pPr>
                <a:r>
                  <a:rPr lang="en-US" altLang="zh-CN" dirty="0"/>
                  <a:t>                  </a:t>
                </a:r>
                <a14:m>
                  <m:oMath xmlns:m="http://schemas.openxmlformats.org/officeDocument/2006/math">
                    <m:r>
                      <a:rPr lang="en-US" altLang="zh-CN" sz="2800" i="1">
                        <a:latin typeface="Cambria Math" panose="02040503050406030204" pitchFamily="18" charset="0"/>
                      </a:rPr>
                      <m:t>𝒏</m:t>
                    </m:r>
                    <m:r>
                      <a:rPr lang="en-US" altLang="zh-CN" sz="2800" i="1">
                        <a:latin typeface="Cambria Math" panose="02040503050406030204" pitchFamily="18" charset="0"/>
                      </a:rPr>
                      <m:t>! ≤</m:t>
                    </m:r>
                    <m:r>
                      <a:rPr lang="en-US" altLang="zh-CN" sz="2800" i="1">
                        <a:latin typeface="Cambria Math" panose="02040503050406030204" pitchFamily="18" charset="0"/>
                      </a:rPr>
                      <m:t>𝒍</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r>
                          <m:rPr>
                            <m:sty m:val="p"/>
                          </m:rPr>
                          <a:rPr lang="en-US" altLang="zh-CN" sz="2800" i="1">
                            <a:latin typeface="Cambria Math" panose="02040503050406030204" pitchFamily="18" charset="0"/>
                          </a:rPr>
                          <m:t>h</m:t>
                        </m:r>
                      </m:sup>
                    </m:sSup>
                  </m:oMath>
                </a14:m>
                <a:r>
                  <a:rPr lang="en-US" altLang="zh-CN" sz="2800" dirty="0">
                    <a:latin typeface="+mn-ea"/>
                  </a:rPr>
                  <a:t>        </a:t>
                </a:r>
                <a14:m>
                  <m:oMath xmlns:m="http://schemas.openxmlformats.org/officeDocument/2006/math">
                    <m:r>
                      <a:rPr lang="en-US" altLang="zh-CN" sz="2800" b="1" i="1" dirty="0" smtClean="0">
                        <a:latin typeface="Cambria Math" panose="02040503050406030204" pitchFamily="18" charset="0"/>
                      </a:rPr>
                      <m:t>𝒉</m:t>
                    </m:r>
                    <m:r>
                      <a:rPr lang="en-US" altLang="zh-CN" sz="2800" b="1" i="1" dirty="0" smtClean="0">
                        <a:latin typeface="Cambria Math" panose="02040503050406030204" pitchFamily="18" charset="0"/>
                      </a:rPr>
                      <m:t>≥</m:t>
                    </m:r>
                    <m:func>
                      <m:funcPr>
                        <m:ctrlPr>
                          <a:rPr lang="en-US" altLang="zh-CN" sz="2800" b="1" i="1" dirty="0" smtClean="0">
                            <a:latin typeface="Cambria Math" panose="02040503050406030204" pitchFamily="18" charset="0"/>
                          </a:rPr>
                        </m:ctrlPr>
                      </m:funcPr>
                      <m:fName>
                        <m:sSub>
                          <m:sSubPr>
                            <m:ctrlPr>
                              <a:rPr lang="en-US" altLang="zh-CN" sz="2800" b="1" i="1" dirty="0" smtClean="0">
                                <a:latin typeface="Cambria Math" panose="02040503050406030204" pitchFamily="18" charset="0"/>
                              </a:rPr>
                            </m:ctrlPr>
                          </m:sSubPr>
                          <m:e>
                            <m:r>
                              <m:rPr>
                                <m:sty m:val="p"/>
                              </m:rPr>
                              <a:rPr lang="en-US" altLang="zh-CN" sz="2800" b="0" i="0" dirty="0" smtClean="0">
                                <a:latin typeface="Cambria Math" panose="02040503050406030204" pitchFamily="18" charset="0"/>
                              </a:rPr>
                              <m:t>log</m:t>
                            </m:r>
                          </m:e>
                          <m:sub>
                            <m:r>
                              <a:rPr lang="en-US" altLang="zh-CN" sz="2800" b="1" i="1" dirty="0" smtClean="0">
                                <a:latin typeface="Cambria Math" panose="02040503050406030204" pitchFamily="18" charset="0"/>
                              </a:rPr>
                              <m:t>𝟐</m:t>
                            </m:r>
                          </m:sub>
                        </m:sSub>
                      </m:fName>
                      <m:e>
                        <m:r>
                          <a:rPr lang="en-US" altLang="zh-CN" sz="2800" b="1" i="1" dirty="0" smtClean="0">
                            <a:latin typeface="Cambria Math" panose="02040503050406030204" pitchFamily="18" charset="0"/>
                          </a:rPr>
                          <m:t>(</m:t>
                        </m:r>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dirty="0" smtClean="0">
                            <a:latin typeface="Cambria Math" panose="02040503050406030204" pitchFamily="18" charset="0"/>
                          </a:rPr>
                          <m:t>)</m:t>
                        </m:r>
                      </m:e>
                    </m:func>
                  </m:oMath>
                </a14:m>
                <a:endParaRPr lang="en-US" altLang="zh-CN" sz="2800" dirty="0">
                  <a:latin typeface="+mn-ea"/>
                </a:endParaRPr>
              </a:p>
              <a:p>
                <a:pPr marL="914400" lvl="2" indent="0">
                  <a:buClr>
                    <a:srgbClr val="F40CB7"/>
                  </a:buClr>
                  <a:buNone/>
                </a:pPr>
                <a14:m>
                  <m:oMathPara xmlns:m="http://schemas.openxmlformats.org/officeDocument/2006/math">
                    <m:oMathParaPr>
                      <m:jc m:val="left"/>
                    </m:oMathParaPr>
                    <m:oMath xmlns:m="http://schemas.openxmlformats.org/officeDocument/2006/math">
                      <m:r>
                        <a:rPr lang="en-US" altLang="zh-CN" i="1" dirty="0">
                          <a:latin typeface="Cambria Math" panose="02040503050406030204" pitchFamily="18" charset="0"/>
                        </a:rPr>
                        <m:t>𝒉</m:t>
                      </m:r>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b="0" dirty="0">
                                  <a:latin typeface="Cambria Math" panose="02040503050406030204" pitchFamily="18" charset="0"/>
                                </a:rPr>
                                <m:t>log</m:t>
                              </m:r>
                            </m:e>
                            <m:sub>
                              <m:r>
                                <a:rPr lang="en-US" altLang="zh-CN" i="1" dirty="0">
                                  <a:latin typeface="Cambria Math" panose="02040503050406030204" pitchFamily="18" charset="0"/>
                                </a:rPr>
                                <m:t>𝟐</m:t>
                              </m:r>
                            </m:sub>
                          </m:sSub>
                        </m:fName>
                        <m:e>
                          <m:d>
                            <m:dPr>
                              <m:ctrlPr>
                                <a:rPr lang="en-US" altLang="zh-CN" i="1" dirty="0">
                                  <a:latin typeface="Cambria Math" panose="02040503050406030204" pitchFamily="18" charset="0"/>
                                </a:rPr>
                              </m:ctrlPr>
                            </m:dPr>
                            <m:e>
                              <m:r>
                                <a:rPr lang="en-US" altLang="zh-CN" i="1">
                                  <a:latin typeface="Cambria Math" panose="02040503050406030204" pitchFamily="18" charset="0"/>
                                </a:rPr>
                                <m:t>𝒏</m:t>
                              </m:r>
                              <m:r>
                                <a:rPr lang="en-US" altLang="zh-CN" i="1">
                                  <a:latin typeface="Cambria Math" panose="02040503050406030204" pitchFamily="18" charset="0"/>
                                </a:rPr>
                                <m:t>!</m:t>
                              </m:r>
                            </m:e>
                          </m:d>
                          <m:r>
                            <a:rPr lang="en-US" altLang="zh-CN" b="1" i="1" dirty="0" smtClean="0">
                              <a:latin typeface="Cambria Math" panose="02040503050406030204" pitchFamily="18" charset="0"/>
                            </a:rPr>
                            <m:t>=</m:t>
                          </m:r>
                        </m:e>
                      </m:func>
                      <m:nary>
                        <m:naryPr>
                          <m:chr m:val="∑"/>
                          <m:ctrlPr>
                            <a:rPr lang="en-US" altLang="zh-CN" i="1" dirty="0" smtClean="0">
                              <a:latin typeface="Cambria Math" panose="02040503050406030204" pitchFamily="18" charset="0"/>
                            </a:rPr>
                          </m:ctrlPr>
                        </m:naryPr>
                        <m:sub>
                          <m:r>
                            <m:rPr>
                              <m:brk m:alnAt="23"/>
                            </m:rP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b>
                        <m:sup>
                          <m:r>
                            <a:rPr lang="en-US" altLang="zh-CN" b="1" i="1" dirty="0" smtClean="0">
                              <a:latin typeface="Cambria Math" panose="02040503050406030204" pitchFamily="18" charset="0"/>
                            </a:rPr>
                            <m:t>𝒏</m:t>
                          </m:r>
                        </m:sup>
                        <m:e>
                          <m:func>
                            <m:funcPr>
                              <m:ctrlPr>
                                <a:rPr lang="en-US" altLang="zh-CN" i="1" dirty="0" smtClean="0">
                                  <a:latin typeface="Cambria Math" panose="02040503050406030204" pitchFamily="18" charset="0"/>
                                </a:rPr>
                              </m:ctrlPr>
                            </m:funcPr>
                            <m:fName>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log</m:t>
                                  </m:r>
                                </m:e>
                                <m:sub>
                                  <m:r>
                                    <a:rPr lang="en-US" altLang="zh-CN" b="1" i="1" dirty="0" smtClean="0">
                                      <a:latin typeface="Cambria Math" panose="02040503050406030204" pitchFamily="18" charset="0"/>
                                    </a:rPr>
                                    <m:t>𝟐</m:t>
                                  </m:r>
                                </m:sub>
                              </m:sSub>
                            </m:fName>
                            <m:e>
                              <m: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nary>
                                <m:naryPr>
                                  <m:ctrlPr>
                                    <a:rPr lang="en-US" altLang="zh-CN" b="1" i="1" dirty="0" smtClean="0">
                                      <a:latin typeface="Cambria Math" panose="02040503050406030204" pitchFamily="18" charset="0"/>
                                    </a:rPr>
                                  </m:ctrlPr>
                                </m:naryPr>
                                <m:sub>
                                  <m:r>
                                    <m:rPr>
                                      <m:brk m:alnAt="23"/>
                                    </m:rPr>
                                    <a:rPr lang="en-US" altLang="zh-CN" b="1" i="1" dirty="0" smtClean="0">
                                      <a:latin typeface="Cambria Math" panose="02040503050406030204" pitchFamily="18" charset="0"/>
                                    </a:rPr>
                                    <m:t>𝟏</m:t>
                                  </m:r>
                                </m:sub>
                                <m:sup>
                                  <m:r>
                                    <a:rPr lang="en-US" altLang="zh-CN" b="1" i="1" dirty="0" smtClean="0">
                                      <a:latin typeface="Cambria Math" panose="02040503050406030204" pitchFamily="18" charset="0"/>
                                    </a:rPr>
                                    <m:t>𝒏</m:t>
                                  </m:r>
                                </m:sup>
                                <m:e>
                                  <m:func>
                                    <m:funcPr>
                                      <m:ctrlPr>
                                        <a:rPr lang="en-US" altLang="zh-CN" b="1" i="1" dirty="0" smtClean="0">
                                          <a:latin typeface="Cambria Math" panose="02040503050406030204" pitchFamily="18" charset="0"/>
                                        </a:rPr>
                                      </m:ctrlPr>
                                    </m:funcPr>
                                    <m:fName>
                                      <m:sSub>
                                        <m:sSubPr>
                                          <m:ctrlPr>
                                            <a:rPr lang="en-US" altLang="zh-CN" b="1"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log</m:t>
                                          </m:r>
                                        </m:e>
                                        <m:sub>
                                          <m:r>
                                            <a:rPr lang="en-US" altLang="zh-CN" b="1" i="1" dirty="0" smtClean="0">
                                              <a:latin typeface="Cambria Math" panose="02040503050406030204" pitchFamily="18" charset="0"/>
                                            </a:rPr>
                                            <m:t>𝟐</m:t>
                                          </m:r>
                                        </m:sub>
                                      </m:sSub>
                                    </m:fName>
                                    <m:e>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𝒅𝒙</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func>
                                        <m:funcPr>
                                          <m:ctrlPr>
                                            <a:rPr lang="en-US" altLang="zh-CN" b="1" i="1" dirty="0" smtClean="0">
                                              <a:latin typeface="Cambria Math" panose="02040503050406030204" pitchFamily="18" charset="0"/>
                                            </a:rPr>
                                          </m:ctrlPr>
                                        </m:funcPr>
                                        <m:fName>
                                          <m:sSub>
                                            <m:sSubPr>
                                              <m:ctrlPr>
                                                <a:rPr lang="en-US" altLang="zh-CN" b="1"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log</m:t>
                                              </m:r>
                                            </m:e>
                                            <m:sub>
                                              <m:r>
                                                <a:rPr lang="en-US" altLang="zh-CN" b="1" i="1" dirty="0" smtClean="0">
                                                  <a:latin typeface="Cambria Math" panose="02040503050406030204" pitchFamily="18" charset="0"/>
                                                </a:rPr>
                                                <m:t>𝟐</m:t>
                                              </m:r>
                                            </m:sub>
                                          </m:sSub>
                                        </m:fName>
                                        <m:e>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r>
                                            <a:rPr lang="en-US" altLang="zh-CN" i="1" dirty="0">
                                              <a:latin typeface="Cambria Math" panose="02040503050406030204" pitchFamily="18" charset="0"/>
                                            </a:rPr>
                                            <m:t>𝒏</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b="0" dirty="0">
                                                      <a:latin typeface="Cambria Math" panose="02040503050406030204" pitchFamily="18" charset="0"/>
                                                    </a:rPr>
                                                    <m:t>log</m:t>
                                                  </m:r>
                                                </m:e>
                                                <m:sub>
                                                  <m:r>
                                                    <a:rPr lang="en-US" altLang="zh-CN" i="1" dirty="0">
                                                      <a:latin typeface="Cambria Math" panose="02040503050406030204" pitchFamily="18" charset="0"/>
                                                    </a:rPr>
                                                    <m:t>𝟐</m:t>
                                                  </m:r>
                                                </m:sub>
                                              </m:sSub>
                                            </m:fName>
                                            <m:e>
                                              <m:r>
                                                <a:rPr lang="en-US" altLang="zh-CN" b="1" i="1" dirty="0" smtClean="0">
                                                  <a:latin typeface="Cambria Math" panose="02040503050406030204" pitchFamily="18" charset="0"/>
                                                </a:rPr>
                                                <m:t>𝒆</m:t>
                                              </m:r>
                                              <m:r>
                                                <a:rPr lang="en-US" altLang="zh-CN" b="1" i="1" dirty="0" smtClean="0">
                                                  <a:latin typeface="Cambria Math" panose="02040503050406030204" pitchFamily="18" charset="0"/>
                                                </a:rPr>
                                                <m:t>+</m:t>
                                              </m:r>
                                              <m:func>
                                                <m:funcPr>
                                                  <m:ctrlPr>
                                                    <a:rPr lang="en-US" altLang="zh-CN" b="1" i="1" dirty="0" smtClean="0">
                                                      <a:latin typeface="Cambria Math" panose="02040503050406030204" pitchFamily="18" charset="0"/>
                                                    </a:rPr>
                                                  </m:ctrlPr>
                                                </m:funcPr>
                                                <m:fName>
                                                  <m:sSub>
                                                    <m:sSubPr>
                                                      <m:ctrlPr>
                                                        <a:rPr lang="en-US" altLang="zh-CN" b="1"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log</m:t>
                                                      </m:r>
                                                    </m:e>
                                                    <m:sub>
                                                      <m:r>
                                                        <a:rPr lang="en-US" altLang="zh-CN" b="1" i="1" dirty="0" smtClean="0">
                                                          <a:latin typeface="Cambria Math" panose="02040503050406030204" pitchFamily="18" charset="0"/>
                                                        </a:rPr>
                                                        <m:t>𝟐</m:t>
                                                      </m:r>
                                                    </m:sub>
                                                  </m:sSub>
                                                </m:fName>
                                                <m:e>
                                                  <m:r>
                                                    <a:rPr lang="en-US" altLang="zh-CN" b="1" i="1" dirty="0" smtClean="0">
                                                      <a:latin typeface="Cambria Math" panose="02040503050406030204" pitchFamily="18" charset="0"/>
                                                    </a:rPr>
                                                    <m:t>𝒆</m:t>
                                                  </m:r>
                                                </m:e>
                                              </m:func>
                                            </m:e>
                                          </m:func>
                                        </m:e>
                                      </m:func>
                                    </m:e>
                                  </m:func>
                                </m:e>
                              </m:nary>
                            </m:e>
                          </m:func>
                        </m:e>
                      </m:nary>
                    </m:oMath>
                  </m:oMathPara>
                </a14:m>
                <a:endParaRPr lang="en-US" altLang="zh-CN" b="1" dirty="0">
                  <a:latin typeface="+mn-ea"/>
                </a:endParaRPr>
              </a:p>
              <a:p>
                <a:pPr marL="914400" lvl="2" indent="0">
                  <a:buClr>
                    <a:srgbClr val="F40CB7"/>
                  </a:buClr>
                  <a:buNone/>
                </a:pPr>
                <a14:m>
                  <m:oMathPara xmlns:m="http://schemas.openxmlformats.org/officeDocument/2006/math">
                    <m:oMathParaPr>
                      <m:jc m:val="left"/>
                    </m:oMathParaPr>
                    <m:oMath xmlns:m="http://schemas.openxmlformats.org/officeDocument/2006/math">
                      <m:r>
                        <a:rPr lang="en-US" altLang="zh-CN" sz="2800" i="1" dirty="0" smtClean="0">
                          <a:solidFill>
                            <a:srgbClr val="FF0000"/>
                          </a:solidFill>
                          <a:latin typeface="Cambria Math" panose="02040503050406030204" pitchFamily="18" charset="0"/>
                        </a:rPr>
                        <m:t>𝒉</m:t>
                      </m:r>
                      <m:r>
                        <a:rPr lang="en-US" altLang="zh-CN" sz="2800" i="1" dirty="0" smtClean="0">
                          <a:solidFill>
                            <a:srgbClr val="FF0000"/>
                          </a:solidFill>
                          <a:latin typeface="Cambria Math" panose="02040503050406030204" pitchFamily="18" charset="0"/>
                        </a:rPr>
                        <m:t>≥</m:t>
                      </m:r>
                      <m:r>
                        <a:rPr lang="en-US" altLang="zh-CN" sz="2800" i="1" dirty="0" smtClean="0">
                          <a:solidFill>
                            <a:srgbClr val="FF0000"/>
                          </a:solidFill>
                          <a:latin typeface="Cambria Math" panose="02040503050406030204" pitchFamily="18" charset="0"/>
                        </a:rPr>
                        <m:t>𝒏</m:t>
                      </m:r>
                      <m:func>
                        <m:funcPr>
                          <m:ctrlPr>
                            <a:rPr lang="en-US" altLang="zh-CN" sz="2800" i="1" dirty="0">
                              <a:solidFill>
                                <a:srgbClr val="FF0000"/>
                              </a:solidFill>
                              <a:latin typeface="Cambria Math" panose="02040503050406030204" pitchFamily="18" charset="0"/>
                            </a:rPr>
                          </m:ctrlPr>
                        </m:funcPr>
                        <m:fName>
                          <m:sSub>
                            <m:sSubPr>
                              <m:ctrlPr>
                                <a:rPr lang="en-US" altLang="zh-CN" sz="2800" i="1" dirty="0">
                                  <a:solidFill>
                                    <a:srgbClr val="FF0000"/>
                                  </a:solidFill>
                                  <a:latin typeface="Cambria Math" panose="02040503050406030204" pitchFamily="18" charset="0"/>
                                </a:rPr>
                              </m:ctrlPr>
                            </m:sSubPr>
                            <m:e>
                              <m:r>
                                <m:rPr>
                                  <m:sty m:val="p"/>
                                </m:rPr>
                                <a:rPr lang="en-US" altLang="zh-CN" sz="2800" b="0" dirty="0">
                                  <a:solidFill>
                                    <a:srgbClr val="FF0000"/>
                                  </a:solidFill>
                                  <a:latin typeface="Cambria Math" panose="02040503050406030204" pitchFamily="18" charset="0"/>
                                </a:rPr>
                                <m:t>log</m:t>
                              </m:r>
                            </m:e>
                            <m:sub>
                              <m:r>
                                <a:rPr lang="en-US" altLang="zh-CN" sz="2800" i="1" dirty="0">
                                  <a:solidFill>
                                    <a:srgbClr val="FF0000"/>
                                  </a:solidFill>
                                  <a:latin typeface="Cambria Math" panose="02040503050406030204" pitchFamily="18" charset="0"/>
                                </a:rPr>
                                <m:t>𝟐</m:t>
                              </m:r>
                            </m:sub>
                          </m:sSub>
                        </m:fName>
                        <m:e>
                          <m:r>
                            <a:rPr lang="en-US" altLang="zh-CN" sz="2800" i="1" dirty="0">
                              <a:solidFill>
                                <a:srgbClr val="FF0000"/>
                              </a:solidFill>
                              <a:latin typeface="Cambria Math" panose="02040503050406030204" pitchFamily="18" charset="0"/>
                            </a:rPr>
                            <m:t>𝒏</m:t>
                          </m:r>
                          <m:r>
                            <a:rPr lang="en-US" altLang="zh-CN" sz="2800" i="1" dirty="0">
                              <a:solidFill>
                                <a:srgbClr val="FF0000"/>
                              </a:solidFill>
                              <a:latin typeface="Cambria Math" panose="02040503050406030204" pitchFamily="18" charset="0"/>
                            </a:rPr>
                            <m:t>−</m:t>
                          </m:r>
                          <m:r>
                            <a:rPr lang="en-US" altLang="zh-CN" sz="2800" b="1" i="1" dirty="0" smtClean="0">
                              <a:solidFill>
                                <a:srgbClr val="FF0000"/>
                              </a:solidFill>
                              <a:latin typeface="Cambria Math" panose="02040503050406030204" pitchFamily="18" charset="0"/>
                            </a:rPr>
                            <m:t>𝟏</m:t>
                          </m:r>
                          <m:r>
                            <a:rPr lang="en-US" altLang="zh-CN" sz="2800" b="1" i="1" dirty="0" smtClean="0">
                              <a:solidFill>
                                <a:srgbClr val="FF0000"/>
                              </a:solidFill>
                              <a:latin typeface="Cambria Math" panose="02040503050406030204" pitchFamily="18" charset="0"/>
                            </a:rPr>
                            <m:t>.</m:t>
                          </m:r>
                          <m:r>
                            <a:rPr lang="en-US" altLang="zh-CN" sz="2800" b="1" i="1" dirty="0" smtClean="0">
                              <a:solidFill>
                                <a:srgbClr val="FF0000"/>
                              </a:solidFill>
                              <a:latin typeface="Cambria Math" panose="02040503050406030204" pitchFamily="18" charset="0"/>
                            </a:rPr>
                            <m:t>𝟓</m:t>
                          </m:r>
                          <m:r>
                            <a:rPr lang="en-US" altLang="zh-CN" sz="2800" i="1" dirty="0">
                              <a:solidFill>
                                <a:srgbClr val="FF0000"/>
                              </a:solidFill>
                              <a:latin typeface="Cambria Math" panose="02040503050406030204" pitchFamily="18" charset="0"/>
                            </a:rPr>
                            <m:t>𝒏</m:t>
                          </m:r>
                          <m:r>
                            <a:rPr lang="en-US" altLang="zh-CN" sz="2800" b="1" i="1" dirty="0" smtClean="0">
                              <a:solidFill>
                                <a:srgbClr val="FF0000"/>
                              </a:solidFill>
                              <a:latin typeface="Cambria Math" panose="02040503050406030204" pitchFamily="18" charset="0"/>
                            </a:rPr>
                            <m:t>=</m:t>
                          </m:r>
                          <m:r>
                            <m:rPr>
                              <m:sty m:val="p"/>
                            </m:rPr>
                            <a:rPr lang="el-GR" altLang="zh-CN" sz="2800" i="1">
                              <a:solidFill>
                                <a:srgbClr val="FF0000"/>
                              </a:solidFill>
                              <a:latin typeface="Cambria Math" panose="02040503050406030204" pitchFamily="18" charset="0"/>
                            </a:rPr>
                            <m:t>Ω</m:t>
                          </m:r>
                        </m:e>
                      </m:func>
                      <m:r>
                        <a:rPr lang="en-US" altLang="zh-CN" sz="2800" b="1" i="1" dirty="0" smtClean="0">
                          <a:solidFill>
                            <a:srgbClr val="FF0000"/>
                          </a:solidFill>
                          <a:latin typeface="Cambria Math" panose="02040503050406030204" pitchFamily="18" charset="0"/>
                        </a:rPr>
                        <m:t>(</m:t>
                      </m:r>
                      <m:r>
                        <a:rPr lang="en-US" altLang="zh-CN" sz="2800" b="1" i="1" dirty="0" smtClean="0">
                          <a:solidFill>
                            <a:srgbClr val="FF0000"/>
                          </a:solidFill>
                          <a:latin typeface="Cambria Math" panose="02040503050406030204" pitchFamily="18" charset="0"/>
                        </a:rPr>
                        <m:t>𝒏</m:t>
                      </m:r>
                      <m:func>
                        <m:funcPr>
                          <m:ctrlPr>
                            <a:rPr lang="en-US" altLang="zh-CN" sz="2800" b="1" i="1" dirty="0" smtClean="0">
                              <a:solidFill>
                                <a:srgbClr val="FF0000"/>
                              </a:solidFill>
                              <a:latin typeface="Cambria Math" panose="02040503050406030204" pitchFamily="18" charset="0"/>
                            </a:rPr>
                          </m:ctrlPr>
                        </m:funcPr>
                        <m:fName>
                          <m:sSub>
                            <m:sSubPr>
                              <m:ctrlPr>
                                <a:rPr lang="en-US" altLang="zh-CN" sz="2800" b="1" i="1" dirty="0" smtClean="0">
                                  <a:solidFill>
                                    <a:srgbClr val="FF0000"/>
                                  </a:solidFill>
                                  <a:latin typeface="Cambria Math" panose="02040503050406030204" pitchFamily="18" charset="0"/>
                                </a:rPr>
                              </m:ctrlPr>
                            </m:sSubPr>
                            <m:e>
                              <m:r>
                                <m:rPr>
                                  <m:sty m:val="p"/>
                                </m:rPr>
                                <a:rPr lang="en-US" altLang="zh-CN" sz="2800" b="0" i="0" dirty="0" smtClean="0">
                                  <a:solidFill>
                                    <a:srgbClr val="FF0000"/>
                                  </a:solidFill>
                                  <a:latin typeface="Cambria Math" panose="02040503050406030204" pitchFamily="18" charset="0"/>
                                </a:rPr>
                                <m:t>log</m:t>
                              </m:r>
                            </m:e>
                            <m:sub>
                              <m:r>
                                <a:rPr lang="en-US" altLang="zh-CN" sz="2800" b="1" i="1" dirty="0" smtClean="0">
                                  <a:solidFill>
                                    <a:srgbClr val="FF0000"/>
                                  </a:solidFill>
                                  <a:latin typeface="Cambria Math" panose="02040503050406030204" pitchFamily="18" charset="0"/>
                                </a:rPr>
                                <m:t>𝟐</m:t>
                              </m:r>
                            </m:sub>
                          </m:sSub>
                        </m:fName>
                        <m:e>
                          <m:r>
                            <a:rPr lang="en-US" altLang="zh-CN" sz="2800" b="1" i="1" dirty="0" smtClean="0">
                              <a:solidFill>
                                <a:srgbClr val="FF0000"/>
                              </a:solidFill>
                              <a:latin typeface="Cambria Math" panose="02040503050406030204" pitchFamily="18" charset="0"/>
                            </a:rPr>
                            <m:t>𝒏</m:t>
                          </m:r>
                        </m:e>
                      </m:func>
                      <m:r>
                        <a:rPr lang="en-US" altLang="zh-CN" sz="2800" b="1" i="1" dirty="0" smtClean="0">
                          <a:solidFill>
                            <a:srgbClr val="FF0000"/>
                          </a:solidFill>
                          <a:latin typeface="Cambria Math" panose="02040503050406030204" pitchFamily="18" charset="0"/>
                        </a:rPr>
                        <m:t>)</m:t>
                      </m:r>
                    </m:oMath>
                  </m:oMathPara>
                </a14:m>
                <a:endParaRPr lang="zh-CN" altLang="en-US" sz="2800" b="1" dirty="0">
                  <a:solidFill>
                    <a:srgbClr val="FF0000"/>
                  </a:solidFill>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0" y="1256333"/>
                <a:ext cx="9132026" cy="5020642"/>
              </a:xfrm>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sp>
        <p:nvSpPr>
          <p:cNvPr id="4" name="右箭头 3"/>
          <p:cNvSpPr/>
          <p:nvPr/>
        </p:nvSpPr>
        <p:spPr>
          <a:xfrm>
            <a:off x="4061804" y="4237149"/>
            <a:ext cx="1043188" cy="309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480695" indent="-457200">
              <a:lnSpc>
                <a:spcPct val="150000"/>
              </a:lnSpc>
              <a:spcBef>
                <a:spcPts val="0"/>
              </a:spcBef>
              <a:spcAft>
                <a:spcPts val="0"/>
              </a:spcAft>
            </a:pPr>
            <a:r>
              <a:rPr lang="zh-CN" altLang="en-US" sz="3300" b="1" dirty="0">
                <a:latin typeface="Arial" panose="020B0604020202020204" pitchFamily="34" charset="0"/>
                <a:cs typeface="Arial" panose="020B0604020202020204" pitchFamily="34" charset="0"/>
              </a:rPr>
              <a:t>排序问题</a:t>
            </a:r>
            <a:endParaRPr lang="en-US" altLang="zh-CN" sz="3300" b="1" dirty="0">
              <a:latin typeface="Arial" panose="020B0604020202020204" pitchFamily="34" charset="0"/>
              <a:cs typeface="Arial" panose="020B0604020202020204" pitchFamily="34" charset="0"/>
            </a:endParaRPr>
          </a:p>
          <a:p>
            <a:pPr lvl="1">
              <a:lnSpc>
                <a:spcPct val="150000"/>
              </a:lnSpc>
              <a:spcBef>
                <a:spcPts val="0"/>
              </a:spcBef>
              <a:spcAft>
                <a:spcPts val="0"/>
              </a:spcAft>
            </a:pPr>
            <a:r>
              <a:rPr lang="en-US" altLang="zh-CN" b="1" dirty="0">
                <a:solidFill>
                  <a:srgbClr val="FF0000"/>
                </a:solidFill>
                <a:latin typeface="Arial" panose="020B0604020202020204" pitchFamily="34" charset="0"/>
                <a:cs typeface="Arial" panose="020B0604020202020204" pitchFamily="34" charset="0"/>
              </a:rPr>
              <a:t>Input:</a:t>
            </a:r>
            <a:r>
              <a:rPr lang="en-US" altLang="zh-CN"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个数</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 a</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lvl="1">
              <a:lnSpc>
                <a:spcPct val="150000"/>
              </a:lnSpc>
              <a:spcBef>
                <a:spcPts val="0"/>
              </a:spcBef>
              <a:spcAft>
                <a:spcPts val="0"/>
              </a:spcAft>
            </a:pPr>
            <a:r>
              <a:rPr lang="en-US" altLang="zh-CN" b="1" dirty="0">
                <a:solidFill>
                  <a:srgbClr val="FF0000"/>
                </a:solidFill>
                <a:latin typeface="Arial" panose="020B0604020202020204" pitchFamily="34" charset="0"/>
                <a:cs typeface="Arial" panose="020B0604020202020204" pitchFamily="34" charset="0"/>
              </a:rPr>
              <a:t>Output:</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输入序列的一个排列</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 a</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，使得：</a:t>
            </a:r>
            <a:endParaRPr lang="en-US" altLang="zh-CN" dirty="0">
              <a:latin typeface="Arial" panose="020B0604020202020204" pitchFamily="34" charset="0"/>
              <a:cs typeface="Arial" panose="020B0604020202020204" pitchFamily="34" charset="0"/>
            </a:endParaRPr>
          </a:p>
          <a:p>
            <a:pPr marL="457200" lvl="1" indent="0">
              <a:lnSpc>
                <a:spcPct val="150000"/>
              </a:lnSpc>
              <a:spcBef>
                <a:spcPts val="0"/>
              </a:spcBef>
              <a:spcAft>
                <a:spcPts val="0"/>
              </a:spcAft>
              <a:buNone/>
            </a:pP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 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 … ≤ a</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 ' </a:t>
            </a:r>
            <a:endParaRPr lang="en-US" altLang="zh-CN" dirty="0">
              <a:latin typeface="Arial" panose="020B0604020202020204" pitchFamily="34" charset="0"/>
              <a:cs typeface="Arial" panose="020B0604020202020204" pitchFamily="34" charset="0"/>
            </a:endParaRPr>
          </a:p>
          <a:p>
            <a:pPr marL="457200" lvl="1" indent="0">
              <a:lnSpc>
                <a:spcPct val="150000"/>
              </a:lnSpc>
              <a:spcBef>
                <a:spcPts val="0"/>
              </a:spcBef>
              <a:spcAft>
                <a:spcPts val="0"/>
              </a:spcAft>
              <a:buNone/>
            </a:pPr>
            <a:r>
              <a:rPr lang="en-US" altLang="zh-CN" dirty="0">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Example:</a:t>
            </a:r>
            <a:endParaRPr lang="en-US" altLang="zh-CN" b="1" dirty="0">
              <a:solidFill>
                <a:srgbClr val="FF0000"/>
              </a:solidFill>
              <a:latin typeface="Arial" panose="020B0604020202020204" pitchFamily="34" charset="0"/>
              <a:cs typeface="Arial" panose="020B0604020202020204" pitchFamily="34" charset="0"/>
            </a:endParaRPr>
          </a:p>
          <a:p>
            <a:pPr marL="457200" lvl="1" indent="0">
              <a:lnSpc>
                <a:spcPct val="150000"/>
              </a:lnSpc>
              <a:spcBef>
                <a:spcPts val="0"/>
              </a:spcBef>
              <a:spcAft>
                <a:spcPts val="0"/>
              </a:spcAft>
              <a:buNone/>
            </a:pPr>
            <a:r>
              <a:rPr lang="en-US" altLang="zh-CN" b="1" dirty="0">
                <a:latin typeface="Arial" panose="020B0604020202020204" pitchFamily="34" charset="0"/>
                <a:cs typeface="Arial" panose="020B0604020202020204" pitchFamily="34" charset="0"/>
              </a:rPr>
              <a:t>           Input:     </a:t>
            </a:r>
            <a:r>
              <a:rPr lang="en-US" altLang="zh-CN" dirty="0">
                <a:latin typeface="Arial" panose="020B0604020202020204" pitchFamily="34" charset="0"/>
                <a:cs typeface="Arial" panose="020B0604020202020204" pitchFamily="34" charset="0"/>
              </a:rPr>
              <a:t>8 2 4 9 3 6</a:t>
            </a:r>
            <a:endParaRPr lang="en-US" altLang="zh-CN" dirty="0">
              <a:latin typeface="Arial" panose="020B0604020202020204" pitchFamily="34" charset="0"/>
              <a:cs typeface="Arial" panose="020B0604020202020204" pitchFamily="34" charset="0"/>
            </a:endParaRPr>
          </a:p>
          <a:p>
            <a:pPr marL="457200" lvl="1" indent="0">
              <a:lnSpc>
                <a:spcPct val="150000"/>
              </a:lnSpc>
              <a:spcBef>
                <a:spcPts val="0"/>
              </a:spcBef>
              <a:spcAft>
                <a:spcPts val="0"/>
              </a:spcAft>
              <a:buNone/>
            </a:pPr>
            <a:r>
              <a:rPr lang="en-US" altLang="zh-CN" b="1" dirty="0">
                <a:latin typeface="Arial" panose="020B0604020202020204" pitchFamily="34" charset="0"/>
                <a:cs typeface="Arial" panose="020B0604020202020204" pitchFamily="34" charset="0"/>
              </a:rPr>
              <a:t>           Output:  </a:t>
            </a:r>
            <a:r>
              <a:rPr lang="en-US" altLang="zh-CN" dirty="0">
                <a:latin typeface="Arial" panose="020B0604020202020204" pitchFamily="34" charset="0"/>
                <a:cs typeface="Arial" panose="020B0604020202020204" pitchFamily="34" charset="0"/>
              </a:rPr>
              <a:t>2 3 4 6 8 9</a:t>
            </a:r>
            <a:endParaRPr lang="en-US" altLang="zh-CN" dirty="0">
              <a:latin typeface="Arial" panose="020B0604020202020204" pitchFamily="34" charset="0"/>
              <a:cs typeface="Arial" panose="020B0604020202020204" pitchFamily="34" charset="0"/>
            </a:endParaRPr>
          </a:p>
          <a:p>
            <a:pPr algn="just">
              <a:lnSpc>
                <a:spcPct val="150000"/>
              </a:lnSpc>
              <a:spcBef>
                <a:spcPts val="0"/>
              </a:spcBef>
              <a:spcAft>
                <a:spcPts val="0"/>
              </a:spcAft>
              <a:buNone/>
            </a:pPr>
            <a:r>
              <a:rPr lang="zh-CN" altLang="en-US" sz="2400" b="1" dirty="0">
                <a:solidFill>
                  <a:srgbClr val="000000"/>
                </a:solidFill>
                <a:latin typeface="Arial" panose="020B0604020202020204" pitchFamily="34" charset="0"/>
                <a:cs typeface="Arial" panose="020B0604020202020204" pitchFamily="34" charset="0"/>
              </a:rPr>
              <a:t>   如果某个排序算法除存储原始数据的数组之外不再借用额外的工作空间，则称之为原地置换</a:t>
            </a:r>
            <a:r>
              <a:rPr lang="en-US" altLang="zh-CN" sz="2400" b="1" dirty="0">
                <a:solidFill>
                  <a:srgbClr val="000000"/>
                </a:solidFill>
                <a:latin typeface="Arial" panose="020B0604020202020204" pitchFamily="34" charset="0"/>
                <a:cs typeface="Arial" panose="020B0604020202020204" pitchFamily="34" charset="0"/>
              </a:rPr>
              <a:t>(in place)</a:t>
            </a:r>
            <a:r>
              <a:rPr lang="zh-CN" altLang="en-US" sz="2400" b="1" dirty="0">
                <a:solidFill>
                  <a:srgbClr val="000000"/>
                </a:solidFill>
                <a:latin typeface="Arial" panose="020B0604020202020204" pitchFamily="34" charset="0"/>
                <a:cs typeface="Arial" panose="020B0604020202020204" pitchFamily="34" charset="0"/>
              </a:rPr>
              <a:t>排序算法。</a:t>
            </a:r>
            <a:endParaRPr lang="zh-CN" altLang="en-US" sz="2400" b="1" dirty="0">
              <a:solidFill>
                <a:srgbClr val="000000"/>
              </a:solidFill>
              <a:latin typeface="Arial" panose="020B0604020202020204" pitchFamily="34" charset="0"/>
              <a:cs typeface="Arial" panose="020B0604020202020204" pitchFamily="34" charset="0"/>
            </a:endParaRPr>
          </a:p>
          <a:p>
            <a:pPr marL="457200" lvl="1" indent="0">
              <a:buNone/>
            </a:pP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pPr algn="ctr"/>
            <a:r>
              <a:rPr lang="zh-CN" altLang="en-US" dirty="0"/>
              <a:t>排序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a:buClr>
                    <a:srgbClr val="F40CB7"/>
                  </a:buClr>
                </a:pPr>
                <a:r>
                  <a:rPr lang="zh-CN" altLang="en-US" b="1" dirty="0">
                    <a:latin typeface="+mn-ea"/>
                  </a:rPr>
                  <a:t>定理</a:t>
                </a:r>
                <a:r>
                  <a:rPr lang="en-US" altLang="zh-CN" b="1" dirty="0">
                    <a:latin typeface="+mn-ea"/>
                  </a:rPr>
                  <a:t>1</a:t>
                </a:r>
                <a:r>
                  <a:rPr lang="zh-CN" altLang="en-US" b="1" dirty="0">
                    <a:latin typeface="+mn-ea"/>
                  </a:rPr>
                  <a:t>：</a:t>
                </a:r>
                <a:endParaRPr lang="en-US" altLang="zh-CN" b="1" dirty="0">
                  <a:latin typeface="+mn-ea"/>
                </a:endParaRPr>
              </a:p>
              <a:p>
                <a:pPr lvl="1">
                  <a:buClr>
                    <a:srgbClr val="F40CB7"/>
                  </a:buClr>
                </a:pPr>
                <a:r>
                  <a:rPr lang="zh-CN" altLang="en-US" sz="2800" b="1" dirty="0">
                    <a:latin typeface="+mn-ea"/>
                  </a:rPr>
                  <a:t>在最坏情况下，任何比较排序算法都需要做</a:t>
                </a:r>
                <a14:m>
                  <m:oMath xmlns:m="http://schemas.openxmlformats.org/officeDocument/2006/math">
                    <m:r>
                      <m:rPr>
                        <m:sty m:val="p"/>
                      </m:rPr>
                      <a:rPr lang="el-GR" altLang="zh-CN" sz="2800" b="1" i="1">
                        <a:latin typeface="Cambria Math" panose="02040503050406030204" pitchFamily="18" charset="0"/>
                      </a:rPr>
                      <m:t>Ω</m:t>
                    </m:r>
                    <m:r>
                      <a:rPr lang="en-US" altLang="zh-CN" sz="2800" b="1" i="1">
                        <a:latin typeface="Cambria Math" panose="02040503050406030204" pitchFamily="18" charset="0"/>
                      </a:rPr>
                      <m:t>(</m:t>
                    </m:r>
                    <m:r>
                      <a:rPr lang="en-US" altLang="zh-CN" sz="2800" b="1" i="1">
                        <a:latin typeface="Cambria Math" panose="02040503050406030204" pitchFamily="18" charset="0"/>
                      </a:rPr>
                      <m:t>𝒏</m:t>
                    </m:r>
                    <m:func>
                      <m:funcPr>
                        <m:ctrlPr>
                          <a:rPr lang="en-US" altLang="zh-CN" sz="2800" b="1" i="1">
                            <a:latin typeface="Cambria Math" panose="02040503050406030204" pitchFamily="18" charset="0"/>
                          </a:rPr>
                        </m:ctrlPr>
                      </m:funcPr>
                      <m:fName>
                        <m:sSub>
                          <m:sSubPr>
                            <m:ctrlPr>
                              <a:rPr lang="en-US" altLang="zh-CN" sz="2800" b="1"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b="1" i="1">
                                <a:latin typeface="Cambria Math" panose="02040503050406030204" pitchFamily="18" charset="0"/>
                              </a:rPr>
                              <m:t>𝟐</m:t>
                            </m:r>
                          </m:sub>
                        </m:sSub>
                      </m:fName>
                      <m:e>
                        <m:r>
                          <a:rPr lang="en-US" altLang="zh-CN" sz="2800" b="1" i="1">
                            <a:latin typeface="Cambria Math" panose="02040503050406030204" pitchFamily="18" charset="0"/>
                          </a:rPr>
                          <m:t>𝒏</m:t>
                        </m:r>
                      </m:e>
                    </m:func>
                    <m:r>
                      <a:rPr lang="en-US" altLang="zh-CN" sz="2800" b="1" i="1">
                        <a:latin typeface="Cambria Math" panose="02040503050406030204" pitchFamily="18" charset="0"/>
                      </a:rPr>
                      <m:t>)</m:t>
                    </m:r>
                    <m:r>
                      <a:rPr lang="zh-CN" altLang="en-US" sz="2800" b="1" i="1" smtClean="0">
                        <a:latin typeface="Cambria Math" panose="02040503050406030204" pitchFamily="18" charset="0"/>
                      </a:rPr>
                      <m:t>次</m:t>
                    </m:r>
                  </m:oMath>
                </a14:m>
                <a:r>
                  <a:rPr lang="zh-CN" altLang="en-US" sz="2800" b="1" dirty="0">
                    <a:latin typeface="+mn-ea"/>
                  </a:rPr>
                  <a:t>比较。</a:t>
                </a:r>
                <a:endParaRPr lang="en-US" altLang="zh-CN" sz="2800" b="1" dirty="0">
                  <a:latin typeface="+mn-ea"/>
                </a:endParaRPr>
              </a:p>
              <a:p>
                <a:pPr marL="457200" lvl="1" indent="0">
                  <a:buClr>
                    <a:srgbClr val="F40CB7"/>
                  </a:buClr>
                  <a:buNone/>
                </a:pPr>
                <a:endParaRPr lang="en-US" altLang="zh-CN" sz="2800" b="1" dirty="0">
                  <a:latin typeface="+mn-ea"/>
                </a:endParaRPr>
              </a:p>
              <a:p>
                <a:pPr>
                  <a:buClr>
                    <a:srgbClr val="F40CB7"/>
                  </a:buClr>
                </a:pPr>
                <a:r>
                  <a:rPr lang="zh-CN" altLang="en-US" b="1" dirty="0">
                    <a:latin typeface="+mn-ea"/>
                  </a:rPr>
                  <a:t>推论：堆排序和归并排序都是渐近最优的</a:t>
                </a:r>
                <a:r>
                  <a:rPr lang="zh-CN" altLang="en-US" b="1" dirty="0">
                    <a:solidFill>
                      <a:srgbClr val="FF0000"/>
                    </a:solidFill>
                    <a:latin typeface="+mn-ea"/>
                  </a:rPr>
                  <a:t>比较</a:t>
                </a:r>
                <a:r>
                  <a:rPr lang="zh-CN" altLang="en-US" b="1" dirty="0">
                    <a:latin typeface="+mn-ea"/>
                  </a:rPr>
                  <a:t>排序算法</a:t>
                </a:r>
                <a:endParaRPr lang="en-US" altLang="zh-CN" b="1" dirty="0">
                  <a:latin typeface="+mn-ea"/>
                </a:endParaRPr>
              </a:p>
              <a:p>
                <a:pPr marL="457200" lvl="1" indent="0">
                  <a:buClr>
                    <a:srgbClr val="F40CB7"/>
                  </a:buClr>
                  <a:buNone/>
                </a:pPr>
                <a:r>
                  <a:rPr lang="zh-CN" altLang="en-US" b="1" dirty="0">
                    <a:latin typeface="+mn-ea"/>
                  </a:rPr>
                  <a:t>证明：</a:t>
                </a:r>
                <a:endParaRPr lang="en-US" altLang="zh-CN" b="1" dirty="0">
                  <a:latin typeface="+mn-ea"/>
                </a:endParaRPr>
              </a:p>
              <a:p>
                <a:pPr lvl="2">
                  <a:buClr>
                    <a:srgbClr val="F40CB7"/>
                  </a:buClr>
                </a:pPr>
                <a:r>
                  <a:rPr lang="zh-CN" altLang="en-US" b="1" dirty="0">
                    <a:latin typeface="+mn-ea"/>
                  </a:rPr>
                  <a:t>堆排序和归并排序的运行时间上界是</a:t>
                </a:r>
                <a:r>
                  <a:rPr lang="en-US" altLang="zh-CN" b="1" dirty="0">
                    <a:latin typeface="+mn-ea"/>
                  </a:rPr>
                  <a:t>:</a:t>
                </a:r>
                <a14:m>
                  <m:oMath xmlns:m="http://schemas.openxmlformats.org/officeDocument/2006/math">
                    <m:r>
                      <m:rPr>
                        <m:sty m:val="p"/>
                      </m:rPr>
                      <a:rPr lang="el-GR" altLang="zh-CN" b="1" i="1" smtClean="0">
                        <a:latin typeface="Cambria Math" panose="02040503050406030204" pitchFamily="18" charset="0"/>
                      </a:rPr>
                      <m:t>Ο</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𝒏</m:t>
                        </m:r>
                        <m:func>
                          <m:funcPr>
                            <m:ctrlPr>
                              <a:rPr lang="en-US" altLang="zh-CN" b="1" i="1" smtClean="0">
                                <a:latin typeface="Cambria Math" panose="02040503050406030204" pitchFamily="18" charset="0"/>
                              </a:rPr>
                            </m:ctrlPr>
                          </m:funcPr>
                          <m:fName>
                            <m:sSub>
                              <m:sSubPr>
                                <m:ctrlPr>
                                  <a:rPr lang="en-US" altLang="zh-CN" b="1"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1" i="1" smtClean="0">
                                    <a:latin typeface="Cambria Math" panose="02040503050406030204" pitchFamily="18" charset="0"/>
                                  </a:rPr>
                                  <m:t>𝟐</m:t>
                                </m:r>
                              </m:sub>
                            </m:sSub>
                          </m:fName>
                          <m:e>
                            <m:r>
                              <a:rPr lang="en-US" altLang="zh-CN" b="1" i="1" smtClean="0">
                                <a:latin typeface="Cambria Math" panose="02040503050406030204" pitchFamily="18" charset="0"/>
                              </a:rPr>
                              <m:t>𝒏</m:t>
                            </m:r>
                          </m:e>
                        </m:func>
                      </m:e>
                    </m:d>
                    <m:r>
                      <a:rPr lang="en-US" altLang="zh-CN" b="1" i="0" smtClean="0">
                        <a:latin typeface="Cambria Math" panose="02040503050406030204" pitchFamily="18" charset="0"/>
                      </a:rPr>
                      <m:t>;</m:t>
                    </m:r>
                  </m:oMath>
                </a14:m>
                <a:endParaRPr lang="en-US" altLang="zh-CN" b="1" dirty="0">
                  <a:latin typeface="+mn-ea"/>
                </a:endParaRPr>
              </a:p>
              <a:p>
                <a:pPr lvl="2">
                  <a:buClr>
                    <a:srgbClr val="F40CB7"/>
                  </a:buClr>
                </a:pPr>
                <a:r>
                  <a:rPr lang="zh-CN" altLang="en-US" dirty="0">
                    <a:latin typeface="+mn-ea"/>
                  </a:rPr>
                  <a:t>最坏情况下，比较排序算法的运行时间下界是</a:t>
                </a:r>
                <a14:m>
                  <m:oMath xmlns:m="http://schemas.openxmlformats.org/officeDocument/2006/math">
                    <m:r>
                      <a:rPr lang="zh-CN" altLang="en-US" i="1">
                        <a:latin typeface="Cambria Math" panose="02040503050406030204" pitchFamily="18" charset="0"/>
                      </a:rPr>
                      <m:t>：</m:t>
                    </m:r>
                    <m:r>
                      <m:rPr>
                        <m:sty m:val="p"/>
                      </m:rPr>
                      <a:rPr lang="el-GR" altLang="zh-CN" i="1">
                        <a:latin typeface="Cambria Math" panose="02040503050406030204" pitchFamily="18" charset="0"/>
                      </a:rPr>
                      <m:t>Ω</m:t>
                    </m:r>
                    <m:r>
                      <a:rPr lang="en-US" altLang="zh-CN" i="1">
                        <a:latin typeface="Cambria Math" panose="02040503050406030204" pitchFamily="18" charset="0"/>
                      </a:rPr>
                      <m:t>(</m:t>
                    </m:r>
                    <m:r>
                      <a:rPr lang="en-US" altLang="zh-CN" i="1">
                        <a:latin typeface="Cambria Math" panose="02040503050406030204" pitchFamily="18" charset="0"/>
                      </a:rPr>
                      <m:t>𝒏</m:t>
                    </m:r>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𝟐</m:t>
                            </m:r>
                          </m:sub>
                        </m:sSub>
                      </m:fName>
                      <m:e>
                        <m:r>
                          <a:rPr lang="en-US" altLang="zh-CN" i="1">
                            <a:latin typeface="Cambria Math" panose="02040503050406030204" pitchFamily="18" charset="0"/>
                          </a:rPr>
                          <m:t>𝒏</m:t>
                        </m:r>
                      </m:e>
                    </m:func>
                    <m:r>
                      <a:rPr lang="en-US" altLang="zh-CN" i="1">
                        <a:latin typeface="Cambria Math" panose="02040503050406030204" pitchFamily="18" charset="0"/>
                      </a:rPr>
                      <m:t>)</m:t>
                    </m:r>
                  </m:oMath>
                </a14:m>
                <a:r>
                  <a:rPr lang="zh-CN" altLang="en-US" dirty="0">
                    <a:latin typeface="+mn-ea"/>
                  </a:rPr>
                  <a:t>；</a:t>
                </a:r>
                <a:endParaRPr lang="en-US" altLang="zh-CN" dirty="0">
                  <a:latin typeface="+mn-ea"/>
                </a:endParaRPr>
              </a:p>
              <a:p>
                <a:pPr lvl="2">
                  <a:buClr>
                    <a:srgbClr val="F40CB7"/>
                  </a:buClr>
                </a:pPr>
                <a:r>
                  <a:rPr lang="zh-CN" altLang="en-US" dirty="0">
                    <a:latin typeface="+mn-ea"/>
                  </a:rPr>
                  <a:t>算法运行时间的上界和下界是渐近相等</a:t>
                </a:r>
                <a:endParaRPr lang="en-US" altLang="zh-CN" b="1" dirty="0">
                  <a:latin typeface="+mn-ea"/>
                </a:endParaRPr>
              </a:p>
              <a:p>
                <a:pPr lvl="2">
                  <a:buClr>
                    <a:srgbClr val="F40CB7"/>
                  </a:buClr>
                </a:pPr>
                <a:endParaRPr lang="en-US" altLang="zh-CN" b="1" dirty="0">
                  <a:latin typeface="+mn-ea"/>
                </a:endParaRPr>
              </a:p>
              <a:p>
                <a:pPr lvl="2">
                  <a:buClr>
                    <a:srgbClr val="F40CB7"/>
                  </a:buClr>
                </a:pPr>
                <a:endParaRPr lang="en-US" altLang="zh-CN" b="1" dirty="0">
                  <a:latin typeface="+mn-ea"/>
                </a:endParaRPr>
              </a:p>
              <a:p>
                <a:pPr marL="457200" lvl="1" indent="0">
                  <a:buClr>
                    <a:srgbClr val="F40CB7"/>
                  </a:buClr>
                  <a:buNone/>
                </a:pPr>
                <a:endParaRPr lang="en-US" altLang="zh-CN" b="1" dirty="0">
                  <a:latin typeface="+mn-ea"/>
                </a:endParaRPr>
              </a:p>
              <a:p>
                <a:pPr lvl="1">
                  <a:buClr>
                    <a:srgbClr val="F40CB7"/>
                  </a:buClr>
                </a:pPr>
                <a:endParaRPr lang="zh-CN" altLang="en-US" b="1" dirty="0">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r="-1068"/>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t>比较排序算法的下界</a:t>
            </a:r>
            <a:endParaRPr lang="zh-CN" altLang="en-US" dirty="0">
              <a:latin typeface="+mj-lt"/>
            </a:endParaRPr>
          </a:p>
        </p:txBody>
      </p:sp>
      <p:sp>
        <p:nvSpPr>
          <p:cNvPr id="4" name="右箭头 3"/>
          <p:cNvSpPr/>
          <p:nvPr/>
        </p:nvSpPr>
        <p:spPr>
          <a:xfrm>
            <a:off x="5628066" y="5537915"/>
            <a:ext cx="838032" cy="33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4735" y="5422005"/>
            <a:ext cx="2627291" cy="5666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一个最优算法</a:t>
            </a:r>
            <a:endParaRPr lang="zh-CN" altLang="en-US" sz="28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mn-ea"/>
              </a:rPr>
              <a:t>线性时间排序</a:t>
            </a:r>
            <a:endParaRPr lang="en-US" altLang="zh-CN" b="1" dirty="0">
              <a:latin typeface="+mn-ea"/>
            </a:endParaRPr>
          </a:p>
          <a:p>
            <a:pPr lvl="1">
              <a:buClr>
                <a:srgbClr val="F40CB7"/>
              </a:buClr>
            </a:pPr>
            <a:r>
              <a:rPr lang="zh-CN" altLang="en-US" sz="2800" b="1" dirty="0">
                <a:latin typeface="+mn-ea"/>
              </a:rPr>
              <a:t>计数排序</a:t>
            </a:r>
            <a:endParaRPr lang="en-US" altLang="zh-CN" sz="2800" b="1" dirty="0">
              <a:latin typeface="+mn-ea"/>
            </a:endParaRPr>
          </a:p>
          <a:p>
            <a:pPr lvl="1">
              <a:buClr>
                <a:srgbClr val="F40CB7"/>
              </a:buClr>
            </a:pPr>
            <a:r>
              <a:rPr lang="zh-CN" altLang="en-US" sz="2800" b="1" dirty="0">
                <a:latin typeface="+mn-ea"/>
              </a:rPr>
              <a:t>基排序</a:t>
            </a:r>
            <a:endParaRPr lang="en-US" altLang="zh-CN" sz="2800" b="1" dirty="0">
              <a:latin typeface="+mn-ea"/>
            </a:endParaRPr>
          </a:p>
          <a:p>
            <a:pPr lvl="1">
              <a:buClr>
                <a:srgbClr val="F40CB7"/>
              </a:buClr>
            </a:pPr>
            <a:r>
              <a:rPr lang="zh-CN" altLang="en-US" sz="2800" b="1" dirty="0">
                <a:latin typeface="+mn-ea"/>
              </a:rPr>
              <a:t>桶排序</a:t>
            </a:r>
            <a:endParaRPr lang="zh-CN" altLang="en-US" sz="2800" b="1" dirty="0">
              <a:latin typeface="+mn-ea"/>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mn-ea"/>
              </a:rPr>
              <a:t>计数排序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Counting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marL="433705" lvl="1" indent="0">
              <a:buNone/>
            </a:pPr>
            <a:r>
              <a:rPr lang="en-US" altLang="zh-CN" sz="2800" b="1" dirty="0">
                <a:latin typeface="Arial" panose="020B0604020202020204" pitchFamily="34" charset="0"/>
                <a:cs typeface="Arial" panose="020B0604020202020204" pitchFamily="34" charset="0"/>
              </a:rPr>
              <a:t>Input</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A[1…n], where A[j]</a:t>
            </a:r>
            <a:r>
              <a:rPr lang="zh-CN" altLang="zh-CN"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{1, 2, …, k} .</a:t>
            </a:r>
            <a:endParaRPr lang="zh-CN" altLang="zh-CN" sz="2800" b="1" dirty="0">
              <a:latin typeface="Arial" panose="020B0604020202020204" pitchFamily="34" charset="0"/>
              <a:cs typeface="Arial" panose="020B0604020202020204" pitchFamily="34" charset="0"/>
            </a:endParaRPr>
          </a:p>
          <a:p>
            <a:pPr marL="433705" lvl="1" indent="0">
              <a:buNone/>
            </a:pPr>
            <a:r>
              <a:rPr lang="en-US" altLang="zh-CN" sz="2800" b="1" dirty="0">
                <a:latin typeface="Arial" panose="020B0604020202020204" pitchFamily="34" charset="0"/>
                <a:cs typeface="Arial" panose="020B0604020202020204" pitchFamily="34" charset="0"/>
              </a:rPr>
              <a:t>Output</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B[1…n], sorted.</a:t>
            </a:r>
            <a:endParaRPr lang="zh-CN" altLang="zh-CN" sz="2800" b="1" dirty="0">
              <a:latin typeface="Arial" panose="020B0604020202020204" pitchFamily="34" charset="0"/>
              <a:cs typeface="Arial" panose="020B0604020202020204" pitchFamily="34" charset="0"/>
            </a:endParaRPr>
          </a:p>
          <a:p>
            <a:pPr marL="433705" lvl="1" indent="0">
              <a:buNone/>
            </a:pPr>
            <a:r>
              <a:rPr lang="en-US" altLang="zh-CN" sz="2800" b="1" dirty="0">
                <a:latin typeface="Arial" panose="020B0604020202020204" pitchFamily="34" charset="0"/>
                <a:cs typeface="Arial" panose="020B0604020202020204" pitchFamily="34" charset="0"/>
              </a:rPr>
              <a:t>Auxiliary storage: C[1…k] .</a:t>
            </a:r>
            <a:endParaRPr lang="en-US" altLang="zh-CN" sz="2800" b="1" dirty="0">
              <a:latin typeface="Arial" panose="020B0604020202020204" pitchFamily="34" charset="0"/>
              <a:cs typeface="Arial" panose="020B0604020202020204" pitchFamily="34" charset="0"/>
            </a:endParaRPr>
          </a:p>
          <a:p>
            <a:pPr marL="433705" lvl="1" indent="0">
              <a:buNone/>
            </a:pPr>
            <a:endParaRPr lang="en-US" altLang="zh-CN" sz="2800" b="1" dirty="0">
              <a:latin typeface="Arial" panose="020B0604020202020204" pitchFamily="34" charset="0"/>
              <a:cs typeface="Arial" panose="020B0604020202020204" pitchFamily="34" charset="0"/>
            </a:endParaRPr>
          </a:p>
          <a:p>
            <a:pPr marL="433705" lvl="1" indent="0">
              <a:buNone/>
            </a:pPr>
            <a:r>
              <a:rPr lang="zh-CN" altLang="en-US" sz="2800" b="1" dirty="0">
                <a:latin typeface="Arial" panose="020B0604020202020204" pitchFamily="34" charset="0"/>
                <a:cs typeface="Arial" panose="020B0604020202020204" pitchFamily="34" charset="0"/>
              </a:rPr>
              <a:t>计数排序的基本思想：</a:t>
            </a:r>
            <a:endParaRPr lang="en-US" altLang="zh-CN" sz="2800" b="1" dirty="0">
              <a:latin typeface="Arial" panose="020B0604020202020204" pitchFamily="34" charset="0"/>
              <a:cs typeface="Arial" panose="020B0604020202020204" pitchFamily="34" charset="0"/>
            </a:endParaRPr>
          </a:p>
          <a:p>
            <a:pPr marL="433705" lvl="1" indent="0">
              <a:buNone/>
            </a:pPr>
            <a:r>
              <a:rPr lang="zh-CN" altLang="en-US" sz="2800" b="1" dirty="0">
                <a:latin typeface="Times New Roman" panose="02020603050405020304" pitchFamily="18" charset="0"/>
                <a:cs typeface="Times New Roman" panose="02020603050405020304" pitchFamily="18" charset="0"/>
              </a:rPr>
              <a:t>对每一个输入元素</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，确定小于</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的元素个数，这样就可以直接把</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放到它该放的位置上。</a:t>
            </a:r>
            <a:endParaRPr lang="zh-CN" altLang="zh-CN" sz="2800" b="1" dirty="0">
              <a:latin typeface="Times New Roman" panose="02020603050405020304" pitchFamily="18" charset="0"/>
              <a:cs typeface="Times New Roman" panose="02020603050405020304" pitchFamily="18" charset="0"/>
            </a:endParaRPr>
          </a:p>
          <a:p>
            <a:pPr>
              <a:buClr>
                <a:srgbClr val="F40CB7"/>
              </a:buClr>
            </a:pPr>
            <a:endParaRPr lang="zh-CN" altLang="en-US" b="1"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Clr>
                <a:srgbClr val="F40CB7"/>
              </a:buClr>
            </a:pPr>
            <a:r>
              <a:rPr lang="zh-CN" altLang="en-US" sz="3000" b="1" dirty="0">
                <a:latin typeface="+mn-ea"/>
              </a:rPr>
              <a:t>计数排序</a:t>
            </a:r>
            <a:r>
              <a:rPr lang="zh-CN" altLang="en-US" sz="3000" b="1" dirty="0">
                <a:latin typeface="Arial" panose="020B0604020202020204" pitchFamily="34" charset="0"/>
                <a:cs typeface="Arial" panose="020B0604020202020204" pitchFamily="34" charset="0"/>
              </a:rPr>
              <a:t>（</a:t>
            </a:r>
            <a:r>
              <a:rPr lang="en-US" altLang="zh-CN" sz="3000" b="1" dirty="0">
                <a:latin typeface="Arial" panose="020B0604020202020204" pitchFamily="34" charset="0"/>
                <a:cs typeface="Arial" panose="020B0604020202020204" pitchFamily="34" charset="0"/>
              </a:rPr>
              <a:t>Counting sort</a:t>
            </a:r>
            <a:r>
              <a:rPr lang="zh-CN" altLang="en-US" sz="3000" b="1" dirty="0">
                <a:latin typeface="Arial" panose="020B0604020202020204" pitchFamily="34" charset="0"/>
                <a:cs typeface="Arial" panose="020B0604020202020204" pitchFamily="34" charset="0"/>
              </a:rPr>
              <a:t>）</a:t>
            </a:r>
            <a:endParaRPr lang="en-US" altLang="zh-CN" sz="3000" b="1" dirty="0">
              <a:latin typeface="+mn-ea"/>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for </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 </a:t>
            </a:r>
            <a:r>
              <a:rPr lang="en-US" altLang="zh-CN" sz="2800" b="1" dirty="0">
                <a:latin typeface="Arial" panose="020B0604020202020204" pitchFamily="34" charset="0"/>
                <a:cs typeface="Arial" panose="020B0604020202020204" pitchFamily="34" charset="0"/>
                <a:sym typeface="Wingdings" panose="05000000000000000000" pitchFamily="2" charset="2"/>
              </a:rPr>
              <a:t></a:t>
            </a:r>
            <a:r>
              <a:rPr lang="en-US" altLang="zh-CN" sz="2800" b="1" dirty="0">
                <a:latin typeface="Arial" panose="020B0604020202020204" pitchFamily="34" charset="0"/>
                <a:cs typeface="Arial" panose="020B0604020202020204" pitchFamily="34" charset="0"/>
              </a:rPr>
              <a:t>1 to k </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C[</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sym typeface="Wingdings" panose="05000000000000000000" pitchFamily="2" charset="2"/>
              </a:rPr>
              <a:t></a:t>
            </a:r>
            <a:r>
              <a:rPr lang="en-US" altLang="zh-CN" sz="2800" b="1" dirty="0">
                <a:latin typeface="Arial" panose="020B0604020202020204" pitchFamily="34" charset="0"/>
                <a:cs typeface="Arial" panose="020B0604020202020204" pitchFamily="34" charset="0"/>
              </a:rPr>
              <a:t>0;</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for j </a:t>
            </a:r>
            <a:r>
              <a:rPr lang="en-US" altLang="zh-CN" sz="2800" b="1" dirty="0">
                <a:latin typeface="Arial" panose="020B0604020202020204" pitchFamily="34" charset="0"/>
                <a:cs typeface="Arial" panose="020B0604020202020204" pitchFamily="34" charset="0"/>
                <a:sym typeface="Wingdings" panose="05000000000000000000" pitchFamily="2" charset="2"/>
              </a:rPr>
              <a:t></a:t>
            </a:r>
            <a:r>
              <a:rPr lang="en-US" altLang="zh-CN" sz="2800" b="1" dirty="0">
                <a:latin typeface="Arial" panose="020B0604020202020204" pitchFamily="34" charset="0"/>
                <a:cs typeface="Arial" panose="020B0604020202020204" pitchFamily="34" charset="0"/>
              </a:rPr>
              <a:t>1 to n</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C[</a:t>
            </a:r>
            <a:r>
              <a:rPr lang="en-US" altLang="zh-CN" sz="2800" b="1" dirty="0">
                <a:solidFill>
                  <a:srgbClr val="0000CC"/>
                </a:solidFill>
                <a:latin typeface="Arial" panose="020B0604020202020204" pitchFamily="34" charset="0"/>
                <a:cs typeface="Arial" panose="020B0604020202020204" pitchFamily="34" charset="0"/>
              </a:rPr>
              <a:t>A[j]</a:t>
            </a:r>
            <a:r>
              <a:rPr lang="en-US" altLang="zh-CN"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sym typeface="Wingdings" panose="05000000000000000000" pitchFamily="2" charset="2"/>
              </a:rPr>
              <a:t> </a:t>
            </a:r>
            <a:r>
              <a:rPr lang="en-US" altLang="zh-CN" sz="2800" b="1" dirty="0">
                <a:latin typeface="Arial" panose="020B0604020202020204" pitchFamily="34" charset="0"/>
                <a:cs typeface="Arial" panose="020B0604020202020204" pitchFamily="34" charset="0"/>
              </a:rPr>
              <a:t>C[</a:t>
            </a:r>
            <a:r>
              <a:rPr lang="en-US" altLang="zh-CN" sz="2800" b="1" dirty="0">
                <a:solidFill>
                  <a:srgbClr val="0000CC"/>
                </a:solidFill>
                <a:latin typeface="Arial" panose="020B0604020202020204" pitchFamily="34" charset="0"/>
                <a:cs typeface="Arial" panose="020B0604020202020204" pitchFamily="34" charset="0"/>
              </a:rPr>
              <a:t>A[j]</a:t>
            </a:r>
            <a:r>
              <a:rPr lang="en-US" altLang="zh-CN" sz="2800" b="1" dirty="0">
                <a:latin typeface="Arial" panose="020B0604020202020204" pitchFamily="34" charset="0"/>
                <a:cs typeface="Arial" panose="020B0604020202020204" pitchFamily="34" charset="0"/>
              </a:rPr>
              <a:t>] + 1;       </a:t>
            </a:r>
            <a:r>
              <a:rPr lang="en-US" altLang="zh-CN" sz="2800" b="1" dirty="0">
                <a:solidFill>
                  <a:srgbClr val="FF0000"/>
                </a:solidFill>
                <a:latin typeface="Arial" panose="020B0604020202020204" pitchFamily="34" charset="0"/>
                <a:cs typeface="Arial" panose="020B0604020202020204" pitchFamily="34" charset="0"/>
              </a:rPr>
              <a:t>//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 |{key =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for </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sym typeface="Wingdings" panose="05000000000000000000" pitchFamily="2" charset="2"/>
              </a:rPr>
              <a:t> </a:t>
            </a:r>
            <a:r>
              <a:rPr lang="en-US" altLang="zh-CN" sz="2800" b="1" dirty="0">
                <a:latin typeface="Arial" panose="020B0604020202020204" pitchFamily="34" charset="0"/>
                <a:cs typeface="Arial" panose="020B0604020202020204" pitchFamily="34" charset="0"/>
              </a:rPr>
              <a:t>2 to k</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C[</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sym typeface="Wingdings" panose="05000000000000000000" pitchFamily="2" charset="2"/>
              </a:rPr>
              <a:t> </a:t>
            </a:r>
            <a:r>
              <a:rPr lang="en-US" altLang="zh-CN" sz="2800" b="1" dirty="0">
                <a:latin typeface="Arial" panose="020B0604020202020204" pitchFamily="34" charset="0"/>
                <a:cs typeface="Arial" panose="020B0604020202020204" pitchFamily="34" charset="0"/>
              </a:rPr>
              <a:t>C[</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 + C[</a:t>
            </a:r>
            <a:r>
              <a:rPr lang="en-US" altLang="zh-CN" sz="2800" b="1" dirty="0" err="1">
                <a:latin typeface="Arial" panose="020B0604020202020204" pitchFamily="34" charset="0"/>
                <a:cs typeface="Arial" panose="020B0604020202020204" pitchFamily="34" charset="0"/>
              </a:rPr>
              <a:t>i</a:t>
            </a:r>
            <a:r>
              <a:rPr lang="en-US" altLang="zh-CN" sz="2800" b="1" dirty="0">
                <a:latin typeface="Arial" panose="020B0604020202020204" pitchFamily="34" charset="0"/>
                <a:cs typeface="Arial" panose="020B0604020202020204" pitchFamily="34" charset="0"/>
              </a:rPr>
              <a:t>–1];          </a:t>
            </a:r>
            <a:r>
              <a:rPr lang="en-US" altLang="zh-CN" sz="2800" b="1" dirty="0">
                <a:solidFill>
                  <a:srgbClr val="FF0000"/>
                </a:solidFill>
                <a:latin typeface="Arial" panose="020B0604020202020204" pitchFamily="34" charset="0"/>
                <a:cs typeface="Arial" panose="020B0604020202020204" pitchFamily="34" charset="0"/>
              </a:rPr>
              <a:t>//C[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 |{key </a:t>
            </a:r>
            <a:r>
              <a:rPr lang="zh-CN" altLang="zh-CN" sz="2800" b="1" dirty="0">
                <a:solidFill>
                  <a:srgbClr val="FF0000"/>
                </a:solidFill>
                <a:latin typeface="Arial" panose="020B0604020202020204" pitchFamily="34" charset="0"/>
                <a:cs typeface="Arial" panose="020B0604020202020204" pitchFamily="34" charset="0"/>
              </a:rPr>
              <a:t>≤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for </a:t>
            </a:r>
            <a:r>
              <a:rPr lang="en-US" altLang="zh-CN" sz="2800" b="1" dirty="0" err="1">
                <a:latin typeface="Arial" panose="020B0604020202020204" pitchFamily="34" charset="0"/>
                <a:cs typeface="Arial" panose="020B0604020202020204" pitchFamily="34" charset="0"/>
              </a:rPr>
              <a:t>j</a:t>
            </a:r>
            <a:r>
              <a:rPr lang="en-US" altLang="zh-CN" sz="2800" b="1" dirty="0" err="1">
                <a:latin typeface="Arial" panose="020B0604020202020204" pitchFamily="34" charset="0"/>
                <a:cs typeface="Arial" panose="020B0604020202020204" pitchFamily="34" charset="0"/>
                <a:sym typeface="Wingdings" panose="05000000000000000000" pitchFamily="2" charset="2"/>
              </a:rPr>
              <a:t></a:t>
            </a:r>
            <a:r>
              <a:rPr lang="en-US" altLang="zh-CN" sz="2800" b="1" dirty="0" err="1">
                <a:latin typeface="Arial" panose="020B0604020202020204" pitchFamily="34" charset="0"/>
                <a:cs typeface="Arial" panose="020B0604020202020204" pitchFamily="34" charset="0"/>
              </a:rPr>
              <a:t>n</a:t>
            </a:r>
            <a:r>
              <a:rPr lang="en-US" altLang="zh-CN" sz="2800" b="1" dirty="0">
                <a:latin typeface="Arial" panose="020B0604020202020204" pitchFamily="34" charset="0"/>
                <a:cs typeface="Arial" panose="020B0604020202020204" pitchFamily="34" charset="0"/>
              </a:rPr>
              <a:t> </a:t>
            </a:r>
            <a:r>
              <a:rPr lang="en-US" altLang="zh-CN" sz="2800" b="1" dirty="0" err="1">
                <a:latin typeface="Arial" panose="020B0604020202020204" pitchFamily="34" charset="0"/>
                <a:cs typeface="Arial" panose="020B0604020202020204" pitchFamily="34" charset="0"/>
              </a:rPr>
              <a:t>downto</a:t>
            </a:r>
            <a:r>
              <a:rPr lang="en-US" altLang="zh-CN" sz="2800" b="1" dirty="0">
                <a:latin typeface="Arial" panose="020B0604020202020204" pitchFamily="34" charset="0"/>
                <a:cs typeface="Arial" panose="020B0604020202020204" pitchFamily="34" charset="0"/>
              </a:rPr>
              <a:t> 1</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     B[</a:t>
            </a:r>
            <a:r>
              <a:rPr lang="en-US" altLang="zh-CN" sz="2800" b="1" dirty="0">
                <a:solidFill>
                  <a:srgbClr val="0000CC"/>
                </a:solidFill>
                <a:latin typeface="Arial" panose="020B0604020202020204" pitchFamily="34" charset="0"/>
                <a:cs typeface="Arial" panose="020B0604020202020204" pitchFamily="34" charset="0"/>
              </a:rPr>
              <a:t>C[A[j]]</a:t>
            </a:r>
            <a:r>
              <a:rPr lang="en-US" altLang="zh-CN" sz="2800" b="1" dirty="0">
                <a:latin typeface="Arial" panose="020B0604020202020204" pitchFamily="34" charset="0"/>
                <a:cs typeface="Arial" panose="020B0604020202020204" pitchFamily="34" charset="0"/>
              </a:rPr>
              <a:t>] </a:t>
            </a:r>
            <a:r>
              <a:rPr lang="en-US" altLang="zh-CN" sz="2800" b="1" dirty="0">
                <a:latin typeface="Arial" panose="020B0604020202020204" pitchFamily="34" charset="0"/>
                <a:cs typeface="Arial" panose="020B0604020202020204" pitchFamily="34" charset="0"/>
                <a:sym typeface="Wingdings" panose="05000000000000000000" pitchFamily="2" charset="2"/>
              </a:rPr>
              <a:t> </a:t>
            </a:r>
            <a:r>
              <a:rPr lang="en-US" altLang="zh-CN" sz="2800" b="1" dirty="0">
                <a:latin typeface="Arial" panose="020B0604020202020204" pitchFamily="34" charset="0"/>
                <a:cs typeface="Arial" panose="020B0604020202020204" pitchFamily="34" charset="0"/>
              </a:rPr>
              <a:t>A[j];</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C[A[j]] </a:t>
            </a:r>
            <a:r>
              <a:rPr lang="en-US" altLang="zh-CN" sz="2800" b="1" dirty="0">
                <a:latin typeface="Arial" panose="020B0604020202020204" pitchFamily="34" charset="0"/>
                <a:cs typeface="Arial" panose="020B0604020202020204" pitchFamily="34" charset="0"/>
                <a:sym typeface="Wingdings" panose="05000000000000000000" pitchFamily="2" charset="2"/>
              </a:rPr>
              <a:t> </a:t>
            </a:r>
            <a:r>
              <a:rPr lang="en-US" altLang="zh-CN" sz="2800" b="1" dirty="0">
                <a:latin typeface="Arial" panose="020B0604020202020204" pitchFamily="34" charset="0"/>
                <a:cs typeface="Arial" panose="020B0604020202020204" pitchFamily="34" charset="0"/>
              </a:rPr>
              <a:t>C[A[j]] – 1;</a:t>
            </a:r>
            <a:endParaRPr lang="zh-CN" altLang="zh-CN" sz="2800" b="1" dirty="0">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latin typeface="Arial" panose="020B0604020202020204" pitchFamily="34" charset="0"/>
                <a:cs typeface="Arial" panose="020B0604020202020204" pitchFamily="34" charset="0"/>
              </a:rPr>
              <a:t>   }</a:t>
            </a:r>
            <a:endParaRPr lang="zh-CN" altLang="zh-CN" sz="2800" b="1" dirty="0">
              <a:latin typeface="Arial" panose="020B0604020202020204" pitchFamily="34" charset="0"/>
              <a:cs typeface="Arial" panose="020B0604020202020204" pitchFamily="34" charset="0"/>
            </a:endParaRPr>
          </a:p>
          <a:p>
            <a:pPr marL="0" indent="0">
              <a:lnSpc>
                <a:spcPct val="120000"/>
              </a:lnSpc>
              <a:spcBef>
                <a:spcPts val="0"/>
              </a:spcBef>
              <a:spcAft>
                <a:spcPts val="0"/>
              </a:spcAft>
              <a:buClr>
                <a:srgbClr val="F40CB7"/>
              </a:buClr>
              <a:buNone/>
            </a:pPr>
            <a:endParaRPr lang="zh-CN" altLang="en-US"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90948" y="131364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22797" y="176440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614556" y="271529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46407" y="316605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graphicFrame>
        <p:nvGraphicFramePr>
          <p:cNvPr id="8" name="内容占位符 3"/>
          <p:cNvGraphicFramePr/>
          <p:nvPr/>
        </p:nvGraphicFramePr>
        <p:xfrm>
          <a:off x="5495650" y="1933553"/>
          <a:ext cx="3575176" cy="975360"/>
        </p:xfrm>
        <a:graphic>
          <a:graphicData uri="http://schemas.openxmlformats.org/drawingml/2006/table">
            <a:tbl>
              <a:tblPr firstRow="1" bandRow="1">
                <a:tableStyleId>{5C22544A-7EE6-4342-B048-85BDC9FD1C3A}</a:tableStyleId>
              </a:tblPr>
              <a:tblGrid>
                <a:gridCol w="893794"/>
                <a:gridCol w="893794"/>
                <a:gridCol w="893794"/>
                <a:gridCol w="893794"/>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9" name="文本框 8"/>
          <p:cNvSpPr txBox="1"/>
          <p:nvPr/>
        </p:nvSpPr>
        <p:spPr>
          <a:xfrm>
            <a:off x="4927501" y="2384314"/>
            <a:ext cx="556752" cy="523220"/>
          </a:xfrm>
          <a:prstGeom prst="rect">
            <a:avLst/>
          </a:prstGeom>
          <a:noFill/>
        </p:spPr>
        <p:txBody>
          <a:bodyPr wrap="square" rtlCol="0">
            <a:spAutoFit/>
          </a:bodyPr>
          <a:lstStyle/>
          <a:p>
            <a:r>
              <a:rPr lang="en-US" altLang="zh-CN" sz="2800" b="1" dirty="0">
                <a:solidFill>
                  <a:srgbClr val="0000CC"/>
                </a:solidFill>
              </a:rPr>
              <a:t>C:</a:t>
            </a:r>
            <a:endParaRPr lang="zh-CN" altLang="en-US" sz="2800" b="1" dirty="0">
              <a:solidFill>
                <a:srgbClr val="0000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90948" y="131364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22797" y="176440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614556" y="271529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46407" y="316605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graphicFrame>
        <p:nvGraphicFramePr>
          <p:cNvPr id="8" name="内容占位符 3"/>
          <p:cNvGraphicFramePr/>
          <p:nvPr/>
        </p:nvGraphicFramePr>
        <p:xfrm>
          <a:off x="5495650" y="1933553"/>
          <a:ext cx="3575176" cy="975360"/>
        </p:xfrm>
        <a:graphic>
          <a:graphicData uri="http://schemas.openxmlformats.org/drawingml/2006/table">
            <a:tbl>
              <a:tblPr firstRow="1" bandRow="1">
                <a:tableStyleId>{5C22544A-7EE6-4342-B048-85BDC9FD1C3A}</a:tableStyleId>
              </a:tblPr>
              <a:tblGrid>
                <a:gridCol w="893794"/>
                <a:gridCol w="893794"/>
                <a:gridCol w="893794"/>
                <a:gridCol w="893794"/>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9" name="文本框 8"/>
          <p:cNvSpPr txBox="1"/>
          <p:nvPr/>
        </p:nvSpPr>
        <p:spPr>
          <a:xfrm>
            <a:off x="4927501" y="2384314"/>
            <a:ext cx="556752" cy="523220"/>
          </a:xfrm>
          <a:prstGeom prst="rect">
            <a:avLst/>
          </a:prstGeom>
          <a:noFill/>
        </p:spPr>
        <p:txBody>
          <a:bodyPr wrap="square" rtlCol="0">
            <a:spAutoFit/>
          </a:bodyPr>
          <a:lstStyle/>
          <a:p>
            <a:r>
              <a:rPr lang="en-US" altLang="zh-CN" sz="2800" b="1" dirty="0">
                <a:solidFill>
                  <a:srgbClr val="0000CC"/>
                </a:solidFill>
              </a:rPr>
              <a:t>C:</a:t>
            </a:r>
            <a:endParaRPr lang="zh-CN" altLang="en-US" sz="2800" b="1" dirty="0">
              <a:solidFill>
                <a:srgbClr val="0000CC"/>
              </a:solidFill>
            </a:endParaRPr>
          </a:p>
        </p:txBody>
      </p:sp>
      <p:sp>
        <p:nvSpPr>
          <p:cNvPr id="10" name="矩形 9"/>
          <p:cNvSpPr/>
          <p:nvPr/>
        </p:nvSpPr>
        <p:spPr>
          <a:xfrm>
            <a:off x="721217" y="4546244"/>
            <a:ext cx="4206284" cy="940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for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sz="2800" b="1" dirty="0">
                <a:solidFill>
                  <a:srgbClr val="FF0000"/>
                </a:solidFill>
                <a:latin typeface="Arial" panose="020B0604020202020204" pitchFamily="34" charset="0"/>
                <a:cs typeface="Arial" panose="020B0604020202020204" pitchFamily="34" charset="0"/>
              </a:rPr>
              <a:t>1 to k </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sz="2800" b="1" dirty="0">
                <a:solidFill>
                  <a:srgbClr val="FF0000"/>
                </a:solidFill>
                <a:latin typeface="Arial" panose="020B0604020202020204" pitchFamily="34" charset="0"/>
                <a:cs typeface="Arial" panose="020B0604020202020204" pitchFamily="34" charset="0"/>
              </a:rPr>
              <a:t>0;</a:t>
            </a:r>
            <a:endParaRPr lang="zh-CN" altLang="zh-CN" sz="2800" b="1" dirty="0">
              <a:solidFill>
                <a:srgbClr val="FF0000"/>
              </a:solidFill>
              <a:latin typeface="Arial" panose="020B0604020202020204" pitchFamily="34" charset="0"/>
              <a:cs typeface="Arial" panose="020B0604020202020204" pitchFamily="34" charset="0"/>
            </a:endParaRPr>
          </a:p>
        </p:txBody>
      </p:sp>
      <p:grpSp>
        <p:nvGrpSpPr>
          <p:cNvPr id="2" name="组合 1"/>
          <p:cNvGrpSpPr/>
          <p:nvPr/>
        </p:nvGrpSpPr>
        <p:grpSpPr>
          <a:xfrm>
            <a:off x="5488157" y="2441235"/>
            <a:ext cx="3594294" cy="470715"/>
            <a:chOff x="5501036" y="2441235"/>
            <a:chExt cx="3594294" cy="470715"/>
          </a:xfrm>
        </p:grpSpPr>
        <p:sp>
          <p:nvSpPr>
            <p:cNvPr id="11" name="矩形 10"/>
            <p:cNvSpPr/>
            <p:nvPr/>
          </p:nvSpPr>
          <p:spPr>
            <a:xfrm>
              <a:off x="5501036" y="2441235"/>
              <a:ext cx="850823"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2" name="矩形 11"/>
            <p:cNvSpPr/>
            <p:nvPr/>
          </p:nvSpPr>
          <p:spPr>
            <a:xfrm>
              <a:off x="6355294" y="2448311"/>
              <a:ext cx="935904"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3" name="矩形 12"/>
            <p:cNvSpPr/>
            <p:nvPr/>
          </p:nvSpPr>
          <p:spPr>
            <a:xfrm>
              <a:off x="7304700" y="2448311"/>
              <a:ext cx="935904"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4" name="矩形 13"/>
            <p:cNvSpPr/>
            <p:nvPr/>
          </p:nvSpPr>
          <p:spPr>
            <a:xfrm>
              <a:off x="8244508" y="2446991"/>
              <a:ext cx="850822"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90948" y="131364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22797" y="176440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614556" y="271529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46407" y="316605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graphicFrame>
        <p:nvGraphicFramePr>
          <p:cNvPr id="8" name="内容占位符 3"/>
          <p:cNvGraphicFramePr/>
          <p:nvPr/>
        </p:nvGraphicFramePr>
        <p:xfrm>
          <a:off x="5495650" y="1933553"/>
          <a:ext cx="3575176" cy="975360"/>
        </p:xfrm>
        <a:graphic>
          <a:graphicData uri="http://schemas.openxmlformats.org/drawingml/2006/table">
            <a:tbl>
              <a:tblPr firstRow="1" bandRow="1">
                <a:tableStyleId>{5C22544A-7EE6-4342-B048-85BDC9FD1C3A}</a:tableStyleId>
              </a:tblPr>
              <a:tblGrid>
                <a:gridCol w="893794"/>
                <a:gridCol w="893794"/>
                <a:gridCol w="893794"/>
                <a:gridCol w="893794"/>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9" name="文本框 8"/>
          <p:cNvSpPr txBox="1"/>
          <p:nvPr/>
        </p:nvSpPr>
        <p:spPr>
          <a:xfrm>
            <a:off x="4927501" y="2384314"/>
            <a:ext cx="556752" cy="523220"/>
          </a:xfrm>
          <a:prstGeom prst="rect">
            <a:avLst/>
          </a:prstGeom>
          <a:noFill/>
        </p:spPr>
        <p:txBody>
          <a:bodyPr wrap="square" rtlCol="0">
            <a:spAutoFit/>
          </a:bodyPr>
          <a:lstStyle/>
          <a:p>
            <a:r>
              <a:rPr lang="en-US" altLang="zh-CN" sz="2800" b="1" dirty="0">
                <a:solidFill>
                  <a:srgbClr val="0000CC"/>
                </a:solidFill>
              </a:rPr>
              <a:t>C:</a:t>
            </a:r>
            <a:endParaRPr lang="zh-CN" altLang="en-US" sz="2800" b="1" dirty="0">
              <a:solidFill>
                <a:srgbClr val="0000CC"/>
              </a:solidFill>
            </a:endParaRPr>
          </a:p>
        </p:txBody>
      </p:sp>
      <p:sp>
        <p:nvSpPr>
          <p:cNvPr id="10" name="矩形 9"/>
          <p:cNvSpPr/>
          <p:nvPr/>
        </p:nvSpPr>
        <p:spPr>
          <a:xfrm>
            <a:off x="244699" y="4146997"/>
            <a:ext cx="8525814" cy="1854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for  j </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sz="2800" b="1" dirty="0">
                <a:solidFill>
                  <a:srgbClr val="FF0000"/>
                </a:solidFill>
                <a:latin typeface="Arial" panose="020B0604020202020204" pitchFamily="34" charset="0"/>
                <a:cs typeface="Arial" panose="020B0604020202020204" pitchFamily="34" charset="0"/>
              </a:rPr>
              <a:t>1 to n</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C[A[j]]</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altLang="zh-CN" sz="2800" b="1" dirty="0">
                <a:solidFill>
                  <a:srgbClr val="FF0000"/>
                </a:solidFill>
                <a:latin typeface="Arial" panose="020B0604020202020204" pitchFamily="34" charset="0"/>
                <a:cs typeface="Arial" panose="020B0604020202020204" pitchFamily="34" charset="0"/>
              </a:rPr>
              <a:t>C[A[j]] + 1;       //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 |{key =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endParaRPr lang="zh-CN" altLang="zh-CN" sz="2800" b="1" dirty="0">
              <a:solidFill>
                <a:srgbClr val="FF0000"/>
              </a:solidFill>
              <a:latin typeface="Arial" panose="020B0604020202020204" pitchFamily="34" charset="0"/>
              <a:cs typeface="Arial" panose="020B0604020202020204" pitchFamily="34" charset="0"/>
            </a:endParaRPr>
          </a:p>
        </p:txBody>
      </p:sp>
      <p:grpSp>
        <p:nvGrpSpPr>
          <p:cNvPr id="2" name="组合 1"/>
          <p:cNvGrpSpPr/>
          <p:nvPr/>
        </p:nvGrpSpPr>
        <p:grpSpPr>
          <a:xfrm>
            <a:off x="5488157" y="2435435"/>
            <a:ext cx="3594294" cy="476515"/>
            <a:chOff x="5501036" y="2435435"/>
            <a:chExt cx="3594294" cy="476515"/>
          </a:xfrm>
        </p:grpSpPr>
        <p:sp>
          <p:nvSpPr>
            <p:cNvPr id="11" name="矩形 10"/>
            <p:cNvSpPr/>
            <p:nvPr/>
          </p:nvSpPr>
          <p:spPr>
            <a:xfrm>
              <a:off x="5501036" y="2441235"/>
              <a:ext cx="850823"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2" name="矩形 11"/>
            <p:cNvSpPr/>
            <p:nvPr/>
          </p:nvSpPr>
          <p:spPr>
            <a:xfrm>
              <a:off x="6355294" y="2435435"/>
              <a:ext cx="935904" cy="47651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3" name="矩形 12"/>
            <p:cNvSpPr/>
            <p:nvPr/>
          </p:nvSpPr>
          <p:spPr>
            <a:xfrm>
              <a:off x="7304700" y="2448311"/>
              <a:ext cx="935904"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4" name="矩形 13"/>
            <p:cNvSpPr/>
            <p:nvPr/>
          </p:nvSpPr>
          <p:spPr>
            <a:xfrm>
              <a:off x="8244508" y="2446991"/>
              <a:ext cx="850822"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grpSp>
      <p:sp>
        <p:nvSpPr>
          <p:cNvPr id="15" name="矩形 14"/>
          <p:cNvSpPr/>
          <p:nvPr/>
        </p:nvSpPr>
        <p:spPr>
          <a:xfrm>
            <a:off x="588798" y="1815922"/>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17" name="矩形 16"/>
          <p:cNvSpPr/>
          <p:nvPr/>
        </p:nvSpPr>
        <p:spPr>
          <a:xfrm>
            <a:off x="1372265" y="1826653"/>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8" name="矩形 17"/>
          <p:cNvSpPr/>
          <p:nvPr/>
        </p:nvSpPr>
        <p:spPr>
          <a:xfrm>
            <a:off x="5484943" y="2432095"/>
            <a:ext cx="853998"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9" name="矩形 18"/>
          <p:cNvSpPr/>
          <p:nvPr/>
        </p:nvSpPr>
        <p:spPr>
          <a:xfrm>
            <a:off x="2157135" y="1823097"/>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1" name="矩形 20"/>
          <p:cNvSpPr/>
          <p:nvPr/>
        </p:nvSpPr>
        <p:spPr>
          <a:xfrm>
            <a:off x="7281753" y="2433765"/>
            <a:ext cx="949875"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22" name="矩形 21"/>
          <p:cNvSpPr/>
          <p:nvPr/>
        </p:nvSpPr>
        <p:spPr>
          <a:xfrm>
            <a:off x="2953481" y="1815921"/>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23" name="矩形 22"/>
          <p:cNvSpPr/>
          <p:nvPr/>
        </p:nvSpPr>
        <p:spPr>
          <a:xfrm>
            <a:off x="8235062" y="2444974"/>
            <a:ext cx="853998"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6" name="矩形 15"/>
          <p:cNvSpPr/>
          <p:nvPr/>
        </p:nvSpPr>
        <p:spPr>
          <a:xfrm>
            <a:off x="8235062" y="2432095"/>
            <a:ext cx="853998"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2</a:t>
            </a:r>
            <a:endParaRPr lang="zh-CN" altLang="en-US" sz="2800" dirty="0">
              <a:solidFill>
                <a:srgbClr val="FF0000"/>
              </a:solidFill>
            </a:endParaRPr>
          </a:p>
        </p:txBody>
      </p:sp>
      <p:sp>
        <p:nvSpPr>
          <p:cNvPr id="24" name="矩形 23"/>
          <p:cNvSpPr/>
          <p:nvPr/>
        </p:nvSpPr>
        <p:spPr>
          <a:xfrm>
            <a:off x="3744828" y="1820648"/>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5" name="矩形 24"/>
          <p:cNvSpPr/>
          <p:nvPr/>
        </p:nvSpPr>
        <p:spPr>
          <a:xfrm>
            <a:off x="7278319" y="2435435"/>
            <a:ext cx="941685" cy="4900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2</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1" grpId="0" animBg="1"/>
      <p:bldP spid="22" grpId="0" animBg="1"/>
      <p:bldP spid="23" grpId="0" animBg="1"/>
      <p:bldP spid="16"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90948" y="131364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22797" y="176440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614556" y="271529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46407" y="316605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graphicFrame>
        <p:nvGraphicFramePr>
          <p:cNvPr id="8" name="内容占位符 3"/>
          <p:cNvGraphicFramePr/>
          <p:nvPr/>
        </p:nvGraphicFramePr>
        <p:xfrm>
          <a:off x="5495650" y="1933553"/>
          <a:ext cx="3575176" cy="975360"/>
        </p:xfrm>
        <a:graphic>
          <a:graphicData uri="http://schemas.openxmlformats.org/drawingml/2006/table">
            <a:tbl>
              <a:tblPr firstRow="1" bandRow="1">
                <a:tableStyleId>{5C22544A-7EE6-4342-B048-85BDC9FD1C3A}</a:tableStyleId>
              </a:tblPr>
              <a:tblGrid>
                <a:gridCol w="893794"/>
                <a:gridCol w="893794"/>
                <a:gridCol w="893794"/>
                <a:gridCol w="893794"/>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9" name="文本框 8"/>
          <p:cNvSpPr txBox="1"/>
          <p:nvPr/>
        </p:nvSpPr>
        <p:spPr>
          <a:xfrm>
            <a:off x="4927501" y="2384314"/>
            <a:ext cx="556752" cy="523220"/>
          </a:xfrm>
          <a:prstGeom prst="rect">
            <a:avLst/>
          </a:prstGeom>
          <a:noFill/>
        </p:spPr>
        <p:txBody>
          <a:bodyPr wrap="square" rtlCol="0">
            <a:spAutoFit/>
          </a:bodyPr>
          <a:lstStyle/>
          <a:p>
            <a:r>
              <a:rPr lang="en-US" altLang="zh-CN" sz="2800" b="1" dirty="0">
                <a:solidFill>
                  <a:srgbClr val="0000CC"/>
                </a:solidFill>
              </a:rPr>
              <a:t>C:</a:t>
            </a:r>
            <a:endParaRPr lang="zh-CN" altLang="en-US" sz="2800" b="1" dirty="0">
              <a:solidFill>
                <a:srgbClr val="0000CC"/>
              </a:solidFill>
            </a:endParaRPr>
          </a:p>
        </p:txBody>
      </p:sp>
      <p:sp>
        <p:nvSpPr>
          <p:cNvPr id="10" name="矩形 9"/>
          <p:cNvSpPr/>
          <p:nvPr/>
        </p:nvSpPr>
        <p:spPr>
          <a:xfrm>
            <a:off x="244699" y="4146997"/>
            <a:ext cx="8525814" cy="1854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for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altLang="zh-CN" sz="2800" b="1" dirty="0">
                <a:solidFill>
                  <a:srgbClr val="FF0000"/>
                </a:solidFill>
                <a:latin typeface="Arial" panose="020B0604020202020204" pitchFamily="34" charset="0"/>
                <a:cs typeface="Arial" panose="020B0604020202020204" pitchFamily="34" charset="0"/>
              </a:rPr>
              <a:t>2 to k</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altLang="zh-CN" sz="2800" b="1" dirty="0">
                <a:solidFill>
                  <a:srgbClr val="FF0000"/>
                </a:solidFill>
                <a:latin typeface="Arial" panose="020B0604020202020204" pitchFamily="34" charset="0"/>
                <a:cs typeface="Arial" panose="020B0604020202020204" pitchFamily="34" charset="0"/>
              </a:rPr>
              <a:t>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–1];          //C[</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 = |{key </a:t>
            </a:r>
            <a:r>
              <a:rPr lang="zh-CN" altLang="zh-CN" sz="2800" b="1" dirty="0">
                <a:solidFill>
                  <a:srgbClr val="FF0000"/>
                </a:solidFill>
                <a:latin typeface="Arial" panose="020B0604020202020204" pitchFamily="34" charset="0"/>
                <a:cs typeface="Arial" panose="020B0604020202020204" pitchFamily="34" charset="0"/>
              </a:rPr>
              <a:t>≤ </a:t>
            </a:r>
            <a:r>
              <a:rPr lang="en-US" altLang="zh-CN" sz="2800" b="1" dirty="0" err="1">
                <a:solidFill>
                  <a:srgbClr val="FF0000"/>
                </a:solidFill>
                <a:latin typeface="Arial" panose="020B0604020202020204" pitchFamily="34" charset="0"/>
                <a:cs typeface="Arial" panose="020B0604020202020204" pitchFamily="34" charset="0"/>
              </a:rPr>
              <a:t>i</a:t>
            </a:r>
            <a:r>
              <a:rPr lang="en-US" altLang="zh-CN" sz="2800" b="1" dirty="0">
                <a:solidFill>
                  <a:srgbClr val="FF0000"/>
                </a:solidFill>
                <a:latin typeface="Arial" panose="020B0604020202020204" pitchFamily="34" charset="0"/>
                <a:cs typeface="Arial" panose="020B0604020202020204" pitchFamily="34" charset="0"/>
              </a:rPr>
              <a:t>}|</a:t>
            </a:r>
            <a:endParaRPr lang="zh-CN" altLang="zh-CN" sz="2800" b="1" dirty="0">
              <a:solidFill>
                <a:srgbClr val="FF0000"/>
              </a:solidFill>
              <a:latin typeface="Arial" panose="020B0604020202020204" pitchFamily="34" charset="0"/>
              <a:cs typeface="Arial" panose="020B0604020202020204" pitchFamily="34" charset="0"/>
            </a:endParaRPr>
          </a:p>
        </p:txBody>
      </p:sp>
      <p:grpSp>
        <p:nvGrpSpPr>
          <p:cNvPr id="2" name="组合 1"/>
          <p:cNvGrpSpPr/>
          <p:nvPr/>
        </p:nvGrpSpPr>
        <p:grpSpPr>
          <a:xfrm>
            <a:off x="5488157" y="2441235"/>
            <a:ext cx="3594294" cy="470716"/>
            <a:chOff x="5501036" y="2441235"/>
            <a:chExt cx="3594294" cy="470716"/>
          </a:xfrm>
        </p:grpSpPr>
        <p:sp>
          <p:nvSpPr>
            <p:cNvPr id="11" name="矩形 10"/>
            <p:cNvSpPr/>
            <p:nvPr/>
          </p:nvSpPr>
          <p:spPr>
            <a:xfrm>
              <a:off x="5501036" y="2441235"/>
              <a:ext cx="850823"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2" name="矩形 11"/>
            <p:cNvSpPr/>
            <p:nvPr/>
          </p:nvSpPr>
          <p:spPr>
            <a:xfrm>
              <a:off x="6355294" y="2444975"/>
              <a:ext cx="935904" cy="46697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3" name="矩形 12"/>
            <p:cNvSpPr/>
            <p:nvPr/>
          </p:nvSpPr>
          <p:spPr>
            <a:xfrm>
              <a:off x="7304700" y="2448311"/>
              <a:ext cx="935904"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4" name="矩形 13"/>
            <p:cNvSpPr/>
            <p:nvPr/>
          </p:nvSpPr>
          <p:spPr>
            <a:xfrm>
              <a:off x="8244508" y="2446991"/>
              <a:ext cx="850822"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grpSp>
      <p:sp>
        <p:nvSpPr>
          <p:cNvPr id="15" name="矩形 14"/>
          <p:cNvSpPr/>
          <p:nvPr/>
        </p:nvSpPr>
        <p:spPr>
          <a:xfrm>
            <a:off x="588798" y="1815922"/>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17" name="矩形 16"/>
          <p:cNvSpPr/>
          <p:nvPr/>
        </p:nvSpPr>
        <p:spPr>
          <a:xfrm>
            <a:off x="1372265" y="1826653"/>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8" name="矩形 17"/>
          <p:cNvSpPr/>
          <p:nvPr/>
        </p:nvSpPr>
        <p:spPr>
          <a:xfrm>
            <a:off x="5498460" y="2441585"/>
            <a:ext cx="853998" cy="4934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9" name="矩形 18"/>
          <p:cNvSpPr/>
          <p:nvPr/>
        </p:nvSpPr>
        <p:spPr>
          <a:xfrm>
            <a:off x="2157135" y="1823097"/>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1" name="矩形 20"/>
          <p:cNvSpPr/>
          <p:nvPr/>
        </p:nvSpPr>
        <p:spPr>
          <a:xfrm>
            <a:off x="7281753" y="2446644"/>
            <a:ext cx="949875"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2</a:t>
            </a:r>
            <a:endParaRPr lang="zh-CN" altLang="en-US" sz="2800" dirty="0">
              <a:solidFill>
                <a:schemeClr val="tx1"/>
              </a:solidFill>
            </a:endParaRPr>
          </a:p>
        </p:txBody>
      </p:sp>
      <p:sp>
        <p:nvSpPr>
          <p:cNvPr id="22" name="矩形 21"/>
          <p:cNvSpPr/>
          <p:nvPr/>
        </p:nvSpPr>
        <p:spPr>
          <a:xfrm>
            <a:off x="2953481" y="1815921"/>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23" name="矩形 22"/>
          <p:cNvSpPr/>
          <p:nvPr/>
        </p:nvSpPr>
        <p:spPr>
          <a:xfrm>
            <a:off x="8235062" y="2444974"/>
            <a:ext cx="853998"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2</a:t>
            </a:r>
            <a:endParaRPr lang="zh-CN" altLang="en-US" sz="2800" dirty="0">
              <a:solidFill>
                <a:schemeClr val="tx1"/>
              </a:solidFill>
            </a:endParaRPr>
          </a:p>
        </p:txBody>
      </p:sp>
      <p:sp>
        <p:nvSpPr>
          <p:cNvPr id="16" name="矩形 15"/>
          <p:cNvSpPr/>
          <p:nvPr/>
        </p:nvSpPr>
        <p:spPr>
          <a:xfrm>
            <a:off x="7288955" y="2449628"/>
            <a:ext cx="937594" cy="4971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3</a:t>
            </a:r>
            <a:endParaRPr lang="zh-CN" altLang="en-US" sz="2800" dirty="0">
              <a:solidFill>
                <a:srgbClr val="FF0000"/>
              </a:solidFill>
            </a:endParaRPr>
          </a:p>
        </p:txBody>
      </p:sp>
      <p:sp>
        <p:nvSpPr>
          <p:cNvPr id="24" name="矩形 23"/>
          <p:cNvSpPr/>
          <p:nvPr/>
        </p:nvSpPr>
        <p:spPr>
          <a:xfrm>
            <a:off x="3744828" y="1820648"/>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6" name="矩形 25"/>
          <p:cNvSpPr/>
          <p:nvPr/>
        </p:nvSpPr>
        <p:spPr>
          <a:xfrm>
            <a:off x="8223329" y="2450873"/>
            <a:ext cx="937594" cy="4971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5</a:t>
            </a:r>
            <a:endParaRPr lang="zh-CN" altLang="en-US" sz="2800" dirty="0">
              <a:solidFill>
                <a:srgbClr val="FF0000"/>
              </a:solidFill>
            </a:endParaRPr>
          </a:p>
        </p:txBody>
      </p:sp>
      <p:sp>
        <p:nvSpPr>
          <p:cNvPr id="27" name="矩形 26"/>
          <p:cNvSpPr/>
          <p:nvPr/>
        </p:nvSpPr>
        <p:spPr>
          <a:xfrm>
            <a:off x="6351297" y="2450367"/>
            <a:ext cx="941685" cy="48677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0</a:t>
            </a:r>
            <a:r>
              <a:rPr lang="en-US" altLang="zh-CN" sz="2800" dirty="0">
                <a:solidFill>
                  <a:srgbClr val="FF0000"/>
                </a:solidFill>
              </a:rPr>
              <a:t> </a:t>
            </a:r>
            <a:endParaRPr lang="zh-CN" altLang="en-US" sz="2800" dirty="0">
              <a:solidFill>
                <a:srgbClr val="FF0000"/>
              </a:solidFill>
            </a:endParaRPr>
          </a:p>
        </p:txBody>
      </p:sp>
      <p:sp>
        <p:nvSpPr>
          <p:cNvPr id="25" name="矩形 24"/>
          <p:cNvSpPr/>
          <p:nvPr/>
        </p:nvSpPr>
        <p:spPr>
          <a:xfrm>
            <a:off x="6361365" y="2454611"/>
            <a:ext cx="941685" cy="48677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1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90948" y="131364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22797" y="176440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614556" y="271529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46407" y="316605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graphicFrame>
        <p:nvGraphicFramePr>
          <p:cNvPr id="8" name="内容占位符 3"/>
          <p:cNvGraphicFramePr/>
          <p:nvPr/>
        </p:nvGraphicFramePr>
        <p:xfrm>
          <a:off x="5495650" y="1933553"/>
          <a:ext cx="3575176" cy="975360"/>
        </p:xfrm>
        <a:graphic>
          <a:graphicData uri="http://schemas.openxmlformats.org/drawingml/2006/table">
            <a:tbl>
              <a:tblPr firstRow="1" bandRow="1">
                <a:tableStyleId>{5C22544A-7EE6-4342-B048-85BDC9FD1C3A}</a:tableStyleId>
              </a:tblPr>
              <a:tblGrid>
                <a:gridCol w="893794"/>
                <a:gridCol w="893794"/>
                <a:gridCol w="893794"/>
                <a:gridCol w="893794"/>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9" name="文本框 8"/>
          <p:cNvSpPr txBox="1"/>
          <p:nvPr/>
        </p:nvSpPr>
        <p:spPr>
          <a:xfrm>
            <a:off x="4927501" y="2384314"/>
            <a:ext cx="556752" cy="523220"/>
          </a:xfrm>
          <a:prstGeom prst="rect">
            <a:avLst/>
          </a:prstGeom>
          <a:noFill/>
        </p:spPr>
        <p:txBody>
          <a:bodyPr wrap="square" rtlCol="0">
            <a:spAutoFit/>
          </a:bodyPr>
          <a:lstStyle/>
          <a:p>
            <a:r>
              <a:rPr lang="en-US" altLang="zh-CN" sz="2800" b="1" dirty="0">
                <a:solidFill>
                  <a:srgbClr val="0000CC"/>
                </a:solidFill>
              </a:rPr>
              <a:t>C:</a:t>
            </a:r>
            <a:endParaRPr lang="zh-CN" altLang="en-US" sz="2800" b="1" dirty="0">
              <a:solidFill>
                <a:srgbClr val="0000CC"/>
              </a:solidFill>
            </a:endParaRPr>
          </a:p>
        </p:txBody>
      </p:sp>
      <p:sp>
        <p:nvSpPr>
          <p:cNvPr id="10" name="矩形 9"/>
          <p:cNvSpPr/>
          <p:nvPr/>
        </p:nvSpPr>
        <p:spPr>
          <a:xfrm>
            <a:off x="244699" y="4146997"/>
            <a:ext cx="8525814" cy="1854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for </a:t>
            </a:r>
            <a:r>
              <a:rPr lang="en-US" altLang="zh-CN" sz="2800" b="1" dirty="0" err="1">
                <a:solidFill>
                  <a:srgbClr val="FF0000"/>
                </a:solidFill>
                <a:latin typeface="Arial" panose="020B0604020202020204" pitchFamily="34" charset="0"/>
                <a:cs typeface="Arial" panose="020B0604020202020204" pitchFamily="34" charset="0"/>
              </a:rPr>
              <a:t>j</a:t>
            </a:r>
            <a:r>
              <a:rPr lang="en-US" altLang="zh-CN" sz="2800" b="1" dirty="0" err="1">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sz="2800" b="1" dirty="0" err="1">
                <a:solidFill>
                  <a:srgbClr val="FF0000"/>
                </a:solidFill>
                <a:latin typeface="Arial" panose="020B0604020202020204" pitchFamily="34" charset="0"/>
                <a:cs typeface="Arial" panose="020B0604020202020204" pitchFamily="34" charset="0"/>
              </a:rPr>
              <a:t>n</a:t>
            </a:r>
            <a:r>
              <a:rPr lang="en-US" altLang="zh-CN" sz="2800" b="1" dirty="0">
                <a:solidFill>
                  <a:srgbClr val="FF0000"/>
                </a:solidFill>
                <a:latin typeface="Arial" panose="020B0604020202020204" pitchFamily="34" charset="0"/>
                <a:cs typeface="Arial" panose="020B0604020202020204" pitchFamily="34" charset="0"/>
              </a:rPr>
              <a:t> </a:t>
            </a:r>
            <a:r>
              <a:rPr lang="en-US" altLang="zh-CN" sz="2800" b="1" dirty="0" err="1">
                <a:solidFill>
                  <a:srgbClr val="FF0000"/>
                </a:solidFill>
                <a:latin typeface="Arial" panose="020B0604020202020204" pitchFamily="34" charset="0"/>
                <a:cs typeface="Arial" panose="020B0604020202020204" pitchFamily="34" charset="0"/>
              </a:rPr>
              <a:t>downto</a:t>
            </a:r>
            <a:r>
              <a:rPr lang="en-US" altLang="zh-CN" sz="2800" b="1" dirty="0">
                <a:solidFill>
                  <a:srgbClr val="FF0000"/>
                </a:solidFill>
                <a:latin typeface="Arial" panose="020B0604020202020204" pitchFamily="34" charset="0"/>
                <a:cs typeface="Arial" panose="020B0604020202020204" pitchFamily="34" charset="0"/>
              </a:rPr>
              <a:t> 1</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     B[C[A[j]]] </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altLang="zh-CN" sz="2800" b="1" dirty="0">
                <a:solidFill>
                  <a:srgbClr val="FF0000"/>
                </a:solidFill>
                <a:latin typeface="Arial" panose="020B0604020202020204" pitchFamily="34" charset="0"/>
                <a:cs typeface="Arial" panose="020B0604020202020204" pitchFamily="34" charset="0"/>
              </a:rPr>
              <a:t>A[j];</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C[A[j]] </a:t>
            </a:r>
            <a:r>
              <a:rPr lang="en-US" altLang="zh-CN" sz="2800" b="1"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altLang="zh-CN" sz="2800" b="1" dirty="0">
                <a:solidFill>
                  <a:srgbClr val="FF0000"/>
                </a:solidFill>
                <a:latin typeface="Arial" panose="020B0604020202020204" pitchFamily="34" charset="0"/>
                <a:cs typeface="Arial" panose="020B0604020202020204" pitchFamily="34" charset="0"/>
              </a:rPr>
              <a:t>C[A[j]] – 1;</a:t>
            </a:r>
            <a:endParaRPr lang="zh-CN" altLang="zh-CN" sz="2800" b="1" dirty="0">
              <a:solidFill>
                <a:srgbClr val="FF0000"/>
              </a:solidFill>
              <a:latin typeface="Arial" panose="020B0604020202020204" pitchFamily="34" charset="0"/>
              <a:cs typeface="Arial" panose="020B0604020202020204" pitchFamily="34" charset="0"/>
            </a:endParaRPr>
          </a:p>
          <a:p>
            <a:pPr marL="433705" lvl="1" indent="0">
              <a:lnSpc>
                <a:spcPct val="120000"/>
              </a:lnSpc>
              <a:spcBef>
                <a:spcPts val="0"/>
              </a:spcBef>
              <a:spcAft>
                <a:spcPts val="0"/>
              </a:spcAft>
              <a:buNone/>
            </a:pPr>
            <a:r>
              <a:rPr lang="en-US" altLang="zh-CN" sz="2800" b="1" dirty="0">
                <a:solidFill>
                  <a:srgbClr val="FF0000"/>
                </a:solidFill>
                <a:latin typeface="Arial" panose="020B0604020202020204" pitchFamily="34" charset="0"/>
                <a:cs typeface="Arial" panose="020B0604020202020204" pitchFamily="34" charset="0"/>
              </a:rPr>
              <a:t>   }</a:t>
            </a:r>
            <a:endParaRPr lang="zh-CN" altLang="zh-CN" sz="2800" b="1" dirty="0">
              <a:solidFill>
                <a:srgbClr val="FF0000"/>
              </a:solidFill>
              <a:latin typeface="Arial" panose="020B0604020202020204" pitchFamily="34" charset="0"/>
              <a:cs typeface="Arial" panose="020B0604020202020204" pitchFamily="34" charset="0"/>
            </a:endParaRPr>
          </a:p>
        </p:txBody>
      </p:sp>
      <p:grpSp>
        <p:nvGrpSpPr>
          <p:cNvPr id="2" name="组合 1"/>
          <p:cNvGrpSpPr/>
          <p:nvPr/>
        </p:nvGrpSpPr>
        <p:grpSpPr>
          <a:xfrm>
            <a:off x="5488157" y="2441235"/>
            <a:ext cx="3594294" cy="470716"/>
            <a:chOff x="5501036" y="2441235"/>
            <a:chExt cx="3594294" cy="470716"/>
          </a:xfrm>
        </p:grpSpPr>
        <p:sp>
          <p:nvSpPr>
            <p:cNvPr id="11" name="矩形 10"/>
            <p:cNvSpPr/>
            <p:nvPr/>
          </p:nvSpPr>
          <p:spPr>
            <a:xfrm>
              <a:off x="5501036" y="2441235"/>
              <a:ext cx="850823"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2" name="矩形 11"/>
            <p:cNvSpPr/>
            <p:nvPr/>
          </p:nvSpPr>
          <p:spPr>
            <a:xfrm>
              <a:off x="6355294" y="2444975"/>
              <a:ext cx="935904" cy="46697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3" name="矩形 12"/>
            <p:cNvSpPr/>
            <p:nvPr/>
          </p:nvSpPr>
          <p:spPr>
            <a:xfrm>
              <a:off x="7304700" y="2448311"/>
              <a:ext cx="935904"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sp>
          <p:nvSpPr>
            <p:cNvPr id="14" name="矩形 13"/>
            <p:cNvSpPr/>
            <p:nvPr/>
          </p:nvSpPr>
          <p:spPr>
            <a:xfrm>
              <a:off x="8244508" y="2446991"/>
              <a:ext cx="850822" cy="46363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a:t>
              </a:r>
              <a:endParaRPr lang="zh-CN" altLang="en-US" sz="2800" b="1" dirty="0"/>
            </a:p>
          </p:txBody>
        </p:sp>
      </p:grpSp>
      <p:sp>
        <p:nvSpPr>
          <p:cNvPr id="15" name="矩形 14"/>
          <p:cNvSpPr/>
          <p:nvPr/>
        </p:nvSpPr>
        <p:spPr>
          <a:xfrm>
            <a:off x="588798" y="1815922"/>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17" name="矩形 16"/>
          <p:cNvSpPr/>
          <p:nvPr/>
        </p:nvSpPr>
        <p:spPr>
          <a:xfrm>
            <a:off x="1372265" y="1826653"/>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1</a:t>
            </a:r>
            <a:endParaRPr lang="zh-CN" altLang="en-US" sz="2800" dirty="0">
              <a:solidFill>
                <a:schemeClr val="tx1"/>
              </a:solidFill>
            </a:endParaRPr>
          </a:p>
        </p:txBody>
      </p:sp>
      <p:sp>
        <p:nvSpPr>
          <p:cNvPr id="18" name="矩形 17"/>
          <p:cNvSpPr/>
          <p:nvPr/>
        </p:nvSpPr>
        <p:spPr>
          <a:xfrm>
            <a:off x="5484943" y="2454523"/>
            <a:ext cx="853998" cy="4934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1</a:t>
            </a:r>
            <a:endParaRPr lang="zh-CN" altLang="en-US" sz="2800" dirty="0">
              <a:solidFill>
                <a:srgbClr val="FF0000"/>
              </a:solidFill>
            </a:endParaRPr>
          </a:p>
        </p:txBody>
      </p:sp>
      <p:sp>
        <p:nvSpPr>
          <p:cNvPr id="19" name="矩形 18"/>
          <p:cNvSpPr/>
          <p:nvPr/>
        </p:nvSpPr>
        <p:spPr>
          <a:xfrm>
            <a:off x="2157135" y="1823097"/>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1" name="矩形 20"/>
          <p:cNvSpPr/>
          <p:nvPr/>
        </p:nvSpPr>
        <p:spPr>
          <a:xfrm>
            <a:off x="7281753" y="2446644"/>
            <a:ext cx="949875"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2</a:t>
            </a:r>
            <a:endParaRPr lang="zh-CN" altLang="en-US" sz="2800" dirty="0">
              <a:solidFill>
                <a:schemeClr val="tx1"/>
              </a:solidFill>
            </a:endParaRPr>
          </a:p>
        </p:txBody>
      </p:sp>
      <p:sp>
        <p:nvSpPr>
          <p:cNvPr id="22" name="矩形 21"/>
          <p:cNvSpPr/>
          <p:nvPr/>
        </p:nvSpPr>
        <p:spPr>
          <a:xfrm>
            <a:off x="2901784" y="1815921"/>
            <a:ext cx="853998"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4</a:t>
            </a:r>
            <a:endParaRPr lang="zh-CN" altLang="en-US" sz="2800" dirty="0">
              <a:solidFill>
                <a:schemeClr val="tx1"/>
              </a:solidFill>
            </a:endParaRPr>
          </a:p>
        </p:txBody>
      </p:sp>
      <p:sp>
        <p:nvSpPr>
          <p:cNvPr id="23" name="矩形 22"/>
          <p:cNvSpPr/>
          <p:nvPr/>
        </p:nvSpPr>
        <p:spPr>
          <a:xfrm>
            <a:off x="8235062" y="2444974"/>
            <a:ext cx="853998" cy="493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2</a:t>
            </a:r>
            <a:endParaRPr lang="zh-CN" altLang="en-US" sz="2800" dirty="0">
              <a:solidFill>
                <a:schemeClr val="tx1"/>
              </a:solidFill>
            </a:endParaRPr>
          </a:p>
        </p:txBody>
      </p:sp>
      <p:sp>
        <p:nvSpPr>
          <p:cNvPr id="16" name="矩形 15"/>
          <p:cNvSpPr/>
          <p:nvPr/>
        </p:nvSpPr>
        <p:spPr>
          <a:xfrm>
            <a:off x="7289277" y="2441235"/>
            <a:ext cx="937594" cy="4971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3</a:t>
            </a:r>
            <a:endParaRPr lang="zh-CN" altLang="en-US" sz="2800" dirty="0">
              <a:solidFill>
                <a:srgbClr val="FF0000"/>
              </a:solidFill>
            </a:endParaRPr>
          </a:p>
        </p:txBody>
      </p:sp>
      <p:sp>
        <p:nvSpPr>
          <p:cNvPr id="24" name="矩形 23"/>
          <p:cNvSpPr/>
          <p:nvPr/>
        </p:nvSpPr>
        <p:spPr>
          <a:xfrm>
            <a:off x="3744828" y="1820648"/>
            <a:ext cx="776362" cy="523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3</a:t>
            </a:r>
            <a:endParaRPr lang="zh-CN" altLang="en-US" sz="2800" dirty="0">
              <a:solidFill>
                <a:schemeClr val="tx1"/>
              </a:solidFill>
            </a:endParaRPr>
          </a:p>
        </p:txBody>
      </p:sp>
      <p:sp>
        <p:nvSpPr>
          <p:cNvPr id="25" name="矩形 24"/>
          <p:cNvSpPr/>
          <p:nvPr/>
        </p:nvSpPr>
        <p:spPr>
          <a:xfrm>
            <a:off x="6328443" y="2461190"/>
            <a:ext cx="941685" cy="48677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1 </a:t>
            </a:r>
            <a:endParaRPr lang="zh-CN" altLang="en-US" sz="2800" dirty="0">
              <a:solidFill>
                <a:srgbClr val="FF0000"/>
              </a:solidFill>
            </a:endParaRPr>
          </a:p>
        </p:txBody>
      </p:sp>
      <p:sp>
        <p:nvSpPr>
          <p:cNvPr id="26" name="矩形 25"/>
          <p:cNvSpPr/>
          <p:nvPr/>
        </p:nvSpPr>
        <p:spPr>
          <a:xfrm>
            <a:off x="8203081" y="2441235"/>
            <a:ext cx="937594" cy="4971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5</a:t>
            </a:r>
            <a:endParaRPr lang="zh-CN" altLang="en-US" sz="2800" dirty="0">
              <a:solidFill>
                <a:srgbClr val="FF0000"/>
              </a:solidFill>
            </a:endParaRPr>
          </a:p>
        </p:txBody>
      </p:sp>
      <p:sp>
        <p:nvSpPr>
          <p:cNvPr id="27" name="矩形 26"/>
          <p:cNvSpPr/>
          <p:nvPr/>
        </p:nvSpPr>
        <p:spPr>
          <a:xfrm>
            <a:off x="3730545" y="1831805"/>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cxnSp>
        <p:nvCxnSpPr>
          <p:cNvPr id="28" name="直接箭头连接符 27"/>
          <p:cNvCxnSpPr/>
          <p:nvPr/>
        </p:nvCxnSpPr>
        <p:spPr>
          <a:xfrm flipH="1">
            <a:off x="2567521" y="2371415"/>
            <a:ext cx="1401247" cy="831558"/>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167537" y="3236275"/>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grpSp>
        <p:nvGrpSpPr>
          <p:cNvPr id="36" name="组合 35"/>
          <p:cNvGrpSpPr/>
          <p:nvPr/>
        </p:nvGrpSpPr>
        <p:grpSpPr>
          <a:xfrm>
            <a:off x="2721821" y="1286577"/>
            <a:ext cx="5407960" cy="2827368"/>
            <a:chOff x="2691685" y="1287887"/>
            <a:chExt cx="5407960" cy="2827368"/>
          </a:xfrm>
        </p:grpSpPr>
        <p:sp>
          <p:nvSpPr>
            <p:cNvPr id="33" name="云形 32"/>
            <p:cNvSpPr/>
            <p:nvPr/>
          </p:nvSpPr>
          <p:spPr>
            <a:xfrm>
              <a:off x="7340553" y="2448311"/>
              <a:ext cx="759092" cy="4996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sp>
          <p:nvSpPr>
            <p:cNvPr id="34" name="任意多边形 33"/>
            <p:cNvSpPr/>
            <p:nvPr/>
          </p:nvSpPr>
          <p:spPr>
            <a:xfrm>
              <a:off x="4365938" y="1287887"/>
              <a:ext cx="3294147" cy="1123858"/>
            </a:xfrm>
            <a:custGeom>
              <a:avLst/>
              <a:gdLst>
                <a:gd name="connsiteX0" fmla="*/ 0 w 3232597"/>
                <a:gd name="connsiteY0" fmla="*/ 515155 h 1120462"/>
                <a:gd name="connsiteX1" fmla="*/ 51516 w 3232597"/>
                <a:gd name="connsiteY1" fmla="*/ 450761 h 1120462"/>
                <a:gd name="connsiteX2" fmla="*/ 167425 w 3232597"/>
                <a:gd name="connsiteY2" fmla="*/ 386367 h 1120462"/>
                <a:gd name="connsiteX3" fmla="*/ 270456 w 3232597"/>
                <a:gd name="connsiteY3" fmla="*/ 321972 h 1120462"/>
                <a:gd name="connsiteX4" fmla="*/ 360608 w 3232597"/>
                <a:gd name="connsiteY4" fmla="*/ 270457 h 1120462"/>
                <a:gd name="connsiteX5" fmla="*/ 399245 w 3232597"/>
                <a:gd name="connsiteY5" fmla="*/ 257578 h 1120462"/>
                <a:gd name="connsiteX6" fmla="*/ 476518 w 3232597"/>
                <a:gd name="connsiteY6" fmla="*/ 218941 h 1120462"/>
                <a:gd name="connsiteX7" fmla="*/ 489397 w 3232597"/>
                <a:gd name="connsiteY7" fmla="*/ 180305 h 1120462"/>
                <a:gd name="connsiteX8" fmla="*/ 566670 w 3232597"/>
                <a:gd name="connsiteY8" fmla="*/ 154547 h 1120462"/>
                <a:gd name="connsiteX9" fmla="*/ 656823 w 3232597"/>
                <a:gd name="connsiteY9" fmla="*/ 115910 h 1120462"/>
                <a:gd name="connsiteX10" fmla="*/ 785611 w 3232597"/>
                <a:gd name="connsiteY10" fmla="*/ 77274 h 1120462"/>
                <a:gd name="connsiteX11" fmla="*/ 824248 w 3232597"/>
                <a:gd name="connsiteY11" fmla="*/ 51516 h 1120462"/>
                <a:gd name="connsiteX12" fmla="*/ 1017431 w 3232597"/>
                <a:gd name="connsiteY12" fmla="*/ 12879 h 1120462"/>
                <a:gd name="connsiteX13" fmla="*/ 1455313 w 3232597"/>
                <a:gd name="connsiteY13" fmla="*/ 0 h 1120462"/>
                <a:gd name="connsiteX14" fmla="*/ 2395470 w 3232597"/>
                <a:gd name="connsiteY14" fmla="*/ 12879 h 1120462"/>
                <a:gd name="connsiteX15" fmla="*/ 2537138 w 3232597"/>
                <a:gd name="connsiteY15" fmla="*/ 51516 h 1120462"/>
                <a:gd name="connsiteX16" fmla="*/ 2794716 w 3232597"/>
                <a:gd name="connsiteY16" fmla="*/ 77274 h 1120462"/>
                <a:gd name="connsiteX17" fmla="*/ 2846231 w 3232597"/>
                <a:gd name="connsiteY17" fmla="*/ 90152 h 1120462"/>
                <a:gd name="connsiteX18" fmla="*/ 2949262 w 3232597"/>
                <a:gd name="connsiteY18" fmla="*/ 128789 h 1120462"/>
                <a:gd name="connsiteX19" fmla="*/ 3013656 w 3232597"/>
                <a:gd name="connsiteY19" fmla="*/ 206062 h 1120462"/>
                <a:gd name="connsiteX20" fmla="*/ 3078051 w 3232597"/>
                <a:gd name="connsiteY20" fmla="*/ 270457 h 1120462"/>
                <a:gd name="connsiteX21" fmla="*/ 3129566 w 3232597"/>
                <a:gd name="connsiteY21" fmla="*/ 347730 h 1120462"/>
                <a:gd name="connsiteX22" fmla="*/ 3155324 w 3232597"/>
                <a:gd name="connsiteY22" fmla="*/ 437882 h 1120462"/>
                <a:gd name="connsiteX23" fmla="*/ 3232597 w 3232597"/>
                <a:gd name="connsiteY23" fmla="*/ 592428 h 1120462"/>
                <a:gd name="connsiteX24" fmla="*/ 3232597 w 3232597"/>
                <a:gd name="connsiteY24" fmla="*/ 1120462 h 112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2597" h="1120462">
                  <a:moveTo>
                    <a:pt x="0" y="515155"/>
                  </a:moveTo>
                  <a:cubicBezTo>
                    <a:pt x="17172" y="493690"/>
                    <a:pt x="31084" y="469150"/>
                    <a:pt x="51516" y="450761"/>
                  </a:cubicBezTo>
                  <a:cubicBezTo>
                    <a:pt x="103617" y="403870"/>
                    <a:pt x="115412" y="403704"/>
                    <a:pt x="167425" y="386367"/>
                  </a:cubicBezTo>
                  <a:cubicBezTo>
                    <a:pt x="229213" y="293685"/>
                    <a:pt x="141716" y="407798"/>
                    <a:pt x="270456" y="321972"/>
                  </a:cubicBezTo>
                  <a:cubicBezTo>
                    <a:pt x="309259" y="296103"/>
                    <a:pt x="314855" y="290065"/>
                    <a:pt x="360608" y="270457"/>
                  </a:cubicBezTo>
                  <a:cubicBezTo>
                    <a:pt x="373086" y="265109"/>
                    <a:pt x="387103" y="263649"/>
                    <a:pt x="399245" y="257578"/>
                  </a:cubicBezTo>
                  <a:cubicBezTo>
                    <a:pt x="499112" y="207644"/>
                    <a:pt x="379403" y="251314"/>
                    <a:pt x="476518" y="218941"/>
                  </a:cubicBezTo>
                  <a:cubicBezTo>
                    <a:pt x="480811" y="206062"/>
                    <a:pt x="478350" y="188195"/>
                    <a:pt x="489397" y="180305"/>
                  </a:cubicBezTo>
                  <a:cubicBezTo>
                    <a:pt x="511491" y="164524"/>
                    <a:pt x="542385" y="166689"/>
                    <a:pt x="566670" y="154547"/>
                  </a:cubicBezTo>
                  <a:cubicBezTo>
                    <a:pt x="630328" y="122718"/>
                    <a:pt x="599972" y="134860"/>
                    <a:pt x="656823" y="115910"/>
                  </a:cubicBezTo>
                  <a:cubicBezTo>
                    <a:pt x="743765" y="57947"/>
                    <a:pt x="634934" y="122476"/>
                    <a:pt x="785611" y="77274"/>
                  </a:cubicBezTo>
                  <a:cubicBezTo>
                    <a:pt x="800437" y="72826"/>
                    <a:pt x="809701" y="56806"/>
                    <a:pt x="824248" y="51516"/>
                  </a:cubicBezTo>
                  <a:cubicBezTo>
                    <a:pt x="865289" y="36592"/>
                    <a:pt x="970642" y="15161"/>
                    <a:pt x="1017431" y="12879"/>
                  </a:cubicBezTo>
                  <a:cubicBezTo>
                    <a:pt x="1163281" y="5764"/>
                    <a:pt x="1309352" y="4293"/>
                    <a:pt x="1455313" y="0"/>
                  </a:cubicBezTo>
                  <a:lnTo>
                    <a:pt x="2395470" y="12879"/>
                  </a:lnTo>
                  <a:cubicBezTo>
                    <a:pt x="2706490" y="20655"/>
                    <a:pt x="2330806" y="17127"/>
                    <a:pt x="2537138" y="51516"/>
                  </a:cubicBezTo>
                  <a:cubicBezTo>
                    <a:pt x="2622252" y="65702"/>
                    <a:pt x="2794716" y="77274"/>
                    <a:pt x="2794716" y="77274"/>
                  </a:cubicBezTo>
                  <a:cubicBezTo>
                    <a:pt x="2811888" y="81567"/>
                    <a:pt x="2829212" y="85290"/>
                    <a:pt x="2846231" y="90152"/>
                  </a:cubicBezTo>
                  <a:cubicBezTo>
                    <a:pt x="2881562" y="100246"/>
                    <a:pt x="2915242" y="115181"/>
                    <a:pt x="2949262" y="128789"/>
                  </a:cubicBezTo>
                  <a:cubicBezTo>
                    <a:pt x="3013215" y="224718"/>
                    <a:pt x="2931020" y="106899"/>
                    <a:pt x="3013656" y="206062"/>
                  </a:cubicBezTo>
                  <a:cubicBezTo>
                    <a:pt x="3067318" y="270457"/>
                    <a:pt x="3007217" y="223234"/>
                    <a:pt x="3078051" y="270457"/>
                  </a:cubicBezTo>
                  <a:cubicBezTo>
                    <a:pt x="3108675" y="362326"/>
                    <a:pt x="3065251" y="251256"/>
                    <a:pt x="3129566" y="347730"/>
                  </a:cubicBezTo>
                  <a:cubicBezTo>
                    <a:pt x="3142225" y="366720"/>
                    <a:pt x="3146736" y="420707"/>
                    <a:pt x="3155324" y="437882"/>
                  </a:cubicBezTo>
                  <a:cubicBezTo>
                    <a:pt x="3181369" y="489973"/>
                    <a:pt x="3232597" y="527687"/>
                    <a:pt x="3232597" y="592428"/>
                  </a:cubicBezTo>
                  <a:lnTo>
                    <a:pt x="3232597" y="1120462"/>
                  </a:ln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2691685" y="3026535"/>
              <a:ext cx="5022760" cy="1088720"/>
            </a:xfrm>
            <a:custGeom>
              <a:avLst/>
              <a:gdLst>
                <a:gd name="connsiteX0" fmla="*/ 4947776 w 4947776"/>
                <a:gd name="connsiteY0" fmla="*/ 0 h 1088720"/>
                <a:gd name="connsiteX1" fmla="*/ 4922018 w 4947776"/>
                <a:gd name="connsiteY1" fmla="*/ 128789 h 1088720"/>
                <a:gd name="connsiteX2" fmla="*/ 4909139 w 4947776"/>
                <a:gd name="connsiteY2" fmla="*/ 167426 h 1088720"/>
                <a:gd name="connsiteX3" fmla="*/ 4870503 w 4947776"/>
                <a:gd name="connsiteY3" fmla="*/ 206062 h 1088720"/>
                <a:gd name="connsiteX4" fmla="*/ 4780351 w 4947776"/>
                <a:gd name="connsiteY4" fmla="*/ 334851 h 1088720"/>
                <a:gd name="connsiteX5" fmla="*/ 4741714 w 4947776"/>
                <a:gd name="connsiteY5" fmla="*/ 373488 h 1088720"/>
                <a:gd name="connsiteX6" fmla="*/ 4703077 w 4947776"/>
                <a:gd name="connsiteY6" fmla="*/ 425003 h 1088720"/>
                <a:gd name="connsiteX7" fmla="*/ 4677320 w 4947776"/>
                <a:gd name="connsiteY7" fmla="*/ 463640 h 1088720"/>
                <a:gd name="connsiteX8" fmla="*/ 4638683 w 4947776"/>
                <a:gd name="connsiteY8" fmla="*/ 502276 h 1088720"/>
                <a:gd name="connsiteX9" fmla="*/ 4612925 w 4947776"/>
                <a:gd name="connsiteY9" fmla="*/ 540913 h 1088720"/>
                <a:gd name="connsiteX10" fmla="*/ 4574289 w 4947776"/>
                <a:gd name="connsiteY10" fmla="*/ 566671 h 1088720"/>
                <a:gd name="connsiteX11" fmla="*/ 4484137 w 4947776"/>
                <a:gd name="connsiteY11" fmla="*/ 643944 h 1088720"/>
                <a:gd name="connsiteX12" fmla="*/ 4458379 w 4947776"/>
                <a:gd name="connsiteY12" fmla="*/ 682580 h 1088720"/>
                <a:gd name="connsiteX13" fmla="*/ 4329590 w 4947776"/>
                <a:gd name="connsiteY13" fmla="*/ 759854 h 1088720"/>
                <a:gd name="connsiteX14" fmla="*/ 4303832 w 4947776"/>
                <a:gd name="connsiteY14" fmla="*/ 798490 h 1088720"/>
                <a:gd name="connsiteX15" fmla="*/ 4213680 w 4947776"/>
                <a:gd name="connsiteY15" fmla="*/ 850006 h 1088720"/>
                <a:gd name="connsiteX16" fmla="*/ 4110649 w 4947776"/>
                <a:gd name="connsiteY16" fmla="*/ 901521 h 1088720"/>
                <a:gd name="connsiteX17" fmla="*/ 4059134 w 4947776"/>
                <a:gd name="connsiteY17" fmla="*/ 914400 h 1088720"/>
                <a:gd name="connsiteX18" fmla="*/ 4007618 w 4947776"/>
                <a:gd name="connsiteY18" fmla="*/ 940158 h 1088720"/>
                <a:gd name="connsiteX19" fmla="*/ 3917466 w 4947776"/>
                <a:gd name="connsiteY19" fmla="*/ 965916 h 1088720"/>
                <a:gd name="connsiteX20" fmla="*/ 3556858 w 4947776"/>
                <a:gd name="connsiteY20" fmla="*/ 991673 h 1088720"/>
                <a:gd name="connsiteX21" fmla="*/ 3325038 w 4947776"/>
                <a:gd name="connsiteY21" fmla="*/ 1030310 h 1088720"/>
                <a:gd name="connsiteX22" fmla="*/ 3286401 w 4947776"/>
                <a:gd name="connsiteY22" fmla="*/ 1043189 h 1088720"/>
                <a:gd name="connsiteX23" fmla="*/ 3157613 w 4947776"/>
                <a:gd name="connsiteY23" fmla="*/ 1056068 h 1088720"/>
                <a:gd name="connsiteX24" fmla="*/ 3093218 w 4947776"/>
                <a:gd name="connsiteY24" fmla="*/ 1081826 h 1088720"/>
                <a:gd name="connsiteX25" fmla="*/ 2127303 w 4947776"/>
                <a:gd name="connsiteY25" fmla="*/ 1056068 h 1088720"/>
                <a:gd name="connsiteX26" fmla="*/ 1985635 w 4947776"/>
                <a:gd name="connsiteY26" fmla="*/ 1030310 h 1088720"/>
                <a:gd name="connsiteX27" fmla="*/ 1882604 w 4947776"/>
                <a:gd name="connsiteY27" fmla="*/ 1004552 h 1088720"/>
                <a:gd name="connsiteX28" fmla="*/ 1843968 w 4947776"/>
                <a:gd name="connsiteY28" fmla="*/ 991673 h 1088720"/>
                <a:gd name="connsiteX29" fmla="*/ 1740937 w 4947776"/>
                <a:gd name="connsiteY29" fmla="*/ 978795 h 1088720"/>
                <a:gd name="connsiteX30" fmla="*/ 1650785 w 4947776"/>
                <a:gd name="connsiteY30" fmla="*/ 953037 h 1088720"/>
                <a:gd name="connsiteX31" fmla="*/ 1573511 w 4947776"/>
                <a:gd name="connsiteY31" fmla="*/ 927279 h 1088720"/>
                <a:gd name="connsiteX32" fmla="*/ 1431844 w 4947776"/>
                <a:gd name="connsiteY32" fmla="*/ 901521 h 1088720"/>
                <a:gd name="connsiteX33" fmla="*/ 1393207 w 4947776"/>
                <a:gd name="connsiteY33" fmla="*/ 875764 h 1088720"/>
                <a:gd name="connsiteX34" fmla="*/ 1251539 w 4947776"/>
                <a:gd name="connsiteY34" fmla="*/ 850006 h 1088720"/>
                <a:gd name="connsiteX35" fmla="*/ 324261 w 4947776"/>
                <a:gd name="connsiteY35" fmla="*/ 837127 h 1088720"/>
                <a:gd name="connsiteX36" fmla="*/ 234108 w 4947776"/>
                <a:gd name="connsiteY36" fmla="*/ 811369 h 1088720"/>
                <a:gd name="connsiteX37" fmla="*/ 156835 w 4947776"/>
                <a:gd name="connsiteY37" fmla="*/ 798490 h 1088720"/>
                <a:gd name="connsiteX38" fmla="*/ 79562 w 4947776"/>
                <a:gd name="connsiteY38" fmla="*/ 772733 h 1088720"/>
                <a:gd name="connsiteX39" fmla="*/ 40925 w 4947776"/>
                <a:gd name="connsiteY39" fmla="*/ 734096 h 1088720"/>
                <a:gd name="connsiteX40" fmla="*/ 2289 w 4947776"/>
                <a:gd name="connsiteY40" fmla="*/ 708338 h 1088720"/>
                <a:gd name="connsiteX41" fmla="*/ 2289 w 4947776"/>
                <a:gd name="connsiteY41" fmla="*/ 682580 h 10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47776" h="1088720">
                  <a:moveTo>
                    <a:pt x="4947776" y="0"/>
                  </a:moveTo>
                  <a:cubicBezTo>
                    <a:pt x="4937656" y="60720"/>
                    <a:pt x="4937388" y="74995"/>
                    <a:pt x="4922018" y="128789"/>
                  </a:cubicBezTo>
                  <a:cubicBezTo>
                    <a:pt x="4918288" y="141842"/>
                    <a:pt x="4916669" y="156130"/>
                    <a:pt x="4909139" y="167426"/>
                  </a:cubicBezTo>
                  <a:cubicBezTo>
                    <a:pt x="4899036" y="182580"/>
                    <a:pt x="4881685" y="191685"/>
                    <a:pt x="4870503" y="206062"/>
                  </a:cubicBezTo>
                  <a:cubicBezTo>
                    <a:pt x="4808452" y="285841"/>
                    <a:pt x="4836609" y="269215"/>
                    <a:pt x="4780351" y="334851"/>
                  </a:cubicBezTo>
                  <a:cubicBezTo>
                    <a:pt x="4768498" y="348680"/>
                    <a:pt x="4753567" y="359659"/>
                    <a:pt x="4741714" y="373488"/>
                  </a:cubicBezTo>
                  <a:cubicBezTo>
                    <a:pt x="4727745" y="389785"/>
                    <a:pt x="4715553" y="407536"/>
                    <a:pt x="4703077" y="425003"/>
                  </a:cubicBezTo>
                  <a:cubicBezTo>
                    <a:pt x="4694080" y="437598"/>
                    <a:pt x="4687229" y="451749"/>
                    <a:pt x="4677320" y="463640"/>
                  </a:cubicBezTo>
                  <a:cubicBezTo>
                    <a:pt x="4665660" y="477632"/>
                    <a:pt x="4650343" y="488284"/>
                    <a:pt x="4638683" y="502276"/>
                  </a:cubicBezTo>
                  <a:cubicBezTo>
                    <a:pt x="4628774" y="514167"/>
                    <a:pt x="4623870" y="529968"/>
                    <a:pt x="4612925" y="540913"/>
                  </a:cubicBezTo>
                  <a:cubicBezTo>
                    <a:pt x="4601980" y="551858"/>
                    <a:pt x="4587168" y="558085"/>
                    <a:pt x="4574289" y="566671"/>
                  </a:cubicBezTo>
                  <a:cubicBezTo>
                    <a:pt x="4521502" y="672244"/>
                    <a:pt x="4586454" y="570860"/>
                    <a:pt x="4484137" y="643944"/>
                  </a:cubicBezTo>
                  <a:cubicBezTo>
                    <a:pt x="4471542" y="652941"/>
                    <a:pt x="4470028" y="672387"/>
                    <a:pt x="4458379" y="682580"/>
                  </a:cubicBezTo>
                  <a:cubicBezTo>
                    <a:pt x="4416933" y="718845"/>
                    <a:pt x="4376668" y="736315"/>
                    <a:pt x="4329590" y="759854"/>
                  </a:cubicBezTo>
                  <a:cubicBezTo>
                    <a:pt x="4321004" y="772733"/>
                    <a:pt x="4314777" y="787545"/>
                    <a:pt x="4303832" y="798490"/>
                  </a:cubicBezTo>
                  <a:cubicBezTo>
                    <a:pt x="4282912" y="819410"/>
                    <a:pt x="4237252" y="836536"/>
                    <a:pt x="4213680" y="850006"/>
                  </a:cubicBezTo>
                  <a:cubicBezTo>
                    <a:pt x="4147422" y="887868"/>
                    <a:pt x="4201942" y="871091"/>
                    <a:pt x="4110649" y="901521"/>
                  </a:cubicBezTo>
                  <a:cubicBezTo>
                    <a:pt x="4093857" y="907118"/>
                    <a:pt x="4075707" y="908185"/>
                    <a:pt x="4059134" y="914400"/>
                  </a:cubicBezTo>
                  <a:cubicBezTo>
                    <a:pt x="4041158" y="921141"/>
                    <a:pt x="4025265" y="932595"/>
                    <a:pt x="4007618" y="940158"/>
                  </a:cubicBezTo>
                  <a:cubicBezTo>
                    <a:pt x="3990006" y="947706"/>
                    <a:pt x="3932845" y="963994"/>
                    <a:pt x="3917466" y="965916"/>
                  </a:cubicBezTo>
                  <a:cubicBezTo>
                    <a:pt x="3843077" y="975215"/>
                    <a:pt x="3616491" y="987946"/>
                    <a:pt x="3556858" y="991673"/>
                  </a:cubicBezTo>
                  <a:cubicBezTo>
                    <a:pt x="3244940" y="1060989"/>
                    <a:pt x="3635530" y="978561"/>
                    <a:pt x="3325038" y="1030310"/>
                  </a:cubicBezTo>
                  <a:cubicBezTo>
                    <a:pt x="3311647" y="1032542"/>
                    <a:pt x="3299819" y="1041125"/>
                    <a:pt x="3286401" y="1043189"/>
                  </a:cubicBezTo>
                  <a:cubicBezTo>
                    <a:pt x="3243759" y="1049749"/>
                    <a:pt x="3200542" y="1051775"/>
                    <a:pt x="3157613" y="1056068"/>
                  </a:cubicBezTo>
                  <a:cubicBezTo>
                    <a:pt x="3136148" y="1064654"/>
                    <a:pt x="3116334" y="1081500"/>
                    <a:pt x="3093218" y="1081826"/>
                  </a:cubicBezTo>
                  <a:cubicBezTo>
                    <a:pt x="2411916" y="1091422"/>
                    <a:pt x="2496371" y="1097076"/>
                    <a:pt x="2127303" y="1056068"/>
                  </a:cubicBezTo>
                  <a:cubicBezTo>
                    <a:pt x="2036247" y="1025716"/>
                    <a:pt x="2152067" y="1061516"/>
                    <a:pt x="1985635" y="1030310"/>
                  </a:cubicBezTo>
                  <a:cubicBezTo>
                    <a:pt x="1950841" y="1023786"/>
                    <a:pt x="1916188" y="1015747"/>
                    <a:pt x="1882604" y="1004552"/>
                  </a:cubicBezTo>
                  <a:cubicBezTo>
                    <a:pt x="1869725" y="1000259"/>
                    <a:pt x="1857324" y="994101"/>
                    <a:pt x="1843968" y="991673"/>
                  </a:cubicBezTo>
                  <a:cubicBezTo>
                    <a:pt x="1809915" y="985482"/>
                    <a:pt x="1775281" y="983088"/>
                    <a:pt x="1740937" y="978795"/>
                  </a:cubicBezTo>
                  <a:cubicBezTo>
                    <a:pt x="1611088" y="935512"/>
                    <a:pt x="1812500" y="1001552"/>
                    <a:pt x="1650785" y="953037"/>
                  </a:cubicBezTo>
                  <a:cubicBezTo>
                    <a:pt x="1624779" y="945235"/>
                    <a:pt x="1600389" y="931119"/>
                    <a:pt x="1573511" y="927279"/>
                  </a:cubicBezTo>
                  <a:cubicBezTo>
                    <a:pt x="1465837" y="911897"/>
                    <a:pt x="1512808" y="921762"/>
                    <a:pt x="1431844" y="901521"/>
                  </a:cubicBezTo>
                  <a:cubicBezTo>
                    <a:pt x="1418965" y="892935"/>
                    <a:pt x="1407700" y="881199"/>
                    <a:pt x="1393207" y="875764"/>
                  </a:cubicBezTo>
                  <a:cubicBezTo>
                    <a:pt x="1381743" y="871465"/>
                    <a:pt x="1256716" y="850139"/>
                    <a:pt x="1251539" y="850006"/>
                  </a:cubicBezTo>
                  <a:cubicBezTo>
                    <a:pt x="942518" y="842082"/>
                    <a:pt x="633354" y="841420"/>
                    <a:pt x="324261" y="837127"/>
                  </a:cubicBezTo>
                  <a:cubicBezTo>
                    <a:pt x="294210" y="828541"/>
                    <a:pt x="264561" y="818397"/>
                    <a:pt x="234108" y="811369"/>
                  </a:cubicBezTo>
                  <a:cubicBezTo>
                    <a:pt x="208664" y="805497"/>
                    <a:pt x="182168" y="804823"/>
                    <a:pt x="156835" y="798490"/>
                  </a:cubicBezTo>
                  <a:cubicBezTo>
                    <a:pt x="130495" y="791905"/>
                    <a:pt x="79562" y="772733"/>
                    <a:pt x="79562" y="772733"/>
                  </a:cubicBezTo>
                  <a:cubicBezTo>
                    <a:pt x="66683" y="759854"/>
                    <a:pt x="54917" y="745756"/>
                    <a:pt x="40925" y="734096"/>
                  </a:cubicBezTo>
                  <a:cubicBezTo>
                    <a:pt x="29034" y="724187"/>
                    <a:pt x="11576" y="720721"/>
                    <a:pt x="2289" y="708338"/>
                  </a:cubicBezTo>
                  <a:cubicBezTo>
                    <a:pt x="-2863" y="701469"/>
                    <a:pt x="2289" y="691166"/>
                    <a:pt x="2289" y="682580"/>
                  </a:cubicBez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7279241" y="2444936"/>
            <a:ext cx="940770" cy="49344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2</a:t>
            </a:r>
            <a:endParaRPr lang="zh-CN" altLang="en-US" sz="2800" b="1" dirty="0">
              <a:solidFill>
                <a:schemeClr val="bg1"/>
              </a:solidFill>
            </a:endParaRPr>
          </a:p>
        </p:txBody>
      </p:sp>
      <p:sp>
        <p:nvSpPr>
          <p:cNvPr id="39" name="矩形 38"/>
          <p:cNvSpPr/>
          <p:nvPr/>
        </p:nvSpPr>
        <p:spPr>
          <a:xfrm>
            <a:off x="2886356" y="1826000"/>
            <a:ext cx="853998"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grpSp>
        <p:nvGrpSpPr>
          <p:cNvPr id="40" name="组合 39"/>
          <p:cNvGrpSpPr/>
          <p:nvPr/>
        </p:nvGrpSpPr>
        <p:grpSpPr>
          <a:xfrm>
            <a:off x="3438659" y="1253256"/>
            <a:ext cx="5632167" cy="2827368"/>
            <a:chOff x="2467478" y="1287887"/>
            <a:chExt cx="5632167" cy="2827368"/>
          </a:xfrm>
        </p:grpSpPr>
        <p:sp>
          <p:nvSpPr>
            <p:cNvPr id="41" name="云形 40"/>
            <p:cNvSpPr/>
            <p:nvPr/>
          </p:nvSpPr>
          <p:spPr>
            <a:xfrm>
              <a:off x="7340553" y="2448311"/>
              <a:ext cx="759092" cy="4996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5</a:t>
              </a:r>
              <a:endParaRPr lang="zh-CN" altLang="en-US" sz="2800" b="1" dirty="0"/>
            </a:p>
          </p:txBody>
        </p:sp>
        <p:sp>
          <p:nvSpPr>
            <p:cNvPr id="42" name="任意多边形 41"/>
            <p:cNvSpPr/>
            <p:nvPr/>
          </p:nvSpPr>
          <p:spPr>
            <a:xfrm>
              <a:off x="2467478" y="1287887"/>
              <a:ext cx="5192608" cy="1123858"/>
            </a:xfrm>
            <a:custGeom>
              <a:avLst/>
              <a:gdLst>
                <a:gd name="connsiteX0" fmla="*/ 0 w 3232597"/>
                <a:gd name="connsiteY0" fmla="*/ 515155 h 1120462"/>
                <a:gd name="connsiteX1" fmla="*/ 51516 w 3232597"/>
                <a:gd name="connsiteY1" fmla="*/ 450761 h 1120462"/>
                <a:gd name="connsiteX2" fmla="*/ 167425 w 3232597"/>
                <a:gd name="connsiteY2" fmla="*/ 386367 h 1120462"/>
                <a:gd name="connsiteX3" fmla="*/ 270456 w 3232597"/>
                <a:gd name="connsiteY3" fmla="*/ 321972 h 1120462"/>
                <a:gd name="connsiteX4" fmla="*/ 360608 w 3232597"/>
                <a:gd name="connsiteY4" fmla="*/ 270457 h 1120462"/>
                <a:gd name="connsiteX5" fmla="*/ 399245 w 3232597"/>
                <a:gd name="connsiteY5" fmla="*/ 257578 h 1120462"/>
                <a:gd name="connsiteX6" fmla="*/ 476518 w 3232597"/>
                <a:gd name="connsiteY6" fmla="*/ 218941 h 1120462"/>
                <a:gd name="connsiteX7" fmla="*/ 489397 w 3232597"/>
                <a:gd name="connsiteY7" fmla="*/ 180305 h 1120462"/>
                <a:gd name="connsiteX8" fmla="*/ 566670 w 3232597"/>
                <a:gd name="connsiteY8" fmla="*/ 154547 h 1120462"/>
                <a:gd name="connsiteX9" fmla="*/ 656823 w 3232597"/>
                <a:gd name="connsiteY9" fmla="*/ 115910 h 1120462"/>
                <a:gd name="connsiteX10" fmla="*/ 785611 w 3232597"/>
                <a:gd name="connsiteY10" fmla="*/ 77274 h 1120462"/>
                <a:gd name="connsiteX11" fmla="*/ 824248 w 3232597"/>
                <a:gd name="connsiteY11" fmla="*/ 51516 h 1120462"/>
                <a:gd name="connsiteX12" fmla="*/ 1017431 w 3232597"/>
                <a:gd name="connsiteY12" fmla="*/ 12879 h 1120462"/>
                <a:gd name="connsiteX13" fmla="*/ 1455313 w 3232597"/>
                <a:gd name="connsiteY13" fmla="*/ 0 h 1120462"/>
                <a:gd name="connsiteX14" fmla="*/ 2395470 w 3232597"/>
                <a:gd name="connsiteY14" fmla="*/ 12879 h 1120462"/>
                <a:gd name="connsiteX15" fmla="*/ 2537138 w 3232597"/>
                <a:gd name="connsiteY15" fmla="*/ 51516 h 1120462"/>
                <a:gd name="connsiteX16" fmla="*/ 2794716 w 3232597"/>
                <a:gd name="connsiteY16" fmla="*/ 77274 h 1120462"/>
                <a:gd name="connsiteX17" fmla="*/ 2846231 w 3232597"/>
                <a:gd name="connsiteY17" fmla="*/ 90152 h 1120462"/>
                <a:gd name="connsiteX18" fmla="*/ 2949262 w 3232597"/>
                <a:gd name="connsiteY18" fmla="*/ 128789 h 1120462"/>
                <a:gd name="connsiteX19" fmla="*/ 3013656 w 3232597"/>
                <a:gd name="connsiteY19" fmla="*/ 206062 h 1120462"/>
                <a:gd name="connsiteX20" fmla="*/ 3078051 w 3232597"/>
                <a:gd name="connsiteY20" fmla="*/ 270457 h 1120462"/>
                <a:gd name="connsiteX21" fmla="*/ 3129566 w 3232597"/>
                <a:gd name="connsiteY21" fmla="*/ 347730 h 1120462"/>
                <a:gd name="connsiteX22" fmla="*/ 3155324 w 3232597"/>
                <a:gd name="connsiteY22" fmla="*/ 437882 h 1120462"/>
                <a:gd name="connsiteX23" fmla="*/ 3232597 w 3232597"/>
                <a:gd name="connsiteY23" fmla="*/ 592428 h 1120462"/>
                <a:gd name="connsiteX24" fmla="*/ 3232597 w 3232597"/>
                <a:gd name="connsiteY24" fmla="*/ 1120462 h 112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2597" h="1120462">
                  <a:moveTo>
                    <a:pt x="0" y="515155"/>
                  </a:moveTo>
                  <a:cubicBezTo>
                    <a:pt x="17172" y="493690"/>
                    <a:pt x="31084" y="469150"/>
                    <a:pt x="51516" y="450761"/>
                  </a:cubicBezTo>
                  <a:cubicBezTo>
                    <a:pt x="103617" y="403870"/>
                    <a:pt x="115412" y="403704"/>
                    <a:pt x="167425" y="386367"/>
                  </a:cubicBezTo>
                  <a:cubicBezTo>
                    <a:pt x="229213" y="293685"/>
                    <a:pt x="141716" y="407798"/>
                    <a:pt x="270456" y="321972"/>
                  </a:cubicBezTo>
                  <a:cubicBezTo>
                    <a:pt x="309259" y="296103"/>
                    <a:pt x="314855" y="290065"/>
                    <a:pt x="360608" y="270457"/>
                  </a:cubicBezTo>
                  <a:cubicBezTo>
                    <a:pt x="373086" y="265109"/>
                    <a:pt x="387103" y="263649"/>
                    <a:pt x="399245" y="257578"/>
                  </a:cubicBezTo>
                  <a:cubicBezTo>
                    <a:pt x="499112" y="207644"/>
                    <a:pt x="379403" y="251314"/>
                    <a:pt x="476518" y="218941"/>
                  </a:cubicBezTo>
                  <a:cubicBezTo>
                    <a:pt x="480811" y="206062"/>
                    <a:pt x="478350" y="188195"/>
                    <a:pt x="489397" y="180305"/>
                  </a:cubicBezTo>
                  <a:cubicBezTo>
                    <a:pt x="511491" y="164524"/>
                    <a:pt x="542385" y="166689"/>
                    <a:pt x="566670" y="154547"/>
                  </a:cubicBezTo>
                  <a:cubicBezTo>
                    <a:pt x="630328" y="122718"/>
                    <a:pt x="599972" y="134860"/>
                    <a:pt x="656823" y="115910"/>
                  </a:cubicBezTo>
                  <a:cubicBezTo>
                    <a:pt x="743765" y="57947"/>
                    <a:pt x="634934" y="122476"/>
                    <a:pt x="785611" y="77274"/>
                  </a:cubicBezTo>
                  <a:cubicBezTo>
                    <a:pt x="800437" y="72826"/>
                    <a:pt x="809701" y="56806"/>
                    <a:pt x="824248" y="51516"/>
                  </a:cubicBezTo>
                  <a:cubicBezTo>
                    <a:pt x="865289" y="36592"/>
                    <a:pt x="970642" y="15161"/>
                    <a:pt x="1017431" y="12879"/>
                  </a:cubicBezTo>
                  <a:cubicBezTo>
                    <a:pt x="1163281" y="5764"/>
                    <a:pt x="1309352" y="4293"/>
                    <a:pt x="1455313" y="0"/>
                  </a:cubicBezTo>
                  <a:lnTo>
                    <a:pt x="2395470" y="12879"/>
                  </a:lnTo>
                  <a:cubicBezTo>
                    <a:pt x="2706490" y="20655"/>
                    <a:pt x="2330806" y="17127"/>
                    <a:pt x="2537138" y="51516"/>
                  </a:cubicBezTo>
                  <a:cubicBezTo>
                    <a:pt x="2622252" y="65702"/>
                    <a:pt x="2794716" y="77274"/>
                    <a:pt x="2794716" y="77274"/>
                  </a:cubicBezTo>
                  <a:cubicBezTo>
                    <a:pt x="2811888" y="81567"/>
                    <a:pt x="2829212" y="85290"/>
                    <a:pt x="2846231" y="90152"/>
                  </a:cubicBezTo>
                  <a:cubicBezTo>
                    <a:pt x="2881562" y="100246"/>
                    <a:pt x="2915242" y="115181"/>
                    <a:pt x="2949262" y="128789"/>
                  </a:cubicBezTo>
                  <a:cubicBezTo>
                    <a:pt x="3013215" y="224718"/>
                    <a:pt x="2931020" y="106899"/>
                    <a:pt x="3013656" y="206062"/>
                  </a:cubicBezTo>
                  <a:cubicBezTo>
                    <a:pt x="3067318" y="270457"/>
                    <a:pt x="3007217" y="223234"/>
                    <a:pt x="3078051" y="270457"/>
                  </a:cubicBezTo>
                  <a:cubicBezTo>
                    <a:pt x="3108675" y="362326"/>
                    <a:pt x="3065251" y="251256"/>
                    <a:pt x="3129566" y="347730"/>
                  </a:cubicBezTo>
                  <a:cubicBezTo>
                    <a:pt x="3142225" y="366720"/>
                    <a:pt x="3146736" y="420707"/>
                    <a:pt x="3155324" y="437882"/>
                  </a:cubicBezTo>
                  <a:cubicBezTo>
                    <a:pt x="3181369" y="489973"/>
                    <a:pt x="3232597" y="527687"/>
                    <a:pt x="3232597" y="592428"/>
                  </a:cubicBezTo>
                  <a:lnTo>
                    <a:pt x="3232597" y="1120462"/>
                  </a:ln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3261087" y="3026535"/>
              <a:ext cx="4453358" cy="1088720"/>
            </a:xfrm>
            <a:custGeom>
              <a:avLst/>
              <a:gdLst>
                <a:gd name="connsiteX0" fmla="*/ 4947776 w 4947776"/>
                <a:gd name="connsiteY0" fmla="*/ 0 h 1088720"/>
                <a:gd name="connsiteX1" fmla="*/ 4922018 w 4947776"/>
                <a:gd name="connsiteY1" fmla="*/ 128789 h 1088720"/>
                <a:gd name="connsiteX2" fmla="*/ 4909139 w 4947776"/>
                <a:gd name="connsiteY2" fmla="*/ 167426 h 1088720"/>
                <a:gd name="connsiteX3" fmla="*/ 4870503 w 4947776"/>
                <a:gd name="connsiteY3" fmla="*/ 206062 h 1088720"/>
                <a:gd name="connsiteX4" fmla="*/ 4780351 w 4947776"/>
                <a:gd name="connsiteY4" fmla="*/ 334851 h 1088720"/>
                <a:gd name="connsiteX5" fmla="*/ 4741714 w 4947776"/>
                <a:gd name="connsiteY5" fmla="*/ 373488 h 1088720"/>
                <a:gd name="connsiteX6" fmla="*/ 4703077 w 4947776"/>
                <a:gd name="connsiteY6" fmla="*/ 425003 h 1088720"/>
                <a:gd name="connsiteX7" fmla="*/ 4677320 w 4947776"/>
                <a:gd name="connsiteY7" fmla="*/ 463640 h 1088720"/>
                <a:gd name="connsiteX8" fmla="*/ 4638683 w 4947776"/>
                <a:gd name="connsiteY8" fmla="*/ 502276 h 1088720"/>
                <a:gd name="connsiteX9" fmla="*/ 4612925 w 4947776"/>
                <a:gd name="connsiteY9" fmla="*/ 540913 h 1088720"/>
                <a:gd name="connsiteX10" fmla="*/ 4574289 w 4947776"/>
                <a:gd name="connsiteY10" fmla="*/ 566671 h 1088720"/>
                <a:gd name="connsiteX11" fmla="*/ 4484137 w 4947776"/>
                <a:gd name="connsiteY11" fmla="*/ 643944 h 1088720"/>
                <a:gd name="connsiteX12" fmla="*/ 4458379 w 4947776"/>
                <a:gd name="connsiteY12" fmla="*/ 682580 h 1088720"/>
                <a:gd name="connsiteX13" fmla="*/ 4329590 w 4947776"/>
                <a:gd name="connsiteY13" fmla="*/ 759854 h 1088720"/>
                <a:gd name="connsiteX14" fmla="*/ 4303832 w 4947776"/>
                <a:gd name="connsiteY14" fmla="*/ 798490 h 1088720"/>
                <a:gd name="connsiteX15" fmla="*/ 4213680 w 4947776"/>
                <a:gd name="connsiteY15" fmla="*/ 850006 h 1088720"/>
                <a:gd name="connsiteX16" fmla="*/ 4110649 w 4947776"/>
                <a:gd name="connsiteY16" fmla="*/ 901521 h 1088720"/>
                <a:gd name="connsiteX17" fmla="*/ 4059134 w 4947776"/>
                <a:gd name="connsiteY17" fmla="*/ 914400 h 1088720"/>
                <a:gd name="connsiteX18" fmla="*/ 4007618 w 4947776"/>
                <a:gd name="connsiteY18" fmla="*/ 940158 h 1088720"/>
                <a:gd name="connsiteX19" fmla="*/ 3917466 w 4947776"/>
                <a:gd name="connsiteY19" fmla="*/ 965916 h 1088720"/>
                <a:gd name="connsiteX20" fmla="*/ 3556858 w 4947776"/>
                <a:gd name="connsiteY20" fmla="*/ 991673 h 1088720"/>
                <a:gd name="connsiteX21" fmla="*/ 3325038 w 4947776"/>
                <a:gd name="connsiteY21" fmla="*/ 1030310 h 1088720"/>
                <a:gd name="connsiteX22" fmla="*/ 3286401 w 4947776"/>
                <a:gd name="connsiteY22" fmla="*/ 1043189 h 1088720"/>
                <a:gd name="connsiteX23" fmla="*/ 3157613 w 4947776"/>
                <a:gd name="connsiteY23" fmla="*/ 1056068 h 1088720"/>
                <a:gd name="connsiteX24" fmla="*/ 3093218 w 4947776"/>
                <a:gd name="connsiteY24" fmla="*/ 1081826 h 1088720"/>
                <a:gd name="connsiteX25" fmla="*/ 2127303 w 4947776"/>
                <a:gd name="connsiteY25" fmla="*/ 1056068 h 1088720"/>
                <a:gd name="connsiteX26" fmla="*/ 1985635 w 4947776"/>
                <a:gd name="connsiteY26" fmla="*/ 1030310 h 1088720"/>
                <a:gd name="connsiteX27" fmla="*/ 1882604 w 4947776"/>
                <a:gd name="connsiteY27" fmla="*/ 1004552 h 1088720"/>
                <a:gd name="connsiteX28" fmla="*/ 1843968 w 4947776"/>
                <a:gd name="connsiteY28" fmla="*/ 991673 h 1088720"/>
                <a:gd name="connsiteX29" fmla="*/ 1740937 w 4947776"/>
                <a:gd name="connsiteY29" fmla="*/ 978795 h 1088720"/>
                <a:gd name="connsiteX30" fmla="*/ 1650785 w 4947776"/>
                <a:gd name="connsiteY30" fmla="*/ 953037 h 1088720"/>
                <a:gd name="connsiteX31" fmla="*/ 1573511 w 4947776"/>
                <a:gd name="connsiteY31" fmla="*/ 927279 h 1088720"/>
                <a:gd name="connsiteX32" fmla="*/ 1431844 w 4947776"/>
                <a:gd name="connsiteY32" fmla="*/ 901521 h 1088720"/>
                <a:gd name="connsiteX33" fmla="*/ 1393207 w 4947776"/>
                <a:gd name="connsiteY33" fmla="*/ 875764 h 1088720"/>
                <a:gd name="connsiteX34" fmla="*/ 1251539 w 4947776"/>
                <a:gd name="connsiteY34" fmla="*/ 850006 h 1088720"/>
                <a:gd name="connsiteX35" fmla="*/ 324261 w 4947776"/>
                <a:gd name="connsiteY35" fmla="*/ 837127 h 1088720"/>
                <a:gd name="connsiteX36" fmla="*/ 234108 w 4947776"/>
                <a:gd name="connsiteY36" fmla="*/ 811369 h 1088720"/>
                <a:gd name="connsiteX37" fmla="*/ 156835 w 4947776"/>
                <a:gd name="connsiteY37" fmla="*/ 798490 h 1088720"/>
                <a:gd name="connsiteX38" fmla="*/ 79562 w 4947776"/>
                <a:gd name="connsiteY38" fmla="*/ 772733 h 1088720"/>
                <a:gd name="connsiteX39" fmla="*/ 40925 w 4947776"/>
                <a:gd name="connsiteY39" fmla="*/ 734096 h 1088720"/>
                <a:gd name="connsiteX40" fmla="*/ 2289 w 4947776"/>
                <a:gd name="connsiteY40" fmla="*/ 708338 h 1088720"/>
                <a:gd name="connsiteX41" fmla="*/ 2289 w 4947776"/>
                <a:gd name="connsiteY41" fmla="*/ 682580 h 10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47776" h="1088720">
                  <a:moveTo>
                    <a:pt x="4947776" y="0"/>
                  </a:moveTo>
                  <a:cubicBezTo>
                    <a:pt x="4937656" y="60720"/>
                    <a:pt x="4937388" y="74995"/>
                    <a:pt x="4922018" y="128789"/>
                  </a:cubicBezTo>
                  <a:cubicBezTo>
                    <a:pt x="4918288" y="141842"/>
                    <a:pt x="4916669" y="156130"/>
                    <a:pt x="4909139" y="167426"/>
                  </a:cubicBezTo>
                  <a:cubicBezTo>
                    <a:pt x="4899036" y="182580"/>
                    <a:pt x="4881685" y="191685"/>
                    <a:pt x="4870503" y="206062"/>
                  </a:cubicBezTo>
                  <a:cubicBezTo>
                    <a:pt x="4808452" y="285841"/>
                    <a:pt x="4836609" y="269215"/>
                    <a:pt x="4780351" y="334851"/>
                  </a:cubicBezTo>
                  <a:cubicBezTo>
                    <a:pt x="4768498" y="348680"/>
                    <a:pt x="4753567" y="359659"/>
                    <a:pt x="4741714" y="373488"/>
                  </a:cubicBezTo>
                  <a:cubicBezTo>
                    <a:pt x="4727745" y="389785"/>
                    <a:pt x="4715553" y="407536"/>
                    <a:pt x="4703077" y="425003"/>
                  </a:cubicBezTo>
                  <a:cubicBezTo>
                    <a:pt x="4694080" y="437598"/>
                    <a:pt x="4687229" y="451749"/>
                    <a:pt x="4677320" y="463640"/>
                  </a:cubicBezTo>
                  <a:cubicBezTo>
                    <a:pt x="4665660" y="477632"/>
                    <a:pt x="4650343" y="488284"/>
                    <a:pt x="4638683" y="502276"/>
                  </a:cubicBezTo>
                  <a:cubicBezTo>
                    <a:pt x="4628774" y="514167"/>
                    <a:pt x="4623870" y="529968"/>
                    <a:pt x="4612925" y="540913"/>
                  </a:cubicBezTo>
                  <a:cubicBezTo>
                    <a:pt x="4601980" y="551858"/>
                    <a:pt x="4587168" y="558085"/>
                    <a:pt x="4574289" y="566671"/>
                  </a:cubicBezTo>
                  <a:cubicBezTo>
                    <a:pt x="4521502" y="672244"/>
                    <a:pt x="4586454" y="570860"/>
                    <a:pt x="4484137" y="643944"/>
                  </a:cubicBezTo>
                  <a:cubicBezTo>
                    <a:pt x="4471542" y="652941"/>
                    <a:pt x="4470028" y="672387"/>
                    <a:pt x="4458379" y="682580"/>
                  </a:cubicBezTo>
                  <a:cubicBezTo>
                    <a:pt x="4416933" y="718845"/>
                    <a:pt x="4376668" y="736315"/>
                    <a:pt x="4329590" y="759854"/>
                  </a:cubicBezTo>
                  <a:cubicBezTo>
                    <a:pt x="4321004" y="772733"/>
                    <a:pt x="4314777" y="787545"/>
                    <a:pt x="4303832" y="798490"/>
                  </a:cubicBezTo>
                  <a:cubicBezTo>
                    <a:pt x="4282912" y="819410"/>
                    <a:pt x="4237252" y="836536"/>
                    <a:pt x="4213680" y="850006"/>
                  </a:cubicBezTo>
                  <a:cubicBezTo>
                    <a:pt x="4147422" y="887868"/>
                    <a:pt x="4201942" y="871091"/>
                    <a:pt x="4110649" y="901521"/>
                  </a:cubicBezTo>
                  <a:cubicBezTo>
                    <a:pt x="4093857" y="907118"/>
                    <a:pt x="4075707" y="908185"/>
                    <a:pt x="4059134" y="914400"/>
                  </a:cubicBezTo>
                  <a:cubicBezTo>
                    <a:pt x="4041158" y="921141"/>
                    <a:pt x="4025265" y="932595"/>
                    <a:pt x="4007618" y="940158"/>
                  </a:cubicBezTo>
                  <a:cubicBezTo>
                    <a:pt x="3990006" y="947706"/>
                    <a:pt x="3932845" y="963994"/>
                    <a:pt x="3917466" y="965916"/>
                  </a:cubicBezTo>
                  <a:cubicBezTo>
                    <a:pt x="3843077" y="975215"/>
                    <a:pt x="3616491" y="987946"/>
                    <a:pt x="3556858" y="991673"/>
                  </a:cubicBezTo>
                  <a:cubicBezTo>
                    <a:pt x="3244940" y="1060989"/>
                    <a:pt x="3635530" y="978561"/>
                    <a:pt x="3325038" y="1030310"/>
                  </a:cubicBezTo>
                  <a:cubicBezTo>
                    <a:pt x="3311647" y="1032542"/>
                    <a:pt x="3299819" y="1041125"/>
                    <a:pt x="3286401" y="1043189"/>
                  </a:cubicBezTo>
                  <a:cubicBezTo>
                    <a:pt x="3243759" y="1049749"/>
                    <a:pt x="3200542" y="1051775"/>
                    <a:pt x="3157613" y="1056068"/>
                  </a:cubicBezTo>
                  <a:cubicBezTo>
                    <a:pt x="3136148" y="1064654"/>
                    <a:pt x="3116334" y="1081500"/>
                    <a:pt x="3093218" y="1081826"/>
                  </a:cubicBezTo>
                  <a:cubicBezTo>
                    <a:pt x="2411916" y="1091422"/>
                    <a:pt x="2496371" y="1097076"/>
                    <a:pt x="2127303" y="1056068"/>
                  </a:cubicBezTo>
                  <a:cubicBezTo>
                    <a:pt x="2036247" y="1025716"/>
                    <a:pt x="2152067" y="1061516"/>
                    <a:pt x="1985635" y="1030310"/>
                  </a:cubicBezTo>
                  <a:cubicBezTo>
                    <a:pt x="1950841" y="1023786"/>
                    <a:pt x="1916188" y="1015747"/>
                    <a:pt x="1882604" y="1004552"/>
                  </a:cubicBezTo>
                  <a:cubicBezTo>
                    <a:pt x="1869725" y="1000259"/>
                    <a:pt x="1857324" y="994101"/>
                    <a:pt x="1843968" y="991673"/>
                  </a:cubicBezTo>
                  <a:cubicBezTo>
                    <a:pt x="1809915" y="985482"/>
                    <a:pt x="1775281" y="983088"/>
                    <a:pt x="1740937" y="978795"/>
                  </a:cubicBezTo>
                  <a:cubicBezTo>
                    <a:pt x="1611088" y="935512"/>
                    <a:pt x="1812500" y="1001552"/>
                    <a:pt x="1650785" y="953037"/>
                  </a:cubicBezTo>
                  <a:cubicBezTo>
                    <a:pt x="1624779" y="945235"/>
                    <a:pt x="1600389" y="931119"/>
                    <a:pt x="1573511" y="927279"/>
                  </a:cubicBezTo>
                  <a:cubicBezTo>
                    <a:pt x="1465837" y="911897"/>
                    <a:pt x="1512808" y="921762"/>
                    <a:pt x="1431844" y="901521"/>
                  </a:cubicBezTo>
                  <a:cubicBezTo>
                    <a:pt x="1418965" y="892935"/>
                    <a:pt x="1407700" y="881199"/>
                    <a:pt x="1393207" y="875764"/>
                  </a:cubicBezTo>
                  <a:cubicBezTo>
                    <a:pt x="1381743" y="871465"/>
                    <a:pt x="1256716" y="850139"/>
                    <a:pt x="1251539" y="850006"/>
                  </a:cubicBezTo>
                  <a:cubicBezTo>
                    <a:pt x="942518" y="842082"/>
                    <a:pt x="633354" y="841420"/>
                    <a:pt x="324261" y="837127"/>
                  </a:cubicBezTo>
                  <a:cubicBezTo>
                    <a:pt x="294210" y="828541"/>
                    <a:pt x="264561" y="818397"/>
                    <a:pt x="234108" y="811369"/>
                  </a:cubicBezTo>
                  <a:cubicBezTo>
                    <a:pt x="208664" y="805497"/>
                    <a:pt x="182168" y="804823"/>
                    <a:pt x="156835" y="798490"/>
                  </a:cubicBezTo>
                  <a:cubicBezTo>
                    <a:pt x="130495" y="791905"/>
                    <a:pt x="79562" y="772733"/>
                    <a:pt x="79562" y="772733"/>
                  </a:cubicBezTo>
                  <a:cubicBezTo>
                    <a:pt x="66683" y="759854"/>
                    <a:pt x="54917" y="745756"/>
                    <a:pt x="40925" y="734096"/>
                  </a:cubicBezTo>
                  <a:cubicBezTo>
                    <a:pt x="29034" y="724187"/>
                    <a:pt x="11576" y="720721"/>
                    <a:pt x="2289" y="708338"/>
                  </a:cubicBezTo>
                  <a:cubicBezTo>
                    <a:pt x="-2863" y="701469"/>
                    <a:pt x="2289" y="691166"/>
                    <a:pt x="2289" y="682580"/>
                  </a:cubicBez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 name="直接箭头连接符 44"/>
          <p:cNvCxnSpPr/>
          <p:nvPr/>
        </p:nvCxnSpPr>
        <p:spPr>
          <a:xfrm>
            <a:off x="3268144" y="2391510"/>
            <a:ext cx="857628" cy="803309"/>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38666" y="3228121"/>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sp>
        <p:nvSpPr>
          <p:cNvPr id="49" name="矩形 48"/>
          <p:cNvSpPr/>
          <p:nvPr/>
        </p:nvSpPr>
        <p:spPr>
          <a:xfrm>
            <a:off x="8199335" y="2444565"/>
            <a:ext cx="937594" cy="49716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sp>
        <p:nvSpPr>
          <p:cNvPr id="51" name="矩形 50"/>
          <p:cNvSpPr/>
          <p:nvPr/>
        </p:nvSpPr>
        <p:spPr>
          <a:xfrm>
            <a:off x="2129229" y="1820949"/>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3</a:t>
            </a:r>
            <a:endParaRPr lang="zh-CN" altLang="en-US" sz="2800" dirty="0">
              <a:solidFill>
                <a:schemeClr val="bg1"/>
              </a:solidFill>
            </a:endParaRPr>
          </a:p>
        </p:txBody>
      </p:sp>
      <p:grpSp>
        <p:nvGrpSpPr>
          <p:cNvPr id="52" name="组合 51"/>
          <p:cNvGrpSpPr/>
          <p:nvPr/>
        </p:nvGrpSpPr>
        <p:grpSpPr>
          <a:xfrm>
            <a:off x="1706135" y="1273362"/>
            <a:ext cx="6408444" cy="2827368"/>
            <a:chOff x="1691201" y="1287887"/>
            <a:chExt cx="6408444" cy="2827368"/>
          </a:xfrm>
        </p:grpSpPr>
        <p:sp>
          <p:nvSpPr>
            <p:cNvPr id="53" name="云形 52"/>
            <p:cNvSpPr/>
            <p:nvPr/>
          </p:nvSpPr>
          <p:spPr>
            <a:xfrm>
              <a:off x="7340553" y="2448311"/>
              <a:ext cx="759092" cy="4996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54" name="任意多边形 53"/>
            <p:cNvSpPr/>
            <p:nvPr/>
          </p:nvSpPr>
          <p:spPr>
            <a:xfrm>
              <a:off x="2414296" y="1287887"/>
              <a:ext cx="5245789" cy="1123858"/>
            </a:xfrm>
            <a:custGeom>
              <a:avLst/>
              <a:gdLst>
                <a:gd name="connsiteX0" fmla="*/ 0 w 3232597"/>
                <a:gd name="connsiteY0" fmla="*/ 515155 h 1120462"/>
                <a:gd name="connsiteX1" fmla="*/ 51516 w 3232597"/>
                <a:gd name="connsiteY1" fmla="*/ 450761 h 1120462"/>
                <a:gd name="connsiteX2" fmla="*/ 167425 w 3232597"/>
                <a:gd name="connsiteY2" fmla="*/ 386367 h 1120462"/>
                <a:gd name="connsiteX3" fmla="*/ 270456 w 3232597"/>
                <a:gd name="connsiteY3" fmla="*/ 321972 h 1120462"/>
                <a:gd name="connsiteX4" fmla="*/ 360608 w 3232597"/>
                <a:gd name="connsiteY4" fmla="*/ 270457 h 1120462"/>
                <a:gd name="connsiteX5" fmla="*/ 399245 w 3232597"/>
                <a:gd name="connsiteY5" fmla="*/ 257578 h 1120462"/>
                <a:gd name="connsiteX6" fmla="*/ 476518 w 3232597"/>
                <a:gd name="connsiteY6" fmla="*/ 218941 h 1120462"/>
                <a:gd name="connsiteX7" fmla="*/ 489397 w 3232597"/>
                <a:gd name="connsiteY7" fmla="*/ 180305 h 1120462"/>
                <a:gd name="connsiteX8" fmla="*/ 566670 w 3232597"/>
                <a:gd name="connsiteY8" fmla="*/ 154547 h 1120462"/>
                <a:gd name="connsiteX9" fmla="*/ 656823 w 3232597"/>
                <a:gd name="connsiteY9" fmla="*/ 115910 h 1120462"/>
                <a:gd name="connsiteX10" fmla="*/ 785611 w 3232597"/>
                <a:gd name="connsiteY10" fmla="*/ 77274 h 1120462"/>
                <a:gd name="connsiteX11" fmla="*/ 824248 w 3232597"/>
                <a:gd name="connsiteY11" fmla="*/ 51516 h 1120462"/>
                <a:gd name="connsiteX12" fmla="*/ 1017431 w 3232597"/>
                <a:gd name="connsiteY12" fmla="*/ 12879 h 1120462"/>
                <a:gd name="connsiteX13" fmla="*/ 1455313 w 3232597"/>
                <a:gd name="connsiteY13" fmla="*/ 0 h 1120462"/>
                <a:gd name="connsiteX14" fmla="*/ 2395470 w 3232597"/>
                <a:gd name="connsiteY14" fmla="*/ 12879 h 1120462"/>
                <a:gd name="connsiteX15" fmla="*/ 2537138 w 3232597"/>
                <a:gd name="connsiteY15" fmla="*/ 51516 h 1120462"/>
                <a:gd name="connsiteX16" fmla="*/ 2794716 w 3232597"/>
                <a:gd name="connsiteY16" fmla="*/ 77274 h 1120462"/>
                <a:gd name="connsiteX17" fmla="*/ 2846231 w 3232597"/>
                <a:gd name="connsiteY17" fmla="*/ 90152 h 1120462"/>
                <a:gd name="connsiteX18" fmla="*/ 2949262 w 3232597"/>
                <a:gd name="connsiteY18" fmla="*/ 128789 h 1120462"/>
                <a:gd name="connsiteX19" fmla="*/ 3013656 w 3232597"/>
                <a:gd name="connsiteY19" fmla="*/ 206062 h 1120462"/>
                <a:gd name="connsiteX20" fmla="*/ 3078051 w 3232597"/>
                <a:gd name="connsiteY20" fmla="*/ 270457 h 1120462"/>
                <a:gd name="connsiteX21" fmla="*/ 3129566 w 3232597"/>
                <a:gd name="connsiteY21" fmla="*/ 347730 h 1120462"/>
                <a:gd name="connsiteX22" fmla="*/ 3155324 w 3232597"/>
                <a:gd name="connsiteY22" fmla="*/ 437882 h 1120462"/>
                <a:gd name="connsiteX23" fmla="*/ 3232597 w 3232597"/>
                <a:gd name="connsiteY23" fmla="*/ 592428 h 1120462"/>
                <a:gd name="connsiteX24" fmla="*/ 3232597 w 3232597"/>
                <a:gd name="connsiteY24" fmla="*/ 1120462 h 112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2597" h="1120462">
                  <a:moveTo>
                    <a:pt x="0" y="515155"/>
                  </a:moveTo>
                  <a:cubicBezTo>
                    <a:pt x="17172" y="493690"/>
                    <a:pt x="31084" y="469150"/>
                    <a:pt x="51516" y="450761"/>
                  </a:cubicBezTo>
                  <a:cubicBezTo>
                    <a:pt x="103617" y="403870"/>
                    <a:pt x="115412" y="403704"/>
                    <a:pt x="167425" y="386367"/>
                  </a:cubicBezTo>
                  <a:cubicBezTo>
                    <a:pt x="229213" y="293685"/>
                    <a:pt x="141716" y="407798"/>
                    <a:pt x="270456" y="321972"/>
                  </a:cubicBezTo>
                  <a:cubicBezTo>
                    <a:pt x="309259" y="296103"/>
                    <a:pt x="314855" y="290065"/>
                    <a:pt x="360608" y="270457"/>
                  </a:cubicBezTo>
                  <a:cubicBezTo>
                    <a:pt x="373086" y="265109"/>
                    <a:pt x="387103" y="263649"/>
                    <a:pt x="399245" y="257578"/>
                  </a:cubicBezTo>
                  <a:cubicBezTo>
                    <a:pt x="499112" y="207644"/>
                    <a:pt x="379403" y="251314"/>
                    <a:pt x="476518" y="218941"/>
                  </a:cubicBezTo>
                  <a:cubicBezTo>
                    <a:pt x="480811" y="206062"/>
                    <a:pt x="478350" y="188195"/>
                    <a:pt x="489397" y="180305"/>
                  </a:cubicBezTo>
                  <a:cubicBezTo>
                    <a:pt x="511491" y="164524"/>
                    <a:pt x="542385" y="166689"/>
                    <a:pt x="566670" y="154547"/>
                  </a:cubicBezTo>
                  <a:cubicBezTo>
                    <a:pt x="630328" y="122718"/>
                    <a:pt x="599972" y="134860"/>
                    <a:pt x="656823" y="115910"/>
                  </a:cubicBezTo>
                  <a:cubicBezTo>
                    <a:pt x="743765" y="57947"/>
                    <a:pt x="634934" y="122476"/>
                    <a:pt x="785611" y="77274"/>
                  </a:cubicBezTo>
                  <a:cubicBezTo>
                    <a:pt x="800437" y="72826"/>
                    <a:pt x="809701" y="56806"/>
                    <a:pt x="824248" y="51516"/>
                  </a:cubicBezTo>
                  <a:cubicBezTo>
                    <a:pt x="865289" y="36592"/>
                    <a:pt x="970642" y="15161"/>
                    <a:pt x="1017431" y="12879"/>
                  </a:cubicBezTo>
                  <a:cubicBezTo>
                    <a:pt x="1163281" y="5764"/>
                    <a:pt x="1309352" y="4293"/>
                    <a:pt x="1455313" y="0"/>
                  </a:cubicBezTo>
                  <a:lnTo>
                    <a:pt x="2395470" y="12879"/>
                  </a:lnTo>
                  <a:cubicBezTo>
                    <a:pt x="2706490" y="20655"/>
                    <a:pt x="2330806" y="17127"/>
                    <a:pt x="2537138" y="51516"/>
                  </a:cubicBezTo>
                  <a:cubicBezTo>
                    <a:pt x="2622252" y="65702"/>
                    <a:pt x="2794716" y="77274"/>
                    <a:pt x="2794716" y="77274"/>
                  </a:cubicBezTo>
                  <a:cubicBezTo>
                    <a:pt x="2811888" y="81567"/>
                    <a:pt x="2829212" y="85290"/>
                    <a:pt x="2846231" y="90152"/>
                  </a:cubicBezTo>
                  <a:cubicBezTo>
                    <a:pt x="2881562" y="100246"/>
                    <a:pt x="2915242" y="115181"/>
                    <a:pt x="2949262" y="128789"/>
                  </a:cubicBezTo>
                  <a:cubicBezTo>
                    <a:pt x="3013215" y="224718"/>
                    <a:pt x="2931020" y="106899"/>
                    <a:pt x="3013656" y="206062"/>
                  </a:cubicBezTo>
                  <a:cubicBezTo>
                    <a:pt x="3067318" y="270457"/>
                    <a:pt x="3007217" y="223234"/>
                    <a:pt x="3078051" y="270457"/>
                  </a:cubicBezTo>
                  <a:cubicBezTo>
                    <a:pt x="3108675" y="362326"/>
                    <a:pt x="3065251" y="251256"/>
                    <a:pt x="3129566" y="347730"/>
                  </a:cubicBezTo>
                  <a:cubicBezTo>
                    <a:pt x="3142225" y="366720"/>
                    <a:pt x="3146736" y="420707"/>
                    <a:pt x="3155324" y="437882"/>
                  </a:cubicBezTo>
                  <a:cubicBezTo>
                    <a:pt x="3181369" y="489973"/>
                    <a:pt x="3232597" y="527687"/>
                    <a:pt x="3232597" y="592428"/>
                  </a:cubicBezTo>
                  <a:lnTo>
                    <a:pt x="3232597" y="1120462"/>
                  </a:ln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1691201" y="3026535"/>
              <a:ext cx="6023244" cy="1088720"/>
            </a:xfrm>
            <a:custGeom>
              <a:avLst/>
              <a:gdLst>
                <a:gd name="connsiteX0" fmla="*/ 4947776 w 4947776"/>
                <a:gd name="connsiteY0" fmla="*/ 0 h 1088720"/>
                <a:gd name="connsiteX1" fmla="*/ 4922018 w 4947776"/>
                <a:gd name="connsiteY1" fmla="*/ 128789 h 1088720"/>
                <a:gd name="connsiteX2" fmla="*/ 4909139 w 4947776"/>
                <a:gd name="connsiteY2" fmla="*/ 167426 h 1088720"/>
                <a:gd name="connsiteX3" fmla="*/ 4870503 w 4947776"/>
                <a:gd name="connsiteY3" fmla="*/ 206062 h 1088720"/>
                <a:gd name="connsiteX4" fmla="*/ 4780351 w 4947776"/>
                <a:gd name="connsiteY4" fmla="*/ 334851 h 1088720"/>
                <a:gd name="connsiteX5" fmla="*/ 4741714 w 4947776"/>
                <a:gd name="connsiteY5" fmla="*/ 373488 h 1088720"/>
                <a:gd name="connsiteX6" fmla="*/ 4703077 w 4947776"/>
                <a:gd name="connsiteY6" fmla="*/ 425003 h 1088720"/>
                <a:gd name="connsiteX7" fmla="*/ 4677320 w 4947776"/>
                <a:gd name="connsiteY7" fmla="*/ 463640 h 1088720"/>
                <a:gd name="connsiteX8" fmla="*/ 4638683 w 4947776"/>
                <a:gd name="connsiteY8" fmla="*/ 502276 h 1088720"/>
                <a:gd name="connsiteX9" fmla="*/ 4612925 w 4947776"/>
                <a:gd name="connsiteY9" fmla="*/ 540913 h 1088720"/>
                <a:gd name="connsiteX10" fmla="*/ 4574289 w 4947776"/>
                <a:gd name="connsiteY10" fmla="*/ 566671 h 1088720"/>
                <a:gd name="connsiteX11" fmla="*/ 4484137 w 4947776"/>
                <a:gd name="connsiteY11" fmla="*/ 643944 h 1088720"/>
                <a:gd name="connsiteX12" fmla="*/ 4458379 w 4947776"/>
                <a:gd name="connsiteY12" fmla="*/ 682580 h 1088720"/>
                <a:gd name="connsiteX13" fmla="*/ 4329590 w 4947776"/>
                <a:gd name="connsiteY13" fmla="*/ 759854 h 1088720"/>
                <a:gd name="connsiteX14" fmla="*/ 4303832 w 4947776"/>
                <a:gd name="connsiteY14" fmla="*/ 798490 h 1088720"/>
                <a:gd name="connsiteX15" fmla="*/ 4213680 w 4947776"/>
                <a:gd name="connsiteY15" fmla="*/ 850006 h 1088720"/>
                <a:gd name="connsiteX16" fmla="*/ 4110649 w 4947776"/>
                <a:gd name="connsiteY16" fmla="*/ 901521 h 1088720"/>
                <a:gd name="connsiteX17" fmla="*/ 4059134 w 4947776"/>
                <a:gd name="connsiteY17" fmla="*/ 914400 h 1088720"/>
                <a:gd name="connsiteX18" fmla="*/ 4007618 w 4947776"/>
                <a:gd name="connsiteY18" fmla="*/ 940158 h 1088720"/>
                <a:gd name="connsiteX19" fmla="*/ 3917466 w 4947776"/>
                <a:gd name="connsiteY19" fmla="*/ 965916 h 1088720"/>
                <a:gd name="connsiteX20" fmla="*/ 3556858 w 4947776"/>
                <a:gd name="connsiteY20" fmla="*/ 991673 h 1088720"/>
                <a:gd name="connsiteX21" fmla="*/ 3325038 w 4947776"/>
                <a:gd name="connsiteY21" fmla="*/ 1030310 h 1088720"/>
                <a:gd name="connsiteX22" fmla="*/ 3286401 w 4947776"/>
                <a:gd name="connsiteY22" fmla="*/ 1043189 h 1088720"/>
                <a:gd name="connsiteX23" fmla="*/ 3157613 w 4947776"/>
                <a:gd name="connsiteY23" fmla="*/ 1056068 h 1088720"/>
                <a:gd name="connsiteX24" fmla="*/ 3093218 w 4947776"/>
                <a:gd name="connsiteY24" fmla="*/ 1081826 h 1088720"/>
                <a:gd name="connsiteX25" fmla="*/ 2127303 w 4947776"/>
                <a:gd name="connsiteY25" fmla="*/ 1056068 h 1088720"/>
                <a:gd name="connsiteX26" fmla="*/ 1985635 w 4947776"/>
                <a:gd name="connsiteY26" fmla="*/ 1030310 h 1088720"/>
                <a:gd name="connsiteX27" fmla="*/ 1882604 w 4947776"/>
                <a:gd name="connsiteY27" fmla="*/ 1004552 h 1088720"/>
                <a:gd name="connsiteX28" fmla="*/ 1843968 w 4947776"/>
                <a:gd name="connsiteY28" fmla="*/ 991673 h 1088720"/>
                <a:gd name="connsiteX29" fmla="*/ 1740937 w 4947776"/>
                <a:gd name="connsiteY29" fmla="*/ 978795 h 1088720"/>
                <a:gd name="connsiteX30" fmla="*/ 1650785 w 4947776"/>
                <a:gd name="connsiteY30" fmla="*/ 953037 h 1088720"/>
                <a:gd name="connsiteX31" fmla="*/ 1573511 w 4947776"/>
                <a:gd name="connsiteY31" fmla="*/ 927279 h 1088720"/>
                <a:gd name="connsiteX32" fmla="*/ 1431844 w 4947776"/>
                <a:gd name="connsiteY32" fmla="*/ 901521 h 1088720"/>
                <a:gd name="connsiteX33" fmla="*/ 1393207 w 4947776"/>
                <a:gd name="connsiteY33" fmla="*/ 875764 h 1088720"/>
                <a:gd name="connsiteX34" fmla="*/ 1251539 w 4947776"/>
                <a:gd name="connsiteY34" fmla="*/ 850006 h 1088720"/>
                <a:gd name="connsiteX35" fmla="*/ 324261 w 4947776"/>
                <a:gd name="connsiteY35" fmla="*/ 837127 h 1088720"/>
                <a:gd name="connsiteX36" fmla="*/ 234108 w 4947776"/>
                <a:gd name="connsiteY36" fmla="*/ 811369 h 1088720"/>
                <a:gd name="connsiteX37" fmla="*/ 156835 w 4947776"/>
                <a:gd name="connsiteY37" fmla="*/ 798490 h 1088720"/>
                <a:gd name="connsiteX38" fmla="*/ 79562 w 4947776"/>
                <a:gd name="connsiteY38" fmla="*/ 772733 h 1088720"/>
                <a:gd name="connsiteX39" fmla="*/ 40925 w 4947776"/>
                <a:gd name="connsiteY39" fmla="*/ 734096 h 1088720"/>
                <a:gd name="connsiteX40" fmla="*/ 2289 w 4947776"/>
                <a:gd name="connsiteY40" fmla="*/ 708338 h 1088720"/>
                <a:gd name="connsiteX41" fmla="*/ 2289 w 4947776"/>
                <a:gd name="connsiteY41" fmla="*/ 682580 h 10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47776" h="1088720">
                  <a:moveTo>
                    <a:pt x="4947776" y="0"/>
                  </a:moveTo>
                  <a:cubicBezTo>
                    <a:pt x="4937656" y="60720"/>
                    <a:pt x="4937388" y="74995"/>
                    <a:pt x="4922018" y="128789"/>
                  </a:cubicBezTo>
                  <a:cubicBezTo>
                    <a:pt x="4918288" y="141842"/>
                    <a:pt x="4916669" y="156130"/>
                    <a:pt x="4909139" y="167426"/>
                  </a:cubicBezTo>
                  <a:cubicBezTo>
                    <a:pt x="4899036" y="182580"/>
                    <a:pt x="4881685" y="191685"/>
                    <a:pt x="4870503" y="206062"/>
                  </a:cubicBezTo>
                  <a:cubicBezTo>
                    <a:pt x="4808452" y="285841"/>
                    <a:pt x="4836609" y="269215"/>
                    <a:pt x="4780351" y="334851"/>
                  </a:cubicBezTo>
                  <a:cubicBezTo>
                    <a:pt x="4768498" y="348680"/>
                    <a:pt x="4753567" y="359659"/>
                    <a:pt x="4741714" y="373488"/>
                  </a:cubicBezTo>
                  <a:cubicBezTo>
                    <a:pt x="4727745" y="389785"/>
                    <a:pt x="4715553" y="407536"/>
                    <a:pt x="4703077" y="425003"/>
                  </a:cubicBezTo>
                  <a:cubicBezTo>
                    <a:pt x="4694080" y="437598"/>
                    <a:pt x="4687229" y="451749"/>
                    <a:pt x="4677320" y="463640"/>
                  </a:cubicBezTo>
                  <a:cubicBezTo>
                    <a:pt x="4665660" y="477632"/>
                    <a:pt x="4650343" y="488284"/>
                    <a:pt x="4638683" y="502276"/>
                  </a:cubicBezTo>
                  <a:cubicBezTo>
                    <a:pt x="4628774" y="514167"/>
                    <a:pt x="4623870" y="529968"/>
                    <a:pt x="4612925" y="540913"/>
                  </a:cubicBezTo>
                  <a:cubicBezTo>
                    <a:pt x="4601980" y="551858"/>
                    <a:pt x="4587168" y="558085"/>
                    <a:pt x="4574289" y="566671"/>
                  </a:cubicBezTo>
                  <a:cubicBezTo>
                    <a:pt x="4521502" y="672244"/>
                    <a:pt x="4586454" y="570860"/>
                    <a:pt x="4484137" y="643944"/>
                  </a:cubicBezTo>
                  <a:cubicBezTo>
                    <a:pt x="4471542" y="652941"/>
                    <a:pt x="4470028" y="672387"/>
                    <a:pt x="4458379" y="682580"/>
                  </a:cubicBezTo>
                  <a:cubicBezTo>
                    <a:pt x="4416933" y="718845"/>
                    <a:pt x="4376668" y="736315"/>
                    <a:pt x="4329590" y="759854"/>
                  </a:cubicBezTo>
                  <a:cubicBezTo>
                    <a:pt x="4321004" y="772733"/>
                    <a:pt x="4314777" y="787545"/>
                    <a:pt x="4303832" y="798490"/>
                  </a:cubicBezTo>
                  <a:cubicBezTo>
                    <a:pt x="4282912" y="819410"/>
                    <a:pt x="4237252" y="836536"/>
                    <a:pt x="4213680" y="850006"/>
                  </a:cubicBezTo>
                  <a:cubicBezTo>
                    <a:pt x="4147422" y="887868"/>
                    <a:pt x="4201942" y="871091"/>
                    <a:pt x="4110649" y="901521"/>
                  </a:cubicBezTo>
                  <a:cubicBezTo>
                    <a:pt x="4093857" y="907118"/>
                    <a:pt x="4075707" y="908185"/>
                    <a:pt x="4059134" y="914400"/>
                  </a:cubicBezTo>
                  <a:cubicBezTo>
                    <a:pt x="4041158" y="921141"/>
                    <a:pt x="4025265" y="932595"/>
                    <a:pt x="4007618" y="940158"/>
                  </a:cubicBezTo>
                  <a:cubicBezTo>
                    <a:pt x="3990006" y="947706"/>
                    <a:pt x="3932845" y="963994"/>
                    <a:pt x="3917466" y="965916"/>
                  </a:cubicBezTo>
                  <a:cubicBezTo>
                    <a:pt x="3843077" y="975215"/>
                    <a:pt x="3616491" y="987946"/>
                    <a:pt x="3556858" y="991673"/>
                  </a:cubicBezTo>
                  <a:cubicBezTo>
                    <a:pt x="3244940" y="1060989"/>
                    <a:pt x="3635530" y="978561"/>
                    <a:pt x="3325038" y="1030310"/>
                  </a:cubicBezTo>
                  <a:cubicBezTo>
                    <a:pt x="3311647" y="1032542"/>
                    <a:pt x="3299819" y="1041125"/>
                    <a:pt x="3286401" y="1043189"/>
                  </a:cubicBezTo>
                  <a:cubicBezTo>
                    <a:pt x="3243759" y="1049749"/>
                    <a:pt x="3200542" y="1051775"/>
                    <a:pt x="3157613" y="1056068"/>
                  </a:cubicBezTo>
                  <a:cubicBezTo>
                    <a:pt x="3136148" y="1064654"/>
                    <a:pt x="3116334" y="1081500"/>
                    <a:pt x="3093218" y="1081826"/>
                  </a:cubicBezTo>
                  <a:cubicBezTo>
                    <a:pt x="2411916" y="1091422"/>
                    <a:pt x="2496371" y="1097076"/>
                    <a:pt x="2127303" y="1056068"/>
                  </a:cubicBezTo>
                  <a:cubicBezTo>
                    <a:pt x="2036247" y="1025716"/>
                    <a:pt x="2152067" y="1061516"/>
                    <a:pt x="1985635" y="1030310"/>
                  </a:cubicBezTo>
                  <a:cubicBezTo>
                    <a:pt x="1950841" y="1023786"/>
                    <a:pt x="1916188" y="1015747"/>
                    <a:pt x="1882604" y="1004552"/>
                  </a:cubicBezTo>
                  <a:cubicBezTo>
                    <a:pt x="1869725" y="1000259"/>
                    <a:pt x="1857324" y="994101"/>
                    <a:pt x="1843968" y="991673"/>
                  </a:cubicBezTo>
                  <a:cubicBezTo>
                    <a:pt x="1809915" y="985482"/>
                    <a:pt x="1775281" y="983088"/>
                    <a:pt x="1740937" y="978795"/>
                  </a:cubicBezTo>
                  <a:cubicBezTo>
                    <a:pt x="1611088" y="935512"/>
                    <a:pt x="1812500" y="1001552"/>
                    <a:pt x="1650785" y="953037"/>
                  </a:cubicBezTo>
                  <a:cubicBezTo>
                    <a:pt x="1624779" y="945235"/>
                    <a:pt x="1600389" y="931119"/>
                    <a:pt x="1573511" y="927279"/>
                  </a:cubicBezTo>
                  <a:cubicBezTo>
                    <a:pt x="1465837" y="911897"/>
                    <a:pt x="1512808" y="921762"/>
                    <a:pt x="1431844" y="901521"/>
                  </a:cubicBezTo>
                  <a:cubicBezTo>
                    <a:pt x="1418965" y="892935"/>
                    <a:pt x="1407700" y="881199"/>
                    <a:pt x="1393207" y="875764"/>
                  </a:cubicBezTo>
                  <a:cubicBezTo>
                    <a:pt x="1381743" y="871465"/>
                    <a:pt x="1256716" y="850139"/>
                    <a:pt x="1251539" y="850006"/>
                  </a:cubicBezTo>
                  <a:cubicBezTo>
                    <a:pt x="942518" y="842082"/>
                    <a:pt x="633354" y="841420"/>
                    <a:pt x="324261" y="837127"/>
                  </a:cubicBezTo>
                  <a:cubicBezTo>
                    <a:pt x="294210" y="828541"/>
                    <a:pt x="264561" y="818397"/>
                    <a:pt x="234108" y="811369"/>
                  </a:cubicBezTo>
                  <a:cubicBezTo>
                    <a:pt x="208664" y="805497"/>
                    <a:pt x="182168" y="804823"/>
                    <a:pt x="156835" y="798490"/>
                  </a:cubicBezTo>
                  <a:cubicBezTo>
                    <a:pt x="130495" y="791905"/>
                    <a:pt x="79562" y="772733"/>
                    <a:pt x="79562" y="772733"/>
                  </a:cubicBezTo>
                  <a:cubicBezTo>
                    <a:pt x="66683" y="759854"/>
                    <a:pt x="54917" y="745756"/>
                    <a:pt x="40925" y="734096"/>
                  </a:cubicBezTo>
                  <a:cubicBezTo>
                    <a:pt x="29034" y="724187"/>
                    <a:pt x="11576" y="720721"/>
                    <a:pt x="2289" y="708338"/>
                  </a:cubicBezTo>
                  <a:cubicBezTo>
                    <a:pt x="-2863" y="701469"/>
                    <a:pt x="2289" y="691166"/>
                    <a:pt x="2289" y="682580"/>
                  </a:cubicBez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6" name="直接箭头连接符 55"/>
          <p:cNvCxnSpPr/>
          <p:nvPr/>
        </p:nvCxnSpPr>
        <p:spPr>
          <a:xfrm flipH="1">
            <a:off x="1688433" y="2330471"/>
            <a:ext cx="823829" cy="90442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380773" y="3232772"/>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sp>
        <p:nvSpPr>
          <p:cNvPr id="59" name="矩形 58"/>
          <p:cNvSpPr/>
          <p:nvPr/>
        </p:nvSpPr>
        <p:spPr>
          <a:xfrm>
            <a:off x="7291859" y="2442885"/>
            <a:ext cx="937594" cy="49716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1</a:t>
            </a:r>
            <a:endParaRPr lang="zh-CN" altLang="en-US" sz="2800" b="1" dirty="0">
              <a:solidFill>
                <a:schemeClr val="bg1"/>
              </a:solidFill>
            </a:endParaRPr>
          </a:p>
        </p:txBody>
      </p:sp>
      <p:sp>
        <p:nvSpPr>
          <p:cNvPr id="60" name="矩形 59"/>
          <p:cNvSpPr/>
          <p:nvPr/>
        </p:nvSpPr>
        <p:spPr>
          <a:xfrm>
            <a:off x="1369342" y="1812966"/>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1</a:t>
            </a:r>
            <a:endParaRPr lang="zh-CN" altLang="en-US" sz="2800" b="1" dirty="0">
              <a:solidFill>
                <a:schemeClr val="bg1"/>
              </a:solidFill>
            </a:endParaRPr>
          </a:p>
        </p:txBody>
      </p:sp>
      <p:grpSp>
        <p:nvGrpSpPr>
          <p:cNvPr id="61" name="组合 60"/>
          <p:cNvGrpSpPr/>
          <p:nvPr/>
        </p:nvGrpSpPr>
        <p:grpSpPr>
          <a:xfrm>
            <a:off x="907491" y="1302826"/>
            <a:ext cx="5407960" cy="2827368"/>
            <a:chOff x="2691685" y="1287887"/>
            <a:chExt cx="5407960" cy="2827368"/>
          </a:xfrm>
        </p:grpSpPr>
        <p:sp>
          <p:nvSpPr>
            <p:cNvPr id="62" name="云形 61"/>
            <p:cNvSpPr/>
            <p:nvPr/>
          </p:nvSpPr>
          <p:spPr>
            <a:xfrm>
              <a:off x="7340553" y="2448311"/>
              <a:ext cx="759092" cy="4996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sp>
          <p:nvSpPr>
            <p:cNvPr id="63" name="任意多边形 62"/>
            <p:cNvSpPr/>
            <p:nvPr/>
          </p:nvSpPr>
          <p:spPr>
            <a:xfrm>
              <a:off x="3709376" y="1287887"/>
              <a:ext cx="3950710" cy="1123858"/>
            </a:xfrm>
            <a:custGeom>
              <a:avLst/>
              <a:gdLst>
                <a:gd name="connsiteX0" fmla="*/ 0 w 3232597"/>
                <a:gd name="connsiteY0" fmla="*/ 515155 h 1120462"/>
                <a:gd name="connsiteX1" fmla="*/ 51516 w 3232597"/>
                <a:gd name="connsiteY1" fmla="*/ 450761 h 1120462"/>
                <a:gd name="connsiteX2" fmla="*/ 167425 w 3232597"/>
                <a:gd name="connsiteY2" fmla="*/ 386367 h 1120462"/>
                <a:gd name="connsiteX3" fmla="*/ 270456 w 3232597"/>
                <a:gd name="connsiteY3" fmla="*/ 321972 h 1120462"/>
                <a:gd name="connsiteX4" fmla="*/ 360608 w 3232597"/>
                <a:gd name="connsiteY4" fmla="*/ 270457 h 1120462"/>
                <a:gd name="connsiteX5" fmla="*/ 399245 w 3232597"/>
                <a:gd name="connsiteY5" fmla="*/ 257578 h 1120462"/>
                <a:gd name="connsiteX6" fmla="*/ 476518 w 3232597"/>
                <a:gd name="connsiteY6" fmla="*/ 218941 h 1120462"/>
                <a:gd name="connsiteX7" fmla="*/ 489397 w 3232597"/>
                <a:gd name="connsiteY7" fmla="*/ 180305 h 1120462"/>
                <a:gd name="connsiteX8" fmla="*/ 566670 w 3232597"/>
                <a:gd name="connsiteY8" fmla="*/ 154547 h 1120462"/>
                <a:gd name="connsiteX9" fmla="*/ 656823 w 3232597"/>
                <a:gd name="connsiteY9" fmla="*/ 115910 h 1120462"/>
                <a:gd name="connsiteX10" fmla="*/ 785611 w 3232597"/>
                <a:gd name="connsiteY10" fmla="*/ 77274 h 1120462"/>
                <a:gd name="connsiteX11" fmla="*/ 824248 w 3232597"/>
                <a:gd name="connsiteY11" fmla="*/ 51516 h 1120462"/>
                <a:gd name="connsiteX12" fmla="*/ 1017431 w 3232597"/>
                <a:gd name="connsiteY12" fmla="*/ 12879 h 1120462"/>
                <a:gd name="connsiteX13" fmla="*/ 1455313 w 3232597"/>
                <a:gd name="connsiteY13" fmla="*/ 0 h 1120462"/>
                <a:gd name="connsiteX14" fmla="*/ 2395470 w 3232597"/>
                <a:gd name="connsiteY14" fmla="*/ 12879 h 1120462"/>
                <a:gd name="connsiteX15" fmla="*/ 2537138 w 3232597"/>
                <a:gd name="connsiteY15" fmla="*/ 51516 h 1120462"/>
                <a:gd name="connsiteX16" fmla="*/ 2794716 w 3232597"/>
                <a:gd name="connsiteY16" fmla="*/ 77274 h 1120462"/>
                <a:gd name="connsiteX17" fmla="*/ 2846231 w 3232597"/>
                <a:gd name="connsiteY17" fmla="*/ 90152 h 1120462"/>
                <a:gd name="connsiteX18" fmla="*/ 2949262 w 3232597"/>
                <a:gd name="connsiteY18" fmla="*/ 128789 h 1120462"/>
                <a:gd name="connsiteX19" fmla="*/ 3013656 w 3232597"/>
                <a:gd name="connsiteY19" fmla="*/ 206062 h 1120462"/>
                <a:gd name="connsiteX20" fmla="*/ 3078051 w 3232597"/>
                <a:gd name="connsiteY20" fmla="*/ 270457 h 1120462"/>
                <a:gd name="connsiteX21" fmla="*/ 3129566 w 3232597"/>
                <a:gd name="connsiteY21" fmla="*/ 347730 h 1120462"/>
                <a:gd name="connsiteX22" fmla="*/ 3155324 w 3232597"/>
                <a:gd name="connsiteY22" fmla="*/ 437882 h 1120462"/>
                <a:gd name="connsiteX23" fmla="*/ 3232597 w 3232597"/>
                <a:gd name="connsiteY23" fmla="*/ 592428 h 1120462"/>
                <a:gd name="connsiteX24" fmla="*/ 3232597 w 3232597"/>
                <a:gd name="connsiteY24" fmla="*/ 1120462 h 112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2597" h="1120462">
                  <a:moveTo>
                    <a:pt x="0" y="515155"/>
                  </a:moveTo>
                  <a:cubicBezTo>
                    <a:pt x="17172" y="493690"/>
                    <a:pt x="31084" y="469150"/>
                    <a:pt x="51516" y="450761"/>
                  </a:cubicBezTo>
                  <a:cubicBezTo>
                    <a:pt x="103617" y="403870"/>
                    <a:pt x="115412" y="403704"/>
                    <a:pt x="167425" y="386367"/>
                  </a:cubicBezTo>
                  <a:cubicBezTo>
                    <a:pt x="229213" y="293685"/>
                    <a:pt x="141716" y="407798"/>
                    <a:pt x="270456" y="321972"/>
                  </a:cubicBezTo>
                  <a:cubicBezTo>
                    <a:pt x="309259" y="296103"/>
                    <a:pt x="314855" y="290065"/>
                    <a:pt x="360608" y="270457"/>
                  </a:cubicBezTo>
                  <a:cubicBezTo>
                    <a:pt x="373086" y="265109"/>
                    <a:pt x="387103" y="263649"/>
                    <a:pt x="399245" y="257578"/>
                  </a:cubicBezTo>
                  <a:cubicBezTo>
                    <a:pt x="499112" y="207644"/>
                    <a:pt x="379403" y="251314"/>
                    <a:pt x="476518" y="218941"/>
                  </a:cubicBezTo>
                  <a:cubicBezTo>
                    <a:pt x="480811" y="206062"/>
                    <a:pt x="478350" y="188195"/>
                    <a:pt x="489397" y="180305"/>
                  </a:cubicBezTo>
                  <a:cubicBezTo>
                    <a:pt x="511491" y="164524"/>
                    <a:pt x="542385" y="166689"/>
                    <a:pt x="566670" y="154547"/>
                  </a:cubicBezTo>
                  <a:cubicBezTo>
                    <a:pt x="630328" y="122718"/>
                    <a:pt x="599972" y="134860"/>
                    <a:pt x="656823" y="115910"/>
                  </a:cubicBezTo>
                  <a:cubicBezTo>
                    <a:pt x="743765" y="57947"/>
                    <a:pt x="634934" y="122476"/>
                    <a:pt x="785611" y="77274"/>
                  </a:cubicBezTo>
                  <a:cubicBezTo>
                    <a:pt x="800437" y="72826"/>
                    <a:pt x="809701" y="56806"/>
                    <a:pt x="824248" y="51516"/>
                  </a:cubicBezTo>
                  <a:cubicBezTo>
                    <a:pt x="865289" y="36592"/>
                    <a:pt x="970642" y="15161"/>
                    <a:pt x="1017431" y="12879"/>
                  </a:cubicBezTo>
                  <a:cubicBezTo>
                    <a:pt x="1163281" y="5764"/>
                    <a:pt x="1309352" y="4293"/>
                    <a:pt x="1455313" y="0"/>
                  </a:cubicBezTo>
                  <a:lnTo>
                    <a:pt x="2395470" y="12879"/>
                  </a:lnTo>
                  <a:cubicBezTo>
                    <a:pt x="2706490" y="20655"/>
                    <a:pt x="2330806" y="17127"/>
                    <a:pt x="2537138" y="51516"/>
                  </a:cubicBezTo>
                  <a:cubicBezTo>
                    <a:pt x="2622252" y="65702"/>
                    <a:pt x="2794716" y="77274"/>
                    <a:pt x="2794716" y="77274"/>
                  </a:cubicBezTo>
                  <a:cubicBezTo>
                    <a:pt x="2811888" y="81567"/>
                    <a:pt x="2829212" y="85290"/>
                    <a:pt x="2846231" y="90152"/>
                  </a:cubicBezTo>
                  <a:cubicBezTo>
                    <a:pt x="2881562" y="100246"/>
                    <a:pt x="2915242" y="115181"/>
                    <a:pt x="2949262" y="128789"/>
                  </a:cubicBezTo>
                  <a:cubicBezTo>
                    <a:pt x="3013215" y="224718"/>
                    <a:pt x="2931020" y="106899"/>
                    <a:pt x="3013656" y="206062"/>
                  </a:cubicBezTo>
                  <a:cubicBezTo>
                    <a:pt x="3067318" y="270457"/>
                    <a:pt x="3007217" y="223234"/>
                    <a:pt x="3078051" y="270457"/>
                  </a:cubicBezTo>
                  <a:cubicBezTo>
                    <a:pt x="3108675" y="362326"/>
                    <a:pt x="3065251" y="251256"/>
                    <a:pt x="3129566" y="347730"/>
                  </a:cubicBezTo>
                  <a:cubicBezTo>
                    <a:pt x="3142225" y="366720"/>
                    <a:pt x="3146736" y="420707"/>
                    <a:pt x="3155324" y="437882"/>
                  </a:cubicBezTo>
                  <a:cubicBezTo>
                    <a:pt x="3181369" y="489973"/>
                    <a:pt x="3232597" y="527687"/>
                    <a:pt x="3232597" y="592428"/>
                  </a:cubicBezTo>
                  <a:lnTo>
                    <a:pt x="3232597" y="1120462"/>
                  </a:ln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2691685" y="3026535"/>
              <a:ext cx="5022760" cy="1088720"/>
            </a:xfrm>
            <a:custGeom>
              <a:avLst/>
              <a:gdLst>
                <a:gd name="connsiteX0" fmla="*/ 4947776 w 4947776"/>
                <a:gd name="connsiteY0" fmla="*/ 0 h 1088720"/>
                <a:gd name="connsiteX1" fmla="*/ 4922018 w 4947776"/>
                <a:gd name="connsiteY1" fmla="*/ 128789 h 1088720"/>
                <a:gd name="connsiteX2" fmla="*/ 4909139 w 4947776"/>
                <a:gd name="connsiteY2" fmla="*/ 167426 h 1088720"/>
                <a:gd name="connsiteX3" fmla="*/ 4870503 w 4947776"/>
                <a:gd name="connsiteY3" fmla="*/ 206062 h 1088720"/>
                <a:gd name="connsiteX4" fmla="*/ 4780351 w 4947776"/>
                <a:gd name="connsiteY4" fmla="*/ 334851 h 1088720"/>
                <a:gd name="connsiteX5" fmla="*/ 4741714 w 4947776"/>
                <a:gd name="connsiteY5" fmla="*/ 373488 h 1088720"/>
                <a:gd name="connsiteX6" fmla="*/ 4703077 w 4947776"/>
                <a:gd name="connsiteY6" fmla="*/ 425003 h 1088720"/>
                <a:gd name="connsiteX7" fmla="*/ 4677320 w 4947776"/>
                <a:gd name="connsiteY7" fmla="*/ 463640 h 1088720"/>
                <a:gd name="connsiteX8" fmla="*/ 4638683 w 4947776"/>
                <a:gd name="connsiteY8" fmla="*/ 502276 h 1088720"/>
                <a:gd name="connsiteX9" fmla="*/ 4612925 w 4947776"/>
                <a:gd name="connsiteY9" fmla="*/ 540913 h 1088720"/>
                <a:gd name="connsiteX10" fmla="*/ 4574289 w 4947776"/>
                <a:gd name="connsiteY10" fmla="*/ 566671 h 1088720"/>
                <a:gd name="connsiteX11" fmla="*/ 4484137 w 4947776"/>
                <a:gd name="connsiteY11" fmla="*/ 643944 h 1088720"/>
                <a:gd name="connsiteX12" fmla="*/ 4458379 w 4947776"/>
                <a:gd name="connsiteY12" fmla="*/ 682580 h 1088720"/>
                <a:gd name="connsiteX13" fmla="*/ 4329590 w 4947776"/>
                <a:gd name="connsiteY13" fmla="*/ 759854 h 1088720"/>
                <a:gd name="connsiteX14" fmla="*/ 4303832 w 4947776"/>
                <a:gd name="connsiteY14" fmla="*/ 798490 h 1088720"/>
                <a:gd name="connsiteX15" fmla="*/ 4213680 w 4947776"/>
                <a:gd name="connsiteY15" fmla="*/ 850006 h 1088720"/>
                <a:gd name="connsiteX16" fmla="*/ 4110649 w 4947776"/>
                <a:gd name="connsiteY16" fmla="*/ 901521 h 1088720"/>
                <a:gd name="connsiteX17" fmla="*/ 4059134 w 4947776"/>
                <a:gd name="connsiteY17" fmla="*/ 914400 h 1088720"/>
                <a:gd name="connsiteX18" fmla="*/ 4007618 w 4947776"/>
                <a:gd name="connsiteY18" fmla="*/ 940158 h 1088720"/>
                <a:gd name="connsiteX19" fmla="*/ 3917466 w 4947776"/>
                <a:gd name="connsiteY19" fmla="*/ 965916 h 1088720"/>
                <a:gd name="connsiteX20" fmla="*/ 3556858 w 4947776"/>
                <a:gd name="connsiteY20" fmla="*/ 991673 h 1088720"/>
                <a:gd name="connsiteX21" fmla="*/ 3325038 w 4947776"/>
                <a:gd name="connsiteY21" fmla="*/ 1030310 h 1088720"/>
                <a:gd name="connsiteX22" fmla="*/ 3286401 w 4947776"/>
                <a:gd name="connsiteY22" fmla="*/ 1043189 h 1088720"/>
                <a:gd name="connsiteX23" fmla="*/ 3157613 w 4947776"/>
                <a:gd name="connsiteY23" fmla="*/ 1056068 h 1088720"/>
                <a:gd name="connsiteX24" fmla="*/ 3093218 w 4947776"/>
                <a:gd name="connsiteY24" fmla="*/ 1081826 h 1088720"/>
                <a:gd name="connsiteX25" fmla="*/ 2127303 w 4947776"/>
                <a:gd name="connsiteY25" fmla="*/ 1056068 h 1088720"/>
                <a:gd name="connsiteX26" fmla="*/ 1985635 w 4947776"/>
                <a:gd name="connsiteY26" fmla="*/ 1030310 h 1088720"/>
                <a:gd name="connsiteX27" fmla="*/ 1882604 w 4947776"/>
                <a:gd name="connsiteY27" fmla="*/ 1004552 h 1088720"/>
                <a:gd name="connsiteX28" fmla="*/ 1843968 w 4947776"/>
                <a:gd name="connsiteY28" fmla="*/ 991673 h 1088720"/>
                <a:gd name="connsiteX29" fmla="*/ 1740937 w 4947776"/>
                <a:gd name="connsiteY29" fmla="*/ 978795 h 1088720"/>
                <a:gd name="connsiteX30" fmla="*/ 1650785 w 4947776"/>
                <a:gd name="connsiteY30" fmla="*/ 953037 h 1088720"/>
                <a:gd name="connsiteX31" fmla="*/ 1573511 w 4947776"/>
                <a:gd name="connsiteY31" fmla="*/ 927279 h 1088720"/>
                <a:gd name="connsiteX32" fmla="*/ 1431844 w 4947776"/>
                <a:gd name="connsiteY32" fmla="*/ 901521 h 1088720"/>
                <a:gd name="connsiteX33" fmla="*/ 1393207 w 4947776"/>
                <a:gd name="connsiteY33" fmla="*/ 875764 h 1088720"/>
                <a:gd name="connsiteX34" fmla="*/ 1251539 w 4947776"/>
                <a:gd name="connsiteY34" fmla="*/ 850006 h 1088720"/>
                <a:gd name="connsiteX35" fmla="*/ 324261 w 4947776"/>
                <a:gd name="connsiteY35" fmla="*/ 837127 h 1088720"/>
                <a:gd name="connsiteX36" fmla="*/ 234108 w 4947776"/>
                <a:gd name="connsiteY36" fmla="*/ 811369 h 1088720"/>
                <a:gd name="connsiteX37" fmla="*/ 156835 w 4947776"/>
                <a:gd name="connsiteY37" fmla="*/ 798490 h 1088720"/>
                <a:gd name="connsiteX38" fmla="*/ 79562 w 4947776"/>
                <a:gd name="connsiteY38" fmla="*/ 772733 h 1088720"/>
                <a:gd name="connsiteX39" fmla="*/ 40925 w 4947776"/>
                <a:gd name="connsiteY39" fmla="*/ 734096 h 1088720"/>
                <a:gd name="connsiteX40" fmla="*/ 2289 w 4947776"/>
                <a:gd name="connsiteY40" fmla="*/ 708338 h 1088720"/>
                <a:gd name="connsiteX41" fmla="*/ 2289 w 4947776"/>
                <a:gd name="connsiteY41" fmla="*/ 682580 h 10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47776" h="1088720">
                  <a:moveTo>
                    <a:pt x="4947776" y="0"/>
                  </a:moveTo>
                  <a:cubicBezTo>
                    <a:pt x="4937656" y="60720"/>
                    <a:pt x="4937388" y="74995"/>
                    <a:pt x="4922018" y="128789"/>
                  </a:cubicBezTo>
                  <a:cubicBezTo>
                    <a:pt x="4918288" y="141842"/>
                    <a:pt x="4916669" y="156130"/>
                    <a:pt x="4909139" y="167426"/>
                  </a:cubicBezTo>
                  <a:cubicBezTo>
                    <a:pt x="4899036" y="182580"/>
                    <a:pt x="4881685" y="191685"/>
                    <a:pt x="4870503" y="206062"/>
                  </a:cubicBezTo>
                  <a:cubicBezTo>
                    <a:pt x="4808452" y="285841"/>
                    <a:pt x="4836609" y="269215"/>
                    <a:pt x="4780351" y="334851"/>
                  </a:cubicBezTo>
                  <a:cubicBezTo>
                    <a:pt x="4768498" y="348680"/>
                    <a:pt x="4753567" y="359659"/>
                    <a:pt x="4741714" y="373488"/>
                  </a:cubicBezTo>
                  <a:cubicBezTo>
                    <a:pt x="4727745" y="389785"/>
                    <a:pt x="4715553" y="407536"/>
                    <a:pt x="4703077" y="425003"/>
                  </a:cubicBezTo>
                  <a:cubicBezTo>
                    <a:pt x="4694080" y="437598"/>
                    <a:pt x="4687229" y="451749"/>
                    <a:pt x="4677320" y="463640"/>
                  </a:cubicBezTo>
                  <a:cubicBezTo>
                    <a:pt x="4665660" y="477632"/>
                    <a:pt x="4650343" y="488284"/>
                    <a:pt x="4638683" y="502276"/>
                  </a:cubicBezTo>
                  <a:cubicBezTo>
                    <a:pt x="4628774" y="514167"/>
                    <a:pt x="4623870" y="529968"/>
                    <a:pt x="4612925" y="540913"/>
                  </a:cubicBezTo>
                  <a:cubicBezTo>
                    <a:pt x="4601980" y="551858"/>
                    <a:pt x="4587168" y="558085"/>
                    <a:pt x="4574289" y="566671"/>
                  </a:cubicBezTo>
                  <a:cubicBezTo>
                    <a:pt x="4521502" y="672244"/>
                    <a:pt x="4586454" y="570860"/>
                    <a:pt x="4484137" y="643944"/>
                  </a:cubicBezTo>
                  <a:cubicBezTo>
                    <a:pt x="4471542" y="652941"/>
                    <a:pt x="4470028" y="672387"/>
                    <a:pt x="4458379" y="682580"/>
                  </a:cubicBezTo>
                  <a:cubicBezTo>
                    <a:pt x="4416933" y="718845"/>
                    <a:pt x="4376668" y="736315"/>
                    <a:pt x="4329590" y="759854"/>
                  </a:cubicBezTo>
                  <a:cubicBezTo>
                    <a:pt x="4321004" y="772733"/>
                    <a:pt x="4314777" y="787545"/>
                    <a:pt x="4303832" y="798490"/>
                  </a:cubicBezTo>
                  <a:cubicBezTo>
                    <a:pt x="4282912" y="819410"/>
                    <a:pt x="4237252" y="836536"/>
                    <a:pt x="4213680" y="850006"/>
                  </a:cubicBezTo>
                  <a:cubicBezTo>
                    <a:pt x="4147422" y="887868"/>
                    <a:pt x="4201942" y="871091"/>
                    <a:pt x="4110649" y="901521"/>
                  </a:cubicBezTo>
                  <a:cubicBezTo>
                    <a:pt x="4093857" y="907118"/>
                    <a:pt x="4075707" y="908185"/>
                    <a:pt x="4059134" y="914400"/>
                  </a:cubicBezTo>
                  <a:cubicBezTo>
                    <a:pt x="4041158" y="921141"/>
                    <a:pt x="4025265" y="932595"/>
                    <a:pt x="4007618" y="940158"/>
                  </a:cubicBezTo>
                  <a:cubicBezTo>
                    <a:pt x="3990006" y="947706"/>
                    <a:pt x="3932845" y="963994"/>
                    <a:pt x="3917466" y="965916"/>
                  </a:cubicBezTo>
                  <a:cubicBezTo>
                    <a:pt x="3843077" y="975215"/>
                    <a:pt x="3616491" y="987946"/>
                    <a:pt x="3556858" y="991673"/>
                  </a:cubicBezTo>
                  <a:cubicBezTo>
                    <a:pt x="3244940" y="1060989"/>
                    <a:pt x="3635530" y="978561"/>
                    <a:pt x="3325038" y="1030310"/>
                  </a:cubicBezTo>
                  <a:cubicBezTo>
                    <a:pt x="3311647" y="1032542"/>
                    <a:pt x="3299819" y="1041125"/>
                    <a:pt x="3286401" y="1043189"/>
                  </a:cubicBezTo>
                  <a:cubicBezTo>
                    <a:pt x="3243759" y="1049749"/>
                    <a:pt x="3200542" y="1051775"/>
                    <a:pt x="3157613" y="1056068"/>
                  </a:cubicBezTo>
                  <a:cubicBezTo>
                    <a:pt x="3136148" y="1064654"/>
                    <a:pt x="3116334" y="1081500"/>
                    <a:pt x="3093218" y="1081826"/>
                  </a:cubicBezTo>
                  <a:cubicBezTo>
                    <a:pt x="2411916" y="1091422"/>
                    <a:pt x="2496371" y="1097076"/>
                    <a:pt x="2127303" y="1056068"/>
                  </a:cubicBezTo>
                  <a:cubicBezTo>
                    <a:pt x="2036247" y="1025716"/>
                    <a:pt x="2152067" y="1061516"/>
                    <a:pt x="1985635" y="1030310"/>
                  </a:cubicBezTo>
                  <a:cubicBezTo>
                    <a:pt x="1950841" y="1023786"/>
                    <a:pt x="1916188" y="1015747"/>
                    <a:pt x="1882604" y="1004552"/>
                  </a:cubicBezTo>
                  <a:cubicBezTo>
                    <a:pt x="1869725" y="1000259"/>
                    <a:pt x="1857324" y="994101"/>
                    <a:pt x="1843968" y="991673"/>
                  </a:cubicBezTo>
                  <a:cubicBezTo>
                    <a:pt x="1809915" y="985482"/>
                    <a:pt x="1775281" y="983088"/>
                    <a:pt x="1740937" y="978795"/>
                  </a:cubicBezTo>
                  <a:cubicBezTo>
                    <a:pt x="1611088" y="935512"/>
                    <a:pt x="1812500" y="1001552"/>
                    <a:pt x="1650785" y="953037"/>
                  </a:cubicBezTo>
                  <a:cubicBezTo>
                    <a:pt x="1624779" y="945235"/>
                    <a:pt x="1600389" y="931119"/>
                    <a:pt x="1573511" y="927279"/>
                  </a:cubicBezTo>
                  <a:cubicBezTo>
                    <a:pt x="1465837" y="911897"/>
                    <a:pt x="1512808" y="921762"/>
                    <a:pt x="1431844" y="901521"/>
                  </a:cubicBezTo>
                  <a:cubicBezTo>
                    <a:pt x="1418965" y="892935"/>
                    <a:pt x="1407700" y="881199"/>
                    <a:pt x="1393207" y="875764"/>
                  </a:cubicBezTo>
                  <a:cubicBezTo>
                    <a:pt x="1381743" y="871465"/>
                    <a:pt x="1256716" y="850139"/>
                    <a:pt x="1251539" y="850006"/>
                  </a:cubicBezTo>
                  <a:cubicBezTo>
                    <a:pt x="942518" y="842082"/>
                    <a:pt x="633354" y="841420"/>
                    <a:pt x="324261" y="837127"/>
                  </a:cubicBezTo>
                  <a:cubicBezTo>
                    <a:pt x="294210" y="828541"/>
                    <a:pt x="264561" y="818397"/>
                    <a:pt x="234108" y="811369"/>
                  </a:cubicBezTo>
                  <a:cubicBezTo>
                    <a:pt x="208664" y="805497"/>
                    <a:pt x="182168" y="804823"/>
                    <a:pt x="156835" y="798490"/>
                  </a:cubicBezTo>
                  <a:cubicBezTo>
                    <a:pt x="130495" y="791905"/>
                    <a:pt x="79562" y="772733"/>
                    <a:pt x="79562" y="772733"/>
                  </a:cubicBezTo>
                  <a:cubicBezTo>
                    <a:pt x="66683" y="759854"/>
                    <a:pt x="54917" y="745756"/>
                    <a:pt x="40925" y="734096"/>
                  </a:cubicBezTo>
                  <a:cubicBezTo>
                    <a:pt x="29034" y="724187"/>
                    <a:pt x="11576" y="720721"/>
                    <a:pt x="2289" y="708338"/>
                  </a:cubicBezTo>
                  <a:cubicBezTo>
                    <a:pt x="-2863" y="701469"/>
                    <a:pt x="2289" y="691166"/>
                    <a:pt x="2289" y="682580"/>
                  </a:cubicBez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箭头连接符 64"/>
          <p:cNvCxnSpPr/>
          <p:nvPr/>
        </p:nvCxnSpPr>
        <p:spPr>
          <a:xfrm flipH="1">
            <a:off x="836222" y="2340590"/>
            <a:ext cx="823829" cy="90442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5892" y="3228731"/>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1</a:t>
            </a:r>
            <a:endParaRPr lang="zh-CN" altLang="en-US" sz="2800" b="1" dirty="0">
              <a:solidFill>
                <a:schemeClr val="bg1"/>
              </a:solidFill>
            </a:endParaRPr>
          </a:p>
        </p:txBody>
      </p:sp>
      <p:sp>
        <p:nvSpPr>
          <p:cNvPr id="67" name="矩形 66"/>
          <p:cNvSpPr/>
          <p:nvPr/>
        </p:nvSpPr>
        <p:spPr>
          <a:xfrm>
            <a:off x="5486779" y="2454301"/>
            <a:ext cx="857771" cy="49716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a:t>
            </a:r>
            <a:endParaRPr lang="zh-CN" altLang="en-US" sz="2800" b="1" dirty="0">
              <a:solidFill>
                <a:schemeClr val="bg1"/>
              </a:solidFill>
            </a:endParaRPr>
          </a:p>
        </p:txBody>
      </p:sp>
      <p:sp>
        <p:nvSpPr>
          <p:cNvPr id="69" name="矩形 68"/>
          <p:cNvSpPr/>
          <p:nvPr/>
        </p:nvSpPr>
        <p:spPr>
          <a:xfrm>
            <a:off x="586650" y="1813774"/>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grpSp>
        <p:nvGrpSpPr>
          <p:cNvPr id="70" name="组合 69"/>
          <p:cNvGrpSpPr/>
          <p:nvPr/>
        </p:nvGrpSpPr>
        <p:grpSpPr>
          <a:xfrm>
            <a:off x="1201062" y="1266446"/>
            <a:ext cx="7729846" cy="2827368"/>
            <a:chOff x="369799" y="1287887"/>
            <a:chExt cx="7729846" cy="2827368"/>
          </a:xfrm>
        </p:grpSpPr>
        <p:sp>
          <p:nvSpPr>
            <p:cNvPr id="71" name="云形 70"/>
            <p:cNvSpPr/>
            <p:nvPr/>
          </p:nvSpPr>
          <p:spPr>
            <a:xfrm>
              <a:off x="7340553" y="2448311"/>
              <a:ext cx="759092" cy="4996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endParaRPr lang="zh-CN" altLang="en-US" sz="2800" b="1" dirty="0"/>
            </a:p>
          </p:txBody>
        </p:sp>
        <p:sp>
          <p:nvSpPr>
            <p:cNvPr id="72" name="任意多边形 71"/>
            <p:cNvSpPr/>
            <p:nvPr/>
          </p:nvSpPr>
          <p:spPr>
            <a:xfrm>
              <a:off x="369799" y="1287887"/>
              <a:ext cx="7290287" cy="1123858"/>
            </a:xfrm>
            <a:custGeom>
              <a:avLst/>
              <a:gdLst>
                <a:gd name="connsiteX0" fmla="*/ 0 w 3232597"/>
                <a:gd name="connsiteY0" fmla="*/ 515155 h 1120462"/>
                <a:gd name="connsiteX1" fmla="*/ 51516 w 3232597"/>
                <a:gd name="connsiteY1" fmla="*/ 450761 h 1120462"/>
                <a:gd name="connsiteX2" fmla="*/ 167425 w 3232597"/>
                <a:gd name="connsiteY2" fmla="*/ 386367 h 1120462"/>
                <a:gd name="connsiteX3" fmla="*/ 270456 w 3232597"/>
                <a:gd name="connsiteY3" fmla="*/ 321972 h 1120462"/>
                <a:gd name="connsiteX4" fmla="*/ 360608 w 3232597"/>
                <a:gd name="connsiteY4" fmla="*/ 270457 h 1120462"/>
                <a:gd name="connsiteX5" fmla="*/ 399245 w 3232597"/>
                <a:gd name="connsiteY5" fmla="*/ 257578 h 1120462"/>
                <a:gd name="connsiteX6" fmla="*/ 476518 w 3232597"/>
                <a:gd name="connsiteY6" fmla="*/ 218941 h 1120462"/>
                <a:gd name="connsiteX7" fmla="*/ 489397 w 3232597"/>
                <a:gd name="connsiteY7" fmla="*/ 180305 h 1120462"/>
                <a:gd name="connsiteX8" fmla="*/ 566670 w 3232597"/>
                <a:gd name="connsiteY8" fmla="*/ 154547 h 1120462"/>
                <a:gd name="connsiteX9" fmla="*/ 656823 w 3232597"/>
                <a:gd name="connsiteY9" fmla="*/ 115910 h 1120462"/>
                <a:gd name="connsiteX10" fmla="*/ 785611 w 3232597"/>
                <a:gd name="connsiteY10" fmla="*/ 77274 h 1120462"/>
                <a:gd name="connsiteX11" fmla="*/ 824248 w 3232597"/>
                <a:gd name="connsiteY11" fmla="*/ 51516 h 1120462"/>
                <a:gd name="connsiteX12" fmla="*/ 1017431 w 3232597"/>
                <a:gd name="connsiteY12" fmla="*/ 12879 h 1120462"/>
                <a:gd name="connsiteX13" fmla="*/ 1455313 w 3232597"/>
                <a:gd name="connsiteY13" fmla="*/ 0 h 1120462"/>
                <a:gd name="connsiteX14" fmla="*/ 2395470 w 3232597"/>
                <a:gd name="connsiteY14" fmla="*/ 12879 h 1120462"/>
                <a:gd name="connsiteX15" fmla="*/ 2537138 w 3232597"/>
                <a:gd name="connsiteY15" fmla="*/ 51516 h 1120462"/>
                <a:gd name="connsiteX16" fmla="*/ 2794716 w 3232597"/>
                <a:gd name="connsiteY16" fmla="*/ 77274 h 1120462"/>
                <a:gd name="connsiteX17" fmla="*/ 2846231 w 3232597"/>
                <a:gd name="connsiteY17" fmla="*/ 90152 h 1120462"/>
                <a:gd name="connsiteX18" fmla="*/ 2949262 w 3232597"/>
                <a:gd name="connsiteY18" fmla="*/ 128789 h 1120462"/>
                <a:gd name="connsiteX19" fmla="*/ 3013656 w 3232597"/>
                <a:gd name="connsiteY19" fmla="*/ 206062 h 1120462"/>
                <a:gd name="connsiteX20" fmla="*/ 3078051 w 3232597"/>
                <a:gd name="connsiteY20" fmla="*/ 270457 h 1120462"/>
                <a:gd name="connsiteX21" fmla="*/ 3129566 w 3232597"/>
                <a:gd name="connsiteY21" fmla="*/ 347730 h 1120462"/>
                <a:gd name="connsiteX22" fmla="*/ 3155324 w 3232597"/>
                <a:gd name="connsiteY22" fmla="*/ 437882 h 1120462"/>
                <a:gd name="connsiteX23" fmla="*/ 3232597 w 3232597"/>
                <a:gd name="connsiteY23" fmla="*/ 592428 h 1120462"/>
                <a:gd name="connsiteX24" fmla="*/ 3232597 w 3232597"/>
                <a:gd name="connsiteY24" fmla="*/ 1120462 h 112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32597" h="1120462">
                  <a:moveTo>
                    <a:pt x="0" y="515155"/>
                  </a:moveTo>
                  <a:cubicBezTo>
                    <a:pt x="17172" y="493690"/>
                    <a:pt x="31084" y="469150"/>
                    <a:pt x="51516" y="450761"/>
                  </a:cubicBezTo>
                  <a:cubicBezTo>
                    <a:pt x="103617" y="403870"/>
                    <a:pt x="115412" y="403704"/>
                    <a:pt x="167425" y="386367"/>
                  </a:cubicBezTo>
                  <a:cubicBezTo>
                    <a:pt x="229213" y="293685"/>
                    <a:pt x="141716" y="407798"/>
                    <a:pt x="270456" y="321972"/>
                  </a:cubicBezTo>
                  <a:cubicBezTo>
                    <a:pt x="309259" y="296103"/>
                    <a:pt x="314855" y="290065"/>
                    <a:pt x="360608" y="270457"/>
                  </a:cubicBezTo>
                  <a:cubicBezTo>
                    <a:pt x="373086" y="265109"/>
                    <a:pt x="387103" y="263649"/>
                    <a:pt x="399245" y="257578"/>
                  </a:cubicBezTo>
                  <a:cubicBezTo>
                    <a:pt x="499112" y="207644"/>
                    <a:pt x="379403" y="251314"/>
                    <a:pt x="476518" y="218941"/>
                  </a:cubicBezTo>
                  <a:cubicBezTo>
                    <a:pt x="480811" y="206062"/>
                    <a:pt x="478350" y="188195"/>
                    <a:pt x="489397" y="180305"/>
                  </a:cubicBezTo>
                  <a:cubicBezTo>
                    <a:pt x="511491" y="164524"/>
                    <a:pt x="542385" y="166689"/>
                    <a:pt x="566670" y="154547"/>
                  </a:cubicBezTo>
                  <a:cubicBezTo>
                    <a:pt x="630328" y="122718"/>
                    <a:pt x="599972" y="134860"/>
                    <a:pt x="656823" y="115910"/>
                  </a:cubicBezTo>
                  <a:cubicBezTo>
                    <a:pt x="743765" y="57947"/>
                    <a:pt x="634934" y="122476"/>
                    <a:pt x="785611" y="77274"/>
                  </a:cubicBezTo>
                  <a:cubicBezTo>
                    <a:pt x="800437" y="72826"/>
                    <a:pt x="809701" y="56806"/>
                    <a:pt x="824248" y="51516"/>
                  </a:cubicBezTo>
                  <a:cubicBezTo>
                    <a:pt x="865289" y="36592"/>
                    <a:pt x="970642" y="15161"/>
                    <a:pt x="1017431" y="12879"/>
                  </a:cubicBezTo>
                  <a:cubicBezTo>
                    <a:pt x="1163281" y="5764"/>
                    <a:pt x="1309352" y="4293"/>
                    <a:pt x="1455313" y="0"/>
                  </a:cubicBezTo>
                  <a:lnTo>
                    <a:pt x="2395470" y="12879"/>
                  </a:lnTo>
                  <a:cubicBezTo>
                    <a:pt x="2706490" y="20655"/>
                    <a:pt x="2330806" y="17127"/>
                    <a:pt x="2537138" y="51516"/>
                  </a:cubicBezTo>
                  <a:cubicBezTo>
                    <a:pt x="2622252" y="65702"/>
                    <a:pt x="2794716" y="77274"/>
                    <a:pt x="2794716" y="77274"/>
                  </a:cubicBezTo>
                  <a:cubicBezTo>
                    <a:pt x="2811888" y="81567"/>
                    <a:pt x="2829212" y="85290"/>
                    <a:pt x="2846231" y="90152"/>
                  </a:cubicBezTo>
                  <a:cubicBezTo>
                    <a:pt x="2881562" y="100246"/>
                    <a:pt x="2915242" y="115181"/>
                    <a:pt x="2949262" y="128789"/>
                  </a:cubicBezTo>
                  <a:cubicBezTo>
                    <a:pt x="3013215" y="224718"/>
                    <a:pt x="2931020" y="106899"/>
                    <a:pt x="3013656" y="206062"/>
                  </a:cubicBezTo>
                  <a:cubicBezTo>
                    <a:pt x="3067318" y="270457"/>
                    <a:pt x="3007217" y="223234"/>
                    <a:pt x="3078051" y="270457"/>
                  </a:cubicBezTo>
                  <a:cubicBezTo>
                    <a:pt x="3108675" y="362326"/>
                    <a:pt x="3065251" y="251256"/>
                    <a:pt x="3129566" y="347730"/>
                  </a:cubicBezTo>
                  <a:cubicBezTo>
                    <a:pt x="3142225" y="366720"/>
                    <a:pt x="3146736" y="420707"/>
                    <a:pt x="3155324" y="437882"/>
                  </a:cubicBezTo>
                  <a:cubicBezTo>
                    <a:pt x="3181369" y="489973"/>
                    <a:pt x="3232597" y="527687"/>
                    <a:pt x="3232597" y="592428"/>
                  </a:cubicBezTo>
                  <a:lnTo>
                    <a:pt x="3232597" y="1120462"/>
                  </a:ln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585782" y="3026535"/>
              <a:ext cx="5128663" cy="1088720"/>
            </a:xfrm>
            <a:custGeom>
              <a:avLst/>
              <a:gdLst>
                <a:gd name="connsiteX0" fmla="*/ 4947776 w 4947776"/>
                <a:gd name="connsiteY0" fmla="*/ 0 h 1088720"/>
                <a:gd name="connsiteX1" fmla="*/ 4922018 w 4947776"/>
                <a:gd name="connsiteY1" fmla="*/ 128789 h 1088720"/>
                <a:gd name="connsiteX2" fmla="*/ 4909139 w 4947776"/>
                <a:gd name="connsiteY2" fmla="*/ 167426 h 1088720"/>
                <a:gd name="connsiteX3" fmla="*/ 4870503 w 4947776"/>
                <a:gd name="connsiteY3" fmla="*/ 206062 h 1088720"/>
                <a:gd name="connsiteX4" fmla="*/ 4780351 w 4947776"/>
                <a:gd name="connsiteY4" fmla="*/ 334851 h 1088720"/>
                <a:gd name="connsiteX5" fmla="*/ 4741714 w 4947776"/>
                <a:gd name="connsiteY5" fmla="*/ 373488 h 1088720"/>
                <a:gd name="connsiteX6" fmla="*/ 4703077 w 4947776"/>
                <a:gd name="connsiteY6" fmla="*/ 425003 h 1088720"/>
                <a:gd name="connsiteX7" fmla="*/ 4677320 w 4947776"/>
                <a:gd name="connsiteY7" fmla="*/ 463640 h 1088720"/>
                <a:gd name="connsiteX8" fmla="*/ 4638683 w 4947776"/>
                <a:gd name="connsiteY8" fmla="*/ 502276 h 1088720"/>
                <a:gd name="connsiteX9" fmla="*/ 4612925 w 4947776"/>
                <a:gd name="connsiteY9" fmla="*/ 540913 h 1088720"/>
                <a:gd name="connsiteX10" fmla="*/ 4574289 w 4947776"/>
                <a:gd name="connsiteY10" fmla="*/ 566671 h 1088720"/>
                <a:gd name="connsiteX11" fmla="*/ 4484137 w 4947776"/>
                <a:gd name="connsiteY11" fmla="*/ 643944 h 1088720"/>
                <a:gd name="connsiteX12" fmla="*/ 4458379 w 4947776"/>
                <a:gd name="connsiteY12" fmla="*/ 682580 h 1088720"/>
                <a:gd name="connsiteX13" fmla="*/ 4329590 w 4947776"/>
                <a:gd name="connsiteY13" fmla="*/ 759854 h 1088720"/>
                <a:gd name="connsiteX14" fmla="*/ 4303832 w 4947776"/>
                <a:gd name="connsiteY14" fmla="*/ 798490 h 1088720"/>
                <a:gd name="connsiteX15" fmla="*/ 4213680 w 4947776"/>
                <a:gd name="connsiteY15" fmla="*/ 850006 h 1088720"/>
                <a:gd name="connsiteX16" fmla="*/ 4110649 w 4947776"/>
                <a:gd name="connsiteY16" fmla="*/ 901521 h 1088720"/>
                <a:gd name="connsiteX17" fmla="*/ 4059134 w 4947776"/>
                <a:gd name="connsiteY17" fmla="*/ 914400 h 1088720"/>
                <a:gd name="connsiteX18" fmla="*/ 4007618 w 4947776"/>
                <a:gd name="connsiteY18" fmla="*/ 940158 h 1088720"/>
                <a:gd name="connsiteX19" fmla="*/ 3917466 w 4947776"/>
                <a:gd name="connsiteY19" fmla="*/ 965916 h 1088720"/>
                <a:gd name="connsiteX20" fmla="*/ 3556858 w 4947776"/>
                <a:gd name="connsiteY20" fmla="*/ 991673 h 1088720"/>
                <a:gd name="connsiteX21" fmla="*/ 3325038 w 4947776"/>
                <a:gd name="connsiteY21" fmla="*/ 1030310 h 1088720"/>
                <a:gd name="connsiteX22" fmla="*/ 3286401 w 4947776"/>
                <a:gd name="connsiteY22" fmla="*/ 1043189 h 1088720"/>
                <a:gd name="connsiteX23" fmla="*/ 3157613 w 4947776"/>
                <a:gd name="connsiteY23" fmla="*/ 1056068 h 1088720"/>
                <a:gd name="connsiteX24" fmla="*/ 3093218 w 4947776"/>
                <a:gd name="connsiteY24" fmla="*/ 1081826 h 1088720"/>
                <a:gd name="connsiteX25" fmla="*/ 2127303 w 4947776"/>
                <a:gd name="connsiteY25" fmla="*/ 1056068 h 1088720"/>
                <a:gd name="connsiteX26" fmla="*/ 1985635 w 4947776"/>
                <a:gd name="connsiteY26" fmla="*/ 1030310 h 1088720"/>
                <a:gd name="connsiteX27" fmla="*/ 1882604 w 4947776"/>
                <a:gd name="connsiteY27" fmla="*/ 1004552 h 1088720"/>
                <a:gd name="connsiteX28" fmla="*/ 1843968 w 4947776"/>
                <a:gd name="connsiteY28" fmla="*/ 991673 h 1088720"/>
                <a:gd name="connsiteX29" fmla="*/ 1740937 w 4947776"/>
                <a:gd name="connsiteY29" fmla="*/ 978795 h 1088720"/>
                <a:gd name="connsiteX30" fmla="*/ 1650785 w 4947776"/>
                <a:gd name="connsiteY30" fmla="*/ 953037 h 1088720"/>
                <a:gd name="connsiteX31" fmla="*/ 1573511 w 4947776"/>
                <a:gd name="connsiteY31" fmla="*/ 927279 h 1088720"/>
                <a:gd name="connsiteX32" fmla="*/ 1431844 w 4947776"/>
                <a:gd name="connsiteY32" fmla="*/ 901521 h 1088720"/>
                <a:gd name="connsiteX33" fmla="*/ 1393207 w 4947776"/>
                <a:gd name="connsiteY33" fmla="*/ 875764 h 1088720"/>
                <a:gd name="connsiteX34" fmla="*/ 1251539 w 4947776"/>
                <a:gd name="connsiteY34" fmla="*/ 850006 h 1088720"/>
                <a:gd name="connsiteX35" fmla="*/ 324261 w 4947776"/>
                <a:gd name="connsiteY35" fmla="*/ 837127 h 1088720"/>
                <a:gd name="connsiteX36" fmla="*/ 234108 w 4947776"/>
                <a:gd name="connsiteY36" fmla="*/ 811369 h 1088720"/>
                <a:gd name="connsiteX37" fmla="*/ 156835 w 4947776"/>
                <a:gd name="connsiteY37" fmla="*/ 798490 h 1088720"/>
                <a:gd name="connsiteX38" fmla="*/ 79562 w 4947776"/>
                <a:gd name="connsiteY38" fmla="*/ 772733 h 1088720"/>
                <a:gd name="connsiteX39" fmla="*/ 40925 w 4947776"/>
                <a:gd name="connsiteY39" fmla="*/ 734096 h 1088720"/>
                <a:gd name="connsiteX40" fmla="*/ 2289 w 4947776"/>
                <a:gd name="connsiteY40" fmla="*/ 708338 h 1088720"/>
                <a:gd name="connsiteX41" fmla="*/ 2289 w 4947776"/>
                <a:gd name="connsiteY41" fmla="*/ 682580 h 10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47776" h="1088720">
                  <a:moveTo>
                    <a:pt x="4947776" y="0"/>
                  </a:moveTo>
                  <a:cubicBezTo>
                    <a:pt x="4937656" y="60720"/>
                    <a:pt x="4937388" y="74995"/>
                    <a:pt x="4922018" y="128789"/>
                  </a:cubicBezTo>
                  <a:cubicBezTo>
                    <a:pt x="4918288" y="141842"/>
                    <a:pt x="4916669" y="156130"/>
                    <a:pt x="4909139" y="167426"/>
                  </a:cubicBezTo>
                  <a:cubicBezTo>
                    <a:pt x="4899036" y="182580"/>
                    <a:pt x="4881685" y="191685"/>
                    <a:pt x="4870503" y="206062"/>
                  </a:cubicBezTo>
                  <a:cubicBezTo>
                    <a:pt x="4808452" y="285841"/>
                    <a:pt x="4836609" y="269215"/>
                    <a:pt x="4780351" y="334851"/>
                  </a:cubicBezTo>
                  <a:cubicBezTo>
                    <a:pt x="4768498" y="348680"/>
                    <a:pt x="4753567" y="359659"/>
                    <a:pt x="4741714" y="373488"/>
                  </a:cubicBezTo>
                  <a:cubicBezTo>
                    <a:pt x="4727745" y="389785"/>
                    <a:pt x="4715553" y="407536"/>
                    <a:pt x="4703077" y="425003"/>
                  </a:cubicBezTo>
                  <a:cubicBezTo>
                    <a:pt x="4694080" y="437598"/>
                    <a:pt x="4687229" y="451749"/>
                    <a:pt x="4677320" y="463640"/>
                  </a:cubicBezTo>
                  <a:cubicBezTo>
                    <a:pt x="4665660" y="477632"/>
                    <a:pt x="4650343" y="488284"/>
                    <a:pt x="4638683" y="502276"/>
                  </a:cubicBezTo>
                  <a:cubicBezTo>
                    <a:pt x="4628774" y="514167"/>
                    <a:pt x="4623870" y="529968"/>
                    <a:pt x="4612925" y="540913"/>
                  </a:cubicBezTo>
                  <a:cubicBezTo>
                    <a:pt x="4601980" y="551858"/>
                    <a:pt x="4587168" y="558085"/>
                    <a:pt x="4574289" y="566671"/>
                  </a:cubicBezTo>
                  <a:cubicBezTo>
                    <a:pt x="4521502" y="672244"/>
                    <a:pt x="4586454" y="570860"/>
                    <a:pt x="4484137" y="643944"/>
                  </a:cubicBezTo>
                  <a:cubicBezTo>
                    <a:pt x="4471542" y="652941"/>
                    <a:pt x="4470028" y="672387"/>
                    <a:pt x="4458379" y="682580"/>
                  </a:cubicBezTo>
                  <a:cubicBezTo>
                    <a:pt x="4416933" y="718845"/>
                    <a:pt x="4376668" y="736315"/>
                    <a:pt x="4329590" y="759854"/>
                  </a:cubicBezTo>
                  <a:cubicBezTo>
                    <a:pt x="4321004" y="772733"/>
                    <a:pt x="4314777" y="787545"/>
                    <a:pt x="4303832" y="798490"/>
                  </a:cubicBezTo>
                  <a:cubicBezTo>
                    <a:pt x="4282912" y="819410"/>
                    <a:pt x="4237252" y="836536"/>
                    <a:pt x="4213680" y="850006"/>
                  </a:cubicBezTo>
                  <a:cubicBezTo>
                    <a:pt x="4147422" y="887868"/>
                    <a:pt x="4201942" y="871091"/>
                    <a:pt x="4110649" y="901521"/>
                  </a:cubicBezTo>
                  <a:cubicBezTo>
                    <a:pt x="4093857" y="907118"/>
                    <a:pt x="4075707" y="908185"/>
                    <a:pt x="4059134" y="914400"/>
                  </a:cubicBezTo>
                  <a:cubicBezTo>
                    <a:pt x="4041158" y="921141"/>
                    <a:pt x="4025265" y="932595"/>
                    <a:pt x="4007618" y="940158"/>
                  </a:cubicBezTo>
                  <a:cubicBezTo>
                    <a:pt x="3990006" y="947706"/>
                    <a:pt x="3932845" y="963994"/>
                    <a:pt x="3917466" y="965916"/>
                  </a:cubicBezTo>
                  <a:cubicBezTo>
                    <a:pt x="3843077" y="975215"/>
                    <a:pt x="3616491" y="987946"/>
                    <a:pt x="3556858" y="991673"/>
                  </a:cubicBezTo>
                  <a:cubicBezTo>
                    <a:pt x="3244940" y="1060989"/>
                    <a:pt x="3635530" y="978561"/>
                    <a:pt x="3325038" y="1030310"/>
                  </a:cubicBezTo>
                  <a:cubicBezTo>
                    <a:pt x="3311647" y="1032542"/>
                    <a:pt x="3299819" y="1041125"/>
                    <a:pt x="3286401" y="1043189"/>
                  </a:cubicBezTo>
                  <a:cubicBezTo>
                    <a:pt x="3243759" y="1049749"/>
                    <a:pt x="3200542" y="1051775"/>
                    <a:pt x="3157613" y="1056068"/>
                  </a:cubicBezTo>
                  <a:cubicBezTo>
                    <a:pt x="3136148" y="1064654"/>
                    <a:pt x="3116334" y="1081500"/>
                    <a:pt x="3093218" y="1081826"/>
                  </a:cubicBezTo>
                  <a:cubicBezTo>
                    <a:pt x="2411916" y="1091422"/>
                    <a:pt x="2496371" y="1097076"/>
                    <a:pt x="2127303" y="1056068"/>
                  </a:cubicBezTo>
                  <a:cubicBezTo>
                    <a:pt x="2036247" y="1025716"/>
                    <a:pt x="2152067" y="1061516"/>
                    <a:pt x="1985635" y="1030310"/>
                  </a:cubicBezTo>
                  <a:cubicBezTo>
                    <a:pt x="1950841" y="1023786"/>
                    <a:pt x="1916188" y="1015747"/>
                    <a:pt x="1882604" y="1004552"/>
                  </a:cubicBezTo>
                  <a:cubicBezTo>
                    <a:pt x="1869725" y="1000259"/>
                    <a:pt x="1857324" y="994101"/>
                    <a:pt x="1843968" y="991673"/>
                  </a:cubicBezTo>
                  <a:cubicBezTo>
                    <a:pt x="1809915" y="985482"/>
                    <a:pt x="1775281" y="983088"/>
                    <a:pt x="1740937" y="978795"/>
                  </a:cubicBezTo>
                  <a:cubicBezTo>
                    <a:pt x="1611088" y="935512"/>
                    <a:pt x="1812500" y="1001552"/>
                    <a:pt x="1650785" y="953037"/>
                  </a:cubicBezTo>
                  <a:cubicBezTo>
                    <a:pt x="1624779" y="945235"/>
                    <a:pt x="1600389" y="931119"/>
                    <a:pt x="1573511" y="927279"/>
                  </a:cubicBezTo>
                  <a:cubicBezTo>
                    <a:pt x="1465837" y="911897"/>
                    <a:pt x="1512808" y="921762"/>
                    <a:pt x="1431844" y="901521"/>
                  </a:cubicBezTo>
                  <a:cubicBezTo>
                    <a:pt x="1418965" y="892935"/>
                    <a:pt x="1407700" y="881199"/>
                    <a:pt x="1393207" y="875764"/>
                  </a:cubicBezTo>
                  <a:cubicBezTo>
                    <a:pt x="1381743" y="871465"/>
                    <a:pt x="1256716" y="850139"/>
                    <a:pt x="1251539" y="850006"/>
                  </a:cubicBezTo>
                  <a:cubicBezTo>
                    <a:pt x="942518" y="842082"/>
                    <a:pt x="633354" y="841420"/>
                    <a:pt x="324261" y="837127"/>
                  </a:cubicBezTo>
                  <a:cubicBezTo>
                    <a:pt x="294210" y="828541"/>
                    <a:pt x="264561" y="818397"/>
                    <a:pt x="234108" y="811369"/>
                  </a:cubicBezTo>
                  <a:cubicBezTo>
                    <a:pt x="208664" y="805497"/>
                    <a:pt x="182168" y="804823"/>
                    <a:pt x="156835" y="798490"/>
                  </a:cubicBezTo>
                  <a:cubicBezTo>
                    <a:pt x="130495" y="791905"/>
                    <a:pt x="79562" y="772733"/>
                    <a:pt x="79562" y="772733"/>
                  </a:cubicBezTo>
                  <a:cubicBezTo>
                    <a:pt x="66683" y="759854"/>
                    <a:pt x="54917" y="745756"/>
                    <a:pt x="40925" y="734096"/>
                  </a:cubicBezTo>
                  <a:cubicBezTo>
                    <a:pt x="29034" y="724187"/>
                    <a:pt x="11576" y="720721"/>
                    <a:pt x="2289" y="708338"/>
                  </a:cubicBezTo>
                  <a:cubicBezTo>
                    <a:pt x="-2863" y="701469"/>
                    <a:pt x="2289" y="691166"/>
                    <a:pt x="2289" y="682580"/>
                  </a:cubicBezTo>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4" name="直接箭头连接符 73"/>
          <p:cNvCxnSpPr/>
          <p:nvPr/>
        </p:nvCxnSpPr>
        <p:spPr>
          <a:xfrm>
            <a:off x="1012529" y="2348796"/>
            <a:ext cx="2307426" cy="85417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939262" y="3226423"/>
            <a:ext cx="816520"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sp>
        <p:nvSpPr>
          <p:cNvPr id="77" name="矩形 76"/>
          <p:cNvSpPr/>
          <p:nvPr/>
        </p:nvSpPr>
        <p:spPr>
          <a:xfrm>
            <a:off x="8185873" y="2439392"/>
            <a:ext cx="937594" cy="49716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4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4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par>
                                <p:cTn id="64" presetID="1" presetClass="exit" presetSubtype="0" fill="hold"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0"/>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5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6"/>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7"/>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6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69"/>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6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7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70"/>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8" grpId="0" animBg="1"/>
      <p:bldP spid="39" grpId="0" animBg="1"/>
      <p:bldP spid="46" grpId="0" animBg="1"/>
      <p:bldP spid="49" grpId="0" animBg="1"/>
      <p:bldP spid="51" grpId="0" animBg="1"/>
      <p:bldP spid="58" grpId="0" animBg="1"/>
      <p:bldP spid="59" grpId="0" animBg="1"/>
      <p:bldP spid="60" grpId="0" animBg="1"/>
      <p:bldP spid="66" grpId="0" animBg="1"/>
      <p:bldP spid="67" grpId="0" animBg="1"/>
      <p:bldP spid="69" grpId="0" animBg="1"/>
      <p:bldP spid="76" grpId="0" animBg="1"/>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sz="3000" b="1" dirty="0">
                <a:latin typeface="+mn-ea"/>
              </a:rPr>
              <a:t>计数排序的运行时间</a:t>
            </a:r>
            <a:endParaRPr lang="en-US" altLang="zh-CN" sz="3000" b="1" dirty="0">
              <a:latin typeface="+mn-ea"/>
            </a:endParaRPr>
          </a:p>
          <a:p>
            <a:pPr marL="2262505" lvl="5" indent="0">
              <a:lnSpc>
                <a:spcPct val="120000"/>
              </a:lnSpc>
              <a:spcBef>
                <a:spcPts val="0"/>
              </a:spcBef>
              <a:buNone/>
            </a:pPr>
            <a:r>
              <a:rPr lang="en-US" altLang="zh-CN"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for </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sym typeface="Wingdings" panose="05000000000000000000" pitchFamily="2" charset="2"/>
              </a:rPr>
              <a:t></a:t>
            </a:r>
            <a:r>
              <a:rPr lang="en-US" altLang="zh-CN" sz="2400" b="1" dirty="0">
                <a:latin typeface="Arial" panose="020B0604020202020204" pitchFamily="34" charset="0"/>
                <a:cs typeface="Arial" panose="020B0604020202020204" pitchFamily="34" charset="0"/>
              </a:rPr>
              <a:t>1 to k </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C[</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sym typeface="Wingdings" panose="05000000000000000000" pitchFamily="2" charset="2"/>
              </a:rPr>
              <a:t></a:t>
            </a:r>
            <a:r>
              <a:rPr lang="en-US" altLang="zh-CN" sz="2400" b="1" dirty="0">
                <a:latin typeface="Arial" panose="020B0604020202020204" pitchFamily="34" charset="0"/>
                <a:cs typeface="Arial" panose="020B0604020202020204" pitchFamily="34" charset="0"/>
              </a:rPr>
              <a:t>0;</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for j </a:t>
            </a:r>
            <a:r>
              <a:rPr lang="en-US" altLang="zh-CN" sz="2400" b="1" dirty="0">
                <a:latin typeface="Arial" panose="020B0604020202020204" pitchFamily="34" charset="0"/>
                <a:cs typeface="Arial" panose="020B0604020202020204" pitchFamily="34" charset="0"/>
                <a:sym typeface="Wingdings" panose="05000000000000000000" pitchFamily="2" charset="2"/>
              </a:rPr>
              <a:t></a:t>
            </a:r>
            <a:r>
              <a:rPr lang="en-US" altLang="zh-CN" sz="2400" b="1" dirty="0">
                <a:latin typeface="Arial" panose="020B0604020202020204" pitchFamily="34" charset="0"/>
                <a:cs typeface="Arial" panose="020B0604020202020204" pitchFamily="34" charset="0"/>
              </a:rPr>
              <a:t>1 to n</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C[</a:t>
            </a:r>
            <a:r>
              <a:rPr lang="en-US" altLang="zh-CN" sz="2400" b="1" dirty="0">
                <a:solidFill>
                  <a:srgbClr val="0000CC"/>
                </a:solidFill>
                <a:latin typeface="Arial" panose="020B0604020202020204" pitchFamily="34" charset="0"/>
                <a:cs typeface="Arial" panose="020B0604020202020204" pitchFamily="34" charset="0"/>
              </a:rPr>
              <a:t>A[j]</a:t>
            </a:r>
            <a:r>
              <a:rPr lang="en-US" altLang="zh-CN" sz="2400" b="1"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sym typeface="Wingdings" panose="05000000000000000000" pitchFamily="2" charset="2"/>
              </a:rPr>
              <a:t> </a:t>
            </a:r>
            <a:r>
              <a:rPr lang="en-US" altLang="zh-CN" sz="2400" b="1" dirty="0">
                <a:latin typeface="Arial" panose="020B0604020202020204" pitchFamily="34" charset="0"/>
                <a:cs typeface="Arial" panose="020B0604020202020204" pitchFamily="34" charset="0"/>
              </a:rPr>
              <a:t>C[</a:t>
            </a:r>
            <a:r>
              <a:rPr lang="en-US" altLang="zh-CN" sz="2400" b="1" dirty="0">
                <a:solidFill>
                  <a:srgbClr val="0000CC"/>
                </a:solidFill>
                <a:latin typeface="Arial" panose="020B0604020202020204" pitchFamily="34" charset="0"/>
                <a:cs typeface="Arial" panose="020B0604020202020204" pitchFamily="34" charset="0"/>
              </a:rPr>
              <a:t>A[j]</a:t>
            </a:r>
            <a:r>
              <a:rPr lang="en-US" altLang="zh-CN" sz="2400" b="1" dirty="0">
                <a:latin typeface="Arial" panose="020B0604020202020204" pitchFamily="34" charset="0"/>
                <a:cs typeface="Arial" panose="020B0604020202020204" pitchFamily="34" charset="0"/>
              </a:rPr>
              <a:t>] + 1;       </a:t>
            </a:r>
            <a:endParaRPr lang="zh-CN" altLang="zh-CN" sz="2400" b="1" dirty="0">
              <a:solidFill>
                <a:srgbClr val="FF0000"/>
              </a:solidFill>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for </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sym typeface="Wingdings" panose="05000000000000000000" pitchFamily="2" charset="2"/>
              </a:rPr>
              <a:t> </a:t>
            </a:r>
            <a:r>
              <a:rPr lang="en-US" altLang="zh-CN" sz="2400" b="1" dirty="0">
                <a:latin typeface="Arial" panose="020B0604020202020204" pitchFamily="34" charset="0"/>
                <a:cs typeface="Arial" panose="020B0604020202020204" pitchFamily="34" charset="0"/>
              </a:rPr>
              <a:t>2 to k</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C[</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sym typeface="Wingdings" panose="05000000000000000000" pitchFamily="2" charset="2"/>
              </a:rPr>
              <a:t> </a:t>
            </a:r>
            <a:r>
              <a:rPr lang="en-US" altLang="zh-CN" sz="2400" b="1" dirty="0">
                <a:latin typeface="Arial" panose="020B0604020202020204" pitchFamily="34" charset="0"/>
                <a:cs typeface="Arial" panose="020B0604020202020204" pitchFamily="34" charset="0"/>
              </a:rPr>
              <a:t>C[</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rPr>
              <a:t>] + C[</a:t>
            </a:r>
            <a:r>
              <a:rPr lang="en-US" altLang="zh-CN" sz="2400" b="1" dirty="0" err="1">
                <a:latin typeface="Arial" panose="020B0604020202020204" pitchFamily="34" charset="0"/>
                <a:cs typeface="Arial" panose="020B0604020202020204" pitchFamily="34" charset="0"/>
              </a:rPr>
              <a:t>i</a:t>
            </a:r>
            <a:r>
              <a:rPr lang="en-US" altLang="zh-CN" sz="2400" b="1" dirty="0">
                <a:latin typeface="Arial" panose="020B0604020202020204" pitchFamily="34" charset="0"/>
                <a:cs typeface="Arial" panose="020B0604020202020204" pitchFamily="34" charset="0"/>
              </a:rPr>
              <a:t>–1];          </a:t>
            </a:r>
            <a:endParaRPr lang="zh-CN" altLang="zh-CN" sz="2400" b="1" dirty="0">
              <a:solidFill>
                <a:srgbClr val="FF0000"/>
              </a:solidFill>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for </a:t>
            </a:r>
            <a:r>
              <a:rPr lang="en-US" altLang="zh-CN" sz="2400" b="1" dirty="0" err="1">
                <a:latin typeface="Arial" panose="020B0604020202020204" pitchFamily="34" charset="0"/>
                <a:cs typeface="Arial" panose="020B0604020202020204" pitchFamily="34" charset="0"/>
              </a:rPr>
              <a:t>j</a:t>
            </a:r>
            <a:r>
              <a:rPr lang="en-US" altLang="zh-CN" sz="2400" b="1" dirty="0" err="1">
                <a:latin typeface="Arial" panose="020B0604020202020204" pitchFamily="34" charset="0"/>
                <a:cs typeface="Arial" panose="020B0604020202020204" pitchFamily="34" charset="0"/>
                <a:sym typeface="Wingdings" panose="05000000000000000000" pitchFamily="2" charset="2"/>
              </a:rPr>
              <a:t></a:t>
            </a:r>
            <a:r>
              <a:rPr lang="en-US" altLang="zh-CN" sz="2400" b="1" dirty="0" err="1">
                <a:latin typeface="Arial" panose="020B0604020202020204" pitchFamily="34" charset="0"/>
                <a:cs typeface="Arial" panose="020B0604020202020204" pitchFamily="34" charset="0"/>
              </a:rPr>
              <a:t>n</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downto</a:t>
            </a:r>
            <a:r>
              <a:rPr lang="en-US" altLang="zh-CN" sz="2400" b="1" dirty="0">
                <a:latin typeface="Arial" panose="020B0604020202020204" pitchFamily="34" charset="0"/>
                <a:cs typeface="Arial" panose="020B0604020202020204" pitchFamily="34" charset="0"/>
              </a:rPr>
              <a:t> 1</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     B[</a:t>
            </a:r>
            <a:r>
              <a:rPr lang="en-US" altLang="zh-CN" sz="2400" b="1" dirty="0">
                <a:solidFill>
                  <a:srgbClr val="0000CC"/>
                </a:solidFill>
                <a:latin typeface="Arial" panose="020B0604020202020204" pitchFamily="34" charset="0"/>
                <a:cs typeface="Arial" panose="020B0604020202020204" pitchFamily="34" charset="0"/>
              </a:rPr>
              <a:t>C[A[j]]</a:t>
            </a:r>
            <a:r>
              <a:rPr lang="en-US" altLang="zh-CN"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sym typeface="Wingdings" panose="05000000000000000000" pitchFamily="2" charset="2"/>
              </a:rPr>
              <a:t> </a:t>
            </a:r>
            <a:r>
              <a:rPr lang="en-US" altLang="zh-CN" sz="2400" b="1" dirty="0">
                <a:latin typeface="Arial" panose="020B0604020202020204" pitchFamily="34" charset="0"/>
                <a:cs typeface="Arial" panose="020B0604020202020204" pitchFamily="34" charset="0"/>
              </a:rPr>
              <a:t>A[j];</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C[A[j]] </a:t>
            </a:r>
            <a:r>
              <a:rPr lang="en-US" altLang="zh-CN" sz="2400" b="1" dirty="0">
                <a:latin typeface="Arial" panose="020B0604020202020204" pitchFamily="34" charset="0"/>
                <a:cs typeface="Arial" panose="020B0604020202020204" pitchFamily="34" charset="0"/>
                <a:sym typeface="Wingdings" panose="05000000000000000000" pitchFamily="2" charset="2"/>
              </a:rPr>
              <a:t> </a:t>
            </a:r>
            <a:r>
              <a:rPr lang="en-US" altLang="zh-CN" sz="2400" b="1" dirty="0">
                <a:latin typeface="Arial" panose="020B0604020202020204" pitchFamily="34" charset="0"/>
                <a:cs typeface="Arial" panose="020B0604020202020204" pitchFamily="34" charset="0"/>
              </a:rPr>
              <a:t>C[A[j]] – 1;</a:t>
            </a:r>
            <a:endParaRPr lang="zh-CN" altLang="zh-CN" sz="2400" b="1" dirty="0">
              <a:latin typeface="Arial" panose="020B0604020202020204" pitchFamily="34" charset="0"/>
              <a:cs typeface="Arial" panose="020B0604020202020204" pitchFamily="34" charset="0"/>
            </a:endParaRPr>
          </a:p>
          <a:p>
            <a:pPr marL="2262505" lvl="5" indent="0">
              <a:lnSpc>
                <a:spcPct val="120000"/>
              </a:lnSpc>
              <a:spcBef>
                <a:spcPts val="0"/>
              </a:spcBef>
              <a:buNone/>
            </a:pPr>
            <a:r>
              <a:rPr lang="en-US" altLang="zh-CN" sz="2400" b="1" dirty="0">
                <a:latin typeface="Arial" panose="020B0604020202020204" pitchFamily="34" charset="0"/>
                <a:cs typeface="Arial" panose="020B0604020202020204" pitchFamily="34" charset="0"/>
              </a:rPr>
              <a:t>   }</a:t>
            </a:r>
            <a:endParaRPr lang="zh-CN" altLang="zh-CN" sz="2400" b="1" dirty="0">
              <a:latin typeface="Arial" panose="020B0604020202020204" pitchFamily="34" charset="0"/>
              <a:cs typeface="Arial" panose="020B0604020202020204" pitchFamily="34" charset="0"/>
            </a:endParaRPr>
          </a:p>
          <a:p>
            <a:pPr marL="1805305" lvl="4" indent="0">
              <a:lnSpc>
                <a:spcPct val="120000"/>
              </a:lnSpc>
              <a:spcBef>
                <a:spcPts val="0"/>
              </a:spcBef>
              <a:spcAft>
                <a:spcPts val="0"/>
              </a:spcAft>
              <a:buClr>
                <a:srgbClr val="F40CB7"/>
              </a:buClr>
              <a:buNone/>
            </a:pPr>
            <a:endParaRPr lang="zh-CN" altLang="en-US" sz="24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左大括号 4"/>
          <p:cNvSpPr/>
          <p:nvPr/>
        </p:nvSpPr>
        <p:spPr>
          <a:xfrm>
            <a:off x="1996226" y="2009106"/>
            <a:ext cx="360608" cy="56667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 5"/>
              <p:cNvSpPr/>
              <p:nvPr/>
            </p:nvSpPr>
            <p:spPr>
              <a:xfrm>
                <a:off x="1056067" y="1955027"/>
                <a:ext cx="940157" cy="669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0000CC"/>
                          </a:solidFill>
                          <a:latin typeface="Cambria Math" panose="02040503050406030204" pitchFamily="18" charset="0"/>
                        </a:rPr>
                        <m:t>Θ</m:t>
                      </m:r>
                      <m:r>
                        <a:rPr lang="en-US" altLang="zh-CN" sz="2800" b="0" i="0" smtClean="0">
                          <a:solidFill>
                            <a:srgbClr val="0000CC"/>
                          </a:solidFill>
                          <a:latin typeface="Cambria Math" panose="02040503050406030204" pitchFamily="18" charset="0"/>
                        </a:rPr>
                        <m:t>(</m:t>
                      </m:r>
                      <m:r>
                        <m:rPr>
                          <m:sty m:val="p"/>
                        </m:rPr>
                        <a:rPr lang="en-US" altLang="zh-CN" sz="2800" b="0" i="0" smtClean="0">
                          <a:solidFill>
                            <a:srgbClr val="0000CC"/>
                          </a:solidFill>
                          <a:latin typeface="Cambria Math" panose="02040503050406030204" pitchFamily="18" charset="0"/>
                        </a:rPr>
                        <m:t>k</m:t>
                      </m:r>
                      <m:r>
                        <a:rPr lang="en-US" altLang="zh-CN" sz="2800" b="0" i="0"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6" name="矩形 5"/>
              <p:cNvSpPr>
                <a:spLocks noRot="1" noChangeAspect="1" noMove="1" noResize="1" noEditPoints="1" noAdjustHandles="1" noChangeArrowheads="1" noChangeShapeType="1" noTextEdit="1"/>
              </p:cNvSpPr>
              <p:nvPr/>
            </p:nvSpPr>
            <p:spPr>
              <a:xfrm>
                <a:off x="1056067" y="1955027"/>
                <a:ext cx="940157" cy="669703"/>
              </a:xfrm>
              <a:prstGeom prst="rect">
                <a:avLst/>
              </a:prstGeom>
              <a:blipFill rotWithShape="0">
                <a:blip r:embed="rId1"/>
                <a:stretch>
                  <a:fillRect/>
                </a:stretch>
              </a:blipFill>
              <a:ln>
                <a:noFill/>
              </a:ln>
            </p:spPr>
            <p:txBody>
              <a:bodyPr/>
              <a:lstStyle/>
              <a:p>
                <a:r>
                  <a:rPr lang="zh-CN" altLang="en-US">
                    <a:noFill/>
                  </a:rPr>
                  <a:t> </a:t>
                </a:r>
                <a:endParaRPr lang="zh-CN" altLang="en-US">
                  <a:noFill/>
                </a:endParaRPr>
              </a:p>
            </p:txBody>
          </p:sp>
        </mc:Fallback>
      </mc:AlternateContent>
      <p:sp>
        <p:nvSpPr>
          <p:cNvPr id="7" name="左大括号 6"/>
          <p:cNvSpPr/>
          <p:nvPr/>
        </p:nvSpPr>
        <p:spPr>
          <a:xfrm>
            <a:off x="1996226" y="2858124"/>
            <a:ext cx="360608" cy="56667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矩形 7"/>
              <p:cNvSpPr/>
              <p:nvPr/>
            </p:nvSpPr>
            <p:spPr>
              <a:xfrm>
                <a:off x="1056067" y="2765904"/>
                <a:ext cx="940157" cy="669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0000CC"/>
                          </a:solidFill>
                          <a:latin typeface="Cambria Math" panose="02040503050406030204" pitchFamily="18" charset="0"/>
                        </a:rPr>
                        <m:t>Θ</m:t>
                      </m:r>
                      <m:r>
                        <a:rPr lang="en-US" altLang="zh-CN" sz="2800" b="0" i="0" smtClean="0">
                          <a:solidFill>
                            <a:srgbClr val="0000CC"/>
                          </a:solidFill>
                          <a:latin typeface="Cambria Math" panose="02040503050406030204" pitchFamily="18" charset="0"/>
                        </a:rPr>
                        <m:t>(</m:t>
                      </m:r>
                      <m:r>
                        <m:rPr>
                          <m:sty m:val="p"/>
                        </m:rPr>
                        <a:rPr lang="en-US" altLang="zh-CN" sz="2800" b="0" i="0" smtClean="0">
                          <a:solidFill>
                            <a:srgbClr val="0000CC"/>
                          </a:solidFill>
                          <a:latin typeface="Cambria Math" panose="02040503050406030204" pitchFamily="18" charset="0"/>
                        </a:rPr>
                        <m:t>n</m:t>
                      </m:r>
                      <m:r>
                        <a:rPr lang="en-US" altLang="zh-CN" sz="2800" b="0" i="0"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8" name="矩形 7"/>
              <p:cNvSpPr>
                <a:spLocks noRot="1" noChangeAspect="1" noMove="1" noResize="1" noEditPoints="1" noAdjustHandles="1" noChangeArrowheads="1" noChangeShapeType="1" noTextEdit="1"/>
              </p:cNvSpPr>
              <p:nvPr/>
            </p:nvSpPr>
            <p:spPr>
              <a:xfrm>
                <a:off x="1056067" y="2765904"/>
                <a:ext cx="940157" cy="669703"/>
              </a:xfrm>
              <a:prstGeom prst="rect">
                <a:avLst/>
              </a:prstGeom>
              <a:blipFill rotWithShape="0">
                <a:blip r:embed="rId2"/>
                <a:stretch>
                  <a:fillRect/>
                </a:stretch>
              </a:blipFill>
              <a:ln>
                <a:noFill/>
              </a:ln>
            </p:spPr>
            <p:txBody>
              <a:bodyPr/>
              <a:lstStyle/>
              <a:p>
                <a:r>
                  <a:rPr lang="zh-CN" altLang="en-US">
                    <a:noFill/>
                  </a:rPr>
                  <a:t> </a:t>
                </a:r>
                <a:endParaRPr lang="zh-CN" altLang="en-US">
                  <a:noFill/>
                </a:endParaRPr>
              </a:p>
            </p:txBody>
          </p:sp>
        </mc:Fallback>
      </mc:AlternateContent>
      <p:sp>
        <p:nvSpPr>
          <p:cNvPr id="9" name="左大括号 8"/>
          <p:cNvSpPr/>
          <p:nvPr/>
        </p:nvSpPr>
        <p:spPr>
          <a:xfrm>
            <a:off x="1996226" y="3810175"/>
            <a:ext cx="360608" cy="56667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矩形 9"/>
              <p:cNvSpPr/>
              <p:nvPr/>
            </p:nvSpPr>
            <p:spPr>
              <a:xfrm>
                <a:off x="1056067" y="3692290"/>
                <a:ext cx="940157" cy="669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0000CC"/>
                          </a:solidFill>
                          <a:latin typeface="Cambria Math" panose="02040503050406030204" pitchFamily="18" charset="0"/>
                        </a:rPr>
                        <m:t>Θ</m:t>
                      </m:r>
                      <m:r>
                        <a:rPr lang="en-US" altLang="zh-CN" sz="2800" b="0" i="0" smtClean="0">
                          <a:solidFill>
                            <a:srgbClr val="0000CC"/>
                          </a:solidFill>
                          <a:latin typeface="Cambria Math" panose="02040503050406030204" pitchFamily="18" charset="0"/>
                        </a:rPr>
                        <m:t>(</m:t>
                      </m:r>
                      <m:r>
                        <m:rPr>
                          <m:sty m:val="p"/>
                        </m:rPr>
                        <a:rPr lang="en-US" altLang="zh-CN" sz="2800" b="0" i="0" smtClean="0">
                          <a:solidFill>
                            <a:srgbClr val="0000CC"/>
                          </a:solidFill>
                          <a:latin typeface="Cambria Math" panose="02040503050406030204" pitchFamily="18" charset="0"/>
                        </a:rPr>
                        <m:t>k</m:t>
                      </m:r>
                      <m:r>
                        <a:rPr lang="en-US" altLang="zh-CN" sz="2800" b="0" i="0"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10" name="矩形 9"/>
              <p:cNvSpPr>
                <a:spLocks noRot="1" noChangeAspect="1" noMove="1" noResize="1" noEditPoints="1" noAdjustHandles="1" noChangeArrowheads="1" noChangeShapeType="1" noTextEdit="1"/>
              </p:cNvSpPr>
              <p:nvPr/>
            </p:nvSpPr>
            <p:spPr>
              <a:xfrm>
                <a:off x="1056067" y="3692290"/>
                <a:ext cx="940157" cy="669703"/>
              </a:xfrm>
              <a:prstGeom prst="rect">
                <a:avLst/>
              </a:prstGeom>
              <a:blipFill rotWithShape="0">
                <a:blip r:embed="rId3"/>
                <a:stretch>
                  <a:fillRect/>
                </a:stretch>
              </a:blipFill>
              <a:ln>
                <a:noFill/>
              </a:ln>
            </p:spPr>
            <p:txBody>
              <a:bodyPr/>
              <a:lstStyle/>
              <a:p>
                <a:r>
                  <a:rPr lang="zh-CN" altLang="en-US">
                    <a:noFill/>
                  </a:rPr>
                  <a:t> </a:t>
                </a:r>
                <a:endParaRPr lang="zh-CN" altLang="en-US">
                  <a:noFill/>
                </a:endParaRPr>
              </a:p>
            </p:txBody>
          </p:sp>
        </mc:Fallback>
      </mc:AlternateContent>
      <p:sp>
        <p:nvSpPr>
          <p:cNvPr id="11" name="左大括号 10"/>
          <p:cNvSpPr/>
          <p:nvPr/>
        </p:nvSpPr>
        <p:spPr>
          <a:xfrm>
            <a:off x="1996226" y="4734496"/>
            <a:ext cx="360608" cy="1344331"/>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矩形 11"/>
              <p:cNvSpPr/>
              <p:nvPr/>
            </p:nvSpPr>
            <p:spPr>
              <a:xfrm>
                <a:off x="1056066" y="5048089"/>
                <a:ext cx="940157" cy="669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0000CC"/>
                          </a:solidFill>
                          <a:latin typeface="Cambria Math" panose="02040503050406030204" pitchFamily="18" charset="0"/>
                        </a:rPr>
                        <m:t>Θ</m:t>
                      </m:r>
                      <m:r>
                        <a:rPr lang="en-US" altLang="zh-CN" sz="2800" b="0" i="0" smtClean="0">
                          <a:solidFill>
                            <a:srgbClr val="0000CC"/>
                          </a:solidFill>
                          <a:latin typeface="Cambria Math" panose="02040503050406030204" pitchFamily="18" charset="0"/>
                        </a:rPr>
                        <m:t>(</m:t>
                      </m:r>
                      <m:r>
                        <m:rPr>
                          <m:sty m:val="p"/>
                        </m:rPr>
                        <a:rPr lang="en-US" altLang="zh-CN" sz="2800" b="0" i="0" smtClean="0">
                          <a:solidFill>
                            <a:srgbClr val="0000CC"/>
                          </a:solidFill>
                          <a:latin typeface="Cambria Math" panose="02040503050406030204" pitchFamily="18" charset="0"/>
                        </a:rPr>
                        <m:t>n</m:t>
                      </m:r>
                      <m:r>
                        <a:rPr lang="en-US" altLang="zh-CN" sz="2800" b="0" i="0" smtClean="0">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p:sp>
            <p:nvSpPr>
              <p:cNvPr id="12" name="矩形 11"/>
              <p:cNvSpPr>
                <a:spLocks noRot="1" noChangeAspect="1" noMove="1" noResize="1" noEditPoints="1" noAdjustHandles="1" noChangeArrowheads="1" noChangeShapeType="1" noTextEdit="1"/>
              </p:cNvSpPr>
              <p:nvPr/>
            </p:nvSpPr>
            <p:spPr>
              <a:xfrm>
                <a:off x="1056066" y="5048089"/>
                <a:ext cx="940157" cy="669703"/>
              </a:xfrm>
              <a:prstGeom prst="rect">
                <a:avLst/>
              </a:prstGeom>
              <a:blipFill rotWithShape="0">
                <a:blip r:embed="rId4"/>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矩形 12"/>
              <p:cNvSpPr/>
              <p:nvPr/>
            </p:nvSpPr>
            <p:spPr>
              <a:xfrm>
                <a:off x="7283453" y="3692290"/>
                <a:ext cx="1674254" cy="648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l-GR" altLang="zh-CN" sz="2800" b="1" i="1" smtClean="0">
                          <a:solidFill>
                            <a:srgbClr val="FF0000"/>
                          </a:solidFill>
                          <a:latin typeface="Cambria Math" panose="02040503050406030204" pitchFamily="18" charset="0"/>
                        </a:rPr>
                        <m:t>𝜣</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𝒌</m:t>
                      </m:r>
                      <m:r>
                        <a:rPr lang="en-US" altLang="zh-CN" sz="2800" b="1" i="1" smtClean="0">
                          <a:solidFill>
                            <a:srgbClr val="FF0000"/>
                          </a:solidFill>
                          <a:latin typeface="Cambria Math" panose="02040503050406030204" pitchFamily="18" charset="0"/>
                        </a:rPr>
                        <m:t>)</m:t>
                      </m:r>
                    </m:oMath>
                  </m:oMathPara>
                </a14:m>
                <a:endParaRPr lang="zh-CN" altLang="en-US" sz="2800" b="1" dirty="0">
                  <a:solidFill>
                    <a:srgbClr val="FF0000"/>
                  </a:solidFill>
                </a:endParaRPr>
              </a:p>
            </p:txBody>
          </p:sp>
        </mc:Choice>
        <mc:Fallback>
          <p:sp>
            <p:nvSpPr>
              <p:cNvPr id="13" name="矩形 12"/>
              <p:cNvSpPr>
                <a:spLocks noRot="1" noChangeAspect="1" noMove="1" noResize="1" noEditPoints="1" noAdjustHandles="1" noChangeArrowheads="1" noChangeShapeType="1" noTextEdit="1"/>
              </p:cNvSpPr>
              <p:nvPr/>
            </p:nvSpPr>
            <p:spPr>
              <a:xfrm>
                <a:off x="7283453" y="3692290"/>
                <a:ext cx="1674254" cy="648873"/>
              </a:xfrm>
              <a:prstGeom prst="rect">
                <a:avLst/>
              </a:prstGeom>
              <a:blipFill rotWithShape="0">
                <a:blip r:embed="rId5"/>
                <a:stretch>
                  <a:fillRect/>
                </a:stretch>
              </a:blipFill>
              <a:ln>
                <a:noFill/>
              </a:ln>
            </p:spPr>
            <p:txBody>
              <a:bodyPr/>
              <a:lstStyle/>
              <a:p>
                <a:r>
                  <a:rPr lang="zh-CN" altLang="en-US">
                    <a:noFill/>
                  </a:rPr>
                  <a:t> </a:t>
                </a:r>
                <a:endParaRPr lang="zh-CN" altLang="en-US">
                  <a:noFill/>
                </a:endParaRPr>
              </a:p>
            </p:txBody>
          </p:sp>
        </mc:Fallback>
      </mc:AlternateContent>
      <p:sp>
        <p:nvSpPr>
          <p:cNvPr id="16" name="右大括号 15"/>
          <p:cNvSpPr/>
          <p:nvPr/>
        </p:nvSpPr>
        <p:spPr>
          <a:xfrm>
            <a:off x="6375041" y="1960804"/>
            <a:ext cx="734094" cy="4123800"/>
          </a:xfrm>
          <a:prstGeom prst="rightBrace">
            <a:avLst/>
          </a:prstGeom>
          <a:solidFill>
            <a:schemeClr val="bg1"/>
          </a:solidFill>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mn-ea"/>
              </a:rPr>
              <a:t>比较排序算法</a:t>
            </a:r>
            <a:endParaRPr lang="en-US" altLang="zh-CN" b="1" dirty="0">
              <a:latin typeface="+mn-ea"/>
            </a:endParaRPr>
          </a:p>
          <a:p>
            <a:pPr lvl="1">
              <a:lnSpc>
                <a:spcPct val="150000"/>
              </a:lnSpc>
              <a:spcBef>
                <a:spcPts val="0"/>
              </a:spcBef>
              <a:spcAft>
                <a:spcPts val="0"/>
              </a:spcAft>
              <a:buClr>
                <a:srgbClr val="F40CB7"/>
              </a:buClr>
            </a:pPr>
            <a:r>
              <a:rPr lang="zh-CN" altLang="en-US" b="1" dirty="0">
                <a:latin typeface="+mn-ea"/>
              </a:rPr>
              <a:t>在排序的最终结果中，各元素的次序依赖于它们之间的比较，这类排序算法称为比较排序算法。</a:t>
            </a:r>
            <a:endParaRPr lang="en-US" altLang="zh-CN" b="1" dirty="0">
              <a:latin typeface="+mn-ea"/>
            </a:endParaRPr>
          </a:p>
          <a:p>
            <a:pPr lvl="1">
              <a:lnSpc>
                <a:spcPct val="150000"/>
              </a:lnSpc>
              <a:spcBef>
                <a:spcPts val="0"/>
              </a:spcBef>
              <a:spcAft>
                <a:spcPts val="0"/>
              </a:spcAft>
              <a:buClr>
                <a:srgbClr val="F40CB7"/>
              </a:buClr>
            </a:pPr>
            <a:r>
              <a:rPr lang="zh-CN" altLang="zh-CN" b="1" dirty="0"/>
              <a:t>插入排序</a:t>
            </a:r>
            <a:r>
              <a:rPr lang="zh-CN" altLang="en-US" b="1" dirty="0"/>
              <a:t>、</a:t>
            </a:r>
            <a:r>
              <a:rPr lang="zh-CN" altLang="zh-CN" b="1" dirty="0"/>
              <a:t>归并排序</a:t>
            </a:r>
            <a:r>
              <a:rPr lang="zh-CN" altLang="en-US" b="1" dirty="0"/>
              <a:t>、</a:t>
            </a:r>
            <a:r>
              <a:rPr lang="zh-CN" altLang="zh-CN" b="1" dirty="0"/>
              <a:t>快速排序</a:t>
            </a:r>
            <a:r>
              <a:rPr lang="zh-CN" altLang="en-US" b="1" dirty="0"/>
              <a:t>、</a:t>
            </a:r>
            <a:r>
              <a:rPr lang="zh-CN" altLang="zh-CN" b="1" dirty="0"/>
              <a:t>堆排序都是基于比较排序。</a:t>
            </a:r>
            <a:endParaRPr lang="en-US" altLang="zh-CN" b="1" dirty="0"/>
          </a:p>
          <a:p>
            <a:pPr marL="914400" lvl="2" indent="0">
              <a:lnSpc>
                <a:spcPct val="150000"/>
              </a:lnSpc>
              <a:spcBef>
                <a:spcPts val="0"/>
              </a:spcBef>
              <a:spcAft>
                <a:spcPts val="0"/>
              </a:spcAft>
              <a:buClr>
                <a:srgbClr val="F40CB7"/>
              </a:buClr>
              <a:buNone/>
            </a:pPr>
            <a:endParaRPr lang="en-US" altLang="zh-CN" dirty="0">
              <a:latin typeface="+mn-ea"/>
            </a:endParaRPr>
          </a:p>
          <a:p>
            <a:pPr>
              <a:buClr>
                <a:srgbClr val="F40CB7"/>
              </a:buClr>
            </a:pPr>
            <a:endParaRPr lang="en-US" altLang="zh-CN" b="1" dirty="0">
              <a:latin typeface="+mn-ea"/>
            </a:endParaRPr>
          </a:p>
          <a:p>
            <a:pPr lvl="1">
              <a:buClr>
                <a:srgbClr val="F40CB7"/>
              </a:buClr>
            </a:pPr>
            <a:endParaRPr lang="en-US" altLang="zh-CN" b="1" dirty="0">
              <a:latin typeface="+mn-ea"/>
            </a:endParaRPr>
          </a:p>
          <a:p>
            <a:pPr lvl="1">
              <a:buClr>
                <a:srgbClr val="F40CB7"/>
              </a:buClr>
            </a:pPr>
            <a:endParaRPr lang="en-US" altLang="zh-CN" b="1" dirty="0">
              <a:latin typeface="+mn-ea"/>
            </a:endParaRPr>
          </a:p>
          <a:p>
            <a:pPr lvl="1">
              <a:buClr>
                <a:srgbClr val="F40CB7"/>
              </a:buClr>
            </a:pPr>
            <a:endParaRPr lang="zh-CN" altLang="en-US" b="1" dirty="0">
              <a:latin typeface="+mn-ea"/>
            </a:endParaRPr>
          </a:p>
        </p:txBody>
      </p:sp>
      <p:sp>
        <p:nvSpPr>
          <p:cNvPr id="3" name="标题 2"/>
          <p:cNvSpPr>
            <a:spLocks noGrp="1"/>
          </p:cNvSpPr>
          <p:nvPr>
            <p:ph type="title"/>
          </p:nvPr>
        </p:nvSpPr>
        <p:spPr/>
        <p:txBody>
          <a:bodyPr>
            <a:normAutofit/>
          </a:bodyPr>
          <a:lstStyle/>
          <a:p>
            <a:pPr algn="ctr"/>
            <a:r>
              <a:rPr lang="zh-CN" altLang="en-US" dirty="0">
                <a:latin typeface="+mj-lt"/>
              </a:rPr>
              <a:t>排序</a:t>
            </a:r>
            <a:endParaRPr lang="zh-CN" altLang="en-US"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a:buClr>
                    <a:srgbClr val="F40CB7"/>
                  </a:buClr>
                </a:pPr>
                <a:r>
                  <a:rPr lang="zh-CN" altLang="en-US" b="1" dirty="0">
                    <a:latin typeface="+mn-ea"/>
                  </a:rPr>
                  <a:t>当</a:t>
                </a:r>
                <a14:m>
                  <m:oMath xmlns:m="http://schemas.openxmlformats.org/officeDocument/2006/math">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m:rPr>
                        <m:sty m:val="p"/>
                      </m:rPr>
                      <a:rPr lang="el-GR" altLang="zh-CN" b="1" i="1" smtClean="0">
                        <a:latin typeface="Cambria Math" panose="02040503050406030204" pitchFamily="18" charset="0"/>
                      </a:rPr>
                      <m:t>Ο</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zh-CN" altLang="en-US" b="1" i="1">
                        <a:latin typeface="Cambria Math" panose="02040503050406030204" pitchFamily="18" charset="0"/>
                      </a:rPr>
                      <m:t>时</m:t>
                    </m:r>
                  </m:oMath>
                </a14:m>
                <a:r>
                  <a:rPr lang="zh-CN" altLang="en-US" b="1" dirty="0">
                    <a:latin typeface="+mn-ea"/>
                  </a:rPr>
                  <a:t>，计数排序的运行时间为</a:t>
                </a:r>
                <a14:m>
                  <m:oMath xmlns:m="http://schemas.openxmlformats.org/officeDocument/2006/math">
                    <m:r>
                      <m:rPr>
                        <m:sty m:val="p"/>
                      </m:rPr>
                      <a:rPr lang="el-GR" altLang="zh-CN" b="1" i="1" smtClean="0">
                        <a:latin typeface="Cambria Math" panose="02040503050406030204" pitchFamily="18" charset="0"/>
                      </a:rPr>
                      <m:t>Θ</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zh-CN" altLang="en-US" b="1" i="1">
                        <a:latin typeface="Cambria Math" panose="02040503050406030204" pitchFamily="18" charset="0"/>
                      </a:rPr>
                      <m:t>。</m:t>
                    </m:r>
                  </m:oMath>
                </a14:m>
                <a:endParaRPr lang="en-US" altLang="zh-CN" b="1" dirty="0">
                  <a:latin typeface="+mn-ea"/>
                </a:endParaRPr>
              </a:p>
              <a:p>
                <a:pPr>
                  <a:buClr>
                    <a:srgbClr val="F40CB7"/>
                  </a:buClr>
                </a:pPr>
                <a:r>
                  <a:rPr lang="zh-CN" altLang="zh-CN" b="1" dirty="0"/>
                  <a:t>计数排序是一种稳定排序</a:t>
                </a:r>
                <a:endParaRPr lang="zh-CN" altLang="en-US" b="1" dirty="0">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graphicFrame>
        <p:nvGraphicFramePr>
          <p:cNvPr id="4" name="内容占位符 3"/>
          <p:cNvGraphicFramePr/>
          <p:nvPr/>
        </p:nvGraphicFramePr>
        <p:xfrm>
          <a:off x="1724289" y="2550015"/>
          <a:ext cx="3929540" cy="1036320"/>
        </p:xfrm>
        <a:graphic>
          <a:graphicData uri="http://schemas.openxmlformats.org/drawingml/2006/table">
            <a:tbl>
              <a:tblPr firstRow="1" bandRow="1">
                <a:tableStyleId>{5C22544A-7EE6-4342-B048-85BDC9FD1C3A}</a:tableStyleId>
              </a:tblPr>
              <a:tblGrid>
                <a:gridCol w="785908"/>
                <a:gridCol w="785908"/>
                <a:gridCol w="785908"/>
                <a:gridCol w="785908"/>
                <a:gridCol w="785908"/>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4</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r>
                        <a:rPr lang="en-US" altLang="zh-CN" sz="2800" dirty="0"/>
                        <a:t>3</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5" name="文本框 4"/>
          <p:cNvSpPr txBox="1"/>
          <p:nvPr/>
        </p:nvSpPr>
        <p:spPr>
          <a:xfrm>
            <a:off x="1156138" y="3000776"/>
            <a:ext cx="556752" cy="523220"/>
          </a:xfrm>
          <a:prstGeom prst="rect">
            <a:avLst/>
          </a:prstGeom>
          <a:noFill/>
        </p:spPr>
        <p:txBody>
          <a:bodyPr wrap="square" rtlCol="0">
            <a:spAutoFit/>
          </a:bodyPr>
          <a:lstStyle/>
          <a:p>
            <a:r>
              <a:rPr lang="en-US" altLang="zh-CN" sz="2800" b="1" dirty="0">
                <a:solidFill>
                  <a:srgbClr val="0000CC"/>
                </a:solidFill>
              </a:rPr>
              <a:t>A:</a:t>
            </a:r>
            <a:endParaRPr lang="zh-CN" altLang="en-US" sz="2800" b="1" dirty="0">
              <a:solidFill>
                <a:srgbClr val="0000CC"/>
              </a:solidFill>
            </a:endParaRPr>
          </a:p>
        </p:txBody>
      </p:sp>
      <p:graphicFrame>
        <p:nvGraphicFramePr>
          <p:cNvPr id="6" name="内容占位符 3"/>
          <p:cNvGraphicFramePr/>
          <p:nvPr/>
        </p:nvGraphicFramePr>
        <p:xfrm>
          <a:off x="1747897" y="3951663"/>
          <a:ext cx="3905930" cy="975360"/>
        </p:xfrm>
        <a:graphic>
          <a:graphicData uri="http://schemas.openxmlformats.org/drawingml/2006/table">
            <a:tbl>
              <a:tblPr firstRow="1" bandRow="1">
                <a:tableStyleId>{5C22544A-7EE6-4342-B048-85BDC9FD1C3A}</a:tableStyleId>
              </a:tblPr>
              <a:tblGrid>
                <a:gridCol w="781186"/>
                <a:gridCol w="781186"/>
                <a:gridCol w="781186"/>
                <a:gridCol w="781186"/>
                <a:gridCol w="781186"/>
              </a:tblGrid>
              <a:tr h="434550">
                <a:tc>
                  <a:txBody>
                    <a:bodyPr/>
                    <a:lstStyle/>
                    <a:p>
                      <a:pPr algn="ctr"/>
                      <a:r>
                        <a:rPr lang="en-US" altLang="zh-CN" sz="2800" dirty="0">
                          <a:solidFill>
                            <a:schemeClr val="tx1"/>
                          </a:solidFill>
                        </a:rPr>
                        <a:t>1</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2</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3</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4</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rPr>
                        <a:t>5</a:t>
                      </a:r>
                      <a:endParaRPr lang="zh-CN" altLang="en-US" sz="28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
        <p:nvSpPr>
          <p:cNvPr id="7" name="文本框 6"/>
          <p:cNvSpPr txBox="1"/>
          <p:nvPr/>
        </p:nvSpPr>
        <p:spPr>
          <a:xfrm>
            <a:off x="1179748" y="4402424"/>
            <a:ext cx="556752" cy="523220"/>
          </a:xfrm>
          <a:prstGeom prst="rect">
            <a:avLst/>
          </a:prstGeom>
          <a:noFill/>
        </p:spPr>
        <p:txBody>
          <a:bodyPr wrap="square" rtlCol="0">
            <a:spAutoFit/>
          </a:bodyPr>
          <a:lstStyle/>
          <a:p>
            <a:r>
              <a:rPr lang="en-US" altLang="zh-CN" sz="2800" b="1" dirty="0">
                <a:solidFill>
                  <a:srgbClr val="0000CC"/>
                </a:solidFill>
              </a:rPr>
              <a:t>B:</a:t>
            </a:r>
            <a:endParaRPr lang="zh-CN" altLang="en-US" sz="2800" b="1" dirty="0">
              <a:solidFill>
                <a:srgbClr val="0000CC"/>
              </a:solidFill>
            </a:endParaRPr>
          </a:p>
        </p:txBody>
      </p:sp>
      <p:sp>
        <p:nvSpPr>
          <p:cNvPr id="8" name="矩形 7"/>
          <p:cNvSpPr/>
          <p:nvPr/>
        </p:nvSpPr>
        <p:spPr>
          <a:xfrm>
            <a:off x="4863886" y="3068175"/>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cxnSp>
        <p:nvCxnSpPr>
          <p:cNvPr id="9" name="直接箭头连接符 8"/>
          <p:cNvCxnSpPr/>
          <p:nvPr/>
        </p:nvCxnSpPr>
        <p:spPr>
          <a:xfrm flipH="1">
            <a:off x="3700863" y="3627880"/>
            <a:ext cx="1558250" cy="81146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00878" y="4472645"/>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sp>
        <p:nvSpPr>
          <p:cNvPr id="11" name="矩形 10"/>
          <p:cNvSpPr/>
          <p:nvPr/>
        </p:nvSpPr>
        <p:spPr>
          <a:xfrm>
            <a:off x="4019697" y="3062370"/>
            <a:ext cx="853998"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cxnSp>
        <p:nvCxnSpPr>
          <p:cNvPr id="12" name="直接箭头连接符 11"/>
          <p:cNvCxnSpPr/>
          <p:nvPr/>
        </p:nvCxnSpPr>
        <p:spPr>
          <a:xfrm>
            <a:off x="4453296" y="3607785"/>
            <a:ext cx="805817" cy="82340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872007" y="4464491"/>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sp>
        <p:nvSpPr>
          <p:cNvPr id="14" name="矩形 13"/>
          <p:cNvSpPr/>
          <p:nvPr/>
        </p:nvSpPr>
        <p:spPr>
          <a:xfrm>
            <a:off x="3262570" y="3057319"/>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3</a:t>
            </a:r>
            <a:endParaRPr lang="zh-CN" altLang="en-US" sz="2800" dirty="0">
              <a:solidFill>
                <a:schemeClr val="bg1"/>
              </a:solidFill>
            </a:endParaRPr>
          </a:p>
        </p:txBody>
      </p:sp>
      <p:cxnSp>
        <p:nvCxnSpPr>
          <p:cNvPr id="15" name="直接箭头连接符 14"/>
          <p:cNvCxnSpPr>
            <a:stCxn id="4" idx="2"/>
          </p:cNvCxnSpPr>
          <p:nvPr/>
        </p:nvCxnSpPr>
        <p:spPr>
          <a:xfrm flipH="1">
            <a:off x="2821775" y="3586335"/>
            <a:ext cx="867284" cy="8849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514114" y="4469142"/>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3</a:t>
            </a:r>
            <a:endParaRPr lang="zh-CN" altLang="en-US" sz="2800" b="1" dirty="0">
              <a:solidFill>
                <a:schemeClr val="bg1"/>
              </a:solidFill>
            </a:endParaRPr>
          </a:p>
        </p:txBody>
      </p:sp>
      <p:sp>
        <p:nvSpPr>
          <p:cNvPr id="17" name="矩形 16"/>
          <p:cNvSpPr/>
          <p:nvPr/>
        </p:nvSpPr>
        <p:spPr>
          <a:xfrm>
            <a:off x="2502683" y="3049336"/>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1</a:t>
            </a:r>
            <a:endParaRPr lang="zh-CN" altLang="en-US" sz="2800" b="1" dirty="0">
              <a:solidFill>
                <a:schemeClr val="bg1"/>
              </a:solidFill>
            </a:endParaRPr>
          </a:p>
        </p:txBody>
      </p:sp>
      <p:cxnSp>
        <p:nvCxnSpPr>
          <p:cNvPr id="18" name="直接箭头连接符 17"/>
          <p:cNvCxnSpPr/>
          <p:nvPr/>
        </p:nvCxnSpPr>
        <p:spPr>
          <a:xfrm flipH="1">
            <a:off x="1969564" y="3607785"/>
            <a:ext cx="966819" cy="87360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739233" y="4465101"/>
            <a:ext cx="776362"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1</a:t>
            </a:r>
            <a:endParaRPr lang="zh-CN" altLang="en-US" sz="2800" b="1" dirty="0">
              <a:solidFill>
                <a:schemeClr val="bg1"/>
              </a:solidFill>
            </a:endParaRPr>
          </a:p>
        </p:txBody>
      </p:sp>
      <p:sp>
        <p:nvSpPr>
          <p:cNvPr id="20" name="矩形 19"/>
          <p:cNvSpPr/>
          <p:nvPr/>
        </p:nvSpPr>
        <p:spPr>
          <a:xfrm>
            <a:off x="1719991" y="3050144"/>
            <a:ext cx="776362" cy="52322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cxnSp>
        <p:nvCxnSpPr>
          <p:cNvPr id="21" name="直接箭头连接符 20"/>
          <p:cNvCxnSpPr/>
          <p:nvPr/>
        </p:nvCxnSpPr>
        <p:spPr>
          <a:xfrm>
            <a:off x="2145870" y="3585166"/>
            <a:ext cx="2307426" cy="85417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072603" y="4462793"/>
            <a:ext cx="816520" cy="453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4</a:t>
            </a:r>
            <a:endParaRPr lang="zh-CN" altLang="en-US" sz="2800" b="1" dirty="0">
              <a:solidFill>
                <a:schemeClr val="bg1"/>
              </a:solidFill>
            </a:endParaRPr>
          </a:p>
        </p:txBody>
      </p:sp>
      <p:sp>
        <p:nvSpPr>
          <p:cNvPr id="27" name="文本框 26"/>
          <p:cNvSpPr txBox="1"/>
          <p:nvPr/>
        </p:nvSpPr>
        <p:spPr>
          <a:xfrm>
            <a:off x="231820" y="5254580"/>
            <a:ext cx="8615965" cy="1118255"/>
          </a:xfrm>
          <a:prstGeom prst="rect">
            <a:avLst/>
          </a:prstGeom>
          <a:noFill/>
        </p:spPr>
        <p:txBody>
          <a:bodyPr wrap="square" rtlCol="0">
            <a:spAutoFit/>
          </a:bodyPr>
          <a:lstStyle/>
          <a:p>
            <a:pPr>
              <a:lnSpc>
                <a:spcPts val="4000"/>
              </a:lnSpc>
            </a:pPr>
            <a:r>
              <a:rPr lang="zh-CN" altLang="en-US" sz="2800" b="1" dirty="0">
                <a:latin typeface="楷体" panose="02010609060101010101" pitchFamily="49" charset="-122"/>
                <a:ea typeface="楷体" panose="02010609060101010101" pitchFamily="49" charset="-122"/>
              </a:rPr>
              <a:t>稳定排序：具有相同值的元素在输出数组中的相对次序与它们在输入数组中的相对次序相同。</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Arial" panose="020B0604020202020204" pitchFamily="34" charset="0"/>
                <a:cs typeface="Arial" panose="020B0604020202020204" pitchFamily="34" charset="0"/>
              </a:rPr>
              <a:t>桶排序</a:t>
            </a:r>
            <a:endParaRPr lang="en-US" altLang="zh-CN" b="1" dirty="0">
              <a:latin typeface="Arial" panose="020B0604020202020204" pitchFamily="34" charset="0"/>
              <a:cs typeface="Arial" panose="020B0604020202020204" pitchFamily="34" charset="0"/>
            </a:endParaRPr>
          </a:p>
          <a:p>
            <a:pPr lvl="1"/>
            <a:r>
              <a:rPr lang="zh-CN" altLang="en-US" sz="2800" b="1" dirty="0">
                <a:solidFill>
                  <a:srgbClr val="000000"/>
                </a:solidFill>
                <a:latin typeface="Arial" panose="020B0604020202020204" pitchFamily="34" charset="0"/>
                <a:cs typeface="Arial" panose="020B0604020202020204" pitchFamily="34" charset="0"/>
              </a:rPr>
              <a:t>假设有</a:t>
            </a:r>
            <a:r>
              <a:rPr lang="en-US" altLang="zh-CN" sz="2800" b="1" dirty="0">
                <a:solidFill>
                  <a:srgbClr val="000000"/>
                </a:solidFill>
                <a:latin typeface="Arial" panose="020B0604020202020204" pitchFamily="34" charset="0"/>
                <a:cs typeface="Arial" panose="020B0604020202020204" pitchFamily="34" charset="0"/>
              </a:rPr>
              <a:t>n</a:t>
            </a:r>
            <a:r>
              <a:rPr lang="zh-CN" altLang="en-US" sz="2800" b="1" dirty="0">
                <a:solidFill>
                  <a:srgbClr val="000000"/>
                </a:solidFill>
                <a:latin typeface="Arial" panose="020B0604020202020204" pitchFamily="34" charset="0"/>
                <a:cs typeface="Arial" panose="020B0604020202020204" pitchFamily="34" charset="0"/>
              </a:rPr>
              <a:t>个取值范围为</a:t>
            </a:r>
            <a:r>
              <a:rPr lang="en-US" altLang="zh-CN" sz="2800" b="1" dirty="0">
                <a:solidFill>
                  <a:srgbClr val="000000"/>
                </a:solidFill>
                <a:latin typeface="Arial" panose="020B0604020202020204" pitchFamily="34" charset="0"/>
                <a:cs typeface="Arial" panose="020B0604020202020204" pitchFamily="34" charset="0"/>
              </a:rPr>
              <a:t>1</a:t>
            </a:r>
            <a:r>
              <a:rPr lang="zh-CN" altLang="en-US" sz="2800" b="1" dirty="0">
                <a:solidFill>
                  <a:srgbClr val="000000"/>
                </a:solidFill>
                <a:latin typeface="Arial" panose="020B0604020202020204" pitchFamily="34" charset="0"/>
                <a:cs typeface="Arial" panose="020B0604020202020204" pitchFamily="34" charset="0"/>
              </a:rPr>
              <a:t>至</a:t>
            </a:r>
            <a:r>
              <a:rPr lang="en-US" altLang="zh-CN" sz="2800" b="1" dirty="0">
                <a:solidFill>
                  <a:srgbClr val="000000"/>
                </a:solidFill>
                <a:latin typeface="Arial" panose="020B0604020202020204" pitchFamily="34" charset="0"/>
                <a:cs typeface="Arial" panose="020B0604020202020204" pitchFamily="34" charset="0"/>
              </a:rPr>
              <a:t>m</a:t>
            </a:r>
            <a:r>
              <a:rPr lang="zh-CN" altLang="en-US" sz="2800" b="1" dirty="0">
                <a:solidFill>
                  <a:srgbClr val="000000"/>
                </a:solidFill>
                <a:latin typeface="Arial" panose="020B0604020202020204" pitchFamily="34" charset="0"/>
                <a:cs typeface="Arial" panose="020B0604020202020204" pitchFamily="34" charset="0"/>
              </a:rPr>
              <a:t>的元素。对每个 </a:t>
            </a:r>
            <a:r>
              <a:rPr lang="en-US" altLang="zh-CN" sz="2800" b="1" dirty="0" err="1">
                <a:solidFill>
                  <a:srgbClr val="000000"/>
                </a:solidFill>
                <a:latin typeface="Arial" panose="020B0604020202020204" pitchFamily="34" charset="0"/>
                <a:cs typeface="Arial" panose="020B0604020202020204" pitchFamily="34" charset="0"/>
              </a:rPr>
              <a:t>i</a:t>
            </a:r>
            <a:r>
              <a:rPr lang="zh-CN" altLang="en-US" sz="2800" b="1" dirty="0">
                <a:solidFill>
                  <a:srgbClr val="000000"/>
                </a:solidFill>
                <a:latin typeface="Arial" panose="020B0604020202020204" pitchFamily="34" charset="0"/>
                <a:cs typeface="Arial" panose="020B0604020202020204" pitchFamily="34" charset="0"/>
              </a:rPr>
              <a:t>，根据</a:t>
            </a:r>
            <a:r>
              <a:rPr lang="en-US" altLang="zh-CN" sz="2800" b="1" dirty="0">
                <a:solidFill>
                  <a:srgbClr val="000000"/>
                </a:solidFill>
                <a:latin typeface="Arial" panose="020B0604020202020204" pitchFamily="34" charset="0"/>
                <a:cs typeface="Arial" panose="020B0604020202020204" pitchFamily="34" charset="0"/>
              </a:rPr>
              <a:t>x</a:t>
            </a:r>
            <a:r>
              <a:rPr lang="en-US" altLang="zh-CN" sz="2800" b="1" baseline="-25000" dirty="0">
                <a:solidFill>
                  <a:srgbClr val="000000"/>
                </a:solidFill>
                <a:latin typeface="Arial" panose="020B0604020202020204" pitchFamily="34" charset="0"/>
                <a:cs typeface="Arial" panose="020B0604020202020204" pitchFamily="34" charset="0"/>
              </a:rPr>
              <a:t>i</a:t>
            </a:r>
            <a:r>
              <a:rPr lang="zh-CN" altLang="en-US" sz="2800" b="1" dirty="0">
                <a:solidFill>
                  <a:srgbClr val="000000"/>
                </a:solidFill>
                <a:latin typeface="Arial" panose="020B0604020202020204" pitchFamily="34" charset="0"/>
                <a:cs typeface="Arial" panose="020B0604020202020204" pitchFamily="34" charset="0"/>
              </a:rPr>
              <a:t>的值，把</a:t>
            </a:r>
            <a:r>
              <a:rPr lang="en-US" altLang="zh-CN" sz="2800" b="1" dirty="0">
                <a:solidFill>
                  <a:srgbClr val="000000"/>
                </a:solidFill>
                <a:latin typeface="Arial" panose="020B0604020202020204" pitchFamily="34" charset="0"/>
                <a:cs typeface="Arial" panose="020B0604020202020204" pitchFamily="34" charset="0"/>
              </a:rPr>
              <a:t>x</a:t>
            </a:r>
            <a:r>
              <a:rPr lang="en-US" altLang="zh-CN" sz="2800" b="1" baseline="-25000" dirty="0">
                <a:solidFill>
                  <a:srgbClr val="000000"/>
                </a:solidFill>
                <a:latin typeface="Arial" panose="020B0604020202020204" pitchFamily="34" charset="0"/>
                <a:cs typeface="Arial" panose="020B0604020202020204" pitchFamily="34" charset="0"/>
              </a:rPr>
              <a:t>i</a:t>
            </a:r>
            <a:r>
              <a:rPr lang="zh-CN" altLang="en-US" sz="2800" b="1" baseline="-25000" dirty="0">
                <a:solidFill>
                  <a:srgbClr val="000000"/>
                </a:solidFill>
                <a:latin typeface="Arial" panose="020B0604020202020204" pitchFamily="34" charset="0"/>
                <a:cs typeface="Arial" panose="020B0604020202020204" pitchFamily="34" charset="0"/>
              </a:rPr>
              <a:t> </a:t>
            </a:r>
            <a:r>
              <a:rPr lang="zh-CN" altLang="en-US" sz="2800" b="1" dirty="0">
                <a:solidFill>
                  <a:srgbClr val="000000"/>
                </a:solidFill>
                <a:latin typeface="Arial" panose="020B0604020202020204" pitchFamily="34" charset="0"/>
                <a:cs typeface="Arial" panose="020B0604020202020204" pitchFamily="34" charset="0"/>
              </a:rPr>
              <a:t>分配</a:t>
            </a:r>
            <a:r>
              <a:rPr lang="en-US" altLang="zh-CN" sz="2800" b="1" dirty="0">
                <a:solidFill>
                  <a:srgbClr val="000000"/>
                </a:solidFill>
                <a:latin typeface="Arial" panose="020B0604020202020204" pitchFamily="34" charset="0"/>
                <a:cs typeface="Arial" panose="020B0604020202020204" pitchFamily="34" charset="0"/>
              </a:rPr>
              <a:t>m</a:t>
            </a:r>
            <a:r>
              <a:rPr lang="zh-CN" altLang="en-US" sz="2800" b="1" dirty="0">
                <a:solidFill>
                  <a:srgbClr val="000000"/>
                </a:solidFill>
                <a:latin typeface="Arial" panose="020B0604020202020204" pitchFamily="34" charset="0"/>
                <a:cs typeface="Arial" panose="020B0604020202020204" pitchFamily="34" charset="0"/>
              </a:rPr>
              <a:t>个桶对应的桶中去。最后按序扫描每个桶，并把桶中的元素收集起来。</a:t>
            </a:r>
            <a:endParaRPr lang="en-US" altLang="zh-CN" sz="2800" b="1" dirty="0">
              <a:solidFill>
                <a:srgbClr val="000000"/>
              </a:solidFill>
              <a:latin typeface="Arial" panose="020B0604020202020204" pitchFamily="34" charset="0"/>
              <a:cs typeface="Arial" panose="020B0604020202020204" pitchFamily="34" charset="0"/>
            </a:endParaRPr>
          </a:p>
          <a:p>
            <a:pPr lvl="1"/>
            <a:r>
              <a:rPr lang="zh-CN" altLang="en-US" sz="2800" b="1" dirty="0">
                <a:solidFill>
                  <a:srgbClr val="000000"/>
                </a:solidFill>
                <a:latin typeface="Arial" panose="020B0604020202020204" pitchFamily="34" charset="0"/>
                <a:cs typeface="Arial" panose="020B0604020202020204" pitchFamily="34" charset="0"/>
              </a:rPr>
              <a:t>算法复杂度为</a:t>
            </a:r>
            <a:r>
              <a:rPr lang="en-US" altLang="zh-CN" sz="2800" b="1" dirty="0">
                <a:solidFill>
                  <a:srgbClr val="000000"/>
                </a:solidFill>
                <a:latin typeface="Arial" panose="020B0604020202020204" pitchFamily="34" charset="0"/>
                <a:cs typeface="Arial" panose="020B0604020202020204" pitchFamily="34" charset="0"/>
              </a:rPr>
              <a:t>O(</a:t>
            </a:r>
            <a:r>
              <a:rPr lang="en-US" altLang="zh-CN" sz="2800" b="1" dirty="0" err="1">
                <a:solidFill>
                  <a:srgbClr val="000000"/>
                </a:solidFill>
                <a:latin typeface="Arial" panose="020B0604020202020204" pitchFamily="34" charset="0"/>
                <a:cs typeface="Arial" panose="020B0604020202020204" pitchFamily="34" charset="0"/>
              </a:rPr>
              <a:t>m+n</a:t>
            </a:r>
            <a:r>
              <a:rPr lang="en-US" altLang="zh-CN" sz="2800" b="1" dirty="0">
                <a:solidFill>
                  <a:srgbClr val="000000"/>
                </a:solidFill>
                <a:latin typeface="Arial" panose="020B0604020202020204" pitchFamily="34" charset="0"/>
                <a:cs typeface="Arial" panose="020B0604020202020204" pitchFamily="34" charset="0"/>
              </a:rPr>
              <a:t>)</a:t>
            </a:r>
            <a:r>
              <a:rPr lang="zh-CN" altLang="en-US" sz="2800" b="1" dirty="0">
                <a:solidFill>
                  <a:srgbClr val="000000"/>
                </a:solidFill>
                <a:latin typeface="Arial" panose="020B0604020202020204" pitchFamily="34" charset="0"/>
                <a:cs typeface="Arial" panose="020B0604020202020204" pitchFamily="34" charset="0"/>
              </a:rPr>
              <a:t>。一方面，若</a:t>
            </a:r>
            <a:r>
              <a:rPr lang="en-US" altLang="zh-CN" sz="2800" b="1" dirty="0">
                <a:solidFill>
                  <a:srgbClr val="000000"/>
                </a:solidFill>
                <a:latin typeface="Arial" panose="020B0604020202020204" pitchFamily="34" charset="0"/>
                <a:cs typeface="Arial" panose="020B0604020202020204" pitchFamily="34" charset="0"/>
              </a:rPr>
              <a:t>m=O(n)</a:t>
            </a:r>
            <a:r>
              <a:rPr lang="zh-CN" altLang="en-US" sz="2800" b="1" dirty="0">
                <a:solidFill>
                  <a:srgbClr val="000000"/>
                </a:solidFill>
                <a:latin typeface="Arial" panose="020B0604020202020204" pitchFamily="34" charset="0"/>
                <a:cs typeface="Arial" panose="020B0604020202020204" pitchFamily="34" charset="0"/>
              </a:rPr>
              <a:t>，算法就演化成线性时间排序算法；另一方面，若</a:t>
            </a:r>
            <a:r>
              <a:rPr lang="en-US" altLang="zh-CN" sz="2800" b="1" dirty="0">
                <a:solidFill>
                  <a:srgbClr val="000000"/>
                </a:solidFill>
                <a:latin typeface="Arial" panose="020B0604020202020204" pitchFamily="34" charset="0"/>
                <a:cs typeface="Arial" panose="020B0604020202020204" pitchFamily="34" charset="0"/>
              </a:rPr>
              <a:t>m</a:t>
            </a:r>
            <a:r>
              <a:rPr lang="zh-CN" altLang="en-US" sz="2800" b="1" dirty="0">
                <a:solidFill>
                  <a:srgbClr val="000000"/>
                </a:solidFill>
                <a:latin typeface="Arial" panose="020B0604020202020204" pitchFamily="34" charset="0"/>
                <a:cs typeface="Arial" panose="020B0604020202020204" pitchFamily="34" charset="0"/>
              </a:rPr>
              <a:t>相对于</a:t>
            </a:r>
            <a:r>
              <a:rPr lang="en-US" altLang="zh-CN" sz="2800" b="1" dirty="0">
                <a:solidFill>
                  <a:srgbClr val="000000"/>
                </a:solidFill>
                <a:latin typeface="Arial" panose="020B0604020202020204" pitchFamily="34" charset="0"/>
                <a:cs typeface="Arial" panose="020B0604020202020204" pitchFamily="34" charset="0"/>
              </a:rPr>
              <a:t>n</a:t>
            </a:r>
            <a:r>
              <a:rPr lang="zh-CN" altLang="en-US" sz="2800" b="1" dirty="0">
                <a:solidFill>
                  <a:srgbClr val="000000"/>
                </a:solidFill>
                <a:latin typeface="Arial" panose="020B0604020202020204" pitchFamily="34" charset="0"/>
                <a:cs typeface="Arial" panose="020B0604020202020204" pitchFamily="34" charset="0"/>
              </a:rPr>
              <a:t>很大，则</a:t>
            </a:r>
            <a:r>
              <a:rPr lang="en-US" altLang="zh-CN" sz="2800" b="1" dirty="0">
                <a:solidFill>
                  <a:srgbClr val="000000"/>
                </a:solidFill>
                <a:latin typeface="Arial" panose="020B0604020202020204" pitchFamily="34" charset="0"/>
                <a:cs typeface="Arial" panose="020B0604020202020204" pitchFamily="34" charset="0"/>
              </a:rPr>
              <a:t>O(m)</a:t>
            </a:r>
            <a:r>
              <a:rPr lang="zh-CN" altLang="en-US" sz="2800" b="1" dirty="0">
                <a:solidFill>
                  <a:srgbClr val="000000"/>
                </a:solidFill>
                <a:latin typeface="Arial" panose="020B0604020202020204" pitchFamily="34" charset="0"/>
                <a:cs typeface="Arial" panose="020B0604020202020204" pitchFamily="34" charset="0"/>
              </a:rPr>
              <a:t>也会很大，而且算法需要</a:t>
            </a:r>
            <a:r>
              <a:rPr lang="en-US" altLang="zh-CN" sz="2800" b="1" dirty="0">
                <a:solidFill>
                  <a:srgbClr val="000000"/>
                </a:solidFill>
                <a:latin typeface="Arial" panose="020B0604020202020204" pitchFamily="34" charset="0"/>
                <a:cs typeface="Arial" panose="020B0604020202020204" pitchFamily="34" charset="0"/>
              </a:rPr>
              <a:t>O(m)</a:t>
            </a:r>
            <a:r>
              <a:rPr lang="zh-CN" altLang="en-US" sz="2800" b="1" dirty="0">
                <a:solidFill>
                  <a:srgbClr val="000000"/>
                </a:solidFill>
                <a:latin typeface="Arial" panose="020B0604020202020204" pitchFamily="34" charset="0"/>
                <a:cs typeface="Arial" panose="020B0604020202020204" pitchFamily="34" charset="0"/>
              </a:rPr>
              <a:t>的存储空间，这比</a:t>
            </a:r>
            <a:r>
              <a:rPr lang="en-US" altLang="zh-CN" sz="2800" b="1" dirty="0">
                <a:solidFill>
                  <a:srgbClr val="000000"/>
                </a:solidFill>
                <a:latin typeface="Arial" panose="020B0604020202020204" pitchFamily="34" charset="0"/>
                <a:cs typeface="Arial" panose="020B0604020202020204" pitchFamily="34" charset="0"/>
              </a:rPr>
              <a:t>m</a:t>
            </a:r>
            <a:r>
              <a:rPr lang="zh-CN" altLang="en-US" sz="2800" b="1" dirty="0">
                <a:solidFill>
                  <a:srgbClr val="000000"/>
                </a:solidFill>
                <a:latin typeface="Arial" panose="020B0604020202020204" pitchFamily="34" charset="0"/>
                <a:cs typeface="Arial" panose="020B0604020202020204" pitchFamily="34" charset="0"/>
              </a:rPr>
              <a:t>自身很大更让人头疼。</a:t>
            </a:r>
            <a:endParaRPr lang="zh-CN" altLang="en-US" sz="2800" b="1" dirty="0">
              <a:solidFill>
                <a:srgbClr val="000000"/>
              </a:solidFill>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pPr algn="ctr"/>
            <a:r>
              <a:rPr lang="zh-CN" altLang="en-US" dirty="0"/>
              <a:t>线性时间排序</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Times New Roman" panose="02020603050405020304" pitchFamily="18" charset="0"/>
                <a:cs typeface="Times New Roman" panose="02020603050405020304" pitchFamily="18" charset="0"/>
              </a:rPr>
              <a:t>桶排序的一个拓展</a:t>
            </a:r>
            <a:endParaRPr lang="en-US" altLang="zh-CN" b="1" dirty="0">
              <a:latin typeface="Times New Roman" panose="02020603050405020304" pitchFamily="18" charset="0"/>
              <a:cs typeface="Times New Roman" panose="02020603050405020304" pitchFamily="18"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假设输入的数据均匀且独立地分布在区间</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上。</a:t>
            </a:r>
            <a:endParaRPr lang="en-US" altLang="zh-CN" sz="2800" b="1" dirty="0">
              <a:latin typeface="Times New Roman" panose="02020603050405020304" pitchFamily="18" charset="0"/>
              <a:cs typeface="Times New Roman" panose="02020603050405020304" pitchFamily="18"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算法思想：</a:t>
            </a:r>
            <a:endParaRPr lang="en-US" altLang="zh-CN" sz="2800" b="1" dirty="0">
              <a:latin typeface="Times New Roman" panose="02020603050405020304" pitchFamily="18" charset="0"/>
              <a:cs typeface="Times New Roman" panose="02020603050405020304" pitchFamily="18" charset="0"/>
            </a:endParaRPr>
          </a:p>
          <a:p>
            <a:pPr lvl="2">
              <a:lnSpc>
                <a:spcPct val="150000"/>
              </a:lnSpc>
              <a:spcBef>
                <a:spcPts val="0"/>
              </a:spcBef>
              <a:spcAft>
                <a:spcPts val="0"/>
              </a:spcAft>
              <a:buClr>
                <a:srgbClr val="F40CB7"/>
              </a:buClr>
            </a:pPr>
            <a:r>
              <a:rPr lang="zh-CN" altLang="en-US" sz="2400" dirty="0">
                <a:latin typeface="楷体" panose="02010609060101010101" pitchFamily="49" charset="-122"/>
                <a:ea typeface="楷体" panose="02010609060101010101" pitchFamily="49" charset="-122"/>
                <a:cs typeface="Times New Roman" panose="02020603050405020304" pitchFamily="18" charset="0"/>
              </a:rPr>
              <a:t>把区间</a:t>
            </a:r>
            <a:r>
              <a:rPr lang="en-US" altLang="zh-CN" sz="2400" dirty="0">
                <a:latin typeface="楷体" panose="02010609060101010101" pitchFamily="49" charset="-122"/>
                <a:ea typeface="楷体" panose="02010609060101010101" pitchFamily="49" charset="-122"/>
                <a:cs typeface="Times New Roman" panose="02020603050405020304" pitchFamily="18" charset="0"/>
              </a:rPr>
              <a:t>[0</a:t>
            </a:r>
            <a:r>
              <a:rPr lang="zh-CN" altLang="en-US" sz="2400"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划分成 </a:t>
            </a:r>
            <a:r>
              <a:rPr lang="en-US" altLang="zh-CN" sz="2400"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个相同大小的桶；</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lvl="2">
              <a:lnSpc>
                <a:spcPct val="150000"/>
              </a:lnSpc>
              <a:spcBef>
                <a:spcPts val="0"/>
              </a:spcBef>
              <a:spcAft>
                <a:spcPts val="0"/>
              </a:spcAft>
              <a:buClr>
                <a:srgbClr val="F40CB7"/>
              </a:buClr>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将</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个输入数据分布到各个桶中；</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lvl="2">
              <a:lnSpc>
                <a:spcPct val="150000"/>
              </a:lnSpc>
              <a:spcBef>
                <a:spcPts val="0"/>
              </a:spcBef>
              <a:spcAft>
                <a:spcPts val="0"/>
              </a:spcAft>
              <a:buClr>
                <a:srgbClr val="F40CB7"/>
              </a:buClr>
            </a:pPr>
            <a:r>
              <a:rPr lang="zh-CN" altLang="en-US" sz="2400" dirty="0">
                <a:latin typeface="楷体" panose="02010609060101010101" pitchFamily="49" charset="-122"/>
                <a:ea typeface="楷体" panose="02010609060101010101" pitchFamily="49" charset="-122"/>
                <a:cs typeface="Times New Roman" panose="02020603050405020304" pitchFamily="18" charset="0"/>
              </a:rPr>
              <a:t>对各个桶中的数据进行排序</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lvl="2">
              <a:lnSpc>
                <a:spcPct val="150000"/>
              </a:lnSpc>
              <a:spcBef>
                <a:spcPts val="0"/>
              </a:spcBef>
              <a:spcAft>
                <a:spcPts val="0"/>
              </a:spcAft>
              <a:buClr>
                <a:srgbClr val="F40CB7"/>
              </a:buClr>
            </a:pPr>
            <a:r>
              <a:rPr lang="zh-CN" altLang="en-US" sz="2400" dirty="0">
                <a:latin typeface="楷体" panose="02010609060101010101" pitchFamily="49" charset="-122"/>
                <a:ea typeface="楷体" panose="02010609060101010101" pitchFamily="49" charset="-122"/>
                <a:cs typeface="Times New Roman" panose="02020603050405020304" pitchFamily="18" charset="0"/>
              </a:rPr>
              <a:t>按次序把各桶中的数据收集起来即为排序结果。</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746974" y="1218414"/>
            <a:ext cx="7018988" cy="5148658"/>
          </a:xfrm>
          <a:prstGeom prst="rect">
            <a:avLst/>
          </a:prstGeom>
          <a:effectLst>
            <a:outerShdw blurRad="50800" dist="50800" dir="5400000" algn="ctr" rotWithShape="0">
              <a:srgbClr val="000000">
                <a:alpha val="90000"/>
              </a:srgbClr>
            </a:outerShdw>
          </a:effectLst>
        </p:spPr>
      </p:pic>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fontScale="85000" lnSpcReduction="20000"/>
              </a:bodyPr>
              <a:lstStyle/>
              <a:p>
                <a:pPr>
                  <a:buClr>
                    <a:srgbClr val="F40CB7"/>
                  </a:buClr>
                </a:pPr>
                <a:r>
                  <a:rPr lang="zh-CN" altLang="en-US" sz="3600" b="1" dirty="0">
                    <a:latin typeface="Times New Roman" panose="02020603050405020304" pitchFamily="18" charset="0"/>
                    <a:cs typeface="Times New Roman" panose="02020603050405020304" pitchFamily="18" charset="0"/>
                  </a:rPr>
                  <a:t>桶排序的一个拓展</a:t>
                </a:r>
                <a:endParaRPr lang="en-US" altLang="zh-CN" sz="3600" b="1" dirty="0">
                  <a:latin typeface="Times New Roman" panose="02020603050405020304" pitchFamily="18" charset="0"/>
                  <a:cs typeface="Times New Roman" panose="02020603050405020304" pitchFamily="18" charset="0"/>
                </a:endParaRPr>
              </a:p>
              <a:p>
                <a:pPr lvl="1">
                  <a:buClr>
                    <a:srgbClr val="F40CB7"/>
                  </a:buClr>
                </a:pPr>
                <a:r>
                  <a:rPr lang="zh-CN" altLang="en-US" sz="3300" b="1" dirty="0">
                    <a:latin typeface="Times New Roman" panose="02020603050405020304" pitchFamily="18" charset="0"/>
                    <a:cs typeface="Times New Roman" panose="02020603050405020304" pitchFamily="18" charset="0"/>
                  </a:rPr>
                  <a:t>输入数组</a:t>
                </a:r>
                <a:r>
                  <a:rPr lang="en-US" altLang="zh-CN" sz="3300" b="1" dirty="0">
                    <a:latin typeface="Times New Roman" panose="02020603050405020304" pitchFamily="18" charset="0"/>
                    <a:cs typeface="Times New Roman" panose="02020603050405020304" pitchFamily="18" charset="0"/>
                  </a:rPr>
                  <a:t>:A[1…n], 0≤A[</a:t>
                </a:r>
                <a:r>
                  <a:rPr lang="en-US" altLang="zh-CN" sz="3300" b="1" dirty="0" err="1">
                    <a:latin typeface="Times New Roman" panose="02020603050405020304" pitchFamily="18" charset="0"/>
                    <a:cs typeface="Times New Roman" panose="02020603050405020304" pitchFamily="18" charset="0"/>
                  </a:rPr>
                  <a:t>i</a:t>
                </a:r>
                <a:r>
                  <a:rPr lang="en-US" altLang="zh-CN" sz="3300" b="1" dirty="0">
                    <a:latin typeface="Times New Roman" panose="02020603050405020304" pitchFamily="18" charset="0"/>
                    <a:cs typeface="Times New Roman" panose="02020603050405020304" pitchFamily="18" charset="0"/>
                  </a:rPr>
                  <a:t>]&lt;1, </a:t>
                </a:r>
                <a:r>
                  <a:rPr lang="en-US" altLang="zh-CN" sz="3300" b="1" dirty="0" err="1">
                    <a:latin typeface="Times New Roman" panose="02020603050405020304" pitchFamily="18" charset="0"/>
                    <a:cs typeface="Times New Roman" panose="02020603050405020304" pitchFamily="18" charset="0"/>
                  </a:rPr>
                  <a:t>i</a:t>
                </a:r>
                <a:r>
                  <a:rPr lang="en-US" altLang="zh-CN" sz="3300" b="1" dirty="0">
                    <a:latin typeface="Times New Roman" panose="02020603050405020304" pitchFamily="18" charset="0"/>
                    <a:cs typeface="Times New Roman" panose="02020603050405020304" pitchFamily="18" charset="0"/>
                  </a:rPr>
                  <a:t>=1,2,…,n</a:t>
                </a:r>
              </a:p>
              <a:p>
                <a:pPr lvl="1">
                  <a:buClr>
                    <a:srgbClr val="F40CB7"/>
                  </a:buClr>
                </a:pPr>
                <a:r>
                  <a:rPr lang="zh-CN" altLang="en-US" sz="3300" b="1" dirty="0">
                    <a:latin typeface="Times New Roman" panose="02020603050405020304" pitchFamily="18" charset="0"/>
                    <a:cs typeface="Times New Roman" panose="02020603050405020304" pitchFamily="18" charset="0"/>
                  </a:rPr>
                  <a:t>辅助数组</a:t>
                </a:r>
                <a:r>
                  <a:rPr lang="en-US" altLang="zh-CN" sz="3300" b="1" dirty="0">
                    <a:latin typeface="Times New Roman" panose="02020603050405020304" pitchFamily="18" charset="0"/>
                    <a:cs typeface="Times New Roman" panose="02020603050405020304" pitchFamily="18" charset="0"/>
                  </a:rPr>
                  <a:t>:B[0…n-1], </a:t>
                </a:r>
                <a:r>
                  <a:rPr lang="zh-CN" altLang="en-US" sz="3300" b="1" dirty="0">
                    <a:latin typeface="Times New Roman" panose="02020603050405020304" pitchFamily="18" charset="0"/>
                    <a:cs typeface="Times New Roman" panose="02020603050405020304" pitchFamily="18" charset="0"/>
                  </a:rPr>
                  <a:t>桶</a:t>
                </a:r>
                <a:endParaRPr lang="en-US" altLang="zh-CN" sz="3300" b="1" dirty="0">
                  <a:latin typeface="Times New Roman" panose="02020603050405020304" pitchFamily="18" charset="0"/>
                  <a:cs typeface="Times New Roman" panose="02020603050405020304" pitchFamily="18" charset="0"/>
                </a:endParaRPr>
              </a:p>
              <a:p>
                <a:pPr marL="457200" lvl="1" indent="0">
                  <a:lnSpc>
                    <a:spcPct val="120000"/>
                  </a:lnSpc>
                  <a:spcBef>
                    <a:spcPts val="0"/>
                  </a:spcBef>
                  <a:spcAft>
                    <a:spcPts val="0"/>
                  </a:spcAft>
                  <a:buClr>
                    <a:srgbClr val="F40CB7"/>
                  </a:buClr>
                  <a:buNone/>
                </a:pPr>
                <a:endParaRPr lang="en-US" altLang="zh-CN" sz="2800" b="1" dirty="0">
                  <a:latin typeface="Times New Roman" panose="02020603050405020304" pitchFamily="18" charset="0"/>
                  <a:cs typeface="Times New Roman" panose="02020603050405020304" pitchFamily="18" charset="0"/>
                </a:endParaRPr>
              </a:p>
              <a:p>
                <a:pPr marL="457200" lvl="1" indent="0">
                  <a:lnSpc>
                    <a:spcPct val="120000"/>
                  </a:lnSpc>
                  <a:spcBef>
                    <a:spcPts val="0"/>
                  </a:spcBef>
                  <a:spcAft>
                    <a:spcPts val="0"/>
                  </a:spcAft>
                  <a:buClr>
                    <a:srgbClr val="F40CB7"/>
                  </a:buClr>
                  <a:buNone/>
                </a:pPr>
                <a:r>
                  <a:rPr lang="en-US" altLang="zh-CN" sz="3000" b="1" dirty="0">
                    <a:latin typeface="Times New Roman" panose="02020603050405020304" pitchFamily="18" charset="0"/>
                    <a:cs typeface="Times New Roman" panose="02020603050405020304" pitchFamily="18" charset="0"/>
                  </a:rPr>
                  <a:t>BUCKET-SORT(</a:t>
                </a:r>
                <a:r>
                  <a:rPr lang="en-US" altLang="zh-CN" sz="3000" b="1" dirty="0" err="1">
                    <a:latin typeface="Times New Roman" panose="02020603050405020304" pitchFamily="18" charset="0"/>
                    <a:cs typeface="Times New Roman" panose="02020603050405020304" pitchFamily="18" charset="0"/>
                  </a:rPr>
                  <a:t>A,n</a:t>
                </a:r>
                <a:r>
                  <a:rPr lang="en-US" altLang="zh-CN" sz="3000" b="1" dirty="0">
                    <a:latin typeface="Times New Roman" panose="02020603050405020304" pitchFamily="18" charset="0"/>
                    <a:cs typeface="Times New Roman" panose="02020603050405020304" pitchFamily="18" charset="0"/>
                  </a:rPr>
                  <a:t>)            </a:t>
                </a:r>
                <a:r>
                  <a:rPr lang="en-US" altLang="zh-CN" sz="3000" b="1" dirty="0">
                    <a:solidFill>
                      <a:srgbClr val="FF0000"/>
                    </a:solidFill>
                    <a:latin typeface="Times New Roman" panose="02020603050405020304" pitchFamily="18" charset="0"/>
                    <a:cs typeface="Times New Roman" panose="02020603050405020304" pitchFamily="18" charset="0"/>
                  </a:rPr>
                  <a:t>//A[1…n]</a:t>
                </a:r>
              </a:p>
              <a:p>
                <a:pPr marL="457200" lvl="1" indent="0">
                  <a:lnSpc>
                    <a:spcPct val="120000"/>
                  </a:lnSpc>
                  <a:spcBef>
                    <a:spcPts val="0"/>
                  </a:spcBef>
                  <a:spcAft>
                    <a:spcPts val="0"/>
                  </a:spcAft>
                  <a:buClr>
                    <a:srgbClr val="F40CB7"/>
                  </a:buClr>
                  <a:buNone/>
                </a:pPr>
                <a:r>
                  <a:rPr lang="en-US" altLang="zh-CN" sz="3000" b="1" dirty="0">
                    <a:latin typeface="Times New Roman" panose="02020603050405020304" pitchFamily="18" charset="0"/>
                    <a:cs typeface="Times New Roman" panose="02020603050405020304" pitchFamily="18" charset="0"/>
                  </a:rPr>
                  <a:t>{  for i</a:t>
                </a: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1 to n</a:t>
                </a:r>
              </a:p>
              <a:p>
                <a:pPr marL="457200" lvl="1" indent="0">
                  <a:lnSpc>
                    <a:spcPct val="120000"/>
                  </a:lnSpc>
                  <a:spcBef>
                    <a:spcPts val="0"/>
                  </a:spcBef>
                  <a:spcAft>
                    <a:spcPts val="0"/>
                  </a:spcAft>
                  <a:buClr>
                    <a:srgbClr val="F40CB7"/>
                  </a:buClr>
                  <a:buNone/>
                </a:pP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insert A[</a:t>
                </a:r>
                <a:r>
                  <a:rPr lang="en-US" altLang="zh-CN" sz="3000" b="1" dirty="0" err="1">
                    <a:latin typeface="Times New Roman" panose="02020603050405020304" pitchFamily="18" charset="0"/>
                    <a:cs typeface="Times New Roman" panose="02020603050405020304" pitchFamily="18" charset="0"/>
                    <a:sym typeface="Wingdings" panose="05000000000000000000" pitchFamily="2" charset="2"/>
                  </a:rPr>
                  <a:t>i</a:t>
                </a: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into list </a:t>
                </a:r>
                <a:r>
                  <a:rPr lang="en-US" altLang="zh-CN" sz="3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B[</a:t>
                </a:r>
                <a14:m>
                  <m:oMath xmlns:m="http://schemas.openxmlformats.org/officeDocument/2006/math">
                    <m:d>
                      <m:dPr>
                        <m:begChr m:val="⌊"/>
                        <m:endChr m:val="⌋"/>
                        <m:ctrlPr>
                          <a:rPr lang="en-US" altLang="zh-CN" sz="3000" b="1" i="1" dirty="0" smtClean="0">
                            <a:solidFill>
                              <a:srgbClr val="FF0000"/>
                            </a:solidFill>
                            <a:latin typeface="Cambria Math" panose="02040503050406030204" pitchFamily="18" charset="0"/>
                            <a:sym typeface="Wingdings" panose="05000000000000000000" pitchFamily="2" charset="2"/>
                          </a:rPr>
                        </m:ctrlPr>
                      </m:dPr>
                      <m:e>
                        <m:r>
                          <a:rPr lang="en-US" altLang="zh-CN" sz="3000" b="1" i="1" dirty="0">
                            <a:solidFill>
                              <a:srgbClr val="FF0000"/>
                            </a:solidFill>
                            <a:latin typeface="Cambria Math" panose="02040503050406030204" pitchFamily="18" charset="0"/>
                            <a:sym typeface="Wingdings" panose="05000000000000000000" pitchFamily="2" charset="2"/>
                          </a:rPr>
                          <m:t>𝒏</m:t>
                        </m:r>
                        <m:r>
                          <a:rPr lang="en-US" altLang="zh-CN" sz="3000" b="1" i="1" dirty="0">
                            <a:solidFill>
                              <a:srgbClr val="FF0000"/>
                            </a:solidFill>
                            <a:latin typeface="Cambria Math" panose="02040503050406030204" pitchFamily="18" charset="0"/>
                            <a:sym typeface="Wingdings" panose="05000000000000000000" pitchFamily="2" charset="2"/>
                          </a:rPr>
                          <m:t>∗</m:t>
                        </m:r>
                        <m:r>
                          <a:rPr lang="en-US" altLang="zh-CN" sz="3000" b="1" i="1" dirty="0">
                            <a:solidFill>
                              <a:srgbClr val="FF0000"/>
                            </a:solidFill>
                            <a:latin typeface="Cambria Math" panose="02040503050406030204" pitchFamily="18" charset="0"/>
                            <a:sym typeface="Wingdings" panose="05000000000000000000" pitchFamily="2" charset="2"/>
                          </a:rPr>
                          <m:t>𝑨</m:t>
                        </m:r>
                        <m:r>
                          <a:rPr lang="en-US" altLang="zh-CN" sz="3000" b="1" i="1" dirty="0">
                            <a:solidFill>
                              <a:srgbClr val="FF0000"/>
                            </a:solidFill>
                            <a:latin typeface="Cambria Math" panose="02040503050406030204" pitchFamily="18" charset="0"/>
                            <a:sym typeface="Wingdings" panose="05000000000000000000" pitchFamily="2" charset="2"/>
                          </a:rPr>
                          <m:t>[</m:t>
                        </m:r>
                        <m:r>
                          <a:rPr lang="en-US" altLang="zh-CN" sz="3000" b="1" i="1" dirty="0" err="1">
                            <a:solidFill>
                              <a:srgbClr val="FF0000"/>
                            </a:solidFill>
                            <a:latin typeface="Cambria Math" panose="02040503050406030204" pitchFamily="18" charset="0"/>
                            <a:sym typeface="Wingdings" panose="05000000000000000000" pitchFamily="2" charset="2"/>
                          </a:rPr>
                          <m:t>𝒊</m:t>
                        </m:r>
                        <m:r>
                          <a:rPr lang="en-US" altLang="zh-CN" sz="3000" b="1" i="1" dirty="0">
                            <a:solidFill>
                              <a:srgbClr val="FF0000"/>
                            </a:solidFill>
                            <a:latin typeface="Cambria Math" panose="02040503050406030204" pitchFamily="18" charset="0"/>
                            <a:sym typeface="Wingdings" panose="05000000000000000000" pitchFamily="2" charset="2"/>
                          </a:rPr>
                          <m:t>]</m:t>
                        </m:r>
                      </m:e>
                    </m:d>
                  </m:oMath>
                </a14:m>
                <a:r>
                  <a:rPr lang="en-US" altLang="zh-CN" sz="3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p>
              <a:p>
                <a:pPr marL="457200" lvl="1" indent="0">
                  <a:lnSpc>
                    <a:spcPct val="120000"/>
                  </a:lnSpc>
                  <a:spcBef>
                    <a:spcPts val="0"/>
                  </a:spcBef>
                  <a:spcAft>
                    <a:spcPts val="0"/>
                  </a:spcAft>
                  <a:buClr>
                    <a:srgbClr val="F40CB7"/>
                  </a:buClr>
                  <a:buNone/>
                </a:pP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for i0 to n-1</a:t>
                </a:r>
              </a:p>
              <a:p>
                <a:pPr marL="457200" lvl="1" indent="0">
                  <a:lnSpc>
                    <a:spcPct val="120000"/>
                  </a:lnSpc>
                  <a:spcBef>
                    <a:spcPts val="0"/>
                  </a:spcBef>
                  <a:spcAft>
                    <a:spcPts val="0"/>
                  </a:spcAft>
                  <a:buClr>
                    <a:srgbClr val="F40CB7"/>
                  </a:buClr>
                  <a:buNone/>
                </a:pP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3000" b="1" dirty="0">
                    <a:latin typeface="Times New Roman" panose="02020603050405020304" pitchFamily="18" charset="0"/>
                    <a:cs typeface="Times New Roman" panose="02020603050405020304" pitchFamily="18" charset="0"/>
                  </a:rPr>
                  <a:t>Insertion_Sort</a:t>
                </a:r>
                <a:r>
                  <a:rPr lang="en-US" altLang="zh-CN" sz="3000" b="1" dirty="0">
                    <a:solidFill>
                      <a:srgbClr val="0000CC"/>
                    </a:solidFill>
                    <a:latin typeface="Times New Roman" panose="02020603050405020304" pitchFamily="18" charset="0"/>
                    <a:cs typeface="Times New Roman" panose="02020603050405020304" pitchFamily="18" charset="0"/>
                  </a:rPr>
                  <a:t>(B[</a:t>
                </a:r>
                <a:r>
                  <a:rPr lang="en-US" altLang="zh-CN" sz="3000" b="1" dirty="0" err="1">
                    <a:solidFill>
                      <a:srgbClr val="0000CC"/>
                    </a:solidFill>
                    <a:latin typeface="Times New Roman" panose="02020603050405020304" pitchFamily="18" charset="0"/>
                    <a:cs typeface="Times New Roman" panose="02020603050405020304" pitchFamily="18" charset="0"/>
                  </a:rPr>
                  <a:t>i</a:t>
                </a:r>
                <a:r>
                  <a:rPr lang="en-US" altLang="zh-CN" sz="3000" b="1" dirty="0">
                    <a:solidFill>
                      <a:srgbClr val="0000CC"/>
                    </a:solidFill>
                    <a:latin typeface="Times New Roman" panose="02020603050405020304" pitchFamily="18" charset="0"/>
                    <a:cs typeface="Times New Roman" panose="02020603050405020304" pitchFamily="18" charset="0"/>
                  </a:rPr>
                  <a:t>]);</a:t>
                </a:r>
              </a:p>
              <a:p>
                <a:pPr marL="457200" lvl="1" indent="0">
                  <a:lnSpc>
                    <a:spcPct val="120000"/>
                  </a:lnSpc>
                  <a:spcBef>
                    <a:spcPts val="0"/>
                  </a:spcBef>
                  <a:spcAft>
                    <a:spcPts val="0"/>
                  </a:spcAft>
                  <a:buClr>
                    <a:srgbClr val="F40CB7"/>
                  </a:buClr>
                  <a:buNone/>
                </a:pPr>
                <a:r>
                  <a:rPr lang="en-US" altLang="zh-CN" sz="3000" b="1" dirty="0">
                    <a:solidFill>
                      <a:srgbClr val="FF0000"/>
                    </a:solidFill>
                    <a:latin typeface="Times New Roman" panose="02020603050405020304" pitchFamily="18" charset="0"/>
                    <a:cs typeface="Times New Roman" panose="02020603050405020304" pitchFamily="18" charset="0"/>
                  </a:rPr>
                  <a:t>    concatenate B[0],B[1],…,B[n-1]  together in order;  </a:t>
                </a:r>
              </a:p>
              <a:p>
                <a:pPr marL="457200" lvl="1" indent="0">
                  <a:lnSpc>
                    <a:spcPct val="120000"/>
                  </a:lnSpc>
                  <a:spcBef>
                    <a:spcPts val="0"/>
                  </a:spcBef>
                  <a:spcAft>
                    <a:spcPts val="0"/>
                  </a:spcAft>
                  <a:buClr>
                    <a:srgbClr val="F40CB7"/>
                  </a:buClr>
                  <a:buNone/>
                </a:pPr>
                <a:r>
                  <a:rPr lang="en-US" altLang="zh-CN" sz="3000" b="1"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3000" b="1" dirty="0">
                    <a:latin typeface="+mn-ea"/>
                    <a:sym typeface="Wingdings" panose="05000000000000000000" pitchFamily="2" charset="2"/>
                  </a:rPr>
                  <a:t> </a:t>
                </a:r>
                <a:endParaRPr lang="zh-CN" altLang="en-US" sz="3000" b="1" dirty="0">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1"/>
                <a:stretch>
                  <a:fillRect l="-1402" t="-2309"/>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a:buClr>
                    <a:srgbClr val="F40CB7"/>
                  </a:buClr>
                </a:pPr>
                <a:r>
                  <a:rPr lang="zh-CN" altLang="en-US" b="1" dirty="0">
                    <a:latin typeface="+mn-ea"/>
                  </a:rPr>
                  <a:t>桶排序的运行时间</a:t>
                </a:r>
                <a:endParaRPr lang="en-US" altLang="zh-CN" b="1" dirty="0">
                  <a:latin typeface="+mn-ea"/>
                </a:endParaRPr>
              </a:p>
              <a:p>
                <a:pPr>
                  <a:buClr>
                    <a:srgbClr val="F40CB7"/>
                  </a:buClr>
                </a:pPr>
                <a:endParaRPr lang="en-US" altLang="zh-CN" b="1" dirty="0">
                  <a:latin typeface="+mn-ea"/>
                </a:endParaRPr>
              </a:p>
              <a:p>
                <a:pPr marL="23400" indent="0">
                  <a:lnSpc>
                    <a:spcPct val="120000"/>
                  </a:lnSpc>
                  <a:spcBef>
                    <a:spcPts val="0"/>
                  </a:spcBef>
                  <a:spcAft>
                    <a:spcPts val="0"/>
                  </a:spcAft>
                  <a:buClr>
                    <a:srgbClr val="F40CB7"/>
                  </a:buClr>
                  <a:buNone/>
                </a:pPr>
                <a:r>
                  <a:rPr lang="en-US" altLang="zh-CN" b="1" dirty="0">
                    <a:latin typeface="Times New Roman" panose="02020603050405020304" pitchFamily="18" charset="0"/>
                    <a:cs typeface="Times New Roman" panose="02020603050405020304" pitchFamily="18" charset="0"/>
                  </a:rPr>
                  <a:t>BUCKET-SORT(</a:t>
                </a:r>
                <a:r>
                  <a:rPr lang="en-US" altLang="zh-CN" b="1" dirty="0" err="1">
                    <a:latin typeface="Times New Roman" panose="02020603050405020304" pitchFamily="18" charset="0"/>
                    <a:cs typeface="Times New Roman" panose="02020603050405020304" pitchFamily="18" charset="0"/>
                  </a:rPr>
                  <a:t>A,n</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//A[1…n]</a:t>
                </a:r>
              </a:p>
              <a:p>
                <a:pPr marL="23400" indent="0">
                  <a:lnSpc>
                    <a:spcPct val="120000"/>
                  </a:lnSpc>
                  <a:spcBef>
                    <a:spcPts val="0"/>
                  </a:spcBef>
                  <a:spcAft>
                    <a:spcPts val="0"/>
                  </a:spcAft>
                  <a:buClr>
                    <a:srgbClr val="F40CB7"/>
                  </a:buClr>
                  <a:buNone/>
                </a:pPr>
                <a:r>
                  <a:rPr lang="en-US" altLang="zh-CN" b="1" dirty="0">
                    <a:latin typeface="Times New Roman" panose="02020603050405020304" pitchFamily="18" charset="0"/>
                    <a:cs typeface="Times New Roman" panose="02020603050405020304" pitchFamily="18" charset="0"/>
                  </a:rPr>
                  <a:t>{  for i</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1 to n</a:t>
                </a:r>
              </a:p>
              <a:p>
                <a:pPr marL="23400" indent="0">
                  <a:lnSpc>
                    <a:spcPct val="120000"/>
                  </a:lnSpc>
                  <a:spcBef>
                    <a:spcPts val="0"/>
                  </a:spcBef>
                  <a:spcAft>
                    <a:spcPts val="0"/>
                  </a:spcAft>
                  <a:buClr>
                    <a:srgbClr val="F40CB7"/>
                  </a:buClr>
                  <a:buNone/>
                </a:pP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insert A[</a:t>
                </a:r>
                <a:r>
                  <a:rPr lang="en-US" altLang="zh-CN" b="1" dirty="0" err="1">
                    <a:latin typeface="Times New Roman" panose="02020603050405020304" pitchFamily="18" charset="0"/>
                    <a:cs typeface="Times New Roman" panose="02020603050405020304" pitchFamily="18" charset="0"/>
                    <a:sym typeface="Wingdings" panose="05000000000000000000" pitchFamily="2" charset="2"/>
                  </a:rPr>
                  <a:t>i</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into list </a:t>
                </a:r>
                <a:r>
                  <a:rPr lang="en-US" altLang="zh-CN"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B[</a:t>
                </a:r>
                <a14:m>
                  <m:oMath xmlns:m="http://schemas.openxmlformats.org/officeDocument/2006/math">
                    <m:d>
                      <m:dPr>
                        <m:begChr m:val="⌊"/>
                        <m:endChr m:val="⌋"/>
                        <m:ctrlPr>
                          <a:rPr lang="en-US" altLang="zh-CN" b="1" i="1" dirty="0">
                            <a:solidFill>
                              <a:srgbClr val="FF0000"/>
                            </a:solidFill>
                            <a:latin typeface="Cambria Math" panose="02040503050406030204" pitchFamily="18" charset="0"/>
                            <a:sym typeface="Wingdings" panose="05000000000000000000" pitchFamily="2" charset="2"/>
                          </a:rPr>
                        </m:ctrlPr>
                      </m:dPr>
                      <m:e>
                        <m:r>
                          <a:rPr lang="en-US" altLang="zh-CN" b="1" i="1" dirty="0">
                            <a:solidFill>
                              <a:srgbClr val="FF0000"/>
                            </a:solidFill>
                            <a:latin typeface="Cambria Math" panose="02040503050406030204" pitchFamily="18" charset="0"/>
                            <a:sym typeface="Wingdings" panose="05000000000000000000" pitchFamily="2" charset="2"/>
                          </a:rPr>
                          <m:t>𝒏</m:t>
                        </m:r>
                        <m:r>
                          <a:rPr lang="en-US" altLang="zh-CN" b="1" i="1" dirty="0">
                            <a:solidFill>
                              <a:srgbClr val="FF0000"/>
                            </a:solidFill>
                            <a:latin typeface="Cambria Math" panose="02040503050406030204" pitchFamily="18" charset="0"/>
                            <a:sym typeface="Wingdings" panose="05000000000000000000" pitchFamily="2" charset="2"/>
                          </a:rPr>
                          <m:t>∗</m:t>
                        </m:r>
                        <m:r>
                          <a:rPr lang="en-US" altLang="zh-CN" b="1" i="1" dirty="0">
                            <a:solidFill>
                              <a:srgbClr val="FF0000"/>
                            </a:solidFill>
                            <a:latin typeface="Cambria Math" panose="02040503050406030204" pitchFamily="18" charset="0"/>
                            <a:sym typeface="Wingdings" panose="05000000000000000000" pitchFamily="2" charset="2"/>
                          </a:rPr>
                          <m:t>𝑨</m:t>
                        </m:r>
                        <m:r>
                          <a:rPr lang="en-US" altLang="zh-CN" b="1" i="1" dirty="0">
                            <a:solidFill>
                              <a:srgbClr val="FF0000"/>
                            </a:solidFill>
                            <a:latin typeface="Cambria Math" panose="02040503050406030204" pitchFamily="18" charset="0"/>
                            <a:sym typeface="Wingdings" panose="05000000000000000000" pitchFamily="2" charset="2"/>
                          </a:rPr>
                          <m:t>[</m:t>
                        </m:r>
                        <m:r>
                          <a:rPr lang="en-US" altLang="zh-CN" b="1" i="1" dirty="0" err="1">
                            <a:solidFill>
                              <a:srgbClr val="FF0000"/>
                            </a:solidFill>
                            <a:latin typeface="Cambria Math" panose="02040503050406030204" pitchFamily="18" charset="0"/>
                            <a:sym typeface="Wingdings" panose="05000000000000000000" pitchFamily="2" charset="2"/>
                          </a:rPr>
                          <m:t>𝒊</m:t>
                        </m:r>
                        <m:r>
                          <a:rPr lang="en-US" altLang="zh-CN" b="1" i="1" dirty="0">
                            <a:solidFill>
                              <a:srgbClr val="FF0000"/>
                            </a:solidFill>
                            <a:latin typeface="Cambria Math" panose="02040503050406030204" pitchFamily="18" charset="0"/>
                            <a:sym typeface="Wingdings" panose="05000000000000000000" pitchFamily="2" charset="2"/>
                          </a:rPr>
                          <m:t>]</m:t>
                        </m:r>
                      </m:e>
                    </m:d>
                  </m:oMath>
                </a14:m>
                <a:r>
                  <a:rPr lang="en-US" altLang="zh-CN"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p>
              <a:p>
                <a:pPr marL="23400" indent="0">
                  <a:lnSpc>
                    <a:spcPct val="120000"/>
                  </a:lnSpc>
                  <a:spcBef>
                    <a:spcPts val="0"/>
                  </a:spcBef>
                  <a:spcAft>
                    <a:spcPts val="0"/>
                  </a:spcAft>
                  <a:buClr>
                    <a:srgbClr val="F40CB7"/>
                  </a:buClr>
                  <a:buNone/>
                </a:pP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for i0 to n-1</a:t>
                </a:r>
              </a:p>
              <a:p>
                <a:pPr marL="23400" indent="0">
                  <a:lnSpc>
                    <a:spcPct val="120000"/>
                  </a:lnSpc>
                  <a:spcBef>
                    <a:spcPts val="0"/>
                  </a:spcBef>
                  <a:spcAft>
                    <a:spcPts val="0"/>
                  </a:spcAft>
                  <a:buClr>
                    <a:srgbClr val="F40CB7"/>
                  </a:buClr>
                  <a:buNone/>
                </a:pP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cs typeface="Times New Roman" panose="02020603050405020304" pitchFamily="18" charset="0"/>
                  </a:rPr>
                  <a:t>Insertion_Sort</a:t>
                </a:r>
                <a:r>
                  <a:rPr lang="en-US" altLang="zh-CN" b="1" dirty="0">
                    <a:solidFill>
                      <a:srgbClr val="0000CC"/>
                    </a:solidFill>
                    <a:latin typeface="Times New Roman" panose="02020603050405020304" pitchFamily="18" charset="0"/>
                    <a:cs typeface="Times New Roman" panose="02020603050405020304" pitchFamily="18" charset="0"/>
                  </a:rPr>
                  <a:t>(B[</a:t>
                </a:r>
                <a:r>
                  <a:rPr lang="en-US" altLang="zh-CN" b="1" dirty="0" err="1">
                    <a:solidFill>
                      <a:srgbClr val="0000CC"/>
                    </a:solidFill>
                    <a:latin typeface="Times New Roman" panose="02020603050405020304" pitchFamily="18" charset="0"/>
                    <a:cs typeface="Times New Roman" panose="02020603050405020304" pitchFamily="18" charset="0"/>
                  </a:rPr>
                  <a:t>i</a:t>
                </a:r>
                <a:r>
                  <a:rPr lang="en-US" altLang="zh-CN" b="1" dirty="0">
                    <a:solidFill>
                      <a:srgbClr val="0000CC"/>
                    </a:solidFill>
                    <a:latin typeface="Times New Roman" panose="02020603050405020304" pitchFamily="18" charset="0"/>
                    <a:cs typeface="Times New Roman" panose="02020603050405020304" pitchFamily="18" charset="0"/>
                  </a:rPr>
                  <a:t>]);</a:t>
                </a:r>
              </a:p>
              <a:p>
                <a:pPr marL="23400" indent="0">
                  <a:lnSpc>
                    <a:spcPct val="120000"/>
                  </a:lnSpc>
                  <a:spcBef>
                    <a:spcPts val="0"/>
                  </a:spcBef>
                  <a:spcAft>
                    <a:spcPts val="0"/>
                  </a:spcAft>
                  <a:buClr>
                    <a:srgbClr val="F40CB7"/>
                  </a:buClr>
                  <a:buNone/>
                </a:pPr>
                <a:r>
                  <a:rPr lang="en-US" altLang="zh-CN" b="1" dirty="0">
                    <a:solidFill>
                      <a:srgbClr val="FF0000"/>
                    </a:solidFill>
                    <a:latin typeface="Times New Roman" panose="02020603050405020304" pitchFamily="18" charset="0"/>
                    <a:cs typeface="Times New Roman" panose="02020603050405020304" pitchFamily="18" charset="0"/>
                  </a:rPr>
                  <a:t>    concatenate B[0],B[1],…,B[n-1]  together in order;  </a:t>
                </a:r>
              </a:p>
              <a:p>
                <a:pPr marL="23400" indent="0">
                  <a:lnSpc>
                    <a:spcPct val="120000"/>
                  </a:lnSpc>
                  <a:spcBef>
                    <a:spcPts val="0"/>
                  </a:spcBef>
                  <a:spcAft>
                    <a:spcPts val="0"/>
                  </a:spcAft>
                  <a:buClr>
                    <a:srgbClr val="F40CB7"/>
                  </a:buClr>
                  <a:buNone/>
                </a:pPr>
                <a:r>
                  <a:rPr lang="en-US" altLang="zh-CN" b="1"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a:t>
                </a:r>
                <a:endParaRPr lang="zh-CN" altLang="en-US" b="1" dirty="0">
                  <a:latin typeface="+mn-ea"/>
                </a:endParaRPr>
              </a:p>
              <a:p>
                <a:pPr marL="0" indent="0">
                  <a:buClr>
                    <a:srgbClr val="F40CB7"/>
                  </a:buClr>
                  <a:buNone/>
                </a:pPr>
                <a:endParaRPr lang="zh-CN" altLang="en-US" b="1" dirty="0">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4" name="右大括号 3"/>
          <p:cNvSpPr/>
          <p:nvPr/>
        </p:nvSpPr>
        <p:spPr>
          <a:xfrm>
            <a:off x="6400799" y="3129565"/>
            <a:ext cx="347730" cy="798490"/>
          </a:xfrm>
          <a:prstGeom prst="rightBrace">
            <a:avLst/>
          </a:prstGeom>
          <a:solidFill>
            <a:schemeClr val="bg1"/>
          </a:solid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矩形 4"/>
              <p:cNvSpPr/>
              <p:nvPr/>
            </p:nvSpPr>
            <p:spPr>
              <a:xfrm>
                <a:off x="6903077" y="3287331"/>
                <a:ext cx="940157" cy="482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l-GR" altLang="zh-CN" sz="2800" b="1" i="1" smtClean="0">
                          <a:solidFill>
                            <a:srgbClr val="0000CC"/>
                          </a:solidFill>
                          <a:latin typeface="Cambria Math" panose="02040503050406030204" pitchFamily="18" charset="0"/>
                        </a:rPr>
                        <m:t>𝜣</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oMath>
                  </m:oMathPara>
                </a14:m>
                <a:endParaRPr lang="zh-CN" altLang="en-US" sz="2800" b="1" dirty="0">
                  <a:solidFill>
                    <a:srgbClr val="0000CC"/>
                  </a:solidFill>
                </a:endParaRPr>
              </a:p>
            </p:txBody>
          </p:sp>
        </mc:Choice>
        <mc:Fallback>
          <p:sp>
            <p:nvSpPr>
              <p:cNvPr id="5" name="矩形 4"/>
              <p:cNvSpPr>
                <a:spLocks noRot="1" noChangeAspect="1" noMove="1" noResize="1" noEditPoints="1" noAdjustHandles="1" noChangeArrowheads="1" noChangeShapeType="1" noTextEdit="1"/>
              </p:cNvSpPr>
              <p:nvPr/>
            </p:nvSpPr>
            <p:spPr>
              <a:xfrm>
                <a:off x="6903077" y="3287331"/>
                <a:ext cx="940157" cy="482957"/>
              </a:xfrm>
              <a:prstGeom prst="rect">
                <a:avLst/>
              </a:prstGeom>
              <a:blipFill rotWithShape="0">
                <a:blip r:embed="rId2"/>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8203843" y="5039932"/>
                <a:ext cx="940157" cy="482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l-GR" altLang="zh-CN" sz="2800" b="1" i="1" smtClean="0">
                          <a:solidFill>
                            <a:srgbClr val="0000CC"/>
                          </a:solidFill>
                          <a:latin typeface="Cambria Math" panose="02040503050406030204" pitchFamily="18" charset="0"/>
                        </a:rPr>
                        <m:t>𝜣</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oMath>
                  </m:oMathPara>
                </a14:m>
                <a:endParaRPr lang="zh-CN" altLang="en-US" sz="2800" b="1" dirty="0">
                  <a:solidFill>
                    <a:srgbClr val="0000CC"/>
                  </a:solidFill>
                </a:endParaRPr>
              </a:p>
            </p:txBody>
          </p:sp>
        </mc:Choice>
        <mc:Fallback>
          <p:sp>
            <p:nvSpPr>
              <p:cNvPr id="6" name="矩形 5"/>
              <p:cNvSpPr>
                <a:spLocks noRot="1" noChangeAspect="1" noMove="1" noResize="1" noEditPoints="1" noAdjustHandles="1" noChangeArrowheads="1" noChangeShapeType="1" noTextEdit="1"/>
              </p:cNvSpPr>
              <p:nvPr/>
            </p:nvSpPr>
            <p:spPr>
              <a:xfrm>
                <a:off x="8203843" y="5039932"/>
                <a:ext cx="940157" cy="482957"/>
              </a:xfrm>
              <a:prstGeom prst="rect">
                <a:avLst/>
              </a:prstGeom>
              <a:blipFill rotWithShape="0">
                <a:blip r:embed="rId3"/>
                <a:stretch>
                  <a:fillRect/>
                </a:stretch>
              </a:blipFill>
              <a:ln>
                <a:noFill/>
              </a:ln>
            </p:spPr>
            <p:txBody>
              <a:bodyPr/>
              <a:lstStyle/>
              <a:p>
                <a:r>
                  <a:rPr lang="zh-CN" altLang="en-US">
                    <a:noFill/>
                  </a:rPr>
                  <a:t> </a:t>
                </a:r>
                <a:endParaRPr lang="zh-CN" altLang="en-US">
                  <a:noFill/>
                </a:endParaRPr>
              </a:p>
            </p:txBody>
          </p:sp>
        </mc:Fallback>
      </mc:AlternateContent>
      <p:sp>
        <p:nvSpPr>
          <p:cNvPr id="7" name="右大括号 6"/>
          <p:cNvSpPr/>
          <p:nvPr/>
        </p:nvSpPr>
        <p:spPr>
          <a:xfrm>
            <a:off x="4778062" y="4207369"/>
            <a:ext cx="358461" cy="757705"/>
          </a:xfrm>
          <a:prstGeom prst="rightBrace">
            <a:avLst/>
          </a:prstGeom>
          <a:solidFill>
            <a:schemeClr val="bg1"/>
          </a:solid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矩形 7"/>
              <p:cNvSpPr/>
              <p:nvPr/>
            </p:nvSpPr>
            <p:spPr>
              <a:xfrm>
                <a:off x="5808372" y="4207369"/>
                <a:ext cx="940157" cy="599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el-GR" altLang="zh-CN" sz="2800" b="1" i="1" smtClean="0">
                              <a:solidFill>
                                <a:srgbClr val="0000CC"/>
                              </a:solidFill>
                              <a:latin typeface="Cambria Math" panose="02040503050406030204" pitchFamily="18" charset="0"/>
                            </a:rPr>
                          </m:ctrlPr>
                        </m:naryPr>
                        <m:sub>
                          <m:r>
                            <m:rPr>
                              <m:brk m:alnAt="23"/>
                            </m:rPr>
                            <a:rPr lang="en-US" altLang="zh-CN" sz="2800" b="1" i="1" smtClean="0">
                              <a:solidFill>
                                <a:srgbClr val="0000CC"/>
                              </a:solidFill>
                              <a:latin typeface="Cambria Math" panose="02040503050406030204" pitchFamily="18" charset="0"/>
                            </a:rPr>
                            <m:t>𝒊</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𝟎</m:t>
                          </m:r>
                        </m:sub>
                        <m:sup>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𝟏</m:t>
                          </m:r>
                        </m:sup>
                        <m:e>
                          <m:r>
                            <a:rPr lang="en-US" altLang="zh-CN" sz="2800" b="1" i="1" smtClean="0">
                              <a:solidFill>
                                <a:srgbClr val="0000CC"/>
                              </a:solidFill>
                              <a:latin typeface="Cambria Math" panose="02040503050406030204" pitchFamily="18" charset="0"/>
                            </a:rPr>
                            <m:t>𝑶</m:t>
                          </m:r>
                          <m:r>
                            <a:rPr lang="en-US" altLang="zh-CN" sz="2800" b="1" i="1" smtClean="0">
                              <a:solidFill>
                                <a:srgbClr val="0000CC"/>
                              </a:solidFill>
                              <a:latin typeface="Cambria Math" panose="02040503050406030204" pitchFamily="18" charset="0"/>
                            </a:rPr>
                            <m:t>(</m:t>
                          </m:r>
                          <m:sSub>
                            <m:sSubPr>
                              <m:ctrlPr>
                                <a:rPr lang="en-US" altLang="zh-CN" sz="2800" b="1" i="1" smtClean="0">
                                  <a:solidFill>
                                    <a:srgbClr val="0000CC"/>
                                  </a:solidFill>
                                  <a:latin typeface="Cambria Math" panose="02040503050406030204" pitchFamily="18" charset="0"/>
                                </a:rPr>
                              </m:ctrlPr>
                            </m:sSubPr>
                            <m:e>
                              <m:r>
                                <a:rPr lang="en-US" altLang="zh-CN" sz="2800" b="1" i="1" smtClean="0">
                                  <a:solidFill>
                                    <a:srgbClr val="0000CC"/>
                                  </a:solidFill>
                                  <a:latin typeface="Cambria Math" panose="02040503050406030204" pitchFamily="18" charset="0"/>
                                </a:rPr>
                                <m:t>𝒏</m:t>
                              </m:r>
                            </m:e>
                            <m:sub>
                              <m:r>
                                <a:rPr lang="en-US" altLang="zh-CN" sz="2800" b="1" i="1" smtClean="0">
                                  <a:solidFill>
                                    <a:srgbClr val="0000CC"/>
                                  </a:solidFill>
                                  <a:latin typeface="Cambria Math" panose="02040503050406030204" pitchFamily="18" charset="0"/>
                                </a:rPr>
                                <m:t>𝒊</m:t>
                              </m:r>
                            </m:sub>
                          </m:sSub>
                          <m:r>
                            <a:rPr lang="en-US" altLang="zh-CN" sz="2800" b="1" i="1" baseline="30000" smtClean="0">
                              <a:solidFill>
                                <a:srgbClr val="0000CC"/>
                              </a:solidFill>
                              <a:latin typeface="Cambria Math" panose="02040503050406030204" pitchFamily="18" charset="0"/>
                            </a:rPr>
                            <m:t>𝟐</m:t>
                          </m:r>
                          <m:r>
                            <a:rPr lang="en-US" altLang="zh-CN" sz="2800" b="1" i="1" smtClean="0">
                              <a:solidFill>
                                <a:srgbClr val="0000CC"/>
                              </a:solidFill>
                              <a:latin typeface="Cambria Math" panose="02040503050406030204" pitchFamily="18" charset="0"/>
                            </a:rPr>
                            <m:t>)</m:t>
                          </m:r>
                        </m:e>
                      </m:nary>
                    </m:oMath>
                  </m:oMathPara>
                </a14:m>
                <a:endParaRPr lang="zh-CN" altLang="en-US" sz="2800" b="1" dirty="0">
                  <a:solidFill>
                    <a:srgbClr val="0000CC"/>
                  </a:solidFill>
                </a:endParaRPr>
              </a:p>
            </p:txBody>
          </p:sp>
        </mc:Choice>
        <mc:Fallback>
          <p:sp>
            <p:nvSpPr>
              <p:cNvPr id="8" name="矩形 7"/>
              <p:cNvSpPr>
                <a:spLocks noRot="1" noChangeAspect="1" noMove="1" noResize="1" noEditPoints="1" noAdjustHandles="1" noChangeArrowheads="1" noChangeShapeType="1" noTextEdit="1"/>
              </p:cNvSpPr>
              <p:nvPr/>
            </p:nvSpPr>
            <p:spPr>
              <a:xfrm>
                <a:off x="5808372" y="4207369"/>
                <a:ext cx="940157" cy="599939"/>
              </a:xfrm>
              <a:prstGeom prst="rect">
                <a:avLst/>
              </a:prstGeom>
              <a:blipFill rotWithShape="0">
                <a:blip r:embed="rId4"/>
                <a:stretch>
                  <a:fillRect l="-40260" t="-42424" r="-28571" b="-50505"/>
                </a:stretch>
              </a:blipFill>
              <a:ln>
                <a:noFill/>
              </a:ln>
            </p:spPr>
            <p:txBody>
              <a:bodyPr/>
              <a:lstStyle/>
              <a:p>
                <a:r>
                  <a:rPr lang="zh-CN" altLang="en-US">
                    <a:noFill/>
                  </a:rPr>
                  <a:t> </a:t>
                </a:r>
                <a:endParaRPr lang="zh-CN" altLang="en-US">
                  <a:noFill/>
                </a:endParaRPr>
              </a:p>
            </p:txBody>
          </p:sp>
        </mc:Fallback>
      </mc:AlternateContent>
      <p:sp>
        <p:nvSpPr>
          <p:cNvPr id="9" name="文本框 8"/>
          <p:cNvSpPr txBox="1"/>
          <p:nvPr/>
        </p:nvSpPr>
        <p:spPr>
          <a:xfrm>
            <a:off x="7429779" y="4207369"/>
            <a:ext cx="1548128" cy="707886"/>
          </a:xfrm>
          <a:prstGeom prst="rect">
            <a:avLst/>
          </a:prstGeom>
          <a:noFill/>
        </p:spPr>
        <p:txBody>
          <a:bodyPr wrap="square" rtlCol="0">
            <a:spAutoFit/>
          </a:bodyPr>
          <a:lstStyle/>
          <a:p>
            <a:r>
              <a:rPr lang="en-US" altLang="zh-CN" sz="2000" b="1" dirty="0" err="1">
                <a:latin typeface="Times New Roman" panose="02020603050405020304" pitchFamily="18" charset="0"/>
                <a:cs typeface="Times New Roman" panose="02020603050405020304" pitchFamily="18" charset="0"/>
              </a:rPr>
              <a:t>n</a:t>
            </a:r>
            <a:r>
              <a:rPr lang="en-US" altLang="zh-CN" sz="2000" b="1" baseline="-25000" dirty="0" err="1">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为桶</a:t>
            </a:r>
            <a:r>
              <a:rPr lang="en-US" altLang="zh-CN" sz="2000" b="1" dirty="0">
                <a:latin typeface="Times New Roman" panose="02020603050405020304" pitchFamily="18" charset="0"/>
                <a:cs typeface="Times New Roman" panose="02020603050405020304" pitchFamily="18" charset="0"/>
              </a:rPr>
              <a:t>B[</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中元素个数</a:t>
            </a:r>
            <a:endParaRPr lang="zh-CN" alt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5857"/>
            <a:ext cx="9132026" cy="5516593"/>
          </a:xfrm>
        </p:spPr>
        <p:txBody>
          <a:bodyPr>
            <a:normAutofit/>
          </a:bodyPr>
          <a:lstStyle/>
          <a:p>
            <a:pPr>
              <a:buClr>
                <a:srgbClr val="F40CB7"/>
              </a:buClr>
            </a:pPr>
            <a:r>
              <a:rPr lang="zh-CN" altLang="en-US" b="1" dirty="0">
                <a:latin typeface="+mn-ea"/>
              </a:rPr>
              <a:t>桶排序的运行时间</a:t>
            </a:r>
            <a:endParaRPr lang="en-US" altLang="zh-CN" b="1" dirty="0">
              <a:latin typeface="+mn-ea"/>
            </a:endParaRPr>
          </a:p>
          <a:p>
            <a:pPr marL="0" indent="0">
              <a:buClr>
                <a:srgbClr val="F40CB7"/>
              </a:buClr>
              <a:buNone/>
            </a:pPr>
            <a:endParaRPr lang="zh-CN" altLang="en-US" b="1" dirty="0">
              <a:latin typeface="+mn-ea"/>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mc:AlternateContent xmlns:mc="http://schemas.openxmlformats.org/markup-compatibility/2006">
        <mc:Choice xmlns:a14="http://schemas.microsoft.com/office/drawing/2010/main" Requires="a14">
          <p:sp>
            <p:nvSpPr>
              <p:cNvPr id="4" name="矩形 3"/>
              <p:cNvSpPr/>
              <p:nvPr/>
            </p:nvSpPr>
            <p:spPr>
              <a:xfrm>
                <a:off x="3335628" y="1150937"/>
                <a:ext cx="4597759" cy="1243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0000CC"/>
                          </a:solidFill>
                          <a:latin typeface="Cambria Math" panose="02040503050406030204" pitchFamily="18" charset="0"/>
                        </a:rPr>
                        <m:t>𝑻</m:t>
                      </m:r>
                      <m:d>
                        <m:dPr>
                          <m:ctrlPr>
                            <a:rPr lang="en-US" altLang="zh-CN" sz="2800" b="1" i="1" smtClean="0">
                              <a:solidFill>
                                <a:srgbClr val="0000CC"/>
                              </a:solidFill>
                              <a:latin typeface="Cambria Math" panose="02040503050406030204" pitchFamily="18" charset="0"/>
                            </a:rPr>
                          </m:ctrlPr>
                        </m:dPr>
                        <m:e>
                          <m:r>
                            <a:rPr lang="en-US" altLang="zh-CN" sz="2800" b="1" i="1" smtClean="0">
                              <a:solidFill>
                                <a:srgbClr val="0000CC"/>
                              </a:solidFill>
                              <a:latin typeface="Cambria Math" panose="02040503050406030204" pitchFamily="18" charset="0"/>
                            </a:rPr>
                            <m:t>𝒏</m:t>
                          </m:r>
                        </m:e>
                      </m:d>
                      <m:r>
                        <a:rPr lang="en-US" altLang="zh-CN" sz="2800" b="1" i="1" smtClean="0">
                          <a:solidFill>
                            <a:srgbClr val="0000CC"/>
                          </a:solidFill>
                          <a:latin typeface="Cambria Math" panose="02040503050406030204" pitchFamily="18" charset="0"/>
                        </a:rPr>
                        <m:t>=</m:t>
                      </m:r>
                      <m:r>
                        <m:rPr>
                          <m:sty m:val="p"/>
                        </m:rPr>
                        <a:rPr lang="el-GR" altLang="zh-CN" sz="2800" b="1" i="1" smtClean="0">
                          <a:solidFill>
                            <a:srgbClr val="0000CC"/>
                          </a:solidFill>
                          <a:latin typeface="Cambria Math" panose="02040503050406030204" pitchFamily="18" charset="0"/>
                        </a:rPr>
                        <m:t>Θ</m:t>
                      </m:r>
                      <m:d>
                        <m:dPr>
                          <m:ctrlPr>
                            <a:rPr lang="en-US" altLang="zh-CN" sz="2800" b="1" i="1" smtClean="0">
                              <a:solidFill>
                                <a:srgbClr val="0000CC"/>
                              </a:solidFill>
                              <a:latin typeface="Cambria Math" panose="02040503050406030204" pitchFamily="18" charset="0"/>
                            </a:rPr>
                          </m:ctrlPr>
                        </m:dPr>
                        <m:e>
                          <m:r>
                            <a:rPr lang="en-US" altLang="zh-CN" sz="2800" b="1" i="1" smtClean="0">
                              <a:solidFill>
                                <a:srgbClr val="0000CC"/>
                              </a:solidFill>
                              <a:latin typeface="Cambria Math" panose="02040503050406030204" pitchFamily="18" charset="0"/>
                            </a:rPr>
                            <m:t>𝒏</m:t>
                          </m:r>
                        </m:e>
                      </m:d>
                      <m:r>
                        <a:rPr lang="en-US" altLang="zh-CN" sz="2800" b="1" i="1" smtClean="0">
                          <a:solidFill>
                            <a:srgbClr val="0000CC"/>
                          </a:solidFill>
                          <a:latin typeface="Cambria Math" panose="02040503050406030204" pitchFamily="18" charset="0"/>
                        </a:rPr>
                        <m:t>+</m:t>
                      </m:r>
                      <m:nary>
                        <m:naryPr>
                          <m:chr m:val="∑"/>
                          <m:ctrlPr>
                            <a:rPr lang="el-GR" altLang="zh-CN" sz="2800" b="1" i="1" smtClean="0">
                              <a:solidFill>
                                <a:srgbClr val="0000CC"/>
                              </a:solidFill>
                              <a:latin typeface="Cambria Math" panose="02040503050406030204" pitchFamily="18" charset="0"/>
                            </a:rPr>
                          </m:ctrlPr>
                        </m:naryPr>
                        <m:sub>
                          <m:r>
                            <m:rPr>
                              <m:brk m:alnAt="23"/>
                            </m:rPr>
                            <a:rPr lang="en-US" altLang="zh-CN" sz="2800" b="1" i="1" smtClean="0">
                              <a:solidFill>
                                <a:srgbClr val="0000CC"/>
                              </a:solidFill>
                              <a:latin typeface="Cambria Math" panose="02040503050406030204" pitchFamily="18" charset="0"/>
                            </a:rPr>
                            <m:t>𝒊</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𝟎</m:t>
                          </m:r>
                        </m:sub>
                        <m:sup>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𝟏</m:t>
                          </m:r>
                        </m:sup>
                        <m:e>
                          <m:r>
                            <a:rPr lang="en-US" altLang="zh-CN" sz="2800" b="1" i="1" smtClean="0">
                              <a:solidFill>
                                <a:srgbClr val="0000CC"/>
                              </a:solidFill>
                              <a:latin typeface="Cambria Math" panose="02040503050406030204" pitchFamily="18" charset="0"/>
                            </a:rPr>
                            <m:t>𝑶</m:t>
                          </m:r>
                          <m:r>
                            <a:rPr lang="en-US" altLang="zh-CN" sz="2800" b="1" i="1" smtClean="0">
                              <a:solidFill>
                                <a:srgbClr val="0000CC"/>
                              </a:solidFill>
                              <a:latin typeface="Cambria Math" panose="02040503050406030204" pitchFamily="18" charset="0"/>
                            </a:rPr>
                            <m:t>(</m:t>
                          </m:r>
                          <m:sSub>
                            <m:sSubPr>
                              <m:ctrlPr>
                                <a:rPr lang="en-US" altLang="zh-CN" sz="2800" b="1" i="1" smtClean="0">
                                  <a:solidFill>
                                    <a:srgbClr val="0000CC"/>
                                  </a:solidFill>
                                  <a:latin typeface="Cambria Math" panose="02040503050406030204" pitchFamily="18" charset="0"/>
                                </a:rPr>
                              </m:ctrlPr>
                            </m:sSubPr>
                            <m:e>
                              <m:r>
                                <a:rPr lang="en-US" altLang="zh-CN" sz="2800" b="1" i="1" smtClean="0">
                                  <a:solidFill>
                                    <a:srgbClr val="0000CC"/>
                                  </a:solidFill>
                                  <a:latin typeface="Cambria Math" panose="02040503050406030204" pitchFamily="18" charset="0"/>
                                </a:rPr>
                                <m:t>𝒏</m:t>
                              </m:r>
                            </m:e>
                            <m:sub>
                              <m:r>
                                <a:rPr lang="en-US" altLang="zh-CN" sz="2800" b="1" i="1" smtClean="0">
                                  <a:solidFill>
                                    <a:srgbClr val="0000CC"/>
                                  </a:solidFill>
                                  <a:latin typeface="Cambria Math" panose="02040503050406030204" pitchFamily="18" charset="0"/>
                                </a:rPr>
                                <m:t>𝒊</m:t>
                              </m:r>
                            </m:sub>
                          </m:sSub>
                          <m:r>
                            <a:rPr lang="en-US" altLang="zh-CN" sz="2800" b="1" i="1" baseline="30000" smtClean="0">
                              <a:solidFill>
                                <a:srgbClr val="0000CC"/>
                              </a:solidFill>
                              <a:latin typeface="Cambria Math" panose="02040503050406030204" pitchFamily="18" charset="0"/>
                            </a:rPr>
                            <m:t>𝟐</m:t>
                          </m:r>
                          <m:r>
                            <a:rPr lang="en-US" altLang="zh-CN" sz="2800" b="1" i="1" smtClean="0">
                              <a:solidFill>
                                <a:srgbClr val="0000CC"/>
                              </a:solidFill>
                              <a:latin typeface="Cambria Math" panose="02040503050406030204" pitchFamily="18" charset="0"/>
                            </a:rPr>
                            <m:t>)</m:t>
                          </m:r>
                        </m:e>
                      </m:nary>
                    </m:oMath>
                  </m:oMathPara>
                </a14:m>
                <a:endParaRPr lang="zh-CN" altLang="en-US" sz="2800" b="1" dirty="0">
                  <a:solidFill>
                    <a:srgbClr val="0000CC"/>
                  </a:solidFill>
                </a:endParaRPr>
              </a:p>
            </p:txBody>
          </p:sp>
        </mc:Choice>
        <mc:Fallback>
          <p:sp>
            <p:nvSpPr>
              <p:cNvPr id="4" name="矩形 3"/>
              <p:cNvSpPr>
                <a:spLocks noRot="1" noChangeAspect="1" noMove="1" noResize="1" noEditPoints="1" noAdjustHandles="1" noChangeArrowheads="1" noChangeShapeType="1" noTextEdit="1"/>
              </p:cNvSpPr>
              <p:nvPr/>
            </p:nvSpPr>
            <p:spPr>
              <a:xfrm>
                <a:off x="3335628" y="1150937"/>
                <a:ext cx="4597759" cy="1243503"/>
              </a:xfrm>
              <a:prstGeom prst="rect">
                <a:avLst/>
              </a:prstGeom>
              <a:blipFill rotWithShape="0">
                <a:blip r:embed="rId1"/>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102582" y="2655936"/>
                <a:ext cx="5318523" cy="722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rgbClr val="0000CC"/>
                          </a:solidFill>
                          <a:latin typeface="Cambria Math" panose="02040503050406030204" pitchFamily="18" charset="0"/>
                        </a:rPr>
                        <m:t>𝑬</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𝑻</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𝒏</m:t>
                          </m:r>
                        </m:e>
                      </m:d>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𝑬</m:t>
                      </m:r>
                      <m:r>
                        <a:rPr lang="en-US" altLang="zh-CN" sz="2400" b="1" i="1" smtClean="0">
                          <a:solidFill>
                            <a:srgbClr val="0000CC"/>
                          </a:solidFill>
                          <a:latin typeface="Cambria Math" panose="02040503050406030204" pitchFamily="18" charset="0"/>
                        </a:rPr>
                        <m:t>[</m:t>
                      </m:r>
                      <m:r>
                        <m:rPr>
                          <m:sty m:val="p"/>
                        </m:rPr>
                        <a:rPr lang="el-GR" altLang="zh-CN" sz="2400" b="1" i="1" smtClean="0">
                          <a:solidFill>
                            <a:srgbClr val="0000CC"/>
                          </a:solidFill>
                          <a:latin typeface="Cambria Math" panose="02040503050406030204" pitchFamily="18" charset="0"/>
                        </a:rPr>
                        <m:t>Θ</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𝒏</m:t>
                          </m:r>
                        </m:e>
                      </m:d>
                      <m:r>
                        <a:rPr lang="en-US" altLang="zh-CN" sz="2400" b="1" i="1" smtClean="0">
                          <a:solidFill>
                            <a:srgbClr val="0000CC"/>
                          </a:solidFill>
                          <a:latin typeface="Cambria Math" panose="02040503050406030204" pitchFamily="18" charset="0"/>
                        </a:rPr>
                        <m:t>+</m:t>
                      </m:r>
                      <m:nary>
                        <m:naryPr>
                          <m:chr m:val="∑"/>
                          <m:ctrlPr>
                            <a:rPr lang="el-GR" altLang="zh-CN" sz="2400" b="1" i="1" smtClean="0">
                              <a:solidFill>
                                <a:srgbClr val="0000CC"/>
                              </a:solidFill>
                              <a:latin typeface="Cambria Math" panose="02040503050406030204" pitchFamily="18" charset="0"/>
                            </a:rPr>
                          </m:ctrlPr>
                        </m:naryPr>
                        <m:sub>
                          <m:r>
                            <m:rPr>
                              <m:brk m:alnAt="23"/>
                            </m:rPr>
                            <a:rPr lang="en-US" altLang="zh-CN" sz="2400" b="1" i="1" smtClean="0">
                              <a:solidFill>
                                <a:srgbClr val="0000CC"/>
                              </a:solidFill>
                              <a:latin typeface="Cambria Math" panose="02040503050406030204" pitchFamily="18" charset="0"/>
                            </a:rPr>
                            <m:t>𝒊</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𝟎</m:t>
                          </m:r>
                        </m:sub>
                        <m:sup>
                          <m:r>
                            <a:rPr lang="en-US" altLang="zh-CN" sz="2400" b="1" i="1" smtClean="0">
                              <a:solidFill>
                                <a:srgbClr val="0000CC"/>
                              </a:solidFill>
                              <a:latin typeface="Cambria Math" panose="02040503050406030204" pitchFamily="18" charset="0"/>
                            </a:rPr>
                            <m:t>𝒏</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𝟏</m:t>
                          </m:r>
                        </m:sup>
                        <m:e>
                          <m:r>
                            <a:rPr lang="en-US" altLang="zh-CN" sz="2400" b="1" i="1" smtClean="0">
                              <a:solidFill>
                                <a:srgbClr val="0000CC"/>
                              </a:solidFill>
                              <a:latin typeface="Cambria Math" panose="02040503050406030204" pitchFamily="18" charset="0"/>
                            </a:rPr>
                            <m:t>𝑶</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𝒏</m:t>
                              </m:r>
                            </m:e>
                            <m:sub>
                              <m:r>
                                <a:rPr lang="en-US" altLang="zh-CN" sz="2400" b="1" i="1" smtClean="0">
                                  <a:solidFill>
                                    <a:srgbClr val="0000CC"/>
                                  </a:solidFill>
                                  <a:latin typeface="Cambria Math" panose="02040503050406030204" pitchFamily="18" charset="0"/>
                                </a:rPr>
                                <m:t>𝒊</m:t>
                              </m:r>
                            </m:sub>
                          </m:sSub>
                          <m:r>
                            <a:rPr lang="en-US" altLang="zh-CN" sz="2400" b="1" i="1" baseline="30000"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m:t>
                          </m:r>
                        </m:e>
                      </m:nary>
                    </m:oMath>
                  </m:oMathPara>
                </a14:m>
                <a:endParaRPr lang="zh-CN" altLang="en-US" sz="2400" b="1" dirty="0">
                  <a:solidFill>
                    <a:srgbClr val="0000CC"/>
                  </a:solidFill>
                </a:endParaRPr>
              </a:p>
            </p:txBody>
          </p:sp>
        </mc:Choice>
        <mc:Fallback>
          <p:sp>
            <p:nvSpPr>
              <p:cNvPr id="5" name="矩形 4"/>
              <p:cNvSpPr>
                <a:spLocks noRot="1" noChangeAspect="1" noMove="1" noResize="1" noEditPoints="1" noAdjustHandles="1" noChangeArrowheads="1" noChangeShapeType="1" noTextEdit="1"/>
              </p:cNvSpPr>
              <p:nvPr/>
            </p:nvSpPr>
            <p:spPr>
              <a:xfrm>
                <a:off x="-102582" y="2655936"/>
                <a:ext cx="5318523" cy="722206"/>
              </a:xfrm>
              <a:prstGeom prst="rect">
                <a:avLst/>
              </a:prstGeom>
              <a:blipFill rotWithShape="0">
                <a:blip r:embed="rId2"/>
                <a:stretch>
                  <a:fillRect t="-17797" b="-2203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51512" y="3557607"/>
                <a:ext cx="5524585" cy="1210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rgbClr val="0000CC"/>
                          </a:solidFill>
                          <a:latin typeface="Cambria Math" panose="02040503050406030204" pitchFamily="18" charset="0"/>
                        </a:rPr>
                        <m:t>          =</m:t>
                      </m:r>
                      <m:r>
                        <m:rPr>
                          <m:sty m:val="p"/>
                        </m:rPr>
                        <a:rPr lang="el-GR" altLang="zh-CN" sz="2400" b="1" i="1" smtClean="0">
                          <a:solidFill>
                            <a:srgbClr val="0000CC"/>
                          </a:solidFill>
                          <a:latin typeface="Cambria Math" panose="02040503050406030204" pitchFamily="18" charset="0"/>
                        </a:rPr>
                        <m:t>Θ</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𝒏</m:t>
                          </m:r>
                        </m:e>
                      </m:d>
                      <m:r>
                        <a:rPr lang="en-US" altLang="zh-CN" sz="2400" b="1" i="1" smtClean="0">
                          <a:solidFill>
                            <a:srgbClr val="0000CC"/>
                          </a:solidFill>
                          <a:latin typeface="Cambria Math" panose="02040503050406030204" pitchFamily="18" charset="0"/>
                        </a:rPr>
                        <m:t>+</m:t>
                      </m:r>
                      <m:nary>
                        <m:naryPr>
                          <m:chr m:val="∑"/>
                          <m:ctrlPr>
                            <a:rPr lang="el-GR" altLang="zh-CN" sz="2400" b="1" i="1" smtClean="0">
                              <a:solidFill>
                                <a:srgbClr val="0000CC"/>
                              </a:solidFill>
                              <a:latin typeface="Cambria Math" panose="02040503050406030204" pitchFamily="18" charset="0"/>
                            </a:rPr>
                          </m:ctrlPr>
                        </m:naryPr>
                        <m:sub>
                          <m:r>
                            <m:rPr>
                              <m:brk m:alnAt="23"/>
                            </m:rPr>
                            <a:rPr lang="en-US" altLang="zh-CN" sz="2400" b="1" i="1" smtClean="0">
                              <a:solidFill>
                                <a:srgbClr val="0000CC"/>
                              </a:solidFill>
                              <a:latin typeface="Cambria Math" panose="02040503050406030204" pitchFamily="18" charset="0"/>
                            </a:rPr>
                            <m:t>𝒊</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𝟎</m:t>
                          </m:r>
                        </m:sub>
                        <m:sup>
                          <m:r>
                            <a:rPr lang="en-US" altLang="zh-CN" sz="2400" b="1" i="1" smtClean="0">
                              <a:solidFill>
                                <a:srgbClr val="0000CC"/>
                              </a:solidFill>
                              <a:latin typeface="Cambria Math" panose="02040503050406030204" pitchFamily="18" charset="0"/>
                            </a:rPr>
                            <m:t>𝒏</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𝟏</m:t>
                          </m:r>
                        </m:sup>
                        <m:e>
                          <m:r>
                            <a:rPr lang="en-US" altLang="zh-CN" sz="2400" b="1" i="1" smtClean="0">
                              <a:solidFill>
                                <a:srgbClr val="0000CC"/>
                              </a:solidFill>
                              <a:latin typeface="Cambria Math" panose="02040503050406030204" pitchFamily="18" charset="0"/>
                            </a:rPr>
                            <m:t>𝑬</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𝑶</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𝒏</m:t>
                              </m:r>
                            </m:e>
                            <m:sub>
                              <m:r>
                                <a:rPr lang="en-US" altLang="zh-CN" sz="2400" b="1" i="1" smtClean="0">
                                  <a:solidFill>
                                    <a:srgbClr val="0000CC"/>
                                  </a:solidFill>
                                  <a:latin typeface="Cambria Math" panose="02040503050406030204" pitchFamily="18" charset="0"/>
                                </a:rPr>
                                <m:t>𝒊</m:t>
                              </m:r>
                            </m:sub>
                          </m:sSub>
                          <m:r>
                            <a:rPr lang="en-US" altLang="zh-CN" sz="2400" b="1" i="1" baseline="30000"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m:t>
                          </m:r>
                        </m:e>
                      </m:nary>
                    </m:oMath>
                  </m:oMathPara>
                </a14:m>
                <a:endParaRPr lang="zh-CN" altLang="en-US" sz="2400" b="1" dirty="0">
                  <a:solidFill>
                    <a:srgbClr val="0000CC"/>
                  </a:solidFill>
                </a:endParaRPr>
              </a:p>
            </p:txBody>
          </p:sp>
        </mc:Choice>
        <mc:Fallback>
          <p:sp>
            <p:nvSpPr>
              <p:cNvPr id="6" name="矩形 5"/>
              <p:cNvSpPr>
                <a:spLocks noRot="1" noChangeAspect="1" noMove="1" noResize="1" noEditPoints="1" noAdjustHandles="1" noChangeArrowheads="1" noChangeShapeType="1" noTextEdit="1"/>
              </p:cNvSpPr>
              <p:nvPr/>
            </p:nvSpPr>
            <p:spPr>
              <a:xfrm>
                <a:off x="51512" y="3557607"/>
                <a:ext cx="5524585" cy="1210614"/>
              </a:xfrm>
              <a:prstGeom prst="rect">
                <a:avLst/>
              </a:prstGeom>
              <a:blipFill rotWithShape="0">
                <a:blip r:embed="rId3"/>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p:cNvSpPr/>
              <p:nvPr/>
            </p:nvSpPr>
            <p:spPr>
              <a:xfrm>
                <a:off x="341286" y="4758380"/>
                <a:ext cx="4984125" cy="1210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rgbClr val="0000CC"/>
                          </a:solidFill>
                          <a:latin typeface="Cambria Math" panose="02040503050406030204" pitchFamily="18" charset="0"/>
                        </a:rPr>
                        <m:t>          =</m:t>
                      </m:r>
                      <m:r>
                        <m:rPr>
                          <m:sty m:val="p"/>
                        </m:rPr>
                        <a:rPr lang="el-GR" altLang="zh-CN" sz="2400" b="1" i="1" smtClean="0">
                          <a:solidFill>
                            <a:srgbClr val="0000CC"/>
                          </a:solidFill>
                          <a:latin typeface="Cambria Math" panose="02040503050406030204" pitchFamily="18" charset="0"/>
                        </a:rPr>
                        <m:t>Θ</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𝒏</m:t>
                          </m:r>
                        </m:e>
                      </m:d>
                      <m:r>
                        <a:rPr lang="en-US" altLang="zh-CN" sz="2400" b="1" i="1" smtClean="0">
                          <a:solidFill>
                            <a:srgbClr val="0000CC"/>
                          </a:solidFill>
                          <a:latin typeface="Cambria Math" panose="02040503050406030204" pitchFamily="18" charset="0"/>
                        </a:rPr>
                        <m:t>+</m:t>
                      </m:r>
                      <m:nary>
                        <m:naryPr>
                          <m:chr m:val="∑"/>
                          <m:ctrlPr>
                            <a:rPr lang="el-GR" altLang="zh-CN" sz="2400" b="1" i="1" smtClean="0">
                              <a:solidFill>
                                <a:srgbClr val="0000CC"/>
                              </a:solidFill>
                              <a:latin typeface="Cambria Math" panose="02040503050406030204" pitchFamily="18" charset="0"/>
                            </a:rPr>
                          </m:ctrlPr>
                        </m:naryPr>
                        <m:sub>
                          <m:r>
                            <m:rPr>
                              <m:brk m:alnAt="23"/>
                            </m:rPr>
                            <a:rPr lang="en-US" altLang="zh-CN" sz="2400" b="1" i="1" smtClean="0">
                              <a:solidFill>
                                <a:srgbClr val="0000CC"/>
                              </a:solidFill>
                              <a:latin typeface="Cambria Math" panose="02040503050406030204" pitchFamily="18" charset="0"/>
                            </a:rPr>
                            <m:t>𝒊</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𝟎</m:t>
                          </m:r>
                        </m:sub>
                        <m:sup>
                          <m:r>
                            <a:rPr lang="en-US" altLang="zh-CN" sz="2400" b="1" i="1" smtClean="0">
                              <a:solidFill>
                                <a:srgbClr val="0000CC"/>
                              </a:solidFill>
                              <a:latin typeface="Cambria Math" panose="02040503050406030204" pitchFamily="18" charset="0"/>
                            </a:rPr>
                            <m:t>𝒏</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𝟏</m:t>
                          </m:r>
                        </m:sup>
                        <m:e>
                          <m:r>
                            <a:rPr lang="en-US" altLang="zh-CN" sz="2400" b="1" i="1" smtClean="0">
                              <a:solidFill>
                                <a:srgbClr val="0000CC"/>
                              </a:solidFill>
                              <a:latin typeface="Cambria Math" panose="02040503050406030204" pitchFamily="18" charset="0"/>
                            </a:rPr>
                            <m:t>𝑶</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𝑬</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𝒏</m:t>
                              </m:r>
                            </m:e>
                            <m:sub>
                              <m:r>
                                <a:rPr lang="en-US" altLang="zh-CN" sz="2400" b="1" i="1" smtClean="0">
                                  <a:solidFill>
                                    <a:srgbClr val="0000CC"/>
                                  </a:solidFill>
                                  <a:latin typeface="Cambria Math" panose="02040503050406030204" pitchFamily="18" charset="0"/>
                                </a:rPr>
                                <m:t>𝒊</m:t>
                              </m:r>
                            </m:sub>
                          </m:sSub>
                          <m:r>
                            <a:rPr lang="en-US" altLang="zh-CN" sz="2400" b="1" i="1" baseline="30000"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m:t>
                          </m:r>
                        </m:e>
                      </m:nary>
                    </m:oMath>
                  </m:oMathPara>
                </a14:m>
                <a:endParaRPr lang="zh-CN" altLang="en-US" sz="2400" b="1" dirty="0">
                  <a:solidFill>
                    <a:srgbClr val="0000CC"/>
                  </a:solidFill>
                </a:endParaRPr>
              </a:p>
            </p:txBody>
          </p:sp>
        </mc:Choice>
        <mc:Fallback>
          <p:sp>
            <p:nvSpPr>
              <p:cNvPr id="7" name="矩形 6"/>
              <p:cNvSpPr>
                <a:spLocks noRot="1" noChangeAspect="1" noMove="1" noResize="1" noEditPoints="1" noAdjustHandles="1" noChangeArrowheads="1" noChangeShapeType="1" noTextEdit="1"/>
              </p:cNvSpPr>
              <p:nvPr/>
            </p:nvSpPr>
            <p:spPr>
              <a:xfrm>
                <a:off x="341286" y="4758380"/>
                <a:ext cx="4984125" cy="1210614"/>
              </a:xfrm>
              <a:prstGeom prst="rect">
                <a:avLst/>
              </a:prstGeom>
              <a:blipFill rotWithShape="0">
                <a:blip r:embed="rId4"/>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p:cNvSpPr/>
              <p:nvPr/>
            </p:nvSpPr>
            <p:spPr>
              <a:xfrm>
                <a:off x="4147901" y="4758380"/>
                <a:ext cx="4984125" cy="1210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rgbClr val="0000CC"/>
                          </a:solidFill>
                          <a:latin typeface="Cambria Math" panose="02040503050406030204" pitchFamily="18" charset="0"/>
                        </a:rPr>
                        <m:t>        =</m:t>
                      </m:r>
                      <m:r>
                        <m:rPr>
                          <m:sty m:val="p"/>
                        </m:rPr>
                        <a:rPr lang="el-GR" altLang="zh-CN" sz="2400" b="1" i="1" smtClean="0">
                          <a:solidFill>
                            <a:srgbClr val="0000CC"/>
                          </a:solidFill>
                          <a:latin typeface="Cambria Math" panose="02040503050406030204" pitchFamily="18" charset="0"/>
                        </a:rPr>
                        <m:t>Θ</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𝒏</m:t>
                          </m:r>
                        </m:e>
                      </m:d>
                      <m:r>
                        <a:rPr lang="en-US" altLang="zh-CN" sz="2400" b="1" i="1" smtClean="0">
                          <a:solidFill>
                            <a:srgbClr val="0000CC"/>
                          </a:solidFill>
                          <a:latin typeface="Cambria Math" panose="02040503050406030204" pitchFamily="18" charset="0"/>
                        </a:rPr>
                        <m:t>+</m:t>
                      </m:r>
                      <m:nary>
                        <m:naryPr>
                          <m:chr m:val="∑"/>
                          <m:ctrlPr>
                            <a:rPr lang="el-GR" altLang="zh-CN" sz="2400" b="1" i="1" smtClean="0">
                              <a:solidFill>
                                <a:srgbClr val="0000CC"/>
                              </a:solidFill>
                              <a:latin typeface="Cambria Math" panose="02040503050406030204" pitchFamily="18" charset="0"/>
                            </a:rPr>
                          </m:ctrlPr>
                        </m:naryPr>
                        <m:sub>
                          <m:r>
                            <m:rPr>
                              <m:brk m:alnAt="23"/>
                            </m:rPr>
                            <a:rPr lang="en-US" altLang="zh-CN" sz="2400" b="1" i="1" smtClean="0">
                              <a:solidFill>
                                <a:srgbClr val="0000CC"/>
                              </a:solidFill>
                              <a:latin typeface="Cambria Math" panose="02040503050406030204" pitchFamily="18" charset="0"/>
                            </a:rPr>
                            <m:t>𝒊</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𝟎</m:t>
                          </m:r>
                        </m:sub>
                        <m:sup>
                          <m:r>
                            <a:rPr lang="en-US" altLang="zh-CN" sz="2400" b="1" i="1" smtClean="0">
                              <a:solidFill>
                                <a:srgbClr val="0000CC"/>
                              </a:solidFill>
                              <a:latin typeface="Cambria Math" panose="02040503050406030204" pitchFamily="18" charset="0"/>
                            </a:rPr>
                            <m:t>𝒏</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𝟏</m:t>
                          </m:r>
                        </m:sup>
                        <m:e>
                          <m:r>
                            <a:rPr lang="en-US" altLang="zh-CN" sz="2400" b="1" i="1" smtClean="0">
                              <a:solidFill>
                                <a:srgbClr val="0000CC"/>
                              </a:solidFill>
                              <a:latin typeface="Cambria Math" panose="02040503050406030204" pitchFamily="18" charset="0"/>
                            </a:rPr>
                            <m:t>𝑶</m:t>
                          </m:r>
                          <m:d>
                            <m:dPr>
                              <m:ctrlPr>
                                <a:rPr lang="en-US" altLang="zh-CN" sz="2400" b="1" i="1" smtClean="0">
                                  <a:solidFill>
                                    <a:srgbClr val="0000CC"/>
                                  </a:solidFill>
                                  <a:latin typeface="Cambria Math" panose="02040503050406030204" pitchFamily="18" charset="0"/>
                                </a:rPr>
                              </m:ctrlPr>
                            </m:dPr>
                            <m:e>
                              <m:r>
                                <a:rPr lang="en-US" altLang="zh-CN" sz="2400" b="1" i="1"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m:t>
                              </m:r>
                              <m:f>
                                <m:fPr>
                                  <m:ctrlPr>
                                    <a:rPr lang="en-US" altLang="zh-CN" sz="2400" b="1" i="1" smtClean="0">
                                      <a:solidFill>
                                        <a:srgbClr val="0000CC"/>
                                      </a:solidFill>
                                      <a:latin typeface="Cambria Math" panose="02040503050406030204" pitchFamily="18" charset="0"/>
                                    </a:rPr>
                                  </m:ctrlPr>
                                </m:fPr>
                                <m:num>
                                  <m:r>
                                    <a:rPr lang="en-US" altLang="zh-CN" sz="2400" b="1" i="1" smtClean="0">
                                      <a:solidFill>
                                        <a:srgbClr val="0000CC"/>
                                      </a:solidFill>
                                      <a:latin typeface="Cambria Math" panose="02040503050406030204" pitchFamily="18" charset="0"/>
                                    </a:rPr>
                                    <m:t>𝟏</m:t>
                                  </m:r>
                                </m:num>
                                <m:den>
                                  <m:r>
                                    <a:rPr lang="en-US" altLang="zh-CN" sz="2400" b="1" i="1" smtClean="0">
                                      <a:solidFill>
                                        <a:srgbClr val="0000CC"/>
                                      </a:solidFill>
                                      <a:latin typeface="Cambria Math" panose="02040503050406030204" pitchFamily="18" charset="0"/>
                                    </a:rPr>
                                    <m:t>𝒏</m:t>
                                  </m:r>
                                </m:den>
                              </m:f>
                            </m:e>
                          </m:d>
                          <m:r>
                            <a:rPr lang="en-US" altLang="zh-CN" sz="2400" b="1" i="1" smtClean="0">
                              <a:solidFill>
                                <a:srgbClr val="0000CC"/>
                              </a:solidFill>
                              <a:latin typeface="Cambria Math" panose="02040503050406030204" pitchFamily="18" charset="0"/>
                            </a:rPr>
                            <m:t>=</m:t>
                          </m:r>
                          <m:r>
                            <m:rPr>
                              <m:sty m:val="p"/>
                            </m:rPr>
                            <a:rPr lang="el-GR" altLang="zh-CN" sz="2400" b="1" i="1" smtClean="0">
                              <a:solidFill>
                                <a:srgbClr val="0000CC"/>
                              </a:solidFill>
                              <a:latin typeface="Cambria Math" panose="02040503050406030204" pitchFamily="18" charset="0"/>
                            </a:rPr>
                            <m:t>Θ</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𝒏</m:t>
                          </m:r>
                          <m:r>
                            <a:rPr lang="en-US" altLang="zh-CN" sz="2400" b="1" i="1" smtClean="0">
                              <a:solidFill>
                                <a:srgbClr val="0000CC"/>
                              </a:solidFill>
                              <a:latin typeface="Cambria Math" panose="02040503050406030204" pitchFamily="18" charset="0"/>
                            </a:rPr>
                            <m:t>)</m:t>
                          </m:r>
                        </m:e>
                      </m:nary>
                    </m:oMath>
                  </m:oMathPara>
                </a14:m>
                <a:endParaRPr lang="zh-CN" altLang="en-US" sz="2400" b="1" dirty="0">
                  <a:solidFill>
                    <a:srgbClr val="0000CC"/>
                  </a:solidFill>
                </a:endParaRPr>
              </a:p>
            </p:txBody>
          </p:sp>
        </mc:Choice>
        <mc:Fallback>
          <p:sp>
            <p:nvSpPr>
              <p:cNvPr id="8" name="矩形 7"/>
              <p:cNvSpPr>
                <a:spLocks noRot="1" noChangeAspect="1" noMove="1" noResize="1" noEditPoints="1" noAdjustHandles="1" noChangeArrowheads="1" noChangeShapeType="1" noTextEdit="1"/>
              </p:cNvSpPr>
              <p:nvPr/>
            </p:nvSpPr>
            <p:spPr>
              <a:xfrm>
                <a:off x="4147901" y="4758380"/>
                <a:ext cx="4984125" cy="1210614"/>
              </a:xfrm>
              <a:prstGeom prst="rect">
                <a:avLst/>
              </a:prstGeom>
              <a:blipFill rotWithShape="0">
                <a:blip r:embed="rId5"/>
                <a:stretch>
                  <a:fillRect/>
                </a:stretch>
              </a:blipFill>
              <a:ln>
                <a:no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mn-ea"/>
              </a:rPr>
              <a:t>基数排序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Radix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marL="457200" lvl="1" indent="0">
              <a:buClr>
                <a:srgbClr val="F40CB7"/>
              </a:buClr>
              <a:buNone/>
            </a:pPr>
            <a:r>
              <a:rPr lang="zh-CN" altLang="en-US" b="1" dirty="0">
                <a:latin typeface="+mn-ea"/>
              </a:rPr>
              <a:t>按低位有效位进行排序：</a:t>
            </a:r>
            <a:r>
              <a:rPr lang="en-US" altLang="zh-CN" b="1" dirty="0">
                <a:solidFill>
                  <a:srgbClr val="0000CC"/>
                </a:solidFill>
              </a:rPr>
              <a:t>73  22  93  43  55  14  28  65  39  81</a:t>
            </a:r>
            <a:endParaRPr lang="en-US" altLang="zh-CN" b="1" dirty="0">
              <a:solidFill>
                <a:srgbClr val="0000CC"/>
              </a:solidFill>
              <a:latin typeface="+mn-ea"/>
            </a:endParaRPr>
          </a:p>
          <a:p>
            <a:pPr marL="457200" lvl="1" indent="0">
              <a:buClr>
                <a:srgbClr val="F40CB7"/>
              </a:buClr>
              <a:buNone/>
            </a:pPr>
            <a:r>
              <a:rPr lang="zh-CN" altLang="en-US" b="1" dirty="0">
                <a:latin typeface="+mn-ea"/>
              </a:rPr>
              <a:t>基数排序是通过“分配”和“收集”过程实现排序。</a:t>
            </a:r>
            <a:endParaRPr lang="en-US" altLang="zh-CN" b="1" dirty="0">
              <a:latin typeface="+mn-ea"/>
            </a:endParaRPr>
          </a:p>
          <a:p>
            <a:pPr marL="457200" lvl="1" indent="0">
              <a:buClr>
                <a:srgbClr val="F40CB7"/>
              </a:buClr>
              <a:buNone/>
            </a:pPr>
            <a:endParaRPr lang="zh-CN" altLang="en-US" b="1" dirty="0">
              <a:latin typeface="+mn-ea"/>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graphicFrame>
        <p:nvGraphicFramePr>
          <p:cNvPr id="4" name="表格 3"/>
          <p:cNvGraphicFramePr>
            <a:graphicFrameLocks noGrp="1"/>
          </p:cNvGraphicFramePr>
          <p:nvPr/>
        </p:nvGraphicFramePr>
        <p:xfrm>
          <a:off x="259065" y="2963752"/>
          <a:ext cx="4375848" cy="3657600"/>
        </p:xfrm>
        <a:graphic>
          <a:graphicData uri="http://schemas.openxmlformats.org/drawingml/2006/table">
            <a:tbl>
              <a:tblPr firstRow="1" bandRow="1">
                <a:tableStyleId>{5940675A-B579-460E-94D1-54222C63F5DA}</a:tableStyleId>
              </a:tblPr>
              <a:tblGrid>
                <a:gridCol w="546981"/>
                <a:gridCol w="546981"/>
                <a:gridCol w="546981"/>
                <a:gridCol w="546981"/>
                <a:gridCol w="546981"/>
                <a:gridCol w="546981"/>
                <a:gridCol w="546981"/>
                <a:gridCol w="546981"/>
              </a:tblGrid>
              <a:tr h="328411">
                <a:tc>
                  <a:txBody>
                    <a:bodyPr/>
                    <a:lstStyle/>
                    <a:p>
                      <a:pPr algn="ctr"/>
                      <a:r>
                        <a:rPr lang="en-US" altLang="zh-CN" b="1" dirty="0"/>
                        <a:t>0</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1</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2</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3</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4</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5</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6</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7</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8</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28411">
                <a:tc>
                  <a:txBody>
                    <a:bodyPr/>
                    <a:lstStyle/>
                    <a:p>
                      <a:pPr algn="ctr"/>
                      <a:r>
                        <a:rPr lang="en-US" altLang="zh-CN" b="1" dirty="0"/>
                        <a:t>9</a:t>
                      </a:r>
                      <a:endParaRPr lang="zh-CN"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bl>
          </a:graphicData>
        </a:graphic>
      </p:graphicFrame>
      <p:sp>
        <p:nvSpPr>
          <p:cNvPr id="5" name="文本框 4"/>
          <p:cNvSpPr txBox="1"/>
          <p:nvPr/>
        </p:nvSpPr>
        <p:spPr>
          <a:xfrm>
            <a:off x="4893978" y="2906180"/>
            <a:ext cx="4238047" cy="400110"/>
          </a:xfrm>
          <a:prstGeom prst="rect">
            <a:avLst/>
          </a:prstGeom>
          <a:noFill/>
        </p:spPr>
        <p:txBody>
          <a:bodyPr wrap="square" rtlCol="0">
            <a:spAutoFit/>
          </a:bodyPr>
          <a:lstStyle/>
          <a:p>
            <a:r>
              <a:rPr lang="en-US" altLang="zh-CN" sz="2000" b="1" dirty="0"/>
              <a:t>1</a:t>
            </a:r>
            <a:r>
              <a:rPr lang="zh-CN" altLang="en-US" sz="2000" b="1" dirty="0"/>
              <a:t>、遍历数据序列，根据个位数分配</a:t>
            </a:r>
            <a:endParaRPr lang="zh-CN" altLang="en-US" sz="2000" b="1" dirty="0"/>
          </a:p>
        </p:txBody>
      </p:sp>
      <p:sp>
        <p:nvSpPr>
          <p:cNvPr id="6" name="矩形 5"/>
          <p:cNvSpPr/>
          <p:nvPr/>
        </p:nvSpPr>
        <p:spPr>
          <a:xfrm>
            <a:off x="804321" y="4062299"/>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73</a:t>
            </a:r>
            <a:endParaRPr lang="zh-CN" altLang="en-US" sz="2000" b="1" dirty="0"/>
          </a:p>
        </p:txBody>
      </p:sp>
      <p:sp>
        <p:nvSpPr>
          <p:cNvPr id="7" name="矩形 6"/>
          <p:cNvSpPr/>
          <p:nvPr/>
        </p:nvSpPr>
        <p:spPr>
          <a:xfrm>
            <a:off x="804321" y="3701690"/>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22</a:t>
            </a:r>
            <a:endParaRPr lang="zh-CN" altLang="en-US" sz="2000" b="1" dirty="0"/>
          </a:p>
        </p:txBody>
      </p:sp>
      <p:sp>
        <p:nvSpPr>
          <p:cNvPr id="8" name="矩形 7"/>
          <p:cNvSpPr/>
          <p:nvPr/>
        </p:nvSpPr>
        <p:spPr>
          <a:xfrm>
            <a:off x="1349740" y="4067752"/>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93</a:t>
            </a:r>
            <a:endParaRPr lang="zh-CN" altLang="en-US" sz="2000" b="1" dirty="0"/>
          </a:p>
        </p:txBody>
      </p:sp>
      <p:sp>
        <p:nvSpPr>
          <p:cNvPr id="9" name="矩形 8"/>
          <p:cNvSpPr/>
          <p:nvPr/>
        </p:nvSpPr>
        <p:spPr>
          <a:xfrm>
            <a:off x="1895159" y="4062298"/>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43</a:t>
            </a:r>
            <a:endParaRPr lang="zh-CN" altLang="en-US" sz="2000" b="1" dirty="0"/>
          </a:p>
        </p:txBody>
      </p:sp>
      <p:sp>
        <p:nvSpPr>
          <p:cNvPr id="10" name="矩形 9"/>
          <p:cNvSpPr/>
          <p:nvPr/>
        </p:nvSpPr>
        <p:spPr>
          <a:xfrm>
            <a:off x="804321" y="4785126"/>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55</a:t>
            </a:r>
            <a:endParaRPr lang="zh-CN" altLang="en-US" sz="2000" b="1" dirty="0"/>
          </a:p>
        </p:txBody>
      </p:sp>
      <p:sp>
        <p:nvSpPr>
          <p:cNvPr id="11" name="矩形 10"/>
          <p:cNvSpPr/>
          <p:nvPr/>
        </p:nvSpPr>
        <p:spPr>
          <a:xfrm>
            <a:off x="814658" y="4422907"/>
            <a:ext cx="532540"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14</a:t>
            </a:r>
            <a:endParaRPr lang="zh-CN" altLang="en-US" sz="2000" b="1" dirty="0"/>
          </a:p>
        </p:txBody>
      </p:sp>
      <p:sp>
        <p:nvSpPr>
          <p:cNvPr id="12" name="矩形 11"/>
          <p:cNvSpPr/>
          <p:nvPr/>
        </p:nvSpPr>
        <p:spPr>
          <a:xfrm>
            <a:off x="814658" y="5882063"/>
            <a:ext cx="532540" cy="36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28</a:t>
            </a:r>
            <a:endParaRPr lang="zh-CN" altLang="en-US" sz="2000" b="1" dirty="0"/>
          </a:p>
        </p:txBody>
      </p:sp>
      <p:sp>
        <p:nvSpPr>
          <p:cNvPr id="13" name="矩形 12"/>
          <p:cNvSpPr/>
          <p:nvPr/>
        </p:nvSpPr>
        <p:spPr>
          <a:xfrm>
            <a:off x="1349740" y="4783516"/>
            <a:ext cx="532540" cy="36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65</a:t>
            </a:r>
            <a:endParaRPr lang="zh-CN" altLang="en-US" sz="2000" b="1" dirty="0"/>
          </a:p>
        </p:txBody>
      </p:sp>
      <p:sp>
        <p:nvSpPr>
          <p:cNvPr id="14" name="矩形 13"/>
          <p:cNvSpPr/>
          <p:nvPr/>
        </p:nvSpPr>
        <p:spPr>
          <a:xfrm>
            <a:off x="809574" y="6252286"/>
            <a:ext cx="532540" cy="36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39</a:t>
            </a:r>
            <a:endParaRPr lang="zh-CN" altLang="en-US" sz="2000" b="1" dirty="0"/>
          </a:p>
        </p:txBody>
      </p:sp>
      <p:sp>
        <p:nvSpPr>
          <p:cNvPr id="15" name="矩形 14"/>
          <p:cNvSpPr/>
          <p:nvPr/>
        </p:nvSpPr>
        <p:spPr>
          <a:xfrm>
            <a:off x="809574" y="3314745"/>
            <a:ext cx="532540" cy="36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81</a:t>
            </a:r>
            <a:endParaRPr lang="zh-CN" altLang="en-US" sz="2000" b="1" dirty="0"/>
          </a:p>
        </p:txBody>
      </p:sp>
      <p:sp>
        <p:nvSpPr>
          <p:cNvPr id="16" name="文本框 15"/>
          <p:cNvSpPr txBox="1"/>
          <p:nvPr/>
        </p:nvSpPr>
        <p:spPr>
          <a:xfrm>
            <a:off x="4893977" y="3492500"/>
            <a:ext cx="4238047" cy="707886"/>
          </a:xfrm>
          <a:prstGeom prst="rect">
            <a:avLst/>
          </a:prstGeom>
          <a:noFill/>
        </p:spPr>
        <p:txBody>
          <a:bodyPr wrap="square" rtlCol="0">
            <a:spAutoFit/>
          </a:bodyPr>
          <a:lstStyle/>
          <a:p>
            <a:r>
              <a:rPr lang="en-US" altLang="zh-CN" sz="2000" b="1" dirty="0"/>
              <a:t>2</a:t>
            </a:r>
            <a:r>
              <a:rPr lang="zh-CN" altLang="en-US" sz="2000" b="1" dirty="0"/>
              <a:t>、由顶至底收集数据：</a:t>
            </a:r>
            <a:endParaRPr lang="en-US" altLang="zh-CN" sz="2000" b="1" dirty="0"/>
          </a:p>
          <a:p>
            <a:r>
              <a:rPr lang="en-US" altLang="zh-CN" sz="2000" dirty="0"/>
              <a:t>       </a:t>
            </a:r>
            <a:r>
              <a:rPr lang="en-US" altLang="zh-CN" sz="2000" b="1" dirty="0">
                <a:solidFill>
                  <a:srgbClr val="FF0000"/>
                </a:solidFill>
              </a:rPr>
              <a:t>81  22  73  93  43  14  55  65  28  39</a:t>
            </a:r>
            <a:endParaRPr lang="zh-CN" altLang="en-US" sz="2000" b="1" dirty="0">
              <a:solidFill>
                <a:srgbClr val="FF0000"/>
              </a:solidFill>
            </a:endParaRPr>
          </a:p>
        </p:txBody>
      </p:sp>
      <p:sp>
        <p:nvSpPr>
          <p:cNvPr id="17" name="文本框 16"/>
          <p:cNvSpPr txBox="1"/>
          <p:nvPr/>
        </p:nvSpPr>
        <p:spPr>
          <a:xfrm>
            <a:off x="4893976" y="4315307"/>
            <a:ext cx="4238047" cy="400110"/>
          </a:xfrm>
          <a:prstGeom prst="rect">
            <a:avLst/>
          </a:prstGeom>
          <a:noFill/>
        </p:spPr>
        <p:txBody>
          <a:bodyPr wrap="square" rtlCol="0">
            <a:spAutoFit/>
          </a:bodyPr>
          <a:lstStyle/>
          <a:p>
            <a:r>
              <a:rPr lang="en-US" altLang="zh-CN" sz="2000" b="1" dirty="0"/>
              <a:t>3</a:t>
            </a:r>
            <a:r>
              <a:rPr lang="zh-CN" altLang="en-US" sz="2000" b="1" dirty="0"/>
              <a:t>、遍历数据序列，根据十位数分配</a:t>
            </a:r>
            <a:endParaRPr lang="zh-CN" altLang="en-US" sz="2000" b="1" dirty="0"/>
          </a:p>
        </p:txBody>
      </p:sp>
      <p:sp>
        <p:nvSpPr>
          <p:cNvPr id="18" name="矩形 17"/>
          <p:cNvSpPr/>
          <p:nvPr/>
        </p:nvSpPr>
        <p:spPr>
          <a:xfrm>
            <a:off x="814658" y="5882599"/>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81</a:t>
            </a:r>
            <a:endParaRPr lang="zh-CN" altLang="en-US" sz="2000" b="1" dirty="0">
              <a:solidFill>
                <a:srgbClr val="FFFF00"/>
              </a:solidFill>
            </a:endParaRPr>
          </a:p>
        </p:txBody>
      </p:sp>
      <p:sp>
        <p:nvSpPr>
          <p:cNvPr id="19" name="矩形 18"/>
          <p:cNvSpPr/>
          <p:nvPr/>
        </p:nvSpPr>
        <p:spPr>
          <a:xfrm>
            <a:off x="804321" y="3696729"/>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22</a:t>
            </a:r>
            <a:endParaRPr lang="zh-CN" altLang="en-US" sz="2000" b="1" dirty="0">
              <a:solidFill>
                <a:srgbClr val="FFFF00"/>
              </a:solidFill>
            </a:endParaRPr>
          </a:p>
        </p:txBody>
      </p:sp>
      <p:sp>
        <p:nvSpPr>
          <p:cNvPr id="20" name="矩形 19"/>
          <p:cNvSpPr/>
          <p:nvPr/>
        </p:nvSpPr>
        <p:spPr>
          <a:xfrm>
            <a:off x="814658" y="5525255"/>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73</a:t>
            </a:r>
            <a:endParaRPr lang="zh-CN" altLang="en-US" sz="2000" b="1" dirty="0">
              <a:solidFill>
                <a:srgbClr val="FFFF00"/>
              </a:solidFill>
            </a:endParaRPr>
          </a:p>
        </p:txBody>
      </p:sp>
      <p:sp>
        <p:nvSpPr>
          <p:cNvPr id="21" name="矩形 20"/>
          <p:cNvSpPr/>
          <p:nvPr/>
        </p:nvSpPr>
        <p:spPr>
          <a:xfrm>
            <a:off x="812116" y="6251750"/>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93</a:t>
            </a:r>
            <a:endParaRPr lang="zh-CN" altLang="en-US" sz="2000" b="1" dirty="0">
              <a:solidFill>
                <a:srgbClr val="FFFF00"/>
              </a:solidFill>
            </a:endParaRPr>
          </a:p>
        </p:txBody>
      </p:sp>
      <p:sp>
        <p:nvSpPr>
          <p:cNvPr id="22" name="矩形 21"/>
          <p:cNvSpPr/>
          <p:nvPr/>
        </p:nvSpPr>
        <p:spPr>
          <a:xfrm>
            <a:off x="809574" y="4433900"/>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43</a:t>
            </a:r>
            <a:endParaRPr lang="zh-CN" altLang="en-US" sz="2000" b="1" dirty="0">
              <a:solidFill>
                <a:srgbClr val="FFFF00"/>
              </a:solidFill>
            </a:endParaRPr>
          </a:p>
        </p:txBody>
      </p:sp>
      <p:sp>
        <p:nvSpPr>
          <p:cNvPr id="23" name="矩形 22"/>
          <p:cNvSpPr/>
          <p:nvPr/>
        </p:nvSpPr>
        <p:spPr>
          <a:xfrm>
            <a:off x="804321" y="3335157"/>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14</a:t>
            </a:r>
            <a:endParaRPr lang="zh-CN" altLang="en-US" sz="2000" b="1" dirty="0">
              <a:solidFill>
                <a:srgbClr val="FFFF00"/>
              </a:solidFill>
            </a:endParaRPr>
          </a:p>
        </p:txBody>
      </p:sp>
      <p:sp>
        <p:nvSpPr>
          <p:cNvPr id="24" name="矩形 23"/>
          <p:cNvSpPr/>
          <p:nvPr/>
        </p:nvSpPr>
        <p:spPr>
          <a:xfrm>
            <a:off x="804321" y="4800731"/>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55</a:t>
            </a:r>
            <a:endParaRPr lang="zh-CN" altLang="en-US" sz="2000" b="1" dirty="0">
              <a:solidFill>
                <a:srgbClr val="FFFF00"/>
              </a:solidFill>
            </a:endParaRPr>
          </a:p>
        </p:txBody>
      </p:sp>
      <p:sp>
        <p:nvSpPr>
          <p:cNvPr id="25" name="矩形 24"/>
          <p:cNvSpPr/>
          <p:nvPr/>
        </p:nvSpPr>
        <p:spPr>
          <a:xfrm>
            <a:off x="804321" y="5171782"/>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65</a:t>
            </a:r>
            <a:endParaRPr lang="zh-CN" altLang="en-US" sz="2000" b="1" dirty="0">
              <a:solidFill>
                <a:srgbClr val="FFFF00"/>
              </a:solidFill>
            </a:endParaRPr>
          </a:p>
        </p:txBody>
      </p:sp>
      <p:sp>
        <p:nvSpPr>
          <p:cNvPr id="26" name="矩形 25"/>
          <p:cNvSpPr/>
          <p:nvPr/>
        </p:nvSpPr>
        <p:spPr>
          <a:xfrm>
            <a:off x="1355413" y="3701111"/>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28</a:t>
            </a:r>
            <a:endParaRPr lang="zh-CN" altLang="en-US" sz="2000" b="1" dirty="0">
              <a:solidFill>
                <a:srgbClr val="FFFF00"/>
              </a:solidFill>
            </a:endParaRPr>
          </a:p>
        </p:txBody>
      </p:sp>
      <p:sp>
        <p:nvSpPr>
          <p:cNvPr id="27" name="矩形 26"/>
          <p:cNvSpPr/>
          <p:nvPr/>
        </p:nvSpPr>
        <p:spPr>
          <a:xfrm>
            <a:off x="804319" y="4072828"/>
            <a:ext cx="532540" cy="363916"/>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00"/>
                </a:solidFill>
              </a:rPr>
              <a:t>39</a:t>
            </a:r>
            <a:endParaRPr lang="zh-CN" altLang="en-US" sz="2000" b="1" dirty="0">
              <a:solidFill>
                <a:srgbClr val="FFFF00"/>
              </a:solidFill>
            </a:endParaRPr>
          </a:p>
        </p:txBody>
      </p:sp>
      <p:sp>
        <p:nvSpPr>
          <p:cNvPr id="28" name="文本框 27"/>
          <p:cNvSpPr txBox="1"/>
          <p:nvPr/>
        </p:nvSpPr>
        <p:spPr>
          <a:xfrm>
            <a:off x="4905953" y="4966715"/>
            <a:ext cx="4238047" cy="707886"/>
          </a:xfrm>
          <a:prstGeom prst="rect">
            <a:avLst/>
          </a:prstGeom>
          <a:noFill/>
        </p:spPr>
        <p:txBody>
          <a:bodyPr wrap="square" rtlCol="0">
            <a:spAutoFit/>
          </a:bodyPr>
          <a:lstStyle/>
          <a:p>
            <a:r>
              <a:rPr lang="en-US" altLang="zh-CN" sz="2000" b="1" dirty="0"/>
              <a:t>4</a:t>
            </a:r>
            <a:r>
              <a:rPr lang="zh-CN" altLang="en-US" sz="2000" b="1" dirty="0"/>
              <a:t>、由顶至底收集数据：</a:t>
            </a:r>
            <a:endParaRPr lang="en-US" altLang="zh-CN" sz="2000" b="1" dirty="0"/>
          </a:p>
          <a:p>
            <a:r>
              <a:rPr lang="en-US" altLang="zh-CN" sz="2000" dirty="0"/>
              <a:t>       </a:t>
            </a:r>
            <a:r>
              <a:rPr lang="en-US" altLang="zh-CN" sz="2000" b="1" dirty="0">
                <a:solidFill>
                  <a:srgbClr val="FF0000"/>
                </a:solidFill>
              </a:rPr>
              <a:t>14  22  28  39  43  55  65  73  81  93</a:t>
            </a:r>
            <a:endParaRPr lang="zh-CN" altLang="en-US" sz="2000" b="1" dirty="0">
              <a:solidFill>
                <a:srgbClr val="FF0000"/>
              </a:solidFill>
            </a:endParaRPr>
          </a:p>
        </p:txBody>
      </p:sp>
      <p:sp>
        <p:nvSpPr>
          <p:cNvPr id="29" name="矩形 28"/>
          <p:cNvSpPr/>
          <p:nvPr/>
        </p:nvSpPr>
        <p:spPr>
          <a:xfrm>
            <a:off x="5264628" y="5767584"/>
            <a:ext cx="3520696" cy="612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基数排序是稳定排序</a:t>
            </a:r>
            <a:endParaRPr lang="zh-CN" altLang="en-US" sz="28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 nodeType="afterEffect">
                                  <p:stCondLst>
                                    <p:cond delay="0"/>
                                  </p:stCondLst>
                                  <p:childTnLst>
                                    <p:set>
                                      <p:cBhvr>
                                        <p:cTn id="57" dur="1" fill="hold">
                                          <p:stCondLst>
                                            <p:cond delay="0"/>
                                          </p:stCondLst>
                                        </p:cTn>
                                        <p:tgtEl>
                                          <p:spTgt spid="6"/>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1" nodeType="afterEffect">
                                  <p:stCondLst>
                                    <p:cond delay="0"/>
                                  </p:stCondLst>
                                  <p:childTnLst>
                                    <p:set>
                                      <p:cBhvr>
                                        <p:cTn id="60" dur="1" fill="hold">
                                          <p:stCondLst>
                                            <p:cond delay="0"/>
                                          </p:stCondLst>
                                        </p:cTn>
                                        <p:tgtEl>
                                          <p:spTgt spid="7"/>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8"/>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1" nodeType="after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par>
                          <p:cTn id="67" fill="hold">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1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grpId="1"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0"/>
                            </p:stCondLst>
                            <p:childTnLst>
                              <p:par>
                                <p:cTn id="77" presetID="1" presetClass="exit" presetSubtype="0" fill="hold" grpId="1" nodeType="afterEffect">
                                  <p:stCondLst>
                                    <p:cond delay="0"/>
                                  </p:stCondLst>
                                  <p:childTnLst>
                                    <p:set>
                                      <p:cBhvr>
                                        <p:cTn id="78" dur="1" fill="hold">
                                          <p:stCondLst>
                                            <p:cond delay="0"/>
                                          </p:stCondLst>
                                        </p:cTn>
                                        <p:tgtEl>
                                          <p:spTgt spid="13"/>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1" nodeType="afterEffect">
                                  <p:stCondLst>
                                    <p:cond delay="0"/>
                                  </p:stCondLst>
                                  <p:childTnLst>
                                    <p:set>
                                      <p:cBhvr>
                                        <p:cTn id="81" dur="1" fill="hold">
                                          <p:stCondLst>
                                            <p:cond delay="0"/>
                                          </p:stCondLst>
                                        </p:cTn>
                                        <p:tgtEl>
                                          <p:spTgt spid="14"/>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1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469840" y="1252359"/>
            <a:ext cx="7648404" cy="5092938"/>
          </a:xfrm>
          <a:prstGeom prst="rect">
            <a:avLst/>
          </a:prstGeom>
        </p:spPr>
      </p:pic>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云形 4"/>
          <p:cNvSpPr/>
          <p:nvPr/>
        </p:nvSpPr>
        <p:spPr>
          <a:xfrm>
            <a:off x="1469840" y="2021983"/>
            <a:ext cx="1852911" cy="1081825"/>
          </a:xfrm>
          <a:prstGeom prst="cloud">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云形 5"/>
          <p:cNvSpPr/>
          <p:nvPr/>
        </p:nvSpPr>
        <p:spPr>
          <a:xfrm>
            <a:off x="3193462" y="3218109"/>
            <a:ext cx="1852911" cy="1081825"/>
          </a:xfrm>
          <a:prstGeom prst="cloud">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云形 6"/>
          <p:cNvSpPr/>
          <p:nvPr/>
        </p:nvSpPr>
        <p:spPr>
          <a:xfrm>
            <a:off x="3567448" y="1252359"/>
            <a:ext cx="1478925" cy="769624"/>
          </a:xfrm>
          <a:prstGeom prst="cloud">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云形 7"/>
          <p:cNvSpPr/>
          <p:nvPr/>
        </p:nvSpPr>
        <p:spPr>
          <a:xfrm>
            <a:off x="3567447" y="4198513"/>
            <a:ext cx="1478926" cy="739290"/>
          </a:xfrm>
          <a:prstGeom prst="cloud">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云形 8"/>
          <p:cNvSpPr/>
          <p:nvPr/>
        </p:nvSpPr>
        <p:spPr>
          <a:xfrm>
            <a:off x="5229397" y="1361404"/>
            <a:ext cx="1914584" cy="1201492"/>
          </a:xfrm>
          <a:prstGeom prst="cloud">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797" y="1361404"/>
            <a:ext cx="1325205" cy="4009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rgbClr val="FF0000"/>
                </a:solidFill>
              </a:rPr>
              <a:t>为了保证基数排序的正确性，</a:t>
            </a:r>
            <a:r>
              <a:rPr lang="zh-CN" altLang="en-US" sz="2000" b="1" dirty="0">
                <a:solidFill>
                  <a:srgbClr val="FF0000"/>
                </a:solidFill>
              </a:rPr>
              <a:t>针对</a:t>
            </a:r>
            <a:r>
              <a:rPr lang="zh-CN" altLang="zh-CN" sz="2000" b="1" dirty="0">
                <a:solidFill>
                  <a:srgbClr val="FF0000"/>
                </a:solidFill>
              </a:rPr>
              <a:t>一位</a:t>
            </a:r>
            <a:r>
              <a:rPr lang="zh-CN" altLang="en-US" sz="2000" b="1" dirty="0">
                <a:solidFill>
                  <a:srgbClr val="FF0000"/>
                </a:solidFill>
              </a:rPr>
              <a:t>数</a:t>
            </a:r>
            <a:r>
              <a:rPr lang="zh-CN" altLang="zh-CN" sz="2000" b="1" dirty="0">
                <a:solidFill>
                  <a:srgbClr val="FF0000"/>
                </a:solidFill>
              </a:rPr>
              <a:t>的排序算法必须是稳定的</a:t>
            </a:r>
            <a:r>
              <a:rPr lang="zh-CN" altLang="en-US" sz="2000" b="1" dirty="0">
                <a:solidFill>
                  <a:srgbClr val="FF0000"/>
                </a:solidFill>
              </a:rPr>
              <a:t>。</a:t>
            </a:r>
            <a:r>
              <a:rPr lang="zh-CN" altLang="zh-CN" b="1" dirty="0"/>
              <a:t>。</a:t>
            </a:r>
            <a:endParaRPr lang="zh-CN" altLang="en-US" b="1" dirty="0"/>
          </a:p>
        </p:txBody>
      </p:sp>
      <p:sp>
        <p:nvSpPr>
          <p:cNvPr id="11" name="右箭头 10"/>
          <p:cNvSpPr/>
          <p:nvPr/>
        </p:nvSpPr>
        <p:spPr>
          <a:xfrm>
            <a:off x="6632620" y="2664318"/>
            <a:ext cx="837126" cy="3348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581104" y="3400013"/>
            <a:ext cx="850006" cy="1236381"/>
          </a:xfrm>
          <a:custGeom>
            <a:avLst/>
            <a:gdLst>
              <a:gd name="connsiteX0" fmla="*/ 0 w 850006"/>
              <a:gd name="connsiteY0" fmla="*/ 1236381 h 1236381"/>
              <a:gd name="connsiteX1" fmla="*/ 64395 w 850006"/>
              <a:gd name="connsiteY1" fmla="*/ 1223502 h 1236381"/>
              <a:gd name="connsiteX2" fmla="*/ 103031 w 850006"/>
              <a:gd name="connsiteY2" fmla="*/ 1210624 h 1236381"/>
              <a:gd name="connsiteX3" fmla="*/ 231820 w 850006"/>
              <a:gd name="connsiteY3" fmla="*/ 1197745 h 1236381"/>
              <a:gd name="connsiteX4" fmla="*/ 270457 w 850006"/>
              <a:gd name="connsiteY4" fmla="*/ 1159108 h 1236381"/>
              <a:gd name="connsiteX5" fmla="*/ 257578 w 850006"/>
              <a:gd name="connsiteY5" fmla="*/ 618195 h 1236381"/>
              <a:gd name="connsiteX6" fmla="*/ 244699 w 850006"/>
              <a:gd name="connsiteY6" fmla="*/ 553801 h 1236381"/>
              <a:gd name="connsiteX7" fmla="*/ 231820 w 850006"/>
              <a:gd name="connsiteY7" fmla="*/ 437891 h 1236381"/>
              <a:gd name="connsiteX8" fmla="*/ 218941 w 850006"/>
              <a:gd name="connsiteY8" fmla="*/ 334860 h 1236381"/>
              <a:gd name="connsiteX9" fmla="*/ 231820 w 850006"/>
              <a:gd name="connsiteY9" fmla="*/ 12888 h 1236381"/>
              <a:gd name="connsiteX10" fmla="*/ 850006 w 850006"/>
              <a:gd name="connsiteY10" fmla="*/ 10 h 123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006" h="1236381">
                <a:moveTo>
                  <a:pt x="0" y="1236381"/>
                </a:moveTo>
                <a:cubicBezTo>
                  <a:pt x="21465" y="1232088"/>
                  <a:pt x="43158" y="1228811"/>
                  <a:pt x="64395" y="1223502"/>
                </a:cubicBezTo>
                <a:cubicBezTo>
                  <a:pt x="77565" y="1220210"/>
                  <a:pt x="89614" y="1212688"/>
                  <a:pt x="103031" y="1210624"/>
                </a:cubicBezTo>
                <a:cubicBezTo>
                  <a:pt x="145673" y="1204064"/>
                  <a:pt x="188890" y="1202038"/>
                  <a:pt x="231820" y="1197745"/>
                </a:cubicBezTo>
                <a:cubicBezTo>
                  <a:pt x="244699" y="1184866"/>
                  <a:pt x="269648" y="1177304"/>
                  <a:pt x="270457" y="1159108"/>
                </a:cubicBezTo>
                <a:cubicBezTo>
                  <a:pt x="278465" y="978930"/>
                  <a:pt x="265246" y="798387"/>
                  <a:pt x="257578" y="618195"/>
                </a:cubicBezTo>
                <a:cubicBezTo>
                  <a:pt x="256647" y="596325"/>
                  <a:pt x="247795" y="575471"/>
                  <a:pt x="244699" y="553801"/>
                </a:cubicBezTo>
                <a:cubicBezTo>
                  <a:pt x="239201" y="515317"/>
                  <a:pt x="236362" y="476499"/>
                  <a:pt x="231820" y="437891"/>
                </a:cubicBezTo>
                <a:cubicBezTo>
                  <a:pt x="227776" y="403517"/>
                  <a:pt x="223234" y="369204"/>
                  <a:pt x="218941" y="334860"/>
                </a:cubicBezTo>
                <a:cubicBezTo>
                  <a:pt x="223234" y="227536"/>
                  <a:pt x="141111" y="70410"/>
                  <a:pt x="231820" y="12888"/>
                </a:cubicBezTo>
                <a:cubicBezTo>
                  <a:pt x="253481" y="-848"/>
                  <a:pt x="680735" y="10"/>
                  <a:pt x="850006" y="10"/>
                </a:cubicBezTo>
              </a:path>
            </a:pathLst>
          </a:custGeom>
          <a:noFill/>
          <a:ln w="85725">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1"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rgbClr val="F40CB7"/>
              </a:buClr>
            </a:pPr>
            <a:r>
              <a:rPr lang="zh-CN" altLang="en-US" b="1" dirty="0">
                <a:latin typeface="+mn-ea"/>
              </a:rPr>
              <a:t>基数排序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Radix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假设</a:t>
            </a:r>
            <a:r>
              <a:rPr lang="en-US" altLang="zh-CN" sz="2800" b="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位的数存放在数组</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中，其中第</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位为最高位，第</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位为最低位</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b="1" dirty="0">
                <a:latin typeface="+mn-ea"/>
              </a:rPr>
              <a:t> </a:t>
            </a:r>
            <a:r>
              <a:rPr lang="en-US" altLang="zh-CN" sz="2800" b="1" dirty="0">
                <a:latin typeface="Times New Roman" panose="02020603050405020304" pitchFamily="18" charset="0"/>
                <a:cs typeface="Times New Roman" panose="02020603050405020304" pitchFamily="18" charset="0"/>
              </a:rPr>
              <a:t>RADIX-SORT(</a:t>
            </a:r>
            <a:r>
              <a:rPr lang="en-US" altLang="zh-CN" sz="2800" b="1" dirty="0" err="1">
                <a:latin typeface="Times New Roman" panose="02020603050405020304" pitchFamily="18" charset="0"/>
                <a:cs typeface="Times New Roman" panose="02020603050405020304" pitchFamily="18" charset="0"/>
              </a:rPr>
              <a:t>A,d</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for </a:t>
            </a:r>
            <a:r>
              <a:rPr lang="en-US" altLang="zh-CN" sz="2800" b="1"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sym typeface="Wingdings" panose="05000000000000000000" pitchFamily="2" charset="2"/>
              </a:rPr>
              <a:t>d</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dirty="0" err="1">
                <a:latin typeface="Times New Roman" panose="02020603050405020304" pitchFamily="18" charset="0"/>
                <a:cs typeface="Times New Roman" panose="02020603050405020304" pitchFamily="18" charset="0"/>
                <a:sym typeface="Wingdings" panose="05000000000000000000" pitchFamily="2" charset="2"/>
              </a:rPr>
              <a:t>downto</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1</a:t>
            </a: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dirty="0">
                <a:solidFill>
                  <a:srgbClr val="FF0000"/>
                </a:solidFill>
                <a:latin typeface="Times New Roman" panose="02020603050405020304" pitchFamily="18" charset="0"/>
                <a:cs typeface="Times New Roman" panose="02020603050405020304" pitchFamily="18" charset="0"/>
              </a:rPr>
              <a:t>use a stable sort to sort array A on digit </a:t>
            </a:r>
            <a:r>
              <a:rPr lang="en-US" altLang="zh-CN" sz="2800" b="1" dirty="0" err="1">
                <a:solidFill>
                  <a:srgbClr val="FF0000"/>
                </a:solidFill>
                <a:latin typeface="Times New Roman" panose="02020603050405020304" pitchFamily="18" charset="0"/>
                <a:cs typeface="Times New Roman" panose="02020603050405020304" pitchFamily="18" charset="0"/>
              </a:rPr>
              <a:t>i</a:t>
            </a:r>
            <a:r>
              <a:rPr lang="zh-CN" altLang="en-US" sz="2800" b="1" dirty="0">
                <a:solidFill>
                  <a:srgbClr val="FF0000"/>
                </a:solidFill>
                <a:latin typeface="Times New Roman" panose="02020603050405020304" pitchFamily="18" charset="0"/>
                <a:cs typeface="Times New Roman" panose="02020603050405020304" pitchFamily="18" charset="0"/>
              </a:rPr>
              <a:t>；</a:t>
            </a:r>
            <a:endParaRPr lang="en-US" altLang="zh-CN" sz="2800" b="1" dirty="0">
              <a:solidFill>
                <a:srgbClr val="FF0000"/>
              </a:solidFill>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endParaRPr lang="zh-CN" altLang="en-US" sz="2800"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4" name="文本框 3"/>
          <p:cNvSpPr txBox="1"/>
          <p:nvPr/>
        </p:nvSpPr>
        <p:spPr>
          <a:xfrm>
            <a:off x="1429553" y="5434885"/>
            <a:ext cx="6490953" cy="523220"/>
          </a:xfrm>
          <a:prstGeom prst="rect">
            <a:avLst/>
          </a:prstGeom>
          <a:noFill/>
        </p:spPr>
        <p:txBody>
          <a:bodyPr wrap="square" rtlCol="0">
            <a:spAutoFit/>
          </a:bodyPr>
          <a:lstStyle/>
          <a:p>
            <a:r>
              <a:rPr lang="zh-CN" altLang="en-US" sz="2800" b="1" dirty="0"/>
              <a:t>运行时间依赖于所使用的稳定排序算法</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基于比较操作的排序算法</a:t>
            </a:r>
            <a:endParaRPr lang="zh-CN" altLang="en-US" dirty="0"/>
          </a:p>
        </p:txBody>
      </p:sp>
      <p:graphicFrame>
        <p:nvGraphicFramePr>
          <p:cNvPr id="4" name="表格 3"/>
          <p:cNvGraphicFramePr>
            <a:graphicFrameLocks noGrp="1"/>
          </p:cNvGraphicFramePr>
          <p:nvPr/>
        </p:nvGraphicFramePr>
        <p:xfrm>
          <a:off x="106326" y="1163083"/>
          <a:ext cx="8910081" cy="5012310"/>
        </p:xfrm>
        <a:graphic>
          <a:graphicData uri="http://schemas.openxmlformats.org/drawingml/2006/table">
            <a:tbl>
              <a:tblPr firstRow="1" bandRow="1">
                <a:tableStyleId>{5940675A-B579-460E-94D1-54222C63F5DA}</a:tableStyleId>
              </a:tblPr>
              <a:tblGrid>
                <a:gridCol w="1073888"/>
                <a:gridCol w="1031358"/>
                <a:gridCol w="765544"/>
                <a:gridCol w="1360967"/>
                <a:gridCol w="1063256"/>
                <a:gridCol w="1222744"/>
                <a:gridCol w="2392324"/>
              </a:tblGrid>
              <a:tr h="378638">
                <a:tc>
                  <a:txBody>
                    <a:bodyPr/>
                    <a:lstStyle/>
                    <a:p>
                      <a:pPr algn="l"/>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effectLst/>
                          <a:latin typeface="Times New Roman" panose="02020603050405020304" pitchFamily="18" charset="0"/>
                          <a:cs typeface="Times New Roman" panose="02020603050405020304" pitchFamily="18" charset="0"/>
                        </a:rPr>
                        <a:t> in place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stable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best</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average</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worst</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b="1" dirty="0">
                          <a:effectLst/>
                          <a:latin typeface="Times New Roman" panose="02020603050405020304" pitchFamily="18" charset="0"/>
                          <a:cs typeface="Times New Roman" panose="02020603050405020304" pitchFamily="18" charset="0"/>
                        </a:rPr>
                        <a:t>remarks</a:t>
                      </a:r>
                      <a:endParaRPr lang="zh-CN" altLang="en-US" b="1" dirty="0">
                        <a:effectLst/>
                        <a:latin typeface="Times New Roman" panose="02020603050405020304" pitchFamily="18" charset="0"/>
                        <a:cs typeface="Times New Roman" panose="02020603050405020304" pitchFamily="18" charset="0"/>
                      </a:endParaRPr>
                    </a:p>
                  </a:txBody>
                  <a:tcPr>
                    <a:solidFill>
                      <a:srgbClr val="00B0F0"/>
                    </a:solidFill>
                  </a:tcPr>
                </a:tc>
              </a:tr>
              <a:tr h="605028">
                <a:tc>
                  <a:txBody>
                    <a:bodyPr/>
                    <a:lstStyle/>
                    <a:p>
                      <a:pPr algn="l"/>
                      <a:r>
                        <a:rPr lang="en-US" altLang="zh-CN" b="1" dirty="0">
                          <a:latin typeface="Times New Roman" panose="02020603050405020304" pitchFamily="18" charset="0"/>
                          <a:cs typeface="Times New Roman" panose="02020603050405020304" pitchFamily="18" charset="0"/>
                        </a:rPr>
                        <a:t>selection</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67000" r="-343750" b="-664000"/>
                      </a:stretch>
                    </a:blipFill>
                  </a:tcPr>
                </a:tc>
                <a:tc>
                  <a:txBody>
                    <a:bodyPr/>
                    <a:lstStyle/>
                    <a:p>
                      <a:endParaRPr lang="zh-CN"/>
                    </a:p>
                  </a:txBody>
                  <a:tcPr>
                    <a:blipFill>
                      <a:blip r:embed="rId1"/>
                      <a:stretch>
                        <a:fillRect l="-400000" t="-67000" r="-342529" b="-664000"/>
                      </a:stretch>
                    </a:blipFill>
                  </a:tcPr>
                </a:tc>
                <a:tc>
                  <a:txBody>
                    <a:bodyPr/>
                    <a:lstStyle/>
                    <a:p>
                      <a:endParaRPr lang="zh-CN"/>
                    </a:p>
                  </a:txBody>
                  <a:tcPr>
                    <a:blipFill>
                      <a:blip r:embed="rId1"/>
                      <a:stretch>
                        <a:fillRect l="-432836" t="-67000" r="-196517" b="-664000"/>
                      </a:stretch>
                    </a:blipFill>
                  </a:tcPr>
                </a:tc>
                <a:tc>
                  <a:txBody>
                    <a:bodyPr/>
                    <a:lstStyle/>
                    <a:p>
                      <a:pPr algn="l"/>
                      <a:r>
                        <a:rPr lang="en-US" altLang="zh-CN" b="1" dirty="0">
                          <a:latin typeface="Times New Roman" panose="02020603050405020304" pitchFamily="18" charset="0"/>
                          <a:cs typeface="Times New Roman" panose="02020603050405020304" pitchFamily="18" charset="0"/>
                        </a:rPr>
                        <a:t>O(n) exchanges</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insertion</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159048" r="-343750" b="-532381"/>
                      </a:stretch>
                    </a:blipFill>
                  </a:tcPr>
                </a:tc>
                <a:tc>
                  <a:txBody>
                    <a:bodyPr/>
                    <a:lstStyle/>
                    <a:p>
                      <a:endParaRPr lang="zh-CN"/>
                    </a:p>
                  </a:txBody>
                  <a:tcPr>
                    <a:blipFill>
                      <a:blip r:embed="rId1"/>
                      <a:stretch>
                        <a:fillRect l="-400000" t="-159048" r="-342529" b="-532381"/>
                      </a:stretch>
                    </a:blipFill>
                  </a:tcPr>
                </a:tc>
                <a:tc>
                  <a:txBody>
                    <a:bodyPr/>
                    <a:lstStyle/>
                    <a:p>
                      <a:endParaRPr lang="zh-CN"/>
                    </a:p>
                  </a:txBody>
                  <a:tcPr>
                    <a:blipFill>
                      <a:blip r:embed="rId1"/>
                      <a:stretch>
                        <a:fillRect l="-432836" t="-159048" r="-196517" b="-5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Use for small n</a:t>
                      </a:r>
                      <a:endParaRPr lang="en-US" altLang="zh-CN" b="1" dirty="0">
                        <a:latin typeface="Times New Roman" panose="02020603050405020304" pitchFamily="18" charset="0"/>
                        <a:cs typeface="Times New Roman" panose="02020603050405020304" pitchFamily="18" charset="0"/>
                      </a:endParaRPr>
                    </a:p>
                    <a:p>
                      <a:pPr algn="l"/>
                      <a:r>
                        <a:rPr lang="en-US" altLang="zh-CN" b="1" dirty="0">
                          <a:latin typeface="Times New Roman" panose="02020603050405020304" pitchFamily="18" charset="0"/>
                          <a:cs typeface="Times New Roman" panose="02020603050405020304" pitchFamily="18" charset="0"/>
                        </a:rPr>
                        <a:t>Or partially ordered </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shell</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259048" r="-343750" b="-4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432836" t="-259048" r="-196517" b="-432381"/>
                      </a:stretch>
                    </a:blipFill>
                  </a:tcPr>
                </a:tc>
                <a:tc>
                  <a:txBody>
                    <a:bodyPr/>
                    <a:lstStyle/>
                    <a:p>
                      <a:pPr algn="l"/>
                      <a:r>
                        <a:rPr lang="en-US" altLang="zh-CN" b="1" dirty="0">
                          <a:latin typeface="Times New Roman" panose="02020603050405020304" pitchFamily="18" charset="0"/>
                          <a:cs typeface="Times New Roman" panose="02020603050405020304" pitchFamily="18" charset="0"/>
                        </a:rPr>
                        <a:t>Tight code,</a:t>
                      </a:r>
                      <a:endParaRPr lang="en-US" altLang="zh-CN" b="1" dirty="0">
                        <a:latin typeface="Times New Roman" panose="02020603050405020304" pitchFamily="18" charset="0"/>
                        <a:cs typeface="Times New Roman" panose="02020603050405020304" pitchFamily="18" charset="0"/>
                      </a:endParaRPr>
                    </a:p>
                    <a:p>
                      <a:pPr algn="l"/>
                      <a:r>
                        <a:rPr lang="en-US" altLang="zh-CN" b="1" dirty="0">
                          <a:latin typeface="Times New Roman" panose="02020603050405020304" pitchFamily="18" charset="0"/>
                          <a:cs typeface="Times New Roman" panose="02020603050405020304" pitchFamily="18" charset="0"/>
                        </a:rPr>
                        <a:t>subquadratic</a:t>
                      </a:r>
                      <a:endParaRPr lang="zh-CN" altLang="en-US" b="1" dirty="0">
                        <a:latin typeface="Times New Roman" panose="02020603050405020304" pitchFamily="18" charset="0"/>
                        <a:cs typeface="Times New Roman" panose="02020603050405020304" pitchFamily="18" charset="0"/>
                      </a:endParaRPr>
                    </a:p>
                  </a:txBody>
                  <a:tcPr/>
                </a:tc>
              </a:tr>
              <a:tr h="640080">
                <a:tc>
                  <a:txBody>
                    <a:bodyPr/>
                    <a:lstStyle/>
                    <a:p>
                      <a:pPr algn="l"/>
                      <a:r>
                        <a:rPr lang="en-US" altLang="zh-CN" b="1" dirty="0">
                          <a:latin typeface="Times New Roman" panose="02020603050405020304" pitchFamily="18" charset="0"/>
                          <a:cs typeface="Times New Roman" panose="02020603050405020304" pitchFamily="18" charset="0"/>
                        </a:rPr>
                        <a:t>merge</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endParaRPr lang="zh-CN" altLang="en-US" b="1">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359048" r="-343750" b="-332381"/>
                      </a:stretch>
                    </a:blipFill>
                  </a:tcPr>
                </a:tc>
                <a:tc>
                  <a:txBody>
                    <a:bodyPr/>
                    <a:lstStyle/>
                    <a:p>
                      <a:endParaRPr lang="zh-CN"/>
                    </a:p>
                  </a:txBody>
                  <a:tcPr>
                    <a:blipFill>
                      <a:blip r:embed="rId1"/>
                      <a:stretch>
                        <a:fillRect l="-400000" t="-359048" r="-342529" b="-332381"/>
                      </a:stretch>
                    </a:blipFill>
                  </a:tcPr>
                </a:tc>
                <a:tc>
                  <a:txBody>
                    <a:bodyPr/>
                    <a:lstStyle/>
                    <a:p>
                      <a:endParaRPr lang="zh-CN"/>
                    </a:p>
                  </a:txBody>
                  <a:tcPr>
                    <a:blipFill>
                      <a:blip r:embed="rId1"/>
                      <a:stretch>
                        <a:fillRect l="-432836" t="-359048" r="-196517" b="-332381"/>
                      </a:stretch>
                    </a:blipFill>
                  </a:tcPr>
                </a:tc>
                <a:tc>
                  <a:txBody>
                    <a:bodyPr/>
                    <a:lstStyle/>
                    <a:p>
                      <a:endParaRPr lang="zh-CN"/>
                    </a:p>
                  </a:txBody>
                  <a:tcPr>
                    <a:blipFill>
                      <a:blip r:embed="rId1"/>
                      <a:stretch>
                        <a:fillRect l="-272519" t="-359048" r="-509" b="-332381"/>
                      </a:stretch>
                    </a:blipFill>
                  </a:tcPr>
                </a:tc>
              </a:tr>
              <a:tr h="914400">
                <a:tc>
                  <a:txBody>
                    <a:bodyPr/>
                    <a:lstStyle/>
                    <a:p>
                      <a:pPr algn="l"/>
                      <a:r>
                        <a:rPr lang="en-US" altLang="zh-CN" b="1" dirty="0">
                          <a:latin typeface="Times New Roman" panose="02020603050405020304" pitchFamily="18" charset="0"/>
                          <a:cs typeface="Times New Roman" panose="02020603050405020304" pitchFamily="18" charset="0"/>
                        </a:rPr>
                        <a:t>quick</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319205" r="-343750" b="-131126"/>
                      </a:stretch>
                    </a:blipFill>
                  </a:tcPr>
                </a:tc>
                <a:tc>
                  <a:txBody>
                    <a:bodyPr/>
                    <a:lstStyle/>
                    <a:p>
                      <a:endParaRPr lang="zh-CN"/>
                    </a:p>
                  </a:txBody>
                  <a:tcPr>
                    <a:blipFill>
                      <a:blip r:embed="rId1"/>
                      <a:stretch>
                        <a:fillRect l="-400000" t="-319205" r="-342529" b="-131126"/>
                      </a:stretch>
                    </a:blipFill>
                  </a:tcPr>
                </a:tc>
                <a:tc>
                  <a:txBody>
                    <a:bodyPr/>
                    <a:lstStyle/>
                    <a:p>
                      <a:endParaRPr lang="zh-CN"/>
                    </a:p>
                  </a:txBody>
                  <a:tcPr>
                    <a:blipFill>
                      <a:blip r:embed="rId1"/>
                      <a:stretch>
                        <a:fillRect l="-432836" t="-319205" r="-196517" b="-131126"/>
                      </a:stretch>
                    </a:blipFill>
                  </a:tcPr>
                </a:tc>
                <a:tc>
                  <a:txBody>
                    <a:bodyPr/>
                    <a:lstStyle/>
                    <a:p>
                      <a:endParaRPr lang="zh-CN"/>
                    </a:p>
                  </a:txBody>
                  <a:tcPr>
                    <a:blipFill>
                      <a:blip r:embed="rId1"/>
                      <a:stretch>
                        <a:fillRect l="-272519" t="-319205" r="-509" b="-131126"/>
                      </a:stretch>
                    </a:blipFill>
                  </a:tcPr>
                </a:tc>
              </a:tr>
              <a:tr h="640080">
                <a:tc>
                  <a:txBody>
                    <a:bodyPr/>
                    <a:lstStyle/>
                    <a:p>
                      <a:pPr algn="l"/>
                      <a:r>
                        <a:rPr lang="en-US" altLang="zh-CN" b="1" dirty="0">
                          <a:latin typeface="Times New Roman" panose="02020603050405020304" pitchFamily="18" charset="0"/>
                          <a:cs typeface="Times New Roman" panose="02020603050405020304" pitchFamily="18" charset="0"/>
                        </a:rPr>
                        <a:t>heap</a:t>
                      </a:r>
                      <a:endParaRPr lang="zh-CN" altLang="en-US"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b="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602857" r="-343750" b="-88571"/>
                      </a:stretch>
                    </a:blipFill>
                  </a:tcPr>
                </a:tc>
                <a:tc>
                  <a:txBody>
                    <a:bodyPr/>
                    <a:lstStyle/>
                    <a:p>
                      <a:endParaRPr lang="zh-CN"/>
                    </a:p>
                  </a:txBody>
                  <a:tcPr>
                    <a:blipFill>
                      <a:blip r:embed="rId1"/>
                      <a:stretch>
                        <a:fillRect l="-400000" t="-602857" r="-342529" b="-88571"/>
                      </a:stretch>
                    </a:blipFill>
                  </a:tcPr>
                </a:tc>
                <a:tc>
                  <a:txBody>
                    <a:bodyPr/>
                    <a:lstStyle/>
                    <a:p>
                      <a:endParaRPr lang="zh-CN"/>
                    </a:p>
                  </a:txBody>
                  <a:tcPr>
                    <a:blipFill>
                      <a:blip r:embed="rId1"/>
                      <a:stretch>
                        <a:fillRect l="-432836" t="-602857" r="-196517" b="-88571"/>
                      </a:stretch>
                    </a:blipFill>
                  </a:tcPr>
                </a:tc>
                <a:tc>
                  <a:txBody>
                    <a:bodyPr/>
                    <a:lstStyle/>
                    <a:p>
                      <a:endParaRPr lang="zh-CN"/>
                    </a:p>
                  </a:txBody>
                  <a:tcPr>
                    <a:blipFill>
                      <a:blip r:embed="rId1"/>
                      <a:stretch>
                        <a:fillRect l="-272519" t="-602857" r="-509" b="-88571"/>
                      </a:stretch>
                    </a:blipFill>
                  </a:tcPr>
                </a:tc>
              </a:tr>
              <a:tr h="553924">
                <a:tc>
                  <a:txBody>
                    <a:bodyPr/>
                    <a:lstStyle/>
                    <a:p>
                      <a:pPr algn="l"/>
                      <a:r>
                        <a:rPr lang="en-US" altLang="zh-CN"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
                      <a:stretch>
                        <a:fillRect l="-210714" t="-810989" r="-343750" b="-2198"/>
                      </a:stretch>
                    </a:blipFill>
                  </a:tcPr>
                </a:tc>
                <a:tc>
                  <a:txBody>
                    <a:bodyPr/>
                    <a:lstStyle/>
                    <a:p>
                      <a:endParaRPr lang="zh-CN"/>
                    </a:p>
                  </a:txBody>
                  <a:tcPr>
                    <a:blipFill>
                      <a:blip r:embed="rId1"/>
                      <a:stretch>
                        <a:fillRect l="-400000" t="-810989" r="-342529" b="-2198"/>
                      </a:stretch>
                    </a:blipFill>
                  </a:tcPr>
                </a:tc>
                <a:tc>
                  <a:txBody>
                    <a:bodyPr/>
                    <a:lstStyle/>
                    <a:p>
                      <a:endParaRPr lang="zh-CN"/>
                    </a:p>
                  </a:txBody>
                  <a:tcPr>
                    <a:blipFill>
                      <a:blip r:embed="rId1"/>
                      <a:stretch>
                        <a:fillRect l="-432836" t="-810989" r="-196517" b="-2198"/>
                      </a:stretch>
                    </a:blipFill>
                  </a:tcPr>
                </a:tc>
                <a:tc>
                  <a:txBody>
                    <a:bodyPr/>
                    <a:lstStyle/>
                    <a:p>
                      <a:pPr algn="l"/>
                      <a:r>
                        <a:rPr lang="en-US" altLang="zh-CN" b="1" dirty="0">
                          <a:solidFill>
                            <a:srgbClr val="FF0000"/>
                          </a:solidFill>
                          <a:latin typeface="Times New Roman" panose="02020603050405020304" pitchFamily="18" charset="0"/>
                          <a:cs typeface="Times New Roman" panose="02020603050405020304" pitchFamily="18" charset="0"/>
                        </a:rPr>
                        <a:t>Holy sorting grail</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a:buClr>
                    <a:srgbClr val="F40CB7"/>
                  </a:buClr>
                </a:pPr>
                <a:r>
                  <a:rPr lang="zh-CN" altLang="en-US" b="1" dirty="0">
                    <a:latin typeface="+mn-ea"/>
                  </a:rPr>
                  <a:t>基数排序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Radix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RADIX-SORT(</a:t>
                </a:r>
                <a:r>
                  <a:rPr lang="en-US" altLang="zh-CN" sz="2800" b="1" dirty="0" err="1">
                    <a:latin typeface="Times New Roman" panose="02020603050405020304" pitchFamily="18" charset="0"/>
                    <a:cs typeface="Times New Roman" panose="02020603050405020304" pitchFamily="18" charset="0"/>
                  </a:rPr>
                  <a:t>A,d</a:t>
                </a:r>
                <a:r>
                  <a:rPr lang="en-US" altLang="zh-CN" sz="2800" b="1" dirty="0">
                    <a:latin typeface="Times New Roman" panose="02020603050405020304" pitchFamily="18" charset="0"/>
                    <a:cs typeface="Times New Roman" panose="02020603050405020304" pitchFamily="18" charset="0"/>
                  </a:rPr>
                  <a:t>)</a:t>
                </a: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for </a:t>
                </a:r>
                <a:r>
                  <a:rPr lang="en-US" altLang="zh-CN" sz="2800" b="1"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sym typeface="Wingdings" panose="05000000000000000000" pitchFamily="2" charset="2"/>
                  </a:rPr>
                  <a:t>d</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dirty="0" err="1">
                    <a:latin typeface="Times New Roman" panose="02020603050405020304" pitchFamily="18" charset="0"/>
                    <a:cs typeface="Times New Roman" panose="02020603050405020304" pitchFamily="18" charset="0"/>
                    <a:sym typeface="Wingdings" panose="05000000000000000000" pitchFamily="2" charset="2"/>
                  </a:rPr>
                  <a:t>downto</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1</a:t>
                </a: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800" b="1" dirty="0">
                    <a:solidFill>
                      <a:srgbClr val="FF0000"/>
                    </a:solidFill>
                    <a:latin typeface="Times New Roman" panose="02020603050405020304" pitchFamily="18" charset="0"/>
                    <a:cs typeface="Times New Roman" panose="02020603050405020304" pitchFamily="18" charset="0"/>
                  </a:rPr>
                  <a:t>use a stable sort to sort array A on digit </a:t>
                </a:r>
                <a:r>
                  <a:rPr lang="en-US" altLang="zh-CN" sz="2800" b="1" dirty="0" err="1">
                    <a:solidFill>
                      <a:srgbClr val="FF0000"/>
                    </a:solidFill>
                    <a:latin typeface="Times New Roman" panose="02020603050405020304" pitchFamily="18" charset="0"/>
                    <a:cs typeface="Times New Roman" panose="02020603050405020304" pitchFamily="18" charset="0"/>
                  </a:rPr>
                  <a:t>i</a:t>
                </a:r>
                <a:r>
                  <a:rPr lang="zh-CN" altLang="en-US" sz="2800" b="1" dirty="0">
                    <a:solidFill>
                      <a:srgbClr val="FF0000"/>
                    </a:solidFill>
                    <a:latin typeface="Times New Roman" panose="02020603050405020304" pitchFamily="18" charset="0"/>
                    <a:cs typeface="Times New Roman" panose="02020603050405020304" pitchFamily="18" charset="0"/>
                  </a:rPr>
                  <a:t>；</a:t>
                </a:r>
                <a:endParaRPr lang="en-US" altLang="zh-CN" sz="2800" b="1" dirty="0">
                  <a:solidFill>
                    <a:srgbClr val="FF0000"/>
                  </a:solidFill>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a:t>
                </a:r>
              </a:p>
              <a:p>
                <a:pPr lvl="1">
                  <a:buClr>
                    <a:srgbClr val="F40CB7"/>
                  </a:buClr>
                </a:pPr>
                <a:r>
                  <a:rPr lang="zh-CN" altLang="en-US" sz="2800" b="1" dirty="0">
                    <a:latin typeface="Times New Roman" panose="02020603050405020304" pitchFamily="18" charset="0"/>
                    <a:cs typeface="Times New Roman" panose="02020603050405020304" pitchFamily="18" charset="0"/>
                  </a:rPr>
                  <a:t>每位数字的取值范围为：</a:t>
                </a:r>
                <a:r>
                  <a:rPr lang="en-US" altLang="zh-CN" sz="2800" b="1" dirty="0">
                    <a:latin typeface="Times New Roman" panose="02020603050405020304" pitchFamily="18" charset="0"/>
                    <a:cs typeface="Times New Roman" panose="02020603050405020304" pitchFamily="18" charset="0"/>
                  </a:rPr>
                  <a:t>[0…9]</a:t>
                </a:r>
              </a:p>
              <a:p>
                <a:pPr lvl="1">
                  <a:buClr>
                    <a:srgbClr val="F40CB7"/>
                  </a:buClr>
                </a:pPr>
                <a:r>
                  <a:rPr lang="zh-CN" altLang="en-US" sz="2800" b="1" dirty="0">
                    <a:latin typeface="Times New Roman" panose="02020603050405020304" pitchFamily="18" charset="0"/>
                    <a:cs typeface="Times New Roman" panose="02020603050405020304" pitchFamily="18" charset="0"/>
                  </a:rPr>
                  <a:t>一位数排序算法采用计数排序：</a:t>
                </a:r>
                <a14:m>
                  <m:oMath xmlns:m="http://schemas.openxmlformats.org/officeDocument/2006/math">
                    <m:r>
                      <m:rPr>
                        <m:sty m:val="p"/>
                      </m:rPr>
                      <a:rPr lang="el-GR" altLang="zh-CN" sz="2800" b="1" i="1">
                        <a:latin typeface="Cambria Math" panose="02040503050406030204" pitchFamily="18" charset="0"/>
                        <a:cs typeface="Times New Roman" panose="02020603050405020304" pitchFamily="18" charset="0"/>
                      </a:rPr>
                      <m:t>Θ</m:t>
                    </m:r>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𝟏𝟎</m:t>
                    </m:r>
                    <m:r>
                      <a:rPr lang="en-US" altLang="zh-CN" sz="2800" b="1" i="1">
                        <a:latin typeface="Cambria Math" panose="02040503050406030204" pitchFamily="18" charset="0"/>
                        <a:cs typeface="Times New Roman" panose="02020603050405020304" pitchFamily="18" charset="0"/>
                      </a:rPr>
                      <m:t>)</m:t>
                    </m:r>
                  </m:oMath>
                </a14:m>
                <a:endParaRPr lang="en-US" altLang="zh-CN" sz="2800" b="1" dirty="0">
                  <a:latin typeface="Times New Roman" panose="02020603050405020304" pitchFamily="18" charset="0"/>
                  <a:cs typeface="Times New Roman" panose="02020603050405020304" pitchFamily="18"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基数排序的运行时间为：</a:t>
                </a:r>
                <a14:m>
                  <m:oMath xmlns:m="http://schemas.openxmlformats.org/officeDocument/2006/math">
                    <m:r>
                      <m:rPr>
                        <m:sty m:val="p"/>
                      </m:rPr>
                      <a:rPr lang="el-GR" altLang="zh-CN" sz="2800" b="1" i="1" smtClean="0">
                        <a:latin typeface="Cambria Math" panose="02040503050406030204" pitchFamily="18" charset="0"/>
                        <a:cs typeface="Times New Roman" panose="02020603050405020304" pitchFamily="18" charset="0"/>
                      </a:rPr>
                      <m:t>Θ</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𝒅</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𝟏𝟎</m:t>
                    </m:r>
                    <m:r>
                      <a:rPr lang="en-US" altLang="zh-CN" sz="2800" b="1" i="1" smtClean="0">
                        <a:latin typeface="Cambria Math" panose="02040503050406030204" pitchFamily="18" charset="0"/>
                        <a:cs typeface="Times New Roman" panose="02020603050405020304" pitchFamily="18" charset="0"/>
                      </a:rPr>
                      <m:t>))</m:t>
                    </m:r>
                  </m:oMath>
                </a14:m>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endParaRPr lang="zh-CN" altLang="en-US" sz="2800" b="1" dirty="0">
                  <a:latin typeface="Times New Roman" panose="02020603050405020304" pitchFamily="18" charset="0"/>
                  <a:cs typeface="Times New Roman" panose="02020603050405020304" pitchFamily="18" charset="0"/>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
        <p:nvSpPr>
          <p:cNvPr id="5" name="文本框 4"/>
          <p:cNvSpPr txBox="1"/>
          <p:nvPr/>
        </p:nvSpPr>
        <p:spPr>
          <a:xfrm>
            <a:off x="1751526" y="5977407"/>
            <a:ext cx="2009105" cy="618186"/>
          </a:xfrm>
          <a:prstGeom prst="rect">
            <a:avLst/>
          </a:prstGeom>
          <a:noFill/>
        </p:spPr>
        <p:txBody>
          <a:bodyPr wrap="square" rtlCol="0">
            <a:spAutoFit/>
          </a:bodyPr>
          <a:lstStyle/>
          <a:p>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223284" y="5934737"/>
                <a:ext cx="8718697" cy="523220"/>
              </a:xfrm>
              <a:prstGeom prst="rect">
                <a:avLst/>
              </a:prstGeom>
              <a:solidFill>
                <a:schemeClr val="bg1"/>
              </a:solidFill>
              <a:ln>
                <a:solidFill>
                  <a:schemeClr val="accent1">
                    <a:shade val="50000"/>
                  </a:schemeClr>
                </a:solidFill>
              </a:ln>
            </p:spPr>
            <p:txBody>
              <a:bodyPr wrap="square" rtlCol="0">
                <a:spAutoFit/>
              </a:bodyPr>
              <a:lstStyle/>
              <a:p>
                <a:r>
                  <a:rPr lang="en-US" altLang="zh-CN" sz="2800" b="1" dirty="0">
                    <a:solidFill>
                      <a:srgbClr val="FF0000"/>
                    </a:solidFill>
                  </a:rPr>
                  <a:t>d</a:t>
                </a:r>
                <a:r>
                  <a:rPr lang="zh-CN" altLang="en-US" sz="2800" b="1" dirty="0">
                    <a:solidFill>
                      <a:srgbClr val="FF0000"/>
                    </a:solidFill>
                  </a:rPr>
                  <a:t>为不大的常量，</a:t>
                </a:r>
                <a14:m>
                  <m:oMath xmlns:m="http://schemas.openxmlformats.org/officeDocument/2006/math">
                    <m:r>
                      <a:rPr lang="en-US" altLang="zh-CN" sz="2800" b="1" i="0" dirty="0" smtClean="0">
                        <a:solidFill>
                          <a:srgbClr val="FF0000"/>
                        </a:solidFill>
                        <a:latin typeface="Cambria Math" panose="02040503050406030204" pitchFamily="18" charset="0"/>
                        <a:ea typeface="Cambria Math" panose="02040503050406030204" pitchFamily="18" charset="0"/>
                      </a:rPr>
                      <m:t>𝐧</m:t>
                    </m:r>
                    <m:r>
                      <a:rPr lang="en-US" altLang="zh-CN" sz="2800" b="1" i="1" dirty="0" smtClean="0">
                        <a:solidFill>
                          <a:srgbClr val="FF0000"/>
                        </a:solidFill>
                        <a:latin typeface="Cambria Math" panose="02040503050406030204" pitchFamily="18" charset="0"/>
                        <a:ea typeface="Cambria Math" panose="02040503050406030204" pitchFamily="18" charset="0"/>
                      </a:rPr>
                      <m:t>≫</m:t>
                    </m:r>
                  </m:oMath>
                </a14:m>
                <a:r>
                  <a:rPr lang="en-US" altLang="zh-CN" sz="2800" b="1" dirty="0">
                    <a:solidFill>
                      <a:srgbClr val="FF0000"/>
                    </a:solidFill>
                  </a:rPr>
                  <a:t>10</a:t>
                </a:r>
                <a:r>
                  <a:rPr lang="zh-CN" altLang="en-US" sz="2800" b="1" dirty="0">
                    <a:solidFill>
                      <a:srgbClr val="FF0000"/>
                    </a:solidFill>
                  </a:rPr>
                  <a:t>，基数排序具有线性运行时间</a:t>
                </a:r>
              </a:p>
            </p:txBody>
          </p:sp>
        </mc:Choice>
        <mc:Fallback>
          <p:sp>
            <p:nvSpPr>
              <p:cNvPr id="6" name="文本框 5"/>
              <p:cNvSpPr txBox="1">
                <a:spLocks noRot="1" noChangeAspect="1" noMove="1" noResize="1" noEditPoints="1" noAdjustHandles="1" noChangeArrowheads="1" noChangeShapeType="1" noTextEdit="1"/>
              </p:cNvSpPr>
              <p:nvPr/>
            </p:nvSpPr>
            <p:spPr>
              <a:xfrm>
                <a:off x="223284" y="5934737"/>
                <a:ext cx="8718697" cy="523220"/>
              </a:xfrm>
              <a:prstGeom prst="rect">
                <a:avLst/>
              </a:prstGeom>
              <a:blipFill rotWithShape="1">
                <a:blip r:embed="rId2"/>
                <a:stretch>
                  <a:fillRect l="-1397" t="-16092" b="-33333"/>
                </a:stretch>
              </a:blipFill>
              <a:ln>
                <a:solidFill>
                  <a:schemeClr val="accent1">
                    <a:shade val="50000"/>
                  </a:schemeClr>
                </a:solid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0" y="1265857"/>
                <a:ext cx="9132026" cy="5135563"/>
              </a:xfrm>
            </p:spPr>
            <p:txBody>
              <a:bodyPr>
                <a:normAutofit/>
              </a:bodyPr>
              <a:lstStyle/>
              <a:p>
                <a:pPr>
                  <a:buClr>
                    <a:srgbClr val="F40CB7"/>
                  </a:buClr>
                </a:pPr>
                <a:r>
                  <a:rPr lang="zh-CN" altLang="en-US" b="1" dirty="0">
                    <a:latin typeface="+mn-ea"/>
                  </a:rPr>
                  <a:t>基数排序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Radix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整数以二进制形式表示</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zh-CN" altLang="en-US" sz="2800" b="1" dirty="0">
                    <a:latin typeface="Times New Roman" panose="02020603050405020304" pitchFamily="18" charset="0"/>
                    <a:cs typeface="Times New Roman" panose="02020603050405020304" pitchFamily="18" charset="0"/>
                  </a:rPr>
                  <a:t>  假设整数的二进制共有</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bits</a:t>
                </a:r>
              </a:p>
              <a:p>
                <a:pPr marL="457200" lvl="1" indent="0">
                  <a:buClr>
                    <a:srgbClr val="F40CB7"/>
                  </a:buClr>
                  <a:buNone/>
                </a:pPr>
                <a:r>
                  <a:rPr lang="zh-CN" altLang="en-US" sz="2800" b="1" dirty="0">
                    <a:latin typeface="Times New Roman" panose="02020603050405020304" pitchFamily="18" charset="0"/>
                    <a:cs typeface="Times New Roman" panose="02020603050405020304" pitchFamily="18" charset="0"/>
                  </a:rPr>
                  <a:t>  把一个整数拆分为</a:t>
                </a:r>
                <a14:m>
                  <m:oMath xmlns:m="http://schemas.openxmlformats.org/officeDocument/2006/math">
                    <m:d>
                      <m:dPr>
                        <m:begChr m:val="⌈"/>
                        <m:endChr m:val="⌉"/>
                        <m:ctrlPr>
                          <a:rPr lang="en-US" altLang="zh-CN" sz="2800" b="1" i="1" dirty="0" smtClean="0">
                            <a:latin typeface="Cambria Math" panose="02040503050406030204" pitchFamily="18" charset="0"/>
                          </a:rPr>
                        </m:ctrlPr>
                      </m:dPr>
                      <m:e>
                        <m:f>
                          <m:fPr>
                            <m:ctrlPr>
                              <a:rPr lang="en-US" altLang="zh-CN" sz="2800" b="1" i="1" dirty="0" smtClean="0">
                                <a:latin typeface="Cambria Math" panose="02040503050406030204" pitchFamily="18" charset="0"/>
                              </a:rPr>
                            </m:ctrlPr>
                          </m:fPr>
                          <m:num>
                            <m:r>
                              <a:rPr lang="en-US" altLang="zh-CN" sz="2800" b="1" i="1" dirty="0" smtClean="0">
                                <a:latin typeface="Cambria Math" panose="02040503050406030204" pitchFamily="18" charset="0"/>
                              </a:rPr>
                              <m:t>𝒃</m:t>
                            </m:r>
                          </m:num>
                          <m:den>
                            <m:r>
                              <a:rPr lang="en-US" altLang="zh-CN" sz="2800" b="1" i="1" dirty="0" smtClean="0">
                                <a:latin typeface="Cambria Math" panose="02040503050406030204" pitchFamily="18" charset="0"/>
                              </a:rPr>
                              <m:t> </m:t>
                            </m:r>
                            <m:r>
                              <a:rPr lang="en-US" altLang="zh-CN" sz="2800" b="1" i="1" dirty="0" smtClean="0">
                                <a:latin typeface="Cambria Math" panose="02040503050406030204" pitchFamily="18" charset="0"/>
                              </a:rPr>
                              <m:t>𝒓</m:t>
                            </m:r>
                          </m:den>
                        </m:f>
                      </m:e>
                    </m:d>
                    <m:r>
                      <a:rPr lang="en-US" altLang="zh-CN" sz="2800" b="1" i="1" dirty="0" smtClean="0">
                        <a:latin typeface="Cambria Math" panose="02040503050406030204" pitchFamily="18" charset="0"/>
                      </a:rPr>
                      <m:t> </m:t>
                    </m:r>
                    <m:r>
                      <a:rPr lang="zh-CN" altLang="en-US" sz="2800" b="1" i="1" dirty="0">
                        <a:latin typeface="Cambria Math" panose="02040503050406030204" pitchFamily="18" charset="0"/>
                      </a:rPr>
                      <m:t>个</m:t>
                    </m:r>
                  </m:oMath>
                </a14:m>
                <a:r>
                  <a:rPr lang="en-US" altLang="zh-CN" sz="2800" b="1" dirty="0">
                    <a:latin typeface="Times New Roman" panose="02020603050405020304" pitchFamily="18" charset="0"/>
                    <a:cs typeface="Times New Roman" panose="02020603050405020304" pitchFamily="18" charset="0"/>
                  </a:rPr>
                  <a:t>r-bit</a:t>
                </a:r>
                <a:r>
                  <a:rPr lang="zh-CN" altLang="en-US" sz="2800" b="1" dirty="0">
                    <a:latin typeface="Times New Roman" panose="02020603050405020304" pitchFamily="18" charset="0"/>
                    <a:cs typeface="Times New Roman" panose="02020603050405020304" pitchFamily="18" charset="0"/>
                  </a:rPr>
                  <a:t>数字</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例如：</a:t>
                </a:r>
                <a:r>
                  <a:rPr lang="en-US" altLang="zh-CN" sz="2800" b="1" dirty="0" err="1">
                    <a:latin typeface="Times New Roman" panose="02020603050405020304" pitchFamily="18" charset="0"/>
                    <a:cs typeface="Times New Roman" panose="02020603050405020304" pitchFamily="18" charset="0"/>
                  </a:rPr>
                  <a:t>int</a:t>
                </a:r>
                <a:r>
                  <a:rPr lang="zh-CN" altLang="en-US" sz="2800" b="1" dirty="0">
                    <a:latin typeface="Times New Roman" panose="02020603050405020304" pitchFamily="18" charset="0"/>
                    <a:cs typeface="Times New Roman" panose="02020603050405020304" pitchFamily="18" charset="0"/>
                  </a:rPr>
                  <a:t>型整数</a:t>
                </a:r>
                <a:r>
                  <a:rPr lang="en-US" altLang="zh-CN" sz="2800" b="1" dirty="0">
                    <a:latin typeface="Times New Roman" panose="02020603050405020304" pitchFamily="18" charset="0"/>
                    <a:cs typeface="Times New Roman" panose="02020603050405020304" pitchFamily="18" charset="0"/>
                  </a:rPr>
                  <a:t>(32-bit)</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b=32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r =8</a:t>
                </a:r>
              </a:p>
              <a:p>
                <a:pPr marL="457200" lvl="1" indent="0">
                  <a:buClr>
                    <a:srgbClr val="F40CB7"/>
                  </a:buClr>
                  <a:buNone/>
                </a:pPr>
                <a:r>
                  <a:rPr lang="zh-CN" altLang="en-US" sz="2800" b="1" dirty="0">
                    <a:latin typeface="Times New Roman" panose="02020603050405020304" pitchFamily="18" charset="0"/>
                    <a:cs typeface="Times New Roman" panose="02020603050405020304" pitchFamily="18" charset="0"/>
                  </a:rPr>
                  <a:t>              一个</a:t>
                </a:r>
                <a:r>
                  <a:rPr lang="en-US" altLang="zh-CN" sz="2800" b="1" dirty="0">
                    <a:latin typeface="Times New Roman" panose="02020603050405020304" pitchFamily="18" charset="0"/>
                    <a:cs typeface="Times New Roman" panose="02020603050405020304" pitchFamily="18" charset="0"/>
                  </a:rPr>
                  <a:t>32-bit</a:t>
                </a:r>
                <a:r>
                  <a:rPr lang="zh-CN" altLang="en-US" sz="2800" b="1" dirty="0">
                    <a:latin typeface="Times New Roman" panose="02020603050405020304" pitchFamily="18" charset="0"/>
                    <a:cs typeface="Times New Roman" panose="02020603050405020304" pitchFamily="18" charset="0"/>
                  </a:rPr>
                  <a:t>整数可分为</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8-bit</a:t>
                </a:r>
                <a:r>
                  <a:rPr lang="zh-CN" altLang="en-US" sz="2800" b="1" dirty="0">
                    <a:latin typeface="Times New Roman" panose="02020603050405020304" pitchFamily="18" charset="0"/>
                    <a:cs typeface="Times New Roman" panose="02020603050405020304" pitchFamily="18" charset="0"/>
                  </a:rPr>
                  <a:t>数字</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每个数字的取值范围为</a:t>
                </a:r>
                <a:r>
                  <a:rPr lang="en-US" altLang="zh-CN" sz="2800" b="1" dirty="0">
                    <a:latin typeface="Times New Roman" panose="02020603050405020304" pitchFamily="18" charset="0"/>
                    <a:cs typeface="Times New Roman" panose="02020603050405020304" pitchFamily="18" charset="0"/>
                  </a:rPr>
                  <a:t>[0…255]</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k=256</a:t>
                </a:r>
              </a:p>
              <a:p>
                <a:pPr marL="457200" lvl="1" indent="0">
                  <a:buClr>
                    <a:srgbClr val="F40CB7"/>
                  </a:buClr>
                  <a:buNone/>
                </a:pPr>
                <a:r>
                  <a:rPr lang="en-US" altLang="zh-CN" b="1" dirty="0">
                    <a:latin typeface="+mn-ea"/>
                  </a:rPr>
                  <a:t>   </a:t>
                </a:r>
                <a:endParaRPr lang="zh-CN" altLang="en-US" b="1" dirty="0">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0" y="1265857"/>
                <a:ext cx="9132026" cy="5135563"/>
              </a:xfrm>
              <a:blipFill rotWithShape="0">
                <a:blip r:embed="rId1"/>
                <a:stretch>
                  <a:fillRect l="-1135" t="-1781"/>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graphicFrame>
        <p:nvGraphicFramePr>
          <p:cNvPr id="4" name="表格 3"/>
          <p:cNvGraphicFramePr>
            <a:graphicFrameLocks noGrp="1"/>
          </p:cNvGraphicFramePr>
          <p:nvPr/>
        </p:nvGraphicFramePr>
        <p:xfrm>
          <a:off x="2438218" y="5517501"/>
          <a:ext cx="4290360" cy="883920"/>
        </p:xfrm>
        <a:graphic>
          <a:graphicData uri="http://schemas.openxmlformats.org/drawingml/2006/table">
            <a:tbl>
              <a:tblPr firstRow="1" bandRow="1">
                <a:tableStyleId>{5C22544A-7EE6-4342-B048-85BDC9FD1C3A}</a:tableStyleId>
              </a:tblPr>
              <a:tblGrid>
                <a:gridCol w="1072590"/>
                <a:gridCol w="1072590"/>
                <a:gridCol w="1072590"/>
                <a:gridCol w="1072590"/>
              </a:tblGrid>
              <a:tr h="509604">
                <a:tc>
                  <a:txBody>
                    <a:bodyPr/>
                    <a:lstStyle/>
                    <a:p>
                      <a:pPr algn="ctr"/>
                      <a:r>
                        <a:rPr lang="en-US" altLang="zh-CN" sz="2800" dirty="0">
                          <a:solidFill>
                            <a:srgbClr val="FF0000"/>
                          </a:solidFill>
                        </a:rPr>
                        <a:t>8</a:t>
                      </a:r>
                      <a:endParaRPr lang="zh-CN" altLang="en-US" sz="2800" dirty="0">
                        <a:solidFill>
                          <a:srgbClr val="FF0000"/>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rgbClr val="FF0000"/>
                          </a:solidFill>
                        </a:rPr>
                        <a:t>8</a:t>
                      </a:r>
                      <a:endParaRPr lang="zh-CN" altLang="en-US" sz="2800" dirty="0">
                        <a:solidFill>
                          <a:srgbClr val="FF0000"/>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rgbClr val="FF0000"/>
                          </a:solidFill>
                        </a:rPr>
                        <a:t>8</a:t>
                      </a:r>
                      <a:endParaRPr lang="zh-CN" altLang="en-US" sz="2800" dirty="0">
                        <a:solidFill>
                          <a:srgbClr val="FF0000"/>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rgbClr val="FF0000"/>
                          </a:solidFill>
                        </a:rPr>
                        <a:t>8</a:t>
                      </a:r>
                      <a:endParaRPr lang="zh-CN" altLang="en-US" sz="2800" dirty="0">
                        <a:solidFill>
                          <a:srgbClr val="FF0000"/>
                        </a:solidFill>
                      </a:endParaRPr>
                    </a:p>
                  </a:txBody>
                  <a:tcPr>
                    <a:lnB w="12700" cap="flat" cmpd="sng" algn="ctr">
                      <a:solidFill>
                        <a:schemeClr val="tx1"/>
                      </a:solidFill>
                      <a:prstDash val="solid"/>
                      <a:round/>
                      <a:headEnd type="none" w="med" len="med"/>
                      <a:tailEnd type="none" w="med" len="med"/>
                    </a:lnB>
                    <a:noFill/>
                  </a:tcPr>
                </a:tc>
              </a:tr>
              <a:tr h="35972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CC"/>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a:buClr>
                    <a:srgbClr val="F40CB7"/>
                  </a:buClr>
                </a:pPr>
                <a:r>
                  <a:rPr lang="zh-CN" altLang="en-US" b="1" dirty="0">
                    <a:latin typeface="+mn-ea"/>
                  </a:rPr>
                  <a:t>基数排序</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Radix sort</a:t>
                </a:r>
                <a:r>
                  <a:rPr lang="zh-CN" altLang="en-US" b="1" dirty="0">
                    <a:latin typeface="Arial" panose="020B0604020202020204" pitchFamily="34" charset="0"/>
                    <a:cs typeface="Arial" panose="020B0604020202020204" pitchFamily="34" charset="0"/>
                  </a:rPr>
                  <a:t>）</a:t>
                </a:r>
                <a:endParaRPr lang="en-US" altLang="zh-CN" b="1" dirty="0">
                  <a:latin typeface="Arial" panose="020B0604020202020204" pitchFamily="34" charset="0"/>
                  <a:cs typeface="Arial" panose="020B0604020202020204" pitchFamily="34"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对</a:t>
                </a:r>
                <a:r>
                  <a:rPr lang="en-US" altLang="zh-CN" sz="2800" b="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8-bit</a:t>
                </a:r>
                <a:r>
                  <a:rPr lang="zh-CN" altLang="en-US" sz="2800" b="1" dirty="0">
                    <a:latin typeface="Times New Roman" panose="02020603050405020304" pitchFamily="18" charset="0"/>
                    <a:cs typeface="Times New Roman" panose="02020603050405020304" pitchFamily="18" charset="0"/>
                  </a:rPr>
                  <a:t>数字采用计数排序</a:t>
                </a:r>
                <a:r>
                  <a:rPr lang="zh-CN" altLang="en-US" b="1" dirty="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457200" lvl="1" indent="0">
                  <a:buClr>
                    <a:srgbClr val="F40CB7"/>
                  </a:buClr>
                  <a:buNone/>
                </a:pPr>
                <a14:m>
                  <m:oMathPara xmlns:m="http://schemas.openxmlformats.org/officeDocument/2006/math">
                    <m:oMathParaPr>
                      <m:jc m:val="centerGroup"/>
                    </m:oMathParaPr>
                    <m:oMath xmlns:m="http://schemas.openxmlformats.org/officeDocument/2006/math">
                      <m:r>
                        <m:rPr>
                          <m:sty m:val="p"/>
                        </m:rPr>
                        <a:rPr lang="el-GR" altLang="zh-CN" sz="2800" b="1" i="1" smtClean="0">
                          <a:solidFill>
                            <a:srgbClr val="FF0000"/>
                          </a:solidFill>
                          <a:latin typeface="Cambria Math" panose="02040503050406030204" pitchFamily="18" charset="0"/>
                        </a:rPr>
                        <m:t>Θ</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𝒌</m:t>
                          </m:r>
                        </m:e>
                      </m:d>
                      <m:r>
                        <a:rPr lang="en-US" altLang="zh-CN" sz="2800" b="1" i="1" smtClean="0">
                          <a:solidFill>
                            <a:srgbClr val="FF0000"/>
                          </a:solidFill>
                          <a:latin typeface="Cambria Math" panose="02040503050406030204" pitchFamily="18" charset="0"/>
                        </a:rPr>
                        <m:t>=</m:t>
                      </m:r>
                      <m:r>
                        <m:rPr>
                          <m:sty m:val="p"/>
                        </m:rPr>
                        <a:rPr lang="el-GR" altLang="zh-CN" sz="2800" b="1" i="1">
                          <a:solidFill>
                            <a:srgbClr val="FF0000"/>
                          </a:solidFill>
                          <a:latin typeface="Cambria Math" panose="02040503050406030204" pitchFamily="18" charset="0"/>
                        </a:rPr>
                        <m:t>Θ</m:t>
                      </m:r>
                      <m:d>
                        <m:dPr>
                          <m:ctrlPr>
                            <a:rPr lang="en-US"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𝒏</m:t>
                          </m:r>
                          <m:r>
                            <a:rPr lang="en-US" altLang="zh-CN" sz="2800" b="1" i="1">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𝟐𝟓𝟔</m:t>
                          </m:r>
                        </m:e>
                      </m:d>
                      <m:r>
                        <a:rPr lang="en-US" altLang="zh-CN" sz="2800" b="1" i="1" smtClean="0">
                          <a:solidFill>
                            <a:srgbClr val="FF0000"/>
                          </a:solidFill>
                          <a:latin typeface="Cambria Math" panose="02040503050406030204" pitchFamily="18" charset="0"/>
                        </a:rPr>
                        <m:t>=</m:t>
                      </m:r>
                      <m:r>
                        <m:rPr>
                          <m:sty m:val="p"/>
                        </m:rPr>
                        <a:rPr lang="el-GR" altLang="zh-CN" sz="2800" b="1" i="1">
                          <a:solidFill>
                            <a:srgbClr val="FF0000"/>
                          </a:solidFill>
                          <a:latin typeface="Cambria Math" panose="02040503050406030204" pitchFamily="18" charset="0"/>
                        </a:rPr>
                        <m:t>Θ</m:t>
                      </m:r>
                      <m:d>
                        <m:dPr>
                          <m:ctrlPr>
                            <a:rPr lang="en-US"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𝒏</m:t>
                          </m:r>
                          <m:r>
                            <a:rPr lang="en-US" altLang="zh-CN" sz="2800" b="1" i="1">
                              <a:solidFill>
                                <a:srgbClr val="FF0000"/>
                              </a:solidFill>
                              <a:latin typeface="Cambria Math" panose="02040503050406030204" pitchFamily="18" charset="0"/>
                            </a:rPr>
                            <m:t>+</m:t>
                          </m:r>
                          <m:sSup>
                            <m:sSupPr>
                              <m:ctrlPr>
                                <a:rPr lang="en-US" altLang="zh-CN" sz="2800" b="1" i="1" smtClean="0">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𝟐</m:t>
                              </m:r>
                            </m:e>
                            <m:sup>
                              <m:r>
                                <a:rPr lang="en-US" altLang="zh-CN" sz="2800" b="1" i="1" smtClean="0">
                                  <a:solidFill>
                                    <a:srgbClr val="FF0000"/>
                                  </a:solidFill>
                                  <a:latin typeface="Cambria Math" panose="02040503050406030204" pitchFamily="18" charset="0"/>
                                </a:rPr>
                                <m:t>𝒓</m:t>
                              </m:r>
                            </m:sup>
                          </m:sSup>
                        </m:e>
                      </m:d>
                    </m:oMath>
                  </m:oMathPara>
                </a14:m>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endParaRPr lang="en-US" altLang="zh-CN" sz="2800" b="1" dirty="0">
                  <a:latin typeface="Times New Roman" panose="02020603050405020304" pitchFamily="18" charset="0"/>
                  <a:cs typeface="Times New Roman" panose="02020603050405020304" pitchFamily="18" charset="0"/>
                </a:endParaRPr>
              </a:p>
              <a:p>
                <a:pPr lvl="1">
                  <a:buClr>
                    <a:srgbClr val="F40CB7"/>
                  </a:buClr>
                </a:pPr>
                <a:r>
                  <a:rPr lang="zh-CN" altLang="en-US" sz="2800" b="1" dirty="0">
                    <a:latin typeface="Times New Roman" panose="02020603050405020304" pitchFamily="18" charset="0"/>
                    <a:cs typeface="Times New Roman" panose="02020603050405020304" pitchFamily="18" charset="0"/>
                  </a:rPr>
                  <a:t>一个</a:t>
                </a:r>
                <a:r>
                  <a:rPr lang="en-US" altLang="zh-CN" sz="2800" b="1" dirty="0">
                    <a:latin typeface="Times New Roman" panose="02020603050405020304" pitchFamily="18" charset="0"/>
                    <a:cs typeface="Times New Roman" panose="02020603050405020304" pitchFamily="18" charset="0"/>
                  </a:rPr>
                  <a:t>32-bit</a:t>
                </a:r>
                <a:r>
                  <a:rPr lang="zh-CN" altLang="en-US" sz="2800" b="1" dirty="0">
                    <a:latin typeface="Times New Roman" panose="02020603050405020304" pitchFamily="18" charset="0"/>
                    <a:cs typeface="Times New Roman" panose="02020603050405020304" pitchFamily="18" charset="0"/>
                  </a:rPr>
                  <a:t>整数分为</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8-bit</a:t>
                </a:r>
                <a:r>
                  <a:rPr lang="zh-CN" altLang="en-US" sz="2800" b="1" dirty="0">
                    <a:latin typeface="Times New Roman" panose="02020603050405020304" pitchFamily="18" charset="0"/>
                    <a:cs typeface="Times New Roman" panose="02020603050405020304" pitchFamily="18" charset="0"/>
                  </a:rPr>
                  <a:t>数字</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n</a:t>
                </a:r>
                <a:r>
                  <a:rPr lang="zh-CN" altLang="en-US" sz="2800" b="1" dirty="0">
                    <a:latin typeface="Times New Roman" panose="02020603050405020304" pitchFamily="18" charset="0"/>
                    <a:cs typeface="Times New Roman" panose="02020603050405020304" pitchFamily="18" charset="0"/>
                  </a:rPr>
                  <a:t>个</a:t>
                </a:r>
                <a:r>
                  <a:rPr lang="en-US" altLang="zh-CN" sz="2800" b="1" dirty="0">
                    <a:latin typeface="Times New Roman" panose="02020603050405020304" pitchFamily="18" charset="0"/>
                    <a:cs typeface="Times New Roman" panose="02020603050405020304" pitchFamily="18" charset="0"/>
                  </a:rPr>
                  <a:t>32-bit</a:t>
                </a:r>
                <a:r>
                  <a:rPr lang="zh-CN" altLang="en-US" sz="2800" b="1" dirty="0">
                    <a:latin typeface="Times New Roman" panose="02020603050405020304" pitchFamily="18" charset="0"/>
                    <a:cs typeface="Times New Roman" panose="02020603050405020304" pitchFamily="18" charset="0"/>
                  </a:rPr>
                  <a:t>整数基数排序，需要进行</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轮计数排序：</a:t>
                </a:r>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pitchFamily="18" charset="0"/>
                          <a:cs typeface="Times New Roman" panose="02020603050405020304" pitchFamily="18" charset="0"/>
                        </a:rPr>
                        <m:t>𝑻</m:t>
                      </m:r>
                      <m:d>
                        <m:dPr>
                          <m:ctrlPr>
                            <a:rPr lang="en-US" altLang="zh-CN" sz="2800" b="1" i="1">
                              <a:latin typeface="Cambria Math" panose="02040503050406030204" pitchFamily="18" charset="0"/>
                              <a:cs typeface="Times New Roman" panose="02020603050405020304" pitchFamily="18" charset="0"/>
                            </a:rPr>
                          </m:ctrlPr>
                        </m:dPr>
                        <m:e>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𝒃</m:t>
                          </m:r>
                        </m:e>
                      </m:d>
                      <m:r>
                        <a:rPr lang="en-US" altLang="zh-CN" sz="2800" b="1" i="1">
                          <a:latin typeface="Cambria Math" panose="02040503050406030204" pitchFamily="18" charset="0"/>
                          <a:cs typeface="Times New Roman" panose="02020603050405020304" pitchFamily="18" charset="0"/>
                        </a:rPr>
                        <m:t>=</m:t>
                      </m:r>
                      <m:r>
                        <m:rPr>
                          <m:sty m:val="p"/>
                        </m:rPr>
                        <a:rPr lang="el-GR" altLang="zh-CN" sz="2800" b="1" i="1">
                          <a:latin typeface="Cambria Math" panose="02040503050406030204" pitchFamily="18" charset="0"/>
                          <a:cs typeface="Times New Roman" panose="02020603050405020304" pitchFamily="18" charset="0"/>
                        </a:rPr>
                        <m:t>Θ</m:t>
                      </m:r>
                      <m:r>
                        <a:rPr lang="en-US" altLang="zh-CN" sz="2800" b="1" i="1">
                          <a:latin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𝒃</m:t>
                          </m:r>
                        </m:num>
                        <m:den>
                          <m:r>
                            <a:rPr lang="en-US" altLang="zh-CN" sz="2800" b="1" i="1">
                              <a:latin typeface="Cambria Math" panose="02040503050406030204" pitchFamily="18" charset="0"/>
                              <a:cs typeface="Times New Roman" panose="02020603050405020304" pitchFamily="18" charset="0"/>
                            </a:rPr>
                            <m:t>𝒓</m:t>
                          </m:r>
                        </m:den>
                      </m:f>
                      <m:r>
                        <a:rPr lang="en-US" altLang="zh-CN" sz="2800" b="1" i="1">
                          <a:latin typeface="Cambria Math" panose="02040503050406030204" pitchFamily="18" charset="0"/>
                          <a:cs typeface="Times New Roman" panose="02020603050405020304" pitchFamily="18" charset="0"/>
                        </a:rPr>
                        <m:t>∗</m:t>
                      </m:r>
                      <m:d>
                        <m:dPr>
                          <m:ctrlPr>
                            <a:rPr lang="en-US" altLang="zh-CN" sz="2800" b="1" i="1">
                              <a:latin typeface="Cambria Math" panose="02040503050406030204" pitchFamily="18" charset="0"/>
                              <a:cs typeface="Times New Roman" panose="02020603050405020304" pitchFamily="18" charset="0"/>
                            </a:rPr>
                          </m:ctrlPr>
                        </m:dPr>
                        <m:e>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sSup>
                            <m:sSupPr>
                              <m:ctrlPr>
                                <a:rPr lang="en-US" altLang="zh-CN" sz="2800" b="1" i="1">
                                  <a:latin typeface="Cambria Math" panose="02040503050406030204" pitchFamily="18" charset="0"/>
                                  <a:cs typeface="Times New Roman" panose="02020603050405020304" pitchFamily="18" charset="0"/>
                                </a:rPr>
                              </m:ctrlPr>
                            </m:sSupPr>
                            <m:e>
                              <m:r>
                                <a:rPr lang="en-US" altLang="zh-CN" sz="2800" b="1" i="1">
                                  <a:latin typeface="Cambria Math" panose="02040503050406030204" pitchFamily="18" charset="0"/>
                                  <a:cs typeface="Times New Roman" panose="02020603050405020304" pitchFamily="18" charset="0"/>
                                </a:rPr>
                                <m:t>𝟐</m:t>
                              </m:r>
                            </m:e>
                            <m:sup>
                              <m:r>
                                <a:rPr lang="en-US" altLang="zh-CN" sz="2800" b="1" i="1">
                                  <a:latin typeface="Cambria Math" panose="02040503050406030204" pitchFamily="18" charset="0"/>
                                  <a:cs typeface="Times New Roman" panose="02020603050405020304" pitchFamily="18" charset="0"/>
                                </a:rPr>
                                <m:t>𝒓</m:t>
                              </m:r>
                            </m:sup>
                          </m:sSup>
                        </m:e>
                      </m:d>
                      <m:r>
                        <a:rPr lang="en-US" altLang="zh-CN" sz="2800" b="1" i="1">
                          <a:latin typeface="Cambria Math" panose="02040503050406030204" pitchFamily="18" charset="0"/>
                          <a:cs typeface="Times New Roman" panose="02020603050405020304" pitchFamily="18" charset="0"/>
                        </a:rPr>
                        <m:t>)</m:t>
                      </m:r>
                    </m:oMath>
                  </m:oMathPara>
                </a14:m>
                <a:endParaRPr lang="en-US" altLang="zh-CN" sz="2800" b="1" dirty="0">
                  <a:latin typeface="Times New Roman" panose="02020603050405020304" pitchFamily="18" charset="0"/>
                  <a:cs typeface="Times New Roman" panose="02020603050405020304" pitchFamily="18" charset="0"/>
                </a:endParaRPr>
              </a:p>
              <a:p>
                <a:pPr marL="457200" lvl="1" indent="0">
                  <a:buClr>
                    <a:srgbClr val="F40CB7"/>
                  </a:buClr>
                  <a:buNone/>
                </a:pPr>
                <a:r>
                  <a:rPr lang="en-US" altLang="zh-CN" sz="2800" b="1" dirty="0">
                    <a:latin typeface="Times New Roman" panose="02020603050405020304" pitchFamily="18" charset="0"/>
                    <a:cs typeface="Times New Roman" panose="02020603050405020304" pitchFamily="18" charset="0"/>
                  </a:rPr>
                  <a:t>                    b=32, r=8</a:t>
                </a:r>
              </a:p>
              <a:p>
                <a:pPr marL="457200" lvl="1" indent="0">
                  <a:buClr>
                    <a:srgbClr val="F40CB7"/>
                  </a:buClr>
                  <a:buNone/>
                </a:pPr>
                <a:endParaRPr lang="en-US" altLang="zh-CN" sz="2800" b="1" dirty="0">
                  <a:latin typeface="Times New Roman" panose="02020603050405020304" pitchFamily="18" charset="0"/>
                  <a:cs typeface="Times New Roman" panose="02020603050405020304" pitchFamily="18" charset="0"/>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fontScale="77500" lnSpcReduction="20000"/>
              </a:bodyPr>
              <a:lstStyle/>
              <a:p>
                <a:pPr>
                  <a:buClr>
                    <a:srgbClr val="F40CB7"/>
                  </a:buClr>
                </a:pPr>
                <a:r>
                  <a:rPr lang="zh-CN" altLang="en-US" sz="3600" b="1" dirty="0">
                    <a:latin typeface="+mn-ea"/>
                  </a:rPr>
                  <a:t>基数排序</a:t>
                </a:r>
                <a:r>
                  <a:rPr lang="zh-CN" altLang="en-US" sz="3600" b="1" dirty="0">
                    <a:latin typeface="Arial" panose="020B0604020202020204" pitchFamily="34" charset="0"/>
                    <a:cs typeface="Arial" panose="020B0604020202020204" pitchFamily="34" charset="0"/>
                  </a:rPr>
                  <a:t>（</a:t>
                </a:r>
                <a:r>
                  <a:rPr lang="en-US" altLang="zh-CN" sz="3600" b="1" dirty="0">
                    <a:latin typeface="Arial" panose="020B0604020202020204" pitchFamily="34" charset="0"/>
                    <a:cs typeface="Arial" panose="020B0604020202020204" pitchFamily="34" charset="0"/>
                  </a:rPr>
                  <a:t>Radix sort</a:t>
                </a:r>
                <a:r>
                  <a:rPr lang="zh-CN" altLang="en-US" sz="3600" b="1" dirty="0">
                    <a:latin typeface="Arial" panose="020B0604020202020204" pitchFamily="34" charset="0"/>
                    <a:cs typeface="Arial" panose="020B0604020202020204" pitchFamily="34" charset="0"/>
                  </a:rPr>
                  <a:t>）</a:t>
                </a:r>
                <a:endParaRPr lang="en-US" altLang="zh-CN" sz="3600" b="1" dirty="0">
                  <a:latin typeface="Arial" panose="020B0604020202020204" pitchFamily="34" charset="0"/>
                  <a:cs typeface="Arial" panose="020B0604020202020204" pitchFamily="34" charset="0"/>
                </a:endParaRPr>
              </a:p>
              <a:p>
                <a:pPr marL="457200" lvl="1" indent="0">
                  <a:buClr>
                    <a:srgbClr val="F40CB7"/>
                  </a:buClr>
                  <a:buNone/>
                </a:pPr>
                <a14:m>
                  <m:oMathPara xmlns:m="http://schemas.openxmlformats.org/officeDocument/2006/math">
                    <m:oMathParaPr>
                      <m:jc m:val="centerGroup"/>
                    </m:oMathParaPr>
                    <m:oMath xmlns:m="http://schemas.openxmlformats.org/officeDocument/2006/math">
                      <m:r>
                        <a:rPr lang="en-US" altLang="zh-CN" sz="3100" b="1" i="1">
                          <a:latin typeface="Cambria Math" panose="02040503050406030204" pitchFamily="18" charset="0"/>
                          <a:cs typeface="Times New Roman" panose="02020603050405020304" pitchFamily="18" charset="0"/>
                        </a:rPr>
                        <m:t>𝑻</m:t>
                      </m:r>
                      <m:d>
                        <m:dPr>
                          <m:ctrlPr>
                            <a:rPr lang="en-US" altLang="zh-CN" sz="3100" b="1" i="1">
                              <a:latin typeface="Cambria Math" panose="02040503050406030204" pitchFamily="18" charset="0"/>
                              <a:cs typeface="Times New Roman" panose="02020603050405020304" pitchFamily="18" charset="0"/>
                            </a:rPr>
                          </m:ctrlPr>
                        </m:dPr>
                        <m:e>
                          <m:r>
                            <a:rPr lang="en-US" altLang="zh-CN" sz="3100" b="1" i="1">
                              <a:latin typeface="Cambria Math" panose="02040503050406030204" pitchFamily="18" charset="0"/>
                              <a:cs typeface="Times New Roman" panose="02020603050405020304" pitchFamily="18" charset="0"/>
                            </a:rPr>
                            <m:t>𝒏</m:t>
                          </m:r>
                          <m:r>
                            <a:rPr lang="en-US" altLang="zh-CN" sz="3100" b="1" i="1">
                              <a:latin typeface="Cambria Math" panose="02040503050406030204" pitchFamily="18" charset="0"/>
                              <a:cs typeface="Times New Roman" panose="02020603050405020304" pitchFamily="18" charset="0"/>
                            </a:rPr>
                            <m:t>,</m:t>
                          </m:r>
                          <m:r>
                            <a:rPr lang="en-US" altLang="zh-CN" sz="3100" b="1" i="1">
                              <a:latin typeface="Cambria Math" panose="02040503050406030204" pitchFamily="18" charset="0"/>
                              <a:cs typeface="Times New Roman" panose="02020603050405020304" pitchFamily="18" charset="0"/>
                            </a:rPr>
                            <m:t>𝒃</m:t>
                          </m:r>
                        </m:e>
                      </m:d>
                      <m:r>
                        <a:rPr lang="en-US" altLang="zh-CN" sz="3100" b="1" i="1">
                          <a:latin typeface="Cambria Math" panose="02040503050406030204" pitchFamily="18" charset="0"/>
                          <a:cs typeface="Times New Roman" panose="02020603050405020304" pitchFamily="18" charset="0"/>
                        </a:rPr>
                        <m:t>=</m:t>
                      </m:r>
                      <m:r>
                        <m:rPr>
                          <m:sty m:val="p"/>
                        </m:rPr>
                        <a:rPr lang="el-GR" altLang="zh-CN" sz="3100" b="1" i="1">
                          <a:latin typeface="Cambria Math" panose="02040503050406030204" pitchFamily="18" charset="0"/>
                          <a:cs typeface="Times New Roman" panose="02020603050405020304" pitchFamily="18" charset="0"/>
                        </a:rPr>
                        <m:t>Θ</m:t>
                      </m:r>
                      <m:r>
                        <a:rPr lang="en-US" altLang="zh-CN" sz="3100" b="1" i="1">
                          <a:latin typeface="Cambria Math" panose="02040503050406030204" pitchFamily="18" charset="0"/>
                          <a:cs typeface="Times New Roman" panose="02020603050405020304" pitchFamily="18" charset="0"/>
                        </a:rPr>
                        <m:t>(</m:t>
                      </m:r>
                      <m:f>
                        <m:fPr>
                          <m:ctrlPr>
                            <a:rPr lang="en-US" altLang="zh-CN" sz="3100" b="1" i="1">
                              <a:latin typeface="Cambria Math" panose="02040503050406030204" pitchFamily="18" charset="0"/>
                              <a:cs typeface="Times New Roman" panose="02020603050405020304" pitchFamily="18" charset="0"/>
                            </a:rPr>
                          </m:ctrlPr>
                        </m:fPr>
                        <m:num>
                          <m:r>
                            <a:rPr lang="en-US" altLang="zh-CN" sz="3100" b="1" i="1">
                              <a:latin typeface="Cambria Math" panose="02040503050406030204" pitchFamily="18" charset="0"/>
                              <a:cs typeface="Times New Roman" panose="02020603050405020304" pitchFamily="18" charset="0"/>
                            </a:rPr>
                            <m:t>𝒃</m:t>
                          </m:r>
                        </m:num>
                        <m:den>
                          <m:r>
                            <a:rPr lang="en-US" altLang="zh-CN" sz="3100" b="1" i="1">
                              <a:latin typeface="Cambria Math" panose="02040503050406030204" pitchFamily="18" charset="0"/>
                              <a:cs typeface="Times New Roman" panose="02020603050405020304" pitchFamily="18" charset="0"/>
                            </a:rPr>
                            <m:t>𝒓</m:t>
                          </m:r>
                        </m:den>
                      </m:f>
                      <m:r>
                        <a:rPr lang="en-US" altLang="zh-CN" sz="3100" b="1" i="1">
                          <a:latin typeface="Cambria Math" panose="02040503050406030204" pitchFamily="18" charset="0"/>
                          <a:cs typeface="Times New Roman" panose="02020603050405020304" pitchFamily="18" charset="0"/>
                        </a:rPr>
                        <m:t>∗</m:t>
                      </m:r>
                      <m:d>
                        <m:dPr>
                          <m:ctrlPr>
                            <a:rPr lang="en-US" altLang="zh-CN" sz="3100" b="1" i="1">
                              <a:latin typeface="Cambria Math" panose="02040503050406030204" pitchFamily="18" charset="0"/>
                              <a:cs typeface="Times New Roman" panose="02020603050405020304" pitchFamily="18" charset="0"/>
                            </a:rPr>
                          </m:ctrlPr>
                        </m:dPr>
                        <m:e>
                          <m:r>
                            <a:rPr lang="en-US" altLang="zh-CN" sz="3100" b="1" i="1">
                              <a:latin typeface="Cambria Math" panose="02040503050406030204" pitchFamily="18" charset="0"/>
                              <a:cs typeface="Times New Roman" panose="02020603050405020304" pitchFamily="18" charset="0"/>
                            </a:rPr>
                            <m:t>𝒏</m:t>
                          </m:r>
                          <m:r>
                            <a:rPr lang="en-US" altLang="zh-CN" sz="3100" b="1" i="1">
                              <a:latin typeface="Cambria Math" panose="02040503050406030204" pitchFamily="18" charset="0"/>
                              <a:cs typeface="Times New Roman" panose="02020603050405020304" pitchFamily="18" charset="0"/>
                            </a:rPr>
                            <m:t>+</m:t>
                          </m:r>
                          <m:sSup>
                            <m:sSupPr>
                              <m:ctrlPr>
                                <a:rPr lang="en-US" altLang="zh-CN" sz="3100" b="1" i="1">
                                  <a:latin typeface="Cambria Math" panose="02040503050406030204" pitchFamily="18" charset="0"/>
                                  <a:cs typeface="Times New Roman" panose="02020603050405020304" pitchFamily="18" charset="0"/>
                                </a:rPr>
                              </m:ctrlPr>
                            </m:sSupPr>
                            <m:e>
                              <m:r>
                                <a:rPr lang="en-US" altLang="zh-CN" sz="3100" b="1" i="1">
                                  <a:latin typeface="Cambria Math" panose="02040503050406030204" pitchFamily="18" charset="0"/>
                                  <a:cs typeface="Times New Roman" panose="02020603050405020304" pitchFamily="18" charset="0"/>
                                </a:rPr>
                                <m:t>𝟐</m:t>
                              </m:r>
                            </m:e>
                            <m:sup>
                              <m:r>
                                <a:rPr lang="en-US" altLang="zh-CN" sz="3100" b="1" i="1">
                                  <a:latin typeface="Cambria Math" panose="02040503050406030204" pitchFamily="18" charset="0"/>
                                  <a:cs typeface="Times New Roman" panose="02020603050405020304" pitchFamily="18" charset="0"/>
                                </a:rPr>
                                <m:t>𝒓</m:t>
                              </m:r>
                            </m:sup>
                          </m:sSup>
                        </m:e>
                      </m:d>
                      <m:r>
                        <a:rPr lang="en-US" altLang="zh-CN" sz="3100" b="1" i="1">
                          <a:latin typeface="Cambria Math" panose="02040503050406030204" pitchFamily="18" charset="0"/>
                          <a:cs typeface="Times New Roman" panose="02020603050405020304" pitchFamily="18" charset="0"/>
                        </a:rPr>
                        <m:t>)</m:t>
                      </m:r>
                    </m:oMath>
                  </m:oMathPara>
                </a14:m>
                <a:endParaRPr lang="en-US" altLang="zh-CN" sz="3100" b="1" dirty="0">
                  <a:latin typeface="Times New Roman" panose="02020603050405020304" pitchFamily="18" charset="0"/>
                  <a:cs typeface="Times New Roman" panose="02020603050405020304" pitchFamily="18" charset="0"/>
                </a:endParaRPr>
              </a:p>
              <a:p>
                <a:pPr lvl="1">
                  <a:buClr>
                    <a:srgbClr val="F40CB7"/>
                  </a:buClr>
                </a:pPr>
                <a:r>
                  <a:rPr lang="zh-CN" altLang="en-US" sz="3100" b="1" dirty="0">
                    <a:solidFill>
                      <a:srgbClr val="FF0000"/>
                    </a:solidFill>
                    <a:latin typeface="+mn-ea"/>
                  </a:rPr>
                  <a:t>选择</a:t>
                </a:r>
                <a14:m>
                  <m:oMath xmlns:m="http://schemas.openxmlformats.org/officeDocument/2006/math">
                    <m:r>
                      <a:rPr lang="en-US" altLang="zh-CN" sz="3100" b="1" i="1" dirty="0" smtClean="0">
                        <a:solidFill>
                          <a:srgbClr val="FF0000"/>
                        </a:solidFill>
                        <a:latin typeface="Cambria Math" panose="02040503050406030204" pitchFamily="18" charset="0"/>
                      </a:rPr>
                      <m:t>𝒓</m:t>
                    </m:r>
                    <m:r>
                      <a:rPr lang="en-US" altLang="zh-CN" sz="3100" b="1" i="1" dirty="0" smtClean="0">
                        <a:solidFill>
                          <a:srgbClr val="FF0000"/>
                        </a:solidFill>
                        <a:latin typeface="Cambria Math" panose="02040503050406030204" pitchFamily="18" charset="0"/>
                      </a:rPr>
                      <m:t>(</m:t>
                    </m:r>
                    <m:r>
                      <a:rPr lang="en-US" altLang="zh-CN" sz="3100" b="1" i="1" dirty="0" smtClean="0">
                        <a:solidFill>
                          <a:srgbClr val="FF0000"/>
                        </a:solidFill>
                        <a:latin typeface="Cambria Math" panose="02040503050406030204" pitchFamily="18" charset="0"/>
                      </a:rPr>
                      <m:t>𝒓</m:t>
                    </m:r>
                    <m:r>
                      <a:rPr lang="en-US" altLang="zh-CN" sz="3100" b="1" i="1" dirty="0" smtClean="0">
                        <a:solidFill>
                          <a:srgbClr val="FF0000"/>
                        </a:solidFill>
                        <a:latin typeface="Cambria Math" panose="02040503050406030204" pitchFamily="18" charset="0"/>
                      </a:rPr>
                      <m:t>≤</m:t>
                    </m:r>
                    <m:r>
                      <a:rPr lang="en-US" altLang="zh-CN" sz="3100" b="1" i="1" dirty="0" smtClean="0">
                        <a:solidFill>
                          <a:srgbClr val="FF0000"/>
                        </a:solidFill>
                        <a:latin typeface="Cambria Math" panose="02040503050406030204" pitchFamily="18" charset="0"/>
                      </a:rPr>
                      <m:t>𝒃</m:t>
                    </m:r>
                    <m:r>
                      <a:rPr lang="en-US" altLang="zh-CN" sz="3100" b="1" i="1" dirty="0" smtClean="0">
                        <a:solidFill>
                          <a:srgbClr val="FF0000"/>
                        </a:solidFill>
                        <a:latin typeface="Cambria Math" panose="02040503050406030204" pitchFamily="18" charset="0"/>
                      </a:rPr>
                      <m:t>)</m:t>
                    </m:r>
                  </m:oMath>
                </a14:m>
                <a:r>
                  <a:rPr lang="zh-CN" altLang="en-US" sz="3100" b="1" dirty="0">
                    <a:solidFill>
                      <a:srgbClr val="FF0000"/>
                    </a:solidFill>
                    <a:latin typeface="+mn-ea"/>
                  </a:rPr>
                  <a:t>，使得</a:t>
                </a:r>
                <a14:m>
                  <m:oMath xmlns:m="http://schemas.openxmlformats.org/officeDocument/2006/math">
                    <m:r>
                      <a:rPr lang="en-US" altLang="zh-CN" sz="3100" b="1" i="1">
                        <a:solidFill>
                          <a:srgbClr val="FF0000"/>
                        </a:solidFill>
                        <a:latin typeface="Cambria Math" panose="02040503050406030204" pitchFamily="18" charset="0"/>
                        <a:cs typeface="Times New Roman" panose="02020603050405020304" pitchFamily="18" charset="0"/>
                      </a:rPr>
                      <m:t>𝑻</m:t>
                    </m:r>
                    <m:d>
                      <m:dPr>
                        <m:ctrlPr>
                          <a:rPr lang="en-US" altLang="zh-CN" sz="3100" b="1" i="1">
                            <a:solidFill>
                              <a:srgbClr val="FF0000"/>
                            </a:solidFill>
                            <a:latin typeface="Cambria Math" panose="02040503050406030204" pitchFamily="18" charset="0"/>
                            <a:cs typeface="Times New Roman" panose="02020603050405020304" pitchFamily="18" charset="0"/>
                          </a:rPr>
                        </m:ctrlPr>
                      </m:dPr>
                      <m:e>
                        <m:r>
                          <a:rPr lang="en-US" altLang="zh-CN" sz="3100" b="1" i="1">
                            <a:solidFill>
                              <a:srgbClr val="FF0000"/>
                            </a:solidFill>
                            <a:latin typeface="Cambria Math" panose="02040503050406030204" pitchFamily="18" charset="0"/>
                            <a:cs typeface="Times New Roman" panose="02020603050405020304" pitchFamily="18" charset="0"/>
                          </a:rPr>
                          <m:t>𝒏</m:t>
                        </m:r>
                        <m:r>
                          <a:rPr lang="en-US" altLang="zh-CN" sz="3100" b="1" i="1">
                            <a:solidFill>
                              <a:srgbClr val="FF0000"/>
                            </a:solidFill>
                            <a:latin typeface="Cambria Math" panose="02040503050406030204" pitchFamily="18" charset="0"/>
                            <a:cs typeface="Times New Roman" panose="02020603050405020304" pitchFamily="18" charset="0"/>
                          </a:rPr>
                          <m:t>,</m:t>
                        </m:r>
                        <m:r>
                          <a:rPr lang="en-US" altLang="zh-CN" sz="3100" b="1" i="1">
                            <a:solidFill>
                              <a:srgbClr val="FF0000"/>
                            </a:solidFill>
                            <a:latin typeface="Cambria Math" panose="02040503050406030204" pitchFamily="18" charset="0"/>
                            <a:cs typeface="Times New Roman" panose="02020603050405020304" pitchFamily="18" charset="0"/>
                          </a:rPr>
                          <m:t>𝒃</m:t>
                        </m:r>
                      </m:e>
                    </m:d>
                    <m:r>
                      <a:rPr lang="zh-CN" altLang="en-US" sz="3100" b="1" i="1">
                        <a:solidFill>
                          <a:srgbClr val="FF0000"/>
                        </a:solidFill>
                        <a:latin typeface="Cambria Math" panose="02040503050406030204" pitchFamily="18" charset="0"/>
                        <a:cs typeface="Times New Roman" panose="02020603050405020304" pitchFamily="18" charset="0"/>
                      </a:rPr>
                      <m:t>最小</m:t>
                    </m:r>
                  </m:oMath>
                </a14:m>
                <a:endParaRPr lang="en-US" altLang="zh-CN" sz="3100" b="1" dirty="0">
                  <a:solidFill>
                    <a:srgbClr val="FF0000"/>
                  </a:solidFill>
                  <a:latin typeface="+mn-ea"/>
                </a:endParaRPr>
              </a:p>
              <a:p>
                <a:pPr lvl="2">
                  <a:buClr>
                    <a:srgbClr val="F40CB7"/>
                  </a:buClr>
                </a:pPr>
                <a14:m>
                  <m:oMath xmlns:m="http://schemas.openxmlformats.org/officeDocument/2006/math">
                    <m:r>
                      <a:rPr lang="zh-CN" altLang="en-US" sz="3100" i="1" dirty="0">
                        <a:solidFill>
                          <a:srgbClr val="FF0000"/>
                        </a:solidFill>
                        <a:latin typeface="Cambria Math" panose="02040503050406030204" pitchFamily="18" charset="0"/>
                      </a:rPr>
                      <m:t>当</m:t>
                    </m:r>
                    <m:r>
                      <a:rPr lang="en-US" altLang="zh-CN" sz="3100" b="1" i="1" smtClean="0">
                        <a:solidFill>
                          <a:srgbClr val="FF0000"/>
                        </a:solidFill>
                        <a:latin typeface="Cambria Math" panose="02040503050406030204" pitchFamily="18" charset="0"/>
                      </a:rPr>
                      <m:t>𝒃</m:t>
                    </m:r>
                    <m:r>
                      <a:rPr lang="en-US" altLang="zh-CN" sz="3100" b="1" i="1" smtClean="0">
                        <a:solidFill>
                          <a:srgbClr val="FF0000"/>
                        </a:solidFill>
                        <a:latin typeface="Cambria Math" panose="02040503050406030204" pitchFamily="18" charset="0"/>
                      </a:rPr>
                      <m:t>&lt;</m:t>
                    </m:r>
                    <m:func>
                      <m:funcPr>
                        <m:ctrlPr>
                          <a:rPr lang="en-US" altLang="zh-CN" sz="3100" b="1" i="1" smtClean="0">
                            <a:solidFill>
                              <a:srgbClr val="FF0000"/>
                            </a:solidFill>
                            <a:latin typeface="Cambria Math" panose="02040503050406030204" pitchFamily="18" charset="0"/>
                          </a:rPr>
                        </m:ctrlPr>
                      </m:funcPr>
                      <m:fName>
                        <m:sSub>
                          <m:sSubPr>
                            <m:ctrlPr>
                              <a:rPr lang="en-US" altLang="zh-CN" sz="3100" b="1" i="1" smtClean="0">
                                <a:solidFill>
                                  <a:srgbClr val="FF0000"/>
                                </a:solidFill>
                                <a:latin typeface="Cambria Math" panose="02040503050406030204" pitchFamily="18" charset="0"/>
                              </a:rPr>
                            </m:ctrlPr>
                          </m:sSubPr>
                          <m:e>
                            <m:r>
                              <m:rPr>
                                <m:sty m:val="p"/>
                              </m:rPr>
                              <a:rPr lang="en-US" altLang="zh-CN" sz="3100" b="0" i="0" smtClean="0">
                                <a:solidFill>
                                  <a:srgbClr val="FF0000"/>
                                </a:solidFill>
                                <a:latin typeface="Cambria Math" panose="02040503050406030204" pitchFamily="18" charset="0"/>
                              </a:rPr>
                              <m:t>log</m:t>
                            </m:r>
                          </m:e>
                          <m:sub>
                            <m:r>
                              <a:rPr lang="en-US" altLang="zh-CN" sz="3100" b="1" i="1" smtClean="0">
                                <a:solidFill>
                                  <a:srgbClr val="FF0000"/>
                                </a:solidFill>
                                <a:latin typeface="Cambria Math" panose="02040503050406030204" pitchFamily="18" charset="0"/>
                              </a:rPr>
                              <m:t>𝟐</m:t>
                            </m:r>
                          </m:sub>
                        </m:sSub>
                      </m:fName>
                      <m:e>
                        <m:r>
                          <a:rPr lang="en-US" altLang="zh-CN" sz="3100" b="1" i="1" smtClean="0">
                            <a:solidFill>
                              <a:srgbClr val="FF0000"/>
                            </a:solidFill>
                            <a:latin typeface="Cambria Math" panose="02040503050406030204" pitchFamily="18" charset="0"/>
                          </a:rPr>
                          <m:t>𝒏</m:t>
                        </m:r>
                        <m:r>
                          <a:rPr lang="zh-CN" altLang="en-US" sz="3100" i="1">
                            <a:solidFill>
                              <a:srgbClr val="FF0000"/>
                            </a:solidFill>
                            <a:latin typeface="Cambria Math" panose="02040503050406030204" pitchFamily="18" charset="0"/>
                          </a:rPr>
                          <m:t>：</m:t>
                        </m:r>
                        <m:r>
                          <a:rPr lang="en-US" altLang="zh-CN" sz="3100" b="1" i="1" smtClean="0">
                            <a:solidFill>
                              <a:srgbClr val="FF0000"/>
                            </a:solidFill>
                            <a:latin typeface="Cambria Math" panose="02040503050406030204" pitchFamily="18" charset="0"/>
                          </a:rPr>
                          <m:t>𝒓</m:t>
                        </m:r>
                        <m:r>
                          <a:rPr lang="en-US" altLang="zh-CN" sz="3100" b="1" i="1" smtClean="0">
                            <a:solidFill>
                              <a:srgbClr val="FF0000"/>
                            </a:solidFill>
                            <a:latin typeface="Cambria Math" panose="02040503050406030204" pitchFamily="18" charset="0"/>
                            <a:ea typeface="Cambria Math" panose="02040503050406030204" pitchFamily="18" charset="0"/>
                          </a:rPr>
                          <m:t>≤</m:t>
                        </m:r>
                        <m:r>
                          <a:rPr lang="en-US" altLang="zh-CN" sz="3100" b="1" i="1" smtClean="0">
                            <a:solidFill>
                              <a:srgbClr val="FF0000"/>
                            </a:solidFill>
                            <a:latin typeface="Cambria Math" panose="02040503050406030204" pitchFamily="18" charset="0"/>
                            <a:ea typeface="Cambria Math" panose="02040503050406030204" pitchFamily="18" charset="0"/>
                          </a:rPr>
                          <m:t>𝒃</m:t>
                        </m:r>
                        <m:r>
                          <a:rPr lang="en-US" altLang="zh-CN" sz="3100" b="1" i="1" smtClean="0">
                            <a:solidFill>
                              <a:srgbClr val="FF0000"/>
                            </a:solidFill>
                            <a:latin typeface="Cambria Math" panose="02040503050406030204" pitchFamily="18" charset="0"/>
                            <a:ea typeface="Cambria Math" panose="02040503050406030204" pitchFamily="18" charset="0"/>
                          </a:rPr>
                          <m:t>,</m:t>
                        </m:r>
                      </m:e>
                    </m:func>
                    <m:sSup>
                      <m:sSupPr>
                        <m:ctrlPr>
                          <a:rPr lang="en-US" altLang="zh-CN" sz="3100" i="1">
                            <a:solidFill>
                              <a:srgbClr val="FF0000"/>
                            </a:solidFill>
                            <a:latin typeface="Cambria Math" panose="02040503050406030204" pitchFamily="18" charset="0"/>
                            <a:ea typeface="Cambria Math" panose="02040503050406030204" pitchFamily="18" charset="0"/>
                          </a:rPr>
                        </m:ctrlPr>
                      </m:sSupPr>
                      <m:e>
                        <m:r>
                          <a:rPr lang="en-US" altLang="zh-CN" sz="3100" i="1">
                            <a:solidFill>
                              <a:srgbClr val="FF0000"/>
                            </a:solidFill>
                            <a:latin typeface="Cambria Math" panose="02040503050406030204" pitchFamily="18" charset="0"/>
                            <a:ea typeface="Cambria Math" panose="02040503050406030204" pitchFamily="18" charset="0"/>
                          </a:rPr>
                          <m:t>   </m:t>
                        </m:r>
                        <m:r>
                          <a:rPr lang="en-US" altLang="zh-CN" sz="3100" i="1">
                            <a:solidFill>
                              <a:srgbClr val="FF0000"/>
                            </a:solidFill>
                            <a:latin typeface="Cambria Math" panose="02040503050406030204" pitchFamily="18" charset="0"/>
                            <a:ea typeface="Cambria Math" panose="02040503050406030204" pitchFamily="18" charset="0"/>
                          </a:rPr>
                          <m:t>𝟐</m:t>
                        </m:r>
                      </m:e>
                      <m:sup>
                        <m:r>
                          <a:rPr lang="en-US" altLang="zh-CN" sz="3100" i="1">
                            <a:solidFill>
                              <a:srgbClr val="FF0000"/>
                            </a:solidFill>
                            <a:latin typeface="Cambria Math" panose="02040503050406030204" pitchFamily="18" charset="0"/>
                            <a:ea typeface="Cambria Math" panose="02040503050406030204" pitchFamily="18" charset="0"/>
                          </a:rPr>
                          <m:t>𝒓</m:t>
                        </m:r>
                      </m:sup>
                    </m:sSup>
                    <m:r>
                      <a:rPr lang="en-US" altLang="zh-CN" sz="3100" b="1" i="1" smtClean="0">
                        <a:solidFill>
                          <a:srgbClr val="FF0000"/>
                        </a:solidFill>
                        <a:latin typeface="Cambria Math" panose="02040503050406030204" pitchFamily="18" charset="0"/>
                        <a:ea typeface="Cambria Math" panose="02040503050406030204" pitchFamily="18" charset="0"/>
                      </a:rPr>
                      <m:t>&lt;</m:t>
                    </m:r>
                    <m:r>
                      <a:rPr lang="en-US" altLang="zh-CN" sz="3100" i="1">
                        <a:solidFill>
                          <a:srgbClr val="FF0000"/>
                        </a:solidFill>
                        <a:latin typeface="Cambria Math" panose="02040503050406030204" pitchFamily="18" charset="0"/>
                        <a:ea typeface="Cambria Math" panose="02040503050406030204" pitchFamily="18" charset="0"/>
                      </a:rPr>
                      <m:t>𝒏</m:t>
                    </m:r>
                    <m:r>
                      <a:rPr lang="en-US" altLang="zh-CN" sz="3100" b="1" i="1" smtClean="0">
                        <a:solidFill>
                          <a:srgbClr val="FF0000"/>
                        </a:solidFill>
                        <a:latin typeface="Cambria Math" panose="02040503050406030204" pitchFamily="18" charset="0"/>
                        <a:ea typeface="Cambria Math" panose="02040503050406030204" pitchFamily="18" charset="0"/>
                      </a:rPr>
                      <m:t>,</m:t>
                    </m:r>
                    <m:r>
                      <a:rPr lang="en-US" altLang="zh-CN" sz="3100" i="1">
                        <a:latin typeface="Cambria Math" panose="02040503050406030204" pitchFamily="18" charset="0"/>
                        <a:cs typeface="Times New Roman" panose="02020603050405020304" pitchFamily="18" charset="0"/>
                      </a:rPr>
                      <m:t>𝒏</m:t>
                    </m:r>
                    <m:r>
                      <a:rPr lang="en-US" altLang="zh-CN" sz="3100" i="1">
                        <a:latin typeface="Cambria Math" panose="02040503050406030204" pitchFamily="18" charset="0"/>
                        <a:cs typeface="Times New Roman" panose="02020603050405020304" pitchFamily="18" charset="0"/>
                      </a:rPr>
                      <m:t>+</m:t>
                    </m:r>
                    <m:sSup>
                      <m:sSupPr>
                        <m:ctrlPr>
                          <a:rPr lang="en-US" altLang="zh-CN" sz="3100" i="1">
                            <a:latin typeface="Cambria Math" panose="02040503050406030204" pitchFamily="18" charset="0"/>
                            <a:cs typeface="Times New Roman" panose="02020603050405020304" pitchFamily="18" charset="0"/>
                          </a:rPr>
                        </m:ctrlPr>
                      </m:sSupPr>
                      <m:e>
                        <m:r>
                          <a:rPr lang="en-US" altLang="zh-CN" sz="3100" i="1">
                            <a:latin typeface="Cambria Math" panose="02040503050406030204" pitchFamily="18" charset="0"/>
                            <a:cs typeface="Times New Roman" panose="02020603050405020304" pitchFamily="18" charset="0"/>
                          </a:rPr>
                          <m:t>𝟐</m:t>
                        </m:r>
                      </m:e>
                      <m:sup>
                        <m:r>
                          <a:rPr lang="en-US" altLang="zh-CN" sz="3100" i="1">
                            <a:latin typeface="Cambria Math" panose="02040503050406030204" pitchFamily="18" charset="0"/>
                            <a:cs typeface="Times New Roman" panose="02020603050405020304" pitchFamily="18" charset="0"/>
                          </a:rPr>
                          <m:t>𝒓</m:t>
                        </m:r>
                      </m:sup>
                    </m:sSup>
                    <m:r>
                      <a:rPr lang="en-US" altLang="zh-CN" sz="3100" b="1" i="1" smtClean="0">
                        <a:latin typeface="Cambria Math" panose="02040503050406030204" pitchFamily="18" charset="0"/>
                        <a:cs typeface="Times New Roman" panose="02020603050405020304" pitchFamily="18" charset="0"/>
                      </a:rPr>
                      <m:t>=</m:t>
                    </m:r>
                    <m:r>
                      <m:rPr>
                        <m:sty m:val="p"/>
                      </m:rPr>
                      <a:rPr lang="el-GR" altLang="zh-CN" sz="3100" b="1" i="1" smtClean="0">
                        <a:latin typeface="Cambria Math" panose="02040503050406030204" pitchFamily="18" charset="0"/>
                        <a:cs typeface="Times New Roman" panose="02020603050405020304" pitchFamily="18" charset="0"/>
                      </a:rPr>
                      <m:t>Θ</m:t>
                    </m:r>
                    <m:d>
                      <m:dPr>
                        <m:ctrlPr>
                          <a:rPr lang="en-US" altLang="zh-CN" sz="3100" b="1" i="1" smtClean="0">
                            <a:latin typeface="Cambria Math" panose="02040503050406030204" pitchFamily="18" charset="0"/>
                            <a:cs typeface="Times New Roman" panose="02020603050405020304" pitchFamily="18" charset="0"/>
                          </a:rPr>
                        </m:ctrlPr>
                      </m:dPr>
                      <m:e>
                        <m:r>
                          <a:rPr lang="en-US" altLang="zh-CN" sz="3100" b="1" i="1" smtClean="0">
                            <a:latin typeface="Cambria Math" panose="02040503050406030204" pitchFamily="18" charset="0"/>
                            <a:cs typeface="Times New Roman" panose="02020603050405020304" pitchFamily="18" charset="0"/>
                          </a:rPr>
                          <m:t>𝒏</m:t>
                        </m:r>
                      </m:e>
                    </m:d>
                  </m:oMath>
                </a14:m>
                <a:endParaRPr lang="en-US" altLang="zh-CN" sz="3100" b="1" i="1" dirty="0">
                  <a:latin typeface="Cambria Math" panose="02040503050406030204" pitchFamily="18" charset="0"/>
                  <a:cs typeface="Times New Roman" panose="02020603050405020304" pitchFamily="18" charset="0"/>
                </a:endParaRPr>
              </a:p>
              <a:p>
                <a:pPr marL="914400" lvl="2" indent="0">
                  <a:buClr>
                    <a:srgbClr val="F40CB7"/>
                  </a:buClr>
                  <a:buNone/>
                </a:pPr>
                <a:r>
                  <a:rPr lang="en-US" altLang="zh-CN" sz="3200" b="1" i="1" dirty="0">
                    <a:solidFill>
                      <a:srgbClr val="FF0000"/>
                    </a:solidFill>
                    <a:latin typeface="Cambria Math" panose="02040503050406030204" pitchFamily="18" charset="0"/>
                  </a:rPr>
                  <a:t>     </a:t>
                </a:r>
                <a:r>
                  <a:rPr lang="zh-CN" altLang="en-US" sz="3200" b="1" i="1" dirty="0">
                    <a:solidFill>
                      <a:srgbClr val="FF0000"/>
                    </a:solidFill>
                    <a:latin typeface="Cambria Math" panose="02040503050406030204" pitchFamily="18" charset="0"/>
                  </a:rPr>
                  <a:t>取：</a:t>
                </a:r>
                <a:r>
                  <a:rPr lang="en-US" altLang="zh-CN" sz="3200" dirty="0">
                    <a:solidFill>
                      <a:srgbClr val="FF0000"/>
                    </a:solidFill>
                  </a:rPr>
                  <a:t> </a:t>
                </a:r>
                <a14:m>
                  <m:oMath xmlns:m="http://schemas.openxmlformats.org/officeDocument/2006/math">
                    <m:r>
                      <a:rPr lang="en-US" altLang="zh-CN" sz="3200" i="1">
                        <a:solidFill>
                          <a:srgbClr val="FF0000"/>
                        </a:solidFill>
                        <a:latin typeface="Cambria Math" panose="02040503050406030204" pitchFamily="18" charset="0"/>
                      </a:rPr>
                      <m:t>𝒓</m:t>
                    </m:r>
                    <m:r>
                      <a:rPr lang="en-US" altLang="zh-CN" sz="3200" i="1" smtClean="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ea typeface="Cambria Math" panose="02040503050406030204" pitchFamily="18" charset="0"/>
                      </a:rPr>
                      <m:t>𝒃</m:t>
                    </m:r>
                  </m:oMath>
                </a14:m>
                <a:r>
                  <a:rPr lang="zh-CN" altLang="en-US" sz="3200" b="1" i="1" dirty="0">
                    <a:solidFill>
                      <a:srgbClr val="FF0000"/>
                    </a:solidFill>
                    <a:latin typeface="Cambria Math" panose="02040503050406030204" pitchFamily="18" charset="0"/>
                  </a:rPr>
                  <a:t>，则：</a:t>
                </a:r>
                <a14:m>
                  <m:oMath xmlns:m="http://schemas.openxmlformats.org/officeDocument/2006/math">
                    <m:r>
                      <a:rPr lang="en-US" altLang="zh-CN" sz="3200" i="1">
                        <a:latin typeface="Cambria Math" panose="02040503050406030204" pitchFamily="18" charset="0"/>
                        <a:cs typeface="Times New Roman" panose="02020603050405020304" pitchFamily="18" charset="0"/>
                      </a:rPr>
                      <m:t>𝑻</m:t>
                    </m:r>
                    <m:d>
                      <m:dPr>
                        <m:ctrlPr>
                          <a:rPr lang="en-US" altLang="zh-CN" sz="3200" i="1">
                            <a:latin typeface="Cambria Math" panose="02040503050406030204" pitchFamily="18" charset="0"/>
                            <a:cs typeface="Times New Roman" panose="02020603050405020304" pitchFamily="18" charset="0"/>
                          </a:rPr>
                        </m:ctrlPr>
                      </m:dPr>
                      <m:e>
                        <m:r>
                          <a:rPr lang="en-US" altLang="zh-CN" sz="3200" i="1">
                            <a:latin typeface="Cambria Math" panose="02040503050406030204" pitchFamily="18" charset="0"/>
                            <a:cs typeface="Times New Roman" panose="02020603050405020304" pitchFamily="18" charset="0"/>
                          </a:rPr>
                          <m:t>𝒏</m:t>
                        </m:r>
                        <m:r>
                          <a:rPr lang="en-US" altLang="zh-CN"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𝒃</m:t>
                        </m:r>
                      </m:e>
                    </m:d>
                    <m:r>
                      <a:rPr lang="en-US" altLang="zh-CN" sz="3200" i="1">
                        <a:latin typeface="Cambria Math" panose="02040503050406030204" pitchFamily="18" charset="0"/>
                        <a:cs typeface="Times New Roman" panose="02020603050405020304" pitchFamily="18" charset="0"/>
                      </a:rPr>
                      <m:t>=</m:t>
                    </m:r>
                    <m:r>
                      <m:rPr>
                        <m:sty m:val="p"/>
                      </m:rPr>
                      <a:rPr lang="el-GR" altLang="zh-CN" sz="3200" i="1">
                        <a:latin typeface="Cambria Math" panose="02040503050406030204" pitchFamily="18" charset="0"/>
                        <a:cs typeface="Times New Roman" panose="02020603050405020304" pitchFamily="18" charset="0"/>
                      </a:rPr>
                      <m:t>Θ</m:t>
                    </m:r>
                    <m:d>
                      <m:dPr>
                        <m:ctrlPr>
                          <a:rPr lang="en-US" altLang="zh-CN" sz="3200" i="1">
                            <a:latin typeface="Cambria Math" panose="02040503050406030204" pitchFamily="18" charset="0"/>
                            <a:cs typeface="Times New Roman" panose="02020603050405020304" pitchFamily="18" charset="0"/>
                          </a:rPr>
                        </m:ctrlPr>
                      </m:dPr>
                      <m:e>
                        <m:f>
                          <m:fPr>
                            <m:ctrlPr>
                              <a:rPr lang="en-US" altLang="zh-CN" sz="3200" i="1">
                                <a:latin typeface="Cambria Math" panose="02040503050406030204" pitchFamily="18" charset="0"/>
                                <a:cs typeface="Times New Roman" panose="02020603050405020304" pitchFamily="18" charset="0"/>
                              </a:rPr>
                            </m:ctrlPr>
                          </m:fPr>
                          <m:num>
                            <m:r>
                              <a:rPr lang="en-US" altLang="zh-CN" sz="3200" i="1">
                                <a:latin typeface="Cambria Math" panose="02040503050406030204" pitchFamily="18" charset="0"/>
                                <a:cs typeface="Times New Roman" panose="02020603050405020304" pitchFamily="18" charset="0"/>
                              </a:rPr>
                              <m:t>𝒃</m:t>
                            </m:r>
                          </m:num>
                          <m:den>
                            <m:r>
                              <a:rPr lang="en-US" altLang="zh-CN" sz="3200" b="1" i="1" smtClean="0">
                                <a:latin typeface="Cambria Math" panose="02040503050406030204" pitchFamily="18" charset="0"/>
                                <a:cs typeface="Times New Roman" panose="02020603050405020304" pitchFamily="18" charset="0"/>
                              </a:rPr>
                              <m:t>𝒃</m:t>
                            </m:r>
                          </m:den>
                        </m:f>
                        <m:r>
                          <a:rPr lang="en-US" altLang="zh-CN" sz="3200" i="1">
                            <a:latin typeface="Cambria Math" panose="02040503050406030204" pitchFamily="18" charset="0"/>
                            <a:cs typeface="Times New Roman" panose="02020603050405020304" pitchFamily="18" charset="0"/>
                          </a:rPr>
                          <m:t>∗</m:t>
                        </m:r>
                        <m:d>
                          <m:dPr>
                            <m:ctrlPr>
                              <a:rPr lang="en-US" altLang="zh-CN" sz="3200" i="1">
                                <a:latin typeface="Cambria Math" panose="02040503050406030204" pitchFamily="18" charset="0"/>
                                <a:cs typeface="Times New Roman" panose="02020603050405020304" pitchFamily="18" charset="0"/>
                              </a:rPr>
                            </m:ctrlPr>
                          </m:dPr>
                          <m:e>
                            <m:r>
                              <a:rPr lang="en-US" altLang="zh-CN" sz="3200" i="1">
                                <a:latin typeface="Cambria Math" panose="02040503050406030204" pitchFamily="18" charset="0"/>
                                <a:cs typeface="Times New Roman" panose="02020603050405020304" pitchFamily="18" charset="0"/>
                              </a:rPr>
                              <m:t>𝒏</m:t>
                            </m:r>
                            <m:r>
                              <a:rPr lang="en-US" altLang="zh-CN" sz="3200" i="1">
                                <a:latin typeface="Cambria Math" panose="02040503050406030204" pitchFamily="18" charset="0"/>
                                <a:cs typeface="Times New Roman" panose="02020603050405020304" pitchFamily="18" charset="0"/>
                              </a:rPr>
                              <m:t>+</m:t>
                            </m:r>
                            <m:sSup>
                              <m:sSupPr>
                                <m:ctrlPr>
                                  <a:rPr lang="en-US" altLang="zh-CN" sz="3200" i="1">
                                    <a:latin typeface="Cambria Math" panose="02040503050406030204" pitchFamily="18" charset="0"/>
                                    <a:cs typeface="Times New Roman" panose="02020603050405020304" pitchFamily="18" charset="0"/>
                                  </a:rPr>
                                </m:ctrlPr>
                              </m:sSupPr>
                              <m:e>
                                <m:r>
                                  <a:rPr lang="en-US" altLang="zh-CN" sz="3200" i="1">
                                    <a:latin typeface="Cambria Math" panose="02040503050406030204" pitchFamily="18" charset="0"/>
                                    <a:cs typeface="Times New Roman" panose="02020603050405020304" pitchFamily="18" charset="0"/>
                                  </a:rPr>
                                  <m:t>𝟐</m:t>
                                </m:r>
                              </m:e>
                              <m:sup>
                                <m:r>
                                  <a:rPr lang="en-US" altLang="zh-CN" sz="3200" b="1" i="1" smtClean="0">
                                    <a:latin typeface="Cambria Math" panose="02040503050406030204" pitchFamily="18" charset="0"/>
                                    <a:cs typeface="Times New Roman" panose="02020603050405020304" pitchFamily="18" charset="0"/>
                                  </a:rPr>
                                  <m:t>𝒃</m:t>
                                </m:r>
                              </m:sup>
                            </m:sSup>
                          </m:e>
                        </m:d>
                      </m:e>
                    </m:d>
                    <m:r>
                      <a:rPr lang="en-US" altLang="zh-CN" sz="3200" b="1" i="1" smtClean="0">
                        <a:latin typeface="Cambria Math" panose="02040503050406030204" pitchFamily="18" charset="0"/>
                        <a:cs typeface="Times New Roman" panose="02020603050405020304" pitchFamily="18" charset="0"/>
                      </a:rPr>
                      <m:t>=</m:t>
                    </m:r>
                    <m:r>
                      <m:rPr>
                        <m:sty m:val="p"/>
                      </m:rPr>
                      <a:rPr lang="el-GR" altLang="zh-CN" sz="3200" i="1">
                        <a:latin typeface="Cambria Math" panose="02040503050406030204" pitchFamily="18" charset="0"/>
                        <a:cs typeface="Times New Roman" panose="02020603050405020304" pitchFamily="18" charset="0"/>
                      </a:rPr>
                      <m:t>Θ</m:t>
                    </m:r>
                    <m:d>
                      <m:dPr>
                        <m:ctrlPr>
                          <a:rPr lang="en-US" altLang="zh-CN" sz="3200" i="1">
                            <a:latin typeface="Cambria Math" panose="02040503050406030204" pitchFamily="18" charset="0"/>
                            <a:cs typeface="Times New Roman" panose="02020603050405020304" pitchFamily="18" charset="0"/>
                          </a:rPr>
                        </m:ctrlPr>
                      </m:dPr>
                      <m:e>
                        <m:r>
                          <a:rPr lang="en-US" altLang="zh-CN" sz="3200" i="1">
                            <a:latin typeface="Cambria Math" panose="02040503050406030204" pitchFamily="18" charset="0"/>
                            <a:cs typeface="Times New Roman" panose="02020603050405020304" pitchFamily="18" charset="0"/>
                          </a:rPr>
                          <m:t>𝒏</m:t>
                        </m:r>
                      </m:e>
                    </m:d>
                  </m:oMath>
                </a14:m>
                <a:endParaRPr lang="en-US" altLang="zh-CN" sz="3200" b="1" i="1" dirty="0">
                  <a:solidFill>
                    <a:srgbClr val="FF0000"/>
                  </a:solidFill>
                  <a:latin typeface="Cambria Math" panose="02040503050406030204" pitchFamily="18" charset="0"/>
                </a:endParaRPr>
              </a:p>
              <a:p>
                <a:pPr lvl="2">
                  <a:buClr>
                    <a:srgbClr val="F40CB7"/>
                  </a:buClr>
                </a:pPr>
                <a14:m>
                  <m:oMath xmlns:m="http://schemas.openxmlformats.org/officeDocument/2006/math">
                    <m:r>
                      <a:rPr lang="en-US" altLang="zh-CN" sz="3200" i="1">
                        <a:solidFill>
                          <a:srgbClr val="FF0000"/>
                        </a:solidFill>
                        <a:latin typeface="Cambria Math" panose="02040503050406030204" pitchFamily="18" charset="0"/>
                      </a:rPr>
                      <m:t>𝒃</m:t>
                    </m:r>
                    <m:r>
                      <a:rPr lang="en-US" altLang="zh-CN" sz="3200" i="1" smtClean="0">
                        <a:solidFill>
                          <a:srgbClr val="FF0000"/>
                        </a:solidFill>
                        <a:latin typeface="Cambria Math" panose="02040503050406030204" pitchFamily="18" charset="0"/>
                      </a:rPr>
                      <m:t>≥</m:t>
                    </m:r>
                    <m:func>
                      <m:funcPr>
                        <m:ctrlPr>
                          <a:rPr lang="en-US" altLang="zh-CN" sz="3200" i="1">
                            <a:solidFill>
                              <a:srgbClr val="FF0000"/>
                            </a:solidFill>
                            <a:latin typeface="Cambria Math" panose="02040503050406030204" pitchFamily="18" charset="0"/>
                          </a:rPr>
                        </m:ctrlPr>
                      </m:funcPr>
                      <m:fName>
                        <m:sSub>
                          <m:sSubPr>
                            <m:ctrlPr>
                              <a:rPr lang="en-US" altLang="zh-CN" sz="3200" i="1">
                                <a:solidFill>
                                  <a:srgbClr val="FF0000"/>
                                </a:solidFill>
                                <a:latin typeface="Cambria Math" panose="02040503050406030204" pitchFamily="18" charset="0"/>
                              </a:rPr>
                            </m:ctrlPr>
                          </m:sSubPr>
                          <m:e>
                            <m:r>
                              <m:rPr>
                                <m:sty m:val="p"/>
                              </m:rPr>
                              <a:rPr lang="en-US" altLang="zh-CN" sz="3200" b="0">
                                <a:solidFill>
                                  <a:srgbClr val="FF0000"/>
                                </a:solidFill>
                                <a:latin typeface="Cambria Math" panose="02040503050406030204" pitchFamily="18" charset="0"/>
                              </a:rPr>
                              <m:t>log</m:t>
                            </m:r>
                          </m:e>
                          <m:sub>
                            <m:r>
                              <a:rPr lang="en-US" altLang="zh-CN" sz="3200" i="1">
                                <a:solidFill>
                                  <a:srgbClr val="FF0000"/>
                                </a:solidFill>
                                <a:latin typeface="Cambria Math" panose="02040503050406030204" pitchFamily="18" charset="0"/>
                              </a:rPr>
                              <m:t>𝟐</m:t>
                            </m:r>
                          </m:sub>
                        </m:sSub>
                      </m:fName>
                      <m:e>
                        <m:r>
                          <a:rPr lang="en-US" altLang="zh-CN" sz="3200" i="1">
                            <a:solidFill>
                              <a:srgbClr val="FF0000"/>
                            </a:solidFill>
                            <a:latin typeface="Cambria Math" panose="02040503050406030204" pitchFamily="18" charset="0"/>
                          </a:rPr>
                          <m:t>𝒏</m:t>
                        </m:r>
                      </m:e>
                    </m:func>
                  </m:oMath>
                </a14:m>
                <a:r>
                  <a:rPr lang="zh-CN" altLang="en-US" sz="3200" b="1" dirty="0">
                    <a:solidFill>
                      <a:srgbClr val="FF0000"/>
                    </a:solidFill>
                    <a:latin typeface="Cambria Math" panose="02040503050406030204" pitchFamily="18" charset="0"/>
                  </a:rPr>
                  <a:t>：</a:t>
                </a:r>
                <a:endParaRPr lang="en-US" altLang="zh-CN" sz="3200" b="1" i="1" dirty="0">
                  <a:solidFill>
                    <a:srgbClr val="FF0000"/>
                  </a:solidFill>
                  <a:latin typeface="Cambria Math" panose="02040503050406030204" pitchFamily="18" charset="0"/>
                </a:endParaRPr>
              </a:p>
              <a:p>
                <a:pPr marL="914400" lvl="2" indent="0">
                  <a:buClr>
                    <a:srgbClr val="F40CB7"/>
                  </a:buClr>
                  <a:buNone/>
                </a:pPr>
                <a14:m>
                  <m:oMathPara xmlns:m="http://schemas.openxmlformats.org/officeDocument/2006/math">
                    <m:oMathParaPr>
                      <m:jc m:val="centerGroup"/>
                    </m:oMathParaPr>
                    <m:oMath xmlns:m="http://schemas.openxmlformats.org/officeDocument/2006/math">
                      <m:r>
                        <a:rPr lang="en-US" altLang="zh-CN" sz="3200" b="1" i="1" smtClean="0">
                          <a:solidFill>
                            <a:srgbClr val="FF0000"/>
                          </a:solidFill>
                          <a:latin typeface="Cambria Math" panose="02040503050406030204" pitchFamily="18" charset="0"/>
                        </a:rPr>
                        <m:t>𝒓</m:t>
                      </m:r>
                      <m:r>
                        <a:rPr lang="en-US" altLang="zh-CN" sz="3200" b="1" i="1" smtClean="0">
                          <a:solidFill>
                            <a:srgbClr val="FF0000"/>
                          </a:solidFill>
                          <a:latin typeface="Cambria Math" panose="02040503050406030204" pitchFamily="18" charset="0"/>
                          <a:ea typeface="Cambria Math" panose="02040503050406030204" pitchFamily="18" charset="0"/>
                        </a:rPr>
                        <m:t>↗,  </m:t>
                      </m:r>
                      <m:f>
                        <m:fPr>
                          <m:ctrlPr>
                            <a:rPr lang="en-US" altLang="zh-CN" sz="3200" b="1" i="1" smtClean="0">
                              <a:solidFill>
                                <a:srgbClr val="FF0000"/>
                              </a:solidFill>
                              <a:latin typeface="Cambria Math" panose="02040503050406030204" pitchFamily="18" charset="0"/>
                              <a:ea typeface="Cambria Math" panose="02040503050406030204" pitchFamily="18" charset="0"/>
                            </a:rPr>
                          </m:ctrlPr>
                        </m:fPr>
                        <m:num>
                          <m:r>
                            <a:rPr lang="en-US" altLang="zh-CN" sz="3200" b="1" i="1" smtClean="0">
                              <a:solidFill>
                                <a:srgbClr val="FF0000"/>
                              </a:solidFill>
                              <a:latin typeface="Cambria Math" panose="02040503050406030204" pitchFamily="18" charset="0"/>
                              <a:ea typeface="Cambria Math" panose="02040503050406030204" pitchFamily="18" charset="0"/>
                            </a:rPr>
                            <m:t>𝒃</m:t>
                          </m:r>
                        </m:num>
                        <m:den>
                          <m:r>
                            <a:rPr lang="en-US" altLang="zh-CN" sz="3200" b="1" i="1" smtClean="0">
                              <a:solidFill>
                                <a:srgbClr val="FF0000"/>
                              </a:solidFill>
                              <a:latin typeface="Cambria Math" panose="02040503050406030204" pitchFamily="18" charset="0"/>
                              <a:ea typeface="Cambria Math" panose="02040503050406030204" pitchFamily="18" charset="0"/>
                            </a:rPr>
                            <m:t>𝒓</m:t>
                          </m:r>
                        </m:den>
                      </m:f>
                      <m:r>
                        <a:rPr lang="en-US" altLang="zh-CN" sz="3200" b="1" i="1" smtClean="0">
                          <a:solidFill>
                            <a:srgbClr val="FF0000"/>
                          </a:solidFill>
                          <a:latin typeface="Cambria Math" panose="02040503050406030204" pitchFamily="18" charset="0"/>
                          <a:ea typeface="Cambria Math" panose="02040503050406030204" pitchFamily="18" charset="0"/>
                        </a:rPr>
                        <m:t>↘,</m:t>
                      </m:r>
                      <m:sSup>
                        <m:sSupPr>
                          <m:ctrlPr>
                            <a:rPr lang="en-US" altLang="zh-CN" sz="3200" b="1" i="1" smtClean="0">
                              <a:solidFill>
                                <a:srgbClr val="FF0000"/>
                              </a:solidFill>
                              <a:latin typeface="Cambria Math" panose="02040503050406030204" pitchFamily="18" charset="0"/>
                              <a:ea typeface="Cambria Math" panose="02040503050406030204" pitchFamily="18" charset="0"/>
                            </a:rPr>
                          </m:ctrlPr>
                        </m:sSupPr>
                        <m:e>
                          <m:r>
                            <a:rPr lang="en-US" altLang="zh-CN" sz="3200" b="1" i="1" smtClean="0">
                              <a:solidFill>
                                <a:srgbClr val="FF0000"/>
                              </a:solidFill>
                              <a:latin typeface="Cambria Math" panose="02040503050406030204" pitchFamily="18" charset="0"/>
                              <a:ea typeface="Cambria Math" panose="02040503050406030204" pitchFamily="18" charset="0"/>
                            </a:rPr>
                            <m:t>   </m:t>
                          </m:r>
                          <m:r>
                            <a:rPr lang="en-US" altLang="zh-CN" sz="3200" b="1" i="1" smtClean="0">
                              <a:solidFill>
                                <a:srgbClr val="FF0000"/>
                              </a:solidFill>
                              <a:latin typeface="Cambria Math" panose="02040503050406030204" pitchFamily="18" charset="0"/>
                              <a:ea typeface="Cambria Math" panose="02040503050406030204" pitchFamily="18" charset="0"/>
                            </a:rPr>
                            <m:t>𝟐</m:t>
                          </m:r>
                        </m:e>
                        <m:sup>
                          <m:r>
                            <a:rPr lang="en-US" altLang="zh-CN" sz="3200" b="1" i="1" smtClean="0">
                              <a:solidFill>
                                <a:srgbClr val="FF0000"/>
                              </a:solidFill>
                              <a:latin typeface="Cambria Math" panose="02040503050406030204" pitchFamily="18" charset="0"/>
                              <a:ea typeface="Cambria Math" panose="02040503050406030204" pitchFamily="18" charset="0"/>
                            </a:rPr>
                            <m:t>𝒓</m:t>
                          </m:r>
                        </m:sup>
                      </m:sSup>
                      <m:r>
                        <a:rPr lang="en-US" altLang="zh-CN" sz="3200" b="1" i="1" smtClean="0">
                          <a:solidFill>
                            <a:srgbClr val="FF0000"/>
                          </a:solidFill>
                          <a:latin typeface="Cambria Math" panose="02040503050406030204" pitchFamily="18" charset="0"/>
                          <a:ea typeface="Cambria Math" panose="02040503050406030204" pitchFamily="18" charset="0"/>
                        </a:rPr>
                        <m:t>↗</m:t>
                      </m:r>
                      <m:r>
                        <a:rPr lang="zh-CN" altLang="en-US" sz="3200" i="1">
                          <a:solidFill>
                            <a:srgbClr val="FF0000"/>
                          </a:solidFill>
                          <a:latin typeface="Cambria Math" panose="02040503050406030204" pitchFamily="18" charset="0"/>
                          <a:ea typeface="Cambria Math" panose="02040503050406030204" pitchFamily="18" charset="0"/>
                        </a:rPr>
                        <m:t>，</m:t>
                      </m:r>
                      <m:r>
                        <a:rPr lang="en-US" altLang="zh-CN" sz="3200" b="1" i="1" smtClean="0">
                          <a:solidFill>
                            <a:srgbClr val="FF0000"/>
                          </a:solidFill>
                          <a:latin typeface="Cambria Math" panose="02040503050406030204" pitchFamily="18" charset="0"/>
                        </a:rPr>
                        <m:t>𝒓</m:t>
                      </m:r>
                      <m:r>
                        <a:rPr lang="en-US" altLang="zh-CN" sz="3200" b="1" i="1" smtClean="0">
                          <a:solidFill>
                            <a:srgbClr val="FF0000"/>
                          </a:solidFill>
                          <a:latin typeface="Cambria Math" panose="02040503050406030204" pitchFamily="18" charset="0"/>
                          <a:ea typeface="Cambria Math" panose="02040503050406030204" pitchFamily="18" charset="0"/>
                        </a:rPr>
                        <m:t>≫</m:t>
                      </m:r>
                      <m:func>
                        <m:funcPr>
                          <m:ctrlPr>
                            <a:rPr lang="en-US" altLang="zh-CN" sz="3200" b="1" i="1" smtClean="0">
                              <a:solidFill>
                                <a:srgbClr val="FF0000"/>
                              </a:solidFill>
                              <a:latin typeface="Cambria Math" panose="02040503050406030204" pitchFamily="18" charset="0"/>
                              <a:ea typeface="Cambria Math" panose="02040503050406030204" pitchFamily="18" charset="0"/>
                            </a:rPr>
                          </m:ctrlPr>
                        </m:funcPr>
                        <m:fName>
                          <m:sSub>
                            <m:sSubPr>
                              <m:ctrlPr>
                                <a:rPr lang="en-US" altLang="zh-CN" sz="3200" b="1" i="1" smtClean="0">
                                  <a:solidFill>
                                    <a:srgbClr val="FF0000"/>
                                  </a:solidFill>
                                  <a:latin typeface="Cambria Math" panose="02040503050406030204" pitchFamily="18" charset="0"/>
                                  <a:ea typeface="Cambria Math" panose="02040503050406030204" pitchFamily="18" charset="0"/>
                                </a:rPr>
                              </m:ctrlPr>
                            </m:sSubPr>
                            <m:e>
                              <m:r>
                                <m:rPr>
                                  <m:sty m:val="p"/>
                                </m:rPr>
                                <a:rPr lang="en-US" altLang="zh-CN" sz="3200" b="0" i="0" smtClean="0">
                                  <a:solidFill>
                                    <a:srgbClr val="FF0000"/>
                                  </a:solidFill>
                                  <a:latin typeface="Cambria Math" panose="02040503050406030204" pitchFamily="18" charset="0"/>
                                  <a:ea typeface="Cambria Math" panose="02040503050406030204" pitchFamily="18" charset="0"/>
                                </a:rPr>
                                <m:t>log</m:t>
                              </m:r>
                            </m:e>
                            <m:sub>
                              <m:r>
                                <a:rPr lang="en-US" altLang="zh-CN" sz="3200" b="1" i="1" smtClean="0">
                                  <a:solidFill>
                                    <a:srgbClr val="FF0000"/>
                                  </a:solidFill>
                                  <a:latin typeface="Cambria Math" panose="02040503050406030204" pitchFamily="18" charset="0"/>
                                  <a:ea typeface="Cambria Math" panose="02040503050406030204" pitchFamily="18" charset="0"/>
                                </a:rPr>
                                <m:t>𝟐</m:t>
                              </m:r>
                            </m:sub>
                          </m:sSub>
                        </m:fName>
                        <m:e>
                          <m:r>
                            <a:rPr lang="en-US" altLang="zh-CN" sz="3200" b="1" i="1" smtClean="0">
                              <a:solidFill>
                                <a:srgbClr val="FF0000"/>
                              </a:solidFill>
                              <a:latin typeface="Cambria Math" panose="02040503050406030204" pitchFamily="18" charset="0"/>
                              <a:ea typeface="Cambria Math" panose="02040503050406030204" pitchFamily="18" charset="0"/>
                            </a:rPr>
                            <m:t>𝒏</m:t>
                          </m:r>
                          <m:r>
                            <a:rPr lang="en-US" altLang="zh-CN" sz="3200" b="1" i="1" smtClean="0">
                              <a:solidFill>
                                <a:srgbClr val="FF0000"/>
                              </a:solidFill>
                              <a:latin typeface="Cambria Math" panose="02040503050406030204" pitchFamily="18" charset="0"/>
                              <a:ea typeface="Cambria Math" panose="02040503050406030204" pitchFamily="18" charset="0"/>
                            </a:rPr>
                            <m:t>,</m:t>
                          </m:r>
                          <m:sSup>
                            <m:sSupPr>
                              <m:ctrlPr>
                                <a:rPr lang="en-US" altLang="zh-CN" sz="3200" b="1" i="1" smtClean="0">
                                  <a:solidFill>
                                    <a:srgbClr val="FF0000"/>
                                  </a:solidFill>
                                  <a:latin typeface="Cambria Math" panose="02040503050406030204" pitchFamily="18" charset="0"/>
                                  <a:ea typeface="Cambria Math" panose="02040503050406030204" pitchFamily="18" charset="0"/>
                                </a:rPr>
                              </m:ctrlPr>
                            </m:sSupPr>
                            <m:e>
                              <m:r>
                                <a:rPr lang="en-US" altLang="zh-CN" sz="3200" b="1" i="1" smtClean="0">
                                  <a:solidFill>
                                    <a:srgbClr val="FF0000"/>
                                  </a:solidFill>
                                  <a:latin typeface="Cambria Math" panose="02040503050406030204" pitchFamily="18" charset="0"/>
                                  <a:ea typeface="Cambria Math" panose="02040503050406030204" pitchFamily="18" charset="0"/>
                                </a:rPr>
                                <m:t>   </m:t>
                              </m:r>
                              <m:r>
                                <a:rPr lang="en-US" altLang="zh-CN" sz="3200" b="1" i="1" smtClean="0">
                                  <a:solidFill>
                                    <a:srgbClr val="FF0000"/>
                                  </a:solidFill>
                                  <a:latin typeface="Cambria Math" panose="02040503050406030204" pitchFamily="18" charset="0"/>
                                  <a:ea typeface="Cambria Math" panose="02040503050406030204" pitchFamily="18" charset="0"/>
                                </a:rPr>
                                <m:t>𝟐</m:t>
                              </m:r>
                            </m:e>
                            <m:sup>
                              <m:r>
                                <a:rPr lang="en-US" altLang="zh-CN" sz="3200" b="1" i="1" smtClean="0">
                                  <a:solidFill>
                                    <a:srgbClr val="FF0000"/>
                                  </a:solidFill>
                                  <a:latin typeface="Cambria Math" panose="02040503050406030204" pitchFamily="18" charset="0"/>
                                  <a:ea typeface="Cambria Math" panose="02040503050406030204" pitchFamily="18" charset="0"/>
                                </a:rPr>
                                <m:t>𝒓</m:t>
                              </m:r>
                            </m:sup>
                          </m:sSup>
                          <m:r>
                            <a:rPr lang="en-US" altLang="zh-CN" sz="3200" b="1" i="1" smtClean="0">
                              <a:solidFill>
                                <a:srgbClr val="FF0000"/>
                              </a:solidFill>
                              <a:latin typeface="Cambria Math" panose="02040503050406030204" pitchFamily="18" charset="0"/>
                              <a:ea typeface="Cambria Math" panose="02040503050406030204" pitchFamily="18" charset="0"/>
                            </a:rPr>
                            <m:t>≫</m:t>
                          </m:r>
                          <m:r>
                            <a:rPr lang="en-US" altLang="zh-CN" sz="3200" b="1" i="1" smtClean="0">
                              <a:solidFill>
                                <a:srgbClr val="FF0000"/>
                              </a:solidFill>
                              <a:latin typeface="Cambria Math" panose="02040503050406030204" pitchFamily="18" charset="0"/>
                              <a:ea typeface="Cambria Math" panose="02040503050406030204" pitchFamily="18" charset="0"/>
                            </a:rPr>
                            <m:t>𝒏</m:t>
                          </m:r>
                        </m:e>
                      </m:func>
                    </m:oMath>
                  </m:oMathPara>
                </a14:m>
                <a:endParaRPr lang="en-US" altLang="zh-CN" sz="3200" b="1" dirty="0">
                  <a:solidFill>
                    <a:srgbClr val="FF0000"/>
                  </a:solidFill>
                  <a:latin typeface="+mn-ea"/>
                  <a:ea typeface="Cambria Math" panose="02040503050406030204" pitchFamily="18" charset="0"/>
                </a:endParaRPr>
              </a:p>
              <a:p>
                <a:pPr marL="914400" lvl="2" indent="0">
                  <a:buClr>
                    <a:srgbClr val="F40CB7"/>
                  </a:buClr>
                  <a:buNone/>
                </a:pPr>
                <a:r>
                  <a:rPr lang="zh-CN" altLang="en-US" sz="3200" dirty="0">
                    <a:solidFill>
                      <a:srgbClr val="FF0000"/>
                    </a:solidFill>
                    <a:latin typeface="+mn-ea"/>
                  </a:rPr>
                  <a:t>  取</a:t>
                </a:r>
                <a:r>
                  <a:rPr lang="en-US" altLang="zh-CN" sz="3200" dirty="0">
                    <a:solidFill>
                      <a:srgbClr val="FF0000"/>
                    </a:solidFill>
                    <a:latin typeface="+mn-ea"/>
                  </a:rPr>
                  <a:t>:</a:t>
                </a:r>
                <a14:m>
                  <m:oMath xmlns:m="http://schemas.openxmlformats.org/officeDocument/2006/math">
                    <m:r>
                      <a:rPr lang="en-US" altLang="zh-CN" sz="3200" i="1">
                        <a:solidFill>
                          <a:srgbClr val="FF0000"/>
                        </a:solidFill>
                        <a:latin typeface="Cambria Math" panose="02040503050406030204" pitchFamily="18" charset="0"/>
                      </a:rPr>
                      <m:t>𝒓</m:t>
                    </m:r>
                    <m:r>
                      <a:rPr lang="en-US" altLang="zh-CN" sz="3200" b="1" i="1" smtClean="0">
                        <a:solidFill>
                          <a:srgbClr val="FF0000"/>
                        </a:solidFill>
                        <a:latin typeface="Cambria Math" panose="02040503050406030204" pitchFamily="18" charset="0"/>
                      </a:rPr>
                      <m:t>=</m:t>
                    </m:r>
                    <m:func>
                      <m:funcPr>
                        <m:ctrlPr>
                          <a:rPr lang="en-US" altLang="zh-CN" sz="3200" i="1" smtClean="0">
                            <a:solidFill>
                              <a:srgbClr val="FF0000"/>
                            </a:solidFill>
                            <a:latin typeface="Cambria Math" panose="02040503050406030204" pitchFamily="18" charset="0"/>
                            <a:ea typeface="Cambria Math" panose="02040503050406030204" pitchFamily="18" charset="0"/>
                          </a:rPr>
                        </m:ctrlPr>
                      </m:funcPr>
                      <m:fName>
                        <m:sSub>
                          <m:sSubPr>
                            <m:ctrlPr>
                              <a:rPr lang="en-US" altLang="zh-CN" sz="3200" i="1" smtClean="0">
                                <a:solidFill>
                                  <a:srgbClr val="FF0000"/>
                                </a:solidFill>
                                <a:latin typeface="Cambria Math" panose="02040503050406030204" pitchFamily="18" charset="0"/>
                                <a:ea typeface="Cambria Math" panose="02040503050406030204" pitchFamily="18" charset="0"/>
                              </a:rPr>
                            </m:ctrlPr>
                          </m:sSubPr>
                          <m:e>
                            <m:r>
                              <m:rPr>
                                <m:sty m:val="p"/>
                              </m:rPr>
                              <a:rPr lang="en-US" altLang="zh-CN" sz="3200" b="0">
                                <a:solidFill>
                                  <a:srgbClr val="FF0000"/>
                                </a:solidFill>
                                <a:latin typeface="Cambria Math" panose="02040503050406030204" pitchFamily="18" charset="0"/>
                                <a:ea typeface="Cambria Math" panose="02040503050406030204" pitchFamily="18" charset="0"/>
                              </a:rPr>
                              <m:t>log</m:t>
                            </m:r>
                          </m:e>
                          <m:sub>
                            <m:r>
                              <a:rPr lang="en-US" altLang="zh-CN" sz="3200" i="1">
                                <a:solidFill>
                                  <a:srgbClr val="FF0000"/>
                                </a:solidFill>
                                <a:latin typeface="Cambria Math" panose="02040503050406030204" pitchFamily="18" charset="0"/>
                                <a:ea typeface="Cambria Math" panose="02040503050406030204" pitchFamily="18" charset="0"/>
                              </a:rPr>
                              <m:t>𝟐</m:t>
                            </m:r>
                          </m:sub>
                        </m:sSub>
                      </m:fName>
                      <m:e>
                        <m:r>
                          <a:rPr lang="en-US" altLang="zh-CN" sz="3200" i="1">
                            <a:solidFill>
                              <a:srgbClr val="FF0000"/>
                            </a:solidFill>
                            <a:latin typeface="Cambria Math" panose="02040503050406030204" pitchFamily="18" charset="0"/>
                            <a:ea typeface="Cambria Math" panose="02040503050406030204" pitchFamily="18" charset="0"/>
                          </a:rPr>
                          <m:t>𝒏</m:t>
                        </m:r>
                        <m:r>
                          <a:rPr lang="en-US" altLang="zh-CN" sz="3200" i="1" smtClean="0">
                            <a:solidFill>
                              <a:srgbClr val="FF0000"/>
                            </a:solidFill>
                            <a:latin typeface="Cambria Math" panose="02040503050406030204" pitchFamily="18" charset="0"/>
                            <a:ea typeface="Cambria Math" panose="02040503050406030204" pitchFamily="18" charset="0"/>
                          </a:rPr>
                          <m:t> </m:t>
                        </m:r>
                      </m:e>
                    </m:func>
                  </m:oMath>
                </a14:m>
                <a:r>
                  <a:rPr lang="en-US" altLang="zh-CN" sz="3200" b="1" dirty="0">
                    <a:solidFill>
                      <a:srgbClr val="FF0000"/>
                    </a:solidFill>
                    <a:latin typeface="+mn-ea"/>
                  </a:rPr>
                  <a:t>,</a:t>
                </a:r>
                <a:r>
                  <a:rPr lang="zh-CN" altLang="en-US" sz="3200" b="1" dirty="0">
                    <a:solidFill>
                      <a:srgbClr val="FF0000"/>
                    </a:solidFill>
                    <a:latin typeface="+mn-ea"/>
                  </a:rPr>
                  <a:t>则：</a:t>
                </a:r>
                <a14:m>
                  <m:oMath xmlns:m="http://schemas.openxmlformats.org/officeDocument/2006/math">
                    <m:r>
                      <a:rPr lang="en-US" altLang="zh-CN" sz="3200" i="1">
                        <a:latin typeface="Cambria Math" panose="02040503050406030204" pitchFamily="18" charset="0"/>
                        <a:cs typeface="Times New Roman" panose="02020603050405020304" pitchFamily="18" charset="0"/>
                      </a:rPr>
                      <m:t>𝑻</m:t>
                    </m:r>
                    <m:d>
                      <m:dPr>
                        <m:ctrlPr>
                          <a:rPr lang="en-US" altLang="zh-CN" sz="3200" i="1">
                            <a:latin typeface="Cambria Math" panose="02040503050406030204" pitchFamily="18" charset="0"/>
                            <a:cs typeface="Times New Roman" panose="02020603050405020304" pitchFamily="18" charset="0"/>
                          </a:rPr>
                        </m:ctrlPr>
                      </m:dPr>
                      <m:e>
                        <m:r>
                          <a:rPr lang="en-US" altLang="zh-CN" sz="3200" i="1">
                            <a:latin typeface="Cambria Math" panose="02040503050406030204" pitchFamily="18" charset="0"/>
                            <a:cs typeface="Times New Roman" panose="02020603050405020304" pitchFamily="18" charset="0"/>
                          </a:rPr>
                          <m:t>𝒏</m:t>
                        </m:r>
                        <m:r>
                          <a:rPr lang="en-US" altLang="zh-CN"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𝒃</m:t>
                        </m:r>
                      </m:e>
                    </m:d>
                    <m:r>
                      <a:rPr lang="en-US" altLang="zh-CN" sz="3200" i="1">
                        <a:latin typeface="Cambria Math" panose="02040503050406030204" pitchFamily="18" charset="0"/>
                        <a:cs typeface="Times New Roman" panose="02020603050405020304" pitchFamily="18" charset="0"/>
                      </a:rPr>
                      <m:t>=</m:t>
                    </m:r>
                    <m:r>
                      <m:rPr>
                        <m:sty m:val="p"/>
                      </m:rPr>
                      <a:rPr lang="el-GR" altLang="zh-CN" sz="3200" i="1">
                        <a:latin typeface="Cambria Math" panose="02040503050406030204" pitchFamily="18" charset="0"/>
                        <a:cs typeface="Times New Roman" panose="02020603050405020304" pitchFamily="18" charset="0"/>
                      </a:rPr>
                      <m:t>Θ</m:t>
                    </m:r>
                    <m:r>
                      <a:rPr lang="en-US" altLang="zh-CN" sz="3200" i="1">
                        <a:latin typeface="Cambria Math" panose="02040503050406030204" pitchFamily="18" charset="0"/>
                        <a:cs typeface="Times New Roman" panose="02020603050405020304" pitchFamily="18" charset="0"/>
                      </a:rPr>
                      <m:t>(</m:t>
                    </m:r>
                    <m:f>
                      <m:fPr>
                        <m:ctrlPr>
                          <a:rPr lang="en-US" altLang="zh-CN" sz="3200" i="1">
                            <a:latin typeface="Cambria Math" panose="02040503050406030204" pitchFamily="18" charset="0"/>
                            <a:cs typeface="Times New Roman" panose="02020603050405020304" pitchFamily="18" charset="0"/>
                          </a:rPr>
                        </m:ctrlPr>
                      </m:fPr>
                      <m:num>
                        <m:r>
                          <a:rPr lang="en-US" altLang="zh-CN" sz="3200" i="1">
                            <a:latin typeface="Cambria Math" panose="02040503050406030204" pitchFamily="18" charset="0"/>
                            <a:cs typeface="Times New Roman" panose="02020603050405020304" pitchFamily="18" charset="0"/>
                          </a:rPr>
                          <m:t>𝒃</m:t>
                        </m:r>
                        <m:r>
                          <a:rPr lang="en-US" altLang="zh-CN" sz="3200" b="1" i="1" smtClean="0">
                            <a:latin typeface="Cambria Math" panose="02040503050406030204" pitchFamily="18" charset="0"/>
                            <a:cs typeface="Times New Roman" panose="02020603050405020304" pitchFamily="18" charset="0"/>
                          </a:rPr>
                          <m:t>𝒏</m:t>
                        </m:r>
                      </m:num>
                      <m:den>
                        <m:func>
                          <m:funcPr>
                            <m:ctrlPr>
                              <a:rPr lang="en-US" altLang="zh-CN" sz="3200" i="1" smtClean="0">
                                <a:latin typeface="Cambria Math" panose="02040503050406030204" pitchFamily="18" charset="0"/>
                                <a:cs typeface="Times New Roman" panose="02020603050405020304" pitchFamily="18" charset="0"/>
                              </a:rPr>
                            </m:ctrlPr>
                          </m:funcPr>
                          <m:fName>
                            <m:sSub>
                              <m:sSubPr>
                                <m:ctrlPr>
                                  <a:rPr lang="en-US" altLang="zh-CN" sz="3200" i="1" smtClean="0">
                                    <a:latin typeface="Cambria Math" panose="02040503050406030204" pitchFamily="18" charset="0"/>
                                    <a:cs typeface="Times New Roman" panose="02020603050405020304" pitchFamily="18" charset="0"/>
                                  </a:rPr>
                                </m:ctrlPr>
                              </m:sSubPr>
                              <m:e>
                                <m:r>
                                  <m:rPr>
                                    <m:sty m:val="p"/>
                                  </m:rPr>
                                  <a:rPr lang="en-US" altLang="zh-CN" sz="3200" i="0" smtClean="0">
                                    <a:latin typeface="Cambria Math" panose="02040503050406030204" pitchFamily="18" charset="0"/>
                                    <a:cs typeface="Times New Roman" panose="02020603050405020304" pitchFamily="18" charset="0"/>
                                  </a:rPr>
                                  <m:t>log</m:t>
                                </m:r>
                              </m:e>
                              <m:sub>
                                <m:r>
                                  <a:rPr lang="en-US" altLang="zh-CN" sz="3200" i="1">
                                    <a:latin typeface="Cambria Math" panose="02040503050406030204" pitchFamily="18" charset="0"/>
                                    <a:cs typeface="Times New Roman" panose="02020603050405020304" pitchFamily="18" charset="0"/>
                                  </a:rPr>
                                  <m:t>2</m:t>
                                </m:r>
                              </m:sub>
                            </m:sSub>
                          </m:fName>
                          <m:e>
                            <m:r>
                              <a:rPr lang="en-US" altLang="zh-CN" sz="3200" b="1" i="1" smtClean="0">
                                <a:latin typeface="Cambria Math" panose="02040503050406030204" pitchFamily="18" charset="0"/>
                                <a:cs typeface="Times New Roman" panose="02020603050405020304" pitchFamily="18" charset="0"/>
                              </a:rPr>
                              <m:t>𝒏</m:t>
                            </m:r>
                          </m:e>
                        </m:func>
                      </m:den>
                    </m:f>
                    <m:r>
                      <a:rPr lang="en-US" altLang="zh-CN" sz="3200" i="1">
                        <a:latin typeface="Cambria Math" panose="02040503050406030204" pitchFamily="18" charset="0"/>
                        <a:cs typeface="Times New Roman" panose="02020603050405020304" pitchFamily="18" charset="0"/>
                      </a:rPr>
                      <m:t>)</m:t>
                    </m:r>
                  </m:oMath>
                </a14:m>
                <a:endParaRPr lang="en-US" altLang="zh-CN" sz="3200" dirty="0">
                  <a:latin typeface="Times New Roman" panose="02020603050405020304" pitchFamily="18" charset="0"/>
                  <a:cs typeface="Times New Roman" panose="02020603050405020304" pitchFamily="18" charset="0"/>
                </a:endParaRPr>
              </a:p>
              <a:p>
                <a:pPr lvl="2">
                  <a:buClr>
                    <a:srgbClr val="F40CB7"/>
                  </a:buClr>
                </a:pPr>
                <a:endParaRPr lang="en-US" altLang="zh-CN" sz="3200" b="1" dirty="0">
                  <a:solidFill>
                    <a:srgbClr val="FF0000"/>
                  </a:solidFill>
                  <a:latin typeface="+mn-ea"/>
                </a:endParaRPr>
              </a:p>
              <a:p>
                <a:pPr lvl="1">
                  <a:buClr>
                    <a:srgbClr val="F40CB7"/>
                  </a:buClr>
                </a:pPr>
                <a:endParaRPr lang="zh-CN" altLang="en-US" sz="2800" b="1" dirty="0">
                  <a:solidFill>
                    <a:srgbClr val="FF0000"/>
                  </a:solidFill>
                  <a:latin typeface="+mn-ea"/>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0">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normAutofit/>
          </a:bodyPr>
          <a:lstStyle/>
          <a:p>
            <a:pPr algn="ctr"/>
            <a:r>
              <a:rPr lang="zh-CN" altLang="en-US" dirty="0">
                <a:latin typeface="+mj-lt"/>
              </a:rPr>
              <a:t>线性时间排序</a:t>
            </a:r>
            <a:endParaRPr lang="zh-CN" altLang="en-US"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a:latin typeface="Courier New" panose="02070309020205020404" pitchFamily="49" charset="0"/>
                <a:cs typeface="Courier New" panose="02070309020205020404" pitchFamily="49" charset="0"/>
              </a:rPr>
              <a:t>请阅读</a:t>
            </a:r>
            <a:r>
              <a:rPr lang="en-US" altLang="zh-CN" b="1" dirty="0">
                <a:latin typeface="Courier New" panose="02070309020205020404" pitchFamily="49" charset="0"/>
                <a:cs typeface="Courier New" panose="02070309020205020404" pitchFamily="49" charset="0"/>
              </a:rPr>
              <a:t>《Introduction to Algorithms</a:t>
            </a:r>
            <a:r>
              <a:rPr lang="zh-CN"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Third Edition》</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0" indent="0">
              <a:buNone/>
            </a:pPr>
            <a:endParaRPr lang="en-US" altLang="zh-CN" b="1" dirty="0">
              <a:latin typeface="Courier New" panose="02070309020205020404" pitchFamily="49" charset="0"/>
              <a:cs typeface="Courier New" panose="02070309020205020404" pitchFamily="49" charset="0"/>
            </a:endParaRPr>
          </a:p>
          <a:p>
            <a:pPr lvl="1"/>
            <a:r>
              <a:rPr lang="en-US" altLang="zh-CN" b="1" dirty="0">
                <a:latin typeface="Arial" panose="020B0604020202020204" pitchFamily="34" charset="0"/>
                <a:cs typeface="Arial" panose="020B0604020202020204" pitchFamily="34" charset="0"/>
              </a:rPr>
              <a:t>Chapter 8</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Sorting in Linear Time</a:t>
            </a:r>
            <a:endParaRPr lang="zh-CN" altLang="en-US" b="1"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normAutofit/>
          </a:bodyPr>
          <a:lstStyle/>
          <a:p>
            <a:pPr algn="ctr"/>
            <a:r>
              <a:rPr lang="zh-CN" altLang="en-US">
                <a:latin typeface="+mj-lt"/>
              </a:rPr>
              <a:t>线性</a:t>
            </a:r>
            <a:r>
              <a:rPr lang="zh-CN" altLang="en-US" dirty="0">
                <a:latin typeface="+mj-lt"/>
              </a:rPr>
              <a:t>时间排序</a:t>
            </a:r>
            <a:endParaRPr lang="zh-CN" alt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z="3300" b="1" dirty="0">
                <a:latin typeface="Courier New" panose="02070309020205020404" pitchFamily="49" charset="0"/>
                <a:cs typeface="Courier New" panose="02070309020205020404" pitchFamily="49" charset="0"/>
              </a:rPr>
              <a:t>堆排序</a:t>
            </a:r>
            <a:r>
              <a:rPr lang="en-US" altLang="zh-CN" sz="3300" b="1" dirty="0">
                <a:latin typeface="Courier New" panose="02070309020205020404" pitchFamily="49" charset="0"/>
                <a:cs typeface="Courier New" panose="02070309020205020404" pitchFamily="49" charset="0"/>
              </a:rPr>
              <a:t>(</a:t>
            </a:r>
            <a:r>
              <a:rPr lang="en-US" altLang="zh-CN" sz="3300" b="1" cap="all" dirty="0">
                <a:latin typeface="Courier New" panose="02070309020205020404" pitchFamily="49" charset="0"/>
                <a:cs typeface="Courier New" panose="02070309020205020404" pitchFamily="49" charset="0"/>
              </a:rPr>
              <a:t>Heapsort</a:t>
            </a:r>
            <a:r>
              <a:rPr lang="en-US" altLang="zh-CN" sz="3300" b="1" dirty="0">
                <a:latin typeface="Courier New" panose="02070309020205020404" pitchFamily="49" charset="0"/>
                <a:cs typeface="Courier New" panose="02070309020205020404" pitchFamily="49" charset="0"/>
              </a:rPr>
              <a:t>)</a:t>
            </a:r>
            <a:endParaRPr lang="en-US" altLang="zh-CN" sz="33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HEAPSORT(</a:t>
            </a:r>
            <a:r>
              <a:rPr lang="en-US" altLang="zh-CN" sz="2600" b="1" dirty="0" err="1">
                <a:latin typeface="Courier New" panose="02070309020205020404" pitchFamily="49" charset="0"/>
                <a:cs typeface="Courier New" panose="02070309020205020404" pitchFamily="49" charset="0"/>
              </a:rPr>
              <a:t>A,n</a:t>
            </a:r>
            <a:r>
              <a:rPr lang="en-US" altLang="zh-CN" sz="2600" b="1" dirty="0">
                <a:latin typeface="Courier New" panose="02070309020205020404" pitchFamily="49" charset="0"/>
                <a:cs typeface="Courier New" panose="02070309020205020404" pitchFamily="49" charset="0"/>
              </a:rPr>
              <a:t>)      </a:t>
            </a:r>
            <a:r>
              <a:rPr lang="en-US" altLang="zh-CN" sz="2600" b="1" dirty="0">
                <a:solidFill>
                  <a:srgbClr val="FF0000"/>
                </a:solidFill>
                <a:latin typeface="Courier New" panose="02070309020205020404" pitchFamily="49" charset="0"/>
                <a:cs typeface="Courier New" panose="02070309020205020404" pitchFamily="49" charset="0"/>
              </a:rPr>
              <a:t>// A[1…n]</a:t>
            </a:r>
            <a:endParaRPr lang="zh-CN" altLang="zh-CN" sz="2600" b="1" dirty="0">
              <a:solidFill>
                <a:srgbClr val="FF0000"/>
              </a:solidFill>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BUILD-MAX-HEAP(</a:t>
            </a:r>
            <a:r>
              <a:rPr lang="en-US" altLang="zh-CN" sz="2600" b="1" dirty="0" err="1">
                <a:latin typeface="Courier New" panose="02070309020205020404" pitchFamily="49" charset="0"/>
                <a:cs typeface="Courier New" panose="02070309020205020404" pitchFamily="49" charset="0"/>
              </a:rPr>
              <a:t>A,n</a:t>
            </a:r>
            <a:r>
              <a:rPr lang="en-US" altLang="zh-CN" sz="2600" b="1" dirty="0">
                <a:latin typeface="Courier New" panose="02070309020205020404" pitchFamily="49" charset="0"/>
                <a:cs typeface="Courier New" panose="02070309020205020404" pitchFamily="49" charset="0"/>
              </a:rPr>
              <a:t>);    </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a:t>
            </a:r>
            <a:r>
              <a:rPr lang="en-US" altLang="zh-CN" sz="2600" b="1" dirty="0" err="1">
                <a:latin typeface="Courier New" panose="02070309020205020404" pitchFamily="49" charset="0"/>
                <a:cs typeface="Courier New" panose="02070309020205020404" pitchFamily="49" charset="0"/>
              </a:rPr>
              <a:t>heap_size</a:t>
            </a:r>
            <a:r>
              <a:rPr lang="en-US" altLang="zh-CN" sz="26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err="1">
                <a:latin typeface="Courier New" panose="02070309020205020404" pitchFamily="49" charset="0"/>
                <a:cs typeface="Courier New" panose="02070309020205020404" pitchFamily="49" charset="0"/>
              </a:rPr>
              <a:t>n</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for(</a:t>
            </a:r>
            <a:r>
              <a:rPr lang="en-US" altLang="zh-CN" sz="2600" b="1" dirty="0" err="1">
                <a:latin typeface="Courier New" panose="02070309020205020404" pitchFamily="49" charset="0"/>
                <a:cs typeface="Courier New" panose="02070309020205020404" pitchFamily="49" charset="0"/>
              </a:rPr>
              <a:t>i</a:t>
            </a:r>
            <a:r>
              <a:rPr lang="en-US" altLang="zh-CN" sz="26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err="1">
                <a:latin typeface="Courier New" panose="02070309020205020404" pitchFamily="49" charset="0"/>
                <a:cs typeface="Courier New" panose="02070309020205020404" pitchFamily="49" charset="0"/>
              </a:rPr>
              <a:t>n</a:t>
            </a:r>
            <a:r>
              <a:rPr lang="en-US" altLang="zh-CN" sz="2600" b="1" dirty="0">
                <a:latin typeface="Courier New" panose="02070309020205020404" pitchFamily="49" charset="0"/>
                <a:cs typeface="Courier New" panose="02070309020205020404" pitchFamily="49" charset="0"/>
              </a:rPr>
              <a:t> </a:t>
            </a:r>
            <a:r>
              <a:rPr lang="en-US" altLang="zh-CN" sz="2600" b="1" dirty="0" err="1">
                <a:latin typeface="Courier New" panose="02070309020205020404" pitchFamily="49" charset="0"/>
                <a:cs typeface="Courier New" panose="02070309020205020404" pitchFamily="49" charset="0"/>
              </a:rPr>
              <a:t>downto</a:t>
            </a:r>
            <a:r>
              <a:rPr lang="en-US" altLang="zh-CN" sz="2600" b="1" dirty="0">
                <a:latin typeface="Courier New" panose="02070309020205020404" pitchFamily="49" charset="0"/>
                <a:cs typeface="Courier New" panose="02070309020205020404" pitchFamily="49" charset="0"/>
              </a:rPr>
              <a:t> 2)</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swap(A[1],A[</a:t>
            </a:r>
            <a:r>
              <a:rPr lang="en-US" altLang="zh-CN" sz="2600" b="1" dirty="0" err="1">
                <a:latin typeface="Courier New" panose="02070309020205020404" pitchFamily="49" charset="0"/>
                <a:cs typeface="Courier New" panose="02070309020205020404" pitchFamily="49" charset="0"/>
              </a:rPr>
              <a:t>i</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a:t>
            </a:r>
            <a:r>
              <a:rPr lang="en-US" altLang="zh-CN" sz="2600" b="1" dirty="0" err="1">
                <a:latin typeface="Courier New" panose="02070309020205020404" pitchFamily="49" charset="0"/>
                <a:cs typeface="Courier New" panose="02070309020205020404" pitchFamily="49" charset="0"/>
              </a:rPr>
              <a:t>heap_size</a:t>
            </a:r>
            <a:r>
              <a:rPr lang="en-US" altLang="zh-CN" sz="26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a:latin typeface="Courier New" panose="02070309020205020404" pitchFamily="49" charset="0"/>
                <a:cs typeface="Courier New" panose="02070309020205020404" pitchFamily="49" charset="0"/>
              </a:rPr>
              <a:t>heap_size-1);</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MAX-HEAPIFY(A,1,heap_size);</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 </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endParaRPr lang="en-US" altLang="zh-CN" dirty="0"/>
          </a:p>
        </p:txBody>
      </p:sp>
      <p:sp>
        <p:nvSpPr>
          <p:cNvPr id="3" name="标题 2"/>
          <p:cNvSpPr>
            <a:spLocks noGrp="1"/>
          </p:cNvSpPr>
          <p:nvPr>
            <p:ph type="title"/>
          </p:nvPr>
        </p:nvSpPr>
        <p:spPr/>
        <p:txBody>
          <a:bodyPr/>
          <a:lstStyle/>
          <a:p>
            <a:pPr algn="ctr"/>
            <a:r>
              <a:rPr lang="zh-CN" altLang="en-US" dirty="0"/>
              <a:t>堆排序</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MAX-HEAPIFY(</a:t>
            </a:r>
            <a:r>
              <a:rPr lang="en-US" altLang="zh-CN" sz="2600" b="1" dirty="0" err="1">
                <a:latin typeface="Courier New" panose="02070309020205020404" pitchFamily="49" charset="0"/>
                <a:cs typeface="Courier New" panose="02070309020205020404" pitchFamily="49" charset="0"/>
              </a:rPr>
              <a:t>A,i,heap_size</a:t>
            </a:r>
            <a:r>
              <a:rPr lang="en-US" altLang="zh-CN" sz="2600" b="1" dirty="0">
                <a:latin typeface="Courier New" panose="02070309020205020404" pitchFamily="49" charset="0"/>
                <a:cs typeface="Courier New" panose="02070309020205020404" pitchFamily="49" charset="0"/>
              </a:rPr>
              <a:t>) </a:t>
            </a:r>
            <a:r>
              <a:rPr lang="en-US" altLang="zh-CN" sz="2600" b="1" dirty="0">
                <a:solidFill>
                  <a:srgbClr val="FF0000"/>
                </a:solidFill>
                <a:latin typeface="Courier New" panose="02070309020205020404" pitchFamily="49" charset="0"/>
                <a:cs typeface="Courier New" panose="02070309020205020404" pitchFamily="49" charset="0"/>
              </a:rPr>
              <a:t>//</a:t>
            </a:r>
            <a:r>
              <a:rPr lang="zh-CN" altLang="en-US" sz="2600" b="1" dirty="0">
                <a:solidFill>
                  <a:srgbClr val="FF0000"/>
                </a:solidFill>
                <a:latin typeface="Courier New" panose="02070309020205020404" pitchFamily="49" charset="0"/>
                <a:cs typeface="Courier New" panose="02070309020205020404" pitchFamily="49" charset="0"/>
              </a:rPr>
              <a:t>维护堆，</a:t>
            </a:r>
            <a:r>
              <a:rPr lang="en-US" altLang="zh-CN" sz="2600" b="1" dirty="0">
                <a:solidFill>
                  <a:srgbClr val="FF0000"/>
                </a:solidFill>
                <a:latin typeface="Courier New" panose="02070309020205020404" pitchFamily="49" charset="0"/>
                <a:cs typeface="Courier New" panose="02070309020205020404" pitchFamily="49" charset="0"/>
              </a:rPr>
              <a:t>A[1…</a:t>
            </a:r>
            <a:r>
              <a:rPr lang="en-US" altLang="zh-CN" sz="2600" b="1" dirty="0" err="1">
                <a:solidFill>
                  <a:srgbClr val="FF0000"/>
                </a:solidFill>
                <a:latin typeface="Courier New" panose="02070309020205020404" pitchFamily="49" charset="0"/>
                <a:cs typeface="Courier New" panose="02070309020205020404" pitchFamily="49" charset="0"/>
              </a:rPr>
              <a:t>heap_size</a:t>
            </a:r>
            <a:r>
              <a:rPr lang="en-US" altLang="zh-CN" sz="2600" b="1" dirty="0">
                <a:solidFill>
                  <a:srgbClr val="FF0000"/>
                </a:solidFill>
                <a:latin typeface="Courier New" panose="02070309020205020404" pitchFamily="49" charset="0"/>
                <a:cs typeface="Courier New" panose="02070309020205020404" pitchFamily="49" charset="0"/>
              </a:rPr>
              <a:t>]</a:t>
            </a:r>
            <a:endParaRPr lang="zh-CN" altLang="zh-CN" sz="2600" b="1" dirty="0">
              <a:solidFill>
                <a:srgbClr val="FF000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l</a:t>
            </a:r>
            <a:r>
              <a:rPr lang="en-US" altLang="zh-CN" sz="26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a:latin typeface="Courier New" panose="02070309020205020404" pitchFamily="49" charset="0"/>
                <a:cs typeface="Courier New" panose="02070309020205020404" pitchFamily="49" charset="0"/>
              </a:rPr>
              <a:t>(</a:t>
            </a:r>
            <a:r>
              <a:rPr lang="en-US" altLang="zh-CN" sz="2600" b="1" dirty="0" err="1">
                <a:latin typeface="Courier New" panose="02070309020205020404" pitchFamily="49" charset="0"/>
                <a:cs typeface="Courier New" panose="02070309020205020404" pitchFamily="49" charset="0"/>
              </a:rPr>
              <a:t>i</a:t>
            </a:r>
            <a:r>
              <a:rPr lang="en-US" altLang="zh-CN" sz="2600" b="1" dirty="0">
                <a:latin typeface="Courier New" panose="02070309020205020404" pitchFamily="49" charset="0"/>
                <a:cs typeface="Courier New" panose="02070309020205020404" pitchFamily="49" charset="0"/>
              </a:rPr>
              <a:t>&lt;&lt;1);      </a:t>
            </a:r>
            <a:r>
              <a:rPr lang="en-US" altLang="zh-CN" sz="2600" b="1" dirty="0">
                <a:solidFill>
                  <a:srgbClr val="FF0000"/>
                </a:solidFill>
                <a:latin typeface="Courier New" panose="02070309020205020404" pitchFamily="49" charset="0"/>
                <a:cs typeface="Courier New" panose="02070309020205020404" pitchFamily="49" charset="0"/>
              </a:rPr>
              <a:t>//</a:t>
            </a:r>
            <a:r>
              <a:rPr lang="zh-CN" altLang="en-US" sz="2600" b="1" dirty="0">
                <a:solidFill>
                  <a:srgbClr val="FF0000"/>
                </a:solidFill>
                <a:latin typeface="Courier New" panose="02070309020205020404" pitchFamily="49" charset="0"/>
                <a:cs typeface="Courier New" panose="02070309020205020404" pitchFamily="49" charset="0"/>
              </a:rPr>
              <a:t>左子结点</a:t>
            </a:r>
            <a:endParaRPr lang="zh-CN" altLang="zh-CN" sz="2600" b="1" dirty="0">
              <a:solidFill>
                <a:srgbClr val="FF0000"/>
              </a:solidFill>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r</a:t>
            </a:r>
            <a:r>
              <a:rPr lang="en-US" altLang="zh-CN" sz="26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a:latin typeface="Courier New" panose="02070309020205020404" pitchFamily="49" charset="0"/>
                <a:cs typeface="Courier New" panose="02070309020205020404" pitchFamily="49" charset="0"/>
              </a:rPr>
              <a:t>(</a:t>
            </a:r>
            <a:r>
              <a:rPr lang="en-US" altLang="zh-CN" sz="2600" b="1" dirty="0" err="1">
                <a:latin typeface="Courier New" panose="02070309020205020404" pitchFamily="49" charset="0"/>
                <a:cs typeface="Courier New" panose="02070309020205020404" pitchFamily="49" charset="0"/>
              </a:rPr>
              <a:t>i</a:t>
            </a:r>
            <a:r>
              <a:rPr lang="en-US" altLang="zh-CN" sz="2600" b="1" dirty="0">
                <a:latin typeface="Courier New" panose="02070309020205020404" pitchFamily="49" charset="0"/>
                <a:cs typeface="Courier New" panose="02070309020205020404" pitchFamily="49" charset="0"/>
              </a:rPr>
              <a:t>&lt;&lt;1)+1;    </a:t>
            </a:r>
            <a:r>
              <a:rPr lang="en-US" altLang="zh-CN" sz="2600" b="1" dirty="0">
                <a:solidFill>
                  <a:srgbClr val="FF0000"/>
                </a:solidFill>
                <a:latin typeface="Courier New" panose="02070309020205020404" pitchFamily="49" charset="0"/>
                <a:cs typeface="Courier New" panose="02070309020205020404" pitchFamily="49" charset="0"/>
              </a:rPr>
              <a:t>//</a:t>
            </a:r>
            <a:r>
              <a:rPr lang="zh-CN" altLang="en-US" sz="2600" b="1" dirty="0">
                <a:solidFill>
                  <a:srgbClr val="FF0000"/>
                </a:solidFill>
                <a:latin typeface="Courier New" panose="02070309020205020404" pitchFamily="49" charset="0"/>
                <a:cs typeface="Courier New" panose="02070309020205020404" pitchFamily="49" charset="0"/>
              </a:rPr>
              <a:t>右子结点</a:t>
            </a:r>
            <a:r>
              <a:rPr lang="en-US" altLang="zh-CN" sz="2600" b="1" dirty="0">
                <a:solidFill>
                  <a:srgbClr val="FF0000"/>
                </a:solidFill>
                <a:latin typeface="Courier New" panose="02070309020205020404" pitchFamily="49" charset="0"/>
                <a:cs typeface="Courier New" panose="02070309020205020404" pitchFamily="49" charset="0"/>
              </a:rPr>
              <a:t> </a:t>
            </a:r>
            <a:endParaRPr lang="zh-CN" altLang="zh-CN" sz="2600" b="1" dirty="0">
              <a:solidFill>
                <a:srgbClr val="FF0000"/>
              </a:solidFill>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if(</a:t>
            </a:r>
            <a:r>
              <a:rPr lang="en-US" altLang="zh-CN" sz="2600" b="1" dirty="0" err="1">
                <a:solidFill>
                  <a:srgbClr val="0000CC"/>
                </a:solidFill>
                <a:latin typeface="Courier New" panose="02070309020205020404" pitchFamily="49" charset="0"/>
                <a:cs typeface="Courier New" panose="02070309020205020404" pitchFamily="49" charset="0"/>
              </a:rPr>
              <a:t>l≤heap_size</a:t>
            </a:r>
            <a:r>
              <a:rPr lang="en-US" altLang="zh-CN" sz="2600" b="1" dirty="0">
                <a:solidFill>
                  <a:srgbClr val="0000CC"/>
                </a:solidFill>
                <a:latin typeface="Courier New" panose="02070309020205020404" pitchFamily="49" charset="0"/>
                <a:cs typeface="Courier New" panose="02070309020205020404" pitchFamily="49" charset="0"/>
              </a:rPr>
              <a:t> and A[l]&gt;A[</a:t>
            </a:r>
            <a:r>
              <a:rPr lang="en-US" altLang="zh-CN" sz="2600" b="1" dirty="0" err="1">
                <a:solidFill>
                  <a:srgbClr val="0000CC"/>
                </a:solidFill>
                <a:latin typeface="Courier New" panose="02070309020205020404" pitchFamily="49" charset="0"/>
                <a:cs typeface="Courier New" panose="02070309020205020404" pitchFamily="49" charset="0"/>
              </a:rPr>
              <a:t>i</a:t>
            </a:r>
            <a:r>
              <a:rPr lang="en-US" altLang="zh-CN" sz="2600" b="1" dirty="0">
                <a:solidFill>
                  <a:srgbClr val="0000CC"/>
                </a:solidFill>
                <a:latin typeface="Courier New" panose="02070309020205020404" pitchFamily="49" charset="0"/>
                <a:cs typeface="Courier New" panose="02070309020205020404" pitchFamily="49" charset="0"/>
              </a:rPr>
              <a:t>]</a:t>
            </a:r>
            <a:r>
              <a:rPr lang="en-US" altLang="zh-CN" sz="2600" b="1" dirty="0">
                <a:latin typeface="Courier New" panose="02070309020205020404" pitchFamily="49" charset="0"/>
                <a:cs typeface="Courier New" panose="02070309020205020404" pitchFamily="49" charset="0"/>
              </a:rPr>
              <a:t>) </a:t>
            </a:r>
            <a:r>
              <a:rPr lang="en-US" altLang="zh-CN" sz="2600" b="1" dirty="0" err="1">
                <a:latin typeface="Courier New" panose="02070309020205020404" pitchFamily="49" charset="0"/>
                <a:cs typeface="Courier New" panose="02070309020205020404" pitchFamily="49" charset="0"/>
              </a:rPr>
              <a:t>largest</a:t>
            </a:r>
            <a:r>
              <a:rPr lang="en-US" altLang="zh-CN" sz="26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err="1">
                <a:latin typeface="Courier New" panose="02070309020205020404" pitchFamily="49" charset="0"/>
                <a:cs typeface="Courier New" panose="02070309020205020404" pitchFamily="49" charset="0"/>
              </a:rPr>
              <a:t>l</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else  </a:t>
            </a:r>
            <a:r>
              <a:rPr lang="en-US" altLang="zh-CN" sz="2600" b="1" dirty="0" err="1">
                <a:latin typeface="Courier New" panose="02070309020205020404" pitchFamily="49" charset="0"/>
                <a:cs typeface="Courier New" panose="02070309020205020404" pitchFamily="49" charset="0"/>
              </a:rPr>
              <a:t>largest</a:t>
            </a:r>
            <a:r>
              <a:rPr lang="en-US" altLang="zh-CN" sz="26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err="1">
                <a:latin typeface="Courier New" panose="02070309020205020404" pitchFamily="49" charset="0"/>
                <a:cs typeface="Courier New" panose="02070309020205020404" pitchFamily="49" charset="0"/>
              </a:rPr>
              <a:t>i</a:t>
            </a:r>
            <a:r>
              <a:rPr lang="zh-CN"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if(</a:t>
            </a:r>
            <a:r>
              <a:rPr lang="en-US" altLang="zh-CN" sz="2600" b="1" dirty="0" err="1">
                <a:solidFill>
                  <a:srgbClr val="0000CC"/>
                </a:solidFill>
                <a:latin typeface="Courier New" panose="02070309020205020404" pitchFamily="49" charset="0"/>
                <a:cs typeface="Courier New" panose="02070309020205020404" pitchFamily="49" charset="0"/>
              </a:rPr>
              <a:t>r≤heap_size</a:t>
            </a:r>
            <a:r>
              <a:rPr lang="en-US" altLang="zh-CN" sz="2600" b="1" dirty="0">
                <a:solidFill>
                  <a:srgbClr val="0000CC"/>
                </a:solidFill>
                <a:latin typeface="Courier New" panose="02070309020205020404" pitchFamily="49" charset="0"/>
                <a:cs typeface="Courier New" panose="02070309020205020404" pitchFamily="49" charset="0"/>
              </a:rPr>
              <a:t> and A[r]&gt;A[largest]</a:t>
            </a:r>
            <a:r>
              <a:rPr lang="en-US" altLang="zh-CN" sz="2600" b="1" dirty="0">
                <a:latin typeface="Courier New" panose="02070309020205020404" pitchFamily="49" charset="0"/>
                <a:cs typeface="Courier New" panose="02070309020205020404" pitchFamily="49" charset="0"/>
              </a:rPr>
              <a:t>) </a:t>
            </a:r>
            <a:r>
              <a:rPr lang="en-US" altLang="zh-CN" sz="2600" b="1" dirty="0" err="1">
                <a:latin typeface="Courier New" panose="02070309020205020404" pitchFamily="49" charset="0"/>
                <a:cs typeface="Courier New" panose="02070309020205020404" pitchFamily="49" charset="0"/>
              </a:rPr>
              <a:t>largest</a:t>
            </a:r>
            <a:r>
              <a:rPr lang="en-US" altLang="zh-CN" sz="26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600" b="1" dirty="0" err="1">
                <a:latin typeface="Courier New" panose="02070309020205020404" pitchFamily="49" charset="0"/>
                <a:cs typeface="Courier New" panose="02070309020205020404" pitchFamily="49" charset="0"/>
              </a:rPr>
              <a:t>r</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if(</a:t>
            </a:r>
            <a:r>
              <a:rPr lang="en-US" altLang="zh-CN" sz="2600" b="1" dirty="0" err="1">
                <a:solidFill>
                  <a:srgbClr val="0000CC"/>
                </a:solidFill>
                <a:latin typeface="Courier New" panose="02070309020205020404" pitchFamily="49" charset="0"/>
                <a:cs typeface="Courier New" panose="02070309020205020404" pitchFamily="49" charset="0"/>
              </a:rPr>
              <a:t>largest≠i</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swap(A[</a:t>
            </a:r>
            <a:r>
              <a:rPr lang="en-US" altLang="zh-CN" sz="2600" b="1" dirty="0" err="1">
                <a:latin typeface="Courier New" panose="02070309020205020404" pitchFamily="49" charset="0"/>
                <a:cs typeface="Courier New" panose="02070309020205020404" pitchFamily="49" charset="0"/>
              </a:rPr>
              <a:t>i</a:t>
            </a:r>
            <a:r>
              <a:rPr lang="en-US" altLang="zh-CN" sz="2600" b="1" dirty="0">
                <a:latin typeface="Courier New" panose="02070309020205020404" pitchFamily="49" charset="0"/>
                <a:cs typeface="Courier New" panose="02070309020205020404" pitchFamily="49" charset="0"/>
              </a:rPr>
              <a:t>],A[largest]);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  MAX-HEAPIFY(</a:t>
            </a:r>
            <a:r>
              <a:rPr lang="en-US" altLang="zh-CN" sz="2600" b="1" dirty="0" err="1">
                <a:latin typeface="Courier New" panose="02070309020205020404" pitchFamily="49" charset="0"/>
                <a:cs typeface="Courier New" panose="02070309020205020404" pitchFamily="49" charset="0"/>
              </a:rPr>
              <a:t>A,largest,heap_size</a:t>
            </a: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433705" lvl="1"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r>
              <a:rPr lang="en-US" altLang="zh-CN" sz="2600" b="1" dirty="0">
                <a:latin typeface="Courier New" panose="02070309020205020404" pitchFamily="49" charset="0"/>
                <a:cs typeface="Courier New" panose="02070309020205020404" pitchFamily="49" charset="0"/>
              </a:rPr>
              <a:t>}</a:t>
            </a:r>
            <a:endParaRPr lang="zh-CN" altLang="zh-CN" sz="2600" b="1" dirty="0">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None/>
            </a:pPr>
            <a:endParaRPr lang="zh-CN" altLang="en-US"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pPr algn="ctr"/>
            <a:r>
              <a:rPr lang="zh-CN" altLang="en-US" dirty="0"/>
              <a:t>堆排序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r>
                  <a:rPr lang="en-US" altLang="zh-CN" b="1" dirty="0">
                    <a:latin typeface="Courier New" panose="02070309020205020404" pitchFamily="49" charset="0"/>
                    <a:cs typeface="Courier New" panose="02070309020205020404" pitchFamily="49" charset="0"/>
                  </a:rPr>
                  <a:t>MAX-HEAPIFY(</a:t>
                </a:r>
                <a:r>
                  <a:rPr lang="en-US" altLang="zh-CN" b="1" dirty="0" err="1">
                    <a:latin typeface="Courier New" panose="02070309020205020404" pitchFamily="49" charset="0"/>
                    <a:cs typeface="Courier New" panose="02070309020205020404" pitchFamily="49" charset="0"/>
                  </a:rPr>
                  <a:t>A,i,heap_size</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的运行时间：</a:t>
                </a:r>
                <a:endParaRPr lang="en-US" altLang="zh-CN" b="1" dirty="0">
                  <a:latin typeface="Courier New" panose="02070309020205020404" pitchFamily="49" charset="0"/>
                  <a:cs typeface="Courier New" panose="02070309020205020404" pitchFamily="49" charset="0"/>
                </a:endParaRPr>
              </a:p>
              <a:p>
                <a:pPr lvl="1">
                  <a:lnSpc>
                    <a:spcPct val="150000"/>
                  </a:lnSpc>
                </a:pPr>
                <a:r>
                  <a:rPr lang="zh-CN" altLang="en-US" b="1" dirty="0">
                    <a:latin typeface="Courier New" panose="02070309020205020404" pitchFamily="49" charset="0"/>
                    <a:cs typeface="Courier New" panose="02070309020205020404" pitchFamily="49" charset="0"/>
                  </a:rPr>
                  <a:t>假设以结点</a:t>
                </a:r>
                <a:r>
                  <a:rPr lang="en-US" altLang="zh-CN" b="1" dirty="0" err="1">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为根的二叉树</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 该二叉树的结点个数为</a:t>
                </a:r>
                <a14:m>
                  <m:oMath xmlns:m="http://schemas.openxmlformats.org/officeDocument/2006/math">
                    <m:r>
                      <a:rPr lang="en-US" altLang="zh-CN" b="1" i="1">
                        <a:latin typeface="Cambria Math" panose="02040503050406030204" pitchFamily="18" charset="0"/>
                      </a:rPr>
                      <m:t>𝒏</m:t>
                    </m:r>
                  </m:oMath>
                </a14:m>
                <a:r>
                  <a:rPr lang="zh-CN" altLang="en-US" b="1" dirty="0">
                    <a:latin typeface="Courier New" panose="02070309020205020404" pitchFamily="49" charset="0"/>
                    <a:cs typeface="Courier New" panose="02070309020205020404" pitchFamily="49" charset="0"/>
                  </a:rPr>
                  <a:t>，则结点</a:t>
                </a:r>
                <a:r>
                  <a:rPr lang="en-US" altLang="zh-CN" b="1" dirty="0" err="1">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的左右子树的结点个数最多为</a:t>
                </a:r>
                <a14:m>
                  <m:oMath xmlns:m="http://schemas.openxmlformats.org/officeDocument/2006/math">
                    <m:f>
                      <m:fPr>
                        <m:ctrlPr>
                          <a:rPr lang="en-US" altLang="zh-CN" b="1" i="1" smtClean="0">
                            <a:latin typeface="Cambria Math" panose="02040503050406030204" pitchFamily="18" charset="0"/>
                          </a:rPr>
                        </m:ctrlPr>
                      </m:fPr>
                      <m:num>
                        <m:r>
                          <a:rPr lang="en-US" altLang="zh-CN" b="1" i="1">
                            <a:latin typeface="Cambria Math" panose="02040503050406030204" pitchFamily="18" charset="0"/>
                          </a:rPr>
                          <m:t>𝟐</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𝒏</m:t>
                    </m:r>
                  </m:oMath>
                </a14:m>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最坏情况发生在树的最底层恰好半满的情况）。</a:t>
                </a:r>
                <a:r>
                  <a:rPr lang="en-US" altLang="zh-CN" b="1" dirty="0">
                    <a:latin typeface="Courier New" panose="02070309020205020404" pitchFamily="49" charset="0"/>
                    <a:cs typeface="Courier New" panose="02070309020205020404" pitchFamily="49" charset="0"/>
                  </a:rPr>
                  <a:t>      </a:t>
                </a:r>
              </a:p>
              <a:p>
                <a:pPr marL="360000" lvl="1" indent="0">
                  <a:buNone/>
                </a:pPr>
                <a:r>
                  <a:rPr lang="en-US" altLang="zh-CN" b="1" dirty="0">
                    <a:latin typeface="Courier New" panose="02070309020205020404" pitchFamily="49" charset="0"/>
                    <a:cs typeface="Courier New" panose="02070309020205020404" pitchFamily="49" charset="0"/>
                  </a:rPr>
                  <a:t> </a:t>
                </a:r>
                <a14:m>
                  <m:oMath xmlns:m="http://schemas.openxmlformats.org/officeDocument/2006/math">
                    <m:r>
                      <a:rPr lang="en-US" altLang="zh-CN" b="1" i="1" smtClean="0">
                        <a:solidFill>
                          <a:srgbClr val="FF0000"/>
                        </a:solidFill>
                        <a:latin typeface="Cambria Math" panose="02040503050406030204" pitchFamily="18" charset="0"/>
                      </a:rPr>
                      <m:t>𝑻</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𝒏</m:t>
                        </m:r>
                      </m:e>
                    </m:d>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𝑻</m:t>
                    </m:r>
                    <m:d>
                      <m:dPr>
                        <m:ctrlPr>
                          <a:rPr lang="en-US" altLang="zh-CN" b="1" i="1" smtClean="0">
                            <a:solidFill>
                              <a:srgbClr val="FF0000"/>
                            </a:solidFill>
                            <a:latin typeface="Cambria Math" panose="02040503050406030204" pitchFamily="18" charset="0"/>
                            <a:ea typeface="Cambria Math" panose="02040503050406030204" pitchFamily="18" charset="0"/>
                          </a:rPr>
                        </m:ctrlPr>
                      </m:dPr>
                      <m:e>
                        <m:f>
                          <m:fPr>
                            <m:ctrlPr>
                              <a:rPr lang="en-US" altLang="zh-CN" b="1" i="1" smtClean="0">
                                <a:solidFill>
                                  <a:srgbClr val="FF0000"/>
                                </a:solidFill>
                                <a:latin typeface="Cambria Math" panose="02040503050406030204" pitchFamily="18" charset="0"/>
                                <a:ea typeface="Cambria Math" panose="02040503050406030204" pitchFamily="18" charset="0"/>
                              </a:rPr>
                            </m:ctrlPr>
                          </m:fPr>
                          <m:num>
                            <m:r>
                              <a:rPr lang="en-US" altLang="zh-CN" b="1" i="1" smtClean="0">
                                <a:solidFill>
                                  <a:srgbClr val="FF0000"/>
                                </a:solidFill>
                                <a:latin typeface="Cambria Math" panose="02040503050406030204" pitchFamily="18" charset="0"/>
                                <a:ea typeface="Cambria Math" panose="02040503050406030204" pitchFamily="18" charset="0"/>
                              </a:rPr>
                              <m:t>𝟐</m:t>
                            </m:r>
                          </m:num>
                          <m:den>
                            <m:r>
                              <a:rPr lang="en-US" altLang="zh-CN" b="1" i="1" smtClean="0">
                                <a:solidFill>
                                  <a:srgbClr val="FF0000"/>
                                </a:solidFill>
                                <a:latin typeface="Cambria Math" panose="02040503050406030204" pitchFamily="18" charset="0"/>
                                <a:ea typeface="Cambria Math" panose="02040503050406030204" pitchFamily="18" charset="0"/>
                              </a:rPr>
                              <m:t>𝟑</m:t>
                            </m:r>
                          </m:den>
                        </m:f>
                        <m:r>
                          <a:rPr lang="en-US" altLang="zh-CN" b="1" i="1" smtClean="0">
                            <a:solidFill>
                              <a:srgbClr val="FF0000"/>
                            </a:solidFill>
                            <a:latin typeface="Cambria Math" panose="02040503050406030204" pitchFamily="18" charset="0"/>
                            <a:ea typeface="Cambria Math" panose="02040503050406030204" pitchFamily="18" charset="0"/>
                          </a:rPr>
                          <m:t>𝒏</m:t>
                        </m:r>
                      </m:e>
                    </m:d>
                    <m:r>
                      <a:rPr lang="en-US" altLang="zh-CN" b="1" i="1" smtClean="0">
                        <a:solidFill>
                          <a:srgbClr val="FF0000"/>
                        </a:solidFill>
                        <a:latin typeface="Cambria Math" panose="02040503050406030204" pitchFamily="18" charset="0"/>
                        <a:ea typeface="Cambria Math" panose="02040503050406030204" pitchFamily="18" charset="0"/>
                      </a:rPr>
                      <m:t>+</m:t>
                    </m:r>
                    <m:r>
                      <a:rPr lang="el-GR" altLang="zh-CN" b="1" i="1" smtClean="0">
                        <a:solidFill>
                          <a:srgbClr val="FF0000"/>
                        </a:solidFill>
                        <a:latin typeface="Cambria Math" panose="02040503050406030204" pitchFamily="18" charset="0"/>
                        <a:ea typeface="Cambria Math" panose="02040503050406030204" pitchFamily="18" charset="0"/>
                      </a:rPr>
                      <m:t>𝜣</m:t>
                    </m:r>
                    <m:d>
                      <m:dPr>
                        <m:ctrlPr>
                          <a:rPr lang="en-US" altLang="zh-CN" b="1" i="1" smtClean="0">
                            <a:solidFill>
                              <a:srgbClr val="FF0000"/>
                            </a:solidFill>
                            <a:latin typeface="Cambria Math" panose="02040503050406030204" pitchFamily="18" charset="0"/>
                            <a:ea typeface="Cambria Math" panose="02040503050406030204" pitchFamily="18" charset="0"/>
                          </a:rPr>
                        </m:ctrlPr>
                      </m:dPr>
                      <m:e>
                        <m:r>
                          <a:rPr lang="en-US" altLang="zh-CN" b="1" i="1" smtClean="0">
                            <a:solidFill>
                              <a:srgbClr val="FF0000"/>
                            </a:solidFill>
                            <a:latin typeface="Cambria Math" panose="02040503050406030204" pitchFamily="18" charset="0"/>
                            <a:ea typeface="Cambria Math" panose="02040503050406030204" pitchFamily="18" charset="0"/>
                          </a:rPr>
                          <m:t>𝟏</m:t>
                        </m:r>
                      </m:e>
                    </m:d>
                    <m:r>
                      <a:rPr lang="en-US" altLang="zh-CN" b="1" i="1" smtClean="0">
                        <a:solidFill>
                          <a:srgbClr val="FF0000"/>
                        </a:solidFill>
                        <a:latin typeface="Cambria Math" panose="02040503050406030204" pitchFamily="18" charset="0"/>
                        <a:ea typeface="Cambria Math" panose="02040503050406030204" pitchFamily="18" charset="0"/>
                      </a:rPr>
                      <m:t> </m:t>
                    </m:r>
                  </m:oMath>
                </a14:m>
                <a:endParaRPr lang="en-US" altLang="zh-CN" b="1" i="1" dirty="0">
                  <a:solidFill>
                    <a:srgbClr val="FF0000"/>
                  </a:solidFill>
                  <a:latin typeface="Courier New" panose="02070309020205020404" pitchFamily="49" charset="0"/>
                  <a:ea typeface="Cambria Math" panose="02040503050406030204" pitchFamily="18" charset="0"/>
                  <a:cs typeface="Courier New" panose="02070309020205020404" pitchFamily="49" charset="0"/>
                </a:endParaRPr>
              </a:p>
              <a:p>
                <a:pPr marL="457200" lvl="1" indent="0">
                  <a:buNone/>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1"/>
                <a:stretch>
                  <a:fillRect l="-1135" t="-1823"/>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pPr algn="ctr"/>
            <a:r>
              <a:rPr lang="zh-CN" altLang="en-US" dirty="0"/>
              <a:t>堆排序</a:t>
            </a:r>
            <a:endParaRPr lang="zh-CN" altLang="en-US" dirty="0"/>
          </a:p>
        </p:txBody>
      </p:sp>
      <p:sp>
        <p:nvSpPr>
          <p:cNvPr id="4" name="燕尾形箭头 3"/>
          <p:cNvSpPr/>
          <p:nvPr/>
        </p:nvSpPr>
        <p:spPr>
          <a:xfrm>
            <a:off x="3904843" y="4013973"/>
            <a:ext cx="1352283" cy="4534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14051" y="5526829"/>
            <a:ext cx="8538693" cy="461665"/>
          </a:xfrm>
          <a:prstGeom prst="rect">
            <a:avLst/>
          </a:prstGeom>
          <a:noFill/>
        </p:spPr>
        <p:txBody>
          <a:bodyPr wrap="square" rtlCol="0">
            <a:spAutoFit/>
          </a:bodyPr>
          <a:lstStyle/>
          <a:p>
            <a:pPr marL="0" lvl="4"/>
            <a:r>
              <a:rPr lang="zh-CN" altLang="en-US" sz="2400" b="1" dirty="0">
                <a:latin typeface="Courier New" panose="02070309020205020404" pitchFamily="49" charset="0"/>
                <a:cs typeface="Courier New" panose="02070309020205020404" pitchFamily="49" charset="0"/>
              </a:rPr>
              <a:t>堆中结点的高度就是该结点到叶结点最长简单路径上边的数目。</a:t>
            </a:r>
            <a:endParaRPr lang="zh-CN" altLang="en-US" sz="2400" b="1" dirty="0"/>
          </a:p>
        </p:txBody>
      </p:sp>
      <mc:AlternateContent xmlns:mc="http://schemas.openxmlformats.org/markup-compatibility/2006">
        <mc:Choice xmlns:a14="http://schemas.microsoft.com/office/drawing/2010/main" Requires="a14">
          <p:sp>
            <p:nvSpPr>
              <p:cNvPr id="7" name="矩形 6"/>
              <p:cNvSpPr/>
              <p:nvPr/>
            </p:nvSpPr>
            <p:spPr>
              <a:xfrm>
                <a:off x="5016920" y="3949947"/>
                <a:ext cx="3478201" cy="64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left"/>
                    </m:oMathParaPr>
                    <m:oMath xmlns:m="http://schemas.openxmlformats.org/officeDocument/2006/math">
                      <m:r>
                        <a:rPr lang="en-US" altLang="zh-CN" sz="2800" b="1" i="1" smtClean="0">
                          <a:solidFill>
                            <a:srgbClr val="FF0000"/>
                          </a:solidFill>
                          <a:latin typeface="Cambria Math" panose="02040503050406030204" pitchFamily="18" charset="0"/>
                        </a:rPr>
                        <m:t>𝑻</m:t>
                      </m:r>
                      <m:d>
                        <m:dPr>
                          <m:ctrlPr>
                            <a:rPr lang="en-US"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𝒏</m:t>
                          </m:r>
                        </m:e>
                      </m:d>
                      <m:r>
                        <a:rPr lang="en-US" altLang="zh-CN" sz="2800" b="1" i="1">
                          <a:solidFill>
                            <a:srgbClr val="FF0000"/>
                          </a:solidFill>
                          <a:latin typeface="Cambria Math" panose="02040503050406030204" pitchFamily="18" charset="0"/>
                        </a:rPr>
                        <m:t>=</m:t>
                      </m:r>
                      <m:r>
                        <a:rPr lang="el-GR" altLang="zh-CN" sz="2800" b="1" i="1">
                          <a:solidFill>
                            <a:srgbClr val="FF0000"/>
                          </a:solidFill>
                          <a:latin typeface="Cambria Math" panose="02040503050406030204" pitchFamily="18" charset="0"/>
                        </a:rPr>
                        <m:t>𝜪</m:t>
                      </m:r>
                      <m:r>
                        <a:rPr lang="en-US" altLang="zh-CN" sz="2800" b="1" i="1">
                          <a:solidFill>
                            <a:srgbClr val="FF0000"/>
                          </a:solidFill>
                          <a:latin typeface="Cambria Math" panose="02040503050406030204" pitchFamily="18" charset="0"/>
                        </a:rPr>
                        <m:t>(</m:t>
                      </m:r>
                      <m:func>
                        <m:funcPr>
                          <m:ctrlPr>
                            <a:rPr lang="en-US" altLang="zh-CN" sz="2800" b="1" i="1" smtClean="0">
                              <a:solidFill>
                                <a:srgbClr val="FF0000"/>
                              </a:solidFill>
                              <a:latin typeface="Cambria Math" panose="02040503050406030204" pitchFamily="18" charset="0"/>
                            </a:rPr>
                          </m:ctrlPr>
                        </m:funcPr>
                        <m:fName>
                          <m:r>
                            <m:rPr>
                              <m:sty m:val="p"/>
                            </m:rPr>
                            <a:rPr lang="en-US" altLang="zh-CN" sz="2800" b="0" i="0" smtClean="0">
                              <a:solidFill>
                                <a:srgbClr val="FF0000"/>
                              </a:solidFill>
                              <a:latin typeface="Cambria Math" panose="02040503050406030204" pitchFamily="18" charset="0"/>
                            </a:rPr>
                            <m:t>log</m:t>
                          </m:r>
                        </m:fName>
                        <m:e>
                          <m:r>
                            <a:rPr lang="en-US" altLang="zh-CN" sz="2800" b="1" i="1" smtClean="0">
                              <a:solidFill>
                                <a:srgbClr val="FF0000"/>
                              </a:solidFill>
                              <a:latin typeface="Cambria Math" panose="02040503050406030204" pitchFamily="18" charset="0"/>
                            </a:rPr>
                            <m:t>𝒏</m:t>
                          </m:r>
                        </m:e>
                      </m:func>
                      <m:r>
                        <a:rPr lang="en-US" altLang="zh-CN" sz="2800" b="1" i="1">
                          <a:solidFill>
                            <a:srgbClr val="FF0000"/>
                          </a:solidFill>
                          <a:latin typeface="Cambria Math" panose="02040503050406030204" pitchFamily="18" charset="0"/>
                        </a:rPr>
                        <m:t>)</m:t>
                      </m:r>
                    </m:oMath>
                  </m:oMathPara>
                </a14:m>
                <a:endParaRPr lang="en-US" altLang="zh-CN" sz="2800" dirty="0">
                  <a:solidFill>
                    <a:srgbClr val="FF0000"/>
                  </a:solidFill>
                </a:endParaRPr>
              </a:p>
            </p:txBody>
          </p:sp>
        </mc:Choice>
        <mc:Fallback>
          <p:sp>
            <p:nvSpPr>
              <p:cNvPr id="7" name="矩形 6"/>
              <p:cNvSpPr>
                <a:spLocks noRot="1" noChangeAspect="1" noMove="1" noResize="1" noEditPoints="1" noAdjustHandles="1" noChangeArrowheads="1" noChangeShapeType="1" noTextEdit="1"/>
              </p:cNvSpPr>
              <p:nvPr/>
            </p:nvSpPr>
            <p:spPr>
              <a:xfrm>
                <a:off x="5016920" y="3949947"/>
                <a:ext cx="3478201" cy="645279"/>
              </a:xfrm>
              <a:prstGeom prst="rect">
                <a:avLst/>
              </a:prstGeom>
              <a:blipFill rotWithShape="1">
                <a:blip r:embed="rId2"/>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p:cNvSpPr/>
              <p:nvPr/>
            </p:nvSpPr>
            <p:spPr>
              <a:xfrm>
                <a:off x="442076" y="4674577"/>
                <a:ext cx="5312085" cy="745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r>
                        <a:rPr lang="en-US" altLang="zh-CN" sz="2800" i="1" smtClean="0">
                          <a:solidFill>
                            <a:srgbClr val="FF0000"/>
                          </a:solidFill>
                          <a:latin typeface="Cambria Math" panose="02040503050406030204" pitchFamily="18" charset="0"/>
                        </a:rPr>
                        <m:t>𝑻</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𝒏</m:t>
                          </m:r>
                        </m:e>
                      </m:d>
                      <m:r>
                        <a:rPr lang="en-US" altLang="zh-CN" sz="2800" i="1">
                          <a:solidFill>
                            <a:srgbClr val="FF0000"/>
                          </a:solidFill>
                          <a:latin typeface="Cambria Math" panose="02040503050406030204" pitchFamily="18" charset="0"/>
                        </a:rPr>
                        <m:t>=</m:t>
                      </m:r>
                      <m:r>
                        <a:rPr lang="el-GR" altLang="zh-CN" sz="2800" i="1">
                          <a:solidFill>
                            <a:srgbClr val="FF0000"/>
                          </a:solidFill>
                          <a:latin typeface="Cambria Math" panose="02040503050406030204" pitchFamily="18" charset="0"/>
                        </a:rPr>
                        <m:t>𝜪</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h</m:t>
                          </m:r>
                        </m:e>
                      </m:d>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𝒉</m:t>
                      </m:r>
                      <m:r>
                        <a:rPr lang="zh-CN" altLang="en-US" sz="2800" i="1">
                          <a:solidFill>
                            <a:srgbClr val="FF0000"/>
                          </a:solidFill>
                          <a:latin typeface="Cambria Math" panose="02040503050406030204" pitchFamily="18" charset="0"/>
                        </a:rPr>
                        <m:t>为结点</m:t>
                      </m:r>
                      <m:r>
                        <a:rPr lang="en-US" altLang="zh-CN" sz="2800" b="1" i="1">
                          <a:solidFill>
                            <a:srgbClr val="FF0000"/>
                          </a:solidFill>
                          <a:latin typeface="Cambria Math" panose="02040503050406030204" pitchFamily="18" charset="0"/>
                        </a:rPr>
                        <m:t>𝒊</m:t>
                      </m:r>
                      <m:r>
                        <a:rPr lang="zh-CN" altLang="en-US" sz="2800" i="1">
                          <a:solidFill>
                            <a:srgbClr val="FF0000"/>
                          </a:solidFill>
                          <a:latin typeface="Cambria Math" panose="02040503050406030204" pitchFamily="18" charset="0"/>
                        </a:rPr>
                        <m:t>的高度</m:t>
                      </m:r>
                    </m:oMath>
                  </m:oMathPara>
                </a14:m>
                <a:endParaRPr lang="zh-CN" altLang="en-US" sz="2800" dirty="0">
                  <a:solidFill>
                    <a:srgbClr val="FF0000"/>
                  </a:solidFill>
                </a:endParaRPr>
              </a:p>
            </p:txBody>
          </p:sp>
        </mc:Choice>
        <mc:Fallback>
          <p:sp>
            <p:nvSpPr>
              <p:cNvPr id="8" name="矩形 7"/>
              <p:cNvSpPr>
                <a:spLocks noRot="1" noChangeAspect="1" noMove="1" noResize="1" noEditPoints="1" noAdjustHandles="1" noChangeArrowheads="1" noChangeShapeType="1" noTextEdit="1"/>
              </p:cNvSpPr>
              <p:nvPr/>
            </p:nvSpPr>
            <p:spPr>
              <a:xfrm>
                <a:off x="442076" y="4674577"/>
                <a:ext cx="5312085" cy="745632"/>
              </a:xfrm>
              <a:prstGeom prst="rect">
                <a:avLst/>
              </a:prstGeom>
              <a:blipFill rotWithShape="1">
                <a:blip r:embed="rId3"/>
                <a:stretch>
                  <a:fillRect/>
                </a:stretch>
              </a:blipFill>
              <a:ln>
                <a:no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Autofit/>
              </a:bodyPr>
              <a:lstStyle/>
              <a:p>
                <a:pPr>
                  <a:spcBef>
                    <a:spcPts val="0"/>
                  </a:spcBef>
                </a:pPr>
                <a:r>
                  <a:rPr lang="zh-CN" altLang="en-US" sz="2400" b="1" dirty="0"/>
                  <a:t>建堆</a:t>
                </a:r>
                <a:endParaRPr lang="en-US" altLang="zh-CN" sz="2400" b="1" dirty="0"/>
              </a:p>
              <a:p>
                <a:pPr marL="457200" lvl="1" indent="0">
                  <a:lnSpc>
                    <a:spcPts val="3600"/>
                  </a:lnSpc>
                  <a:spcBef>
                    <a:spcPts val="0"/>
                  </a:spcBef>
                  <a:spcAft>
                    <a:spcPts val="0"/>
                  </a:spcAft>
                  <a:buNone/>
                </a:pPr>
                <a:r>
                  <a:rPr lang="zh-CN" altLang="en-US" b="1" dirty="0"/>
                  <a:t> 数组</a:t>
                </a:r>
                <a14:m>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oMath>
                </a14:m>
                <a:r>
                  <a:rPr lang="en-US" altLang="zh-CN" b="1" dirty="0"/>
                  <a:t>,</a:t>
                </a:r>
                <a:r>
                  <a:rPr lang="zh-CN" altLang="en-US" b="1" dirty="0"/>
                  <a:t>如何创建最大堆？</a:t>
                </a:r>
                <a:endParaRPr lang="en-US" altLang="zh-CN" b="1" dirty="0"/>
              </a:p>
              <a:p>
                <a:pPr lvl="1">
                  <a:lnSpc>
                    <a:spcPts val="3600"/>
                  </a:lnSpc>
                  <a:spcBef>
                    <a:spcPts val="0"/>
                  </a:spcBef>
                  <a:spcAft>
                    <a:spcPts val="0"/>
                  </a:spcAft>
                </a:pPr>
                <a:r>
                  <a:rPr lang="zh-CN" altLang="en-US" b="1" dirty="0"/>
                  <a:t>数组</a:t>
                </a:r>
                <a14:m>
                  <m:oMath xmlns:m="http://schemas.openxmlformats.org/officeDocument/2006/math">
                    <m:r>
                      <a:rPr lang="en-US" altLang="zh-CN" b="1" i="1" smtClean="0">
                        <a:latin typeface="Cambria Math" panose="02040503050406030204" pitchFamily="18" charset="0"/>
                      </a:rPr>
                      <m:t>𝑨</m:t>
                    </m:r>
                    <m:d>
                      <m:dPr>
                        <m:begChr m:val="["/>
                        <m:endChr m:val="]"/>
                        <m:ctrlPr>
                          <a:rPr lang="en-US" altLang="zh-CN" b="1" i="1" smtClean="0">
                            <a:latin typeface="Cambria Math" panose="02040503050406030204" pitchFamily="18" charset="0"/>
                          </a:rPr>
                        </m:ctrlPr>
                      </m:dPr>
                      <m:e>
                        <m:d>
                          <m:dPr>
                            <m:begChr m:val="⌊"/>
                            <m:endChr m:val="⌋"/>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r>
                                  <a:rPr lang="en-US" altLang="zh-CN" b="1" i="1" smtClean="0">
                                    <a:latin typeface="Cambria Math" panose="02040503050406030204" pitchFamily="18" charset="0"/>
                                  </a:rPr>
                                  <m:t>𝟐</m:t>
                                </m:r>
                              </m:den>
                            </m:f>
                          </m:e>
                        </m:d>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e>
                    </m:d>
                  </m:oMath>
                </a14:m>
                <a:r>
                  <a:rPr lang="zh-CN" altLang="en-US" b="1" dirty="0"/>
                  <a:t>中的元素都是树的叶子结点</a:t>
                </a:r>
                <a:endParaRPr lang="en-US" altLang="zh-CN" b="1" dirty="0"/>
              </a:p>
              <a:p>
                <a:pPr lvl="1">
                  <a:lnSpc>
                    <a:spcPts val="3600"/>
                  </a:lnSpc>
                  <a:spcBef>
                    <a:spcPts val="0"/>
                  </a:spcBef>
                  <a:spcAft>
                    <a:spcPts val="0"/>
                  </a:spcAft>
                </a:pPr>
                <a14:m>
                  <m:oMath xmlns:m="http://schemas.openxmlformats.org/officeDocument/2006/math">
                    <m:r>
                      <a:rPr lang="en-US" altLang="zh-CN" b="1" i="1" smtClean="0">
                        <a:latin typeface="Cambria Math" panose="02040503050406030204" pitchFamily="18" charset="0"/>
                      </a:rPr>
                      <m:t>𝒊</m:t>
                    </m:r>
                    <m:r>
                      <a:rPr lang="zh-CN" altLang="en-US" b="1" i="1" smtClean="0">
                        <a:latin typeface="Cambria Math" panose="02040503050406030204" pitchFamily="18" charset="0"/>
                      </a:rPr>
                      <m:t>的取值从</m:t>
                    </m:r>
                    <m:d>
                      <m:dPr>
                        <m:begChr m:val="⌊"/>
                        <m:endChr m:val="⌋"/>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r>
                              <a:rPr lang="en-US" altLang="zh-CN" b="1" i="1" smtClean="0">
                                <a:latin typeface="Cambria Math" panose="02040503050406030204" pitchFamily="18" charset="0"/>
                              </a:rPr>
                              <m:t>𝟐</m:t>
                            </m:r>
                          </m:den>
                        </m:f>
                      </m:e>
                    </m:d>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zh-CN" altLang="en-US" b="1" i="1" smtClean="0">
                        <a:latin typeface="Cambria Math" panose="02040503050406030204" pitchFamily="18" charset="0"/>
                      </a:rPr>
                      <m:t>，</m:t>
                    </m:r>
                  </m:oMath>
                </a14:m>
                <a:r>
                  <a:rPr lang="zh-CN" altLang="en-US" b="1" dirty="0"/>
                  <a:t>自底向上调用</a:t>
                </a:r>
                <a:endParaRPr lang="en-US" altLang="zh-CN" b="1" dirty="0"/>
              </a:p>
              <a:p>
                <a:pPr marL="457200" lvl="1" indent="0">
                  <a:lnSpc>
                    <a:spcPts val="36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CC"/>
                    </a:solidFill>
                    <a:latin typeface="Courier New" panose="02070309020205020404" pitchFamily="49" charset="0"/>
                    <a:cs typeface="Courier New" panose="02070309020205020404" pitchFamily="49" charset="0"/>
                  </a:rPr>
                  <a:t>MAX-HEAPIFY(</a:t>
                </a:r>
                <a:r>
                  <a:rPr lang="en-US" altLang="zh-CN" b="1" dirty="0" err="1">
                    <a:solidFill>
                      <a:srgbClr val="0000CC"/>
                    </a:solidFill>
                    <a:latin typeface="Courier New" panose="02070309020205020404" pitchFamily="49" charset="0"/>
                    <a:cs typeface="Courier New" panose="02070309020205020404" pitchFamily="49" charset="0"/>
                  </a:rPr>
                  <a:t>A,i,heap_size</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把数组</a:t>
                </a:r>
                <a:r>
                  <a:rPr lang="en-US" altLang="zh-CN" b="1" dirty="0">
                    <a:latin typeface="Courier New" panose="02070309020205020404" pitchFamily="49" charset="0"/>
                    <a:cs typeface="Courier New" panose="02070309020205020404" pitchFamily="49" charset="0"/>
                  </a:rPr>
                  <a:t>A</a:t>
                </a:r>
                <a:r>
                  <a:rPr lang="zh-CN" altLang="en-US" b="1" dirty="0">
                    <a:latin typeface="Courier New" panose="02070309020205020404" pitchFamily="49" charset="0"/>
                    <a:cs typeface="Courier New" panose="02070309020205020404" pitchFamily="49" charset="0"/>
                  </a:rPr>
                  <a:t>转换为最大堆。</a:t>
                </a:r>
                <a:endParaRPr lang="en-US" altLang="zh-CN" b="1" dirty="0">
                  <a:latin typeface="Courier New" panose="02070309020205020404" pitchFamily="49" charset="0"/>
                  <a:cs typeface="Courier New" panose="02070309020205020404" pitchFamily="49" charset="0"/>
                </a:endParaRPr>
              </a:p>
              <a:p>
                <a:pPr marL="891000" lvl="2" indent="0">
                  <a:lnSpc>
                    <a:spcPts val="36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BUILD-MAX-HEAP(</a:t>
                </a:r>
                <a:r>
                  <a:rPr lang="en-US" altLang="zh-CN" sz="2400" dirty="0" err="1">
                    <a:latin typeface="Courier New" panose="02070309020205020404" pitchFamily="49" charset="0"/>
                    <a:cs typeface="Courier New" panose="02070309020205020404" pitchFamily="49" charset="0"/>
                  </a:rPr>
                  <a:t>A,n</a:t>
                </a:r>
                <a:r>
                  <a:rPr lang="en-US" altLang="zh-CN" sz="2400" dirty="0">
                    <a:latin typeface="Courier New" panose="02070309020205020404" pitchFamily="49" charset="0"/>
                    <a:cs typeface="Courier New" panose="02070309020205020404" pitchFamily="49" charset="0"/>
                  </a:rPr>
                  <a:t>) </a:t>
                </a:r>
                <a:r>
                  <a:rPr lang="en-US" altLang="zh-CN" sz="2400" dirty="0">
                    <a:solidFill>
                      <a:srgbClr val="FF0000"/>
                    </a:solidFill>
                    <a:latin typeface="Courier New" panose="02070309020205020404" pitchFamily="49" charset="0"/>
                    <a:cs typeface="Courier New" panose="02070309020205020404" pitchFamily="49" charset="0"/>
                  </a:rPr>
                  <a:t>//</a:t>
                </a:r>
                <a:r>
                  <a:rPr lang="zh-CN" altLang="zh-CN" sz="2400" dirty="0">
                    <a:solidFill>
                      <a:srgbClr val="FF0000"/>
                    </a:solidFill>
                    <a:latin typeface="Courier New" panose="02070309020205020404" pitchFamily="49" charset="0"/>
                    <a:cs typeface="Courier New" panose="02070309020205020404" pitchFamily="49" charset="0"/>
                  </a:rPr>
                  <a:t>建最大堆，</a:t>
                </a:r>
                <a:r>
                  <a:rPr lang="en-US" altLang="zh-CN" sz="2400" dirty="0">
                    <a:solidFill>
                      <a:srgbClr val="FF0000"/>
                    </a:solidFill>
                    <a:latin typeface="Courier New" panose="02070309020205020404" pitchFamily="49" charset="0"/>
                    <a:cs typeface="Courier New" panose="02070309020205020404" pitchFamily="49" charset="0"/>
                  </a:rPr>
                  <a:t>A[1…n]</a:t>
                </a:r>
                <a:endParaRPr lang="zh-CN" altLang="zh-CN" sz="2400" dirty="0">
                  <a:solidFill>
                    <a:srgbClr val="FF0000"/>
                  </a:solidFill>
                  <a:latin typeface="Courier New" panose="02070309020205020404" pitchFamily="49" charset="0"/>
                  <a:cs typeface="Courier New" panose="02070309020205020404" pitchFamily="49" charset="0"/>
                </a:endParaRPr>
              </a:p>
              <a:p>
                <a:pPr marL="891000" lvl="2" indent="0">
                  <a:lnSpc>
                    <a:spcPts val="36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 </a:t>
                </a:r>
                <a:endParaRPr lang="zh-CN" altLang="zh-CN" sz="2400" dirty="0">
                  <a:latin typeface="Courier New" panose="02070309020205020404" pitchFamily="49" charset="0"/>
                  <a:cs typeface="Courier New" panose="02070309020205020404" pitchFamily="49" charset="0"/>
                </a:endParaRPr>
              </a:p>
              <a:p>
                <a:pPr marL="1348200" lvl="3" indent="0">
                  <a:lnSpc>
                    <a:spcPts val="3600"/>
                  </a:lnSpc>
                  <a:spcBef>
                    <a:spcPts val="0"/>
                  </a:spcBef>
                  <a:spcAft>
                    <a:spcPts val="0"/>
                  </a:spcAft>
                  <a:buNone/>
                </a:pPr>
                <a:r>
                  <a:rPr lang="en-US" altLang="zh-CN" sz="2400" b="1" dirty="0" err="1">
                    <a:latin typeface="Courier New" panose="02070309020205020404" pitchFamily="49" charset="0"/>
                    <a:cs typeface="Courier New" panose="02070309020205020404" pitchFamily="49" charset="0"/>
                  </a:rPr>
                  <a:t>heap_size</a:t>
                </a:r>
                <a:r>
                  <a:rPr lang="en-US" altLang="zh-CN" sz="24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2400" b="1" dirty="0" err="1">
                    <a:latin typeface="Courier New" panose="02070309020205020404" pitchFamily="49" charset="0"/>
                    <a:cs typeface="Courier New" panose="02070309020205020404" pitchFamily="49" charset="0"/>
                  </a:rPr>
                  <a:t>n</a:t>
                </a:r>
                <a:r>
                  <a:rPr lang="en-US" altLang="zh-CN" sz="2400" b="1" dirty="0">
                    <a:latin typeface="Courier New" panose="02070309020205020404" pitchFamily="49" charset="0"/>
                    <a:cs typeface="Courier New" panose="02070309020205020404" pitchFamily="49" charset="0"/>
                  </a:rPr>
                  <a:t>;</a:t>
                </a:r>
                <a:endParaRPr lang="zh-CN" altLang="zh-CN" sz="2400" b="1" dirty="0">
                  <a:latin typeface="Courier New" panose="02070309020205020404" pitchFamily="49" charset="0"/>
                  <a:cs typeface="Courier New" panose="02070309020205020404" pitchFamily="49" charset="0"/>
                </a:endParaRPr>
              </a:p>
              <a:p>
                <a:pPr marL="1348200" lvl="3" indent="0">
                  <a:lnSpc>
                    <a:spcPts val="3600"/>
                  </a:lnSpc>
                  <a:spcBef>
                    <a:spcPts val="0"/>
                  </a:spcBef>
                  <a:spcAft>
                    <a:spcPts val="0"/>
                  </a:spcAft>
                  <a:buNone/>
                </a:pPr>
                <a:r>
                  <a:rPr lang="en-US" altLang="zh-CN" sz="2400" b="1" dirty="0">
                    <a:latin typeface="Courier New" panose="02070309020205020404" pitchFamily="49" charset="0"/>
                    <a:cs typeface="Courier New" panose="02070309020205020404" pitchFamily="49" charset="0"/>
                  </a:rPr>
                  <a:t>for(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d>
                      <m:dPr>
                        <m:begChr m:val="⌊"/>
                        <m:endChr m:val="⌋"/>
                        <m:ctrlPr>
                          <a:rPr lang="zh-CN" altLang="zh-CN" sz="2400" b="1" i="1">
                            <a:latin typeface="Cambria Math" panose="02040503050406030204" pitchFamily="18" charset="0"/>
                          </a:rPr>
                        </m:ctrlPr>
                      </m:dPr>
                      <m:e>
                        <m:f>
                          <m:fPr>
                            <m:ctrlPr>
                              <a:rPr lang="zh-CN" altLang="zh-CN" sz="2400" b="1" i="1">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𝒅𝒐𝒘𝒏𝒕𝒐</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oMath>
                </a14:m>
                <a:r>
                  <a:rPr lang="en-US" altLang="zh-CN" sz="2400" b="1" dirty="0">
                    <a:latin typeface="Courier New" panose="02070309020205020404" pitchFamily="49" charset="0"/>
                    <a:cs typeface="Courier New" panose="02070309020205020404" pitchFamily="49" charset="0"/>
                  </a:rPr>
                  <a:t> </a:t>
                </a:r>
              </a:p>
              <a:p>
                <a:pPr marL="1348200" lvl="3" indent="0">
                  <a:lnSpc>
                    <a:spcPts val="3600"/>
                  </a:lnSpc>
                  <a:spcBef>
                    <a:spcPts val="0"/>
                  </a:spcBef>
                  <a:spcAft>
                    <a:spcPts val="0"/>
                  </a:spcAft>
                  <a:buNone/>
                </a:pPr>
                <a:r>
                  <a:rPr lang="en-US" altLang="zh-CN" sz="2400" b="1" dirty="0">
                    <a:latin typeface="Courier New" panose="02070309020205020404" pitchFamily="49" charset="0"/>
                    <a:cs typeface="Courier New" panose="02070309020205020404" pitchFamily="49" charset="0"/>
                  </a:rPr>
                  <a:t>  MAX-HEAPIFY(</a:t>
                </a:r>
                <a:r>
                  <a:rPr lang="en-US" altLang="zh-CN" sz="2400" b="1" dirty="0" err="1">
                    <a:latin typeface="Courier New" panose="02070309020205020404" pitchFamily="49" charset="0"/>
                    <a:cs typeface="Courier New" panose="02070309020205020404" pitchFamily="49" charset="0"/>
                  </a:rPr>
                  <a:t>A,i,heap_size</a:t>
                </a:r>
                <a:r>
                  <a:rPr lang="en-US" altLang="zh-CN" sz="2400" b="1" dirty="0">
                    <a:latin typeface="Courier New" panose="02070309020205020404" pitchFamily="49" charset="0"/>
                    <a:cs typeface="Courier New" panose="02070309020205020404" pitchFamily="49" charset="0"/>
                  </a:rPr>
                  <a:t>);</a:t>
                </a:r>
                <a:endParaRPr lang="zh-CN" altLang="zh-CN" sz="2400" b="1" dirty="0">
                  <a:latin typeface="Courier New" panose="02070309020205020404" pitchFamily="49" charset="0"/>
                  <a:cs typeface="Courier New" panose="02070309020205020404" pitchFamily="49" charset="0"/>
                </a:endParaRPr>
              </a:p>
              <a:p>
                <a:pPr marL="891000" lvl="2" indent="0">
                  <a:lnSpc>
                    <a:spcPts val="36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a:t>
                </a:r>
                <a:endParaRPr lang="zh-CN" altLang="en-US" sz="24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1"/>
                <a:stretch>
                  <a:fillRect l="-868" t="-486" b="-6075"/>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pPr algn="ctr"/>
            <a:r>
              <a:rPr lang="zh-CN" altLang="en-US" dirty="0"/>
              <a:t>堆排序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986472" y="3362375"/>
            <a:ext cx="5145554" cy="2924125"/>
          </a:xfrm>
          <a:prstGeom prst="rect">
            <a:avLst/>
          </a:prstGeom>
        </p:spPr>
      </p:pic>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marL="252000" lvl="2" indent="-288000">
                  <a:lnSpc>
                    <a:spcPts val="3600"/>
                  </a:lnSpc>
                  <a:buClr>
                    <a:srgbClr val="FF00FF"/>
                  </a:buClr>
                  <a:buFont typeface="Wingdings" panose="05000000000000000000" pitchFamily="2" charset="2"/>
                  <a:buChar char="u"/>
                </a:pPr>
                <a:r>
                  <a:rPr lang="en-US" altLang="zh-CN" sz="2400" dirty="0">
                    <a:latin typeface="Courier New" panose="02070309020205020404" pitchFamily="49" charset="0"/>
                    <a:cs typeface="Courier New" panose="02070309020205020404" pitchFamily="49" charset="0"/>
                  </a:rPr>
                  <a:t>BUILD-MAX-HEAP(</a:t>
                </a:r>
                <a:r>
                  <a:rPr lang="en-US" altLang="zh-CN" sz="2400" dirty="0" err="1">
                    <a:latin typeface="Courier New" panose="02070309020205020404" pitchFamily="49" charset="0"/>
                    <a:cs typeface="Courier New" panose="02070309020205020404" pitchFamily="49" charset="0"/>
                  </a:rPr>
                  <a:t>A,n</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的运行时间</a:t>
                </a:r>
                <a:endParaRPr lang="en-US" altLang="zh-CN" sz="2400" dirty="0">
                  <a:solidFill>
                    <a:srgbClr val="FF0000"/>
                  </a:solidFill>
                  <a:latin typeface="Courier New" panose="02070309020205020404" pitchFamily="49" charset="0"/>
                  <a:cs typeface="Courier New" panose="02070309020205020404" pitchFamily="49" charset="0"/>
                </a:endParaRPr>
              </a:p>
              <a:p>
                <a:pPr marL="878400" lvl="3" indent="-457200">
                  <a:lnSpc>
                    <a:spcPts val="3600"/>
                  </a:lnSpc>
                  <a:buClr>
                    <a:srgbClr val="FF00FF"/>
                  </a:buClr>
                  <a:buFont typeface="Wingdings" panose="05000000000000000000" pitchFamily="2" charset="2"/>
                  <a:buChar char="Ø"/>
                </a:pPr>
                <a:r>
                  <a:rPr lang="zh-CN" altLang="en-US" sz="2400" b="1" dirty="0">
                    <a:latin typeface="Courier New" panose="02070309020205020404" pitchFamily="49" charset="0"/>
                    <a:cs typeface="Courier New" panose="02070309020205020404" pitchFamily="49" charset="0"/>
                  </a:rPr>
                  <a:t>有</a:t>
                </a:r>
                <a:r>
                  <a:rPr lang="en-US" altLang="zh-CN" sz="2400" b="1" dirty="0">
                    <a:latin typeface="Courier New" panose="02070309020205020404" pitchFamily="49" charset="0"/>
                    <a:cs typeface="Courier New" panose="02070309020205020404" pitchFamily="49" charset="0"/>
                  </a:rPr>
                  <a:t>n</a:t>
                </a:r>
                <a:r>
                  <a:rPr lang="zh-CN" altLang="en-US" sz="2400" b="1" dirty="0">
                    <a:latin typeface="Courier New" panose="02070309020205020404" pitchFamily="49" charset="0"/>
                    <a:cs typeface="Courier New" panose="02070309020205020404" pitchFamily="49" charset="0"/>
                  </a:rPr>
                  <a:t>个元素的堆的高度为：</a:t>
                </a:r>
                <a14:m>
                  <m:oMath xmlns:m="http://schemas.openxmlformats.org/officeDocument/2006/math">
                    <m:d>
                      <m:dPr>
                        <m:begChr m:val="⌊"/>
                        <m:endChr m:val="⌋"/>
                        <m:ctrlPr>
                          <a:rPr lang="zh-CN" altLang="en-US" sz="2400" b="1" i="1" smtClean="0">
                            <a:latin typeface="Cambria Math" panose="02040503050406030204" pitchFamily="18" charset="0"/>
                            <a:cs typeface="Courier New" panose="02070309020205020404" pitchFamily="49" charset="0"/>
                          </a:rPr>
                        </m:ctrlPr>
                      </m:dPr>
                      <m:e>
                        <m:func>
                          <m:funcPr>
                            <m:ctrlPr>
                              <a:rPr lang="en-US" altLang="zh-CN" sz="2400" b="1" i="1" smtClean="0">
                                <a:latin typeface="Cambria Math" panose="02040503050406030204" pitchFamily="18" charset="0"/>
                                <a:cs typeface="Courier New" panose="02070309020205020404" pitchFamily="49" charset="0"/>
                              </a:rPr>
                            </m:ctrlPr>
                          </m:funcPr>
                          <m:fName>
                            <m:r>
                              <a:rPr lang="en-US" altLang="zh-CN" sz="2400" b="1" i="0" smtClean="0">
                                <a:latin typeface="Cambria Math" panose="02040503050406030204" pitchFamily="18" charset="0"/>
                                <a:cs typeface="Courier New" panose="02070309020205020404" pitchFamily="49" charset="0"/>
                              </a:rPr>
                              <m:t>𝐥𝐨𝐠</m:t>
                            </m:r>
                          </m:fName>
                          <m:e>
                            <m:r>
                              <a:rPr lang="en-US" altLang="zh-CN" sz="2400" b="1" i="1" smtClean="0">
                                <a:latin typeface="Cambria Math" panose="02040503050406030204" pitchFamily="18" charset="0"/>
                                <a:cs typeface="Courier New" panose="02070309020205020404" pitchFamily="49" charset="0"/>
                              </a:rPr>
                              <m:t>𝒏</m:t>
                            </m:r>
                          </m:e>
                        </m:func>
                      </m:e>
                    </m:d>
                    <m:r>
                      <a:rPr lang="zh-CN" altLang="en-US" sz="2400" b="1" i="1" smtClean="0">
                        <a:latin typeface="Cambria Math" panose="02040503050406030204" pitchFamily="18" charset="0"/>
                        <a:cs typeface="Courier New" panose="02070309020205020404" pitchFamily="49" charset="0"/>
                      </a:rPr>
                      <m:t>。</m:t>
                    </m:r>
                  </m:oMath>
                </a14:m>
                <a:endParaRPr lang="en-US" altLang="zh-CN" sz="2400" b="1" dirty="0">
                  <a:latin typeface="Courier New" panose="02070309020205020404" pitchFamily="49" charset="0"/>
                  <a:cs typeface="Courier New" panose="02070309020205020404" pitchFamily="49" charset="0"/>
                </a:endParaRPr>
              </a:p>
              <a:p>
                <a:pPr marL="878400" lvl="3" indent="-457200">
                  <a:lnSpc>
                    <a:spcPts val="3600"/>
                  </a:lnSpc>
                  <a:buClr>
                    <a:srgbClr val="FF00FF"/>
                  </a:buClr>
                  <a:buFont typeface="Wingdings" panose="05000000000000000000" pitchFamily="2" charset="2"/>
                  <a:buChar char="Ø"/>
                </a:pPr>
                <a:r>
                  <a:rPr lang="zh-CN" altLang="en-US" sz="2400" b="1" dirty="0">
                    <a:latin typeface="Courier New" panose="02070309020205020404" pitchFamily="49" charset="0"/>
                    <a:cs typeface="Courier New" panose="02070309020205020404" pitchFamily="49" charset="0"/>
                  </a:rPr>
                  <a:t>在高度为</a:t>
                </a:r>
                <a:r>
                  <a:rPr lang="en-US" altLang="zh-CN" sz="2400" b="1" dirty="0">
                    <a:latin typeface="Courier New" panose="02070309020205020404" pitchFamily="49" charset="0"/>
                    <a:cs typeface="Courier New" panose="02070309020205020404" pitchFamily="49" charset="0"/>
                  </a:rPr>
                  <a:t>h</a:t>
                </a:r>
                <a:r>
                  <a:rPr lang="zh-CN" altLang="en-US" sz="2400" b="1" dirty="0">
                    <a:latin typeface="Courier New" panose="02070309020205020404" pitchFamily="49" charset="0"/>
                    <a:cs typeface="Courier New" panose="02070309020205020404" pitchFamily="49" charset="0"/>
                  </a:rPr>
                  <a:t>的结点</a:t>
                </a:r>
                <a:r>
                  <a:rPr lang="en-US" altLang="zh-CN" sz="2400" b="1" dirty="0" err="1">
                    <a:latin typeface="Courier New" panose="02070309020205020404" pitchFamily="49" charset="0"/>
                    <a:cs typeface="Courier New" panose="02070309020205020404" pitchFamily="49" charset="0"/>
                  </a:rPr>
                  <a:t>i</a:t>
                </a:r>
                <a:r>
                  <a:rPr lang="zh-CN" altLang="en-US" sz="2400" b="1" dirty="0">
                    <a:latin typeface="Courier New" panose="02070309020205020404" pitchFamily="49" charset="0"/>
                    <a:cs typeface="Courier New" panose="02070309020205020404" pitchFamily="49" charset="0"/>
                  </a:rPr>
                  <a:t>上运行</a:t>
                </a:r>
                <a:r>
                  <a:rPr lang="en-US" altLang="zh-CN" sz="2400" b="1" dirty="0">
                    <a:latin typeface="Courier New" panose="02070309020205020404" pitchFamily="49" charset="0"/>
                    <a:cs typeface="Courier New" panose="02070309020205020404" pitchFamily="49" charset="0"/>
                  </a:rPr>
                  <a:t>MAX-HEAPIFY(</a:t>
                </a:r>
                <a:r>
                  <a:rPr lang="en-US" altLang="zh-CN" sz="2400" b="1" dirty="0" err="1">
                    <a:latin typeface="Courier New" panose="02070309020205020404" pitchFamily="49" charset="0"/>
                    <a:cs typeface="Courier New" panose="02070309020205020404" pitchFamily="49" charset="0"/>
                  </a:rPr>
                  <a:t>A,i,heap_size</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的运行时间</a:t>
                </a:r>
                <a14:m>
                  <m:oMath xmlns:m="http://schemas.openxmlformats.org/officeDocument/2006/math">
                    <m:r>
                      <a:rPr lang="el-GR" altLang="zh-CN" sz="2400" b="1" i="1" smtClean="0">
                        <a:solidFill>
                          <a:srgbClr val="FF0000"/>
                        </a:solidFill>
                        <a:latin typeface="Cambria Math" panose="02040503050406030204" pitchFamily="18" charset="0"/>
                      </a:rPr>
                      <m:t>𝜪</m:t>
                    </m:r>
                    <m:d>
                      <m:dPr>
                        <m:ctrlPr>
                          <a:rPr lang="en-US" altLang="zh-CN" sz="2400" b="1" i="1">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𝒉</m:t>
                        </m:r>
                      </m:e>
                    </m:d>
                  </m:oMath>
                </a14:m>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与该结点的树高相关。</a:t>
                </a:r>
                <a:endParaRPr lang="en-US" altLang="zh-CN" sz="2400" b="1" dirty="0">
                  <a:latin typeface="Courier New" panose="02070309020205020404" pitchFamily="49" charset="0"/>
                  <a:cs typeface="Courier New" panose="02070309020205020404" pitchFamily="49" charset="0"/>
                </a:endParaRPr>
              </a:p>
              <a:p>
                <a:pPr marL="442800" lvl="3" indent="0">
                  <a:lnSpc>
                    <a:spcPct val="120000"/>
                  </a:lnSpc>
                  <a:spcBef>
                    <a:spcPts val="0"/>
                  </a:spcBef>
                  <a:spcAft>
                    <a:spcPts val="0"/>
                  </a:spcAft>
                  <a:buClr>
                    <a:srgbClr val="0000CC"/>
                  </a:buClr>
                  <a:buNone/>
                </a:pPr>
                <a:r>
                  <a:rPr lang="zh-CN" altLang="en-US" sz="2400" b="1" dirty="0">
                    <a:latin typeface="Courier New" panose="02070309020205020404" pitchFamily="49" charset="0"/>
                    <a:cs typeface="Courier New" panose="02070309020205020404" pitchFamily="49" charset="0"/>
                  </a:rPr>
                  <a:t> 在二叉堆中，大部分结点的高度都很小</a:t>
                </a:r>
                <a:endParaRPr lang="en-US" altLang="zh-CN" sz="2400" b="1" dirty="0">
                  <a:latin typeface="Courier New" panose="02070309020205020404" pitchFamily="49" charset="0"/>
                  <a:cs typeface="Courier New" panose="02070309020205020404" pitchFamily="49" charset="0"/>
                </a:endParaRPr>
              </a:p>
              <a:p>
                <a:pPr marL="457200" lvl="3" indent="-14400">
                  <a:lnSpc>
                    <a:spcPct val="120000"/>
                  </a:lnSpc>
                  <a:spcBef>
                    <a:spcPts val="0"/>
                  </a:spcBef>
                  <a:spcAft>
                    <a:spcPts val="0"/>
                  </a:spcAft>
                  <a:buClr>
                    <a:srgbClr val="0000CC"/>
                  </a:buClr>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h=0</a:t>
                </a:r>
                <a:r>
                  <a:rPr lang="zh-CN" altLang="en-US" sz="2400" b="1" dirty="0">
                    <a:latin typeface="Courier New" panose="02070309020205020404" pitchFamily="49" charset="0"/>
                    <a:cs typeface="Courier New" panose="02070309020205020404" pitchFamily="49" charset="0"/>
                  </a:rPr>
                  <a:t>的结点</a:t>
                </a:r>
                <a:r>
                  <a:rPr lang="en-US" altLang="zh-CN" sz="2400" b="1" dirty="0">
                    <a:latin typeface="Courier New" panose="02070309020205020404" pitchFamily="49" charset="0"/>
                    <a:cs typeface="Courier New" panose="02070309020205020404" pitchFamily="49" charset="0"/>
                  </a:rPr>
                  <a:t>5</a:t>
                </a:r>
                <a:r>
                  <a:rPr lang="zh-CN" altLang="en-US" sz="2400" b="1" dirty="0">
                    <a:latin typeface="Courier New" panose="02070309020205020404" pitchFamily="49" charset="0"/>
                    <a:cs typeface="Courier New" panose="02070309020205020404" pitchFamily="49" charset="0"/>
                  </a:rPr>
                  <a:t>个</a:t>
                </a:r>
                <a:endParaRPr lang="en-US" altLang="zh-CN" sz="2400" b="1" dirty="0">
                  <a:latin typeface="Courier New" panose="02070309020205020404" pitchFamily="49" charset="0"/>
                  <a:cs typeface="Courier New" panose="02070309020205020404" pitchFamily="49" charset="0"/>
                </a:endParaRPr>
              </a:p>
              <a:p>
                <a:pPr marL="457200" lvl="3" indent="-14400">
                  <a:lnSpc>
                    <a:spcPct val="120000"/>
                  </a:lnSpc>
                  <a:spcBef>
                    <a:spcPts val="0"/>
                  </a:spcBef>
                  <a:spcAft>
                    <a:spcPts val="0"/>
                  </a:spcAft>
                  <a:buClr>
                    <a:srgbClr val="0000CC"/>
                  </a:buClr>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h=1</a:t>
                </a:r>
                <a:r>
                  <a:rPr lang="zh-CN" altLang="en-US" sz="2400" b="1" dirty="0">
                    <a:latin typeface="Courier New" panose="02070309020205020404" pitchFamily="49" charset="0"/>
                    <a:cs typeface="Courier New" panose="02070309020205020404" pitchFamily="49" charset="0"/>
                  </a:rPr>
                  <a:t>的结点</a:t>
                </a:r>
                <a:r>
                  <a:rPr lang="en-US" altLang="zh-CN" sz="2400" b="1" dirty="0">
                    <a:latin typeface="Courier New" panose="02070309020205020404" pitchFamily="49" charset="0"/>
                    <a:cs typeface="Courier New" panose="02070309020205020404" pitchFamily="49" charset="0"/>
                  </a:rPr>
                  <a:t>3</a:t>
                </a:r>
                <a:r>
                  <a:rPr lang="zh-CN" altLang="en-US" sz="2400" b="1" dirty="0">
                    <a:latin typeface="Courier New" panose="02070309020205020404" pitchFamily="49" charset="0"/>
                    <a:cs typeface="Courier New" panose="02070309020205020404" pitchFamily="49" charset="0"/>
                  </a:rPr>
                  <a:t>个</a:t>
                </a:r>
                <a:endParaRPr lang="en-US" altLang="zh-CN" sz="2400" b="1" dirty="0">
                  <a:latin typeface="Courier New" panose="02070309020205020404" pitchFamily="49" charset="0"/>
                  <a:cs typeface="Courier New" panose="02070309020205020404" pitchFamily="49" charset="0"/>
                </a:endParaRPr>
              </a:p>
              <a:p>
                <a:pPr marL="457200" lvl="3" indent="-14400">
                  <a:lnSpc>
                    <a:spcPct val="120000"/>
                  </a:lnSpc>
                  <a:spcBef>
                    <a:spcPts val="0"/>
                  </a:spcBef>
                  <a:spcAft>
                    <a:spcPts val="0"/>
                  </a:spcAft>
                  <a:buClr>
                    <a:srgbClr val="0000CC"/>
                  </a:buClr>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h=2</a:t>
                </a:r>
                <a:r>
                  <a:rPr lang="zh-CN" altLang="en-US" sz="2400" b="1" dirty="0">
                    <a:latin typeface="Courier New" panose="02070309020205020404" pitchFamily="49" charset="0"/>
                    <a:cs typeface="Courier New" panose="02070309020205020404" pitchFamily="49" charset="0"/>
                  </a:rPr>
                  <a:t>的结点</a:t>
                </a:r>
                <a:r>
                  <a:rPr lang="en-US" altLang="zh-CN" sz="2400" b="1"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个</a:t>
                </a:r>
                <a:endParaRPr lang="en-US" altLang="zh-CN" sz="2400" b="1" dirty="0">
                  <a:latin typeface="Courier New" panose="02070309020205020404" pitchFamily="49" charset="0"/>
                  <a:cs typeface="Courier New" panose="02070309020205020404" pitchFamily="49" charset="0"/>
                </a:endParaRPr>
              </a:p>
              <a:p>
                <a:pPr marL="457200" lvl="3" indent="-14400">
                  <a:lnSpc>
                    <a:spcPct val="120000"/>
                  </a:lnSpc>
                  <a:spcBef>
                    <a:spcPts val="0"/>
                  </a:spcBef>
                  <a:spcAft>
                    <a:spcPts val="0"/>
                  </a:spcAft>
                  <a:buClr>
                    <a:srgbClr val="0000CC"/>
                  </a:buClr>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高度</a:t>
                </a:r>
                <a:r>
                  <a:rPr lang="en-US" altLang="zh-CN" sz="2400" b="1" dirty="0">
                    <a:latin typeface="Courier New" panose="02070309020205020404" pitchFamily="49" charset="0"/>
                    <a:cs typeface="Courier New" panose="02070309020205020404" pitchFamily="49" charset="0"/>
                  </a:rPr>
                  <a:t>h=3</a:t>
                </a:r>
                <a:r>
                  <a:rPr lang="zh-CN" altLang="en-US" sz="2400" b="1" dirty="0">
                    <a:latin typeface="Courier New" panose="02070309020205020404" pitchFamily="49" charset="0"/>
                    <a:cs typeface="Courier New" panose="02070309020205020404" pitchFamily="49" charset="0"/>
                  </a:rPr>
                  <a:t>的结点</a:t>
                </a:r>
                <a:r>
                  <a:rPr lang="en-US" altLang="zh-CN" sz="2400" b="1"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个</a:t>
                </a:r>
                <a:endParaRPr lang="en-US" altLang="zh-CN" sz="2400" b="1" dirty="0">
                  <a:latin typeface="Courier New" panose="02070309020205020404" pitchFamily="49" charset="0"/>
                  <a:cs typeface="Courier New" panose="02070309020205020404" pitchFamily="49" charset="0"/>
                </a:endParaRPr>
              </a:p>
              <a:p>
                <a:pPr marL="421200" lvl="3" indent="0">
                  <a:lnSpc>
                    <a:spcPct val="120000"/>
                  </a:lnSpc>
                  <a:spcBef>
                    <a:spcPts val="0"/>
                  </a:spcBef>
                  <a:spcAft>
                    <a:spcPts val="0"/>
                  </a:spcAft>
                  <a:buClr>
                    <a:srgbClr val="FF00FF"/>
                  </a:buClr>
                  <a:buNone/>
                </a:pPr>
                <a:endParaRPr lang="en-US" altLang="zh-CN" dirty="0">
                  <a:latin typeface="Courier New" panose="02070309020205020404" pitchFamily="49" charset="0"/>
                  <a:cs typeface="Courier New" panose="02070309020205020404" pitchFamily="49" charset="0"/>
                </a:endParaRPr>
              </a:p>
              <a:p>
                <a:pPr marL="878400" lvl="3" indent="-457200">
                  <a:lnSpc>
                    <a:spcPts val="3600"/>
                  </a:lnSpc>
                  <a:buClr>
                    <a:srgbClr val="FF00FF"/>
                  </a:buClr>
                  <a:buFont typeface="Wingdings" panose="05000000000000000000" pitchFamily="2" charset="2"/>
                  <a:buChar char="Ø"/>
                </a:pPr>
                <a:endParaRPr lang="en-US" altLang="zh-CN" dirty="0">
                  <a:latin typeface="Courier New" panose="02070309020205020404" pitchFamily="49" charset="0"/>
                  <a:cs typeface="Courier New" panose="02070309020205020404" pitchFamily="49" charset="0"/>
                </a:endParaRPr>
              </a:p>
              <a:p>
                <a:pPr marL="878400" lvl="3" indent="-457200">
                  <a:lnSpc>
                    <a:spcPts val="3600"/>
                  </a:lnSpc>
                  <a:buClr>
                    <a:srgbClr val="FF00FF"/>
                  </a:buClr>
                  <a:buFont typeface="Wingdings" panose="05000000000000000000" pitchFamily="2" charset="2"/>
                  <a:buChar char="Ø"/>
                </a:pPr>
                <a:endParaRPr lang="en-US" altLang="zh-CN" dirty="0">
                  <a:latin typeface="Courier New" panose="02070309020205020404" pitchFamily="49" charset="0"/>
                  <a:cs typeface="Courier New" panose="02070309020205020404" pitchFamily="49" charset="0"/>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868" t="-486" r="-2136"/>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pPr algn="ctr"/>
            <a:r>
              <a:rPr lang="zh-CN" altLang="en-US" dirty="0"/>
              <a:t>堆排序</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4466</Words>
  <Application>WPS 演示</Application>
  <PresentationFormat>全屏显示(4:3)</PresentationFormat>
  <Paragraphs>962</Paragraphs>
  <Slides>44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8" baseType="lpstr">
      <vt:lpstr>Arial</vt:lpstr>
      <vt:lpstr>宋体</vt:lpstr>
      <vt:lpstr>Wingdings</vt:lpstr>
      <vt:lpstr>楷体</vt:lpstr>
      <vt:lpstr>Times New Roman</vt:lpstr>
      <vt:lpstr>Courier New</vt:lpstr>
      <vt:lpstr>Calibri</vt:lpstr>
      <vt:lpstr>微软雅黑</vt:lpstr>
      <vt:lpstr>Arial Unicode MS</vt:lpstr>
      <vt:lpstr>Calibri Light</vt:lpstr>
      <vt:lpstr>等线</vt:lpstr>
      <vt:lpstr>Office 主题</vt:lpstr>
      <vt:lpstr>Equation.KSEE3</vt:lpstr>
      <vt:lpstr>Equation.3</vt:lpstr>
      <vt:lpstr>PowerPoint 演示文稿</vt:lpstr>
      <vt:lpstr>排序</vt:lpstr>
      <vt:lpstr>排序</vt:lpstr>
      <vt:lpstr>基于比较操作的排序算法</vt:lpstr>
      <vt:lpstr>堆排序</vt:lpstr>
      <vt:lpstr>堆排序</vt:lpstr>
      <vt:lpstr>堆排序</vt:lpstr>
      <vt:lpstr>堆排序</vt:lpstr>
      <vt:lpstr>堆排序</vt:lpstr>
      <vt:lpstr>堆排序</vt:lpstr>
      <vt:lpstr>堆排序</vt:lpstr>
      <vt:lpstr>堆排序</vt:lpstr>
      <vt:lpstr>基于比较操作的排序算法</vt:lpstr>
      <vt:lpstr>比较排序算法的下界</vt:lpstr>
      <vt:lpstr>比较排序算法的下界</vt:lpstr>
      <vt:lpstr>比较排序算法的下界</vt:lpstr>
      <vt:lpstr>比较排序算法的下界</vt:lpstr>
      <vt:lpstr>比较排序算法的下界</vt:lpstr>
      <vt:lpstr>比较排序算法的下界</vt:lpstr>
      <vt:lpstr>比较排序算法的下界</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lpstr>线性时间排序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cyxiao</dc:creator>
  <cp:lastModifiedBy>汪子凡</cp:lastModifiedBy>
  <cp:revision>515</cp:revision>
  <dcterms:created xsi:type="dcterms:W3CDTF">2016-02-17T02:04:00Z</dcterms:created>
  <dcterms:modified xsi:type="dcterms:W3CDTF">2020-04-15T15:31:47Z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