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4" r:id="rId4"/>
    <p:sldId id="257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58" r:id="rId13"/>
    <p:sldId id="259" r:id="rId14"/>
    <p:sldId id="285" r:id="rId15"/>
    <p:sldId id="286" r:id="rId16"/>
    <p:sldId id="261" r:id="rId17"/>
    <p:sldId id="262" r:id="rId18"/>
    <p:sldId id="263" r:id="rId19"/>
    <p:sldId id="264" r:id="rId20"/>
    <p:sldId id="265" r:id="rId21"/>
    <p:sldId id="266" r:id="rId22"/>
    <p:sldId id="296" r:id="rId23"/>
    <p:sldId id="297" r:id="rId24"/>
    <p:sldId id="269" r:id="rId25"/>
    <p:sldId id="268" r:id="rId26"/>
    <p:sldId id="270" r:id="rId27"/>
    <p:sldId id="271" r:id="rId28"/>
    <p:sldId id="272" r:id="rId29"/>
    <p:sldId id="275" r:id="rId30"/>
    <p:sldId id="274" r:id="rId31"/>
    <p:sldId id="276" r:id="rId32"/>
    <p:sldId id="287" r:id="rId33"/>
    <p:sldId id="277" r:id="rId34"/>
    <p:sldId id="298" r:id="rId35"/>
    <p:sldId id="299" r:id="rId36"/>
    <p:sldId id="300" r:id="rId37"/>
    <p:sldId id="288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FF"/>
    <a:srgbClr val="3333FF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5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6" y="0"/>
            <a:ext cx="9144000" cy="114777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26126" y="1150937"/>
            <a:ext cx="9180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7779"/>
            <a:ext cx="9132026" cy="5265719"/>
          </a:xfrm>
          <a:solidFill>
            <a:schemeClr val="bg1"/>
          </a:solidFill>
        </p:spPr>
        <p:txBody>
          <a:bodyPr/>
          <a:lstStyle>
            <a:lvl1pPr marL="252095" indent="-28829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 sz="2400" b="1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-17419" y="6398227"/>
            <a:ext cx="9180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3498"/>
            <a:ext cx="9144000" cy="444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7" y="12700"/>
            <a:ext cx="9121203" cy="113823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8548577" y="106325"/>
            <a:ext cx="595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31DCAB-2079-4D8A-9494-06EEE1FA4D36}" type="slidenum">
              <a:rPr lang="zh-CN" altLang="en-US" sz="2400" smtClean="0">
                <a:solidFill>
                  <a:schemeClr val="bg1"/>
                </a:solidFill>
              </a:rPr>
            </a:fld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38E3B-0D5F-45A2-BD73-2BC397B4B6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D61E8-B9C7-4E3F-8B11-AC827D5B26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45.png"/><Relationship Id="rId12" Type="http://schemas.openxmlformats.org/officeDocument/2006/relationships/image" Target="../media/image44.png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60631" y="4533364"/>
            <a:ext cx="4842456" cy="1094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</a:rPr>
              <a:t>算法分析与设计</a:t>
            </a:r>
            <a:endParaRPr lang="en-US" altLang="zh-CN" sz="4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ECNU,cyxiao@cs.ecnu.edu.n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选第二大数的改进算法的时间复杂度分析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第一阶段寻找最大数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，元素比较次数为：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第二阶段在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链表中寻找最大数（即第二大数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链表中元素个数有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个，因此元素比较次数为：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zh-CN" altLang="en-US" dirty="0"/>
                  <a:t>时间复杂度为：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135" t="-1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线性时间的选择算法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分治策略查找第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/>
              <a:t>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线性时间的选择算法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07584" y="3444897"/>
          <a:ext cx="6229080" cy="611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635"/>
                <a:gridCol w="778635"/>
                <a:gridCol w="778635"/>
                <a:gridCol w="778635"/>
                <a:gridCol w="778635"/>
                <a:gridCol w="778635"/>
                <a:gridCol w="778635"/>
                <a:gridCol w="778635"/>
              </a:tblGrid>
              <a:tr h="6119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92579" y="2911871"/>
            <a:ext cx="927278" cy="528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pivot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07584" y="4736306"/>
          <a:ext cx="6229080" cy="611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635"/>
                <a:gridCol w="778635"/>
                <a:gridCol w="778635"/>
                <a:gridCol w="778635"/>
                <a:gridCol w="778635"/>
                <a:gridCol w="778635"/>
                <a:gridCol w="778635"/>
                <a:gridCol w="778635"/>
              </a:tblGrid>
              <a:tr h="6119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107584" y="4129019"/>
            <a:ext cx="1068041" cy="528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划分：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左大括号 9"/>
          <p:cNvSpPr/>
          <p:nvPr/>
        </p:nvSpPr>
        <p:spPr>
          <a:xfrm rot="16200000">
            <a:off x="5582873" y="3987505"/>
            <a:ext cx="393042" cy="311454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979573" y="5753995"/>
            <a:ext cx="4108360" cy="659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solidFill>
                  <a:schemeClr val="tx1"/>
                </a:solidFill>
              </a:rPr>
              <a:t>选择第</a:t>
            </a:r>
            <a:r>
              <a:rPr lang="en-US" altLang="zh-CN" sz="2800" b="1" dirty="0">
                <a:solidFill>
                  <a:schemeClr val="tx1"/>
                </a:solidFill>
              </a:rPr>
              <a:t>k’=7-4=3</a:t>
            </a:r>
            <a:r>
              <a:rPr lang="zh-CN" altLang="en-US" sz="2800" b="1" dirty="0">
                <a:solidFill>
                  <a:schemeClr val="tx1"/>
                </a:solidFill>
              </a:rPr>
              <a:t>小的元素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3946" y="2083941"/>
            <a:ext cx="3335627" cy="55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solidFill>
                  <a:schemeClr val="tx1"/>
                </a:solidFill>
              </a:rPr>
              <a:t>选择第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k=7</a:t>
            </a:r>
            <a:r>
              <a:rPr lang="zh-CN" altLang="en-US" sz="2800" b="1" dirty="0">
                <a:solidFill>
                  <a:schemeClr val="tx1"/>
                </a:solidFill>
              </a:rPr>
              <a:t>小的元素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分治策略实现查找第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/>
              <a:t>小的算法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Randomized-SELECT(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A,p,r,k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)        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找数组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[p…r]</a:t>
            </a:r>
            <a:r>
              <a: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中第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小的元素</a:t>
            </a:r>
            <a:endParaRPr lang="zh-CN" altLang="zh-CN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                                                     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假设元素互不相同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if(p==r)  return A[p];          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数组中只有一个元素</a:t>
            </a:r>
            <a:endParaRPr lang="zh-CN" altLang="zh-CN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q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RANDOMIZED-PARTITION(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A,p,r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=q-p+1;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if(k==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  return A[q];   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else if(k&lt;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Randomized-SELECT(A,p,q-1,k);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else Randomized-SELECT(A,q+1,r,k-i);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线性时间的选择算法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09116" y="5808372"/>
            <a:ext cx="4790941" cy="605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算法效率取决于子问题的规模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分治策略实现查找第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/>
              <a:t>小的算法时间复杂度分析 </a:t>
            </a:r>
            <a:endParaRPr lang="en-US" altLang="zh-CN" dirty="0"/>
          </a:p>
          <a:p>
            <a:pPr lvl="1">
              <a:lnSpc>
                <a:spcPts val="37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假设每次划分为均匀划分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线性时间的选择算法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48824" y="2506805"/>
                <a:ext cx="8783202" cy="35112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3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3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sz="3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</m:oMath>
                  </m:oMathPara>
                </a14:m>
                <a:endParaRPr lang="en-US" altLang="zh-CN" sz="28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2800" b="1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func>
                      </m:sup>
                    </m:sSup>
                    <m:r>
                      <a:rPr lang="en-US" altLang="zh-CN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8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2800" b="1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zh-CN" altLang="en-US" sz="2800" b="1" i="1" dirty="0">
                        <a:latin typeface="Cambria Math" panose="02040503050406030204" pitchFamily="18" charset="0"/>
                      </a:rPr>
                      <m:t>取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zh-CN" altLang="en-US" sz="2800" b="1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den>
                        </m:f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𝒄𝒇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b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2800" b="1" dirty="0"/>
                  <a:t>      </a:t>
                </a:r>
                <a:r>
                  <a:rPr lang="zh-CN" altLang="en-US" sz="2800" b="1" dirty="0">
                    <a:solidFill>
                      <a:schemeClr val="tx1"/>
                    </a:solidFill>
                  </a:rPr>
                  <a:t>主定理的第三种情况，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altLang="zh-CN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24" y="2506805"/>
                <a:ext cx="8783202" cy="3511282"/>
              </a:xfrm>
              <a:prstGeom prst="rect">
                <a:avLst/>
              </a:prstGeom>
              <a:blipFill rotWithShape="1">
                <a:blip r:embed="rId1"/>
                <a:stretch>
                  <a:fillRect b="-3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分治策略实现查找第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/>
              <a:t>小的算法时间复杂度分析 </a:t>
            </a:r>
            <a:endParaRPr lang="en-US" altLang="zh-CN" dirty="0"/>
          </a:p>
          <a:p>
            <a:pPr lvl="1">
              <a:lnSpc>
                <a:spcPts val="37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划分不是均等地划分，假设每次划分的比例均是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1:9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线性时间的选择算法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2797" y="2503152"/>
                <a:ext cx="8138564" cy="4056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3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num>
                            <m:den>
                              <m:r>
                                <a:rPr lang="en-US" altLang="zh-CN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  <m: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3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sz="3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</m:oMath>
                  </m:oMathPara>
                </a14:m>
                <a:endParaRPr lang="en-US" altLang="zh-CN" sz="28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sz="2800" b="1" dirty="0">
                    <a:solidFill>
                      <a:schemeClr val="tx1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US" altLang="zh-CN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num>
                                  <m:den>
                                    <m:r>
                                      <a:rPr lang="en-US" altLang="zh-CN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sub>
                            </m:sSub>
                          </m:fName>
                          <m:e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func>
                      </m:sup>
                    </m:sSup>
                    <m:r>
                      <a:rPr lang="en-US" altLang="zh-CN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主</m:t>
                    </m:r>
                  </m:oMath>
                </a14:m>
                <a:r>
                  <a:rPr lang="zh-CN" altLang="en-US" sz="2800" b="1" dirty="0">
                    <a:solidFill>
                      <a:schemeClr val="tx1"/>
                    </a:solidFill>
                  </a:rPr>
                  <a:t>定理的第三种情况</a:t>
                </a:r>
                <a:endParaRPr lang="en-US" altLang="zh-CN" sz="2800" b="1" dirty="0">
                  <a:solidFill>
                    <a:schemeClr val="tx1"/>
                  </a:solidFill>
                </a:endParaRPr>
              </a:p>
              <a:p>
                <a:endParaRPr lang="en-US" altLang="zh-CN" sz="2800" b="1" dirty="0"/>
              </a:p>
              <a:p>
                <a:r>
                  <a:rPr lang="en-US" altLang="zh-CN" sz="2800" b="1" dirty="0">
                    <a:solidFill>
                      <a:schemeClr val="tx1"/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800" b="1" dirty="0"/>
              </a:p>
              <a:p>
                <a:r>
                  <a:rPr lang="en-US" altLang="zh-CN" sz="2800" b="1" dirty="0">
                    <a:solidFill>
                      <a:schemeClr val="tx1"/>
                    </a:solidFill>
                  </a:rPr>
                  <a:t>                </a:t>
                </a: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" y="2503152"/>
                <a:ext cx="8138564" cy="4056880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分治策略实现查找第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/>
                  <a:t>小的算法时间复杂度分析 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最坏情况：</a:t>
                </a:r>
                <a:endParaRPr lang="en-US" altLang="zh-CN" dirty="0"/>
              </a:p>
              <a:p>
                <a:pPr lvl="2">
                  <a:lnSpc>
                    <a:spcPts val="3700"/>
                  </a:lnSpc>
                </a:pPr>
                <a:r>
                  <a:rPr lang="zh-CN" altLang="en-US" sz="2400" dirty="0"/>
                  <a:t>划分产生的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个子数组分别包含了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个元素和</a:t>
                </a:r>
                <a:r>
                  <a:rPr lang="en-US" altLang="zh-CN" sz="2400" dirty="0"/>
                  <a:t>n-1</a:t>
                </a:r>
                <a:r>
                  <a:rPr lang="zh-CN" altLang="en-US" sz="2400" dirty="0"/>
                  <a:t>个元素</a:t>
                </a:r>
                <a:endParaRPr lang="en-US" altLang="zh-CN" sz="2400" dirty="0"/>
              </a:p>
              <a:p>
                <a:pPr lvl="2">
                  <a:lnSpc>
                    <a:spcPts val="3700"/>
                  </a:lnSpc>
                </a:pPr>
                <a:r>
                  <a:rPr lang="zh-CN" altLang="en-US" sz="2400" dirty="0"/>
                  <a:t>在算法的每一层递归调用中都出现了最大不平衡划分</a:t>
                </a:r>
                <a:endParaRPr lang="en-US" altLang="zh-CN" sz="2400" dirty="0"/>
              </a:p>
              <a:p>
                <a:pPr lvl="1"/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latin typeface="Cambria Math" panose="02040503050406030204" pitchFamily="18" charset="0"/>
                      </a:rPr>
                      <m:t>                    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200" dirty="0"/>
              </a:p>
              <a:p>
                <a:pPr lvl="2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135" t="-1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线性时间的选择算法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759854" y="3780638"/>
                <a:ext cx="79977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54" y="3780638"/>
                <a:ext cx="7997780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分治策略实现查找第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/>
              <a:t>小的算法时间复杂度分析 </a:t>
            </a:r>
            <a:endParaRPr lang="en-US" altLang="zh-CN" dirty="0"/>
          </a:p>
          <a:p>
            <a:pPr lvl="1"/>
            <a:r>
              <a:rPr lang="zh-CN" altLang="en-US" sz="2400" dirty="0"/>
              <a:t>为获得期望运行时间上界，假设第</a:t>
            </a:r>
            <a:r>
              <a:rPr lang="en-US" altLang="zh-CN" sz="2400" dirty="0"/>
              <a:t>k</a:t>
            </a:r>
            <a:r>
              <a:rPr lang="zh-CN" altLang="en-US" sz="2400" dirty="0"/>
              <a:t>小的元素总是在划分中包含元素个数多的一边。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线性时间的选择算法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6" y="2822703"/>
            <a:ext cx="9005293" cy="384151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CN" altLang="en-US" dirty="0"/>
              <a:t>分治策略实现查找第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/>
              <a:t>小的算法时间复杂度分析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是一个指示器随机变量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线性时间的选择算法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12" y="2601953"/>
            <a:ext cx="8964601" cy="23605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线性时间的选择算法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811314"/>
            <a:ext cx="9132026" cy="14316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268716"/>
            <a:ext cx="9132027" cy="1190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484899"/>
            <a:ext cx="9132028" cy="11936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499" y="1156012"/>
            <a:ext cx="9144000" cy="162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            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线性时间的选择算法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-11974" y="1468972"/>
                <a:ext cx="9109229" cy="21371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d>
                                <m:dPr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2800" b="1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𝐦𝐚𝐱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zh-CN" sz="28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  <m:r>
                                            <a:rPr lang="en-US" altLang="zh-CN" sz="28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8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lang="en-US" altLang="zh-CN" sz="28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8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  <m:r>
                                            <a:rPr lang="en-US" altLang="zh-CN" sz="28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8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d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r>
                                <a:rPr lang="el-GR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𝜣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800" b="1" dirty="0"/>
              </a:p>
              <a:p>
                <a:endParaRPr lang="en-US" altLang="zh-CN" sz="2800" b="1" dirty="0"/>
              </a:p>
              <a:p>
                <a:endParaRPr lang="zh-CN" altLang="en-US" sz="2800" b="1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74" y="1468972"/>
                <a:ext cx="9109229" cy="2137114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2797" y="3348418"/>
                <a:ext cx="6722772" cy="16613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sub>
                        <m:sup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d>
                                <m:dPr>
                                  <m:ctrlP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" y="3348418"/>
                <a:ext cx="6722772" cy="16613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选择问题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输入：数组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A[1…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和整数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𝒌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(1≤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𝒌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≤n)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，数组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个元素互不相同。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输出：数组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中第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𝒌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小的元素。即：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，且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中恰好有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𝒌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个其它元素小于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。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𝒌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𝟏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：最小值</a:t>
                </a:r>
                <a:endPara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𝒌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：最大值</a:t>
                </a:r>
                <a:endPara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𝒌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zh-CN" alt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或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：中位数</a:t>
                </a:r>
                <a:endPara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135" t="-1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线性时间的选择算法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数学归纳法证明：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存在常量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c&gt;0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n&gt;0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/>
                  <a:t>使得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            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)]≤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𝒄𝒏</m:t>
                    </m:r>
                  </m:oMath>
                </a14:m>
                <a:endParaRPr lang="en-US" altLang="zh-CN" sz="3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3200" dirty="0"/>
                  <a:t>     </a:t>
                </a:r>
                <a:r>
                  <a:rPr lang="zh-CN" altLang="en-US" sz="3200" dirty="0"/>
                  <a:t>即：</a:t>
                </a:r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)]=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2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3200" dirty="0"/>
                  <a:t> </a:t>
                </a:r>
                <a:r>
                  <a:rPr lang="en-US" altLang="zh-CN" sz="3200" dirty="0">
                    <a:solidFill>
                      <a:srgbClr val="FFFF00"/>
                    </a:solidFill>
                  </a:rPr>
                  <a:t>  </a:t>
                </a:r>
                <a:r>
                  <a:rPr lang="zh-CN" altLang="en-US" dirty="0"/>
                  <a:t>证明：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:r>
                  <a:rPr lang="en-US" altLang="zh-CN" sz="2600" dirty="0"/>
                  <a:t>1</a:t>
                </a:r>
                <a:r>
                  <a:rPr lang="zh-CN" altLang="en-US" sz="2600" dirty="0"/>
                  <a:t>、</a:t>
                </a:r>
                <a:r>
                  <a:rPr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对于某个比较小的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T(n)=O(1)</a:t>
                </a:r>
                <a:r>
                  <a:rPr lang="en-US" altLang="zh-CN" sz="2600" i="1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sz="2600" i="1" smtClean="0">
                        <a:latin typeface="Cambria Math" panose="02040503050406030204" pitchFamily="18" charset="0"/>
                      </a:rPr>
                      <m:t>不</m:t>
                    </m:r>
                  </m:oMath>
                </a14:m>
                <a:r>
                  <a:rPr lang="zh-CN" alt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等式成立</a:t>
                </a:r>
                <a:endParaRPr lang="en-US" altLang="zh-CN" sz="2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600" dirty="0">
                    <a:solidFill>
                      <a:srgbClr val="FFFF00"/>
                    </a:solidFill>
                  </a:rPr>
                  <a:t>   </a:t>
                </a:r>
                <a:r>
                  <a:rPr lang="en-US" altLang="zh-CN" sz="2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、假设当</a:t>
                </a:r>
                <a:r>
                  <a:rPr lang="en-US" altLang="zh-CN" sz="26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k&lt;n</a:t>
                </a:r>
                <a:r>
                  <a:rPr lang="zh-CN" altLang="en-US" sz="2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时，不等式成立，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altLang="zh-CN" sz="2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26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</a:t>
                </a:r>
                <a:r>
                  <a:rPr lang="zh-CN" altLang="en-US" sz="26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zh-CN" altLang="en-US" sz="2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常量</a:t>
                </a:r>
                <a:r>
                  <a:rPr lang="en-US" altLang="zh-CN" sz="2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、证明当</a:t>
                </a:r>
                <a:r>
                  <a:rPr lang="en-US" altLang="zh-CN" sz="2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k≥n</a:t>
                </a:r>
                <a:r>
                  <a:rPr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时，不等式也成立</a:t>
                </a:r>
                <a:endParaRPr lang="zh-CN" altLang="en-US" sz="2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线性时间的选择算法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线性时间的选择算法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344" y="3293635"/>
            <a:ext cx="6393407" cy="23483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31979" y="1209182"/>
                <a:ext cx="6722772" cy="16613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]≤</m:t>
                      </m:r>
                      <m:f>
                        <m:fPr>
                          <m:ctrlP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sub>
                        <m:sup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d>
                                <m:dPr>
                                  <m:ctrlP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9" y="1209182"/>
                <a:ext cx="6722772" cy="16613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172501" y="2237278"/>
                <a:ext cx="3671248" cy="1430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00"/>
                  </a:lnSpc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存在常量</a:t>
                </a:r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使得对于所有的</a:t>
                </a:r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n&gt;0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𝜣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所描述的函数有上界</a:t>
                </a:r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</a:t>
                </a:r>
                <a:endParaRPr lang="zh-CN" altLang="en-US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501" y="2237278"/>
                <a:ext cx="3671248" cy="1430328"/>
              </a:xfrm>
              <a:prstGeom prst="rect">
                <a:avLst/>
              </a:prstGeom>
              <a:blipFill rotWithShape="0">
                <a:blip r:embed="rId3"/>
                <a:stretch>
                  <a:fillRect l="-2658" t="-1702" r="-2492" b="-8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线性时间的选择算法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845" y="1258508"/>
            <a:ext cx="6118036" cy="50777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4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987654" y="1883391"/>
                <a:ext cx="2156346" cy="700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654" y="1883391"/>
                <a:ext cx="2156346" cy="70076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947313" y="4026337"/>
            <a:ext cx="4080681" cy="2693045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令：</a:t>
            </a:r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/4-c/2-an≥0</a:t>
            </a:r>
            <a:endParaRPr lang="en-US" altLang="zh-CN" sz="2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(c/4-a)n ≥c/2</a:t>
            </a:r>
            <a:endParaRPr lang="en-US" altLang="zh-CN" sz="2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选取：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c&gt;4a</a:t>
            </a:r>
            <a:endParaRPr lang="en-US" altLang="zh-CN" sz="2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n ≥c/2/(c/4-a)=2c/(c-4a)</a:t>
            </a:r>
            <a:endParaRPr lang="en-US" altLang="zh-CN" sz="2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则：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E[T(n)]≤</a:t>
            </a:r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zh-CN" altLang="en-US" sz="2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分治策略实现查找第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/>
                  <a:t>小的算法期望运行时间：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altLang="zh-CN" b="1" dirty="0"/>
              </a:p>
              <a:p>
                <a:pPr lvl="1"/>
                <a:r>
                  <a:rPr lang="zh-CN" altLang="en-US" dirty="0"/>
                  <a:t>假设所有元素互异的，在期望线性时间内，可以找到任意的第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小的数，特别是中位数。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但在最坏情况下，算法的运行时间为：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135" t="-1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线性时间的选择算法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最坏情况为线性时间的选择算法</a:t>
            </a:r>
            <a:endParaRPr lang="en-US" altLang="zh-CN" dirty="0"/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核心：主元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(pivot)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的选取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如果能在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线性时间内找到一个主元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，使得按这个主元划分出的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个子数组的长度都至多为原数组长度的</a:t>
            </a:r>
            <a:r>
              <a:rPr lang="el-GR" altLang="zh-CN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倍（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0&lt;</a:t>
            </a:r>
            <a:r>
              <a:rPr lang="el-GR" altLang="zh-CN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&lt;1)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，那么算法就可以在最坏情况下用</a:t>
            </a:r>
            <a:r>
              <a:rPr lang="el-GR" altLang="zh-CN" dirty="0">
                <a:latin typeface="Arial" panose="020B0604020202020204" pitchFamily="34" charset="0"/>
                <a:cs typeface="Arial" panose="020B0604020202020204" pitchFamily="34" charset="0"/>
              </a:rPr>
              <a:t>Ο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(n)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时间完成。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例如：</a:t>
            </a:r>
            <a:r>
              <a:rPr lang="el-GR" altLang="zh-CN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=9/10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，则：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T(n)≤T(9n/10)+</a:t>
            </a:r>
            <a:r>
              <a:rPr lang="el-GR" altLang="zh-CN" dirty="0">
                <a:latin typeface="Arial" panose="020B0604020202020204" pitchFamily="34" charset="0"/>
                <a:cs typeface="Arial" panose="020B0604020202020204" pitchFamily="34" charset="0"/>
              </a:rPr>
              <a:t>Ο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(n)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T(n)=O(n)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线性时间的选择算法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最坏情况为线性时间的选择算法</a:t>
            </a:r>
            <a:endParaRPr lang="en-US" altLang="zh-CN" dirty="0"/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核心：主元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(pivot)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的选取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zh-CN" altLang="en-US" dirty="0"/>
              <a:t>随机主元</a:t>
            </a:r>
            <a:endParaRPr lang="en-US" altLang="zh-CN" dirty="0"/>
          </a:p>
          <a:p>
            <a:pPr lvl="2"/>
            <a:r>
              <a:rPr lang="zh-CN" altLang="en-US" dirty="0"/>
              <a:t>其它更好方法？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线性时间的选择算法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算法：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SELECT(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A,p,r,k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算法思路：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ts val="42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将输入数组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个元素划分为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组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，每组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个元素，至多只有一组由剩下的（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n%5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）个元素组成。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ts val="42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找出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组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中每一组的中位数，共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个。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ts val="42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递归调用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SELECT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找出上</a:t>
                </a:r>
                <a14:m>
                  <m:oMath xmlns:m="http://schemas.openxmlformats.org/officeDocument/2006/math">
                    <m:r>
                      <a:rPr lang="zh-CN" alt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一</m:t>
                    </m:r>
                    <m:r>
                      <a:rPr lang="zh-CN" alt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步</m:t>
                    </m:r>
                    <m:r>
                      <a:rPr lang="zh-CN" alt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产生</m:t>
                    </m:r>
                    <m:r>
                      <a:rPr lang="zh-CN" alt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个中位数的中位数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。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ts val="42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为主元对输入数组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进行划分：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</a:p>
              <a:p>
                <a:pPr marL="457200" lvl="1" indent="0">
                  <a:lnSpc>
                    <a:spcPts val="4200"/>
                  </a:lnSpc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A[p…q-1]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和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A[q+1…r]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， 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A[q]=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ts val="4200"/>
                  </a:lnSpc>
                  <a:buNone/>
                </a:pPr>
                <a:endParaRPr lang="en-US" altLang="zh-CN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135" t="-1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线性时间的选择算法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算法：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SELECT(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A,p,r,k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算法思路：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i=q-p+1;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if(k==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  return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;   </a:t>
                </a:r>
                <a:endParaRPr lang="zh-CN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else if(k&lt;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在低区递归调用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SELECT(A,p,q-1,k);</a:t>
                </a:r>
                <a:endParaRPr lang="zh-CN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else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在高区递归调用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SELECT(A,q+1,r,k-i);</a:t>
                </a:r>
                <a:endParaRPr lang="zh-CN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135" t="-1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线性时间的选择算法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算法：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SELECT(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A,p,r,k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的运行时间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分析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SELECT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算法的运行时间，先要确定基于主元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/>
                  <a:t>划分得到的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个子数组的元素个数的上界。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135" t="-1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线性时间的选择算法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算法：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A,p,r,k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线性时间的选择算法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12" y="1754158"/>
            <a:ext cx="9109229" cy="380843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" y="1801612"/>
            <a:ext cx="9096349" cy="37282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-12879" y="5662810"/>
                <a:ext cx="9144000" cy="965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、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对输入数组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的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个元素进行划分，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个元素一组，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共有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组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。</a:t>
                </a:r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79" y="5662810"/>
                <a:ext cx="9144000" cy="965915"/>
              </a:xfrm>
              <a:prstGeom prst="rect">
                <a:avLst/>
              </a:prstGeom>
              <a:blipFill rotWithShape="0">
                <a:blip r:embed="rId3"/>
                <a:stretch>
                  <a:fillRect l="-999" r="-42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" y="1754157"/>
            <a:ext cx="9096349" cy="38084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-1212" y="5668841"/>
                <a:ext cx="9144000" cy="965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、找出每组的中位数，共有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</a:rPr>
                  <a:t>个。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（图中箭头从较大元素指向较小元素）</a:t>
                </a: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2" y="5668841"/>
                <a:ext cx="9144000" cy="965915"/>
              </a:xfrm>
              <a:prstGeom prst="rect">
                <a:avLst/>
              </a:prstGeom>
              <a:blipFill rotWithShape="0">
                <a:blip r:embed="rId5"/>
                <a:stretch>
                  <a:fillRect l="-999" r="-29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4169" y="5656017"/>
                <a:ext cx="9144000" cy="965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:r>
                  <a:rPr lang="en-US" altLang="zh-CN" sz="2400" b="1" dirty="0">
                    <a:solidFill>
                      <a:srgbClr val="FF0000"/>
                    </a:solidFill>
                  </a:rPr>
                  <a:t>3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、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递归调用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SELECT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找出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</a:rPr>
                  <a:t>个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中位数的中位数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</a:rPr>
                  <a:t>为主元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.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" y="5656017"/>
                <a:ext cx="9144000" cy="965915"/>
              </a:xfrm>
              <a:prstGeom prst="rect">
                <a:avLst/>
              </a:prstGeom>
              <a:blipFill rotWithShape="0">
                <a:blip r:embed="rId6"/>
                <a:stretch>
                  <a:fillRect l="-999" r="-42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0" y="5652806"/>
                <a:ext cx="9144000" cy="965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:r>
                  <a:rPr lang="en-US" altLang="zh-CN" sz="2400" b="1" dirty="0">
                    <a:solidFill>
                      <a:srgbClr val="FF0000"/>
                    </a:solidFill>
                  </a:rPr>
                  <a:t>4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、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组的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</a:rPr>
                  <a:t>中位数中至少有一半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</a:rPr>
                  <a:t>，即有：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zh-CN" alt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d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组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</a:rPr>
                  <a:t>的中位数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52806"/>
                <a:ext cx="9144000" cy="965915"/>
              </a:xfrm>
              <a:prstGeom prst="rect">
                <a:avLst/>
              </a:prstGeom>
              <a:blipFill rotWithShape="0">
                <a:blip r:embed="rId7"/>
                <a:stretch>
                  <a:fillRect l="-932" b="-55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-1212" y="5668821"/>
                <a:ext cx="9144000" cy="9515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:r>
                  <a:rPr lang="en-US" altLang="zh-CN" sz="2400" b="1" dirty="0">
                    <a:solidFill>
                      <a:srgbClr val="FF0000"/>
                    </a:solidFill>
                  </a:rPr>
                  <a:t>5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、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假设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</a:rPr>
                  <a:t>所有元素都是互异的，则至少有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zh-CN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d>
                    <m:r>
                      <a:rPr lang="zh-CN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个</m:t>
                    </m:r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元素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2" y="5668821"/>
                <a:ext cx="9144000" cy="951505"/>
              </a:xfrm>
              <a:prstGeom prst="rect">
                <a:avLst/>
              </a:prstGeom>
              <a:blipFill rotWithShape="0">
                <a:blip r:embed="rId8"/>
                <a:stretch>
                  <a:fillRect l="-9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-13625" y="5681485"/>
                <a:ext cx="9144000" cy="965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:r>
                  <a:rPr lang="en-US" altLang="zh-CN" sz="2400" b="1" dirty="0">
                    <a:solidFill>
                      <a:srgbClr val="FF0000"/>
                    </a:solidFill>
                  </a:rPr>
                  <a:t>6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、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假设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</a:rPr>
                  <a:t>所有元素都是互异的，则至少有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zh-CN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d>
                    <m:r>
                      <a:rPr lang="zh-CN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个</m:t>
                    </m:r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元素</m:t>
                    </m:r>
                    <m:r>
                      <a:rPr lang="zh-CN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25" y="5681485"/>
                <a:ext cx="9144000" cy="965915"/>
              </a:xfrm>
              <a:prstGeom prst="rect">
                <a:avLst/>
              </a:prstGeom>
              <a:blipFill rotWithShape="0">
                <a:blip r:embed="rId9"/>
                <a:stretch>
                  <a:fillRect l="-9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19" y="1754156"/>
            <a:ext cx="9082566" cy="376834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7355" y="1764179"/>
            <a:ext cx="9082567" cy="378839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406" y="1784427"/>
            <a:ext cx="9051453" cy="367405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855" y="1786268"/>
            <a:ext cx="9051454" cy="3714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选择问题</a:t>
                </a:r>
                <a:endParaRPr lang="en-US" altLang="zh-CN" dirty="0"/>
              </a:p>
              <a:p>
                <a:pPr lvl="1"/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原始解决方案：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数组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排序，然后找到第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𝒌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小的元素。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归并排序，堆排序，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  <a:p>
                <a:pPr marL="914400" lvl="2" indent="0">
                  <a:buNone/>
                </a:pPr>
                <a:r>
                  <a:rPr lang="zh-CN" altLang="en-US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最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坏</m:t>
                    </m:r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情况</m:t>
                    </m:r>
                    <m:r>
                      <a:rPr lang="zh-CN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下</m:t>
                    </m:r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，</m:t>
                    </m:r>
                    <m:r>
                      <a:rPr lang="zh-CN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运行</m:t>
                    </m:r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时间</m:t>
                    </m:r>
                    <m:r>
                      <a:rPr lang="zh-CN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为</m:t>
                    </m:r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：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𝑶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𝑶</m:t>
                      </m:r>
                      <m:r>
                        <a:rPr lang="en-US" altLang="zh-CN" sz="32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𝒏</m:t>
                      </m:r>
                      <m:r>
                        <a:rPr lang="en-US" altLang="zh-CN" sz="32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)??</m:t>
                      </m:r>
                    </m:oMath>
                  </m:oMathPara>
                </a14:m>
                <a:endParaRPr lang="zh-CN" altLang="en-US" sz="3200" i="1" dirty="0">
                  <a:solidFill>
                    <a:srgbClr val="3333FF"/>
                  </a:solidFill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135" t="-1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线性时间的选择算法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算法：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SELECT(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A,p,r,k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的运行时间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zh-CN" altLang="en-US" dirty="0"/>
                  <a:t>假设所有元素都是互异的，则基于主元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的划分</a:t>
                </a:r>
                <a:endPara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至少有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个元素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至少有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个元素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914400" lvl="2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den>
                        </m:f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914400" lvl="2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基于主元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划分得到的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个子数组的元素个数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个。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914400" lvl="2" indent="0">
                  <a:buNone/>
                </a:pPr>
                <a:endParaRPr lang="en-US" altLang="zh-CN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2" indent="0">
                  <a:buNone/>
                </a:pPr>
                <a:endParaRPr lang="zh-CN" altLang="en-US" dirty="0">
                  <a:solidFill>
                    <a:srgbClr val="FFFF00"/>
                  </a:solidFill>
                </a:endParaRPr>
              </a:p>
              <a:p>
                <a:pPr lvl="2"/>
                <a:endParaRPr lang="en-US" altLang="zh-CN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001" t="-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线性时间的选择算法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32500" lnSpcReduction="20000"/>
              </a:bodyPr>
              <a:lstStyle/>
              <a:p>
                <a:r>
                  <a:rPr lang="zh-CN" altLang="en-US" sz="8600" dirty="0">
                    <a:latin typeface="Arial" panose="020B0604020202020204" pitchFamily="34" charset="0"/>
                    <a:cs typeface="Arial" panose="020B0604020202020204" pitchFamily="34" charset="0"/>
                  </a:rPr>
                  <a:t>算法：</a:t>
                </a:r>
                <a:r>
                  <a:rPr lang="en-US" altLang="zh-CN" sz="8600" dirty="0">
                    <a:latin typeface="Arial" panose="020B0604020202020204" pitchFamily="34" charset="0"/>
                    <a:cs typeface="Arial" panose="020B0604020202020204" pitchFamily="34" charset="0"/>
                  </a:rPr>
                  <a:t>SELECT(</a:t>
                </a:r>
                <a:r>
                  <a:rPr lang="en-US" altLang="zh-CN" sz="8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A,p,r,k</a:t>
                </a:r>
                <a:r>
                  <a:rPr lang="en-US" altLang="zh-CN" sz="8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zh-CN" altLang="en-US" sz="8600" dirty="0">
                    <a:latin typeface="Arial" panose="020B0604020202020204" pitchFamily="34" charset="0"/>
                    <a:cs typeface="Arial" panose="020B0604020202020204" pitchFamily="34" charset="0"/>
                  </a:rPr>
                  <a:t>的运行时间</a:t>
                </a:r>
                <a:r>
                  <a:rPr lang="en-US" altLang="zh-CN" sz="8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</a:t>
                </a:r>
              </a:p>
              <a:p>
                <a:pPr lvl="1">
                  <a:lnSpc>
                    <a:spcPts val="4000"/>
                  </a:lnSpc>
                </a:pPr>
                <a:r>
                  <a:rPr lang="zh-CN" altLang="en-US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将输入数组</a:t>
                </a:r>
                <a:r>
                  <a:rPr lang="en-US" altLang="zh-CN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zh-CN" altLang="en-US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的</a:t>
                </a:r>
                <a:r>
                  <a:rPr lang="en-US" altLang="zh-CN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zh-CN" altLang="en-US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个元素划分为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sz="7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zh-CN" altLang="en-US" sz="7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组</m:t>
                    </m:r>
                  </m:oMath>
                </a14:m>
                <a:r>
                  <a:rPr lang="zh-CN" altLang="en-US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，每组</a:t>
                </a:r>
                <a:r>
                  <a:rPr lang="en-US" altLang="zh-CN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zh-CN" altLang="en-US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个元素，至多只有一组由剩下的（</a:t>
                </a:r>
                <a:r>
                  <a:rPr lang="en-US" altLang="zh-CN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n%5</a:t>
                </a:r>
                <a:r>
                  <a:rPr lang="zh-CN" altLang="en-US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）个元素组成。</a:t>
                </a:r>
                <a:endParaRPr lang="en-US" altLang="zh-CN" sz="7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ts val="4000"/>
                  </a:lnSpc>
                </a:pPr>
                <a:r>
                  <a:rPr lang="zh-CN" altLang="en-US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找出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zh-CN" altLang="en-US" sz="7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组</m:t>
                    </m:r>
                  </m:oMath>
                </a14:m>
                <a:r>
                  <a:rPr lang="zh-CN" altLang="en-US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中每一组的中位数，共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r>
                  <a:rPr lang="zh-CN" altLang="en-US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个。</a:t>
                </a:r>
                <a:endParaRPr lang="en-US" altLang="zh-CN" sz="7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ts val="4000"/>
                  </a:lnSpc>
                </a:pPr>
                <a:r>
                  <a:rPr lang="zh-CN" altLang="en-US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递归调用</a:t>
                </a:r>
                <a:r>
                  <a:rPr lang="en-US" altLang="zh-CN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SELECT</a:t>
                </a:r>
                <a:r>
                  <a:rPr lang="zh-CN" altLang="en-US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找出上</a:t>
                </a:r>
                <a14:m>
                  <m:oMath xmlns:m="http://schemas.openxmlformats.org/officeDocument/2006/math">
                    <m:r>
                      <a:rPr lang="zh-CN" altLang="en-US" sz="7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一</m:t>
                    </m:r>
                    <m:r>
                      <a:rPr lang="zh-CN" altLang="en-US" sz="7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步</m:t>
                    </m:r>
                    <m:r>
                      <a:rPr lang="zh-CN" altLang="en-US" sz="7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产生</m:t>
                    </m:r>
                    <m:r>
                      <a:rPr lang="zh-CN" altLang="en-US" sz="7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  <m:d>
                      <m:dPr>
                        <m:begChr m:val="⌊"/>
                        <m:endChr m:val="⌋"/>
                        <m:ctrlPr>
                          <a:rPr lang="zh-CN" altLang="en-US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7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r>
                  <a:rPr lang="zh-CN" altLang="en-US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个中位数的中位数</a:t>
                </a:r>
                <a14:m>
                  <m:oMath xmlns:m="http://schemas.openxmlformats.org/officeDocument/2006/math">
                    <m:r>
                      <a:rPr lang="en-US" altLang="zh-CN" sz="7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。</a:t>
                </a:r>
                <a:endParaRPr lang="en-US" altLang="zh-CN" sz="7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ts val="4000"/>
                  </a:lnSpc>
                </a:pPr>
                <a:r>
                  <a:rPr lang="zh-CN" altLang="en-US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7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为主元对输入数组</a:t>
                </a:r>
                <a:r>
                  <a:rPr lang="en-US" altLang="zh-CN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zh-CN" altLang="en-US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进行划分：</a:t>
                </a:r>
                <a:r>
                  <a:rPr lang="en-US" altLang="zh-CN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A[p…q-1]</a:t>
                </a:r>
                <a:r>
                  <a:rPr lang="zh-CN" altLang="en-US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和</a:t>
                </a:r>
                <a:r>
                  <a:rPr lang="en-US" altLang="zh-CN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A[q+1…r] </a:t>
                </a:r>
              </a:p>
              <a:p>
                <a:pPr lvl="1">
                  <a:lnSpc>
                    <a:spcPts val="4000"/>
                  </a:lnSpc>
                </a:pPr>
                <a:r>
                  <a:rPr lang="en-US" altLang="zh-CN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i=q-p+1;</a:t>
                </a:r>
              </a:p>
              <a:p>
                <a:pPr marL="0" indent="0">
                  <a:lnSpc>
                    <a:spcPts val="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if(k==</a:t>
                </a:r>
                <a:r>
                  <a:rPr lang="en-US" altLang="zh-CN" sz="7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zh-CN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  return </a:t>
                </a:r>
                <a14:m>
                  <m:oMath xmlns:m="http://schemas.openxmlformats.org/officeDocument/2006/math">
                    <m:r>
                      <a:rPr lang="en-US" altLang="zh-CN" sz="7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;   </a:t>
                </a:r>
                <a:endParaRPr lang="zh-CN" altLang="zh-CN" sz="7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ts val="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else if(k&lt;</a:t>
                </a:r>
                <a:r>
                  <a:rPr lang="en-US" altLang="zh-CN" sz="7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zh-CN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zh-CN" altLang="en-US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在低区递归调用</a:t>
                </a:r>
                <a:r>
                  <a:rPr lang="en-US" altLang="zh-CN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SELECT(A,p,q-1,k);</a:t>
                </a:r>
                <a:endParaRPr lang="zh-CN" altLang="zh-CN" sz="7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ts val="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else </a:t>
                </a:r>
                <a:r>
                  <a:rPr lang="zh-CN" altLang="en-US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在高区递归调用</a:t>
                </a:r>
                <a:r>
                  <a:rPr lang="en-US" altLang="zh-CN" sz="7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SELECT(A,q+1,r,k-i);</a:t>
                </a:r>
              </a:p>
              <a:p>
                <a:pPr marL="0" indent="0">
                  <a:lnSpc>
                    <a:spcPts val="28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sz="5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135" t="-1620" r="-401" b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线性时间的选择算法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5908443" y="2286016"/>
                <a:ext cx="595389" cy="4636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𝜣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43" y="2286016"/>
                <a:ext cx="595389" cy="463639"/>
              </a:xfrm>
              <a:prstGeom prst="rect">
                <a:avLst/>
              </a:prstGeom>
              <a:blipFill rotWithShape="0">
                <a:blip r:embed="rId2"/>
                <a:stretch>
                  <a:fillRect l="-14000" r="-10000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6925872" y="2758733"/>
                <a:ext cx="595389" cy="4636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872" y="2758733"/>
                <a:ext cx="595389" cy="463639"/>
              </a:xfrm>
              <a:prstGeom prst="rect">
                <a:avLst/>
              </a:prstGeom>
              <a:blipFill rotWithShape="0">
                <a:blip r:embed="rId3"/>
                <a:stretch>
                  <a:fillRect l="-15000" r="-11000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8371268" y="3780638"/>
                <a:ext cx="595389" cy="4636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268" y="3780638"/>
                <a:ext cx="595389" cy="463639"/>
              </a:xfrm>
              <a:prstGeom prst="rect">
                <a:avLst/>
              </a:prstGeom>
              <a:blipFill rotWithShape="0">
                <a:blip r:embed="rId4"/>
                <a:stretch>
                  <a:fillRect l="-15000" r="-11000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-11974" y="3226185"/>
                <a:ext cx="630159" cy="5560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74" y="3226185"/>
                <a:ext cx="630159" cy="5560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7223566" y="5536083"/>
                <a:ext cx="801451" cy="5298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566" y="5536083"/>
                <a:ext cx="801451" cy="529865"/>
              </a:xfrm>
              <a:prstGeom prst="rect">
                <a:avLst/>
              </a:prstGeom>
              <a:blipFill rotWithShape="0">
                <a:blip r:embed="rId6"/>
                <a:stretch>
                  <a:fillRect b="-3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算法：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SELECT(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A,p,r,k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的运行时间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𝟓𝟎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num>
                                    <m:den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num>
                                    <m:den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𝟓𝟎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135" t="-1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第七讲 线性时间的选择算法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66671" y="4456090"/>
                <a:ext cx="794953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递归树推出</a:t>
                </a:r>
                <a:r>
                  <a:rPr lang="en-US" altLang="zh-CN"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T(n)=O(n)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数学归纳法证明：存在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c&gt;0,n&gt;0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𝒄𝒏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71" y="4456090"/>
                <a:ext cx="7949532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讨论：</a:t>
            </a:r>
            <a:endParaRPr lang="en-US" altLang="zh-CN" dirty="0"/>
          </a:p>
          <a:p>
            <a:pPr lvl="1"/>
            <a:r>
              <a:rPr lang="zh-CN" altLang="en-US" dirty="0"/>
              <a:t>分组时为什么</a:t>
            </a:r>
            <a:r>
              <a:rPr lang="en-US" altLang="zh-CN" dirty="0"/>
              <a:t>5</a:t>
            </a:r>
            <a:r>
              <a:rPr lang="zh-CN" altLang="en-US" dirty="0"/>
              <a:t>个元素一组？</a:t>
            </a:r>
            <a:r>
              <a:rPr lang="en-US" altLang="zh-CN" dirty="0"/>
              <a:t>3</a:t>
            </a:r>
            <a:r>
              <a:rPr lang="zh-CN" altLang="en-US" dirty="0"/>
              <a:t>个元素一组或</a:t>
            </a:r>
            <a:r>
              <a:rPr lang="en-US" altLang="zh-CN" dirty="0"/>
              <a:t>7</a:t>
            </a:r>
            <a:r>
              <a:rPr lang="zh-CN" altLang="en-US" dirty="0"/>
              <a:t>个元素一组是否可行？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线性时间的选择算法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线性时间的选择算法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7043" y="1164585"/>
            <a:ext cx="6085568" cy="51952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97039" y="2885058"/>
            <a:ext cx="532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由小到大排序</a:t>
            </a:r>
            <a:endParaRPr lang="zh-CN" altLang="en-US" b="1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320119" y="3043451"/>
            <a:ext cx="0" cy="14466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算法时间复杂度：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T(n)≤O(n)+T(n/3)+T(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/6)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递推树求解得到：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T(n)=O(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线性时间的选择算法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请阅读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《Introduction to Algorithms</a:t>
            </a:r>
            <a:r>
              <a:rPr lang="zh-C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Third Edition》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Chapter 9: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Medians and Order Statistics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线性时间的选择算法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选择问题</a:t>
            </a:r>
            <a:endParaRPr lang="en-US" altLang="zh-CN" dirty="0"/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选最大或最小：比较次数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选第二大数：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通常算法：顺序比较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顺序比较找到最大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从剩下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个数中找到最大，就是第二大数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时间复杂度：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W(n)=n-1+n-2=2n-3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线性时间的选择算法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选第二大数的改进算法</a:t>
            </a:r>
            <a:endParaRPr lang="en-US" altLang="zh-CN" dirty="0"/>
          </a:p>
          <a:p>
            <a:pPr lvl="1"/>
            <a:r>
              <a:rPr lang="zh-CN" altLang="en-US" dirty="0"/>
              <a:t>要确定第二大数，首先需要知道最大数。</a:t>
            </a:r>
            <a:endParaRPr lang="en-US" altLang="zh-CN" dirty="0"/>
          </a:p>
          <a:p>
            <a:pPr lvl="1"/>
            <a:r>
              <a:rPr lang="zh-CN" altLang="en-US" dirty="0"/>
              <a:t>在确定最大数的过程中记录下被最大数直接淘汰的元素，则在这些元素内的最大数就是第二大数。</a:t>
            </a:r>
            <a:endParaRPr lang="en-US" altLang="zh-CN" dirty="0"/>
          </a:p>
          <a:p>
            <a:pPr lvl="1"/>
            <a:r>
              <a:rPr lang="zh-CN" altLang="en-US" dirty="0"/>
              <a:t>设计思想：</a:t>
            </a:r>
            <a:r>
              <a:rPr lang="zh-CN" altLang="en-US" dirty="0">
                <a:solidFill>
                  <a:srgbClr val="FF0000"/>
                </a:solidFill>
              </a:rPr>
              <a:t>用空间换时间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线性时间的选择算法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线性时间的选择算法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3093" y="1487152"/>
          <a:ext cx="609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4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3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5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7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2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6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8</a:t>
                      </a:r>
                      <a:endParaRPr lang="zh-CN" altLang="en-US" sz="2400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8" name="组合 57"/>
          <p:cNvGrpSpPr/>
          <p:nvPr/>
        </p:nvGrpSpPr>
        <p:grpSpPr>
          <a:xfrm>
            <a:off x="1833093" y="1944352"/>
            <a:ext cx="6014432" cy="760390"/>
            <a:chOff x="1833093" y="1944352"/>
            <a:chExt cx="6014432" cy="760390"/>
          </a:xfrm>
        </p:grpSpPr>
        <p:grpSp>
          <p:nvGrpSpPr>
            <p:cNvPr id="14" name="组合 13"/>
            <p:cNvGrpSpPr/>
            <p:nvPr/>
          </p:nvGrpSpPr>
          <p:grpSpPr>
            <a:xfrm>
              <a:off x="1833093" y="1957409"/>
              <a:ext cx="652529" cy="747333"/>
              <a:chOff x="1021725" y="1944352"/>
              <a:chExt cx="652529" cy="747333"/>
            </a:xfrm>
          </p:grpSpPr>
          <p:cxnSp>
            <p:nvCxnSpPr>
              <p:cNvPr id="12" name="直接箭头连接符 11"/>
              <p:cNvCxnSpPr/>
              <p:nvPr/>
            </p:nvCxnSpPr>
            <p:spPr>
              <a:xfrm>
                <a:off x="1390918" y="1944352"/>
                <a:ext cx="12879" cy="386724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2"/>
              <p:cNvSpPr/>
              <p:nvPr/>
            </p:nvSpPr>
            <p:spPr>
              <a:xfrm>
                <a:off x="1021725" y="2331076"/>
                <a:ext cx="652529" cy="3606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</a:rPr>
                  <a:t>3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4114798" y="1957409"/>
              <a:ext cx="652529" cy="747333"/>
              <a:chOff x="1021725" y="1944352"/>
              <a:chExt cx="652529" cy="747333"/>
            </a:xfrm>
          </p:grpSpPr>
          <p:cxnSp>
            <p:nvCxnSpPr>
              <p:cNvPr id="16" name="直接箭头连接符 15"/>
              <p:cNvCxnSpPr/>
              <p:nvPr/>
            </p:nvCxnSpPr>
            <p:spPr>
              <a:xfrm>
                <a:off x="1390918" y="1944352"/>
                <a:ext cx="12879" cy="386724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1021725" y="2331076"/>
                <a:ext cx="652529" cy="3606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</a:rPr>
                  <a:t>5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954071" y="1944352"/>
              <a:ext cx="652529" cy="747333"/>
              <a:chOff x="1021725" y="1944352"/>
              <a:chExt cx="652529" cy="747333"/>
            </a:xfrm>
          </p:grpSpPr>
          <p:cxnSp>
            <p:nvCxnSpPr>
              <p:cNvPr id="19" name="直接箭头连接符 18"/>
              <p:cNvCxnSpPr/>
              <p:nvPr/>
            </p:nvCxnSpPr>
            <p:spPr>
              <a:xfrm>
                <a:off x="1390918" y="1944352"/>
                <a:ext cx="12879" cy="386724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1021725" y="2331076"/>
                <a:ext cx="652529" cy="3606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</a:rPr>
                  <a:t>1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7194996" y="1944352"/>
              <a:ext cx="652529" cy="747333"/>
              <a:chOff x="1021725" y="1944352"/>
              <a:chExt cx="652529" cy="747333"/>
            </a:xfrm>
          </p:grpSpPr>
          <p:cxnSp>
            <p:nvCxnSpPr>
              <p:cNvPr id="22" name="直接箭头连接符 21"/>
              <p:cNvCxnSpPr/>
              <p:nvPr/>
            </p:nvCxnSpPr>
            <p:spPr>
              <a:xfrm>
                <a:off x="1390918" y="1944352"/>
                <a:ext cx="12879" cy="386724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1021725" y="2331076"/>
                <a:ext cx="652529" cy="3606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</a:rPr>
                  <a:t>6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373487" y="1484919"/>
            <a:ext cx="7542727" cy="461665"/>
            <a:chOff x="373487" y="1484919"/>
            <a:chExt cx="7542727" cy="461665"/>
          </a:xfrm>
        </p:grpSpPr>
        <p:sp>
          <p:nvSpPr>
            <p:cNvPr id="8" name="矩形 7"/>
            <p:cNvSpPr/>
            <p:nvPr/>
          </p:nvSpPr>
          <p:spPr>
            <a:xfrm>
              <a:off x="6413680" y="1487152"/>
              <a:ext cx="1502534" cy="457200"/>
            </a:xfrm>
            <a:prstGeom prst="rect">
              <a:avLst/>
            </a:prstGeom>
            <a:noFill/>
            <a:ln w="44450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373487" y="1484919"/>
              <a:ext cx="6005845" cy="461665"/>
              <a:chOff x="373487" y="1484919"/>
              <a:chExt cx="6005845" cy="461665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845972" y="1487152"/>
                <a:ext cx="1502534" cy="457200"/>
              </a:xfrm>
              <a:prstGeom prst="rect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3361385" y="1487152"/>
                <a:ext cx="1502534" cy="457200"/>
              </a:xfrm>
              <a:prstGeom prst="rect">
                <a:avLst/>
              </a:prstGeom>
              <a:noFill/>
              <a:ln w="444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76798" y="1487152"/>
                <a:ext cx="1502534" cy="457200"/>
              </a:xfrm>
              <a:prstGeom prst="rect">
                <a:avLst/>
              </a:prstGeom>
              <a:noFill/>
              <a:ln w="444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373487" y="1484919"/>
                <a:ext cx="1356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第一轮</a:t>
                </a:r>
                <a:endParaRPr lang="zh-CN" altLang="en-US" sz="2400" b="1" dirty="0"/>
              </a:p>
            </p:txBody>
          </p:sp>
        </p:grpSp>
      </p:grp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1730059" y="3380347"/>
          <a:ext cx="38765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135"/>
                <a:gridCol w="969135"/>
                <a:gridCol w="969135"/>
                <a:gridCol w="9691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4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7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2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8</a:t>
                      </a:r>
                      <a:endParaRPr lang="zh-CN" altLang="en-US" sz="2400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7" name="组合 56"/>
          <p:cNvGrpSpPr/>
          <p:nvPr/>
        </p:nvGrpSpPr>
        <p:grpSpPr>
          <a:xfrm>
            <a:off x="2760369" y="3876184"/>
            <a:ext cx="3292697" cy="747333"/>
            <a:chOff x="2760369" y="3876184"/>
            <a:chExt cx="3292697" cy="747333"/>
          </a:xfrm>
        </p:grpSpPr>
        <p:grpSp>
          <p:nvGrpSpPr>
            <p:cNvPr id="34" name="组合 33"/>
            <p:cNvGrpSpPr/>
            <p:nvPr/>
          </p:nvGrpSpPr>
          <p:grpSpPr>
            <a:xfrm>
              <a:off x="2760369" y="3876184"/>
              <a:ext cx="1285739" cy="747333"/>
              <a:chOff x="2760369" y="3876184"/>
              <a:chExt cx="1285739" cy="747333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3393579" y="4262908"/>
                <a:ext cx="652529" cy="3606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</a:rPr>
                  <a:t>4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2760369" y="3876184"/>
                <a:ext cx="652529" cy="747333"/>
                <a:chOff x="1021725" y="1944352"/>
                <a:chExt cx="652529" cy="747333"/>
              </a:xfrm>
            </p:grpSpPr>
            <p:cxnSp>
              <p:nvCxnSpPr>
                <p:cNvPr id="32" name="直接箭头连接符 31"/>
                <p:cNvCxnSpPr/>
                <p:nvPr/>
              </p:nvCxnSpPr>
              <p:spPr>
                <a:xfrm>
                  <a:off x="1390918" y="1944352"/>
                  <a:ext cx="12879" cy="386724"/>
                </a:xfrm>
                <a:prstGeom prst="straightConnector1">
                  <a:avLst/>
                </a:prstGeom>
                <a:ln w="2222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矩形 32"/>
                <p:cNvSpPr/>
                <p:nvPr/>
              </p:nvSpPr>
              <p:spPr>
                <a:xfrm>
                  <a:off x="1021725" y="2331076"/>
                  <a:ext cx="652529" cy="3606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5</a:t>
                  </a:r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/>
          </p:nvGrpSpPr>
          <p:grpSpPr>
            <a:xfrm>
              <a:off x="4767327" y="3876184"/>
              <a:ext cx="1285739" cy="747333"/>
              <a:chOff x="2760369" y="3876184"/>
              <a:chExt cx="1285739" cy="747333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3393579" y="4262908"/>
                <a:ext cx="652529" cy="3606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</a:rPr>
                  <a:t>2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2760369" y="3876184"/>
                <a:ext cx="652529" cy="747333"/>
                <a:chOff x="1021725" y="1944352"/>
                <a:chExt cx="652529" cy="747333"/>
              </a:xfrm>
            </p:grpSpPr>
            <p:cxnSp>
              <p:nvCxnSpPr>
                <p:cNvPr id="38" name="直接箭头连接符 37"/>
                <p:cNvCxnSpPr/>
                <p:nvPr/>
              </p:nvCxnSpPr>
              <p:spPr>
                <a:xfrm>
                  <a:off x="1390918" y="1944352"/>
                  <a:ext cx="12879" cy="386724"/>
                </a:xfrm>
                <a:prstGeom prst="straightConnector1">
                  <a:avLst/>
                </a:prstGeom>
                <a:ln w="2222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矩形 38"/>
                <p:cNvSpPr/>
                <p:nvPr/>
              </p:nvSpPr>
              <p:spPr>
                <a:xfrm>
                  <a:off x="1021725" y="2331076"/>
                  <a:ext cx="652529" cy="3606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6</a:t>
                  </a:r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56" name="组合 55"/>
          <p:cNvGrpSpPr/>
          <p:nvPr/>
        </p:nvGrpSpPr>
        <p:grpSpPr>
          <a:xfrm>
            <a:off x="373487" y="3375882"/>
            <a:ext cx="5207353" cy="461665"/>
            <a:chOff x="373487" y="3375882"/>
            <a:chExt cx="5207353" cy="461665"/>
          </a:xfrm>
        </p:grpSpPr>
        <p:sp>
          <p:nvSpPr>
            <p:cNvPr id="26" name="矩形 25"/>
            <p:cNvSpPr/>
            <p:nvPr/>
          </p:nvSpPr>
          <p:spPr>
            <a:xfrm>
              <a:off x="1730059" y="3380347"/>
              <a:ext cx="1914662" cy="45720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666178" y="3380347"/>
              <a:ext cx="1914662" cy="457200"/>
            </a:xfrm>
            <a:prstGeom prst="rect">
              <a:avLst/>
            </a:prstGeom>
            <a:noFill/>
            <a:ln w="412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73487" y="3375882"/>
              <a:ext cx="1356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第二轮</a:t>
              </a:r>
              <a:endParaRPr lang="zh-CN" altLang="en-US" sz="2400" b="1" dirty="0"/>
            </a:p>
          </p:txBody>
        </p:sp>
      </p:grp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1704300" y="5180170"/>
          <a:ext cx="19382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135"/>
                <a:gridCol w="9691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7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8</a:t>
                      </a:r>
                      <a:endParaRPr lang="zh-CN" alt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1704300" y="5180170"/>
            <a:ext cx="1914662" cy="4572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2750709" y="5637370"/>
            <a:ext cx="1947928" cy="747333"/>
            <a:chOff x="2750709" y="5637370"/>
            <a:chExt cx="1947928" cy="747333"/>
          </a:xfrm>
        </p:grpSpPr>
        <p:grpSp>
          <p:nvGrpSpPr>
            <p:cNvPr id="44" name="组合 43"/>
            <p:cNvGrpSpPr/>
            <p:nvPr/>
          </p:nvGrpSpPr>
          <p:grpSpPr>
            <a:xfrm>
              <a:off x="2750709" y="5637370"/>
              <a:ext cx="1285739" cy="747333"/>
              <a:chOff x="2760369" y="3876184"/>
              <a:chExt cx="1285739" cy="747333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3393579" y="4262908"/>
                <a:ext cx="652529" cy="3606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</a:rPr>
                  <a:t>2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760369" y="3876184"/>
                <a:ext cx="652529" cy="747333"/>
                <a:chOff x="1021725" y="1944352"/>
                <a:chExt cx="652529" cy="747333"/>
              </a:xfrm>
            </p:grpSpPr>
            <p:cxnSp>
              <p:nvCxnSpPr>
                <p:cNvPr id="47" name="直接箭头连接符 46"/>
                <p:cNvCxnSpPr/>
                <p:nvPr/>
              </p:nvCxnSpPr>
              <p:spPr>
                <a:xfrm>
                  <a:off x="1390918" y="1944352"/>
                  <a:ext cx="12879" cy="386724"/>
                </a:xfrm>
                <a:prstGeom prst="straightConnector1">
                  <a:avLst/>
                </a:prstGeom>
                <a:ln w="2222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矩形 47"/>
                <p:cNvSpPr/>
                <p:nvPr/>
              </p:nvSpPr>
              <p:spPr>
                <a:xfrm>
                  <a:off x="1021725" y="2331076"/>
                  <a:ext cx="652529" cy="3606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6</a:t>
                  </a:r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1" name="矩形 50"/>
            <p:cNvSpPr/>
            <p:nvPr/>
          </p:nvSpPr>
          <p:spPr>
            <a:xfrm>
              <a:off x="4046108" y="6024094"/>
              <a:ext cx="652529" cy="3606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7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430369" y="5138235"/>
            <a:ext cx="1356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第三轮</a:t>
            </a:r>
            <a:endParaRPr lang="zh-CN" altLang="en-US" sz="2400" b="1" dirty="0"/>
          </a:p>
        </p:txBody>
      </p:sp>
      <p:grpSp>
        <p:nvGrpSpPr>
          <p:cNvPr id="61" name="组合 60"/>
          <p:cNvGrpSpPr/>
          <p:nvPr/>
        </p:nvGrpSpPr>
        <p:grpSpPr>
          <a:xfrm>
            <a:off x="2332684" y="5436146"/>
            <a:ext cx="6512058" cy="1150682"/>
            <a:chOff x="2332684" y="5436146"/>
            <a:chExt cx="6512058" cy="1150682"/>
          </a:xfrm>
        </p:grpSpPr>
        <p:sp>
          <p:nvSpPr>
            <p:cNvPr id="59" name="椭圆 58"/>
            <p:cNvSpPr/>
            <p:nvPr/>
          </p:nvSpPr>
          <p:spPr>
            <a:xfrm>
              <a:off x="2332684" y="5801217"/>
              <a:ext cx="2572555" cy="785611"/>
            </a:xfrm>
            <a:prstGeom prst="ellipse">
              <a:avLst/>
            </a:prstGeom>
            <a:noFill/>
            <a:ln w="60325">
              <a:solidFill>
                <a:srgbClr val="FF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线形标注 1 59"/>
            <p:cNvSpPr/>
            <p:nvPr/>
          </p:nvSpPr>
          <p:spPr>
            <a:xfrm>
              <a:off x="5735386" y="5436146"/>
              <a:ext cx="3109356" cy="758594"/>
            </a:xfrm>
            <a:prstGeom prst="borderCallout1">
              <a:avLst>
                <a:gd name="adj1" fmla="val 37820"/>
                <a:gd name="adj2" fmla="val -2313"/>
                <a:gd name="adj3" fmla="val 112500"/>
                <a:gd name="adj4" fmla="val -3833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+mn-ea"/>
                </a:rPr>
                <a:t>这些元素中的最大数就是原始数列中的第二大数</a:t>
              </a:r>
              <a:endParaRPr lang="zh-CN" altLang="en-US" sz="20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FindSecond</a:t>
                </a:r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输入：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个元素的数组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，输出：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第二大数）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1.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k←n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//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参与淘汰的元素个数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while(k&gt;1)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  2.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个元素两两一组，分成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3.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每组的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个数比较，找到较大数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4.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将被淘汰的数记入较大数的链表中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5.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为奇数，则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←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；如果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为偶数，则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←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}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←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最大数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←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的链表中的最大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线性时间的选择算法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选第二大数的改进算法的时间复杂度分析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：设参与比较的元素个数为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个，经过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轮淘汰后，元素个数至多为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数学归纳法证明：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，分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组，淘汰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个元素，进入下一轮元素个数为：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假设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轮分组淘汰后，元素个数至多为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那么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i+1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轮分组淘汰后，元素个数为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zh-CN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001" t="-926" r="-1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线性时间的选择算法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ts val="43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选第二大数的改进算法的时间复杂度分析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ts val="43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：假设总共有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个元素，分组比较寻找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，总共进行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轮。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ts val="4300"/>
                  </a:lnSpc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</a:t>
                </a:r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ts val="4300"/>
                  </a:lnSpc>
                </a:pPr>
                <a:r>
                  <a:rPr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假设到产生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时总计进行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轮淘汰，根据结论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914400" lvl="2" indent="0">
                  <a:lnSpc>
                    <a:spcPts val="4300"/>
                  </a:lnSpc>
                  <a:buNone/>
                </a:pPr>
                <a:r>
                  <a:rPr lang="en-US" altLang="zh-CN" sz="2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e>
                    </m:d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ts val="4300"/>
                  </a:lnSpc>
                </a:pPr>
                <a:r>
                  <a:rPr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n=2</a:t>
                </a:r>
                <a:r>
                  <a:rPr lang="en-US" altLang="zh-CN" sz="26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，则：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p>
                        </m:sSup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e>
                    </m:d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6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endParaRPr lang="en-US" altLang="zh-CN" sz="26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ts val="4300"/>
                  </a:lnSpc>
                </a:pPr>
                <a:r>
                  <a:rPr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若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6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&lt;n&lt;2</a:t>
                </a:r>
                <a:r>
                  <a:rPr lang="en-US" altLang="zh-CN" sz="26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d+1</a:t>
                </a:r>
                <a:r>
                  <a:rPr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，则：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6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lnSpc>
                    <a:spcPts val="4300"/>
                  </a:lnSpc>
                  <a:buNone/>
                </a:pPr>
                <a:r>
                  <a:rPr lang="zh-CN" altLang="en-US" sz="26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当找到</a:t>
                </a:r>
                <a:r>
                  <a:rPr lang="en-US" altLang="zh-CN" sz="2600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zh-CN" altLang="en-US" sz="26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后，</a:t>
                </a:r>
                <a:r>
                  <a:rPr lang="en-US" altLang="zh-CN" sz="2600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max</a:t>
                </a:r>
                <a:r>
                  <a:rPr lang="zh-CN" altLang="en-US" sz="26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链表中的元素个数为：</a:t>
                </a:r>
                <a:r>
                  <a:rPr lang="en-US" altLang="zh-CN" sz="26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26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6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60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6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135" t="-347" r="-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线性时间的选择算法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1759</Words>
  <Application>WPS 演示</Application>
  <PresentationFormat>全屏显示(4:3)</PresentationFormat>
  <Paragraphs>329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Calibri Light</vt:lpstr>
      <vt:lpstr>Courier New</vt:lpstr>
      <vt:lpstr>Office 主题</vt:lpstr>
      <vt:lpstr>PowerPoint 演示文稿</vt:lpstr>
      <vt:lpstr>线性时间的选择算法</vt:lpstr>
      <vt:lpstr>线性时间的选择算法</vt:lpstr>
      <vt:lpstr>线性时间的选择算法</vt:lpstr>
      <vt:lpstr>线性时间的选择算法</vt:lpstr>
      <vt:lpstr>线性时间的选择算法</vt:lpstr>
      <vt:lpstr>线性时间的选择算法</vt:lpstr>
      <vt:lpstr>线性时间的选择算法</vt:lpstr>
      <vt:lpstr>线性时间的选择算法</vt:lpstr>
      <vt:lpstr>线性时间的选择算法</vt:lpstr>
      <vt:lpstr>线性时间的选择算法</vt:lpstr>
      <vt:lpstr>线性时间的选择算法</vt:lpstr>
      <vt:lpstr>线性时间的选择算法</vt:lpstr>
      <vt:lpstr>线性时间的选择算法</vt:lpstr>
      <vt:lpstr>线性时间的选择算法</vt:lpstr>
      <vt:lpstr>线性时间的选择算法</vt:lpstr>
      <vt:lpstr>线性时间的选择算法</vt:lpstr>
      <vt:lpstr>线性时间的选择算法</vt:lpstr>
      <vt:lpstr>线性时间的选择算法</vt:lpstr>
      <vt:lpstr>线性时间的选择算法</vt:lpstr>
      <vt:lpstr>线性时间的选择算法</vt:lpstr>
      <vt:lpstr>线性时间的选择算法</vt:lpstr>
      <vt:lpstr>线性时间的选择算法</vt:lpstr>
      <vt:lpstr>线性时间的选择算法</vt:lpstr>
      <vt:lpstr>线性时间的选择算法</vt:lpstr>
      <vt:lpstr>线性时间的选择算法</vt:lpstr>
      <vt:lpstr>线性时间的选择算法</vt:lpstr>
      <vt:lpstr>线性时间的选择算法</vt:lpstr>
      <vt:lpstr>线性时间的选择算法</vt:lpstr>
      <vt:lpstr>线性时间的选择算法</vt:lpstr>
      <vt:lpstr>线性时间的选择算法</vt:lpstr>
      <vt:lpstr>第七讲 线性时间的选择算法</vt:lpstr>
      <vt:lpstr>线性时间的选择算法</vt:lpstr>
      <vt:lpstr>线性时间的选择算法</vt:lpstr>
      <vt:lpstr>线性时间的选择算法</vt:lpstr>
      <vt:lpstr>线性时间的选择算法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cyxiao</dc:creator>
  <cp:lastModifiedBy>汪子凡</cp:lastModifiedBy>
  <cp:revision>735</cp:revision>
  <dcterms:created xsi:type="dcterms:W3CDTF">2016-02-17T02:04:00Z</dcterms:created>
  <dcterms:modified xsi:type="dcterms:W3CDTF">2020-04-16T10:57:33Z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