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351" r:id="rId3"/>
    <p:sldId id="352" r:id="rId4"/>
    <p:sldId id="353" r:id="rId5"/>
    <p:sldId id="374" r:id="rId6"/>
    <p:sldId id="375" r:id="rId7"/>
    <p:sldId id="373" r:id="rId8"/>
    <p:sldId id="354" r:id="rId9"/>
    <p:sldId id="298" r:id="rId10"/>
    <p:sldId id="331" r:id="rId11"/>
    <p:sldId id="299" r:id="rId12"/>
    <p:sldId id="300" r:id="rId13"/>
    <p:sldId id="260" r:id="rId14"/>
    <p:sldId id="355" r:id="rId15"/>
    <p:sldId id="261" r:id="rId16"/>
    <p:sldId id="306" r:id="rId17"/>
    <p:sldId id="307" r:id="rId18"/>
    <p:sldId id="310" r:id="rId19"/>
    <p:sldId id="311" r:id="rId20"/>
    <p:sldId id="263" r:id="rId21"/>
    <p:sldId id="309" r:id="rId22"/>
    <p:sldId id="312" r:id="rId23"/>
    <p:sldId id="315" r:id="rId24"/>
    <p:sldId id="264" r:id="rId25"/>
    <p:sldId id="313" r:id="rId26"/>
    <p:sldId id="314" r:id="rId27"/>
    <p:sldId id="326" r:id="rId28"/>
    <p:sldId id="265" r:id="rId29"/>
    <p:sldId id="266" r:id="rId30"/>
    <p:sldId id="369" r:id="rId31"/>
    <p:sldId id="368" r:id="rId32"/>
    <p:sldId id="376" r:id="rId33"/>
    <p:sldId id="333" r:id="rId34"/>
    <p:sldId id="334" r:id="rId35"/>
    <p:sldId id="335" r:id="rId36"/>
    <p:sldId id="336" r:id="rId37"/>
    <p:sldId id="337" r:id="rId38"/>
    <p:sldId id="338" r:id="rId39"/>
    <p:sldId id="370" r:id="rId40"/>
    <p:sldId id="340" r:id="rId41"/>
    <p:sldId id="341" r:id="rId42"/>
    <p:sldId id="342" r:id="rId43"/>
    <p:sldId id="343" r:id="rId44"/>
    <p:sldId id="344" r:id="rId45"/>
    <p:sldId id="345" r:id="rId46"/>
    <p:sldId id="372" r:id="rId47"/>
    <p:sldId id="346" r:id="rId48"/>
    <p:sldId id="347" r:id="rId49"/>
    <p:sldId id="348" r:id="rId50"/>
    <p:sldId id="349" r:id="rId51"/>
    <p:sldId id="350" r:id="rId52"/>
    <p:sldId id="325"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40" autoAdjust="0"/>
    <p:restoredTop sz="94660"/>
  </p:normalViewPr>
  <p:slideViewPr>
    <p:cSldViewPr snapToGrid="0">
      <p:cViewPr varScale="1">
        <p:scale>
          <a:sx n="60" d="100"/>
          <a:sy n="60" d="100"/>
        </p:scale>
        <p:origin x="1560" y="44"/>
      </p:cViewPr>
      <p:guideLst/>
    </p:cSldViewPr>
  </p:slideViewPr>
  <p:notesTextViewPr>
    <p:cViewPr>
      <p:scale>
        <a:sx n="1" d="1"/>
        <a:sy n="1" d="1"/>
      </p:scale>
      <p:origin x="0" y="0"/>
    </p:cViewPr>
  </p:notesTextViewPr>
  <p:sorterViewPr>
    <p:cViewPr>
      <p:scale>
        <a:sx n="100" d="100"/>
        <a:sy n="100" d="100"/>
      </p:scale>
      <p:origin x="0" y="-121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26ED78-F892-4E76-9472-793406834B8D}" type="datetimeFigureOut">
              <a:rPr lang="zh-CN" altLang="en-US" smtClean="0"/>
              <a:t>2020/4/30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6D93F-E56C-429A-B994-521A45A4C764}" type="slidenum">
              <a:rPr lang="zh-CN" altLang="en-US" smtClean="0"/>
              <a:t>‹#›</a:t>
            </a:fld>
            <a:endParaRPr lang="zh-CN" altLang="en-US"/>
          </a:p>
        </p:txBody>
      </p:sp>
    </p:spTree>
    <p:extLst>
      <p:ext uri="{BB962C8B-B14F-4D97-AF65-F5344CB8AC3E}">
        <p14:creationId xmlns:p14="http://schemas.microsoft.com/office/powerpoint/2010/main" val="1327079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A9DB2D5-0D83-4C78-8C3B-F2AFB7329A17}" type="datetime1">
              <a:rPr lang="zh-CN" altLang="en-US" smtClean="0"/>
              <a:t>2020/4/30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1072646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CC861DB-E1F2-4706-BE74-8D46C06A833B}" type="datetime1">
              <a:rPr lang="zh-CN" altLang="en-US" smtClean="0"/>
              <a:t>2020/4/30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3752998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FB27176-E3E0-42CB-8FCA-AF3BAC2E9657}" type="datetime1">
              <a:rPr lang="zh-CN" altLang="en-US" smtClean="0"/>
              <a:t>2020/4/30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3614129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正文">
    <p:bg>
      <p:bgPr>
        <a:solidFill>
          <a:schemeClr val="bg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26" y="0"/>
            <a:ext cx="9144000" cy="1147779"/>
          </a:xfrm>
          <a:prstGeom prst="rect">
            <a:avLst/>
          </a:prstGeom>
        </p:spPr>
      </p:pic>
      <p:cxnSp>
        <p:nvCxnSpPr>
          <p:cNvPr id="10" name="直接连接符 9"/>
          <p:cNvCxnSpPr/>
          <p:nvPr userDrawn="1"/>
        </p:nvCxnSpPr>
        <p:spPr>
          <a:xfrm>
            <a:off x="-26126" y="1150937"/>
            <a:ext cx="9180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0" y="1265858"/>
            <a:ext cx="9132026" cy="5020642"/>
          </a:xfrm>
        </p:spPr>
        <p:txBody>
          <a:bodyPr/>
          <a:lstStyle>
            <a:lvl1pPr marL="252000" indent="-288000">
              <a:lnSpc>
                <a:spcPts val="3600"/>
              </a:lnSpc>
              <a:spcBef>
                <a:spcPts val="600"/>
              </a:spcBef>
              <a:spcAft>
                <a:spcPts val="600"/>
              </a:spcAft>
              <a:buClr>
                <a:srgbClr val="FF00FF"/>
              </a:buClr>
              <a:buFont typeface="Wingdings" panose="05000000000000000000" pitchFamily="2" charset="2"/>
              <a:buChar char="u"/>
              <a:defRPr b="1">
                <a:latin typeface="+mn-ea"/>
                <a:ea typeface="+mn-ea"/>
              </a:defRPr>
            </a:lvl1pPr>
            <a:lvl2pPr marL="685800" indent="-228600">
              <a:lnSpc>
                <a:spcPts val="3800"/>
              </a:lnSpc>
              <a:spcBef>
                <a:spcPts val="0"/>
              </a:spcBef>
              <a:spcAft>
                <a:spcPts val="0"/>
              </a:spcAft>
              <a:buClr>
                <a:srgbClr val="0000FF"/>
              </a:buClr>
              <a:buFont typeface="Wingdings" panose="05000000000000000000" pitchFamily="2" charset="2"/>
              <a:buChar char="Ø"/>
              <a:defRPr sz="2400" b="1">
                <a:latin typeface="+mn-ea"/>
                <a:ea typeface="+mn-ea"/>
              </a:defRPr>
            </a:lvl2pPr>
            <a:lvl3pPr marL="1143000" indent="-228600">
              <a:lnSpc>
                <a:spcPts val="3800"/>
              </a:lnSpc>
              <a:spcBef>
                <a:spcPts val="0"/>
              </a:spcBef>
              <a:spcAft>
                <a:spcPts val="0"/>
              </a:spcAft>
              <a:buClr>
                <a:srgbClr val="7030A0"/>
              </a:buClr>
              <a:buFont typeface="Wingdings" panose="05000000000000000000" pitchFamily="2" charset="2"/>
              <a:buChar char="n"/>
              <a:defRPr sz="2400" b="1">
                <a:latin typeface="+mn-ea"/>
                <a:ea typeface="+mn-ea"/>
              </a:defRPr>
            </a:lvl3pPr>
            <a:lvl4pPr marL="1600200" indent="-228600">
              <a:lnSpc>
                <a:spcPts val="3800"/>
              </a:lnSpc>
              <a:spcBef>
                <a:spcPts val="0"/>
              </a:spcBef>
              <a:spcAft>
                <a:spcPts val="0"/>
              </a:spcAft>
              <a:buFont typeface="Wingdings" panose="05000000000000000000" pitchFamily="2" charset="2"/>
              <a:buChar char="ü"/>
              <a:defRPr sz="2400" b="1">
                <a:latin typeface="+mn-ea"/>
                <a:ea typeface="+mn-ea"/>
              </a:defRPr>
            </a:lvl4pPr>
            <a:lvl5pPr>
              <a:lnSpc>
                <a:spcPts val="3800"/>
              </a:lnSpc>
              <a:spcBef>
                <a:spcPts val="0"/>
              </a:spcBef>
              <a:spcAft>
                <a:spcPts val="0"/>
              </a:spcAft>
              <a:defRPr sz="2400" b="1">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cxnSp>
        <p:nvCxnSpPr>
          <p:cNvPr id="13" name="直接连接符 12"/>
          <p:cNvCxnSpPr/>
          <p:nvPr userDrawn="1"/>
        </p:nvCxnSpPr>
        <p:spPr>
          <a:xfrm>
            <a:off x="-17419" y="6398227"/>
            <a:ext cx="9180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413498"/>
            <a:ext cx="9144000" cy="444501"/>
          </a:xfrm>
          <a:prstGeom prst="rect">
            <a:avLst/>
          </a:prstGeom>
        </p:spPr>
      </p:pic>
      <p:sp>
        <p:nvSpPr>
          <p:cNvPr id="2" name="Title 1"/>
          <p:cNvSpPr>
            <a:spLocks noGrp="1"/>
          </p:cNvSpPr>
          <p:nvPr>
            <p:ph type="title"/>
          </p:nvPr>
        </p:nvSpPr>
        <p:spPr>
          <a:xfrm>
            <a:off x="22797" y="12700"/>
            <a:ext cx="9121203" cy="1138237"/>
          </a:xfrm>
        </p:spPr>
        <p:txBody>
          <a:bodyPr/>
          <a:lstStyle>
            <a:lvl1pPr>
              <a:defRPr b="1">
                <a:solidFill>
                  <a:schemeClr val="bg1"/>
                </a:solidFill>
                <a:latin typeface="+mj-ea"/>
                <a:ea typeface="+mj-ea"/>
              </a:defRPr>
            </a:lvl1pPr>
          </a:lstStyle>
          <a:p>
            <a:r>
              <a:rPr lang="zh-CN" altLang="en-US" dirty="0"/>
              <a:t>单击此处编辑母版标题样式</a:t>
            </a:r>
            <a:endParaRPr lang="en-US" dirty="0"/>
          </a:p>
        </p:txBody>
      </p:sp>
      <p:sp>
        <p:nvSpPr>
          <p:cNvPr id="4" name="文本框 3">
            <a:extLst>
              <a:ext uri="{FF2B5EF4-FFF2-40B4-BE49-F238E27FC236}">
                <a16:creationId xmlns:a16="http://schemas.microsoft.com/office/drawing/2014/main" id="{CCB3194A-B706-4724-A318-87C753308B17}"/>
              </a:ext>
            </a:extLst>
          </p:cNvPr>
          <p:cNvSpPr txBox="1"/>
          <p:nvPr userDrawn="1"/>
        </p:nvSpPr>
        <p:spPr>
          <a:xfrm>
            <a:off x="7804298" y="148856"/>
            <a:ext cx="1339702" cy="400110"/>
          </a:xfrm>
          <a:prstGeom prst="rect">
            <a:avLst/>
          </a:prstGeom>
          <a:noFill/>
        </p:spPr>
        <p:txBody>
          <a:bodyPr wrap="square" rtlCol="0">
            <a:spAutoFit/>
          </a:bodyPr>
          <a:lstStyle/>
          <a:p>
            <a:r>
              <a:rPr lang="en-US" altLang="zh-CN" sz="2000" b="1" dirty="0">
                <a:solidFill>
                  <a:schemeClr val="bg1"/>
                </a:solidFill>
              </a:rPr>
              <a:t>Part7_</a:t>
            </a:r>
            <a:fld id="{72F6A507-8E79-4A3D-95C8-BC2F00003AA9}" type="slidenum">
              <a:rPr lang="zh-CN" altLang="en-US" sz="2000" b="1" smtClean="0">
                <a:solidFill>
                  <a:schemeClr val="bg1"/>
                </a:solidFill>
              </a:rPr>
              <a:t>‹#›</a:t>
            </a:fld>
            <a:r>
              <a:rPr lang="zh-CN" altLang="en-US" b="1" dirty="0"/>
              <a:t>  </a:t>
            </a:r>
          </a:p>
        </p:txBody>
      </p:sp>
    </p:spTree>
    <p:extLst>
      <p:ext uri="{BB962C8B-B14F-4D97-AF65-F5344CB8AC3E}">
        <p14:creationId xmlns:p14="http://schemas.microsoft.com/office/powerpoint/2010/main" val="3008317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FD19D2B-38FD-4A7F-9AE7-0DDE8442FBEA}" type="datetime1">
              <a:rPr lang="zh-CN" altLang="en-US" smtClean="0"/>
              <a:t>2020/4/30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2554182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86082F8-6FE1-4D9A-95F0-60663F0E5805}" type="datetime1">
              <a:rPr lang="zh-CN" altLang="en-US" smtClean="0"/>
              <a:t>2020/4/30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2196649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B26D9B9-E29B-40D6-A381-EEFCDB594E4D}" type="datetime1">
              <a:rPr lang="zh-CN" altLang="en-US" smtClean="0"/>
              <a:t>2020/4/30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729719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27C6918-B2D1-4CF5-AF7D-E5C2AB3F7DE3}" type="datetime1">
              <a:rPr lang="zh-CN" altLang="en-US" smtClean="0"/>
              <a:t>2020/4/30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1747756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79F8F-64C1-4B99-A705-AC0F8ECA0023}" type="datetime1">
              <a:rPr lang="zh-CN" altLang="en-US" smtClean="0"/>
              <a:t>2020/4/30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3439536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01548-220C-48ED-957D-516DC6BF8FBE}" type="datetime1">
              <a:rPr lang="zh-CN" altLang="en-US" smtClean="0"/>
              <a:t>2020/4/30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737168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5C8F468-248C-42A7-B969-0AAA38E81118}" type="datetime1">
              <a:rPr lang="zh-CN" altLang="en-US" smtClean="0"/>
              <a:t>2020/4/30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745210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20E74-4F0B-4392-B506-DD9855F9317D}" type="datetime1">
              <a:rPr lang="zh-CN" altLang="en-US" smtClean="0"/>
              <a:t>2020/4/30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2630914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33.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80.png"/><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2.png"/><Relationship Id="rId7"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0.png"/><Relationship Id="rId9"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3760631" y="4533364"/>
            <a:ext cx="4842456" cy="1094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a:solidFill>
                  <a:schemeClr val="tx1"/>
                </a:solidFill>
              </a:rPr>
              <a:t>算法分析与设计</a:t>
            </a:r>
          </a:p>
        </p:txBody>
      </p:sp>
      <p:sp>
        <p:nvSpPr>
          <p:cNvPr id="3" name="灯片编号占位符 2">
            <a:extLst>
              <a:ext uri="{FF2B5EF4-FFF2-40B4-BE49-F238E27FC236}">
                <a16:creationId xmlns:a16="http://schemas.microsoft.com/office/drawing/2014/main" id="{A1C270F4-F06D-4CC2-9AAE-0B94FBC9E4BE}"/>
              </a:ext>
            </a:extLst>
          </p:cNvPr>
          <p:cNvSpPr>
            <a:spLocks noGrp="1"/>
          </p:cNvSpPr>
          <p:nvPr>
            <p:ph type="sldNum" sz="quarter" idx="12"/>
          </p:nvPr>
        </p:nvSpPr>
        <p:spPr/>
        <p:txBody>
          <a:bodyPr/>
          <a:lstStyle/>
          <a:p>
            <a:fld id="{F61D61E8-B9C7-4E3F-8B11-AC827D5B269A}" type="slidenum">
              <a:rPr lang="zh-CN" altLang="en-US" smtClean="0"/>
              <a:t>1</a:t>
            </a:fld>
            <a:endParaRPr lang="zh-CN" altLang="en-US"/>
          </a:p>
        </p:txBody>
      </p:sp>
    </p:spTree>
    <p:extLst>
      <p:ext uri="{BB962C8B-B14F-4D97-AF65-F5344CB8AC3E}">
        <p14:creationId xmlns:p14="http://schemas.microsoft.com/office/powerpoint/2010/main" val="2370509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zh-CN" altLang="en-US" dirty="0"/>
              <a:t>活动安排问题的贪心算法</a:t>
            </a:r>
            <a:endParaRPr lang="en-US" altLang="zh-CN" dirty="0"/>
          </a:p>
          <a:p>
            <a:pPr lvl="1">
              <a:lnSpc>
                <a:spcPct val="150000"/>
              </a:lnSpc>
            </a:pPr>
            <a:r>
              <a:rPr lang="zh-CN" altLang="en-US" dirty="0"/>
              <a:t>挑选活动的过程是多步判断，每步依据某种“贪心”的策略进行活动选择，即使得按照一定的顺序选择相容的活动，并能安排尽量多的活动。</a:t>
            </a:r>
            <a:endParaRPr lang="en-US" altLang="zh-CN" dirty="0"/>
          </a:p>
          <a:p>
            <a:pPr lvl="1">
              <a:lnSpc>
                <a:spcPct val="150000"/>
              </a:lnSpc>
            </a:pPr>
            <a:r>
              <a:rPr lang="zh-CN" altLang="en-US" dirty="0"/>
              <a:t>看似合理的贪心策略：</a:t>
            </a:r>
            <a:endParaRPr lang="en-US" altLang="zh-CN" dirty="0"/>
          </a:p>
          <a:p>
            <a:pPr lvl="2">
              <a:lnSpc>
                <a:spcPct val="150000"/>
              </a:lnSpc>
            </a:pPr>
            <a:r>
              <a:rPr lang="zh-CN" altLang="en-US" dirty="0"/>
              <a:t>开始时间早的优先</a:t>
            </a:r>
            <a:endParaRPr lang="en-US" altLang="zh-CN" dirty="0"/>
          </a:p>
          <a:p>
            <a:pPr lvl="2">
              <a:lnSpc>
                <a:spcPct val="150000"/>
              </a:lnSpc>
            </a:pPr>
            <a:r>
              <a:rPr lang="zh-CN" altLang="en-US" dirty="0"/>
              <a:t>活动占用时间少的优先</a:t>
            </a:r>
            <a:endParaRPr lang="en-US" altLang="zh-CN" dirty="0"/>
          </a:p>
          <a:p>
            <a:pPr lvl="2">
              <a:lnSpc>
                <a:spcPct val="150000"/>
              </a:lnSpc>
            </a:pPr>
            <a:r>
              <a:rPr lang="zh-CN" altLang="en-US" dirty="0"/>
              <a:t>结束时间早的优先</a:t>
            </a:r>
            <a:endParaRPr lang="en-US" altLang="zh-CN" dirty="0"/>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p:spTree>
    <p:extLst>
      <p:ext uri="{BB962C8B-B14F-4D97-AF65-F5344CB8AC3E}">
        <p14:creationId xmlns:p14="http://schemas.microsoft.com/office/powerpoint/2010/main" val="334120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extLst>
              <p:ext uri="{D42A27DB-BD31-4B8C-83A1-F6EECF244321}">
                <p14:modId xmlns:p14="http://schemas.microsoft.com/office/powerpoint/2010/main" val="1991612084"/>
              </p:ext>
            </p:extLst>
          </p:nvPr>
        </p:nvGraphicFramePr>
        <p:xfrm>
          <a:off x="1023066" y="1284579"/>
          <a:ext cx="6096000" cy="1484312"/>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1078">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71078">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1078">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1078">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grpSp>
        <p:nvGrpSpPr>
          <p:cNvPr id="2" name="组合 1"/>
          <p:cNvGrpSpPr/>
          <p:nvPr/>
        </p:nvGrpSpPr>
        <p:grpSpPr>
          <a:xfrm>
            <a:off x="446804" y="1860842"/>
            <a:ext cx="8208962" cy="1306512"/>
            <a:chOff x="395288" y="1268413"/>
            <a:chExt cx="8208962" cy="1306512"/>
          </a:xfrm>
        </p:grpSpPr>
        <p:cxnSp>
          <p:nvCxnSpPr>
            <p:cNvPr id="5" name="直接箭头连接符 4"/>
            <p:cNvCxnSpPr/>
            <p:nvPr/>
          </p:nvCxnSpPr>
          <p:spPr>
            <a:xfrm>
              <a:off x="395288" y="2205038"/>
              <a:ext cx="820896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71550" y="2016125"/>
              <a:ext cx="48958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808288" y="1865313"/>
              <a:ext cx="18256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321" name="TextBox 16"/>
            <p:cNvSpPr txBox="1">
              <a:spLocks noChangeArrowheads="1"/>
            </p:cNvSpPr>
            <p:nvPr/>
          </p:nvSpPr>
          <p:spPr bwMode="auto">
            <a:xfrm>
              <a:off x="811213" y="2205038"/>
              <a:ext cx="395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a:t>1</a:t>
              </a:r>
              <a:endParaRPr lang="zh-CN" altLang="en-US" sz="1800" b="1"/>
            </a:p>
          </p:txBody>
        </p:sp>
        <p:sp>
          <p:nvSpPr>
            <p:cNvPr id="11322" name="TextBox 17"/>
            <p:cNvSpPr txBox="1">
              <a:spLocks noChangeArrowheads="1"/>
            </p:cNvSpPr>
            <p:nvPr/>
          </p:nvSpPr>
          <p:spPr bwMode="auto">
            <a:xfrm>
              <a:off x="1423988" y="2174875"/>
              <a:ext cx="396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a:t>2</a:t>
              </a:r>
              <a:endParaRPr lang="zh-CN" altLang="en-US" sz="1800" b="1"/>
            </a:p>
          </p:txBody>
        </p:sp>
        <p:sp>
          <p:nvSpPr>
            <p:cNvPr id="11323" name="TextBox 18"/>
            <p:cNvSpPr txBox="1">
              <a:spLocks noChangeArrowheads="1"/>
            </p:cNvSpPr>
            <p:nvPr/>
          </p:nvSpPr>
          <p:spPr bwMode="auto">
            <a:xfrm>
              <a:off x="2027238" y="2174875"/>
              <a:ext cx="395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a:t>3</a:t>
              </a:r>
              <a:endParaRPr lang="zh-CN" altLang="en-US" sz="1800" b="1"/>
            </a:p>
          </p:txBody>
        </p:sp>
        <p:sp>
          <p:nvSpPr>
            <p:cNvPr id="11324" name="TextBox 19"/>
            <p:cNvSpPr txBox="1">
              <a:spLocks noChangeArrowheads="1"/>
            </p:cNvSpPr>
            <p:nvPr/>
          </p:nvSpPr>
          <p:spPr bwMode="auto">
            <a:xfrm>
              <a:off x="3241675" y="219075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a:t>5</a:t>
              </a:r>
              <a:endParaRPr lang="zh-CN" altLang="en-US" sz="1800" b="1"/>
            </a:p>
          </p:txBody>
        </p:sp>
        <p:sp>
          <p:nvSpPr>
            <p:cNvPr id="11325" name="TextBox 20"/>
            <p:cNvSpPr txBox="1">
              <a:spLocks noChangeArrowheads="1"/>
            </p:cNvSpPr>
            <p:nvPr/>
          </p:nvSpPr>
          <p:spPr bwMode="auto">
            <a:xfrm>
              <a:off x="5076825" y="2205038"/>
              <a:ext cx="395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a:t>8</a:t>
              </a:r>
              <a:endParaRPr lang="zh-CN" altLang="en-US" sz="1800" b="1"/>
            </a:p>
          </p:txBody>
        </p:sp>
        <p:cxnSp>
          <p:nvCxnSpPr>
            <p:cNvPr id="22" name="直接连接符 21"/>
            <p:cNvCxnSpPr/>
            <p:nvPr/>
          </p:nvCxnSpPr>
          <p:spPr>
            <a:xfrm>
              <a:off x="1582738" y="1606550"/>
              <a:ext cx="61118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327" name="TextBox 22"/>
            <p:cNvSpPr txBox="1">
              <a:spLocks noChangeArrowheads="1"/>
            </p:cNvSpPr>
            <p:nvPr/>
          </p:nvSpPr>
          <p:spPr bwMode="auto">
            <a:xfrm>
              <a:off x="2657475" y="2176463"/>
              <a:ext cx="396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a:t>4</a:t>
              </a:r>
              <a:endParaRPr lang="zh-CN" altLang="en-US" sz="1800" b="1"/>
            </a:p>
          </p:txBody>
        </p:sp>
        <p:sp>
          <p:nvSpPr>
            <p:cNvPr id="11328" name="TextBox 23"/>
            <p:cNvSpPr txBox="1">
              <a:spLocks noChangeArrowheads="1"/>
            </p:cNvSpPr>
            <p:nvPr/>
          </p:nvSpPr>
          <p:spPr bwMode="auto">
            <a:xfrm>
              <a:off x="4460875" y="2174875"/>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a:t>7</a:t>
              </a:r>
              <a:endParaRPr lang="zh-CN" altLang="en-US" sz="1800" b="1"/>
            </a:p>
          </p:txBody>
        </p:sp>
        <p:cxnSp>
          <p:nvCxnSpPr>
            <p:cNvPr id="25" name="直接连接符 24"/>
            <p:cNvCxnSpPr/>
            <p:nvPr/>
          </p:nvCxnSpPr>
          <p:spPr>
            <a:xfrm>
              <a:off x="4032250" y="1484313"/>
              <a:ext cx="18351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330" name="TextBox 25"/>
            <p:cNvSpPr txBox="1">
              <a:spLocks noChangeArrowheads="1"/>
            </p:cNvSpPr>
            <p:nvPr/>
          </p:nvSpPr>
          <p:spPr bwMode="auto">
            <a:xfrm>
              <a:off x="3851275" y="2205038"/>
              <a:ext cx="396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a:t>6</a:t>
              </a:r>
              <a:endParaRPr lang="zh-CN" altLang="en-US" sz="1800" b="1"/>
            </a:p>
          </p:txBody>
        </p:sp>
        <p:sp>
          <p:nvSpPr>
            <p:cNvPr id="11331" name="TextBox 26"/>
            <p:cNvSpPr txBox="1">
              <a:spLocks noChangeArrowheads="1"/>
            </p:cNvSpPr>
            <p:nvPr/>
          </p:nvSpPr>
          <p:spPr bwMode="auto">
            <a:xfrm>
              <a:off x="5700713" y="2189163"/>
              <a:ext cx="395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a:t>9</a:t>
              </a:r>
              <a:endParaRPr lang="zh-CN" altLang="en-US" sz="1800" b="1"/>
            </a:p>
          </p:txBody>
        </p:sp>
        <p:sp>
          <p:nvSpPr>
            <p:cNvPr id="11332" name="TextBox 27"/>
            <p:cNvSpPr txBox="1">
              <a:spLocks noChangeArrowheads="1"/>
            </p:cNvSpPr>
            <p:nvPr/>
          </p:nvSpPr>
          <p:spPr bwMode="auto">
            <a:xfrm>
              <a:off x="6303963" y="2205038"/>
              <a:ext cx="571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a:t>10</a:t>
              </a:r>
              <a:endParaRPr lang="zh-CN" altLang="en-US" sz="1800" b="1"/>
            </a:p>
          </p:txBody>
        </p:sp>
        <p:cxnSp>
          <p:nvCxnSpPr>
            <p:cNvPr id="29" name="直接连接符 28"/>
            <p:cNvCxnSpPr/>
            <p:nvPr/>
          </p:nvCxnSpPr>
          <p:spPr>
            <a:xfrm>
              <a:off x="5243513" y="1268413"/>
              <a:ext cx="12239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334" name="TextBox 29"/>
          <p:cNvSpPr txBox="1">
            <a:spLocks noChangeArrowheads="1"/>
          </p:cNvSpPr>
          <p:nvPr/>
        </p:nvSpPr>
        <p:spPr bwMode="auto">
          <a:xfrm>
            <a:off x="971550" y="3068638"/>
            <a:ext cx="72009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a:t>n=5 </a:t>
            </a:r>
          </a:p>
        </p:txBody>
      </p:sp>
      <p:graphicFrame>
        <p:nvGraphicFramePr>
          <p:cNvPr id="31" name="表格 30"/>
          <p:cNvGraphicFramePr>
            <a:graphicFrameLocks noGrp="1"/>
          </p:cNvGraphicFramePr>
          <p:nvPr>
            <p:extLst>
              <p:ext uri="{D42A27DB-BD31-4B8C-83A1-F6EECF244321}">
                <p14:modId xmlns:p14="http://schemas.microsoft.com/office/powerpoint/2010/main" val="1885778051"/>
              </p:ext>
            </p:extLst>
          </p:nvPr>
        </p:nvGraphicFramePr>
        <p:xfrm>
          <a:off x="1009650" y="3860800"/>
          <a:ext cx="6096000" cy="1738314"/>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579438">
                <a:tc>
                  <a:txBody>
                    <a:bodyPr/>
                    <a:lstStyle/>
                    <a:p>
                      <a:pPr algn="ctr"/>
                      <a:r>
                        <a:rPr lang="en-US" altLang="zh-CN" sz="3200" baseline="0" dirty="0" err="1">
                          <a:solidFill>
                            <a:schemeClr val="tx1"/>
                          </a:solidFill>
                        </a:rPr>
                        <a:t>a</a:t>
                      </a:r>
                      <a:r>
                        <a:rPr lang="en-US" altLang="zh-CN" sz="3200" baseline="-25000" dirty="0" err="1">
                          <a:solidFill>
                            <a:schemeClr val="tx1"/>
                          </a:solidFill>
                        </a:rPr>
                        <a:t>i</a:t>
                      </a:r>
                      <a:endParaRPr lang="zh-CN" altLang="en-US" sz="3200" baseline="-25000" dirty="0">
                        <a:solidFill>
                          <a:schemeClr val="tx1"/>
                        </a:solidFill>
                      </a:endParaRPr>
                    </a:p>
                  </a:txBody>
                  <a:tcPr marT="45745" marB="45745"/>
                </a:tc>
                <a:tc>
                  <a:txBody>
                    <a:bodyPr/>
                    <a:lstStyle/>
                    <a:p>
                      <a:pPr algn="ctr"/>
                      <a:r>
                        <a:rPr lang="en-US" altLang="zh-CN" sz="3200" dirty="0">
                          <a:solidFill>
                            <a:schemeClr val="tx1"/>
                          </a:solidFill>
                        </a:rPr>
                        <a:t>1</a:t>
                      </a:r>
                      <a:endParaRPr lang="zh-CN" altLang="en-US" sz="3200" dirty="0">
                        <a:solidFill>
                          <a:schemeClr val="tx1"/>
                        </a:solidFill>
                      </a:endParaRPr>
                    </a:p>
                  </a:txBody>
                  <a:tcPr marT="45745" marB="45745"/>
                </a:tc>
                <a:tc>
                  <a:txBody>
                    <a:bodyPr/>
                    <a:lstStyle/>
                    <a:p>
                      <a:pPr algn="ctr"/>
                      <a:r>
                        <a:rPr lang="en-US" altLang="zh-CN" sz="3200" dirty="0">
                          <a:solidFill>
                            <a:schemeClr val="tx1"/>
                          </a:solidFill>
                        </a:rPr>
                        <a:t>2</a:t>
                      </a:r>
                      <a:endParaRPr lang="zh-CN" altLang="en-US" sz="3200" dirty="0">
                        <a:solidFill>
                          <a:schemeClr val="tx1"/>
                        </a:solidFill>
                      </a:endParaRPr>
                    </a:p>
                  </a:txBody>
                  <a:tcPr marT="45745" marB="45745"/>
                </a:tc>
                <a:tc>
                  <a:txBody>
                    <a:bodyPr/>
                    <a:lstStyle/>
                    <a:p>
                      <a:pPr algn="ctr"/>
                      <a:r>
                        <a:rPr lang="en-US" altLang="zh-CN" sz="3200" dirty="0">
                          <a:solidFill>
                            <a:schemeClr val="tx1"/>
                          </a:solidFill>
                        </a:rPr>
                        <a:t>3</a:t>
                      </a:r>
                      <a:endParaRPr lang="zh-CN" altLang="en-US" sz="3200" dirty="0">
                        <a:solidFill>
                          <a:schemeClr val="tx1"/>
                        </a:solidFill>
                      </a:endParaRPr>
                    </a:p>
                  </a:txBody>
                  <a:tcPr marT="45745" marB="45745"/>
                </a:tc>
                <a:tc>
                  <a:txBody>
                    <a:bodyPr/>
                    <a:lstStyle/>
                    <a:p>
                      <a:pPr algn="ctr"/>
                      <a:r>
                        <a:rPr lang="en-US" altLang="zh-CN" sz="3200" dirty="0">
                          <a:solidFill>
                            <a:schemeClr val="tx1"/>
                          </a:solidFill>
                        </a:rPr>
                        <a:t>4</a:t>
                      </a:r>
                      <a:endParaRPr lang="zh-CN" altLang="en-US" sz="3200" dirty="0">
                        <a:solidFill>
                          <a:schemeClr val="tx1"/>
                        </a:solidFill>
                      </a:endParaRPr>
                    </a:p>
                  </a:txBody>
                  <a:tcPr marT="45745" marB="45745"/>
                </a:tc>
                <a:tc>
                  <a:txBody>
                    <a:bodyPr/>
                    <a:lstStyle/>
                    <a:p>
                      <a:pPr algn="ctr"/>
                      <a:r>
                        <a:rPr lang="en-US" altLang="zh-CN" sz="3200" dirty="0">
                          <a:solidFill>
                            <a:schemeClr val="tx1"/>
                          </a:solidFill>
                        </a:rPr>
                        <a:t>5</a:t>
                      </a:r>
                      <a:endParaRPr lang="zh-CN" altLang="en-US" sz="3200" dirty="0">
                        <a:solidFill>
                          <a:schemeClr val="tx1"/>
                        </a:solidFill>
                      </a:endParaRPr>
                    </a:p>
                  </a:txBody>
                  <a:tcPr marT="45745" marB="45745"/>
                </a:tc>
                <a:extLst>
                  <a:ext uri="{0D108BD9-81ED-4DB2-BD59-A6C34878D82A}">
                    <a16:rowId xmlns:a16="http://schemas.microsoft.com/office/drawing/2014/main" val="10000"/>
                  </a:ext>
                </a:extLst>
              </a:tr>
              <a:tr h="579438">
                <a:tc>
                  <a:txBody>
                    <a:bodyPr/>
                    <a:lstStyle/>
                    <a:p>
                      <a:pPr algn="ctr"/>
                      <a:r>
                        <a:rPr lang="en-US" altLang="zh-CN" sz="3200" dirty="0" err="1"/>
                        <a:t>s</a:t>
                      </a:r>
                      <a:r>
                        <a:rPr lang="en-US" altLang="zh-CN" sz="3200" baseline="-25000" dirty="0" err="1"/>
                        <a:t>i</a:t>
                      </a:r>
                      <a:endParaRPr lang="zh-CN" altLang="en-US" sz="3200" baseline="-25000" dirty="0">
                        <a:solidFill>
                          <a:srgbClr val="FF0000"/>
                        </a:solidFill>
                      </a:endParaRPr>
                    </a:p>
                  </a:txBody>
                  <a:tcPr marT="45745" marB="45745"/>
                </a:tc>
                <a:tc>
                  <a:txBody>
                    <a:bodyPr/>
                    <a:lstStyle/>
                    <a:p>
                      <a:pPr algn="ctr"/>
                      <a:r>
                        <a:rPr lang="en-US" altLang="zh-CN" sz="3200" dirty="0">
                          <a:solidFill>
                            <a:srgbClr val="FF0000"/>
                          </a:solidFill>
                        </a:rPr>
                        <a:t>1</a:t>
                      </a:r>
                      <a:endParaRPr lang="zh-CN" altLang="en-US" sz="3200" dirty="0">
                        <a:solidFill>
                          <a:srgbClr val="FF0000"/>
                        </a:solidFill>
                      </a:endParaRPr>
                    </a:p>
                  </a:txBody>
                  <a:tcPr marT="45745" marB="45745"/>
                </a:tc>
                <a:tc>
                  <a:txBody>
                    <a:bodyPr/>
                    <a:lstStyle/>
                    <a:p>
                      <a:pPr algn="ctr"/>
                      <a:r>
                        <a:rPr lang="en-US" altLang="zh-CN" sz="3200" dirty="0">
                          <a:solidFill>
                            <a:srgbClr val="FF0000"/>
                          </a:solidFill>
                        </a:rPr>
                        <a:t>4</a:t>
                      </a:r>
                      <a:endParaRPr lang="zh-CN" altLang="en-US" sz="3200" dirty="0">
                        <a:solidFill>
                          <a:srgbClr val="FF0000"/>
                        </a:solidFill>
                      </a:endParaRPr>
                    </a:p>
                  </a:txBody>
                  <a:tcPr marT="45745" marB="45745"/>
                </a:tc>
                <a:tc>
                  <a:txBody>
                    <a:bodyPr/>
                    <a:lstStyle/>
                    <a:p>
                      <a:pPr algn="ctr"/>
                      <a:r>
                        <a:rPr lang="en-US" altLang="zh-CN" sz="3200" dirty="0">
                          <a:solidFill>
                            <a:srgbClr val="FF0000"/>
                          </a:solidFill>
                        </a:rPr>
                        <a:t>2</a:t>
                      </a:r>
                      <a:endParaRPr lang="zh-CN" altLang="en-US" sz="3200" dirty="0">
                        <a:solidFill>
                          <a:srgbClr val="FF0000"/>
                        </a:solidFill>
                      </a:endParaRPr>
                    </a:p>
                  </a:txBody>
                  <a:tcPr marT="45745" marB="45745"/>
                </a:tc>
                <a:tc>
                  <a:txBody>
                    <a:bodyPr/>
                    <a:lstStyle/>
                    <a:p>
                      <a:pPr algn="ctr"/>
                      <a:r>
                        <a:rPr lang="en-US" altLang="zh-CN" sz="3200" dirty="0">
                          <a:solidFill>
                            <a:srgbClr val="FF0000"/>
                          </a:solidFill>
                        </a:rPr>
                        <a:t>6</a:t>
                      </a:r>
                      <a:endParaRPr lang="zh-CN" altLang="en-US" sz="3200" dirty="0">
                        <a:solidFill>
                          <a:srgbClr val="FF0000"/>
                        </a:solidFill>
                      </a:endParaRPr>
                    </a:p>
                  </a:txBody>
                  <a:tcPr marT="45745" marB="45745"/>
                </a:tc>
                <a:tc>
                  <a:txBody>
                    <a:bodyPr/>
                    <a:lstStyle/>
                    <a:p>
                      <a:pPr algn="ctr"/>
                      <a:r>
                        <a:rPr lang="en-US" altLang="zh-CN" sz="3200" dirty="0">
                          <a:solidFill>
                            <a:srgbClr val="FF0000"/>
                          </a:solidFill>
                        </a:rPr>
                        <a:t>8</a:t>
                      </a:r>
                      <a:endParaRPr lang="zh-CN" altLang="en-US" sz="3200" dirty="0">
                        <a:solidFill>
                          <a:srgbClr val="FF0000"/>
                        </a:solidFill>
                      </a:endParaRPr>
                    </a:p>
                  </a:txBody>
                  <a:tcPr marT="45745" marB="45745"/>
                </a:tc>
                <a:extLst>
                  <a:ext uri="{0D108BD9-81ED-4DB2-BD59-A6C34878D82A}">
                    <a16:rowId xmlns:a16="http://schemas.microsoft.com/office/drawing/2014/main" val="10001"/>
                  </a:ext>
                </a:extLst>
              </a:tr>
              <a:tr h="579438">
                <a:tc>
                  <a:txBody>
                    <a:bodyPr/>
                    <a:lstStyle/>
                    <a:p>
                      <a:pPr algn="ctr"/>
                      <a:r>
                        <a:rPr lang="en-US" altLang="zh-CN" sz="3200" baseline="0" dirty="0"/>
                        <a:t>f</a:t>
                      </a:r>
                      <a:r>
                        <a:rPr lang="en-US" altLang="zh-CN" sz="3200" baseline="-25000" dirty="0"/>
                        <a:t>i</a:t>
                      </a:r>
                      <a:endParaRPr lang="zh-CN" altLang="en-US" sz="3200" baseline="-25000" dirty="0">
                        <a:solidFill>
                          <a:srgbClr val="FF0000"/>
                        </a:solidFill>
                      </a:endParaRPr>
                    </a:p>
                  </a:txBody>
                  <a:tcPr marT="45745" marB="45745"/>
                </a:tc>
                <a:tc>
                  <a:txBody>
                    <a:bodyPr/>
                    <a:lstStyle/>
                    <a:p>
                      <a:pPr algn="ctr"/>
                      <a:r>
                        <a:rPr lang="en-US" altLang="zh-CN" sz="3200" dirty="0">
                          <a:solidFill>
                            <a:srgbClr val="FF0000"/>
                          </a:solidFill>
                        </a:rPr>
                        <a:t>9</a:t>
                      </a:r>
                      <a:endParaRPr lang="zh-CN" altLang="en-US" sz="3200" dirty="0">
                        <a:solidFill>
                          <a:srgbClr val="FF0000"/>
                        </a:solidFill>
                      </a:endParaRPr>
                    </a:p>
                  </a:txBody>
                  <a:tcPr marT="45745" marB="45745"/>
                </a:tc>
                <a:tc>
                  <a:txBody>
                    <a:bodyPr/>
                    <a:lstStyle/>
                    <a:p>
                      <a:pPr algn="ctr"/>
                      <a:r>
                        <a:rPr lang="en-US" altLang="zh-CN" sz="3200" dirty="0">
                          <a:solidFill>
                            <a:srgbClr val="FF0000"/>
                          </a:solidFill>
                        </a:rPr>
                        <a:t>7</a:t>
                      </a:r>
                      <a:endParaRPr lang="zh-CN" altLang="en-US" sz="3200" dirty="0">
                        <a:solidFill>
                          <a:srgbClr val="FF0000"/>
                        </a:solidFill>
                      </a:endParaRPr>
                    </a:p>
                  </a:txBody>
                  <a:tcPr marT="45745" marB="45745"/>
                </a:tc>
                <a:tc>
                  <a:txBody>
                    <a:bodyPr/>
                    <a:lstStyle/>
                    <a:p>
                      <a:pPr algn="ctr"/>
                      <a:r>
                        <a:rPr lang="en-US" altLang="zh-CN" sz="3200" dirty="0">
                          <a:solidFill>
                            <a:srgbClr val="FF0000"/>
                          </a:solidFill>
                        </a:rPr>
                        <a:t>3</a:t>
                      </a:r>
                      <a:endParaRPr lang="zh-CN" altLang="en-US" sz="3200" dirty="0">
                        <a:solidFill>
                          <a:srgbClr val="FF0000"/>
                        </a:solidFill>
                      </a:endParaRPr>
                    </a:p>
                  </a:txBody>
                  <a:tcPr marT="45745" marB="45745"/>
                </a:tc>
                <a:tc>
                  <a:txBody>
                    <a:bodyPr/>
                    <a:lstStyle/>
                    <a:p>
                      <a:pPr algn="ctr"/>
                      <a:r>
                        <a:rPr lang="en-US" altLang="zh-CN" sz="3200" dirty="0">
                          <a:solidFill>
                            <a:srgbClr val="FF0000"/>
                          </a:solidFill>
                        </a:rPr>
                        <a:t>9</a:t>
                      </a:r>
                      <a:endParaRPr lang="zh-CN" altLang="en-US" sz="3200" dirty="0">
                        <a:solidFill>
                          <a:srgbClr val="FF0000"/>
                        </a:solidFill>
                      </a:endParaRPr>
                    </a:p>
                  </a:txBody>
                  <a:tcPr marT="45745" marB="45745"/>
                </a:tc>
                <a:tc>
                  <a:txBody>
                    <a:bodyPr/>
                    <a:lstStyle/>
                    <a:p>
                      <a:pPr algn="ctr"/>
                      <a:r>
                        <a:rPr lang="en-US" altLang="zh-CN" sz="3200" dirty="0">
                          <a:solidFill>
                            <a:srgbClr val="FF0000"/>
                          </a:solidFill>
                        </a:rPr>
                        <a:t>10</a:t>
                      </a:r>
                      <a:endParaRPr lang="zh-CN" altLang="en-US" sz="3200" dirty="0">
                        <a:solidFill>
                          <a:srgbClr val="FF0000"/>
                        </a:solidFill>
                      </a:endParaRPr>
                    </a:p>
                  </a:txBody>
                  <a:tcPr marT="45745" marB="45745"/>
                </a:tc>
                <a:extLst>
                  <a:ext uri="{0D108BD9-81ED-4DB2-BD59-A6C34878D82A}">
                    <a16:rowId xmlns:a16="http://schemas.microsoft.com/office/drawing/2014/main" val="10002"/>
                  </a:ext>
                </a:extLst>
              </a:tr>
            </a:tbl>
          </a:graphicData>
        </a:graphic>
      </p:graphicFrame>
      <p:sp>
        <p:nvSpPr>
          <p:cNvPr id="32" name="TextBox 31"/>
          <p:cNvSpPr txBox="1">
            <a:spLocks noChangeArrowheads="1"/>
          </p:cNvSpPr>
          <p:nvPr/>
        </p:nvSpPr>
        <p:spPr bwMode="auto">
          <a:xfrm>
            <a:off x="1820863" y="5805488"/>
            <a:ext cx="4483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400" b="1" dirty="0">
                <a:solidFill>
                  <a:srgbClr val="FF0000"/>
                </a:solidFill>
                <a:cs typeface="Arial" panose="020B0604020202020204" pitchFamily="34" charset="0"/>
              </a:rPr>
              <a:t>最大的相容活动子集</a:t>
            </a:r>
            <a:r>
              <a:rPr lang="en-US" altLang="zh-CN" sz="2400" b="1" dirty="0">
                <a:solidFill>
                  <a:srgbClr val="FF0000"/>
                </a:solidFill>
              </a:rPr>
              <a:t>,{a</a:t>
            </a:r>
            <a:r>
              <a:rPr lang="en-US" altLang="zh-CN" sz="2400" b="1" baseline="-25000" dirty="0">
                <a:solidFill>
                  <a:srgbClr val="FF0000"/>
                </a:solidFill>
              </a:rPr>
              <a:t>2</a:t>
            </a:r>
            <a:r>
              <a:rPr lang="en-US" altLang="zh-CN" sz="2400" b="1" dirty="0">
                <a:solidFill>
                  <a:srgbClr val="FF0000"/>
                </a:solidFill>
              </a:rPr>
              <a:t>,a</a:t>
            </a:r>
            <a:r>
              <a:rPr lang="en-US" altLang="zh-CN" sz="2400" b="1" baseline="-25000" dirty="0">
                <a:solidFill>
                  <a:srgbClr val="FF0000"/>
                </a:solidFill>
              </a:rPr>
              <a:t>3</a:t>
            </a:r>
            <a:r>
              <a:rPr lang="en-US" altLang="zh-CN" sz="2400" b="1" dirty="0">
                <a:solidFill>
                  <a:srgbClr val="FF0000"/>
                </a:solidFill>
              </a:rPr>
              <a:t>, a</a:t>
            </a:r>
            <a:r>
              <a:rPr lang="en-US" altLang="zh-CN" sz="2400" b="1" baseline="-25000" dirty="0">
                <a:solidFill>
                  <a:srgbClr val="FF0000"/>
                </a:solidFill>
              </a:rPr>
              <a:t>5</a:t>
            </a:r>
            <a:r>
              <a:rPr lang="en-US" altLang="zh-CN" sz="2400" b="1" dirty="0">
                <a:solidFill>
                  <a:srgbClr val="FF0000"/>
                </a:solidFill>
              </a:rPr>
              <a:t>}</a:t>
            </a:r>
            <a:endParaRPr lang="zh-CN" altLang="en-US" sz="2400" b="1" dirty="0">
              <a:solidFill>
                <a:srgbClr val="FF0000"/>
              </a:solidFill>
            </a:endParaRPr>
          </a:p>
        </p:txBody>
      </p:sp>
      <p:sp>
        <p:nvSpPr>
          <p:cNvPr id="23" name="标题 2"/>
          <p:cNvSpPr>
            <a:spLocks noGrp="1"/>
          </p:cNvSpPr>
          <p:nvPr>
            <p:ph type="title"/>
          </p:nvPr>
        </p:nvSpPr>
        <p:spPr>
          <a:xfrm>
            <a:off x="22797" y="12700"/>
            <a:ext cx="9121203" cy="1138237"/>
          </a:xfrm>
        </p:spPr>
        <p:txBody>
          <a:bodyPr/>
          <a:lstStyle/>
          <a:p>
            <a:pPr algn="ctr"/>
            <a:r>
              <a:rPr lang="en-US" altLang="zh-CN" dirty="0"/>
              <a:t> </a:t>
            </a:r>
            <a:r>
              <a:rPr lang="zh-CN" altLang="en-US" dirty="0"/>
              <a:t> 贪心算法</a:t>
            </a:r>
          </a:p>
        </p:txBody>
      </p:sp>
      <p:sp>
        <p:nvSpPr>
          <p:cNvPr id="24" name="TextBox 31"/>
          <p:cNvSpPr txBox="1">
            <a:spLocks noChangeArrowheads="1"/>
          </p:cNvSpPr>
          <p:nvPr/>
        </p:nvSpPr>
        <p:spPr bwMode="auto">
          <a:xfrm>
            <a:off x="2276397" y="3171177"/>
            <a:ext cx="374430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400" b="1" dirty="0">
                <a:solidFill>
                  <a:srgbClr val="0000CC"/>
                </a:solidFill>
                <a:cs typeface="Arial" panose="020B0604020202020204" pitchFamily="34" charset="0"/>
              </a:rPr>
              <a:t>开始时间早的优先的反例</a:t>
            </a:r>
            <a:endParaRPr lang="zh-CN" altLang="en-US" sz="2400" b="1" dirty="0">
              <a:solidFill>
                <a:srgbClr val="0000CC"/>
              </a:solidFill>
            </a:endParaRPr>
          </a:p>
        </p:txBody>
      </p:sp>
    </p:spTree>
    <p:extLst>
      <p:ext uri="{BB962C8B-B14F-4D97-AF65-F5344CB8AC3E}">
        <p14:creationId xmlns:p14="http://schemas.microsoft.com/office/powerpoint/2010/main" val="29020694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extLst>
              <p:ext uri="{D42A27DB-BD31-4B8C-83A1-F6EECF244321}">
                <p14:modId xmlns:p14="http://schemas.microsoft.com/office/powerpoint/2010/main" val="1328031741"/>
              </p:ext>
            </p:extLst>
          </p:nvPr>
        </p:nvGraphicFramePr>
        <p:xfrm>
          <a:off x="971550" y="1310337"/>
          <a:ext cx="6096000" cy="1484312"/>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1078">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71078">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1078">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1078">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12356" name="TextBox 29"/>
          <p:cNvSpPr txBox="1">
            <a:spLocks noChangeArrowheads="1"/>
          </p:cNvSpPr>
          <p:nvPr/>
        </p:nvSpPr>
        <p:spPr bwMode="auto">
          <a:xfrm>
            <a:off x="971550" y="3068638"/>
            <a:ext cx="10779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a:t>n=3 </a:t>
            </a:r>
          </a:p>
        </p:txBody>
      </p:sp>
      <p:graphicFrame>
        <p:nvGraphicFramePr>
          <p:cNvPr id="31" name="表格 30"/>
          <p:cNvGraphicFramePr>
            <a:graphicFrameLocks noGrp="1"/>
          </p:cNvGraphicFramePr>
          <p:nvPr>
            <p:extLst>
              <p:ext uri="{D42A27DB-BD31-4B8C-83A1-F6EECF244321}">
                <p14:modId xmlns:p14="http://schemas.microsoft.com/office/powerpoint/2010/main" val="3562297838"/>
              </p:ext>
            </p:extLst>
          </p:nvPr>
        </p:nvGraphicFramePr>
        <p:xfrm>
          <a:off x="1143000" y="3860800"/>
          <a:ext cx="4064000" cy="1738314"/>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tblGrid>
              <a:tr h="579438">
                <a:tc>
                  <a:txBody>
                    <a:bodyPr/>
                    <a:lstStyle/>
                    <a:p>
                      <a:pPr algn="ctr"/>
                      <a:r>
                        <a:rPr lang="en-US" altLang="zh-CN" sz="3200" baseline="0" dirty="0" err="1">
                          <a:solidFill>
                            <a:schemeClr val="tx1"/>
                          </a:solidFill>
                        </a:rPr>
                        <a:t>a</a:t>
                      </a:r>
                      <a:r>
                        <a:rPr lang="en-US" altLang="zh-CN" sz="3200" baseline="-25000" dirty="0" err="1">
                          <a:solidFill>
                            <a:schemeClr val="tx1"/>
                          </a:solidFill>
                        </a:rPr>
                        <a:t>i</a:t>
                      </a:r>
                      <a:endParaRPr lang="zh-CN" altLang="en-US" sz="3200" baseline="-25000" dirty="0">
                        <a:solidFill>
                          <a:schemeClr val="tx1"/>
                        </a:solidFill>
                      </a:endParaRPr>
                    </a:p>
                  </a:txBody>
                  <a:tcPr marT="45745" marB="45745"/>
                </a:tc>
                <a:tc>
                  <a:txBody>
                    <a:bodyPr/>
                    <a:lstStyle/>
                    <a:p>
                      <a:pPr algn="ctr"/>
                      <a:r>
                        <a:rPr lang="en-US" altLang="zh-CN" sz="3200" dirty="0">
                          <a:solidFill>
                            <a:schemeClr val="tx1"/>
                          </a:solidFill>
                        </a:rPr>
                        <a:t>1</a:t>
                      </a:r>
                      <a:endParaRPr lang="zh-CN" altLang="en-US" sz="3200" dirty="0">
                        <a:solidFill>
                          <a:schemeClr val="tx1"/>
                        </a:solidFill>
                      </a:endParaRPr>
                    </a:p>
                  </a:txBody>
                  <a:tcPr marT="45745" marB="45745"/>
                </a:tc>
                <a:tc>
                  <a:txBody>
                    <a:bodyPr/>
                    <a:lstStyle/>
                    <a:p>
                      <a:pPr algn="ctr"/>
                      <a:r>
                        <a:rPr lang="en-US" altLang="zh-CN" sz="3200" dirty="0">
                          <a:solidFill>
                            <a:schemeClr val="tx1"/>
                          </a:solidFill>
                        </a:rPr>
                        <a:t>2</a:t>
                      </a:r>
                      <a:endParaRPr lang="zh-CN" altLang="en-US" sz="3200" dirty="0">
                        <a:solidFill>
                          <a:schemeClr val="tx1"/>
                        </a:solidFill>
                      </a:endParaRPr>
                    </a:p>
                  </a:txBody>
                  <a:tcPr marT="45745" marB="45745"/>
                </a:tc>
                <a:tc>
                  <a:txBody>
                    <a:bodyPr/>
                    <a:lstStyle/>
                    <a:p>
                      <a:pPr algn="ctr"/>
                      <a:r>
                        <a:rPr lang="en-US" altLang="zh-CN" sz="3200" dirty="0">
                          <a:solidFill>
                            <a:schemeClr val="tx1"/>
                          </a:solidFill>
                        </a:rPr>
                        <a:t>3</a:t>
                      </a:r>
                      <a:endParaRPr lang="zh-CN" altLang="en-US" sz="3200" dirty="0">
                        <a:solidFill>
                          <a:schemeClr val="tx1"/>
                        </a:solidFill>
                      </a:endParaRPr>
                    </a:p>
                  </a:txBody>
                  <a:tcPr marT="45745" marB="45745"/>
                </a:tc>
                <a:extLst>
                  <a:ext uri="{0D108BD9-81ED-4DB2-BD59-A6C34878D82A}">
                    <a16:rowId xmlns:a16="http://schemas.microsoft.com/office/drawing/2014/main" val="10000"/>
                  </a:ext>
                </a:extLst>
              </a:tr>
              <a:tr h="579438">
                <a:tc>
                  <a:txBody>
                    <a:bodyPr/>
                    <a:lstStyle/>
                    <a:p>
                      <a:pPr algn="ctr"/>
                      <a:r>
                        <a:rPr lang="en-US" altLang="zh-CN" sz="3200" dirty="0" err="1"/>
                        <a:t>s</a:t>
                      </a:r>
                      <a:r>
                        <a:rPr lang="en-US" altLang="zh-CN" sz="3200" baseline="-25000" dirty="0" err="1"/>
                        <a:t>i</a:t>
                      </a:r>
                      <a:endParaRPr lang="zh-CN" altLang="en-US" sz="3200" baseline="-25000" dirty="0">
                        <a:solidFill>
                          <a:srgbClr val="FF0000"/>
                        </a:solidFill>
                      </a:endParaRPr>
                    </a:p>
                  </a:txBody>
                  <a:tcPr marT="45745" marB="45745"/>
                </a:tc>
                <a:tc>
                  <a:txBody>
                    <a:bodyPr/>
                    <a:lstStyle/>
                    <a:p>
                      <a:pPr algn="ctr"/>
                      <a:r>
                        <a:rPr lang="en-US" altLang="zh-CN" sz="3200" dirty="0">
                          <a:solidFill>
                            <a:srgbClr val="FF0000"/>
                          </a:solidFill>
                        </a:rPr>
                        <a:t>1</a:t>
                      </a:r>
                      <a:endParaRPr lang="zh-CN" altLang="en-US" sz="3200" dirty="0">
                        <a:solidFill>
                          <a:srgbClr val="FF0000"/>
                        </a:solidFill>
                      </a:endParaRPr>
                    </a:p>
                  </a:txBody>
                  <a:tcPr marT="45745" marB="45745"/>
                </a:tc>
                <a:tc>
                  <a:txBody>
                    <a:bodyPr/>
                    <a:lstStyle/>
                    <a:p>
                      <a:pPr algn="ctr"/>
                      <a:r>
                        <a:rPr lang="en-US" altLang="zh-CN" sz="3200" dirty="0">
                          <a:solidFill>
                            <a:srgbClr val="FF0000"/>
                          </a:solidFill>
                        </a:rPr>
                        <a:t>4</a:t>
                      </a:r>
                      <a:endParaRPr lang="zh-CN" altLang="en-US" sz="3200" dirty="0">
                        <a:solidFill>
                          <a:srgbClr val="FF0000"/>
                        </a:solidFill>
                      </a:endParaRPr>
                    </a:p>
                  </a:txBody>
                  <a:tcPr marT="45745" marB="45745"/>
                </a:tc>
                <a:tc>
                  <a:txBody>
                    <a:bodyPr/>
                    <a:lstStyle/>
                    <a:p>
                      <a:pPr algn="ctr"/>
                      <a:r>
                        <a:rPr lang="en-US" altLang="zh-CN" sz="3200" dirty="0">
                          <a:solidFill>
                            <a:srgbClr val="FF0000"/>
                          </a:solidFill>
                        </a:rPr>
                        <a:t>6</a:t>
                      </a:r>
                      <a:endParaRPr lang="zh-CN" altLang="en-US" sz="3200" dirty="0">
                        <a:solidFill>
                          <a:srgbClr val="FF0000"/>
                        </a:solidFill>
                      </a:endParaRPr>
                    </a:p>
                  </a:txBody>
                  <a:tcPr marT="45745" marB="45745"/>
                </a:tc>
                <a:extLst>
                  <a:ext uri="{0D108BD9-81ED-4DB2-BD59-A6C34878D82A}">
                    <a16:rowId xmlns:a16="http://schemas.microsoft.com/office/drawing/2014/main" val="10001"/>
                  </a:ext>
                </a:extLst>
              </a:tr>
              <a:tr h="579438">
                <a:tc>
                  <a:txBody>
                    <a:bodyPr/>
                    <a:lstStyle/>
                    <a:p>
                      <a:pPr algn="ctr"/>
                      <a:r>
                        <a:rPr lang="en-US" altLang="zh-CN" sz="3200" baseline="0" dirty="0"/>
                        <a:t>f</a:t>
                      </a:r>
                      <a:r>
                        <a:rPr lang="en-US" altLang="zh-CN" sz="3200" baseline="-25000" dirty="0"/>
                        <a:t>i</a:t>
                      </a:r>
                      <a:endParaRPr lang="zh-CN" altLang="en-US" sz="3200" baseline="-25000" dirty="0">
                        <a:solidFill>
                          <a:srgbClr val="FF0000"/>
                        </a:solidFill>
                      </a:endParaRPr>
                    </a:p>
                  </a:txBody>
                  <a:tcPr marT="45745" marB="45745"/>
                </a:tc>
                <a:tc>
                  <a:txBody>
                    <a:bodyPr/>
                    <a:lstStyle/>
                    <a:p>
                      <a:pPr algn="ctr"/>
                      <a:r>
                        <a:rPr lang="en-US" altLang="zh-CN" sz="3200" dirty="0">
                          <a:solidFill>
                            <a:srgbClr val="FF0000"/>
                          </a:solidFill>
                        </a:rPr>
                        <a:t>5</a:t>
                      </a:r>
                      <a:endParaRPr lang="zh-CN" altLang="en-US" sz="3200" dirty="0">
                        <a:solidFill>
                          <a:srgbClr val="FF0000"/>
                        </a:solidFill>
                      </a:endParaRPr>
                    </a:p>
                  </a:txBody>
                  <a:tcPr marT="45745" marB="45745"/>
                </a:tc>
                <a:tc>
                  <a:txBody>
                    <a:bodyPr/>
                    <a:lstStyle/>
                    <a:p>
                      <a:pPr algn="ctr"/>
                      <a:r>
                        <a:rPr lang="en-US" altLang="zh-CN" sz="3200" dirty="0">
                          <a:solidFill>
                            <a:srgbClr val="FF0000"/>
                          </a:solidFill>
                        </a:rPr>
                        <a:t>7</a:t>
                      </a:r>
                      <a:endParaRPr lang="zh-CN" altLang="en-US" sz="3200" dirty="0">
                        <a:solidFill>
                          <a:srgbClr val="FF0000"/>
                        </a:solidFill>
                      </a:endParaRPr>
                    </a:p>
                  </a:txBody>
                  <a:tcPr marT="45745" marB="45745"/>
                </a:tc>
                <a:tc>
                  <a:txBody>
                    <a:bodyPr/>
                    <a:lstStyle/>
                    <a:p>
                      <a:pPr algn="ctr"/>
                      <a:r>
                        <a:rPr lang="en-US" altLang="zh-CN" sz="3200" dirty="0">
                          <a:solidFill>
                            <a:srgbClr val="FF0000"/>
                          </a:solidFill>
                        </a:rPr>
                        <a:t>11</a:t>
                      </a:r>
                      <a:endParaRPr lang="zh-CN" altLang="en-US" sz="3200" dirty="0">
                        <a:solidFill>
                          <a:srgbClr val="FF0000"/>
                        </a:solidFill>
                      </a:endParaRPr>
                    </a:p>
                  </a:txBody>
                  <a:tcPr marT="45745" marB="45745"/>
                </a:tc>
                <a:extLst>
                  <a:ext uri="{0D108BD9-81ED-4DB2-BD59-A6C34878D82A}">
                    <a16:rowId xmlns:a16="http://schemas.microsoft.com/office/drawing/2014/main" val="10002"/>
                  </a:ext>
                </a:extLst>
              </a:tr>
            </a:tbl>
          </a:graphicData>
        </a:graphic>
      </p:graphicFrame>
      <p:grpSp>
        <p:nvGrpSpPr>
          <p:cNvPr id="2" name="组合 1"/>
          <p:cNvGrpSpPr/>
          <p:nvPr/>
        </p:nvGrpSpPr>
        <p:grpSpPr>
          <a:xfrm>
            <a:off x="395288" y="1367487"/>
            <a:ext cx="8208962" cy="1825625"/>
            <a:chOff x="395288" y="749300"/>
            <a:chExt cx="8208962" cy="1825625"/>
          </a:xfrm>
        </p:grpSpPr>
        <p:cxnSp>
          <p:nvCxnSpPr>
            <p:cNvPr id="5" name="直接箭头连接符 4"/>
            <p:cNvCxnSpPr/>
            <p:nvPr/>
          </p:nvCxnSpPr>
          <p:spPr>
            <a:xfrm>
              <a:off x="395288" y="2205038"/>
              <a:ext cx="820896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71550" y="2016125"/>
              <a:ext cx="24479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019550" y="749300"/>
              <a:ext cx="30543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345" name="TextBox 16"/>
            <p:cNvSpPr txBox="1">
              <a:spLocks noChangeArrowheads="1"/>
            </p:cNvSpPr>
            <p:nvPr/>
          </p:nvSpPr>
          <p:spPr bwMode="auto">
            <a:xfrm>
              <a:off x="811213" y="2205038"/>
              <a:ext cx="395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a:t>1</a:t>
              </a:r>
              <a:endParaRPr lang="zh-CN" altLang="en-US" sz="1800" b="1"/>
            </a:p>
          </p:txBody>
        </p:sp>
        <p:sp>
          <p:nvSpPr>
            <p:cNvPr id="12346" name="TextBox 17"/>
            <p:cNvSpPr txBox="1">
              <a:spLocks noChangeArrowheads="1"/>
            </p:cNvSpPr>
            <p:nvPr/>
          </p:nvSpPr>
          <p:spPr bwMode="auto">
            <a:xfrm>
              <a:off x="1423988" y="2200633"/>
              <a:ext cx="396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dirty="0"/>
                <a:t>2</a:t>
              </a:r>
              <a:endParaRPr lang="zh-CN" altLang="en-US" sz="1800" b="1" dirty="0"/>
            </a:p>
          </p:txBody>
        </p:sp>
        <p:sp>
          <p:nvSpPr>
            <p:cNvPr id="12347" name="TextBox 18"/>
            <p:cNvSpPr txBox="1">
              <a:spLocks noChangeArrowheads="1"/>
            </p:cNvSpPr>
            <p:nvPr/>
          </p:nvSpPr>
          <p:spPr bwMode="auto">
            <a:xfrm>
              <a:off x="2027238" y="2200633"/>
              <a:ext cx="395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a:t>3</a:t>
              </a:r>
              <a:endParaRPr lang="zh-CN" altLang="en-US" sz="1800" b="1"/>
            </a:p>
          </p:txBody>
        </p:sp>
        <p:sp>
          <p:nvSpPr>
            <p:cNvPr id="12348" name="TextBox 19"/>
            <p:cNvSpPr txBox="1">
              <a:spLocks noChangeArrowheads="1"/>
            </p:cNvSpPr>
            <p:nvPr/>
          </p:nvSpPr>
          <p:spPr bwMode="auto">
            <a:xfrm>
              <a:off x="3241675" y="219075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a:t>5</a:t>
              </a:r>
              <a:endParaRPr lang="zh-CN" altLang="en-US" sz="1800" b="1"/>
            </a:p>
          </p:txBody>
        </p:sp>
        <p:sp>
          <p:nvSpPr>
            <p:cNvPr id="12349" name="TextBox 20"/>
            <p:cNvSpPr txBox="1">
              <a:spLocks noChangeArrowheads="1"/>
            </p:cNvSpPr>
            <p:nvPr/>
          </p:nvSpPr>
          <p:spPr bwMode="auto">
            <a:xfrm>
              <a:off x="5076825" y="2205038"/>
              <a:ext cx="395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a:t>8</a:t>
              </a:r>
              <a:endParaRPr lang="zh-CN" altLang="en-US" sz="1800" b="1"/>
            </a:p>
          </p:txBody>
        </p:sp>
        <p:cxnSp>
          <p:nvCxnSpPr>
            <p:cNvPr id="22" name="直接连接符 21"/>
            <p:cNvCxnSpPr/>
            <p:nvPr/>
          </p:nvCxnSpPr>
          <p:spPr>
            <a:xfrm>
              <a:off x="2825750" y="1412875"/>
              <a:ext cx="183673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351" name="TextBox 22"/>
            <p:cNvSpPr txBox="1">
              <a:spLocks noChangeArrowheads="1"/>
            </p:cNvSpPr>
            <p:nvPr/>
          </p:nvSpPr>
          <p:spPr bwMode="auto">
            <a:xfrm>
              <a:off x="2657475" y="2176463"/>
              <a:ext cx="396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a:t>4</a:t>
              </a:r>
              <a:endParaRPr lang="zh-CN" altLang="en-US" sz="1800" b="1"/>
            </a:p>
          </p:txBody>
        </p:sp>
        <p:sp>
          <p:nvSpPr>
            <p:cNvPr id="12352" name="TextBox 23"/>
            <p:cNvSpPr txBox="1">
              <a:spLocks noChangeArrowheads="1"/>
            </p:cNvSpPr>
            <p:nvPr/>
          </p:nvSpPr>
          <p:spPr bwMode="auto">
            <a:xfrm>
              <a:off x="4460875" y="2200633"/>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a:t>7</a:t>
              </a:r>
              <a:endParaRPr lang="zh-CN" altLang="en-US" sz="1800" b="1"/>
            </a:p>
          </p:txBody>
        </p:sp>
        <p:sp>
          <p:nvSpPr>
            <p:cNvPr id="12353" name="TextBox 25"/>
            <p:cNvSpPr txBox="1">
              <a:spLocks noChangeArrowheads="1"/>
            </p:cNvSpPr>
            <p:nvPr/>
          </p:nvSpPr>
          <p:spPr bwMode="auto">
            <a:xfrm>
              <a:off x="3851275" y="2205038"/>
              <a:ext cx="396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a:t>6</a:t>
              </a:r>
              <a:endParaRPr lang="zh-CN" altLang="en-US" sz="1800" b="1"/>
            </a:p>
          </p:txBody>
        </p:sp>
        <p:sp>
          <p:nvSpPr>
            <p:cNvPr id="12354" name="TextBox 26"/>
            <p:cNvSpPr txBox="1">
              <a:spLocks noChangeArrowheads="1"/>
            </p:cNvSpPr>
            <p:nvPr/>
          </p:nvSpPr>
          <p:spPr bwMode="auto">
            <a:xfrm>
              <a:off x="5700713" y="2189163"/>
              <a:ext cx="395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a:t>9</a:t>
              </a:r>
              <a:endParaRPr lang="zh-CN" altLang="en-US" sz="1800" b="1"/>
            </a:p>
          </p:txBody>
        </p:sp>
        <p:sp>
          <p:nvSpPr>
            <p:cNvPr id="12355" name="TextBox 27"/>
            <p:cNvSpPr txBox="1">
              <a:spLocks noChangeArrowheads="1"/>
            </p:cNvSpPr>
            <p:nvPr/>
          </p:nvSpPr>
          <p:spPr bwMode="auto">
            <a:xfrm>
              <a:off x="6303963" y="2205038"/>
              <a:ext cx="571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a:t>10</a:t>
              </a:r>
              <a:endParaRPr lang="zh-CN" altLang="en-US" sz="1800" b="1"/>
            </a:p>
          </p:txBody>
        </p:sp>
        <p:sp>
          <p:nvSpPr>
            <p:cNvPr id="12379" name="TextBox 31"/>
            <p:cNvSpPr txBox="1">
              <a:spLocks noChangeArrowheads="1"/>
            </p:cNvSpPr>
            <p:nvPr/>
          </p:nvSpPr>
          <p:spPr bwMode="auto">
            <a:xfrm>
              <a:off x="6804025" y="2205038"/>
              <a:ext cx="571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a:t>11</a:t>
              </a:r>
              <a:endParaRPr lang="zh-CN" altLang="en-US" sz="1800" b="1"/>
            </a:p>
          </p:txBody>
        </p:sp>
      </p:grpSp>
      <p:sp>
        <p:nvSpPr>
          <p:cNvPr id="33" name="TextBox 32"/>
          <p:cNvSpPr txBox="1">
            <a:spLocks noChangeArrowheads="1"/>
          </p:cNvSpPr>
          <p:nvPr/>
        </p:nvSpPr>
        <p:spPr bwMode="auto">
          <a:xfrm>
            <a:off x="1820863" y="5805488"/>
            <a:ext cx="4483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400" b="1" dirty="0">
                <a:solidFill>
                  <a:srgbClr val="FF0000"/>
                </a:solidFill>
                <a:cs typeface="Arial" panose="020B0604020202020204" pitchFamily="34" charset="0"/>
              </a:rPr>
              <a:t>最大的相容活动子集</a:t>
            </a:r>
            <a:r>
              <a:rPr lang="en-US" altLang="zh-CN" sz="2400" b="1" dirty="0">
                <a:solidFill>
                  <a:srgbClr val="FF0000"/>
                </a:solidFill>
              </a:rPr>
              <a:t>, { a</a:t>
            </a:r>
            <a:r>
              <a:rPr lang="en-US" altLang="zh-CN" sz="2400" b="1" baseline="-25000" dirty="0">
                <a:solidFill>
                  <a:srgbClr val="FF0000"/>
                </a:solidFill>
              </a:rPr>
              <a:t>1</a:t>
            </a:r>
            <a:r>
              <a:rPr lang="en-US" altLang="zh-CN" sz="2400" b="1" dirty="0">
                <a:solidFill>
                  <a:srgbClr val="FF0000"/>
                </a:solidFill>
              </a:rPr>
              <a:t>,a</a:t>
            </a:r>
            <a:r>
              <a:rPr lang="en-US" altLang="zh-CN" sz="2400" b="1" baseline="-25000" dirty="0">
                <a:solidFill>
                  <a:srgbClr val="FF0000"/>
                </a:solidFill>
              </a:rPr>
              <a:t>3</a:t>
            </a:r>
            <a:r>
              <a:rPr lang="en-US" altLang="zh-CN" sz="2400" b="1" dirty="0">
                <a:solidFill>
                  <a:srgbClr val="FF0000"/>
                </a:solidFill>
              </a:rPr>
              <a:t>}</a:t>
            </a:r>
            <a:endParaRPr lang="zh-CN" altLang="en-US" sz="2400" b="1" dirty="0">
              <a:solidFill>
                <a:srgbClr val="FF0000"/>
              </a:solidFill>
            </a:endParaRPr>
          </a:p>
        </p:txBody>
      </p:sp>
      <p:sp>
        <p:nvSpPr>
          <p:cNvPr id="23" name="标题 2"/>
          <p:cNvSpPr>
            <a:spLocks noGrp="1"/>
          </p:cNvSpPr>
          <p:nvPr>
            <p:ph type="title"/>
          </p:nvPr>
        </p:nvSpPr>
        <p:spPr>
          <a:xfrm>
            <a:off x="22797" y="12700"/>
            <a:ext cx="9121203" cy="1138237"/>
          </a:xfrm>
        </p:spPr>
        <p:txBody>
          <a:bodyPr/>
          <a:lstStyle/>
          <a:p>
            <a:pPr algn="ctr"/>
            <a:r>
              <a:rPr lang="en-US" altLang="zh-CN" dirty="0"/>
              <a:t> </a:t>
            </a:r>
            <a:r>
              <a:rPr lang="zh-CN" altLang="en-US" dirty="0"/>
              <a:t> 贪心算法</a:t>
            </a:r>
          </a:p>
        </p:txBody>
      </p:sp>
      <p:sp>
        <p:nvSpPr>
          <p:cNvPr id="24" name="TextBox 31"/>
          <p:cNvSpPr txBox="1">
            <a:spLocks noChangeArrowheads="1"/>
          </p:cNvSpPr>
          <p:nvPr/>
        </p:nvSpPr>
        <p:spPr bwMode="auto">
          <a:xfrm>
            <a:off x="2276397" y="3171177"/>
            <a:ext cx="4527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400" b="1" dirty="0">
                <a:solidFill>
                  <a:srgbClr val="0000CC"/>
                </a:solidFill>
                <a:cs typeface="Arial" panose="020B0604020202020204" pitchFamily="34" charset="0"/>
              </a:rPr>
              <a:t>活动占用时间少的优先的反例</a:t>
            </a:r>
            <a:endParaRPr lang="zh-CN" altLang="en-US" sz="2400" b="1" dirty="0">
              <a:solidFill>
                <a:srgbClr val="0000CC"/>
              </a:solidFill>
            </a:endParaRPr>
          </a:p>
        </p:txBody>
      </p:sp>
    </p:spTree>
    <p:extLst>
      <p:ext uri="{BB962C8B-B14F-4D97-AF65-F5344CB8AC3E}">
        <p14:creationId xmlns:p14="http://schemas.microsoft.com/office/powerpoint/2010/main" val="1054079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lvl="1">
              <a:lnSpc>
                <a:spcPct val="150000"/>
              </a:lnSpc>
            </a:pPr>
            <a:r>
              <a:rPr lang="zh-CN" altLang="en-US" dirty="0"/>
              <a:t>结束时间早的优先</a:t>
            </a:r>
            <a:endParaRPr lang="en-US" altLang="zh-CN" dirty="0"/>
          </a:p>
          <a:p>
            <a:pPr lvl="2">
              <a:lnSpc>
                <a:spcPct val="150000"/>
              </a:lnSpc>
            </a:pPr>
            <a:r>
              <a:rPr lang="zh-CN" altLang="en-US" dirty="0">
                <a:latin typeface="楷体" panose="02010609060101010101" pitchFamily="49" charset="-122"/>
                <a:ea typeface="楷体" panose="02010609060101010101" pitchFamily="49" charset="-122"/>
              </a:rPr>
              <a:t>每次总是选择具有</a:t>
            </a:r>
            <a:r>
              <a:rPr lang="zh-CN" altLang="en-US" dirty="0">
                <a:solidFill>
                  <a:srgbClr val="FF0000"/>
                </a:solidFill>
                <a:latin typeface="楷体" panose="02010609060101010101" pitchFamily="49" charset="-122"/>
                <a:ea typeface="楷体" panose="02010609060101010101" pitchFamily="49" charset="-122"/>
              </a:rPr>
              <a:t>最早结束时间的相容活动</a:t>
            </a:r>
            <a:r>
              <a:rPr lang="zh-CN" altLang="en-US" dirty="0">
                <a:latin typeface="楷体" panose="02010609060101010101" pitchFamily="49" charset="-122"/>
                <a:ea typeface="楷体" panose="02010609060101010101" pitchFamily="49" charset="-122"/>
              </a:rPr>
              <a:t>加入解集合中。直观上，按这种方法选择相容活动为未安排活动留下尽可能多的时间。也就是说，该算法的贪心选择的意义是使剩余的可安排时间段极大化，以便安排尽可能多的相容活动。</a:t>
            </a:r>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p:spTree>
    <p:extLst>
      <p:ext uri="{BB962C8B-B14F-4D97-AF65-F5344CB8AC3E}">
        <p14:creationId xmlns:p14="http://schemas.microsoft.com/office/powerpoint/2010/main" val="385804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extLst/>
          </p:nvPr>
        </p:nvGraphicFramePr>
        <p:xfrm>
          <a:off x="971550" y="1245939"/>
          <a:ext cx="6096000" cy="1484312"/>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1078">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71078">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1078">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1078">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grpSp>
        <p:nvGrpSpPr>
          <p:cNvPr id="2" name="组合 1"/>
          <p:cNvGrpSpPr/>
          <p:nvPr/>
        </p:nvGrpSpPr>
        <p:grpSpPr>
          <a:xfrm>
            <a:off x="395288" y="1822202"/>
            <a:ext cx="8208962" cy="1293633"/>
            <a:chOff x="395288" y="1345687"/>
            <a:chExt cx="8208962" cy="1293633"/>
          </a:xfrm>
        </p:grpSpPr>
        <p:cxnSp>
          <p:nvCxnSpPr>
            <p:cNvPr id="5" name="直接箭头连接符 4"/>
            <p:cNvCxnSpPr/>
            <p:nvPr/>
          </p:nvCxnSpPr>
          <p:spPr>
            <a:xfrm>
              <a:off x="395288" y="2282312"/>
              <a:ext cx="820896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71550" y="2093399"/>
              <a:ext cx="122396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573213" y="1942587"/>
              <a:ext cx="183673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297" name="TextBox 16"/>
            <p:cNvSpPr txBox="1">
              <a:spLocks noChangeArrowheads="1"/>
            </p:cNvSpPr>
            <p:nvPr/>
          </p:nvSpPr>
          <p:spPr bwMode="auto">
            <a:xfrm>
              <a:off x="811213" y="2256554"/>
              <a:ext cx="395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dirty="0"/>
                <a:t>1</a:t>
              </a:r>
              <a:endParaRPr lang="zh-CN" altLang="en-US" sz="1800" b="1" dirty="0"/>
            </a:p>
          </p:txBody>
        </p:sp>
        <p:sp>
          <p:nvSpPr>
            <p:cNvPr id="10298" name="TextBox 17"/>
            <p:cNvSpPr txBox="1">
              <a:spLocks noChangeArrowheads="1"/>
            </p:cNvSpPr>
            <p:nvPr/>
          </p:nvSpPr>
          <p:spPr bwMode="auto">
            <a:xfrm>
              <a:off x="1423988" y="2265028"/>
              <a:ext cx="396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dirty="0"/>
                <a:t>2</a:t>
              </a:r>
              <a:endParaRPr lang="zh-CN" altLang="en-US" sz="1800" b="1" dirty="0"/>
            </a:p>
          </p:txBody>
        </p:sp>
        <p:sp>
          <p:nvSpPr>
            <p:cNvPr id="10299" name="TextBox 18"/>
            <p:cNvSpPr txBox="1">
              <a:spLocks noChangeArrowheads="1"/>
            </p:cNvSpPr>
            <p:nvPr/>
          </p:nvSpPr>
          <p:spPr bwMode="auto">
            <a:xfrm>
              <a:off x="2027238" y="2265028"/>
              <a:ext cx="395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a:t>3</a:t>
              </a:r>
              <a:endParaRPr lang="zh-CN" altLang="en-US" sz="1800" b="1"/>
            </a:p>
          </p:txBody>
        </p:sp>
        <p:sp>
          <p:nvSpPr>
            <p:cNvPr id="10300" name="TextBox 19"/>
            <p:cNvSpPr txBox="1">
              <a:spLocks noChangeArrowheads="1"/>
            </p:cNvSpPr>
            <p:nvPr/>
          </p:nvSpPr>
          <p:spPr bwMode="auto">
            <a:xfrm>
              <a:off x="3241675" y="2255145"/>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dirty="0"/>
                <a:t>5</a:t>
              </a:r>
              <a:endParaRPr lang="zh-CN" altLang="en-US" sz="1800" b="1" dirty="0"/>
            </a:p>
          </p:txBody>
        </p:sp>
        <p:sp>
          <p:nvSpPr>
            <p:cNvPr id="10301" name="TextBox 20"/>
            <p:cNvSpPr txBox="1">
              <a:spLocks noChangeArrowheads="1"/>
            </p:cNvSpPr>
            <p:nvPr/>
          </p:nvSpPr>
          <p:spPr bwMode="auto">
            <a:xfrm>
              <a:off x="5076825" y="2256554"/>
              <a:ext cx="395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a:t>8</a:t>
              </a:r>
              <a:endParaRPr lang="zh-CN" altLang="en-US" sz="1800" b="1"/>
            </a:p>
          </p:txBody>
        </p:sp>
        <p:cxnSp>
          <p:nvCxnSpPr>
            <p:cNvPr id="22" name="直接连接符 21"/>
            <p:cNvCxnSpPr/>
            <p:nvPr/>
          </p:nvCxnSpPr>
          <p:spPr>
            <a:xfrm>
              <a:off x="2808288" y="1806062"/>
              <a:ext cx="18351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303" name="TextBox 22"/>
            <p:cNvSpPr txBox="1">
              <a:spLocks noChangeArrowheads="1"/>
            </p:cNvSpPr>
            <p:nvPr/>
          </p:nvSpPr>
          <p:spPr bwMode="auto">
            <a:xfrm>
              <a:off x="2657475" y="2253737"/>
              <a:ext cx="396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dirty="0"/>
                <a:t>4</a:t>
              </a:r>
              <a:endParaRPr lang="zh-CN" altLang="en-US" sz="1800" b="1" dirty="0"/>
            </a:p>
          </p:txBody>
        </p:sp>
        <p:sp>
          <p:nvSpPr>
            <p:cNvPr id="10304" name="TextBox 23"/>
            <p:cNvSpPr txBox="1">
              <a:spLocks noChangeArrowheads="1"/>
            </p:cNvSpPr>
            <p:nvPr/>
          </p:nvSpPr>
          <p:spPr bwMode="auto">
            <a:xfrm>
              <a:off x="4460875" y="2265028"/>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dirty="0"/>
                <a:t>7</a:t>
              </a:r>
              <a:endParaRPr lang="zh-CN" altLang="en-US" sz="1800" b="1" dirty="0"/>
            </a:p>
          </p:txBody>
        </p:sp>
        <p:cxnSp>
          <p:nvCxnSpPr>
            <p:cNvPr id="25" name="直接连接符 24"/>
            <p:cNvCxnSpPr/>
            <p:nvPr/>
          </p:nvCxnSpPr>
          <p:spPr>
            <a:xfrm>
              <a:off x="4032250" y="1561587"/>
              <a:ext cx="18351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306" name="TextBox 25"/>
            <p:cNvSpPr txBox="1">
              <a:spLocks noChangeArrowheads="1"/>
            </p:cNvSpPr>
            <p:nvPr/>
          </p:nvSpPr>
          <p:spPr bwMode="auto">
            <a:xfrm>
              <a:off x="3851275" y="2269433"/>
              <a:ext cx="396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dirty="0"/>
                <a:t>6</a:t>
              </a:r>
              <a:endParaRPr lang="zh-CN" altLang="en-US" sz="1800" b="1" dirty="0"/>
            </a:p>
          </p:txBody>
        </p:sp>
        <p:sp>
          <p:nvSpPr>
            <p:cNvPr id="10307" name="TextBox 26"/>
            <p:cNvSpPr txBox="1">
              <a:spLocks noChangeArrowheads="1"/>
            </p:cNvSpPr>
            <p:nvPr/>
          </p:nvSpPr>
          <p:spPr bwMode="auto">
            <a:xfrm>
              <a:off x="5700713" y="2253558"/>
              <a:ext cx="395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a:t>9</a:t>
              </a:r>
              <a:endParaRPr lang="zh-CN" altLang="en-US" sz="1800" b="1"/>
            </a:p>
          </p:txBody>
        </p:sp>
        <p:sp>
          <p:nvSpPr>
            <p:cNvPr id="10308" name="TextBox 27"/>
            <p:cNvSpPr txBox="1">
              <a:spLocks noChangeArrowheads="1"/>
            </p:cNvSpPr>
            <p:nvPr/>
          </p:nvSpPr>
          <p:spPr bwMode="auto">
            <a:xfrm>
              <a:off x="6303963" y="2256554"/>
              <a:ext cx="571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a:t>10</a:t>
              </a:r>
              <a:endParaRPr lang="zh-CN" altLang="en-US" sz="1800" b="1"/>
            </a:p>
          </p:txBody>
        </p:sp>
        <p:cxnSp>
          <p:nvCxnSpPr>
            <p:cNvPr id="29" name="直接连接符 28"/>
            <p:cNvCxnSpPr/>
            <p:nvPr/>
          </p:nvCxnSpPr>
          <p:spPr>
            <a:xfrm>
              <a:off x="5256213" y="1345687"/>
              <a:ext cx="12239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310" name="TextBox 29"/>
          <p:cNvSpPr txBox="1">
            <a:spLocks noChangeArrowheads="1"/>
          </p:cNvSpPr>
          <p:nvPr/>
        </p:nvSpPr>
        <p:spPr bwMode="auto">
          <a:xfrm>
            <a:off x="971550" y="3068638"/>
            <a:ext cx="72009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a:t>n=5 </a:t>
            </a:r>
          </a:p>
        </p:txBody>
      </p:sp>
      <p:graphicFrame>
        <p:nvGraphicFramePr>
          <p:cNvPr id="31" name="表格 30"/>
          <p:cNvGraphicFramePr>
            <a:graphicFrameLocks noGrp="1"/>
          </p:cNvGraphicFramePr>
          <p:nvPr>
            <p:extLst/>
          </p:nvPr>
        </p:nvGraphicFramePr>
        <p:xfrm>
          <a:off x="1009650" y="3789363"/>
          <a:ext cx="6096000" cy="1737102"/>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578908">
                <a:tc>
                  <a:txBody>
                    <a:bodyPr/>
                    <a:lstStyle/>
                    <a:p>
                      <a:pPr algn="ctr"/>
                      <a:r>
                        <a:rPr lang="en-US" altLang="zh-CN" sz="3200" baseline="0" dirty="0" err="1">
                          <a:solidFill>
                            <a:schemeClr val="tx1"/>
                          </a:solidFill>
                        </a:rPr>
                        <a:t>a</a:t>
                      </a:r>
                      <a:r>
                        <a:rPr lang="en-US" altLang="zh-CN" sz="3200" baseline="-25000" dirty="0" err="1">
                          <a:solidFill>
                            <a:schemeClr val="tx1"/>
                          </a:solidFill>
                        </a:rPr>
                        <a:t>i</a:t>
                      </a:r>
                      <a:endParaRPr lang="zh-CN" altLang="en-US" sz="3200" baseline="-25000" dirty="0">
                        <a:solidFill>
                          <a:schemeClr val="tx1"/>
                        </a:solidFill>
                      </a:endParaRPr>
                    </a:p>
                  </a:txBody>
                  <a:tcPr marT="45677" marB="45677"/>
                </a:tc>
                <a:tc>
                  <a:txBody>
                    <a:bodyPr/>
                    <a:lstStyle/>
                    <a:p>
                      <a:pPr algn="ctr"/>
                      <a:r>
                        <a:rPr lang="en-US" altLang="zh-CN" sz="3200" dirty="0">
                          <a:solidFill>
                            <a:schemeClr val="tx1"/>
                          </a:solidFill>
                        </a:rPr>
                        <a:t>1</a:t>
                      </a:r>
                      <a:endParaRPr lang="zh-CN" altLang="en-US" sz="3200" dirty="0">
                        <a:solidFill>
                          <a:schemeClr val="tx1"/>
                        </a:solidFill>
                      </a:endParaRPr>
                    </a:p>
                  </a:txBody>
                  <a:tcPr marT="45677" marB="45677"/>
                </a:tc>
                <a:tc>
                  <a:txBody>
                    <a:bodyPr/>
                    <a:lstStyle/>
                    <a:p>
                      <a:pPr algn="ctr"/>
                      <a:r>
                        <a:rPr lang="en-US" altLang="zh-CN" sz="3200" dirty="0">
                          <a:solidFill>
                            <a:schemeClr val="tx1"/>
                          </a:solidFill>
                        </a:rPr>
                        <a:t>2</a:t>
                      </a:r>
                      <a:endParaRPr lang="zh-CN" altLang="en-US" sz="3200" dirty="0">
                        <a:solidFill>
                          <a:schemeClr val="tx1"/>
                        </a:solidFill>
                      </a:endParaRPr>
                    </a:p>
                  </a:txBody>
                  <a:tcPr marT="45677" marB="45677"/>
                </a:tc>
                <a:tc>
                  <a:txBody>
                    <a:bodyPr/>
                    <a:lstStyle/>
                    <a:p>
                      <a:pPr algn="ctr"/>
                      <a:r>
                        <a:rPr lang="en-US" altLang="zh-CN" sz="3200" dirty="0">
                          <a:solidFill>
                            <a:schemeClr val="tx1"/>
                          </a:solidFill>
                        </a:rPr>
                        <a:t>3</a:t>
                      </a:r>
                      <a:endParaRPr lang="zh-CN" altLang="en-US" sz="3200" dirty="0">
                        <a:solidFill>
                          <a:schemeClr val="tx1"/>
                        </a:solidFill>
                      </a:endParaRPr>
                    </a:p>
                  </a:txBody>
                  <a:tcPr marT="45677" marB="45677"/>
                </a:tc>
                <a:tc>
                  <a:txBody>
                    <a:bodyPr/>
                    <a:lstStyle/>
                    <a:p>
                      <a:pPr algn="ctr"/>
                      <a:r>
                        <a:rPr lang="en-US" altLang="zh-CN" sz="3200" dirty="0">
                          <a:solidFill>
                            <a:schemeClr val="tx1"/>
                          </a:solidFill>
                        </a:rPr>
                        <a:t>4</a:t>
                      </a:r>
                      <a:endParaRPr lang="zh-CN" altLang="en-US" sz="3200" dirty="0">
                        <a:solidFill>
                          <a:schemeClr val="tx1"/>
                        </a:solidFill>
                      </a:endParaRPr>
                    </a:p>
                  </a:txBody>
                  <a:tcPr marT="45677" marB="45677"/>
                </a:tc>
                <a:tc>
                  <a:txBody>
                    <a:bodyPr/>
                    <a:lstStyle/>
                    <a:p>
                      <a:pPr algn="ctr"/>
                      <a:r>
                        <a:rPr lang="en-US" altLang="zh-CN" sz="3200" dirty="0">
                          <a:solidFill>
                            <a:schemeClr val="tx1"/>
                          </a:solidFill>
                        </a:rPr>
                        <a:t>5</a:t>
                      </a:r>
                      <a:endParaRPr lang="zh-CN" altLang="en-US" sz="3200" dirty="0">
                        <a:solidFill>
                          <a:schemeClr val="tx1"/>
                        </a:solidFill>
                      </a:endParaRPr>
                    </a:p>
                  </a:txBody>
                  <a:tcPr marT="45677" marB="45677"/>
                </a:tc>
                <a:extLst>
                  <a:ext uri="{0D108BD9-81ED-4DB2-BD59-A6C34878D82A}">
                    <a16:rowId xmlns:a16="http://schemas.microsoft.com/office/drawing/2014/main" val="10000"/>
                  </a:ext>
                </a:extLst>
              </a:tr>
              <a:tr h="578908">
                <a:tc>
                  <a:txBody>
                    <a:bodyPr/>
                    <a:lstStyle/>
                    <a:p>
                      <a:pPr algn="ctr"/>
                      <a:r>
                        <a:rPr lang="en-US" altLang="zh-CN" sz="3200" dirty="0" err="1"/>
                        <a:t>s</a:t>
                      </a:r>
                      <a:r>
                        <a:rPr lang="en-US" altLang="zh-CN" sz="3200" baseline="-25000" dirty="0" err="1"/>
                        <a:t>i</a:t>
                      </a:r>
                      <a:endParaRPr lang="zh-CN" altLang="en-US" sz="3200" baseline="-25000" dirty="0">
                        <a:solidFill>
                          <a:srgbClr val="FF0000"/>
                        </a:solidFill>
                      </a:endParaRPr>
                    </a:p>
                  </a:txBody>
                  <a:tcPr marT="45677" marB="45677"/>
                </a:tc>
                <a:tc>
                  <a:txBody>
                    <a:bodyPr/>
                    <a:lstStyle/>
                    <a:p>
                      <a:pPr algn="ctr"/>
                      <a:r>
                        <a:rPr lang="en-US" altLang="zh-CN" sz="3200" dirty="0">
                          <a:solidFill>
                            <a:srgbClr val="FF0000"/>
                          </a:solidFill>
                        </a:rPr>
                        <a:t>1</a:t>
                      </a:r>
                      <a:endParaRPr lang="zh-CN" altLang="en-US" sz="3200" dirty="0">
                        <a:solidFill>
                          <a:srgbClr val="FF0000"/>
                        </a:solidFill>
                      </a:endParaRPr>
                    </a:p>
                  </a:txBody>
                  <a:tcPr marT="45677" marB="45677"/>
                </a:tc>
                <a:tc>
                  <a:txBody>
                    <a:bodyPr/>
                    <a:lstStyle/>
                    <a:p>
                      <a:pPr algn="ctr"/>
                      <a:r>
                        <a:rPr lang="en-US" altLang="zh-CN" sz="3200" dirty="0">
                          <a:solidFill>
                            <a:srgbClr val="FF0000"/>
                          </a:solidFill>
                        </a:rPr>
                        <a:t>2</a:t>
                      </a:r>
                      <a:endParaRPr lang="zh-CN" altLang="en-US" sz="3200" dirty="0">
                        <a:solidFill>
                          <a:srgbClr val="FF0000"/>
                        </a:solidFill>
                      </a:endParaRPr>
                    </a:p>
                  </a:txBody>
                  <a:tcPr marT="45677" marB="45677"/>
                </a:tc>
                <a:tc>
                  <a:txBody>
                    <a:bodyPr/>
                    <a:lstStyle/>
                    <a:p>
                      <a:pPr algn="ctr"/>
                      <a:r>
                        <a:rPr lang="en-US" altLang="zh-CN" sz="3200" dirty="0">
                          <a:solidFill>
                            <a:srgbClr val="FF0000"/>
                          </a:solidFill>
                        </a:rPr>
                        <a:t>4</a:t>
                      </a:r>
                      <a:endParaRPr lang="zh-CN" altLang="en-US" sz="3200" dirty="0">
                        <a:solidFill>
                          <a:srgbClr val="FF0000"/>
                        </a:solidFill>
                      </a:endParaRPr>
                    </a:p>
                  </a:txBody>
                  <a:tcPr marT="45677" marB="45677"/>
                </a:tc>
                <a:tc>
                  <a:txBody>
                    <a:bodyPr/>
                    <a:lstStyle/>
                    <a:p>
                      <a:pPr algn="ctr"/>
                      <a:r>
                        <a:rPr lang="en-US" altLang="zh-CN" sz="3200" dirty="0">
                          <a:solidFill>
                            <a:srgbClr val="FF0000"/>
                          </a:solidFill>
                        </a:rPr>
                        <a:t>6</a:t>
                      </a:r>
                      <a:endParaRPr lang="zh-CN" altLang="en-US" sz="3200" dirty="0">
                        <a:solidFill>
                          <a:srgbClr val="FF0000"/>
                        </a:solidFill>
                      </a:endParaRPr>
                    </a:p>
                  </a:txBody>
                  <a:tcPr marT="45677" marB="45677"/>
                </a:tc>
                <a:tc>
                  <a:txBody>
                    <a:bodyPr/>
                    <a:lstStyle/>
                    <a:p>
                      <a:pPr algn="ctr"/>
                      <a:r>
                        <a:rPr lang="en-US" altLang="zh-CN" sz="3200" dirty="0">
                          <a:solidFill>
                            <a:srgbClr val="FF0000"/>
                          </a:solidFill>
                        </a:rPr>
                        <a:t>8</a:t>
                      </a:r>
                      <a:endParaRPr lang="zh-CN" altLang="en-US" sz="3200" dirty="0">
                        <a:solidFill>
                          <a:srgbClr val="FF0000"/>
                        </a:solidFill>
                      </a:endParaRPr>
                    </a:p>
                  </a:txBody>
                  <a:tcPr marT="45677" marB="45677"/>
                </a:tc>
                <a:extLst>
                  <a:ext uri="{0D108BD9-81ED-4DB2-BD59-A6C34878D82A}">
                    <a16:rowId xmlns:a16="http://schemas.microsoft.com/office/drawing/2014/main" val="10001"/>
                  </a:ext>
                </a:extLst>
              </a:tr>
              <a:tr h="578908">
                <a:tc>
                  <a:txBody>
                    <a:bodyPr/>
                    <a:lstStyle/>
                    <a:p>
                      <a:pPr algn="ctr"/>
                      <a:r>
                        <a:rPr lang="en-US" altLang="zh-CN" sz="3200" baseline="0" dirty="0"/>
                        <a:t>f</a:t>
                      </a:r>
                      <a:r>
                        <a:rPr lang="en-US" altLang="zh-CN" sz="3200" baseline="-25000" dirty="0"/>
                        <a:t>i</a:t>
                      </a:r>
                      <a:endParaRPr lang="zh-CN" altLang="en-US" sz="3200" baseline="-25000" dirty="0">
                        <a:solidFill>
                          <a:srgbClr val="FF0000"/>
                        </a:solidFill>
                      </a:endParaRPr>
                    </a:p>
                  </a:txBody>
                  <a:tcPr marT="45677" marB="45677"/>
                </a:tc>
                <a:tc>
                  <a:txBody>
                    <a:bodyPr/>
                    <a:lstStyle/>
                    <a:p>
                      <a:pPr algn="ctr"/>
                      <a:r>
                        <a:rPr lang="en-US" altLang="zh-CN" sz="3200" dirty="0">
                          <a:solidFill>
                            <a:srgbClr val="FF0000"/>
                          </a:solidFill>
                        </a:rPr>
                        <a:t>3</a:t>
                      </a:r>
                      <a:endParaRPr lang="zh-CN" altLang="en-US" sz="3200" dirty="0">
                        <a:solidFill>
                          <a:srgbClr val="FF0000"/>
                        </a:solidFill>
                      </a:endParaRPr>
                    </a:p>
                  </a:txBody>
                  <a:tcPr marT="45677" marB="45677"/>
                </a:tc>
                <a:tc>
                  <a:txBody>
                    <a:bodyPr/>
                    <a:lstStyle/>
                    <a:p>
                      <a:pPr algn="ctr"/>
                      <a:r>
                        <a:rPr lang="en-US" altLang="zh-CN" sz="3200" dirty="0">
                          <a:solidFill>
                            <a:srgbClr val="FF0000"/>
                          </a:solidFill>
                        </a:rPr>
                        <a:t>5</a:t>
                      </a:r>
                      <a:endParaRPr lang="zh-CN" altLang="en-US" sz="3200" dirty="0">
                        <a:solidFill>
                          <a:srgbClr val="FF0000"/>
                        </a:solidFill>
                      </a:endParaRPr>
                    </a:p>
                  </a:txBody>
                  <a:tcPr marT="45677" marB="45677"/>
                </a:tc>
                <a:tc>
                  <a:txBody>
                    <a:bodyPr/>
                    <a:lstStyle/>
                    <a:p>
                      <a:pPr algn="ctr"/>
                      <a:r>
                        <a:rPr lang="en-US" altLang="zh-CN" sz="3200" dirty="0">
                          <a:solidFill>
                            <a:srgbClr val="FF0000"/>
                          </a:solidFill>
                        </a:rPr>
                        <a:t>7</a:t>
                      </a:r>
                      <a:endParaRPr lang="zh-CN" altLang="en-US" sz="3200" dirty="0">
                        <a:solidFill>
                          <a:srgbClr val="FF0000"/>
                        </a:solidFill>
                      </a:endParaRPr>
                    </a:p>
                  </a:txBody>
                  <a:tcPr marT="45677" marB="45677"/>
                </a:tc>
                <a:tc>
                  <a:txBody>
                    <a:bodyPr/>
                    <a:lstStyle/>
                    <a:p>
                      <a:pPr algn="ctr"/>
                      <a:r>
                        <a:rPr lang="en-US" altLang="zh-CN" sz="3200" dirty="0">
                          <a:solidFill>
                            <a:srgbClr val="FF0000"/>
                          </a:solidFill>
                        </a:rPr>
                        <a:t>9</a:t>
                      </a:r>
                      <a:endParaRPr lang="zh-CN" altLang="en-US" sz="3200" dirty="0">
                        <a:solidFill>
                          <a:srgbClr val="FF0000"/>
                        </a:solidFill>
                      </a:endParaRPr>
                    </a:p>
                  </a:txBody>
                  <a:tcPr marT="45677" marB="45677"/>
                </a:tc>
                <a:tc>
                  <a:txBody>
                    <a:bodyPr/>
                    <a:lstStyle/>
                    <a:p>
                      <a:pPr algn="ctr"/>
                      <a:r>
                        <a:rPr lang="en-US" altLang="zh-CN" sz="3200" dirty="0">
                          <a:solidFill>
                            <a:srgbClr val="FF0000"/>
                          </a:solidFill>
                        </a:rPr>
                        <a:t>10</a:t>
                      </a:r>
                      <a:endParaRPr lang="zh-CN" altLang="en-US" sz="3200" dirty="0">
                        <a:solidFill>
                          <a:srgbClr val="FF0000"/>
                        </a:solidFill>
                      </a:endParaRPr>
                    </a:p>
                  </a:txBody>
                  <a:tcPr marT="45677" marB="45677"/>
                </a:tc>
                <a:extLst>
                  <a:ext uri="{0D108BD9-81ED-4DB2-BD59-A6C34878D82A}">
                    <a16:rowId xmlns:a16="http://schemas.microsoft.com/office/drawing/2014/main" val="10002"/>
                  </a:ext>
                </a:extLst>
              </a:tr>
            </a:tbl>
          </a:graphicData>
        </a:graphic>
      </p:graphicFrame>
      <p:sp>
        <p:nvSpPr>
          <p:cNvPr id="33" name="TextBox 32"/>
          <p:cNvSpPr txBox="1">
            <a:spLocks noChangeArrowheads="1"/>
          </p:cNvSpPr>
          <p:nvPr/>
        </p:nvSpPr>
        <p:spPr bwMode="auto">
          <a:xfrm>
            <a:off x="1820863" y="5805488"/>
            <a:ext cx="49534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400" b="1" dirty="0">
                <a:solidFill>
                  <a:srgbClr val="FF0000"/>
                </a:solidFill>
                <a:cs typeface="Arial" panose="020B0604020202020204" pitchFamily="34" charset="0"/>
              </a:rPr>
              <a:t>最大的相容活动子集</a:t>
            </a:r>
            <a:r>
              <a:rPr lang="en-US" altLang="zh-CN" sz="2400" b="1" dirty="0">
                <a:solidFill>
                  <a:srgbClr val="FF0000"/>
                </a:solidFill>
              </a:rPr>
              <a:t>,{a</a:t>
            </a:r>
            <a:r>
              <a:rPr lang="en-US" altLang="zh-CN" sz="2400" b="1" baseline="-25000" dirty="0">
                <a:solidFill>
                  <a:srgbClr val="FF0000"/>
                </a:solidFill>
              </a:rPr>
              <a:t>1</a:t>
            </a:r>
            <a:r>
              <a:rPr lang="en-US" altLang="zh-CN" sz="2400" b="1" dirty="0">
                <a:solidFill>
                  <a:srgbClr val="FF0000"/>
                </a:solidFill>
              </a:rPr>
              <a:t>,a</a:t>
            </a:r>
            <a:r>
              <a:rPr lang="en-US" altLang="zh-CN" sz="2400" b="1" baseline="-25000" dirty="0">
                <a:solidFill>
                  <a:srgbClr val="FF0000"/>
                </a:solidFill>
              </a:rPr>
              <a:t>3</a:t>
            </a:r>
            <a:r>
              <a:rPr lang="en-US" altLang="zh-CN" sz="2400" b="1" dirty="0">
                <a:solidFill>
                  <a:srgbClr val="FF0000"/>
                </a:solidFill>
              </a:rPr>
              <a:t>,a</a:t>
            </a:r>
            <a:r>
              <a:rPr lang="en-US" altLang="zh-CN" sz="2400" b="1" baseline="-25000" dirty="0">
                <a:solidFill>
                  <a:srgbClr val="FF0000"/>
                </a:solidFill>
              </a:rPr>
              <a:t>5</a:t>
            </a:r>
            <a:r>
              <a:rPr lang="en-US" altLang="zh-CN" sz="2400" b="1" dirty="0">
                <a:solidFill>
                  <a:srgbClr val="FF0000"/>
                </a:solidFill>
              </a:rPr>
              <a:t>}</a:t>
            </a:r>
            <a:endParaRPr lang="zh-CN" altLang="en-US" sz="2400" b="1" dirty="0">
              <a:solidFill>
                <a:srgbClr val="FF0000"/>
              </a:solidFill>
            </a:endParaRPr>
          </a:p>
        </p:txBody>
      </p:sp>
      <p:sp>
        <p:nvSpPr>
          <p:cNvPr id="24" name="标题 2"/>
          <p:cNvSpPr>
            <a:spLocks noGrp="1"/>
          </p:cNvSpPr>
          <p:nvPr>
            <p:ph type="title"/>
          </p:nvPr>
        </p:nvSpPr>
        <p:spPr>
          <a:xfrm>
            <a:off x="22797" y="12700"/>
            <a:ext cx="9121203" cy="1138237"/>
          </a:xfrm>
        </p:spPr>
        <p:txBody>
          <a:bodyPr/>
          <a:lstStyle/>
          <a:p>
            <a:pPr algn="ctr"/>
            <a:r>
              <a:rPr lang="en-US" altLang="zh-CN" dirty="0"/>
              <a:t> </a:t>
            </a:r>
            <a:r>
              <a:rPr lang="zh-CN" altLang="en-US" dirty="0"/>
              <a:t> 贪心算法</a:t>
            </a:r>
          </a:p>
        </p:txBody>
      </p:sp>
      <p:sp>
        <p:nvSpPr>
          <p:cNvPr id="26" name="TextBox 31"/>
          <p:cNvSpPr txBox="1">
            <a:spLocks noChangeArrowheads="1"/>
          </p:cNvSpPr>
          <p:nvPr/>
        </p:nvSpPr>
        <p:spPr bwMode="auto">
          <a:xfrm>
            <a:off x="2276397" y="3171177"/>
            <a:ext cx="4527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400" b="1" dirty="0">
                <a:solidFill>
                  <a:srgbClr val="0000CC"/>
                </a:solidFill>
                <a:cs typeface="Arial" panose="020B0604020202020204" pitchFamily="34" charset="0"/>
              </a:rPr>
              <a:t>结束时间早的优先安排</a:t>
            </a:r>
            <a:endParaRPr lang="zh-CN" altLang="en-US" sz="2400" b="1" dirty="0">
              <a:solidFill>
                <a:srgbClr val="0000CC"/>
              </a:solidFill>
            </a:endParaRPr>
          </a:p>
        </p:txBody>
      </p:sp>
    </p:spTree>
    <p:extLst>
      <p:ext uri="{BB962C8B-B14F-4D97-AF65-F5344CB8AC3E}">
        <p14:creationId xmlns:p14="http://schemas.microsoft.com/office/powerpoint/2010/main" val="4216294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80000"/>
              </a:lnSpc>
              <a:spcBef>
                <a:spcPct val="20000"/>
              </a:spcBef>
              <a:buClr>
                <a:srgbClr val="A50021"/>
              </a:buClr>
              <a:buSzPct val="75000"/>
              <a:buNone/>
            </a:pPr>
            <a:r>
              <a:rPr lang="en-US" altLang="zh-CN" dirty="0">
                <a:latin typeface="Arial" panose="020B0604020202020204" pitchFamily="34" charset="0"/>
                <a:cs typeface="Arial" panose="020B0604020202020204" pitchFamily="34" charset="0"/>
              </a:rPr>
              <a:t>Greedy-Activity-Selector(s[1…n], f[1…n]) </a:t>
            </a:r>
          </a:p>
          <a:p>
            <a:pPr>
              <a:lnSpc>
                <a:spcPct val="80000"/>
              </a:lnSpc>
              <a:spcBef>
                <a:spcPct val="20000"/>
              </a:spcBef>
              <a:buClr>
                <a:srgbClr val="A50021"/>
              </a:buClr>
              <a:buSzPct val="75000"/>
              <a:buNone/>
            </a:pPr>
            <a:r>
              <a:rPr lang="en-US" altLang="zh-CN" dirty="0">
                <a:latin typeface="Arial" panose="020B0604020202020204" pitchFamily="34" charset="0"/>
                <a:cs typeface="Arial" panose="020B0604020202020204" pitchFamily="34" charset="0"/>
              </a:rPr>
              <a:t>{           </a:t>
            </a:r>
          </a:p>
          <a:p>
            <a:pPr>
              <a:lnSpc>
                <a:spcPct val="80000"/>
              </a:lnSpc>
              <a:spcBef>
                <a:spcPct val="20000"/>
              </a:spcBef>
              <a:buClr>
                <a:srgbClr val="A50021"/>
              </a:buClr>
              <a:buSzPct val="75000"/>
              <a:buNone/>
            </a:pPr>
            <a:r>
              <a:rPr lang="en-US" altLang="zh-CN" dirty="0">
                <a:latin typeface="Arial" panose="020B0604020202020204" pitchFamily="34" charset="0"/>
                <a:cs typeface="Arial" panose="020B0604020202020204" pitchFamily="34" charset="0"/>
              </a:rPr>
              <a:t>      A=Ø</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a:lnSpc>
                <a:spcPct val="80000"/>
              </a:lnSpc>
              <a:spcBef>
                <a:spcPct val="20000"/>
              </a:spcBef>
              <a:buClr>
                <a:srgbClr val="A50021"/>
              </a:buClr>
              <a:buSzPct val="75000"/>
              <a:buNone/>
            </a:pPr>
            <a:r>
              <a:rPr lang="en-US" altLang="zh-CN" dirty="0">
                <a:latin typeface="Arial" panose="020B0604020202020204" pitchFamily="34" charset="0"/>
                <a:cs typeface="Arial" panose="020B0604020202020204" pitchFamily="34" charset="0"/>
              </a:rPr>
              <a:t>      A</a:t>
            </a:r>
            <a:r>
              <a:rPr lang="en-US" altLang="zh-CN" dirty="0">
                <a:latin typeface="Arial" panose="020B0604020202020204" pitchFamily="34" charset="0"/>
                <a:cs typeface="Arial" panose="020B0604020202020204" pitchFamily="34" charset="0"/>
                <a:sym typeface="Wingdings" panose="05000000000000000000" pitchFamily="2" charset="2"/>
              </a:rPr>
              <a:t>=AU{</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1</a:t>
            </a:r>
            <a:r>
              <a:rPr lang="en-US" altLang="zh-CN" dirty="0">
                <a:latin typeface="Arial" panose="020B0604020202020204" pitchFamily="34" charset="0"/>
                <a:cs typeface="Arial" panose="020B0604020202020204" pitchFamily="34" charset="0"/>
              </a:rPr>
              <a:t>};</a:t>
            </a:r>
          </a:p>
          <a:p>
            <a:pPr>
              <a:lnSpc>
                <a:spcPct val="80000"/>
              </a:lnSpc>
              <a:spcBef>
                <a:spcPct val="20000"/>
              </a:spcBef>
              <a:buClr>
                <a:srgbClr val="A50021"/>
              </a:buClr>
              <a:buSzPct val="75000"/>
              <a:buNone/>
            </a:pPr>
            <a:r>
              <a:rPr lang="en-US" altLang="zh-CN" dirty="0">
                <a:latin typeface="Arial" panose="020B0604020202020204" pitchFamily="34" charset="0"/>
                <a:cs typeface="Arial" panose="020B0604020202020204" pitchFamily="34" charset="0"/>
              </a:rPr>
              <a:t>      k=1;</a:t>
            </a:r>
          </a:p>
          <a:p>
            <a:pPr>
              <a:lnSpc>
                <a:spcPct val="80000"/>
              </a:lnSpc>
              <a:spcBef>
                <a:spcPct val="20000"/>
              </a:spcBef>
              <a:buClr>
                <a:srgbClr val="A50021"/>
              </a:buClr>
              <a:buSzPct val="75000"/>
              <a:buNone/>
            </a:pPr>
            <a:r>
              <a:rPr lang="en-US" altLang="zh-CN" dirty="0">
                <a:latin typeface="Arial" panose="020B0604020202020204" pitchFamily="34" charset="0"/>
                <a:cs typeface="Arial" panose="020B0604020202020204" pitchFamily="34" charset="0"/>
              </a:rPr>
              <a:t>      for (m=2 to n)</a:t>
            </a:r>
          </a:p>
          <a:p>
            <a:pPr>
              <a:lnSpc>
                <a:spcPct val="80000"/>
              </a:lnSpc>
              <a:spcBef>
                <a:spcPct val="20000"/>
              </a:spcBef>
              <a:buClr>
                <a:srgbClr val="A50021"/>
              </a:buClr>
              <a:buSzPct val="75000"/>
              <a:buNone/>
            </a:pPr>
            <a:r>
              <a:rPr lang="en-US" altLang="zh-CN" dirty="0">
                <a:latin typeface="Arial" panose="020B0604020202020204" pitchFamily="34" charset="0"/>
                <a:cs typeface="Arial" panose="020B0604020202020204" pitchFamily="34" charset="0"/>
              </a:rPr>
              <a:t>           </a:t>
            </a:r>
            <a:r>
              <a:rPr lang="en-US" altLang="zh-CN" dirty="0">
                <a:solidFill>
                  <a:srgbClr val="FF0000"/>
                </a:solidFill>
                <a:latin typeface="Arial" panose="020B0604020202020204" pitchFamily="34" charset="0"/>
                <a:cs typeface="Arial" panose="020B0604020202020204" pitchFamily="34" charset="0"/>
              </a:rPr>
              <a:t>if (s[m]≥f[k]) </a:t>
            </a:r>
          </a:p>
          <a:p>
            <a:pPr>
              <a:lnSpc>
                <a:spcPct val="80000"/>
              </a:lnSpc>
              <a:spcBef>
                <a:spcPct val="20000"/>
              </a:spcBef>
              <a:buClr>
                <a:srgbClr val="A50021"/>
              </a:buClr>
              <a:buSzPct val="75000"/>
              <a:buNone/>
            </a:pPr>
            <a:r>
              <a:rPr lang="en-US" altLang="zh-CN" dirty="0">
                <a:solidFill>
                  <a:srgbClr val="FF0000"/>
                </a:solidFill>
                <a:latin typeface="Arial" panose="020B0604020202020204" pitchFamily="34" charset="0"/>
                <a:cs typeface="Arial" panose="020B0604020202020204" pitchFamily="34" charset="0"/>
              </a:rPr>
              <a:t>            {    A=AU{a</a:t>
            </a:r>
            <a:r>
              <a:rPr lang="en-US" altLang="zh-CN" baseline="-25000" dirty="0">
                <a:solidFill>
                  <a:srgbClr val="FF0000"/>
                </a:solidFill>
                <a:latin typeface="Arial" panose="020B0604020202020204" pitchFamily="34" charset="0"/>
                <a:cs typeface="Arial" panose="020B0604020202020204" pitchFamily="34" charset="0"/>
              </a:rPr>
              <a:t>m</a:t>
            </a:r>
            <a:r>
              <a:rPr lang="en-US" altLang="zh-CN" dirty="0">
                <a:solidFill>
                  <a:srgbClr val="FF0000"/>
                </a:solidFill>
                <a:latin typeface="Arial" panose="020B0604020202020204" pitchFamily="34" charset="0"/>
                <a:cs typeface="Arial" panose="020B0604020202020204" pitchFamily="34" charset="0"/>
              </a:rPr>
              <a:t>};     k=m;   }</a:t>
            </a:r>
          </a:p>
          <a:p>
            <a:pPr>
              <a:lnSpc>
                <a:spcPct val="80000"/>
              </a:lnSpc>
              <a:spcBef>
                <a:spcPct val="20000"/>
              </a:spcBef>
              <a:buClr>
                <a:srgbClr val="A50021"/>
              </a:buClr>
              <a:buSzPct val="75000"/>
              <a:buNone/>
            </a:pPr>
            <a:r>
              <a:rPr lang="en-US" altLang="zh-CN" dirty="0">
                <a:latin typeface="Arial" panose="020B0604020202020204" pitchFamily="34" charset="0"/>
                <a:cs typeface="Arial" panose="020B0604020202020204" pitchFamily="34" charset="0"/>
              </a:rPr>
              <a:t>      return A;</a:t>
            </a:r>
          </a:p>
          <a:p>
            <a:pPr>
              <a:lnSpc>
                <a:spcPct val="80000"/>
              </a:lnSpc>
              <a:spcBef>
                <a:spcPct val="20000"/>
              </a:spcBef>
              <a:buClr>
                <a:srgbClr val="A50021"/>
              </a:buClr>
              <a:buSzPct val="75000"/>
              <a:buNone/>
            </a:pPr>
            <a:r>
              <a:rPr lang="en-US" altLang="zh-CN" dirty="0">
                <a:latin typeface="Arial" panose="020B0604020202020204" pitchFamily="34" charset="0"/>
                <a:cs typeface="Arial" panose="020B0604020202020204" pitchFamily="34" charset="0"/>
              </a:rPr>
              <a:t>}</a:t>
            </a:r>
          </a:p>
          <a:p>
            <a:pPr marL="0" indent="0">
              <a:buNone/>
            </a:pPr>
            <a:endParaRPr lang="zh-CN" altLang="en-US" dirty="0">
              <a:latin typeface="Arial" panose="020B0604020202020204" pitchFamily="34" charset="0"/>
              <a:cs typeface="Arial" panose="020B0604020202020204" pitchFamily="34" charset="0"/>
            </a:endParaRPr>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p:sp>
        <p:nvSpPr>
          <p:cNvPr id="4" name="线形标注 3 3"/>
          <p:cNvSpPr/>
          <p:nvPr/>
        </p:nvSpPr>
        <p:spPr>
          <a:xfrm>
            <a:off x="6220495" y="2063287"/>
            <a:ext cx="2588655" cy="1712892"/>
          </a:xfrm>
          <a:prstGeom prst="borderCallout3">
            <a:avLst>
              <a:gd name="adj1" fmla="val 16667"/>
              <a:gd name="adj2" fmla="val -2034"/>
              <a:gd name="adj3" fmla="val 18750"/>
              <a:gd name="adj4" fmla="val -16667"/>
              <a:gd name="adj5" fmla="val 13542"/>
              <a:gd name="adj6" fmla="val -27691"/>
              <a:gd name="adj7" fmla="val -25056"/>
              <a:gd name="adj8" fmla="val -32602"/>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Aft>
                <a:spcPts val="600"/>
              </a:spcAft>
              <a:buClr>
                <a:srgbClr val="A50021"/>
              </a:buClr>
              <a:buSzPct val="75000"/>
            </a:pPr>
            <a:r>
              <a:rPr lang="zh-CN" altLang="en-US" sz="2000" b="1" dirty="0">
                <a:solidFill>
                  <a:srgbClr val="FFC000"/>
                </a:solidFill>
                <a:latin typeface="Arial" panose="020B0604020202020204" pitchFamily="34" charset="0"/>
                <a:cs typeface="Arial" panose="020B0604020202020204" pitchFamily="34" charset="0"/>
              </a:rPr>
              <a:t>数组</a:t>
            </a:r>
            <a:r>
              <a:rPr lang="en-US" altLang="zh-CN" sz="2000" b="1" dirty="0">
                <a:solidFill>
                  <a:srgbClr val="FFC000"/>
                </a:solidFill>
                <a:latin typeface="Arial" panose="020B0604020202020204" pitchFamily="34" charset="0"/>
                <a:cs typeface="Arial" panose="020B0604020202020204" pitchFamily="34" charset="0"/>
              </a:rPr>
              <a:t>s</a:t>
            </a:r>
            <a:r>
              <a:rPr lang="zh-CN" altLang="en-US" sz="2000" b="1" dirty="0">
                <a:solidFill>
                  <a:srgbClr val="FFC000"/>
                </a:solidFill>
                <a:latin typeface="Arial" panose="020B0604020202020204" pitchFamily="34" charset="0"/>
                <a:cs typeface="Arial" panose="020B0604020202020204" pitchFamily="34" charset="0"/>
              </a:rPr>
              <a:t>存放活动的开始时间，数组</a:t>
            </a:r>
            <a:r>
              <a:rPr lang="en-US" altLang="zh-CN" sz="2000" b="1" dirty="0">
                <a:solidFill>
                  <a:srgbClr val="FFC000"/>
                </a:solidFill>
                <a:latin typeface="Arial" panose="020B0604020202020204" pitchFamily="34" charset="0"/>
                <a:cs typeface="Arial" panose="020B0604020202020204" pitchFamily="34" charset="0"/>
              </a:rPr>
              <a:t>f</a:t>
            </a:r>
            <a:r>
              <a:rPr lang="zh-CN" altLang="en-US" sz="2000" b="1" dirty="0">
                <a:solidFill>
                  <a:srgbClr val="FFC000"/>
                </a:solidFill>
                <a:latin typeface="Arial" panose="020B0604020202020204" pitchFamily="34" charset="0"/>
                <a:cs typeface="Arial" panose="020B0604020202020204" pitchFamily="34" charset="0"/>
              </a:rPr>
              <a:t>存放活动的结束时间，并且已经按照结束时间非递减排列</a:t>
            </a:r>
            <a:endParaRPr lang="en-US" altLang="zh-CN" sz="2000" b="1" dirty="0">
              <a:solidFill>
                <a:srgbClr val="FFC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矩形 4"/>
              <p:cNvSpPr/>
              <p:nvPr/>
            </p:nvSpPr>
            <p:spPr>
              <a:xfrm>
                <a:off x="3219719" y="4972855"/>
                <a:ext cx="5795492" cy="13136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A50021"/>
                  </a:buClr>
                  <a:buSzPct val="75000"/>
                  <a:buFont typeface="Wingdings" panose="05000000000000000000" pitchFamily="2" charset="2"/>
                  <a:buNone/>
                </a:pPr>
                <a:r>
                  <a:rPr lang="zh-CN" altLang="en-US" sz="2000" b="1" dirty="0">
                    <a:solidFill>
                      <a:srgbClr val="0000CC"/>
                    </a:solidFill>
                    <a:latin typeface="Arial" panose="020B0604020202020204" pitchFamily="34" charset="0"/>
                    <a:ea typeface="楷体_GB2312" pitchFamily="49" charset="-122"/>
                    <a:cs typeface="Arial" panose="020B0604020202020204" pitchFamily="34" charset="0"/>
                  </a:rPr>
                  <a:t>当活动已按结束时间非递减排列，算法只需</a:t>
                </a:r>
                <a14:m>
                  <m:oMath xmlns:m="http://schemas.openxmlformats.org/officeDocument/2006/math">
                    <m:r>
                      <a:rPr lang="el-GR" altLang="zh-CN" sz="2000" b="1" i="0" dirty="0" smtClean="0">
                        <a:solidFill>
                          <a:srgbClr val="0000CC"/>
                        </a:solidFill>
                        <a:latin typeface="Cambria Math" panose="02040503050406030204" pitchFamily="18" charset="0"/>
                        <a:ea typeface="楷体_GB2312" pitchFamily="49" charset="-122"/>
                        <a:cs typeface="Arial" panose="020B0604020202020204" pitchFamily="34" charset="0"/>
                      </a:rPr>
                      <m:t>𝚯</m:t>
                    </m:r>
                    <m:r>
                      <a:rPr lang="en-US" altLang="zh-CN" sz="2000" b="1" i="1" dirty="0" smtClean="0">
                        <a:solidFill>
                          <a:srgbClr val="0000CC"/>
                        </a:solidFill>
                        <a:latin typeface="Cambria Math" panose="02040503050406030204" pitchFamily="18" charset="0"/>
                        <a:ea typeface="楷体_GB2312" pitchFamily="49" charset="-122"/>
                        <a:cs typeface="Arial" panose="020B0604020202020204" pitchFamily="34" charset="0"/>
                      </a:rPr>
                      <m:t>(</m:t>
                    </m:r>
                    <m:r>
                      <a:rPr lang="en-US" altLang="zh-CN" sz="2000" b="1" i="1" dirty="0" smtClean="0">
                        <a:solidFill>
                          <a:srgbClr val="0000CC"/>
                        </a:solidFill>
                        <a:latin typeface="Cambria Math" panose="02040503050406030204" pitchFamily="18" charset="0"/>
                        <a:ea typeface="楷体_GB2312" pitchFamily="49" charset="-122"/>
                        <a:cs typeface="Arial" panose="020B0604020202020204" pitchFamily="34" charset="0"/>
                      </a:rPr>
                      <m:t>𝒏</m:t>
                    </m:r>
                    <m:r>
                      <a:rPr lang="en-US" altLang="zh-CN" sz="2000" b="1" i="1" dirty="0" smtClean="0">
                        <a:solidFill>
                          <a:srgbClr val="0000CC"/>
                        </a:solidFill>
                        <a:latin typeface="Cambria Math" panose="02040503050406030204" pitchFamily="18" charset="0"/>
                        <a:ea typeface="楷体_GB2312" pitchFamily="49" charset="-122"/>
                        <a:cs typeface="Arial" panose="020B0604020202020204" pitchFamily="34" charset="0"/>
                      </a:rPr>
                      <m:t>)</m:t>
                    </m:r>
                  </m:oMath>
                </a14:m>
                <a:r>
                  <a:rPr lang="zh-CN" altLang="en-US" sz="2000" b="1" dirty="0">
                    <a:solidFill>
                      <a:srgbClr val="0000CC"/>
                    </a:solidFill>
                    <a:latin typeface="Arial" panose="020B0604020202020204" pitchFamily="34" charset="0"/>
                    <a:ea typeface="楷体_GB2312" pitchFamily="49" charset="-122"/>
                    <a:cs typeface="Arial" panose="020B0604020202020204" pitchFamily="34" charset="0"/>
                  </a:rPr>
                  <a:t>时间安排</a:t>
                </a:r>
                <a:r>
                  <a:rPr lang="en-US" altLang="zh-CN" sz="2000" b="1" dirty="0">
                    <a:solidFill>
                      <a:srgbClr val="0000CC"/>
                    </a:solidFill>
                    <a:latin typeface="Arial" panose="020B0604020202020204" pitchFamily="34" charset="0"/>
                    <a:ea typeface="楷体_GB2312" pitchFamily="49" charset="-122"/>
                    <a:cs typeface="Arial" panose="020B0604020202020204" pitchFamily="34" charset="0"/>
                  </a:rPr>
                  <a:t>n</a:t>
                </a:r>
                <a:r>
                  <a:rPr lang="zh-CN" altLang="en-US" sz="2000" b="1" dirty="0">
                    <a:solidFill>
                      <a:srgbClr val="0000CC"/>
                    </a:solidFill>
                    <a:latin typeface="Arial" panose="020B0604020202020204" pitchFamily="34" charset="0"/>
                    <a:ea typeface="楷体_GB2312" pitchFamily="49" charset="-122"/>
                    <a:cs typeface="Arial" panose="020B0604020202020204" pitchFamily="34" charset="0"/>
                  </a:rPr>
                  <a:t>个活动，得到最大相容活动子集。</a:t>
                </a:r>
                <a:endParaRPr lang="en-US" altLang="zh-CN" sz="2000" b="1" dirty="0">
                  <a:solidFill>
                    <a:srgbClr val="0000CC"/>
                  </a:solidFill>
                  <a:latin typeface="Arial" panose="020B0604020202020204" pitchFamily="34" charset="0"/>
                  <a:ea typeface="楷体_GB2312" pitchFamily="49" charset="-122"/>
                  <a:cs typeface="Arial" panose="020B0604020202020204" pitchFamily="34" charset="0"/>
                </a:endParaRPr>
              </a:p>
              <a:p>
                <a:pPr>
                  <a:buClr>
                    <a:srgbClr val="A50021"/>
                  </a:buClr>
                  <a:buSzPct val="75000"/>
                  <a:buFont typeface="Wingdings" panose="05000000000000000000" pitchFamily="2" charset="2"/>
                  <a:buNone/>
                </a:pPr>
                <a:r>
                  <a:rPr lang="zh-CN" altLang="en-US" sz="2000" b="1" dirty="0">
                    <a:solidFill>
                      <a:srgbClr val="0000CC"/>
                    </a:solidFill>
                    <a:latin typeface="Arial" panose="020B0604020202020204" pitchFamily="34" charset="0"/>
                    <a:ea typeface="楷体_GB2312" pitchFamily="49" charset="-122"/>
                    <a:cs typeface="Arial" panose="020B0604020202020204" pitchFamily="34" charset="0"/>
                  </a:rPr>
                  <a:t>对</a:t>
                </a:r>
                <a:r>
                  <a:rPr lang="en-US" altLang="zh-CN" sz="2000" b="1" dirty="0">
                    <a:solidFill>
                      <a:srgbClr val="0000CC"/>
                    </a:solidFill>
                    <a:latin typeface="Arial" panose="020B0604020202020204" pitchFamily="34" charset="0"/>
                    <a:ea typeface="楷体_GB2312" pitchFamily="49" charset="-122"/>
                    <a:cs typeface="Arial" panose="020B0604020202020204" pitchFamily="34" charset="0"/>
                  </a:rPr>
                  <a:t>n</a:t>
                </a:r>
                <a:r>
                  <a:rPr lang="zh-CN" altLang="en-US" sz="2000" b="1" dirty="0">
                    <a:solidFill>
                      <a:srgbClr val="0000CC"/>
                    </a:solidFill>
                    <a:latin typeface="Arial" panose="020B0604020202020204" pitchFamily="34" charset="0"/>
                    <a:ea typeface="楷体_GB2312" pitchFamily="49" charset="-122"/>
                    <a:cs typeface="Arial" panose="020B0604020202020204" pitchFamily="34" charset="0"/>
                  </a:rPr>
                  <a:t>个活动排序，需要</a:t>
                </a:r>
                <a14:m>
                  <m:oMath xmlns:m="http://schemas.openxmlformats.org/officeDocument/2006/math">
                    <m:r>
                      <m:rPr>
                        <m:sty m:val="p"/>
                      </m:rPr>
                      <a:rPr lang="en-US" altLang="zh-CN" sz="2000" b="1" i="1" dirty="0">
                        <a:solidFill>
                          <a:srgbClr val="0000CC"/>
                        </a:solidFill>
                        <a:latin typeface="Cambria Math" panose="02040503050406030204" pitchFamily="18" charset="0"/>
                        <a:ea typeface="楷体_GB2312" pitchFamily="49" charset="-122"/>
                        <a:cs typeface="Arial" panose="020B0604020202020204" pitchFamily="34" charset="0"/>
                      </a:rPr>
                      <m:t>O</m:t>
                    </m:r>
                    <m:r>
                      <a:rPr lang="en-US" altLang="zh-CN" sz="2000" b="1" i="1" dirty="0" smtClean="0">
                        <a:solidFill>
                          <a:srgbClr val="0000CC"/>
                        </a:solidFill>
                        <a:latin typeface="Cambria Math" panose="02040503050406030204" pitchFamily="18" charset="0"/>
                        <a:ea typeface="楷体_GB2312" pitchFamily="49" charset="-122"/>
                        <a:cs typeface="Arial" panose="020B0604020202020204" pitchFamily="34" charset="0"/>
                      </a:rPr>
                      <m:t>(</m:t>
                    </m:r>
                    <m:r>
                      <a:rPr lang="en-US" altLang="zh-CN" sz="2000" b="1" i="1" dirty="0" err="1" smtClean="0">
                        <a:solidFill>
                          <a:srgbClr val="0000CC"/>
                        </a:solidFill>
                        <a:latin typeface="Cambria Math" panose="02040503050406030204" pitchFamily="18" charset="0"/>
                        <a:ea typeface="楷体_GB2312" pitchFamily="49" charset="-122"/>
                        <a:cs typeface="Arial" panose="020B0604020202020204" pitchFamily="34" charset="0"/>
                      </a:rPr>
                      <m:t>𝒏𝒍𝒐𝒈𝒏</m:t>
                    </m:r>
                    <m:r>
                      <a:rPr lang="en-US" altLang="zh-CN" sz="2000" b="1" i="1" dirty="0" smtClean="0">
                        <a:solidFill>
                          <a:srgbClr val="0000CC"/>
                        </a:solidFill>
                        <a:latin typeface="Cambria Math" panose="02040503050406030204" pitchFamily="18" charset="0"/>
                        <a:ea typeface="楷体_GB2312" pitchFamily="49" charset="-122"/>
                        <a:cs typeface="Arial" panose="020B0604020202020204" pitchFamily="34" charset="0"/>
                      </a:rPr>
                      <m:t>)</m:t>
                    </m:r>
                  </m:oMath>
                </a14:m>
                <a:r>
                  <a:rPr lang="zh-CN" altLang="en-US" sz="2000" b="1" dirty="0">
                    <a:solidFill>
                      <a:srgbClr val="0000CC"/>
                    </a:solidFill>
                    <a:latin typeface="Arial" panose="020B0604020202020204" pitchFamily="34" charset="0"/>
                    <a:ea typeface="楷体_GB2312" pitchFamily="49" charset="-122"/>
                    <a:cs typeface="Arial" panose="020B0604020202020204" pitchFamily="34" charset="0"/>
                  </a:rPr>
                  <a:t>时间。 </a:t>
                </a:r>
              </a:p>
            </p:txBody>
          </p:sp>
        </mc:Choice>
        <mc:Fallback xmlns="">
          <p:sp>
            <p:nvSpPr>
              <p:cNvPr id="5" name="矩形 4"/>
              <p:cNvSpPr>
                <a:spLocks noRot="1" noChangeAspect="1" noMove="1" noResize="1" noEditPoints="1" noAdjustHandles="1" noChangeArrowheads="1" noChangeShapeType="1" noTextEdit="1"/>
              </p:cNvSpPr>
              <p:nvPr/>
            </p:nvSpPr>
            <p:spPr>
              <a:xfrm>
                <a:off x="3219719" y="4972855"/>
                <a:ext cx="5795492" cy="1313645"/>
              </a:xfrm>
              <a:prstGeom prst="rect">
                <a:avLst/>
              </a:prstGeom>
              <a:blipFill rotWithShape="0">
                <a:blip r:embed="rId2"/>
                <a:stretch>
                  <a:fillRect l="-9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050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en-US" altLang="zh-CN" dirty="0"/>
              <a:t> </a:t>
            </a:r>
            <a:r>
              <a:rPr lang="zh-CN" altLang="en-US" dirty="0"/>
              <a:t> 贪心算法</a:t>
            </a:r>
          </a:p>
        </p:txBody>
      </p:sp>
      <p:sp>
        <p:nvSpPr>
          <p:cNvPr id="4" name="Rectangle 17"/>
          <p:cNvSpPr>
            <a:spLocks noGrp="1" noChangeArrowheads="1"/>
          </p:cNvSpPr>
          <p:nvPr>
            <p:ph idx="1"/>
          </p:nvPr>
        </p:nvSpPr>
        <p:spPr bwMode="auto">
          <a:xfrm>
            <a:off x="0" y="1265858"/>
            <a:ext cx="9132026"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buClr>
                <a:srgbClr val="A50021"/>
              </a:buClr>
              <a:buSzPct val="75000"/>
              <a:buFont typeface="Wingdings" panose="05000000000000000000" pitchFamily="2" charset="2"/>
              <a:buNone/>
            </a:pPr>
            <a:r>
              <a:rPr kumimoji="0" lang="zh-CN" altLang="en-US" sz="2800" b="1" dirty="0">
                <a:latin typeface="楷体_GB2312" pitchFamily="49" charset="-122"/>
                <a:ea typeface="楷体_GB2312" pitchFamily="49" charset="-122"/>
              </a:rPr>
              <a:t>  例设待安排的</a:t>
            </a:r>
            <a:r>
              <a:rPr kumimoji="0" lang="en-US" altLang="zh-CN" sz="2800" b="1" dirty="0">
                <a:latin typeface="楷体_GB2312" pitchFamily="49" charset="-122"/>
                <a:ea typeface="楷体_GB2312" pitchFamily="49" charset="-122"/>
              </a:rPr>
              <a:t>11</a:t>
            </a:r>
            <a:r>
              <a:rPr kumimoji="0" lang="zh-CN" altLang="en-US" sz="2800" b="1" dirty="0">
                <a:latin typeface="楷体_GB2312" pitchFamily="49" charset="-122"/>
                <a:ea typeface="楷体_GB2312" pitchFamily="49" charset="-122"/>
              </a:rPr>
              <a:t>个活动的开始时间和结束时间按结束时间的非减序排列如下：</a:t>
            </a:r>
          </a:p>
        </p:txBody>
      </p:sp>
      <p:graphicFrame>
        <p:nvGraphicFramePr>
          <p:cNvPr id="5" name="Group 214"/>
          <p:cNvGraphicFramePr>
            <a:graphicFrameLocks noGrp="1"/>
          </p:cNvGraphicFramePr>
          <p:nvPr>
            <p:extLst>
              <p:ext uri="{D42A27DB-BD31-4B8C-83A1-F6EECF244321}">
                <p14:modId xmlns:p14="http://schemas.microsoft.com/office/powerpoint/2010/main" val="3111834288"/>
              </p:ext>
            </p:extLst>
          </p:nvPr>
        </p:nvGraphicFramePr>
        <p:xfrm>
          <a:off x="455054" y="2819400"/>
          <a:ext cx="7918450" cy="2133601"/>
        </p:xfrm>
        <a:graphic>
          <a:graphicData uri="http://schemas.openxmlformats.org/drawingml/2006/table">
            <a:tbl>
              <a:tblPr/>
              <a:tblGrid>
                <a:gridCol w="660400">
                  <a:extLst>
                    <a:ext uri="{9D8B030D-6E8A-4147-A177-3AD203B41FA5}">
                      <a16:colId xmlns:a16="http://schemas.microsoft.com/office/drawing/2014/main" val="20000"/>
                    </a:ext>
                  </a:extLst>
                </a:gridCol>
                <a:gridCol w="658813">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58812">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60400">
                  <a:extLst>
                    <a:ext uri="{9D8B030D-6E8A-4147-A177-3AD203B41FA5}">
                      <a16:colId xmlns:a16="http://schemas.microsoft.com/office/drawing/2014/main" val="20006"/>
                    </a:ext>
                  </a:extLst>
                </a:gridCol>
                <a:gridCol w="658813">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660400">
                  <a:extLst>
                    <a:ext uri="{9D8B030D-6E8A-4147-A177-3AD203B41FA5}">
                      <a16:colId xmlns:a16="http://schemas.microsoft.com/office/drawing/2014/main" val="20009"/>
                    </a:ext>
                  </a:extLst>
                </a:gridCol>
                <a:gridCol w="658812">
                  <a:extLst>
                    <a:ext uri="{9D8B030D-6E8A-4147-A177-3AD203B41FA5}">
                      <a16:colId xmlns:a16="http://schemas.microsoft.com/office/drawing/2014/main" val="20010"/>
                    </a:ext>
                  </a:extLst>
                </a:gridCol>
                <a:gridCol w="660400">
                  <a:extLst>
                    <a:ext uri="{9D8B030D-6E8A-4147-A177-3AD203B41FA5}">
                      <a16:colId xmlns:a16="http://schemas.microsoft.com/office/drawing/2014/main" val="20011"/>
                    </a:ext>
                  </a:extLst>
                </a:gridCol>
              </a:tblGrid>
              <a:tr h="7207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a</a:t>
                      </a:r>
                      <a:r>
                        <a:rPr kumimoji="1" lang="en-US" altLang="zh-CN" sz="2800" b="1" i="0" u="none" strike="noStrike" cap="none" normalizeH="0" baseline="-25000" dirty="0" err="1">
                          <a:ln>
                            <a:noFill/>
                          </a:ln>
                          <a:solidFill>
                            <a:schemeClr val="tx1"/>
                          </a:solidFill>
                          <a:effectLst/>
                          <a:latin typeface="Times New Roman" panose="02020603050405020304" pitchFamily="18" charset="0"/>
                          <a:ea typeface="宋体" panose="02010600030101010101" pitchFamily="2" charset="-122"/>
                        </a:rPr>
                        <a:t>i</a:t>
                      </a:r>
                      <a:endParaRPr kumimoji="1" lang="en-US" altLang="zh-CN" sz="28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2231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a:t>
                      </a:r>
                      <a:r>
                        <a:rPr kumimoji="1" lang="en-US" altLang="zh-CN" sz="2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05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13087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16" y="313688"/>
            <a:ext cx="8996990" cy="6357568"/>
          </a:xfrm>
          <a:prstGeom prst="rect">
            <a:avLst/>
          </a:prstGeom>
        </p:spPr>
      </p:pic>
      <p:sp>
        <p:nvSpPr>
          <p:cNvPr id="2" name="灯片编号占位符 1">
            <a:extLst>
              <a:ext uri="{FF2B5EF4-FFF2-40B4-BE49-F238E27FC236}">
                <a16:creationId xmlns:a16="http://schemas.microsoft.com/office/drawing/2014/main" id="{F0DE30F6-741C-4ABC-94B2-1A06759C453F}"/>
              </a:ext>
            </a:extLst>
          </p:cNvPr>
          <p:cNvSpPr>
            <a:spLocks noGrp="1"/>
          </p:cNvSpPr>
          <p:nvPr>
            <p:ph type="sldNum" sz="quarter" idx="12"/>
          </p:nvPr>
        </p:nvSpPr>
        <p:spPr/>
        <p:txBody>
          <a:bodyPr/>
          <a:lstStyle/>
          <a:p>
            <a:fld id="{F61D61E8-B9C7-4E3F-8B11-AC827D5B269A}" type="slidenum">
              <a:rPr lang="zh-CN" altLang="en-US" smtClean="0"/>
              <a:t>17</a:t>
            </a:fld>
            <a:endParaRPr lang="zh-CN" altLang="en-US"/>
          </a:p>
        </p:txBody>
      </p:sp>
    </p:spTree>
    <p:extLst>
      <p:ext uri="{BB962C8B-B14F-4D97-AF65-F5344CB8AC3E}">
        <p14:creationId xmlns:p14="http://schemas.microsoft.com/office/powerpoint/2010/main" val="2804839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回顾下活动安排问题的解题思路：</a:t>
            </a:r>
            <a:endParaRPr lang="en-US" altLang="zh-CN" dirty="0"/>
          </a:p>
          <a:p>
            <a:pPr lvl="1">
              <a:lnSpc>
                <a:spcPts val="4000"/>
              </a:lnSpc>
            </a:pPr>
            <a:r>
              <a:rPr lang="zh-CN" altLang="en-US" dirty="0"/>
              <a:t>活动集合</a:t>
            </a:r>
            <a:r>
              <a:rPr lang="en-US" altLang="zh-CN" dirty="0">
                <a:latin typeface="Arial" panose="020B0604020202020204" pitchFamily="34" charset="0"/>
                <a:cs typeface="Arial" panose="020B0604020202020204" pitchFamily="34" charset="0"/>
              </a:rPr>
              <a:t>E={ a</a:t>
            </a:r>
            <a:r>
              <a:rPr lang="en-US" altLang="zh-CN" baseline="-25000" dirty="0">
                <a:latin typeface="Arial" panose="020B0604020202020204" pitchFamily="34" charset="0"/>
                <a:cs typeface="Arial" panose="020B0604020202020204" pitchFamily="34" charset="0"/>
              </a:rPr>
              <a:t>1</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n</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按结束时间非递减顺序排序</a:t>
            </a:r>
            <a:endParaRPr lang="en-US" altLang="zh-CN" dirty="0">
              <a:latin typeface="Arial" panose="020B0604020202020204" pitchFamily="34" charset="0"/>
              <a:cs typeface="Arial" panose="020B0604020202020204" pitchFamily="34" charset="0"/>
            </a:endParaRPr>
          </a:p>
          <a:p>
            <a:pPr lvl="1">
              <a:lnSpc>
                <a:spcPts val="4000"/>
              </a:lnSpc>
            </a:pPr>
            <a:r>
              <a:rPr lang="zh-CN" altLang="en-US" dirty="0">
                <a:latin typeface="Arial" panose="020B0604020202020204" pitchFamily="34" charset="0"/>
                <a:cs typeface="Arial" panose="020B0604020202020204" pitchFamily="34" charset="0"/>
              </a:rPr>
              <a:t>假定集合</a:t>
            </a:r>
            <a:r>
              <a:rPr lang="en-US" altLang="zh-CN" dirty="0">
                <a:latin typeface="Arial" panose="020B0604020202020204" pitchFamily="34" charset="0"/>
                <a:cs typeface="Arial" panose="020B0604020202020204" pitchFamily="34" charset="0"/>
              </a:rPr>
              <a:t>A</a:t>
            </a:r>
            <a:r>
              <a:rPr lang="zh-CN" altLang="en-US" dirty="0">
                <a:latin typeface="Arial" panose="020B0604020202020204" pitchFamily="34" charset="0"/>
                <a:cs typeface="Arial" panose="020B0604020202020204" pitchFamily="34" charset="0"/>
              </a:rPr>
              <a:t>为解集合，即求到的最大的相容活动子集，</a:t>
            </a:r>
            <a:r>
              <a:rPr lang="en-US" altLang="zh-CN" dirty="0">
                <a:latin typeface="Arial" panose="020B0604020202020204" pitchFamily="34" charset="0"/>
                <a:cs typeface="Arial" panose="020B0604020202020204" pitchFamily="34" charset="0"/>
              </a:rPr>
              <a:t>A=Ø</a:t>
            </a:r>
          </a:p>
          <a:p>
            <a:pPr lvl="2">
              <a:lnSpc>
                <a:spcPts val="4000"/>
              </a:lnSpc>
            </a:pPr>
            <a:r>
              <a:rPr lang="zh-CN" altLang="en-US" dirty="0">
                <a:latin typeface="Arial" panose="020B0604020202020204" pitchFamily="34" charset="0"/>
                <a:cs typeface="Arial" panose="020B0604020202020204" pitchFamily="34" charset="0"/>
              </a:rPr>
              <a:t>贪心选择：选择最早结束的活动</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1</a:t>
            </a:r>
            <a:r>
              <a:rPr lang="en-US" altLang="zh-CN" dirty="0">
                <a:latin typeface="Arial" panose="020B0604020202020204" pitchFamily="34" charset="0"/>
                <a:cs typeface="Arial" panose="020B0604020202020204" pitchFamily="34" charset="0"/>
                <a:sym typeface="Wingdings" panose="05000000000000000000" pitchFamily="2" charset="2"/>
              </a:rPr>
              <a:t>A</a:t>
            </a:r>
            <a:r>
              <a:rPr lang="zh-CN" altLang="en-US" dirty="0">
                <a:latin typeface="Arial" panose="020B0604020202020204" pitchFamily="34" charset="0"/>
                <a:cs typeface="Arial" panose="020B0604020202020204" pitchFamily="34" charset="0"/>
                <a:sym typeface="Wingdings" panose="05000000000000000000" pitchFamily="2" charset="2"/>
              </a:rPr>
              <a:t>，即：</a:t>
            </a:r>
            <a:r>
              <a:rPr lang="en-US" altLang="zh-CN" dirty="0">
                <a:latin typeface="Arial" panose="020B0604020202020204" pitchFamily="34" charset="0"/>
                <a:cs typeface="Arial" panose="020B0604020202020204" pitchFamily="34" charset="0"/>
                <a:sym typeface="Wingdings" panose="05000000000000000000" pitchFamily="2" charset="2"/>
              </a:rPr>
              <a:t>A=AU{a</a:t>
            </a:r>
            <a:r>
              <a:rPr lang="en-US" altLang="zh-CN" baseline="-25000" dirty="0">
                <a:latin typeface="Arial" panose="020B0604020202020204" pitchFamily="34" charset="0"/>
                <a:cs typeface="Arial" panose="020B0604020202020204" pitchFamily="34" charset="0"/>
                <a:sym typeface="Wingdings" panose="05000000000000000000" pitchFamily="2" charset="2"/>
              </a:rPr>
              <a:t>1</a:t>
            </a:r>
            <a:r>
              <a:rPr lang="en-US" altLang="zh-CN" dirty="0">
                <a:latin typeface="Arial" panose="020B0604020202020204" pitchFamily="34" charset="0"/>
                <a:cs typeface="Arial" panose="020B0604020202020204" pitchFamily="34" charset="0"/>
                <a:sym typeface="Wingdings" panose="05000000000000000000" pitchFamily="2" charset="2"/>
              </a:rPr>
              <a:t>};</a:t>
            </a:r>
          </a:p>
          <a:p>
            <a:pPr lvl="2">
              <a:lnSpc>
                <a:spcPts val="4000"/>
              </a:lnSpc>
            </a:pPr>
            <a:r>
              <a:rPr lang="zh-CN" altLang="en-US" dirty="0">
                <a:latin typeface="Arial" panose="020B0604020202020204" pitchFamily="34" charset="0"/>
                <a:cs typeface="Arial" panose="020B0604020202020204" pitchFamily="34" charset="0"/>
                <a:sym typeface="Wingdings" panose="05000000000000000000" pitchFamily="2" charset="2"/>
              </a:rPr>
              <a:t>选择活动</a:t>
            </a:r>
            <a:r>
              <a:rPr lang="en-US" altLang="zh-CN" dirty="0">
                <a:latin typeface="Arial" panose="020B0604020202020204" pitchFamily="34" charset="0"/>
                <a:cs typeface="Arial" panose="020B0604020202020204" pitchFamily="34" charset="0"/>
                <a:sym typeface="Wingdings" panose="05000000000000000000" pitchFamily="2" charset="2"/>
              </a:rPr>
              <a:t>a</a:t>
            </a:r>
            <a:r>
              <a:rPr lang="en-US" altLang="zh-CN" baseline="-25000" dirty="0">
                <a:latin typeface="Arial" panose="020B0604020202020204" pitchFamily="34" charset="0"/>
                <a:cs typeface="Arial" panose="020B0604020202020204" pitchFamily="34" charset="0"/>
                <a:sym typeface="Wingdings" panose="05000000000000000000" pitchFamily="2" charset="2"/>
              </a:rPr>
              <a:t>1</a:t>
            </a:r>
            <a:r>
              <a:rPr lang="zh-CN" altLang="en-US" dirty="0">
                <a:latin typeface="Arial" panose="020B0604020202020204" pitchFamily="34" charset="0"/>
                <a:cs typeface="Arial" panose="020B0604020202020204" pitchFamily="34" charset="0"/>
                <a:sym typeface="Wingdings" panose="05000000000000000000" pitchFamily="2" charset="2"/>
              </a:rPr>
              <a:t>后，求解唯一的子问题</a:t>
            </a:r>
            <a:r>
              <a:rPr lang="en-US" altLang="zh-CN" dirty="0">
                <a:latin typeface="Arial" panose="020B0604020202020204" pitchFamily="34" charset="0"/>
                <a:cs typeface="Arial" panose="020B0604020202020204" pitchFamily="34" charset="0"/>
                <a:sym typeface="Wingdings" panose="05000000000000000000" pitchFamily="2" charset="2"/>
              </a:rPr>
              <a:t>:</a:t>
            </a:r>
          </a:p>
          <a:p>
            <a:pPr marL="914400" lvl="2" indent="0">
              <a:lnSpc>
                <a:spcPts val="4000"/>
              </a:lnSpc>
              <a:buNone/>
            </a:pPr>
            <a:r>
              <a:rPr lang="en-US" altLang="zh-CN" dirty="0">
                <a:latin typeface="Arial" panose="020B0604020202020204" pitchFamily="34" charset="0"/>
                <a:cs typeface="Arial" panose="020B0604020202020204" pitchFamily="34" charset="0"/>
                <a:sym typeface="Wingdings" panose="05000000000000000000" pitchFamily="2" charset="2"/>
              </a:rPr>
              <a:t>       E</a:t>
            </a:r>
            <a:r>
              <a:rPr lang="en-US" altLang="zh-CN" baseline="-25000" dirty="0">
                <a:latin typeface="Arial" panose="020B0604020202020204" pitchFamily="34" charset="0"/>
                <a:cs typeface="Arial" panose="020B0604020202020204" pitchFamily="34" charset="0"/>
                <a:sym typeface="Wingdings" panose="05000000000000000000" pitchFamily="2" charset="2"/>
              </a:rPr>
              <a:t>1</a:t>
            </a:r>
            <a:r>
              <a:rPr lang="en-US" altLang="zh-CN" dirty="0">
                <a:latin typeface="Arial" panose="020B0604020202020204" pitchFamily="34" charset="0"/>
                <a:cs typeface="Arial" panose="020B0604020202020204" pitchFamily="34" charset="0"/>
                <a:sym typeface="Wingdings" panose="05000000000000000000" pitchFamily="2" charset="2"/>
              </a:rPr>
              <a:t>={a</a:t>
            </a:r>
            <a:r>
              <a:rPr lang="en-US" altLang="zh-CN" baseline="-25000" dirty="0">
                <a:latin typeface="Arial" panose="020B0604020202020204" pitchFamily="34" charset="0"/>
                <a:cs typeface="Arial" panose="020B0604020202020204" pitchFamily="34" charset="0"/>
                <a:sym typeface="Wingdings" panose="05000000000000000000" pitchFamily="2" charset="2"/>
              </a:rPr>
              <a:t>i</a:t>
            </a:r>
            <a:r>
              <a:rPr lang="en-US" altLang="zh-CN" dirty="0">
                <a:latin typeface="Arial" panose="020B0604020202020204" pitchFamily="34" charset="0"/>
                <a:ea typeface="Cambria Math" panose="02040503050406030204" pitchFamily="18" charset="0"/>
                <a:cs typeface="Arial" panose="020B0604020202020204" pitchFamily="34" charset="0"/>
                <a:sym typeface="Wingdings" panose="05000000000000000000" pitchFamily="2" charset="2"/>
              </a:rPr>
              <a:t>∈E:s</a:t>
            </a:r>
            <a:r>
              <a:rPr lang="en-US" altLang="zh-CN" baseline="-25000" dirty="0">
                <a:latin typeface="Arial" panose="020B0604020202020204" pitchFamily="34" charset="0"/>
                <a:ea typeface="Cambria Math" panose="02040503050406030204" pitchFamily="18" charset="0"/>
                <a:cs typeface="Arial" panose="020B0604020202020204" pitchFamily="34" charset="0"/>
                <a:sym typeface="Wingdings" panose="05000000000000000000" pitchFamily="2" charset="2"/>
              </a:rPr>
              <a:t>i</a:t>
            </a:r>
            <a:r>
              <a:rPr lang="en-US" altLang="zh-CN" dirty="0">
                <a:latin typeface="Arial" panose="020B0604020202020204" pitchFamily="34" charset="0"/>
                <a:ea typeface="Cambria Math" panose="02040503050406030204" pitchFamily="18" charset="0"/>
                <a:cs typeface="Arial" panose="020B0604020202020204" pitchFamily="34" charset="0"/>
                <a:sym typeface="Wingdings" panose="05000000000000000000" pitchFamily="2" charset="2"/>
              </a:rPr>
              <a:t>≥f</a:t>
            </a:r>
            <a:r>
              <a:rPr lang="en-US" altLang="zh-CN" baseline="-25000" dirty="0">
                <a:latin typeface="Arial" panose="020B0604020202020204" pitchFamily="34" charset="0"/>
                <a:ea typeface="Cambria Math" panose="02040503050406030204" pitchFamily="18" charset="0"/>
                <a:cs typeface="Arial" panose="020B0604020202020204" pitchFamily="34" charset="0"/>
                <a:sym typeface="Wingdings" panose="05000000000000000000" pitchFamily="2" charset="2"/>
              </a:rPr>
              <a:t>1</a:t>
            </a:r>
            <a:r>
              <a:rPr lang="en-US" altLang="zh-CN" dirty="0">
                <a:latin typeface="Arial" panose="020B0604020202020204" pitchFamily="34" charset="0"/>
                <a:cs typeface="Arial" panose="020B0604020202020204" pitchFamily="34" charset="0"/>
                <a:sym typeface="Wingdings" panose="05000000000000000000" pitchFamily="2" charset="2"/>
              </a:rPr>
              <a:t>}</a:t>
            </a:r>
            <a:r>
              <a:rPr lang="zh-CN" altLang="en-US" dirty="0">
                <a:latin typeface="Arial" panose="020B0604020202020204" pitchFamily="34" charset="0"/>
                <a:cs typeface="Arial" panose="020B0604020202020204" pitchFamily="34" charset="0"/>
                <a:sym typeface="Wingdings" panose="05000000000000000000" pitchFamily="2" charset="2"/>
              </a:rPr>
              <a:t>，</a:t>
            </a:r>
            <a:r>
              <a:rPr lang="en-US" altLang="zh-CN" dirty="0">
                <a:latin typeface="Arial" panose="020B0604020202020204" pitchFamily="34" charset="0"/>
                <a:cs typeface="Arial" panose="020B0604020202020204" pitchFamily="34" charset="0"/>
                <a:sym typeface="Wingdings" panose="05000000000000000000" pitchFamily="2" charset="2"/>
              </a:rPr>
              <a:t>E</a:t>
            </a:r>
            <a:r>
              <a:rPr lang="en-US" altLang="zh-CN" baseline="-25000" dirty="0">
                <a:latin typeface="Arial" panose="020B0604020202020204" pitchFamily="34" charset="0"/>
                <a:cs typeface="Arial" panose="020B0604020202020204" pitchFamily="34" charset="0"/>
                <a:sym typeface="Wingdings" panose="05000000000000000000" pitchFamily="2" charset="2"/>
              </a:rPr>
              <a:t>1</a:t>
            </a:r>
            <a:r>
              <a:rPr lang="zh-CN" altLang="en-US" dirty="0">
                <a:latin typeface="Arial" panose="020B0604020202020204" pitchFamily="34" charset="0"/>
                <a:cs typeface="Arial" panose="020B0604020202020204" pitchFamily="34" charset="0"/>
                <a:sym typeface="Wingdings" panose="05000000000000000000" pitchFamily="2" charset="2"/>
              </a:rPr>
              <a:t>为</a:t>
            </a:r>
            <a:r>
              <a:rPr lang="en-US" altLang="zh-CN" dirty="0">
                <a:latin typeface="Arial" panose="020B0604020202020204" pitchFamily="34" charset="0"/>
                <a:cs typeface="Arial" panose="020B0604020202020204" pitchFamily="34" charset="0"/>
                <a:sym typeface="Wingdings" panose="05000000000000000000" pitchFamily="2" charset="2"/>
              </a:rPr>
              <a:t>a</a:t>
            </a:r>
            <a:r>
              <a:rPr lang="en-US" altLang="zh-CN" baseline="-25000" dirty="0">
                <a:latin typeface="Arial" panose="020B0604020202020204" pitchFamily="34" charset="0"/>
                <a:cs typeface="Arial" panose="020B0604020202020204" pitchFamily="34" charset="0"/>
                <a:sym typeface="Wingdings" panose="05000000000000000000" pitchFamily="2" charset="2"/>
              </a:rPr>
              <a:t>1</a:t>
            </a:r>
            <a:r>
              <a:rPr lang="zh-CN" altLang="en-US" dirty="0">
                <a:latin typeface="Arial" panose="020B0604020202020204" pitchFamily="34" charset="0"/>
                <a:cs typeface="Arial" panose="020B0604020202020204" pitchFamily="34" charset="0"/>
                <a:sym typeface="Wingdings" panose="05000000000000000000" pitchFamily="2" charset="2"/>
              </a:rPr>
              <a:t>结束之后开始的活动集合</a:t>
            </a:r>
            <a:endParaRPr lang="en-US" altLang="zh-CN" dirty="0">
              <a:latin typeface="Arial" panose="020B0604020202020204" pitchFamily="34" charset="0"/>
              <a:cs typeface="Arial" panose="020B0604020202020204" pitchFamily="34" charset="0"/>
              <a:sym typeface="Wingdings" panose="05000000000000000000" pitchFamily="2" charset="2"/>
            </a:endParaRPr>
          </a:p>
          <a:p>
            <a:pPr marL="914400" lvl="2" indent="0">
              <a:lnSpc>
                <a:spcPts val="4000"/>
              </a:lnSpc>
              <a:buNone/>
            </a:pPr>
            <a:r>
              <a:rPr lang="en-US" altLang="zh-CN" dirty="0">
                <a:latin typeface="Arial" panose="020B0604020202020204" pitchFamily="34" charset="0"/>
                <a:cs typeface="Arial" panose="020B0604020202020204" pitchFamily="34" charset="0"/>
                <a:sym typeface="Wingdings" panose="05000000000000000000" pitchFamily="2" charset="2"/>
              </a:rPr>
              <a:t>   </a:t>
            </a:r>
            <a:r>
              <a:rPr lang="zh-CN" altLang="en-US" dirty="0">
                <a:latin typeface="Arial" panose="020B0604020202020204" pitchFamily="34" charset="0"/>
                <a:cs typeface="Arial" panose="020B0604020202020204" pitchFamily="34" charset="0"/>
                <a:sym typeface="Wingdings" panose="05000000000000000000" pitchFamily="2" charset="2"/>
              </a:rPr>
              <a:t>求：活动集合</a:t>
            </a:r>
            <a:r>
              <a:rPr lang="en-US" altLang="zh-CN" dirty="0">
                <a:latin typeface="Arial" panose="020B0604020202020204" pitchFamily="34" charset="0"/>
                <a:cs typeface="Arial" panose="020B0604020202020204" pitchFamily="34" charset="0"/>
                <a:sym typeface="Wingdings" panose="05000000000000000000" pitchFamily="2" charset="2"/>
              </a:rPr>
              <a:t>E</a:t>
            </a:r>
            <a:r>
              <a:rPr lang="en-US" altLang="zh-CN" baseline="-25000" dirty="0">
                <a:latin typeface="Arial" panose="020B0604020202020204" pitchFamily="34" charset="0"/>
                <a:cs typeface="Arial" panose="020B0604020202020204" pitchFamily="34" charset="0"/>
                <a:sym typeface="Wingdings" panose="05000000000000000000" pitchFamily="2" charset="2"/>
              </a:rPr>
              <a:t>1</a:t>
            </a:r>
            <a:r>
              <a:rPr lang="zh-CN" altLang="en-US" dirty="0">
                <a:latin typeface="Arial" panose="020B0604020202020204" pitchFamily="34" charset="0"/>
                <a:cs typeface="Arial" panose="020B0604020202020204" pitchFamily="34" charset="0"/>
                <a:sym typeface="Wingdings" panose="05000000000000000000" pitchFamily="2" charset="2"/>
              </a:rPr>
              <a:t>的最大的相容活动子集</a:t>
            </a:r>
            <a:r>
              <a:rPr lang="en-US" altLang="zh-CN" dirty="0">
                <a:latin typeface="Arial" panose="020B0604020202020204" pitchFamily="34" charset="0"/>
                <a:cs typeface="Arial" panose="020B0604020202020204" pitchFamily="34" charset="0"/>
                <a:sym typeface="Wingdings" panose="05000000000000000000" pitchFamily="2" charset="2"/>
              </a:rPr>
              <a:t>A</a:t>
            </a:r>
            <a:r>
              <a:rPr lang="en-US" altLang="zh-CN" baseline="-25000" dirty="0">
                <a:latin typeface="Arial" panose="020B0604020202020204" pitchFamily="34" charset="0"/>
                <a:cs typeface="Arial" panose="020B0604020202020204" pitchFamily="34" charset="0"/>
                <a:sym typeface="Wingdings" panose="05000000000000000000" pitchFamily="2" charset="2"/>
              </a:rPr>
              <a:t>1</a:t>
            </a:r>
          </a:p>
          <a:p>
            <a:pPr lvl="2">
              <a:lnSpc>
                <a:spcPts val="4000"/>
              </a:lnSpc>
            </a:pPr>
            <a:r>
              <a:rPr lang="zh-CN" altLang="en-US" dirty="0">
                <a:latin typeface="Arial" panose="020B0604020202020204" pitchFamily="34" charset="0"/>
                <a:cs typeface="Arial" panose="020B0604020202020204" pitchFamily="34" charset="0"/>
                <a:sym typeface="Wingdings" panose="05000000000000000000" pitchFamily="2" charset="2"/>
              </a:rPr>
              <a:t>原问题的最优解则为：</a:t>
            </a:r>
            <a:r>
              <a:rPr lang="en-US" altLang="zh-CN" dirty="0">
                <a:latin typeface="Arial" panose="020B0604020202020204" pitchFamily="34" charset="0"/>
                <a:cs typeface="Arial" panose="020B0604020202020204" pitchFamily="34" charset="0"/>
                <a:sym typeface="Wingdings" panose="05000000000000000000" pitchFamily="2" charset="2"/>
              </a:rPr>
              <a:t>A={a</a:t>
            </a:r>
            <a:r>
              <a:rPr lang="en-US" altLang="zh-CN" baseline="-25000" dirty="0">
                <a:latin typeface="Arial" panose="020B0604020202020204" pitchFamily="34" charset="0"/>
                <a:cs typeface="Arial" panose="020B0604020202020204" pitchFamily="34" charset="0"/>
                <a:sym typeface="Wingdings" panose="05000000000000000000" pitchFamily="2" charset="2"/>
              </a:rPr>
              <a:t>1</a:t>
            </a:r>
            <a:r>
              <a:rPr lang="en-US" altLang="zh-CN" dirty="0">
                <a:latin typeface="Arial" panose="020B0604020202020204" pitchFamily="34" charset="0"/>
                <a:cs typeface="Arial" panose="020B0604020202020204" pitchFamily="34" charset="0"/>
                <a:sym typeface="Wingdings" panose="05000000000000000000" pitchFamily="2" charset="2"/>
              </a:rPr>
              <a:t>}UA</a:t>
            </a:r>
            <a:r>
              <a:rPr lang="en-US" altLang="zh-CN" baseline="-25000" dirty="0">
                <a:latin typeface="Arial" panose="020B0604020202020204" pitchFamily="34" charset="0"/>
                <a:cs typeface="Arial" panose="020B0604020202020204" pitchFamily="34" charset="0"/>
                <a:sym typeface="Wingdings" panose="05000000000000000000" pitchFamily="2" charset="2"/>
              </a:rPr>
              <a:t>1</a:t>
            </a:r>
          </a:p>
          <a:p>
            <a:r>
              <a:rPr lang="zh-CN" altLang="en-US" dirty="0">
                <a:solidFill>
                  <a:srgbClr val="FF0000"/>
                </a:solidFill>
              </a:rPr>
              <a:t>如何证明该算法对所有的实例都得到正确的解</a:t>
            </a:r>
            <a:r>
              <a:rPr lang="en-US" altLang="zh-CN" dirty="0">
                <a:solidFill>
                  <a:srgbClr val="FF0000"/>
                </a:solidFill>
              </a:rPr>
              <a:t>? </a:t>
            </a:r>
            <a:endParaRPr lang="en-US" altLang="zh-CN" dirty="0">
              <a:solidFill>
                <a:srgbClr val="FF0000"/>
              </a:solidFill>
              <a:latin typeface="Arial" panose="020B0604020202020204" pitchFamily="34" charset="0"/>
              <a:cs typeface="Arial" panose="020B0604020202020204" pitchFamily="34" charset="0"/>
            </a:endParaRPr>
          </a:p>
          <a:p>
            <a:pPr lvl="1"/>
            <a:endParaRPr lang="zh-CN" altLang="en-US" dirty="0"/>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p:spTree>
    <p:extLst>
      <p:ext uri="{BB962C8B-B14F-4D97-AF65-F5344CB8AC3E}">
        <p14:creationId xmlns:p14="http://schemas.microsoft.com/office/powerpoint/2010/main" val="2664078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Arial" panose="020B0604020202020204" pitchFamily="34" charset="0"/>
                <a:cs typeface="Arial" panose="020B0604020202020204" pitchFamily="34" charset="0"/>
                <a:sym typeface="Wingdings" panose="05000000000000000000" pitchFamily="2" charset="2"/>
              </a:rPr>
              <a:t>待证明的</a:t>
            </a:r>
            <a:r>
              <a:rPr lang="en-US" altLang="zh-CN" dirty="0">
                <a:latin typeface="Arial" panose="020B0604020202020204" pitchFamily="34" charset="0"/>
                <a:cs typeface="Arial" panose="020B0604020202020204" pitchFamily="34" charset="0"/>
                <a:sym typeface="Wingdings" panose="05000000000000000000" pitchFamily="2" charset="2"/>
              </a:rPr>
              <a:t>2</a:t>
            </a:r>
            <a:r>
              <a:rPr lang="zh-CN" altLang="en-US" dirty="0">
                <a:latin typeface="Arial" panose="020B0604020202020204" pitchFamily="34" charset="0"/>
                <a:cs typeface="Arial" panose="020B0604020202020204" pitchFamily="34" charset="0"/>
                <a:sym typeface="Wingdings" panose="05000000000000000000" pitchFamily="2" charset="2"/>
              </a:rPr>
              <a:t>个问题：</a:t>
            </a:r>
            <a:endParaRPr lang="en-US" altLang="zh-CN" dirty="0">
              <a:latin typeface="Arial" panose="020B0604020202020204" pitchFamily="34" charset="0"/>
              <a:cs typeface="Arial" panose="020B0604020202020204" pitchFamily="34" charset="0"/>
              <a:sym typeface="Wingdings" panose="05000000000000000000" pitchFamily="2" charset="2"/>
            </a:endParaRPr>
          </a:p>
          <a:p>
            <a:pPr lvl="1">
              <a:lnSpc>
                <a:spcPts val="4200"/>
              </a:lnSpc>
            </a:pPr>
            <a:r>
              <a:rPr lang="zh-CN" altLang="en-US" dirty="0">
                <a:latin typeface="Arial" panose="020B0604020202020204" pitchFamily="34" charset="0"/>
                <a:cs typeface="Arial" panose="020B0604020202020204" pitchFamily="34" charset="0"/>
                <a:sym typeface="Wingdings" panose="05000000000000000000" pitchFamily="2" charset="2"/>
              </a:rPr>
              <a:t>贪心选择：选择的最早结束时间的活动</a:t>
            </a:r>
            <a:r>
              <a:rPr lang="en-US" altLang="zh-CN" dirty="0">
                <a:latin typeface="Arial" panose="020B0604020202020204" pitchFamily="34" charset="0"/>
                <a:cs typeface="Arial" panose="020B0604020202020204" pitchFamily="34" charset="0"/>
                <a:sym typeface="Wingdings" panose="05000000000000000000" pitchFamily="2" charset="2"/>
              </a:rPr>
              <a:t>a</a:t>
            </a:r>
            <a:r>
              <a:rPr lang="en-US" altLang="zh-CN" baseline="-25000" dirty="0">
                <a:latin typeface="Arial" panose="020B0604020202020204" pitchFamily="34" charset="0"/>
                <a:cs typeface="Arial" panose="020B0604020202020204" pitchFamily="34" charset="0"/>
                <a:sym typeface="Wingdings" panose="05000000000000000000" pitchFamily="2" charset="2"/>
              </a:rPr>
              <a:t>1</a:t>
            </a:r>
            <a:r>
              <a:rPr lang="zh-CN" altLang="en-US" dirty="0">
                <a:latin typeface="Arial" panose="020B0604020202020204" pitchFamily="34" charset="0"/>
                <a:cs typeface="Arial" panose="020B0604020202020204" pitchFamily="34" charset="0"/>
                <a:sym typeface="Wingdings" panose="05000000000000000000" pitchFamily="2" charset="2"/>
              </a:rPr>
              <a:t>是否一定在最优解中？</a:t>
            </a:r>
            <a:endParaRPr lang="en-US" altLang="zh-CN" dirty="0">
              <a:latin typeface="Arial" panose="020B0604020202020204" pitchFamily="34" charset="0"/>
              <a:cs typeface="Arial" panose="020B0604020202020204" pitchFamily="34" charset="0"/>
              <a:sym typeface="Wingdings" panose="05000000000000000000" pitchFamily="2" charset="2"/>
            </a:endParaRPr>
          </a:p>
          <a:p>
            <a:pPr lvl="2">
              <a:lnSpc>
                <a:spcPts val="4200"/>
              </a:lnSpc>
            </a:pPr>
            <a:r>
              <a:rPr lang="zh-CN" altLang="en-US" dirty="0">
                <a:solidFill>
                  <a:srgbClr val="0000CC"/>
                </a:solidFill>
                <a:latin typeface="Arial" panose="020B0604020202020204" pitchFamily="34" charset="0"/>
                <a:cs typeface="Arial" panose="020B0604020202020204" pitchFamily="34" charset="0"/>
                <a:sym typeface="Wingdings" panose="05000000000000000000" pitchFamily="2" charset="2"/>
              </a:rPr>
              <a:t>局部最优选择来构造全局最优解</a:t>
            </a:r>
            <a:endParaRPr lang="en-US" altLang="zh-CN" dirty="0">
              <a:solidFill>
                <a:srgbClr val="0000CC"/>
              </a:solidFill>
              <a:latin typeface="Arial" panose="020B0604020202020204" pitchFamily="34" charset="0"/>
              <a:cs typeface="Arial" panose="020B0604020202020204" pitchFamily="34" charset="0"/>
              <a:sym typeface="Wingdings" panose="05000000000000000000" pitchFamily="2" charset="2"/>
            </a:endParaRPr>
          </a:p>
          <a:p>
            <a:pPr lvl="2">
              <a:lnSpc>
                <a:spcPts val="4200"/>
              </a:lnSpc>
            </a:pPr>
            <a:r>
              <a:rPr lang="zh-CN" altLang="en-US" dirty="0">
                <a:solidFill>
                  <a:srgbClr val="FF0000"/>
                </a:solidFill>
                <a:latin typeface="Arial" panose="020B0604020202020204" pitchFamily="34" charset="0"/>
                <a:cs typeface="Arial" panose="020B0604020202020204" pitchFamily="34" charset="0"/>
                <a:sym typeface="Wingdings" panose="05000000000000000000" pitchFamily="2" charset="2"/>
              </a:rPr>
              <a:t>贪心选择策略的正确性</a:t>
            </a:r>
            <a:endParaRPr lang="en-US" altLang="zh-CN" dirty="0">
              <a:solidFill>
                <a:srgbClr val="FF0000"/>
              </a:solidFill>
              <a:latin typeface="Arial" panose="020B0604020202020204" pitchFamily="34" charset="0"/>
              <a:cs typeface="Arial" panose="020B0604020202020204" pitchFamily="34" charset="0"/>
              <a:sym typeface="Wingdings" panose="05000000000000000000" pitchFamily="2" charset="2"/>
            </a:endParaRPr>
          </a:p>
          <a:p>
            <a:pPr lvl="1">
              <a:lnSpc>
                <a:spcPts val="4200"/>
              </a:lnSpc>
            </a:pPr>
            <a:r>
              <a:rPr lang="zh-CN" altLang="en-US" dirty="0">
                <a:latin typeface="Arial" panose="020B0604020202020204" pitchFamily="34" charset="0"/>
                <a:cs typeface="Arial" panose="020B0604020202020204" pitchFamily="34" charset="0"/>
                <a:sym typeface="Wingdings" panose="05000000000000000000" pitchFamily="2" charset="2"/>
              </a:rPr>
              <a:t>原问题的最优解为：</a:t>
            </a:r>
            <a:r>
              <a:rPr lang="en-US" altLang="zh-CN" dirty="0">
                <a:latin typeface="Arial" panose="020B0604020202020204" pitchFamily="34" charset="0"/>
                <a:cs typeface="Arial" panose="020B0604020202020204" pitchFamily="34" charset="0"/>
                <a:sym typeface="Wingdings" panose="05000000000000000000" pitchFamily="2" charset="2"/>
              </a:rPr>
              <a:t>A={a</a:t>
            </a:r>
            <a:r>
              <a:rPr lang="en-US" altLang="zh-CN" baseline="-25000" dirty="0">
                <a:latin typeface="Arial" panose="020B0604020202020204" pitchFamily="34" charset="0"/>
                <a:cs typeface="Arial" panose="020B0604020202020204" pitchFamily="34" charset="0"/>
                <a:sym typeface="Wingdings" panose="05000000000000000000" pitchFamily="2" charset="2"/>
              </a:rPr>
              <a:t>1</a:t>
            </a:r>
            <a:r>
              <a:rPr lang="en-US" altLang="zh-CN" dirty="0">
                <a:latin typeface="Arial" panose="020B0604020202020204" pitchFamily="34" charset="0"/>
                <a:cs typeface="Arial" panose="020B0604020202020204" pitchFamily="34" charset="0"/>
                <a:sym typeface="Wingdings" panose="05000000000000000000" pitchFamily="2" charset="2"/>
              </a:rPr>
              <a:t>}UA</a:t>
            </a:r>
            <a:r>
              <a:rPr lang="en-US" altLang="zh-CN" baseline="-25000" dirty="0">
                <a:latin typeface="Arial" panose="020B0604020202020204" pitchFamily="34" charset="0"/>
                <a:cs typeface="Arial" panose="020B0604020202020204" pitchFamily="34" charset="0"/>
                <a:sym typeface="Wingdings" panose="05000000000000000000" pitchFamily="2" charset="2"/>
              </a:rPr>
              <a:t>1</a:t>
            </a:r>
          </a:p>
          <a:p>
            <a:pPr lvl="2">
              <a:lnSpc>
                <a:spcPts val="4200"/>
              </a:lnSpc>
            </a:pPr>
            <a:r>
              <a:rPr lang="zh-CN" altLang="en-US" dirty="0">
                <a:solidFill>
                  <a:srgbClr val="FF0000"/>
                </a:solidFill>
                <a:latin typeface="Arial" panose="020B0604020202020204" pitchFamily="34" charset="0"/>
                <a:cs typeface="Arial" panose="020B0604020202020204" pitchFamily="34" charset="0"/>
                <a:sym typeface="Wingdings" panose="05000000000000000000" pitchFamily="2" charset="2"/>
              </a:rPr>
              <a:t>原问题的最优解包含子问题的最优解，最优子结构</a:t>
            </a:r>
            <a:endParaRPr lang="en-US" altLang="zh-CN" dirty="0">
              <a:solidFill>
                <a:srgbClr val="FF0000"/>
              </a:solidFill>
              <a:latin typeface="Arial" panose="020B0604020202020204" pitchFamily="34" charset="0"/>
              <a:cs typeface="Arial" panose="020B0604020202020204" pitchFamily="34" charset="0"/>
              <a:sym typeface="Wingdings" panose="05000000000000000000" pitchFamily="2" charset="2"/>
            </a:endParaRPr>
          </a:p>
          <a:p>
            <a:pPr marL="914400" lvl="2" indent="0">
              <a:lnSpc>
                <a:spcPts val="4200"/>
              </a:lnSpc>
              <a:buNone/>
            </a:pPr>
            <a:endParaRPr lang="en-US" altLang="zh-CN" dirty="0">
              <a:solidFill>
                <a:srgbClr val="FF0000"/>
              </a:solidFill>
              <a:latin typeface="Arial" panose="020B0604020202020204" pitchFamily="34" charset="0"/>
              <a:cs typeface="Arial" panose="020B0604020202020204" pitchFamily="34" charset="0"/>
              <a:sym typeface="Wingdings" panose="05000000000000000000" pitchFamily="2" charset="2"/>
            </a:endParaRPr>
          </a:p>
          <a:p>
            <a:pPr marL="914400" lvl="2" indent="0">
              <a:buNone/>
            </a:pPr>
            <a:endParaRPr lang="en-US" altLang="zh-CN" dirty="0">
              <a:latin typeface="Arial" panose="020B0604020202020204" pitchFamily="34" charset="0"/>
              <a:cs typeface="Arial" panose="020B0604020202020204" pitchFamily="34" charset="0"/>
              <a:sym typeface="Wingdings" panose="05000000000000000000" pitchFamily="2" charset="2"/>
            </a:endParaRPr>
          </a:p>
          <a:p>
            <a:pPr lvl="1"/>
            <a:endParaRPr lang="en-US" altLang="zh-CN" dirty="0">
              <a:latin typeface="Arial" panose="020B0604020202020204" pitchFamily="34" charset="0"/>
              <a:cs typeface="Arial" panose="020B0604020202020204" pitchFamily="34" charset="0"/>
              <a:sym typeface="Wingdings" panose="05000000000000000000" pitchFamily="2" charset="2"/>
            </a:endParaRPr>
          </a:p>
          <a:p>
            <a:pPr lvl="2"/>
            <a:endParaRPr lang="en-US" altLang="zh-CN" dirty="0">
              <a:latin typeface="Arial" panose="020B0604020202020204" pitchFamily="34" charset="0"/>
              <a:cs typeface="Arial" panose="020B0604020202020204" pitchFamily="34" charset="0"/>
            </a:endParaRPr>
          </a:p>
          <a:p>
            <a:pPr lvl="1"/>
            <a:endParaRPr lang="zh-CN" altLang="en-US" dirty="0"/>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p:sp>
        <p:nvSpPr>
          <p:cNvPr id="4" name="矩形 3"/>
          <p:cNvSpPr/>
          <p:nvPr/>
        </p:nvSpPr>
        <p:spPr>
          <a:xfrm>
            <a:off x="5390538" y="3392719"/>
            <a:ext cx="1313645" cy="528034"/>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FFC000"/>
                </a:solidFill>
              </a:rPr>
              <a:t>是否正确？</a:t>
            </a:r>
          </a:p>
        </p:txBody>
      </p:sp>
    </p:spTree>
    <p:extLst>
      <p:ext uri="{BB962C8B-B14F-4D97-AF65-F5344CB8AC3E}">
        <p14:creationId xmlns:p14="http://schemas.microsoft.com/office/powerpoint/2010/main" val="278839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例</a:t>
            </a:r>
            <a:r>
              <a:rPr lang="en-US" altLang="zh-CN" dirty="0"/>
              <a:t>1</a:t>
            </a:r>
            <a:r>
              <a:rPr lang="zh-CN" altLang="en-US" dirty="0"/>
              <a:t>：找零钱问题</a:t>
            </a:r>
            <a:endParaRPr lang="en-US" altLang="zh-CN" dirty="0"/>
          </a:p>
          <a:p>
            <a:pPr lvl="1"/>
            <a:r>
              <a:rPr lang="zh-CN" altLang="en-US" dirty="0"/>
              <a:t>假设有面值为</a:t>
            </a:r>
            <a:r>
              <a:rPr lang="en-US" altLang="zh-CN" dirty="0"/>
              <a:t>5</a:t>
            </a:r>
            <a:r>
              <a:rPr lang="zh-CN" altLang="en-US" dirty="0"/>
              <a:t>元、</a:t>
            </a:r>
            <a:r>
              <a:rPr lang="en-US" altLang="zh-CN" dirty="0"/>
              <a:t>2</a:t>
            </a:r>
            <a:r>
              <a:rPr lang="zh-CN" altLang="en-US" dirty="0"/>
              <a:t>元、</a:t>
            </a:r>
            <a:r>
              <a:rPr lang="en-US" altLang="zh-CN" dirty="0"/>
              <a:t>1</a:t>
            </a:r>
            <a:r>
              <a:rPr lang="zh-CN" altLang="en-US" dirty="0"/>
              <a:t>元、</a:t>
            </a:r>
            <a:r>
              <a:rPr lang="en-US" altLang="zh-CN" dirty="0"/>
              <a:t>5</a:t>
            </a:r>
            <a:r>
              <a:rPr lang="zh-CN" altLang="en-US" dirty="0"/>
              <a:t>角、</a:t>
            </a:r>
            <a:r>
              <a:rPr lang="en-US" altLang="zh-CN" dirty="0"/>
              <a:t>2</a:t>
            </a:r>
            <a:r>
              <a:rPr lang="zh-CN" altLang="en-US" dirty="0"/>
              <a:t>角、</a:t>
            </a:r>
            <a:r>
              <a:rPr lang="en-US" altLang="zh-CN" dirty="0"/>
              <a:t>1</a:t>
            </a:r>
            <a:r>
              <a:rPr lang="zh-CN" altLang="en-US" dirty="0"/>
              <a:t>角的纸币若干，需要找给顾客</a:t>
            </a:r>
            <a:r>
              <a:rPr lang="en-US" altLang="zh-CN" dirty="0"/>
              <a:t>X</a:t>
            </a:r>
            <a:r>
              <a:rPr lang="zh-CN" altLang="en-US" dirty="0"/>
              <a:t>元</a:t>
            </a:r>
            <a:r>
              <a:rPr lang="en-US" altLang="zh-CN" dirty="0"/>
              <a:t>Y</a:t>
            </a:r>
            <a:r>
              <a:rPr lang="zh-CN" altLang="en-US" dirty="0"/>
              <a:t>角现金，要求找出的纸币数量最少？</a:t>
            </a:r>
            <a:endParaRPr lang="en-US" altLang="zh-CN" dirty="0"/>
          </a:p>
          <a:p>
            <a:pPr lvl="2"/>
            <a:r>
              <a:rPr lang="zh-CN" altLang="en-US" dirty="0"/>
              <a:t>例如：找给顾客</a:t>
            </a:r>
            <a:r>
              <a:rPr lang="en-US" altLang="zh-CN" dirty="0"/>
              <a:t>13</a:t>
            </a:r>
            <a:r>
              <a:rPr lang="zh-CN" altLang="en-US" dirty="0"/>
              <a:t>元</a:t>
            </a:r>
            <a:r>
              <a:rPr lang="en-US" altLang="zh-CN" dirty="0"/>
              <a:t>7</a:t>
            </a:r>
            <a:r>
              <a:rPr lang="zh-CN" altLang="en-US" dirty="0"/>
              <a:t>角</a:t>
            </a:r>
            <a:endParaRPr lang="en-US" altLang="zh-CN" dirty="0"/>
          </a:p>
          <a:p>
            <a:pPr marL="1371600" lvl="3" indent="0">
              <a:buNone/>
            </a:pPr>
            <a:endParaRPr lang="en-US" altLang="zh-CN" dirty="0"/>
          </a:p>
          <a:p>
            <a:pPr lvl="2"/>
            <a:endParaRPr lang="en-US" altLang="zh-CN" dirty="0"/>
          </a:p>
          <a:p>
            <a:endParaRPr lang="zh-CN" altLang="en-US" dirty="0"/>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p:graphicFrame>
        <p:nvGraphicFramePr>
          <p:cNvPr id="4" name="表格 3"/>
          <p:cNvGraphicFramePr>
            <a:graphicFrameLocks noGrp="1"/>
          </p:cNvGraphicFramePr>
          <p:nvPr>
            <p:extLst/>
          </p:nvPr>
        </p:nvGraphicFramePr>
        <p:xfrm>
          <a:off x="887160" y="3344548"/>
          <a:ext cx="7392475" cy="2966720"/>
        </p:xfrm>
        <a:graphic>
          <a:graphicData uri="http://schemas.openxmlformats.org/drawingml/2006/table">
            <a:tbl>
              <a:tblPr firstRow="1" bandRow="1">
                <a:tableStyleId>{5940675A-B579-460E-94D1-54222C63F5DA}</a:tableStyleId>
              </a:tblPr>
              <a:tblGrid>
                <a:gridCol w="1146219">
                  <a:extLst>
                    <a:ext uri="{9D8B030D-6E8A-4147-A177-3AD203B41FA5}">
                      <a16:colId xmlns:a16="http://schemas.microsoft.com/office/drawing/2014/main" val="20000"/>
                    </a:ext>
                  </a:extLst>
                </a:gridCol>
                <a:gridCol w="1935555">
                  <a:extLst>
                    <a:ext uri="{9D8B030D-6E8A-4147-A177-3AD203B41FA5}">
                      <a16:colId xmlns:a16="http://schemas.microsoft.com/office/drawing/2014/main" val="20001"/>
                    </a:ext>
                  </a:extLst>
                </a:gridCol>
                <a:gridCol w="1531433">
                  <a:extLst>
                    <a:ext uri="{9D8B030D-6E8A-4147-A177-3AD203B41FA5}">
                      <a16:colId xmlns:a16="http://schemas.microsoft.com/office/drawing/2014/main" val="20002"/>
                    </a:ext>
                  </a:extLst>
                </a:gridCol>
                <a:gridCol w="2779268">
                  <a:extLst>
                    <a:ext uri="{9D8B030D-6E8A-4147-A177-3AD203B41FA5}">
                      <a16:colId xmlns:a16="http://schemas.microsoft.com/office/drawing/2014/main" val="20003"/>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t>问题</a:t>
                      </a:r>
                    </a:p>
                  </a:txBody>
                  <a:tcPr>
                    <a:solidFill>
                      <a:schemeClr val="bg1"/>
                    </a:solidFill>
                  </a:tcPr>
                </a:tc>
                <a:tc>
                  <a:txBody>
                    <a:bodyPr/>
                    <a:lstStyle/>
                    <a:p>
                      <a:pPr algn="ctr"/>
                      <a:r>
                        <a:rPr lang="zh-CN" altLang="en-US" b="1" dirty="0"/>
                        <a:t>策略</a:t>
                      </a:r>
                    </a:p>
                  </a:txBody>
                  <a:tcPr>
                    <a:solidFill>
                      <a:schemeClr val="bg1"/>
                    </a:solidFill>
                  </a:tcPr>
                </a:tc>
                <a:tc>
                  <a:txBody>
                    <a:bodyPr/>
                    <a:lstStyle/>
                    <a:p>
                      <a:pPr algn="ctr"/>
                      <a:r>
                        <a:rPr lang="zh-CN" altLang="en-US" b="1" dirty="0"/>
                        <a:t>解集合</a:t>
                      </a:r>
                    </a:p>
                  </a:txBody>
                  <a:tcPr>
                    <a:solidFill>
                      <a:schemeClr val="bg1"/>
                    </a:solidFill>
                  </a:tcPr>
                </a:tc>
                <a:extLst>
                  <a:ext uri="{0D108BD9-81ED-4DB2-BD59-A6C34878D82A}">
                    <a16:rowId xmlns:a16="http://schemas.microsoft.com/office/drawing/2014/main" val="10000"/>
                  </a:ext>
                </a:extLst>
              </a:tr>
              <a:tr h="370840">
                <a:tc>
                  <a:txBody>
                    <a:bodyPr/>
                    <a:lstStyle/>
                    <a:p>
                      <a:pPr lvl="0" algn="l"/>
                      <a:r>
                        <a:rPr lang="zh-CN" altLang="en-US" b="1" dirty="0"/>
                        <a:t>第一步</a:t>
                      </a:r>
                    </a:p>
                  </a:txBody>
                  <a:tcPr>
                    <a:solidFill>
                      <a:schemeClr val="bg1"/>
                    </a:solidFill>
                  </a:tcPr>
                </a:tc>
                <a:tc>
                  <a:txBody>
                    <a:bodyPr/>
                    <a:lstStyle/>
                    <a:p>
                      <a:pPr lvl="0" algn="l"/>
                      <a:r>
                        <a:rPr lang="zh-CN" altLang="en-US" b="1" dirty="0"/>
                        <a:t>找零：</a:t>
                      </a:r>
                      <a:r>
                        <a:rPr lang="en-US" altLang="zh-CN" b="1" dirty="0"/>
                        <a:t>13</a:t>
                      </a:r>
                      <a:r>
                        <a:rPr lang="zh-CN" altLang="en-US" b="1" dirty="0"/>
                        <a:t>元</a:t>
                      </a:r>
                      <a:r>
                        <a:rPr lang="en-US" altLang="zh-CN" b="1" dirty="0"/>
                        <a:t>7</a:t>
                      </a:r>
                      <a:r>
                        <a:rPr lang="zh-CN" altLang="en-US" b="1" dirty="0"/>
                        <a:t>角</a:t>
                      </a:r>
                    </a:p>
                  </a:txBody>
                  <a:tcPr>
                    <a:solidFill>
                      <a:schemeClr val="bg1"/>
                    </a:solidFill>
                  </a:tcPr>
                </a:tc>
                <a:tc>
                  <a:txBody>
                    <a:bodyPr/>
                    <a:lstStyle/>
                    <a:p>
                      <a:pPr algn="ctr"/>
                      <a:r>
                        <a:rPr lang="zh-CN" altLang="en-US" b="1" dirty="0"/>
                        <a:t>取一张</a:t>
                      </a:r>
                      <a:r>
                        <a:rPr lang="en-US" altLang="zh-CN" b="1" dirty="0"/>
                        <a:t>5</a:t>
                      </a:r>
                      <a:r>
                        <a:rPr lang="zh-CN" altLang="en-US" b="1" dirty="0"/>
                        <a:t>元</a:t>
                      </a:r>
                    </a:p>
                  </a:txBody>
                  <a:tcPr>
                    <a:solidFill>
                      <a:schemeClr val="bg1"/>
                    </a:solidFill>
                  </a:tcPr>
                </a:tc>
                <a:tc>
                  <a:txBody>
                    <a:bodyPr/>
                    <a:lstStyle/>
                    <a:p>
                      <a:pPr algn="ctr"/>
                      <a:r>
                        <a:rPr lang="en-US" altLang="zh-CN" b="1" dirty="0"/>
                        <a:t>{5}</a:t>
                      </a:r>
                      <a:endParaRPr lang="zh-CN" altLang="en-US" b="1" dirty="0"/>
                    </a:p>
                  </a:txBody>
                  <a:tcPr>
                    <a:solidFill>
                      <a:schemeClr val="bg1"/>
                    </a:solidFill>
                  </a:tcPr>
                </a:tc>
                <a:extLst>
                  <a:ext uri="{0D108BD9-81ED-4DB2-BD59-A6C34878D82A}">
                    <a16:rowId xmlns:a16="http://schemas.microsoft.com/office/drawing/2014/main" val="10001"/>
                  </a:ext>
                </a:extLst>
              </a:tr>
              <a:tr h="370840">
                <a:tc>
                  <a:txBody>
                    <a:bodyPr/>
                    <a:lstStyle/>
                    <a:p>
                      <a:pPr lvl="0" algn="l"/>
                      <a:r>
                        <a:rPr lang="zh-CN" altLang="en-US" b="1" dirty="0"/>
                        <a:t>第二步</a:t>
                      </a:r>
                    </a:p>
                  </a:txBody>
                  <a:tcPr>
                    <a:solidFill>
                      <a:schemeClr val="bg1"/>
                    </a:solidFill>
                  </a:tcPr>
                </a:tc>
                <a:tc>
                  <a:txBody>
                    <a:bodyPr/>
                    <a:lstStyle/>
                    <a:p>
                      <a:pPr lvl="0" algn="l"/>
                      <a:r>
                        <a:rPr lang="zh-CN" altLang="en-US" b="1" dirty="0"/>
                        <a:t>找零：</a:t>
                      </a:r>
                      <a:r>
                        <a:rPr lang="en-US" altLang="zh-CN" b="1" dirty="0"/>
                        <a:t>8</a:t>
                      </a:r>
                      <a:r>
                        <a:rPr lang="zh-CN" altLang="en-US" b="1" dirty="0"/>
                        <a:t>元</a:t>
                      </a:r>
                      <a:r>
                        <a:rPr lang="en-US" altLang="zh-CN" b="1" dirty="0"/>
                        <a:t>7</a:t>
                      </a:r>
                      <a:r>
                        <a:rPr lang="zh-CN" altLang="en-US" b="1" dirty="0"/>
                        <a:t>角</a:t>
                      </a:r>
                    </a:p>
                  </a:txBody>
                  <a:tcPr>
                    <a:solidFill>
                      <a:schemeClr val="bg1"/>
                    </a:solidFill>
                  </a:tcPr>
                </a:tc>
                <a:tc>
                  <a:txBody>
                    <a:bodyPr/>
                    <a:lstStyle/>
                    <a:p>
                      <a:pPr algn="ctr"/>
                      <a:r>
                        <a:rPr lang="zh-CN" altLang="en-US" b="1" dirty="0"/>
                        <a:t>取一张</a:t>
                      </a:r>
                      <a:r>
                        <a:rPr lang="en-US" altLang="zh-CN" b="1" dirty="0"/>
                        <a:t>5</a:t>
                      </a:r>
                      <a:r>
                        <a:rPr lang="zh-CN" altLang="en-US" b="1" dirty="0"/>
                        <a:t>元</a:t>
                      </a:r>
                    </a:p>
                  </a:txBody>
                  <a:tcPr>
                    <a:solidFill>
                      <a:schemeClr val="bg1"/>
                    </a:solidFill>
                  </a:tcPr>
                </a:tc>
                <a:tc>
                  <a:txBody>
                    <a:bodyPr/>
                    <a:lstStyle/>
                    <a:p>
                      <a:pPr algn="ctr"/>
                      <a:r>
                        <a:rPr lang="en-US" altLang="zh-CN" b="1" dirty="0"/>
                        <a:t>{5</a:t>
                      </a:r>
                      <a:r>
                        <a:rPr lang="zh-CN" altLang="en-US" b="1" dirty="0"/>
                        <a:t>，</a:t>
                      </a:r>
                      <a:r>
                        <a:rPr lang="en-US" altLang="zh-CN" b="1" dirty="0"/>
                        <a:t>5}</a:t>
                      </a:r>
                      <a:endParaRPr lang="zh-CN" altLang="en-US" b="1" dirty="0"/>
                    </a:p>
                  </a:txBody>
                  <a:tcPr>
                    <a:solidFill>
                      <a:schemeClr val="bg1"/>
                    </a:solidFill>
                  </a:tcPr>
                </a:tc>
                <a:extLst>
                  <a:ext uri="{0D108BD9-81ED-4DB2-BD59-A6C34878D82A}">
                    <a16:rowId xmlns:a16="http://schemas.microsoft.com/office/drawing/2014/main" val="10002"/>
                  </a:ext>
                </a:extLst>
              </a:tr>
              <a:tr h="370840">
                <a:tc>
                  <a:txBody>
                    <a:bodyPr/>
                    <a:lstStyle/>
                    <a:p>
                      <a:pPr lvl="0" algn="l"/>
                      <a:r>
                        <a:rPr lang="zh-CN" altLang="en-US" b="1" dirty="0"/>
                        <a:t>第三步</a:t>
                      </a:r>
                    </a:p>
                  </a:txBody>
                  <a:tcPr>
                    <a:solidFill>
                      <a:schemeClr val="bg1"/>
                    </a:solidFill>
                  </a:tcPr>
                </a:tc>
                <a:tc>
                  <a:txBody>
                    <a:bodyPr/>
                    <a:lstStyle/>
                    <a:p>
                      <a:pPr lvl="0" algn="l"/>
                      <a:r>
                        <a:rPr lang="zh-CN" altLang="en-US" b="1" dirty="0"/>
                        <a:t>找零：</a:t>
                      </a:r>
                      <a:r>
                        <a:rPr lang="en-US" altLang="zh-CN" b="1" dirty="0"/>
                        <a:t>3</a:t>
                      </a:r>
                      <a:r>
                        <a:rPr lang="zh-CN" altLang="en-US" b="1" dirty="0"/>
                        <a:t>元</a:t>
                      </a:r>
                      <a:r>
                        <a:rPr lang="en-US" altLang="zh-CN" b="1" dirty="0"/>
                        <a:t>7</a:t>
                      </a:r>
                      <a:r>
                        <a:rPr lang="zh-CN" altLang="en-US" b="1" dirty="0"/>
                        <a:t>角</a:t>
                      </a:r>
                    </a:p>
                  </a:txBody>
                  <a:tcPr>
                    <a:solidFill>
                      <a:schemeClr val="bg1"/>
                    </a:solidFill>
                  </a:tcPr>
                </a:tc>
                <a:tc>
                  <a:txBody>
                    <a:bodyPr/>
                    <a:lstStyle/>
                    <a:p>
                      <a:pPr algn="ctr"/>
                      <a:r>
                        <a:rPr lang="zh-CN" altLang="en-US" b="1" dirty="0"/>
                        <a:t>取一张</a:t>
                      </a:r>
                      <a:r>
                        <a:rPr lang="en-US" altLang="zh-CN" b="1" dirty="0"/>
                        <a:t>2</a:t>
                      </a:r>
                      <a:r>
                        <a:rPr lang="zh-CN" altLang="en-US" b="1" dirty="0"/>
                        <a:t>元</a:t>
                      </a:r>
                    </a:p>
                  </a:txBody>
                  <a:tcPr>
                    <a:solidFill>
                      <a:schemeClr val="bg1"/>
                    </a:solidFill>
                  </a:tcPr>
                </a:tc>
                <a:tc>
                  <a:txBody>
                    <a:bodyPr/>
                    <a:lstStyle/>
                    <a:p>
                      <a:pPr algn="ctr"/>
                      <a:r>
                        <a:rPr lang="en-US" altLang="zh-CN" b="1" dirty="0"/>
                        <a:t>{5</a:t>
                      </a:r>
                      <a:r>
                        <a:rPr lang="zh-CN" altLang="en-US" b="1" dirty="0"/>
                        <a:t>，</a:t>
                      </a:r>
                      <a:r>
                        <a:rPr lang="en-US" altLang="zh-CN" b="1" dirty="0"/>
                        <a:t>5</a:t>
                      </a:r>
                      <a:r>
                        <a:rPr lang="zh-CN" altLang="en-US" b="1" dirty="0"/>
                        <a:t>，</a:t>
                      </a:r>
                      <a:r>
                        <a:rPr lang="en-US" altLang="zh-CN" b="1" dirty="0"/>
                        <a:t>2}</a:t>
                      </a:r>
                      <a:endParaRPr lang="zh-CN" altLang="en-US" b="1" dirty="0"/>
                    </a:p>
                  </a:txBody>
                  <a:tcPr>
                    <a:solidFill>
                      <a:schemeClr val="bg1"/>
                    </a:solidFill>
                  </a:tcPr>
                </a:tc>
                <a:extLst>
                  <a:ext uri="{0D108BD9-81ED-4DB2-BD59-A6C34878D82A}">
                    <a16:rowId xmlns:a16="http://schemas.microsoft.com/office/drawing/2014/main" val="10003"/>
                  </a:ext>
                </a:extLst>
              </a:tr>
              <a:tr h="370840">
                <a:tc>
                  <a:txBody>
                    <a:bodyPr/>
                    <a:lstStyle/>
                    <a:p>
                      <a:pPr lvl="0" algn="l"/>
                      <a:r>
                        <a:rPr lang="zh-CN" altLang="en-US" b="1" dirty="0"/>
                        <a:t>第四步</a:t>
                      </a:r>
                    </a:p>
                  </a:txBody>
                  <a:tcPr>
                    <a:solidFill>
                      <a:schemeClr val="bg1"/>
                    </a:solidFill>
                  </a:tcPr>
                </a:tc>
                <a:tc>
                  <a:txBody>
                    <a:bodyPr/>
                    <a:lstStyle/>
                    <a:p>
                      <a:pPr lvl="0" algn="l"/>
                      <a:r>
                        <a:rPr lang="zh-CN" altLang="en-US" b="1" dirty="0"/>
                        <a:t>找零：</a:t>
                      </a:r>
                      <a:r>
                        <a:rPr lang="en-US" altLang="zh-CN" b="1" dirty="0"/>
                        <a:t>1</a:t>
                      </a:r>
                      <a:r>
                        <a:rPr lang="zh-CN" altLang="en-US" b="1" dirty="0"/>
                        <a:t>元</a:t>
                      </a:r>
                      <a:r>
                        <a:rPr lang="en-US" altLang="zh-CN" b="1" dirty="0"/>
                        <a:t>7</a:t>
                      </a:r>
                      <a:r>
                        <a:rPr lang="zh-CN" altLang="en-US" b="1" dirty="0"/>
                        <a:t>角</a:t>
                      </a:r>
                    </a:p>
                  </a:txBody>
                  <a:tcPr>
                    <a:solidFill>
                      <a:schemeClr val="bg1"/>
                    </a:solidFill>
                  </a:tcPr>
                </a:tc>
                <a:tc>
                  <a:txBody>
                    <a:bodyPr/>
                    <a:lstStyle/>
                    <a:p>
                      <a:pPr algn="ctr"/>
                      <a:r>
                        <a:rPr lang="zh-CN" altLang="en-US" b="1" dirty="0"/>
                        <a:t>取一张</a:t>
                      </a:r>
                      <a:r>
                        <a:rPr lang="en-US" altLang="zh-CN" b="1" dirty="0"/>
                        <a:t>1</a:t>
                      </a:r>
                      <a:r>
                        <a:rPr lang="zh-CN" altLang="en-US" b="1" dirty="0"/>
                        <a:t>元</a:t>
                      </a:r>
                    </a:p>
                  </a:txBody>
                  <a:tcPr>
                    <a:solidFill>
                      <a:schemeClr val="bg1"/>
                    </a:solidFill>
                  </a:tcPr>
                </a:tc>
                <a:tc>
                  <a:txBody>
                    <a:bodyPr/>
                    <a:lstStyle/>
                    <a:p>
                      <a:pPr algn="ctr"/>
                      <a:r>
                        <a:rPr lang="en-US" altLang="zh-CN" b="1" dirty="0"/>
                        <a:t>{5</a:t>
                      </a:r>
                      <a:r>
                        <a:rPr lang="zh-CN" altLang="en-US" b="1" dirty="0"/>
                        <a:t>，</a:t>
                      </a:r>
                      <a:r>
                        <a:rPr lang="en-US" altLang="zh-CN" b="1" dirty="0"/>
                        <a:t>5</a:t>
                      </a:r>
                      <a:r>
                        <a:rPr lang="zh-CN" altLang="en-US" b="1" dirty="0"/>
                        <a:t>，</a:t>
                      </a:r>
                      <a:r>
                        <a:rPr lang="en-US" altLang="zh-CN" b="1" dirty="0"/>
                        <a:t>2</a:t>
                      </a:r>
                      <a:r>
                        <a:rPr lang="zh-CN" altLang="en-US" b="1" dirty="0"/>
                        <a:t>，</a:t>
                      </a:r>
                      <a:r>
                        <a:rPr lang="en-US" altLang="zh-CN" b="1" dirty="0"/>
                        <a:t>1}</a:t>
                      </a:r>
                      <a:endParaRPr lang="zh-CN" altLang="en-US" b="1" dirty="0"/>
                    </a:p>
                  </a:txBody>
                  <a:tcPr>
                    <a:solidFill>
                      <a:schemeClr val="bg1"/>
                    </a:solidFill>
                  </a:tcPr>
                </a:tc>
                <a:extLst>
                  <a:ext uri="{0D108BD9-81ED-4DB2-BD59-A6C34878D82A}">
                    <a16:rowId xmlns:a16="http://schemas.microsoft.com/office/drawing/2014/main" val="10004"/>
                  </a:ext>
                </a:extLst>
              </a:tr>
              <a:tr h="370840">
                <a:tc>
                  <a:txBody>
                    <a:bodyPr/>
                    <a:lstStyle/>
                    <a:p>
                      <a:pPr lvl="0" algn="l"/>
                      <a:r>
                        <a:rPr lang="zh-CN" altLang="en-US" b="1" dirty="0"/>
                        <a:t>第五步</a:t>
                      </a:r>
                    </a:p>
                  </a:txBody>
                  <a:tcPr>
                    <a:solidFill>
                      <a:schemeClr val="bg1"/>
                    </a:solidFill>
                  </a:tcPr>
                </a:tc>
                <a:tc>
                  <a:txBody>
                    <a:bodyPr/>
                    <a:lstStyle/>
                    <a:p>
                      <a:pPr lvl="0" algn="l"/>
                      <a:r>
                        <a:rPr lang="zh-CN" altLang="en-US" b="1" dirty="0"/>
                        <a:t>找零：</a:t>
                      </a:r>
                      <a:r>
                        <a:rPr lang="en-US" altLang="zh-CN" b="1" dirty="0"/>
                        <a:t>7</a:t>
                      </a:r>
                      <a:r>
                        <a:rPr lang="zh-CN" altLang="en-US" b="1" dirty="0"/>
                        <a:t>角</a:t>
                      </a:r>
                    </a:p>
                  </a:txBody>
                  <a:tcPr>
                    <a:solidFill>
                      <a:schemeClr val="bg1"/>
                    </a:solidFill>
                  </a:tcPr>
                </a:tc>
                <a:tc>
                  <a:txBody>
                    <a:bodyPr/>
                    <a:lstStyle/>
                    <a:p>
                      <a:pPr algn="ctr"/>
                      <a:r>
                        <a:rPr lang="zh-CN" altLang="en-US" b="1" dirty="0"/>
                        <a:t>取一张</a:t>
                      </a:r>
                      <a:r>
                        <a:rPr lang="en-US" altLang="zh-CN" b="1" dirty="0"/>
                        <a:t>5</a:t>
                      </a:r>
                      <a:r>
                        <a:rPr lang="zh-CN" altLang="en-US" b="1" dirty="0"/>
                        <a:t>角</a:t>
                      </a:r>
                    </a:p>
                  </a:txBody>
                  <a:tcPr>
                    <a:solidFill>
                      <a:schemeClr val="bg1"/>
                    </a:solidFill>
                  </a:tcPr>
                </a:tc>
                <a:tc>
                  <a:txBody>
                    <a:bodyPr/>
                    <a:lstStyle/>
                    <a:p>
                      <a:pPr algn="ctr"/>
                      <a:r>
                        <a:rPr lang="en-US" altLang="zh-CN" b="1" dirty="0"/>
                        <a:t>{5</a:t>
                      </a:r>
                      <a:r>
                        <a:rPr lang="zh-CN" altLang="en-US" b="1" dirty="0"/>
                        <a:t>，</a:t>
                      </a:r>
                      <a:r>
                        <a:rPr lang="en-US" altLang="zh-CN" b="1" dirty="0"/>
                        <a:t>5</a:t>
                      </a:r>
                      <a:r>
                        <a:rPr lang="zh-CN" altLang="en-US" b="1" dirty="0"/>
                        <a:t>，</a:t>
                      </a:r>
                      <a:r>
                        <a:rPr lang="en-US" altLang="zh-CN" b="1" dirty="0"/>
                        <a:t>2</a:t>
                      </a:r>
                      <a:r>
                        <a:rPr lang="zh-CN" altLang="en-US" b="1" dirty="0"/>
                        <a:t>，</a:t>
                      </a:r>
                      <a:r>
                        <a:rPr lang="en-US" altLang="zh-CN" b="1" dirty="0"/>
                        <a:t>1</a:t>
                      </a:r>
                      <a:r>
                        <a:rPr lang="zh-CN" altLang="en-US" b="1" dirty="0"/>
                        <a:t>， </a:t>
                      </a:r>
                      <a:r>
                        <a:rPr lang="en-US" altLang="zh-CN" b="1" dirty="0"/>
                        <a:t>0.5}</a:t>
                      </a:r>
                      <a:endParaRPr lang="zh-CN" altLang="en-US" b="1" dirty="0"/>
                    </a:p>
                  </a:txBody>
                  <a:tcPr>
                    <a:solidFill>
                      <a:schemeClr val="bg1"/>
                    </a:solidFill>
                  </a:tcPr>
                </a:tc>
                <a:extLst>
                  <a:ext uri="{0D108BD9-81ED-4DB2-BD59-A6C34878D82A}">
                    <a16:rowId xmlns:a16="http://schemas.microsoft.com/office/drawing/2014/main" val="10005"/>
                  </a:ext>
                </a:extLst>
              </a:tr>
              <a:tr h="370840">
                <a:tc>
                  <a:txBody>
                    <a:bodyPr/>
                    <a:lstStyle/>
                    <a:p>
                      <a:pPr lvl="0" algn="l"/>
                      <a:r>
                        <a:rPr lang="zh-CN" altLang="en-US" b="1" dirty="0"/>
                        <a:t>第六步</a:t>
                      </a:r>
                    </a:p>
                  </a:txBody>
                  <a:tcPr>
                    <a:solidFill>
                      <a:schemeClr val="bg1"/>
                    </a:solidFill>
                  </a:tcPr>
                </a:tc>
                <a:tc>
                  <a:txBody>
                    <a:bodyPr/>
                    <a:lstStyle/>
                    <a:p>
                      <a:pPr lvl="0" algn="l"/>
                      <a:r>
                        <a:rPr lang="zh-CN" altLang="en-US" b="1" dirty="0"/>
                        <a:t>找零：</a:t>
                      </a:r>
                      <a:r>
                        <a:rPr lang="en-US" altLang="zh-CN" b="1" dirty="0"/>
                        <a:t>2</a:t>
                      </a:r>
                      <a:r>
                        <a:rPr lang="zh-CN" altLang="en-US" b="1" dirty="0"/>
                        <a:t>角</a:t>
                      </a:r>
                    </a:p>
                  </a:txBody>
                  <a:tcPr>
                    <a:solidFill>
                      <a:schemeClr val="bg1"/>
                    </a:solidFill>
                  </a:tcPr>
                </a:tc>
                <a:tc>
                  <a:txBody>
                    <a:bodyPr/>
                    <a:lstStyle/>
                    <a:p>
                      <a:pPr algn="ctr"/>
                      <a:r>
                        <a:rPr lang="zh-CN" altLang="en-US" b="1" dirty="0"/>
                        <a:t>取一张</a:t>
                      </a:r>
                      <a:r>
                        <a:rPr lang="en-US" altLang="zh-CN" b="1" dirty="0"/>
                        <a:t>2</a:t>
                      </a:r>
                      <a:r>
                        <a:rPr lang="zh-CN" altLang="en-US" b="1" dirty="0"/>
                        <a:t>角</a:t>
                      </a:r>
                    </a:p>
                  </a:txBody>
                  <a:tcPr>
                    <a:solidFill>
                      <a:schemeClr val="bg1"/>
                    </a:solidFill>
                  </a:tcPr>
                </a:tc>
                <a:tc>
                  <a:txBody>
                    <a:bodyPr/>
                    <a:lstStyle/>
                    <a:p>
                      <a:pPr algn="ctr"/>
                      <a:r>
                        <a:rPr lang="en-US" altLang="zh-CN" b="1" dirty="0"/>
                        <a:t>{5</a:t>
                      </a:r>
                      <a:r>
                        <a:rPr lang="zh-CN" altLang="en-US" b="1" dirty="0"/>
                        <a:t>，</a:t>
                      </a:r>
                      <a:r>
                        <a:rPr lang="en-US" altLang="zh-CN" b="1" dirty="0"/>
                        <a:t>5</a:t>
                      </a:r>
                      <a:r>
                        <a:rPr lang="zh-CN" altLang="en-US" b="1" dirty="0"/>
                        <a:t>，</a:t>
                      </a:r>
                      <a:r>
                        <a:rPr lang="en-US" altLang="zh-CN" b="1" dirty="0"/>
                        <a:t>2</a:t>
                      </a:r>
                      <a:r>
                        <a:rPr lang="zh-CN" altLang="en-US" b="1" dirty="0"/>
                        <a:t>，</a:t>
                      </a:r>
                      <a:r>
                        <a:rPr lang="en-US" altLang="zh-CN" b="1" dirty="0"/>
                        <a:t>1</a:t>
                      </a:r>
                      <a:r>
                        <a:rPr lang="zh-CN" altLang="en-US" b="1" dirty="0"/>
                        <a:t>，</a:t>
                      </a:r>
                      <a:r>
                        <a:rPr lang="en-US" altLang="zh-CN" b="1" dirty="0"/>
                        <a:t>0.5</a:t>
                      </a:r>
                      <a:r>
                        <a:rPr lang="zh-CN" altLang="en-US" b="1" dirty="0"/>
                        <a:t>，</a:t>
                      </a:r>
                      <a:r>
                        <a:rPr lang="en-US" altLang="zh-CN" b="1" dirty="0"/>
                        <a:t>0.2}</a:t>
                      </a:r>
                      <a:endParaRPr lang="zh-CN" altLang="en-US" b="1" dirty="0"/>
                    </a:p>
                  </a:txBody>
                  <a:tcPr>
                    <a:solidFill>
                      <a:schemeClr val="bg1"/>
                    </a:solidFill>
                  </a:tcPr>
                </a:tc>
                <a:extLst>
                  <a:ext uri="{0D108BD9-81ED-4DB2-BD59-A6C34878D82A}">
                    <a16:rowId xmlns:a16="http://schemas.microsoft.com/office/drawing/2014/main" val="10006"/>
                  </a:ext>
                </a:extLst>
              </a:tr>
              <a:tr h="370840">
                <a:tc>
                  <a:txBody>
                    <a:bodyPr/>
                    <a:lstStyle/>
                    <a:p>
                      <a:pPr lvl="0" algn="l"/>
                      <a:endParaRPr lang="zh-CN" altLang="en-US" b="1" dirty="0"/>
                    </a:p>
                  </a:txBody>
                  <a:tcPr>
                    <a:solidFill>
                      <a:schemeClr val="bg1"/>
                    </a:solidFill>
                  </a:tcPr>
                </a:tc>
                <a:tc>
                  <a:txBody>
                    <a:bodyPr/>
                    <a:lstStyle/>
                    <a:p>
                      <a:pPr lvl="0" algn="l"/>
                      <a:r>
                        <a:rPr lang="zh-CN" altLang="en-US" b="1" dirty="0"/>
                        <a:t>找零：</a:t>
                      </a:r>
                      <a:r>
                        <a:rPr lang="en-US" altLang="zh-CN" b="1" dirty="0"/>
                        <a:t>0</a:t>
                      </a:r>
                      <a:endParaRPr lang="zh-CN" altLang="en-US" b="1" dirty="0"/>
                    </a:p>
                  </a:txBody>
                  <a:tcPr>
                    <a:solidFill>
                      <a:schemeClr val="bg1"/>
                    </a:solidFill>
                  </a:tcPr>
                </a:tc>
                <a:tc>
                  <a:txBody>
                    <a:bodyPr/>
                    <a:lstStyle/>
                    <a:p>
                      <a:pPr algn="ctr"/>
                      <a:endParaRPr lang="zh-CN" altLang="en-US" b="1" dirty="0"/>
                    </a:p>
                  </a:txBody>
                  <a:tcPr>
                    <a:solidFill>
                      <a:schemeClr val="bg1"/>
                    </a:solidFill>
                  </a:tcPr>
                </a:tc>
                <a:tc>
                  <a:txBody>
                    <a:bodyPr/>
                    <a:lstStyle/>
                    <a:p>
                      <a:pPr algn="ctr"/>
                      <a:endParaRPr lang="zh-CN" altLang="en-US" b="1" dirty="0"/>
                    </a:p>
                  </a:txBody>
                  <a:tcPr>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3199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活动安排问题的最优子结构</a:t>
            </a:r>
            <a:endParaRPr lang="en-US" altLang="zh-CN" dirty="0"/>
          </a:p>
          <a:p>
            <a:pPr lvl="1"/>
            <a:r>
              <a:rPr lang="zh-CN" altLang="en-US" dirty="0">
                <a:latin typeface="Arial" panose="020B0604020202020204" pitchFamily="34" charset="0"/>
                <a:cs typeface="Arial" panose="020B0604020202020204" pitchFamily="34" charset="0"/>
              </a:rPr>
              <a:t>令</a:t>
            </a:r>
            <a:r>
              <a:rPr lang="en-US" altLang="zh-CN" dirty="0" err="1">
                <a:latin typeface="Arial" panose="020B0604020202020204" pitchFamily="34" charset="0"/>
                <a:cs typeface="Arial" panose="020B0604020202020204" pitchFamily="34" charset="0"/>
              </a:rPr>
              <a:t>E</a:t>
            </a:r>
            <a:r>
              <a:rPr lang="en-US" altLang="zh-CN" baseline="-25000" dirty="0" err="1">
                <a:latin typeface="Arial" panose="020B0604020202020204" pitchFamily="34" charset="0"/>
                <a:cs typeface="Arial" panose="020B0604020202020204" pitchFamily="34" charset="0"/>
              </a:rPr>
              <a:t>ij</a:t>
            </a:r>
            <a:r>
              <a:rPr lang="zh-CN" altLang="en-US" dirty="0">
                <a:latin typeface="Arial" panose="020B0604020202020204" pitchFamily="34" charset="0"/>
                <a:cs typeface="Arial" panose="020B0604020202020204" pitchFamily="34" charset="0"/>
              </a:rPr>
              <a:t>在</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i</a:t>
            </a:r>
            <a:r>
              <a:rPr lang="zh-CN" altLang="en-US" dirty="0">
                <a:latin typeface="Arial" panose="020B0604020202020204" pitchFamily="34" charset="0"/>
                <a:cs typeface="Arial" panose="020B0604020202020204" pitchFamily="34" charset="0"/>
              </a:rPr>
              <a:t>结束之后开始，且在</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j</a:t>
            </a:r>
            <a:r>
              <a:rPr lang="zh-CN" altLang="en-US" dirty="0">
                <a:latin typeface="Arial" panose="020B0604020202020204" pitchFamily="34" charset="0"/>
                <a:cs typeface="Arial" panose="020B0604020202020204" pitchFamily="34" charset="0"/>
              </a:rPr>
              <a:t>开始之前结束的那些活动的集合。求</a:t>
            </a:r>
            <a:r>
              <a:rPr lang="en-US" altLang="zh-CN" dirty="0" err="1">
                <a:latin typeface="Arial" panose="020B0604020202020204" pitchFamily="34" charset="0"/>
                <a:cs typeface="Arial" panose="020B0604020202020204" pitchFamily="34" charset="0"/>
              </a:rPr>
              <a:t>E</a:t>
            </a:r>
            <a:r>
              <a:rPr lang="en-US" altLang="zh-CN" baseline="-25000" dirty="0" err="1">
                <a:latin typeface="Arial" panose="020B0604020202020204" pitchFamily="34" charset="0"/>
                <a:cs typeface="Arial" panose="020B0604020202020204" pitchFamily="34" charset="0"/>
              </a:rPr>
              <a:t>ij</a:t>
            </a:r>
            <a:r>
              <a:rPr lang="zh-CN" altLang="en-US" dirty="0">
                <a:latin typeface="Arial" panose="020B0604020202020204" pitchFamily="34" charset="0"/>
                <a:cs typeface="Arial" panose="020B0604020202020204" pitchFamily="34" charset="0"/>
              </a:rPr>
              <a:t>的一个最大的相容活动子集？</a:t>
            </a:r>
            <a:endParaRPr lang="en-US" altLang="zh-CN" dirty="0">
              <a:latin typeface="Arial" panose="020B0604020202020204" pitchFamily="34" charset="0"/>
              <a:cs typeface="Arial" panose="020B0604020202020204" pitchFamily="34" charset="0"/>
            </a:endParaRPr>
          </a:p>
          <a:p>
            <a:pPr lvl="2"/>
            <a:r>
              <a:rPr lang="zh-CN" altLang="en-US" dirty="0">
                <a:latin typeface="Arial" panose="020B0604020202020204" pitchFamily="34" charset="0"/>
                <a:cs typeface="Arial" panose="020B0604020202020204" pitchFamily="34" charset="0"/>
              </a:rPr>
              <a:t>假设</a:t>
            </a:r>
            <a:r>
              <a:rPr lang="en-US" altLang="zh-CN" dirty="0" err="1">
                <a:solidFill>
                  <a:srgbClr val="FF0000"/>
                </a:solidFill>
                <a:latin typeface="Arial" panose="020B0604020202020204" pitchFamily="34" charset="0"/>
                <a:cs typeface="Arial" panose="020B0604020202020204" pitchFamily="34" charset="0"/>
              </a:rPr>
              <a:t>A</a:t>
            </a:r>
            <a:r>
              <a:rPr lang="en-US" altLang="zh-CN" baseline="-25000" dirty="0" err="1">
                <a:solidFill>
                  <a:srgbClr val="FF0000"/>
                </a:solidFill>
                <a:latin typeface="Arial" panose="020B0604020202020204" pitchFamily="34" charset="0"/>
                <a:cs typeface="Arial" panose="020B0604020202020204" pitchFamily="34" charset="0"/>
              </a:rPr>
              <a:t>ij</a:t>
            </a:r>
            <a:r>
              <a:rPr lang="zh-CN" altLang="en-US" dirty="0">
                <a:solidFill>
                  <a:srgbClr val="FF0000"/>
                </a:solidFill>
                <a:latin typeface="Arial" panose="020B0604020202020204" pitchFamily="34" charset="0"/>
                <a:cs typeface="Arial" panose="020B0604020202020204" pitchFamily="34" charset="0"/>
              </a:rPr>
              <a:t>是</a:t>
            </a:r>
            <a:r>
              <a:rPr lang="en-US" altLang="zh-CN" dirty="0" err="1">
                <a:solidFill>
                  <a:srgbClr val="FF0000"/>
                </a:solidFill>
                <a:latin typeface="Arial" panose="020B0604020202020204" pitchFamily="34" charset="0"/>
                <a:cs typeface="Arial" panose="020B0604020202020204" pitchFamily="34" charset="0"/>
              </a:rPr>
              <a:t>E</a:t>
            </a:r>
            <a:r>
              <a:rPr lang="en-US" altLang="zh-CN" baseline="-25000" dirty="0" err="1">
                <a:solidFill>
                  <a:srgbClr val="FF0000"/>
                </a:solidFill>
                <a:latin typeface="Arial" panose="020B0604020202020204" pitchFamily="34" charset="0"/>
                <a:cs typeface="Arial" panose="020B0604020202020204" pitchFamily="34" charset="0"/>
              </a:rPr>
              <a:t>ij</a:t>
            </a:r>
            <a:r>
              <a:rPr lang="zh-CN" altLang="en-US" dirty="0">
                <a:solidFill>
                  <a:srgbClr val="FF0000"/>
                </a:solidFill>
                <a:latin typeface="Arial" panose="020B0604020202020204" pitchFamily="34" charset="0"/>
                <a:cs typeface="Arial" panose="020B0604020202020204" pitchFamily="34" charset="0"/>
              </a:rPr>
              <a:t>的一个最大的相容活动子集</a:t>
            </a:r>
            <a:r>
              <a:rPr lang="zh-CN" altLang="en-US" dirty="0">
                <a:latin typeface="Arial" panose="020B0604020202020204" pitchFamily="34" charset="0"/>
                <a:cs typeface="Arial" panose="020B0604020202020204" pitchFamily="34" charset="0"/>
              </a:rPr>
              <a:t>，</a:t>
            </a:r>
            <a:r>
              <a:rPr lang="en-US" altLang="zh-CN" dirty="0" err="1">
                <a:solidFill>
                  <a:srgbClr val="0000CC"/>
                </a:solidFill>
                <a:latin typeface="Arial" panose="020B0604020202020204" pitchFamily="34" charset="0"/>
                <a:cs typeface="Arial" panose="020B0604020202020204" pitchFamily="34" charset="0"/>
              </a:rPr>
              <a:t>A</a:t>
            </a:r>
            <a:r>
              <a:rPr lang="en-US" altLang="zh-CN" baseline="-25000" dirty="0" err="1">
                <a:solidFill>
                  <a:srgbClr val="0000CC"/>
                </a:solidFill>
                <a:latin typeface="Arial" panose="020B0604020202020204" pitchFamily="34" charset="0"/>
                <a:cs typeface="Arial" panose="020B0604020202020204" pitchFamily="34" charset="0"/>
              </a:rPr>
              <a:t>ij</a:t>
            </a:r>
            <a:r>
              <a:rPr lang="zh-CN" altLang="en-US" dirty="0">
                <a:solidFill>
                  <a:srgbClr val="0000CC"/>
                </a:solidFill>
                <a:latin typeface="Arial" panose="020B0604020202020204" pitchFamily="34" charset="0"/>
                <a:cs typeface="Arial" panose="020B0604020202020204" pitchFamily="34" charset="0"/>
              </a:rPr>
              <a:t>中包含活动</a:t>
            </a:r>
            <a:r>
              <a:rPr lang="en-US" altLang="zh-CN" dirty="0" err="1">
                <a:solidFill>
                  <a:srgbClr val="0000CC"/>
                </a:solidFill>
                <a:latin typeface="Arial" panose="020B0604020202020204" pitchFamily="34" charset="0"/>
                <a:cs typeface="Arial" panose="020B0604020202020204" pitchFamily="34" charset="0"/>
              </a:rPr>
              <a:t>a</a:t>
            </a:r>
            <a:r>
              <a:rPr lang="en-US" altLang="zh-CN" baseline="-25000" dirty="0" err="1">
                <a:solidFill>
                  <a:srgbClr val="0000CC"/>
                </a:solidFill>
                <a:latin typeface="Arial" panose="020B0604020202020204" pitchFamily="34" charset="0"/>
                <a:cs typeface="Arial" panose="020B0604020202020204" pitchFamily="34" charset="0"/>
              </a:rPr>
              <a:t>k</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lvl="2"/>
            <a:r>
              <a:rPr lang="zh-CN" altLang="en-US" dirty="0">
                <a:latin typeface="Arial" panose="020B0604020202020204" pitchFamily="34" charset="0"/>
                <a:cs typeface="Arial" panose="020B0604020202020204" pitchFamily="34" charset="0"/>
              </a:rPr>
              <a:t>最优解</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ij</a:t>
            </a:r>
            <a:r>
              <a:rPr lang="zh-CN" altLang="en-US" dirty="0">
                <a:latin typeface="Arial" panose="020B0604020202020204" pitchFamily="34" charset="0"/>
                <a:cs typeface="Arial" panose="020B0604020202020204" pitchFamily="34" charset="0"/>
              </a:rPr>
              <a:t>中包含</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k</a:t>
            </a:r>
            <a:r>
              <a:rPr lang="zh-CN" altLang="en-US" dirty="0">
                <a:latin typeface="Arial" panose="020B0604020202020204" pitchFamily="34" charset="0"/>
                <a:cs typeface="Arial" panose="020B0604020202020204" pitchFamily="34" charset="0"/>
              </a:rPr>
              <a:t>，因此，可以将原问题分为</a:t>
            </a:r>
            <a:r>
              <a:rPr lang="en-US" altLang="zh-CN" dirty="0">
                <a:latin typeface="Arial" panose="020B0604020202020204" pitchFamily="34" charset="0"/>
                <a:cs typeface="Arial" panose="020B0604020202020204" pitchFamily="34" charset="0"/>
              </a:rPr>
              <a:t>2</a:t>
            </a:r>
            <a:r>
              <a:rPr lang="zh-CN" altLang="en-US" dirty="0">
                <a:latin typeface="Arial" panose="020B0604020202020204" pitchFamily="34" charset="0"/>
                <a:cs typeface="Arial" panose="020B0604020202020204" pitchFamily="34" charset="0"/>
              </a:rPr>
              <a:t>个子问题：</a:t>
            </a:r>
            <a:endParaRPr lang="en-US" altLang="zh-CN" dirty="0">
              <a:latin typeface="Arial" panose="020B0604020202020204" pitchFamily="34" charset="0"/>
              <a:cs typeface="Arial" panose="020B0604020202020204" pitchFamily="34" charset="0"/>
            </a:endParaRPr>
          </a:p>
          <a:p>
            <a:pPr lvl="3"/>
            <a:r>
              <a:rPr lang="zh-CN" altLang="en-US" dirty="0">
                <a:latin typeface="Arial" panose="020B0604020202020204" pitchFamily="34" charset="0"/>
                <a:cs typeface="Arial" panose="020B0604020202020204" pitchFamily="34" charset="0"/>
              </a:rPr>
              <a:t>寻找</a:t>
            </a:r>
            <a:r>
              <a:rPr lang="en-US" altLang="zh-CN" dirty="0" err="1">
                <a:latin typeface="Arial" panose="020B0604020202020204" pitchFamily="34" charset="0"/>
                <a:cs typeface="Arial" panose="020B0604020202020204" pitchFamily="34" charset="0"/>
              </a:rPr>
              <a:t>E</a:t>
            </a:r>
            <a:r>
              <a:rPr lang="en-US" altLang="zh-CN" baseline="-25000" dirty="0" err="1">
                <a:latin typeface="Arial" panose="020B0604020202020204" pitchFamily="34" charset="0"/>
                <a:cs typeface="Arial" panose="020B0604020202020204" pitchFamily="34" charset="0"/>
              </a:rPr>
              <a:t>ik</a:t>
            </a:r>
            <a:r>
              <a:rPr lang="zh-CN" altLang="en-US" dirty="0">
                <a:latin typeface="Arial" panose="020B0604020202020204" pitchFamily="34" charset="0"/>
                <a:cs typeface="Arial" panose="020B0604020202020204" pitchFamily="34" charset="0"/>
              </a:rPr>
              <a:t>中的相容活动</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在</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i</a:t>
            </a:r>
            <a:r>
              <a:rPr lang="zh-CN" altLang="en-US" dirty="0">
                <a:latin typeface="Arial" panose="020B0604020202020204" pitchFamily="34" charset="0"/>
                <a:cs typeface="Arial" panose="020B0604020202020204" pitchFamily="34" charset="0"/>
              </a:rPr>
              <a:t>结束之后开始且在</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k</a:t>
            </a:r>
            <a:r>
              <a:rPr lang="zh-CN" altLang="en-US" dirty="0">
                <a:latin typeface="Arial" panose="020B0604020202020204" pitchFamily="34" charset="0"/>
                <a:cs typeface="Arial" panose="020B0604020202020204" pitchFamily="34" charset="0"/>
              </a:rPr>
              <a:t>开始之前结束的那些活动</a:t>
            </a:r>
            <a:r>
              <a:rPr lang="en-US" altLang="zh-CN" dirty="0">
                <a:latin typeface="Arial" panose="020B0604020202020204" pitchFamily="34" charset="0"/>
                <a:cs typeface="Arial" panose="020B0604020202020204" pitchFamily="34" charset="0"/>
              </a:rPr>
              <a:t>);</a:t>
            </a:r>
          </a:p>
          <a:p>
            <a:pPr lvl="3"/>
            <a:r>
              <a:rPr lang="zh-CN" altLang="en-US" dirty="0">
                <a:latin typeface="Arial" panose="020B0604020202020204" pitchFamily="34" charset="0"/>
                <a:cs typeface="Arial" panose="020B0604020202020204" pitchFamily="34" charset="0"/>
              </a:rPr>
              <a:t>寻找</a:t>
            </a:r>
            <a:r>
              <a:rPr lang="en-US" altLang="zh-CN" dirty="0" err="1">
                <a:latin typeface="Arial" panose="020B0604020202020204" pitchFamily="34" charset="0"/>
                <a:cs typeface="Arial" panose="020B0604020202020204" pitchFamily="34" charset="0"/>
              </a:rPr>
              <a:t>E</a:t>
            </a:r>
            <a:r>
              <a:rPr lang="en-US" altLang="zh-CN" baseline="-25000" dirty="0" err="1">
                <a:latin typeface="Arial" panose="020B0604020202020204" pitchFamily="34" charset="0"/>
                <a:cs typeface="Arial" panose="020B0604020202020204" pitchFamily="34" charset="0"/>
              </a:rPr>
              <a:t>kj</a:t>
            </a:r>
            <a:r>
              <a:rPr lang="zh-CN" altLang="en-US" dirty="0">
                <a:latin typeface="Arial" panose="020B0604020202020204" pitchFamily="34" charset="0"/>
                <a:cs typeface="Arial" panose="020B0604020202020204" pitchFamily="34" charset="0"/>
              </a:rPr>
              <a:t>中的相容活动</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在</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k</a:t>
            </a:r>
            <a:r>
              <a:rPr lang="zh-CN" altLang="en-US" dirty="0">
                <a:latin typeface="Arial" panose="020B0604020202020204" pitchFamily="34" charset="0"/>
                <a:cs typeface="Arial" panose="020B0604020202020204" pitchFamily="34" charset="0"/>
              </a:rPr>
              <a:t>结束之后开始且在</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j</a:t>
            </a:r>
            <a:r>
              <a:rPr lang="zh-CN" altLang="en-US" dirty="0">
                <a:latin typeface="Arial" panose="020B0604020202020204" pitchFamily="34" charset="0"/>
                <a:cs typeface="Arial" panose="020B0604020202020204" pitchFamily="34" charset="0"/>
              </a:rPr>
              <a:t>开始之前结束的那些活动</a:t>
            </a:r>
            <a:r>
              <a:rPr lang="en-US" altLang="zh-CN" dirty="0">
                <a:latin typeface="Arial" panose="020B0604020202020204" pitchFamily="34" charset="0"/>
                <a:cs typeface="Arial" panose="020B0604020202020204" pitchFamily="34" charset="0"/>
              </a:rPr>
              <a:t>);</a:t>
            </a:r>
          </a:p>
          <a:p>
            <a:pPr marL="1371600" lvl="3" indent="0">
              <a:buNone/>
            </a:pPr>
            <a:endParaRPr lang="en-US" altLang="zh-CN" dirty="0">
              <a:latin typeface="Arial" panose="020B0604020202020204" pitchFamily="34" charset="0"/>
              <a:cs typeface="Arial" panose="020B0604020202020204" pitchFamily="34" charset="0"/>
            </a:endParaRPr>
          </a:p>
          <a:p>
            <a:pPr lvl="1"/>
            <a:endParaRPr lang="en-US" altLang="zh-CN" dirty="0"/>
          </a:p>
          <a:p>
            <a:pPr lvl="1"/>
            <a:endParaRPr lang="zh-CN" altLang="en-US" dirty="0"/>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p:spTree>
    <p:extLst>
      <p:ext uri="{BB962C8B-B14F-4D97-AF65-F5344CB8AC3E}">
        <p14:creationId xmlns:p14="http://schemas.microsoft.com/office/powerpoint/2010/main" val="202393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活动安排问题的最优子结构</a:t>
            </a:r>
            <a:endParaRPr lang="en-US" altLang="zh-CN" dirty="0"/>
          </a:p>
          <a:p>
            <a:pPr lvl="1">
              <a:lnSpc>
                <a:spcPct val="150000"/>
              </a:lnSpc>
            </a:pPr>
            <a:r>
              <a:rPr lang="zh-CN" altLang="en-US" dirty="0">
                <a:latin typeface="Arial" panose="020B0604020202020204" pitchFamily="34" charset="0"/>
                <a:cs typeface="Arial" panose="020B0604020202020204" pitchFamily="34" charset="0"/>
              </a:rPr>
              <a:t>令：</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ik</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ij</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E</a:t>
            </a:r>
            <a:r>
              <a:rPr lang="en-US" altLang="zh-CN" baseline="-25000" dirty="0" err="1">
                <a:latin typeface="Arial" panose="020B0604020202020204" pitchFamily="34" charset="0"/>
                <a:cs typeface="Arial" panose="020B0604020202020204" pitchFamily="34" charset="0"/>
              </a:rPr>
              <a:t>ik</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kj</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ij</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E</a:t>
            </a:r>
            <a:r>
              <a:rPr lang="en-US" altLang="zh-CN" baseline="-25000" dirty="0" err="1">
                <a:latin typeface="Arial" panose="020B0604020202020204" pitchFamily="34" charset="0"/>
                <a:cs typeface="Arial" panose="020B0604020202020204" pitchFamily="34" charset="0"/>
              </a:rPr>
              <a:t>kj</a:t>
            </a:r>
            <a:endParaRPr lang="en-US" altLang="zh-CN" baseline="-25000" dirty="0">
              <a:latin typeface="Arial" panose="020B0604020202020204" pitchFamily="34" charset="0"/>
              <a:cs typeface="Arial" panose="020B0604020202020204" pitchFamily="34" charset="0"/>
            </a:endParaRPr>
          </a:p>
          <a:p>
            <a:pPr lvl="3">
              <a:lnSpc>
                <a:spcPct val="150000"/>
              </a:lnSpc>
            </a:pP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ik</a:t>
            </a:r>
            <a:r>
              <a:rPr lang="zh-CN" altLang="en-US" dirty="0">
                <a:latin typeface="Arial" panose="020B0604020202020204" pitchFamily="34" charset="0"/>
                <a:cs typeface="Arial" panose="020B0604020202020204" pitchFamily="34" charset="0"/>
              </a:rPr>
              <a:t>则包含</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ij</a:t>
            </a:r>
            <a:r>
              <a:rPr lang="zh-CN" altLang="en-US" dirty="0">
                <a:latin typeface="Arial" panose="020B0604020202020204" pitchFamily="34" charset="0"/>
                <a:cs typeface="Arial" panose="020B0604020202020204" pitchFamily="34" charset="0"/>
              </a:rPr>
              <a:t>中那些在</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k</a:t>
            </a:r>
            <a:r>
              <a:rPr lang="zh-CN" altLang="en-US" dirty="0">
                <a:latin typeface="Arial" panose="020B0604020202020204" pitchFamily="34" charset="0"/>
                <a:cs typeface="Arial" panose="020B0604020202020204" pitchFamily="34" charset="0"/>
              </a:rPr>
              <a:t>开始之前结束的活动；</a:t>
            </a:r>
            <a:endParaRPr lang="en-US" altLang="zh-CN" dirty="0">
              <a:latin typeface="Arial" panose="020B0604020202020204" pitchFamily="34" charset="0"/>
              <a:cs typeface="Arial" panose="020B0604020202020204" pitchFamily="34" charset="0"/>
            </a:endParaRPr>
          </a:p>
          <a:p>
            <a:pPr lvl="3">
              <a:lnSpc>
                <a:spcPct val="150000"/>
              </a:lnSpc>
            </a:pP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kj</a:t>
            </a:r>
            <a:r>
              <a:rPr lang="zh-CN" altLang="en-US" dirty="0">
                <a:latin typeface="Arial" panose="020B0604020202020204" pitchFamily="34" charset="0"/>
                <a:cs typeface="Arial" panose="020B0604020202020204" pitchFamily="34" charset="0"/>
              </a:rPr>
              <a:t>则包含</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ij</a:t>
            </a:r>
            <a:r>
              <a:rPr lang="zh-CN" altLang="en-US" dirty="0">
                <a:latin typeface="Arial" panose="020B0604020202020204" pitchFamily="34" charset="0"/>
                <a:cs typeface="Arial" panose="020B0604020202020204" pitchFamily="34" charset="0"/>
              </a:rPr>
              <a:t>中那些在</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k</a:t>
            </a:r>
            <a:r>
              <a:rPr lang="zh-CN" altLang="en-US" dirty="0">
                <a:latin typeface="Arial" panose="020B0604020202020204" pitchFamily="34" charset="0"/>
                <a:cs typeface="Arial" panose="020B0604020202020204" pitchFamily="34" charset="0"/>
              </a:rPr>
              <a:t>结束之后开始的活动；</a:t>
            </a:r>
            <a:endParaRPr lang="en-US" altLang="zh-CN" dirty="0">
              <a:latin typeface="Arial" panose="020B0604020202020204" pitchFamily="34" charset="0"/>
              <a:cs typeface="Arial" panose="020B0604020202020204" pitchFamily="34" charset="0"/>
            </a:endParaRPr>
          </a:p>
          <a:p>
            <a:pPr lvl="1">
              <a:lnSpc>
                <a:spcPct val="150000"/>
              </a:lnSpc>
            </a:pPr>
            <a:r>
              <a:rPr lang="zh-CN" altLang="en-US" dirty="0">
                <a:latin typeface="Arial" panose="020B0604020202020204" pitchFamily="34" charset="0"/>
                <a:cs typeface="Arial" panose="020B0604020202020204" pitchFamily="34" charset="0"/>
              </a:rPr>
              <a:t>则有：</a:t>
            </a:r>
            <a:endParaRPr lang="en-US" altLang="zh-CN" dirty="0">
              <a:latin typeface="Arial" panose="020B0604020202020204" pitchFamily="34" charset="0"/>
              <a:cs typeface="Arial" panose="020B0604020202020204" pitchFamily="34" charset="0"/>
            </a:endParaRPr>
          </a:p>
          <a:p>
            <a:pPr lvl="2">
              <a:lnSpc>
                <a:spcPct val="150000"/>
              </a:lnSpc>
            </a:pP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ij</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ik</a:t>
            </a:r>
            <a:r>
              <a:rPr lang="en-US" altLang="zh-CN" dirty="0">
                <a:latin typeface="Arial" panose="020B0604020202020204" pitchFamily="34" charset="0"/>
                <a:cs typeface="Arial" panose="020B0604020202020204" pitchFamily="34" charset="0"/>
              </a:rPr>
              <a:t> U{</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k</a:t>
            </a:r>
            <a:r>
              <a:rPr lang="en-US" altLang="zh-CN" dirty="0">
                <a:latin typeface="Arial" panose="020B0604020202020204" pitchFamily="34" charset="0"/>
                <a:cs typeface="Arial" panose="020B0604020202020204" pitchFamily="34" charset="0"/>
              </a:rPr>
              <a:t>} U </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kj</a:t>
            </a:r>
            <a:endParaRPr lang="en-US" altLang="zh-CN" baseline="-25000" dirty="0">
              <a:latin typeface="Arial" panose="020B0604020202020204" pitchFamily="34" charset="0"/>
              <a:cs typeface="Arial" panose="020B0604020202020204" pitchFamily="34" charset="0"/>
            </a:endParaRPr>
          </a:p>
          <a:p>
            <a:pPr lvl="2">
              <a:lnSpc>
                <a:spcPct val="150000"/>
              </a:lnSpc>
            </a:pPr>
            <a:r>
              <a:rPr lang="en-US" altLang="zh-CN" dirty="0" err="1">
                <a:latin typeface="Arial" panose="020B0604020202020204" pitchFamily="34" charset="0"/>
                <a:cs typeface="Arial" panose="020B0604020202020204" pitchFamily="34" charset="0"/>
              </a:rPr>
              <a:t>E</a:t>
            </a:r>
            <a:r>
              <a:rPr lang="en-US" altLang="zh-CN" baseline="-25000" dirty="0" err="1">
                <a:latin typeface="Arial" panose="020B0604020202020204" pitchFamily="34" charset="0"/>
                <a:cs typeface="Arial" panose="020B0604020202020204" pitchFamily="34" charset="0"/>
              </a:rPr>
              <a:t>ij</a:t>
            </a:r>
            <a:r>
              <a:rPr lang="zh-CN" altLang="en-US" dirty="0">
                <a:latin typeface="Arial" panose="020B0604020202020204" pitchFamily="34" charset="0"/>
                <a:cs typeface="Arial" panose="020B0604020202020204" pitchFamily="34" charset="0"/>
              </a:rPr>
              <a:t>中最大的相容活动子集</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ij</a:t>
            </a:r>
            <a:r>
              <a:rPr lang="en-US" altLang="zh-CN" baseline="-25000"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包含</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ij</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ik</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kj</a:t>
            </a:r>
            <a:r>
              <a:rPr lang="en-US" altLang="zh-CN" dirty="0">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个活动。</a:t>
            </a:r>
            <a:endParaRPr lang="en-US" altLang="zh-CN" dirty="0">
              <a:latin typeface="Arial" panose="020B0604020202020204" pitchFamily="34" charset="0"/>
              <a:cs typeface="Arial" panose="020B0604020202020204" pitchFamily="34" charset="0"/>
            </a:endParaRPr>
          </a:p>
          <a:p>
            <a:pPr lvl="1"/>
            <a:endParaRPr lang="en-US" altLang="zh-CN" dirty="0">
              <a:latin typeface="Arial" panose="020B0604020202020204" pitchFamily="34" charset="0"/>
              <a:cs typeface="Arial" panose="020B0604020202020204" pitchFamily="34" charset="0"/>
            </a:endParaRPr>
          </a:p>
          <a:p>
            <a:pPr lvl="2"/>
            <a:endParaRPr lang="en-US" altLang="zh-CN" dirty="0">
              <a:latin typeface="Arial" panose="020B0604020202020204" pitchFamily="34" charset="0"/>
              <a:cs typeface="Arial" panose="020B0604020202020204" pitchFamily="34" charset="0"/>
            </a:endParaRPr>
          </a:p>
          <a:p>
            <a:pPr lvl="3"/>
            <a:endParaRPr lang="en-US" altLang="zh-CN" dirty="0">
              <a:latin typeface="Arial" panose="020B0604020202020204" pitchFamily="34" charset="0"/>
              <a:cs typeface="Arial" panose="020B0604020202020204" pitchFamily="34" charset="0"/>
            </a:endParaRPr>
          </a:p>
          <a:p>
            <a:pPr lvl="3"/>
            <a:endParaRPr lang="en-US" altLang="zh-CN" dirty="0">
              <a:latin typeface="Arial" panose="020B0604020202020204" pitchFamily="34" charset="0"/>
              <a:cs typeface="Arial" panose="020B0604020202020204" pitchFamily="34" charset="0"/>
            </a:endParaRPr>
          </a:p>
          <a:p>
            <a:pPr lvl="1"/>
            <a:endParaRPr lang="en-US" altLang="zh-CN" dirty="0"/>
          </a:p>
          <a:p>
            <a:pPr lvl="1"/>
            <a:endParaRPr lang="zh-CN" altLang="en-US" dirty="0"/>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p:spTree>
    <p:extLst>
      <p:ext uri="{BB962C8B-B14F-4D97-AF65-F5344CB8AC3E}">
        <p14:creationId xmlns:p14="http://schemas.microsoft.com/office/powerpoint/2010/main" val="265660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活动安排问题的最优子结构</a:t>
            </a:r>
            <a:endParaRPr lang="en-US" altLang="zh-CN" dirty="0"/>
          </a:p>
          <a:p>
            <a:pPr lvl="1">
              <a:lnSpc>
                <a:spcPts val="4200"/>
              </a:lnSpc>
            </a:pPr>
            <a:r>
              <a:rPr lang="zh-CN" altLang="en-US" dirty="0">
                <a:latin typeface="Arial" panose="020B0604020202020204" pitchFamily="34" charset="0"/>
                <a:cs typeface="Arial" panose="020B0604020202020204" pitchFamily="34" charset="0"/>
              </a:rPr>
              <a:t>证明</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ik</a:t>
            </a:r>
            <a:r>
              <a:rPr lang="zh-CN" altLang="en-US" dirty="0">
                <a:latin typeface="Arial" panose="020B0604020202020204" pitchFamily="34" charset="0"/>
                <a:cs typeface="Arial" panose="020B0604020202020204" pitchFamily="34" charset="0"/>
              </a:rPr>
              <a:t>是</a:t>
            </a:r>
            <a:r>
              <a:rPr lang="en-US" altLang="zh-CN" dirty="0" err="1">
                <a:latin typeface="Arial" panose="020B0604020202020204" pitchFamily="34" charset="0"/>
                <a:cs typeface="Arial" panose="020B0604020202020204" pitchFamily="34" charset="0"/>
              </a:rPr>
              <a:t>E</a:t>
            </a:r>
            <a:r>
              <a:rPr lang="en-US" altLang="zh-CN" baseline="-25000" dirty="0" err="1">
                <a:latin typeface="Arial" panose="020B0604020202020204" pitchFamily="34" charset="0"/>
                <a:cs typeface="Arial" panose="020B0604020202020204" pitchFamily="34" charset="0"/>
              </a:rPr>
              <a:t>ik</a:t>
            </a:r>
            <a:r>
              <a:rPr lang="zh-CN" altLang="en-US" dirty="0">
                <a:latin typeface="Arial" panose="020B0604020202020204" pitchFamily="34" charset="0"/>
                <a:cs typeface="Arial" panose="020B0604020202020204" pitchFamily="34" charset="0"/>
              </a:rPr>
              <a:t>的一个最大的相容活动子集</a:t>
            </a:r>
            <a:endParaRPr lang="en-US" altLang="zh-CN" dirty="0">
              <a:latin typeface="Arial" panose="020B0604020202020204" pitchFamily="34" charset="0"/>
              <a:cs typeface="Arial" panose="020B0604020202020204" pitchFamily="34" charset="0"/>
            </a:endParaRPr>
          </a:p>
          <a:p>
            <a:pPr lvl="2">
              <a:lnSpc>
                <a:spcPts val="4200"/>
              </a:lnSpc>
            </a:pPr>
            <a:r>
              <a:rPr lang="zh-CN" altLang="en-US" dirty="0">
                <a:latin typeface="Arial" panose="020B0604020202020204" pitchFamily="34" charset="0"/>
                <a:cs typeface="Arial" panose="020B0604020202020204" pitchFamily="34" charset="0"/>
              </a:rPr>
              <a:t>假设可以找到</a:t>
            </a:r>
            <a:r>
              <a:rPr lang="en-US" altLang="zh-CN" dirty="0" err="1">
                <a:latin typeface="Arial" panose="020B0604020202020204" pitchFamily="34" charset="0"/>
                <a:cs typeface="Arial" panose="020B0604020202020204" pitchFamily="34" charset="0"/>
              </a:rPr>
              <a:t>E</a:t>
            </a:r>
            <a:r>
              <a:rPr lang="en-US" altLang="zh-CN" baseline="-25000" dirty="0" err="1">
                <a:latin typeface="Arial" panose="020B0604020202020204" pitchFamily="34" charset="0"/>
                <a:cs typeface="Arial" panose="020B0604020202020204" pitchFamily="34" charset="0"/>
              </a:rPr>
              <a:t>ik</a:t>
            </a:r>
            <a:r>
              <a:rPr lang="zh-CN" altLang="en-US" dirty="0">
                <a:latin typeface="Arial" panose="020B0604020202020204" pitchFamily="34" charset="0"/>
                <a:cs typeface="Arial" panose="020B0604020202020204" pitchFamily="34" charset="0"/>
              </a:rPr>
              <a:t>的另一个相容活动子集</a:t>
            </a:r>
            <a:r>
              <a:rPr lang="en-US" altLang="zh-CN" dirty="0" err="1">
                <a:solidFill>
                  <a:srgbClr val="FF0000"/>
                </a:solidFill>
                <a:latin typeface="Arial" panose="020B0604020202020204" pitchFamily="34" charset="0"/>
                <a:cs typeface="Arial" panose="020B0604020202020204" pitchFamily="34" charset="0"/>
              </a:rPr>
              <a:t>A</a:t>
            </a:r>
            <a:r>
              <a:rPr lang="en-US" altLang="zh-CN" baseline="-25000" dirty="0" err="1">
                <a:solidFill>
                  <a:srgbClr val="FF0000"/>
                </a:solidFill>
                <a:latin typeface="Arial" panose="020B0604020202020204" pitchFamily="34" charset="0"/>
                <a:cs typeface="Arial" panose="020B0604020202020204" pitchFamily="34" charset="0"/>
              </a:rPr>
              <a:t>ik</a:t>
            </a:r>
            <a:r>
              <a:rPr lang="en-US" altLang="zh-CN" baseline="30000" dirty="0">
                <a:solidFill>
                  <a:srgbClr val="FF0000"/>
                </a:solidFill>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，满足：</a:t>
            </a:r>
            <a:endParaRPr lang="en-US" altLang="zh-CN" dirty="0">
              <a:latin typeface="Arial" panose="020B0604020202020204" pitchFamily="34" charset="0"/>
              <a:cs typeface="Arial" panose="020B0604020202020204" pitchFamily="34" charset="0"/>
            </a:endParaRPr>
          </a:p>
          <a:p>
            <a:pPr marL="914400" lvl="2" indent="0">
              <a:lnSpc>
                <a:spcPts val="4200"/>
              </a:lnSpc>
              <a:buNone/>
            </a:pPr>
            <a:r>
              <a:rPr lang="en-US" altLang="zh-CN" dirty="0">
                <a:latin typeface="Arial" panose="020B0604020202020204" pitchFamily="34" charset="0"/>
                <a:cs typeface="Arial" panose="020B0604020202020204" pitchFamily="34" charset="0"/>
              </a:rPr>
              <a:t>           |</a:t>
            </a:r>
            <a:r>
              <a:rPr lang="en-US" altLang="zh-CN" dirty="0">
                <a:solidFill>
                  <a:srgbClr val="FF0000"/>
                </a:solidFill>
                <a:latin typeface="Arial" panose="020B0604020202020204" pitchFamily="34" charset="0"/>
                <a:cs typeface="Arial" panose="020B0604020202020204" pitchFamily="34" charset="0"/>
              </a:rPr>
              <a:t> </a:t>
            </a:r>
            <a:r>
              <a:rPr lang="en-US" altLang="zh-CN" dirty="0" err="1">
                <a:solidFill>
                  <a:srgbClr val="FF0000"/>
                </a:solidFill>
                <a:latin typeface="Arial" panose="020B0604020202020204" pitchFamily="34" charset="0"/>
                <a:cs typeface="Arial" panose="020B0604020202020204" pitchFamily="34" charset="0"/>
              </a:rPr>
              <a:t>A</a:t>
            </a:r>
            <a:r>
              <a:rPr lang="en-US" altLang="zh-CN" baseline="-25000" dirty="0" err="1">
                <a:solidFill>
                  <a:srgbClr val="FF0000"/>
                </a:solidFill>
                <a:latin typeface="Arial" panose="020B0604020202020204" pitchFamily="34" charset="0"/>
                <a:cs typeface="Arial" panose="020B0604020202020204" pitchFamily="34" charset="0"/>
              </a:rPr>
              <a:t>ik</a:t>
            </a:r>
            <a:r>
              <a:rPr lang="en-US" altLang="zh-CN" baseline="30000" dirty="0">
                <a:solidFill>
                  <a:srgbClr val="FF0000"/>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|&gt;|</a:t>
            </a:r>
            <a:r>
              <a:rPr lang="en-US" altLang="zh-CN" dirty="0">
                <a:solidFill>
                  <a:srgbClr val="FF0000"/>
                </a:solidFill>
                <a:latin typeface="Arial" panose="020B0604020202020204" pitchFamily="34" charset="0"/>
                <a:cs typeface="Arial" panose="020B0604020202020204" pitchFamily="34" charset="0"/>
              </a:rPr>
              <a:t> </a:t>
            </a:r>
            <a:r>
              <a:rPr lang="en-US" altLang="zh-CN" dirty="0" err="1">
                <a:solidFill>
                  <a:srgbClr val="FF0000"/>
                </a:solidFill>
                <a:latin typeface="Arial" panose="020B0604020202020204" pitchFamily="34" charset="0"/>
                <a:cs typeface="Arial" panose="020B0604020202020204" pitchFamily="34" charset="0"/>
              </a:rPr>
              <a:t>A</a:t>
            </a:r>
            <a:r>
              <a:rPr lang="en-US" altLang="zh-CN" baseline="-25000" dirty="0" err="1">
                <a:solidFill>
                  <a:srgbClr val="FF0000"/>
                </a:solidFill>
                <a:latin typeface="Arial" panose="020B0604020202020204" pitchFamily="34" charset="0"/>
                <a:cs typeface="Arial" panose="020B0604020202020204" pitchFamily="34" charset="0"/>
              </a:rPr>
              <a:t>ik</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marL="914400" lvl="2" indent="0">
              <a:lnSpc>
                <a:spcPts val="4200"/>
              </a:lnSpc>
              <a:buNone/>
            </a:pP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则可以用</a:t>
            </a:r>
            <a:r>
              <a:rPr lang="en-US" altLang="zh-CN" dirty="0" err="1">
                <a:solidFill>
                  <a:srgbClr val="FF0000"/>
                </a:solidFill>
                <a:latin typeface="Arial" panose="020B0604020202020204" pitchFamily="34" charset="0"/>
                <a:cs typeface="Arial" panose="020B0604020202020204" pitchFamily="34" charset="0"/>
              </a:rPr>
              <a:t>A</a:t>
            </a:r>
            <a:r>
              <a:rPr lang="en-US" altLang="zh-CN" baseline="-25000" dirty="0" err="1">
                <a:solidFill>
                  <a:srgbClr val="FF0000"/>
                </a:solidFill>
                <a:latin typeface="Arial" panose="020B0604020202020204" pitchFamily="34" charset="0"/>
                <a:cs typeface="Arial" panose="020B0604020202020204" pitchFamily="34" charset="0"/>
              </a:rPr>
              <a:t>ik</a:t>
            </a:r>
            <a:r>
              <a:rPr lang="en-US" altLang="zh-CN" baseline="30000" dirty="0">
                <a:solidFill>
                  <a:srgbClr val="FF0000"/>
                </a:solidFill>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替换</a:t>
            </a:r>
            <a:r>
              <a:rPr lang="en-US" altLang="zh-CN" dirty="0" err="1">
                <a:solidFill>
                  <a:srgbClr val="FF0000"/>
                </a:solidFill>
                <a:latin typeface="Arial" panose="020B0604020202020204" pitchFamily="34" charset="0"/>
                <a:cs typeface="Arial" panose="020B0604020202020204" pitchFamily="34" charset="0"/>
              </a:rPr>
              <a:t>A</a:t>
            </a:r>
            <a:r>
              <a:rPr lang="en-US" altLang="zh-CN" baseline="-25000" dirty="0" err="1">
                <a:solidFill>
                  <a:srgbClr val="FF0000"/>
                </a:solidFill>
                <a:latin typeface="Arial" panose="020B0604020202020204" pitchFamily="34" charset="0"/>
                <a:cs typeface="Arial" panose="020B0604020202020204" pitchFamily="34" charset="0"/>
              </a:rPr>
              <a:t>ik</a:t>
            </a:r>
            <a:r>
              <a:rPr lang="zh-CN" altLang="en-US" dirty="0">
                <a:solidFill>
                  <a:srgbClr val="FF0000"/>
                </a:solidFill>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构造</a:t>
            </a:r>
            <a:r>
              <a:rPr lang="en-US" altLang="zh-CN" dirty="0" err="1">
                <a:latin typeface="Arial" panose="020B0604020202020204" pitchFamily="34" charset="0"/>
                <a:cs typeface="Arial" panose="020B0604020202020204" pitchFamily="34" charset="0"/>
              </a:rPr>
              <a:t>E</a:t>
            </a:r>
            <a:r>
              <a:rPr lang="en-US" altLang="zh-CN" baseline="-25000" dirty="0" err="1">
                <a:latin typeface="Arial" panose="020B0604020202020204" pitchFamily="34" charset="0"/>
                <a:cs typeface="Arial" panose="020B0604020202020204" pitchFamily="34" charset="0"/>
              </a:rPr>
              <a:t>ij</a:t>
            </a:r>
            <a:r>
              <a:rPr lang="zh-CN" altLang="en-US" dirty="0">
                <a:latin typeface="Arial" panose="020B0604020202020204" pitchFamily="34" charset="0"/>
                <a:cs typeface="Arial" panose="020B0604020202020204" pitchFamily="34" charset="0"/>
              </a:rPr>
              <a:t>另一个相容活动子集，包含</a:t>
            </a:r>
            <a:endParaRPr lang="en-US" altLang="zh-CN" dirty="0">
              <a:latin typeface="Arial" panose="020B0604020202020204" pitchFamily="34" charset="0"/>
              <a:cs typeface="Arial" panose="020B0604020202020204" pitchFamily="34" charset="0"/>
            </a:endParaRPr>
          </a:p>
          <a:p>
            <a:pPr marL="914400" lvl="2" indent="0">
              <a:lnSpc>
                <a:spcPts val="4200"/>
              </a:lnSpc>
              <a:buNone/>
            </a:pPr>
            <a:r>
              <a:rPr lang="en-US" altLang="zh-CN" dirty="0">
                <a:solidFill>
                  <a:srgbClr val="FF0000"/>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ik</a:t>
            </a:r>
            <a:r>
              <a:rPr lang="en-US" altLang="zh-CN" baseline="30000"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kj</a:t>
            </a:r>
            <a:r>
              <a:rPr lang="en-US" altLang="zh-CN" dirty="0">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个活动</a:t>
            </a:r>
            <a:endParaRPr lang="en-US" altLang="zh-CN" dirty="0">
              <a:latin typeface="Arial" panose="020B0604020202020204" pitchFamily="34" charset="0"/>
              <a:cs typeface="Arial" panose="020B0604020202020204" pitchFamily="34" charset="0"/>
            </a:endParaRPr>
          </a:p>
          <a:p>
            <a:pPr marL="914400" lvl="2" indent="0">
              <a:lnSpc>
                <a:spcPts val="4200"/>
              </a:lnSpc>
              <a:buNone/>
            </a:pPr>
            <a:r>
              <a:rPr lang="zh-CN" altLang="en-US" dirty="0">
                <a:latin typeface="Arial" panose="020B0604020202020204" pitchFamily="34" charset="0"/>
                <a:cs typeface="Arial" panose="020B0604020202020204" pitchFamily="34" charset="0"/>
              </a:rPr>
              <a:t>  而</a:t>
            </a:r>
            <a:r>
              <a:rPr lang="en-US" altLang="zh-CN" dirty="0">
                <a:solidFill>
                  <a:srgbClr val="FF0000"/>
                </a:solidFill>
                <a:latin typeface="Arial" panose="020B0604020202020204" pitchFamily="34" charset="0"/>
                <a:cs typeface="Arial" panose="020B0604020202020204" pitchFamily="34" charset="0"/>
              </a:rPr>
              <a:t>:  |</a:t>
            </a:r>
            <a:r>
              <a:rPr lang="en-US" altLang="zh-CN" dirty="0" err="1">
                <a:solidFill>
                  <a:srgbClr val="FF0000"/>
                </a:solidFill>
                <a:latin typeface="Arial" panose="020B0604020202020204" pitchFamily="34" charset="0"/>
                <a:cs typeface="Arial" panose="020B0604020202020204" pitchFamily="34" charset="0"/>
              </a:rPr>
              <a:t>A</a:t>
            </a:r>
            <a:r>
              <a:rPr lang="en-US" altLang="zh-CN" baseline="-25000" dirty="0" err="1">
                <a:solidFill>
                  <a:srgbClr val="FF0000"/>
                </a:solidFill>
                <a:latin typeface="Arial" panose="020B0604020202020204" pitchFamily="34" charset="0"/>
                <a:cs typeface="Arial" panose="020B0604020202020204" pitchFamily="34" charset="0"/>
              </a:rPr>
              <a:t>ik</a:t>
            </a:r>
            <a:r>
              <a:rPr lang="en-US" altLang="zh-CN" baseline="30000" dirty="0">
                <a:solidFill>
                  <a:srgbClr val="FF0000"/>
                </a:solidFill>
                <a:latin typeface="Arial" panose="020B0604020202020204" pitchFamily="34" charset="0"/>
                <a:cs typeface="Arial" panose="020B0604020202020204" pitchFamily="34" charset="0"/>
              </a:rPr>
              <a:t>’</a:t>
            </a:r>
            <a:r>
              <a:rPr lang="en-US" altLang="zh-CN" dirty="0">
                <a:solidFill>
                  <a:srgbClr val="FF0000"/>
                </a:solidFill>
                <a:latin typeface="Arial" panose="020B0604020202020204" pitchFamily="34" charset="0"/>
                <a:cs typeface="Arial" panose="020B0604020202020204" pitchFamily="34" charset="0"/>
              </a:rPr>
              <a:t>|+|</a:t>
            </a:r>
            <a:r>
              <a:rPr lang="en-US" altLang="zh-CN" dirty="0" err="1">
                <a:solidFill>
                  <a:srgbClr val="FF0000"/>
                </a:solidFill>
                <a:latin typeface="Arial" panose="020B0604020202020204" pitchFamily="34" charset="0"/>
                <a:cs typeface="Arial" panose="020B0604020202020204" pitchFamily="34" charset="0"/>
              </a:rPr>
              <a:t>A</a:t>
            </a:r>
            <a:r>
              <a:rPr lang="en-US" altLang="zh-CN" baseline="-25000" dirty="0" err="1">
                <a:solidFill>
                  <a:srgbClr val="FF0000"/>
                </a:solidFill>
                <a:latin typeface="Arial" panose="020B0604020202020204" pitchFamily="34" charset="0"/>
                <a:cs typeface="Arial" panose="020B0604020202020204" pitchFamily="34" charset="0"/>
              </a:rPr>
              <a:t>kj</a:t>
            </a:r>
            <a:r>
              <a:rPr lang="en-US" altLang="zh-CN" dirty="0">
                <a:solidFill>
                  <a:srgbClr val="FF0000"/>
                </a:solidFill>
                <a:latin typeface="Arial" panose="020B0604020202020204" pitchFamily="34" charset="0"/>
                <a:cs typeface="Arial" panose="020B0604020202020204" pitchFamily="34" charset="0"/>
              </a:rPr>
              <a:t>|+1&gt; |</a:t>
            </a:r>
            <a:r>
              <a:rPr lang="en-US" altLang="zh-CN" dirty="0" err="1">
                <a:solidFill>
                  <a:srgbClr val="FF0000"/>
                </a:solidFill>
                <a:latin typeface="Arial" panose="020B0604020202020204" pitchFamily="34" charset="0"/>
                <a:cs typeface="Arial" panose="020B0604020202020204" pitchFamily="34" charset="0"/>
              </a:rPr>
              <a:t>A</a:t>
            </a:r>
            <a:r>
              <a:rPr lang="en-US" altLang="zh-CN" baseline="-25000" dirty="0" err="1">
                <a:solidFill>
                  <a:srgbClr val="FF0000"/>
                </a:solidFill>
                <a:latin typeface="Arial" panose="020B0604020202020204" pitchFamily="34" charset="0"/>
                <a:cs typeface="Arial" panose="020B0604020202020204" pitchFamily="34" charset="0"/>
              </a:rPr>
              <a:t>ik</a:t>
            </a:r>
            <a:r>
              <a:rPr lang="en-US" altLang="zh-CN" dirty="0">
                <a:solidFill>
                  <a:srgbClr val="FF0000"/>
                </a:solidFill>
                <a:latin typeface="Arial" panose="020B0604020202020204" pitchFamily="34" charset="0"/>
                <a:cs typeface="Arial" panose="020B0604020202020204" pitchFamily="34" charset="0"/>
              </a:rPr>
              <a:t>|+|</a:t>
            </a:r>
            <a:r>
              <a:rPr lang="en-US" altLang="zh-CN" dirty="0" err="1">
                <a:solidFill>
                  <a:srgbClr val="FF0000"/>
                </a:solidFill>
                <a:latin typeface="Arial" panose="020B0604020202020204" pitchFamily="34" charset="0"/>
                <a:cs typeface="Arial" panose="020B0604020202020204" pitchFamily="34" charset="0"/>
              </a:rPr>
              <a:t>A</a:t>
            </a:r>
            <a:r>
              <a:rPr lang="en-US" altLang="zh-CN" baseline="-25000" dirty="0" err="1">
                <a:solidFill>
                  <a:srgbClr val="FF0000"/>
                </a:solidFill>
                <a:latin typeface="Arial" panose="020B0604020202020204" pitchFamily="34" charset="0"/>
                <a:cs typeface="Arial" panose="020B0604020202020204" pitchFamily="34" charset="0"/>
              </a:rPr>
              <a:t>kj</a:t>
            </a:r>
            <a:r>
              <a:rPr lang="en-US" altLang="zh-CN" dirty="0">
                <a:solidFill>
                  <a:srgbClr val="FF0000"/>
                </a:solidFill>
                <a:latin typeface="Arial" panose="020B0604020202020204" pitchFamily="34" charset="0"/>
                <a:cs typeface="Arial" panose="020B0604020202020204" pitchFamily="34" charset="0"/>
              </a:rPr>
              <a:t>|+1=|</a:t>
            </a:r>
            <a:r>
              <a:rPr lang="en-US" altLang="zh-CN" dirty="0" err="1">
                <a:solidFill>
                  <a:srgbClr val="FF0000"/>
                </a:solidFill>
                <a:latin typeface="Arial" panose="020B0604020202020204" pitchFamily="34" charset="0"/>
                <a:cs typeface="Arial" panose="020B0604020202020204" pitchFamily="34" charset="0"/>
              </a:rPr>
              <a:t>A</a:t>
            </a:r>
            <a:r>
              <a:rPr lang="en-US" altLang="zh-CN" baseline="-25000" dirty="0" err="1">
                <a:solidFill>
                  <a:srgbClr val="FF0000"/>
                </a:solidFill>
                <a:latin typeface="Arial" panose="020B0604020202020204" pitchFamily="34" charset="0"/>
                <a:cs typeface="Arial" panose="020B0604020202020204" pitchFamily="34" charset="0"/>
              </a:rPr>
              <a:t>ij</a:t>
            </a:r>
            <a:r>
              <a:rPr lang="en-US" altLang="zh-CN" dirty="0">
                <a:solidFill>
                  <a:srgbClr val="FF0000"/>
                </a:solidFill>
                <a:latin typeface="Arial" panose="020B0604020202020204" pitchFamily="34" charset="0"/>
                <a:cs typeface="Arial" panose="020B0604020202020204" pitchFamily="34" charset="0"/>
              </a:rPr>
              <a:t>|</a:t>
            </a:r>
          </a:p>
          <a:p>
            <a:pPr marL="914400" lvl="2" indent="0">
              <a:lnSpc>
                <a:spcPts val="4200"/>
              </a:lnSpc>
              <a:buNone/>
            </a:pP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与</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ij</a:t>
            </a:r>
            <a:r>
              <a:rPr lang="zh-CN" altLang="en-US" dirty="0">
                <a:latin typeface="Arial" panose="020B0604020202020204" pitchFamily="34" charset="0"/>
                <a:cs typeface="Arial" panose="020B0604020202020204" pitchFamily="34" charset="0"/>
              </a:rPr>
              <a:t>是最优解的假设矛盾。</a:t>
            </a:r>
            <a:endParaRPr lang="en-US" altLang="zh-CN" dirty="0">
              <a:latin typeface="Arial" panose="020B0604020202020204" pitchFamily="34" charset="0"/>
              <a:cs typeface="Arial" panose="020B0604020202020204" pitchFamily="34" charset="0"/>
            </a:endParaRPr>
          </a:p>
          <a:p>
            <a:pPr lvl="1">
              <a:lnSpc>
                <a:spcPts val="4200"/>
              </a:lnSpc>
            </a:pPr>
            <a:r>
              <a:rPr lang="zh-CN" altLang="en-US" dirty="0">
                <a:latin typeface="Arial" panose="020B0604020202020204" pitchFamily="34" charset="0"/>
                <a:cs typeface="Arial" panose="020B0604020202020204" pitchFamily="34" charset="0"/>
              </a:rPr>
              <a:t>同理</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kj</a:t>
            </a:r>
            <a:r>
              <a:rPr lang="zh-CN" altLang="en-US" dirty="0">
                <a:latin typeface="Arial" panose="020B0604020202020204" pitchFamily="34" charset="0"/>
                <a:cs typeface="Arial" panose="020B0604020202020204" pitchFamily="34" charset="0"/>
              </a:rPr>
              <a:t>是</a:t>
            </a:r>
            <a:r>
              <a:rPr lang="en-US" altLang="zh-CN" dirty="0" err="1">
                <a:latin typeface="Arial" panose="020B0604020202020204" pitchFamily="34" charset="0"/>
                <a:cs typeface="Arial" panose="020B0604020202020204" pitchFamily="34" charset="0"/>
              </a:rPr>
              <a:t>E</a:t>
            </a:r>
            <a:r>
              <a:rPr lang="en-US" altLang="zh-CN" baseline="-25000" dirty="0" err="1">
                <a:latin typeface="Arial" panose="020B0604020202020204" pitchFamily="34" charset="0"/>
                <a:cs typeface="Arial" panose="020B0604020202020204" pitchFamily="34" charset="0"/>
              </a:rPr>
              <a:t>kj</a:t>
            </a:r>
            <a:r>
              <a:rPr lang="zh-CN" altLang="en-US" dirty="0">
                <a:latin typeface="Arial" panose="020B0604020202020204" pitchFamily="34" charset="0"/>
                <a:cs typeface="Arial" panose="020B0604020202020204" pitchFamily="34" charset="0"/>
              </a:rPr>
              <a:t>的一个最大的相容活动子集。</a:t>
            </a:r>
            <a:endParaRPr lang="en-US" altLang="zh-CN" dirty="0">
              <a:latin typeface="Arial" panose="020B0604020202020204" pitchFamily="34" charset="0"/>
              <a:cs typeface="Arial" panose="020B0604020202020204" pitchFamily="34" charset="0"/>
            </a:endParaRPr>
          </a:p>
          <a:p>
            <a:pPr lvl="1"/>
            <a:endParaRPr lang="en-US" altLang="zh-CN" dirty="0">
              <a:latin typeface="Arial" panose="020B0604020202020204" pitchFamily="34" charset="0"/>
              <a:cs typeface="Arial" panose="020B0604020202020204" pitchFamily="34" charset="0"/>
            </a:endParaRPr>
          </a:p>
          <a:p>
            <a:pPr lvl="2"/>
            <a:endParaRPr lang="en-US" altLang="zh-CN" dirty="0">
              <a:latin typeface="Arial" panose="020B0604020202020204" pitchFamily="34" charset="0"/>
              <a:cs typeface="Arial" panose="020B0604020202020204" pitchFamily="34" charset="0"/>
            </a:endParaRPr>
          </a:p>
          <a:p>
            <a:pPr lvl="3"/>
            <a:endParaRPr lang="en-US" altLang="zh-CN" dirty="0">
              <a:latin typeface="Arial" panose="020B0604020202020204" pitchFamily="34" charset="0"/>
              <a:cs typeface="Arial" panose="020B0604020202020204" pitchFamily="34" charset="0"/>
            </a:endParaRPr>
          </a:p>
          <a:p>
            <a:pPr lvl="3"/>
            <a:endParaRPr lang="en-US" altLang="zh-CN" dirty="0">
              <a:latin typeface="Arial" panose="020B0604020202020204" pitchFamily="34" charset="0"/>
              <a:cs typeface="Arial" panose="020B0604020202020204" pitchFamily="34" charset="0"/>
            </a:endParaRPr>
          </a:p>
          <a:p>
            <a:pPr lvl="1"/>
            <a:endParaRPr lang="en-US" altLang="zh-CN" dirty="0"/>
          </a:p>
          <a:p>
            <a:pPr lvl="1"/>
            <a:endParaRPr lang="zh-CN" altLang="en-US" dirty="0"/>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p:spTree>
    <p:extLst>
      <p:ext uri="{BB962C8B-B14F-4D97-AF65-F5344CB8AC3E}">
        <p14:creationId xmlns:p14="http://schemas.microsoft.com/office/powerpoint/2010/main" val="857236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活动安排问题的最优子结构</a:t>
            </a:r>
            <a:endParaRPr lang="en-US" altLang="zh-CN" dirty="0"/>
          </a:p>
          <a:p>
            <a:pPr lvl="1"/>
            <a:r>
              <a:rPr lang="zh-CN" altLang="en-US" dirty="0"/>
              <a:t>活动安排问题具有最优子结构。</a:t>
            </a:r>
            <a:endParaRPr lang="en-US" altLang="zh-CN" dirty="0"/>
          </a:p>
          <a:p>
            <a:pPr lvl="1">
              <a:lnSpc>
                <a:spcPts val="4000"/>
              </a:lnSpc>
            </a:pPr>
            <a:r>
              <a:rPr lang="zh-CN" altLang="en-US" dirty="0">
                <a:latin typeface="Arial" panose="020B0604020202020204" pitchFamily="34" charset="0"/>
                <a:cs typeface="Arial" panose="020B0604020202020204" pitchFamily="34" charset="0"/>
              </a:rPr>
              <a:t>贪心选择最早结束的活动</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，如果</a:t>
            </a:r>
            <a:r>
              <a:rPr lang="en-US" altLang="zh-CN" dirty="0">
                <a:latin typeface="Arial" panose="020B0604020202020204" pitchFamily="34" charset="0"/>
                <a:cs typeface="Arial" panose="020B0604020202020204" pitchFamily="34" charset="0"/>
                <a:sym typeface="Wingdings" panose="05000000000000000000" pitchFamily="2" charset="2"/>
              </a:rPr>
              <a:t>a</a:t>
            </a:r>
            <a:r>
              <a:rPr lang="en-US" altLang="zh-CN" baseline="-25000" dirty="0">
                <a:latin typeface="Arial" panose="020B0604020202020204" pitchFamily="34" charset="0"/>
                <a:cs typeface="Arial" panose="020B0604020202020204" pitchFamily="34" charset="0"/>
                <a:sym typeface="Wingdings" panose="05000000000000000000" pitchFamily="2" charset="2"/>
              </a:rPr>
              <a:t>1</a:t>
            </a:r>
            <a:r>
              <a:rPr lang="zh-CN" altLang="en-US" dirty="0">
                <a:latin typeface="Arial" panose="020B0604020202020204" pitchFamily="34" charset="0"/>
                <a:cs typeface="Arial" panose="020B0604020202020204" pitchFamily="34" charset="0"/>
                <a:sym typeface="Wingdings" panose="05000000000000000000" pitchFamily="2" charset="2"/>
              </a:rPr>
              <a:t>在最优解中，那么原问题的最优解由</a:t>
            </a:r>
            <a:r>
              <a:rPr lang="zh-CN" altLang="en-US" dirty="0">
                <a:solidFill>
                  <a:srgbClr val="FF0000"/>
                </a:solidFill>
                <a:latin typeface="Arial" panose="020B0604020202020204" pitchFamily="34" charset="0"/>
                <a:cs typeface="Arial" panose="020B0604020202020204" pitchFamily="34" charset="0"/>
                <a:sym typeface="Wingdings" panose="05000000000000000000" pitchFamily="2" charset="2"/>
              </a:rPr>
              <a:t>活动</a:t>
            </a:r>
            <a:r>
              <a:rPr lang="en-US" altLang="zh-CN" dirty="0">
                <a:solidFill>
                  <a:srgbClr val="FF0000"/>
                </a:solidFill>
                <a:latin typeface="Arial" panose="020B0604020202020204" pitchFamily="34" charset="0"/>
                <a:cs typeface="Arial" panose="020B0604020202020204" pitchFamily="34" charset="0"/>
                <a:sym typeface="Wingdings" panose="05000000000000000000" pitchFamily="2" charset="2"/>
              </a:rPr>
              <a:t>a</a:t>
            </a:r>
            <a:r>
              <a:rPr lang="en-US" altLang="zh-CN" baseline="-25000" dirty="0">
                <a:solidFill>
                  <a:srgbClr val="FF0000"/>
                </a:solidFill>
                <a:latin typeface="Arial" panose="020B0604020202020204" pitchFamily="34" charset="0"/>
                <a:cs typeface="Arial" panose="020B0604020202020204" pitchFamily="34" charset="0"/>
                <a:sym typeface="Wingdings" panose="05000000000000000000" pitchFamily="2" charset="2"/>
              </a:rPr>
              <a:t>1</a:t>
            </a:r>
            <a:r>
              <a:rPr lang="zh-CN" altLang="en-US" dirty="0">
                <a:solidFill>
                  <a:srgbClr val="FF0000"/>
                </a:solidFill>
                <a:latin typeface="Arial" panose="020B0604020202020204" pitchFamily="34" charset="0"/>
                <a:cs typeface="Arial" panose="020B0604020202020204" pitchFamily="34" charset="0"/>
                <a:sym typeface="Wingdings" panose="05000000000000000000" pitchFamily="2" charset="2"/>
              </a:rPr>
              <a:t>及子问题</a:t>
            </a:r>
            <a:r>
              <a:rPr lang="en-US" altLang="zh-CN" dirty="0">
                <a:solidFill>
                  <a:srgbClr val="FF0000"/>
                </a:solidFill>
                <a:latin typeface="Arial" panose="020B0604020202020204" pitchFamily="34" charset="0"/>
                <a:cs typeface="Arial" panose="020B0604020202020204" pitchFamily="34" charset="0"/>
                <a:sym typeface="Wingdings" panose="05000000000000000000" pitchFamily="2" charset="2"/>
              </a:rPr>
              <a:t>E</a:t>
            </a:r>
            <a:r>
              <a:rPr lang="en-US" altLang="zh-CN" baseline="-25000" dirty="0">
                <a:solidFill>
                  <a:srgbClr val="FF0000"/>
                </a:solidFill>
                <a:latin typeface="Arial" panose="020B0604020202020204" pitchFamily="34" charset="0"/>
                <a:cs typeface="Arial" panose="020B0604020202020204" pitchFamily="34" charset="0"/>
                <a:sym typeface="Wingdings" panose="05000000000000000000" pitchFamily="2" charset="2"/>
              </a:rPr>
              <a:t>1</a:t>
            </a:r>
            <a:r>
              <a:rPr lang="zh-CN" altLang="en-US" dirty="0">
                <a:solidFill>
                  <a:srgbClr val="FF0000"/>
                </a:solidFill>
                <a:latin typeface="Arial" panose="020B0604020202020204" pitchFamily="34" charset="0"/>
                <a:cs typeface="Arial" panose="020B0604020202020204" pitchFamily="34" charset="0"/>
                <a:sym typeface="Wingdings" panose="05000000000000000000" pitchFamily="2" charset="2"/>
              </a:rPr>
              <a:t>的最优解组成</a:t>
            </a:r>
            <a:r>
              <a:rPr lang="zh-CN" altLang="en-US" dirty="0">
                <a:latin typeface="Arial" panose="020B0604020202020204" pitchFamily="34" charset="0"/>
                <a:cs typeface="Arial" panose="020B0604020202020204" pitchFamily="34" charset="0"/>
                <a:sym typeface="Wingdings" panose="05000000000000000000" pitchFamily="2" charset="2"/>
              </a:rPr>
              <a:t>。</a:t>
            </a:r>
            <a:endParaRPr lang="en-US" altLang="zh-CN" dirty="0">
              <a:latin typeface="Arial" panose="020B0604020202020204" pitchFamily="34" charset="0"/>
              <a:cs typeface="Arial" panose="020B0604020202020204" pitchFamily="34" charset="0"/>
              <a:sym typeface="Wingdings" panose="05000000000000000000" pitchFamily="2" charset="2"/>
            </a:endParaRPr>
          </a:p>
          <a:p>
            <a:pPr marL="914400" lvl="2" indent="0">
              <a:lnSpc>
                <a:spcPts val="4000"/>
              </a:lnSpc>
              <a:buNone/>
            </a:pPr>
            <a:r>
              <a:rPr lang="en-US" altLang="zh-CN" dirty="0">
                <a:latin typeface="Arial" panose="020B0604020202020204" pitchFamily="34" charset="0"/>
                <a:cs typeface="Arial" panose="020B0604020202020204" pitchFamily="34" charset="0"/>
                <a:sym typeface="Wingdings" panose="05000000000000000000" pitchFamily="2" charset="2"/>
              </a:rPr>
              <a:t>       E</a:t>
            </a:r>
            <a:r>
              <a:rPr lang="en-US" altLang="zh-CN" baseline="-25000" dirty="0">
                <a:latin typeface="Arial" panose="020B0604020202020204" pitchFamily="34" charset="0"/>
                <a:cs typeface="Arial" panose="020B0604020202020204" pitchFamily="34" charset="0"/>
                <a:sym typeface="Wingdings" panose="05000000000000000000" pitchFamily="2" charset="2"/>
              </a:rPr>
              <a:t>1</a:t>
            </a:r>
            <a:r>
              <a:rPr lang="en-US" altLang="zh-CN" dirty="0">
                <a:latin typeface="Arial" panose="020B0604020202020204" pitchFamily="34" charset="0"/>
                <a:cs typeface="Arial" panose="020B0604020202020204" pitchFamily="34" charset="0"/>
                <a:sym typeface="Wingdings" panose="05000000000000000000" pitchFamily="2" charset="2"/>
              </a:rPr>
              <a:t>={a</a:t>
            </a:r>
            <a:r>
              <a:rPr lang="en-US" altLang="zh-CN" baseline="-25000" dirty="0">
                <a:latin typeface="Arial" panose="020B0604020202020204" pitchFamily="34" charset="0"/>
                <a:cs typeface="Arial" panose="020B0604020202020204" pitchFamily="34" charset="0"/>
                <a:sym typeface="Wingdings" panose="05000000000000000000" pitchFamily="2" charset="2"/>
              </a:rPr>
              <a:t>i</a:t>
            </a:r>
            <a:r>
              <a:rPr lang="en-US" altLang="zh-CN" dirty="0">
                <a:latin typeface="Arial" panose="020B0604020202020204" pitchFamily="34" charset="0"/>
                <a:ea typeface="Cambria Math" panose="02040503050406030204" pitchFamily="18" charset="0"/>
                <a:cs typeface="Arial" panose="020B0604020202020204" pitchFamily="34" charset="0"/>
                <a:sym typeface="Wingdings" panose="05000000000000000000" pitchFamily="2" charset="2"/>
              </a:rPr>
              <a:t>∈E:s</a:t>
            </a:r>
            <a:r>
              <a:rPr lang="en-US" altLang="zh-CN" baseline="-25000" dirty="0">
                <a:latin typeface="Arial" panose="020B0604020202020204" pitchFamily="34" charset="0"/>
                <a:ea typeface="Cambria Math" panose="02040503050406030204" pitchFamily="18" charset="0"/>
                <a:cs typeface="Arial" panose="020B0604020202020204" pitchFamily="34" charset="0"/>
                <a:sym typeface="Wingdings" panose="05000000000000000000" pitchFamily="2" charset="2"/>
              </a:rPr>
              <a:t>i</a:t>
            </a:r>
            <a:r>
              <a:rPr lang="en-US" altLang="zh-CN" dirty="0">
                <a:latin typeface="Arial" panose="020B0604020202020204" pitchFamily="34" charset="0"/>
                <a:ea typeface="Cambria Math" panose="02040503050406030204" pitchFamily="18" charset="0"/>
                <a:cs typeface="Arial" panose="020B0604020202020204" pitchFamily="34" charset="0"/>
                <a:sym typeface="Wingdings" panose="05000000000000000000" pitchFamily="2" charset="2"/>
              </a:rPr>
              <a:t>≥f</a:t>
            </a:r>
            <a:r>
              <a:rPr lang="en-US" altLang="zh-CN" baseline="-25000" dirty="0">
                <a:latin typeface="Arial" panose="020B0604020202020204" pitchFamily="34" charset="0"/>
                <a:ea typeface="Cambria Math" panose="02040503050406030204" pitchFamily="18" charset="0"/>
                <a:cs typeface="Arial" panose="020B0604020202020204" pitchFamily="34" charset="0"/>
                <a:sym typeface="Wingdings" panose="05000000000000000000" pitchFamily="2" charset="2"/>
              </a:rPr>
              <a:t>1</a:t>
            </a:r>
            <a:r>
              <a:rPr lang="en-US" altLang="zh-CN" dirty="0">
                <a:latin typeface="Arial" panose="020B0604020202020204" pitchFamily="34" charset="0"/>
                <a:cs typeface="Arial" panose="020B0604020202020204" pitchFamily="34" charset="0"/>
                <a:sym typeface="Wingdings" panose="05000000000000000000" pitchFamily="2" charset="2"/>
              </a:rPr>
              <a:t>}</a:t>
            </a:r>
            <a:r>
              <a:rPr lang="zh-CN" altLang="en-US" dirty="0">
                <a:latin typeface="Arial" panose="020B0604020202020204" pitchFamily="34" charset="0"/>
                <a:cs typeface="Arial" panose="020B0604020202020204" pitchFamily="34" charset="0"/>
                <a:sym typeface="Wingdings" panose="05000000000000000000" pitchFamily="2" charset="2"/>
              </a:rPr>
              <a:t>，</a:t>
            </a:r>
            <a:r>
              <a:rPr lang="en-US" altLang="zh-CN" dirty="0">
                <a:latin typeface="Arial" panose="020B0604020202020204" pitchFamily="34" charset="0"/>
                <a:cs typeface="Arial" panose="020B0604020202020204" pitchFamily="34" charset="0"/>
                <a:sym typeface="Wingdings" panose="05000000000000000000" pitchFamily="2" charset="2"/>
              </a:rPr>
              <a:t>E</a:t>
            </a:r>
            <a:r>
              <a:rPr lang="en-US" altLang="zh-CN" baseline="-25000" dirty="0">
                <a:latin typeface="Arial" panose="020B0604020202020204" pitchFamily="34" charset="0"/>
                <a:cs typeface="Arial" panose="020B0604020202020204" pitchFamily="34" charset="0"/>
                <a:sym typeface="Wingdings" panose="05000000000000000000" pitchFamily="2" charset="2"/>
              </a:rPr>
              <a:t>1</a:t>
            </a:r>
            <a:r>
              <a:rPr lang="zh-CN" altLang="en-US" dirty="0">
                <a:latin typeface="Arial" panose="020B0604020202020204" pitchFamily="34" charset="0"/>
                <a:cs typeface="Arial" panose="020B0604020202020204" pitchFamily="34" charset="0"/>
                <a:sym typeface="Wingdings" panose="05000000000000000000" pitchFamily="2" charset="2"/>
              </a:rPr>
              <a:t>为</a:t>
            </a:r>
            <a:r>
              <a:rPr lang="en-US" altLang="zh-CN" dirty="0">
                <a:latin typeface="Arial" panose="020B0604020202020204" pitchFamily="34" charset="0"/>
                <a:cs typeface="Arial" panose="020B0604020202020204" pitchFamily="34" charset="0"/>
                <a:sym typeface="Wingdings" panose="05000000000000000000" pitchFamily="2" charset="2"/>
              </a:rPr>
              <a:t>a</a:t>
            </a:r>
            <a:r>
              <a:rPr lang="en-US" altLang="zh-CN" baseline="-25000" dirty="0">
                <a:latin typeface="Arial" panose="020B0604020202020204" pitchFamily="34" charset="0"/>
                <a:cs typeface="Arial" panose="020B0604020202020204" pitchFamily="34" charset="0"/>
                <a:sym typeface="Wingdings" panose="05000000000000000000" pitchFamily="2" charset="2"/>
              </a:rPr>
              <a:t>1</a:t>
            </a:r>
            <a:r>
              <a:rPr lang="zh-CN" altLang="en-US" dirty="0">
                <a:latin typeface="Arial" panose="020B0604020202020204" pitchFamily="34" charset="0"/>
                <a:cs typeface="Arial" panose="020B0604020202020204" pitchFamily="34" charset="0"/>
                <a:sym typeface="Wingdings" panose="05000000000000000000" pitchFamily="2" charset="2"/>
              </a:rPr>
              <a:t>结束之后开始的活动集合</a:t>
            </a:r>
            <a:endParaRPr lang="en-US" altLang="zh-CN" dirty="0">
              <a:latin typeface="Arial" panose="020B0604020202020204" pitchFamily="34" charset="0"/>
              <a:cs typeface="Arial" panose="020B0604020202020204" pitchFamily="34" charset="0"/>
              <a:sym typeface="Wingdings" panose="05000000000000000000" pitchFamily="2" charset="2"/>
            </a:endParaRPr>
          </a:p>
          <a:p>
            <a:pPr lvl="2">
              <a:lnSpc>
                <a:spcPts val="4000"/>
              </a:lnSpc>
            </a:pP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是最早结束的活动</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sym typeface="Wingdings" panose="05000000000000000000" pitchFamily="2" charset="2"/>
              </a:rPr>
              <a:t>在</a:t>
            </a:r>
            <a:r>
              <a:rPr lang="en-US" altLang="zh-CN" dirty="0">
                <a:latin typeface="Arial" panose="020B0604020202020204" pitchFamily="34" charset="0"/>
                <a:cs typeface="Arial" panose="020B0604020202020204" pitchFamily="34" charset="0"/>
                <a:sym typeface="Wingdings" panose="05000000000000000000" pitchFamily="2" charset="2"/>
              </a:rPr>
              <a:t>a</a:t>
            </a:r>
            <a:r>
              <a:rPr lang="en-US" altLang="zh-CN" baseline="-25000" dirty="0">
                <a:latin typeface="Arial" panose="020B0604020202020204" pitchFamily="34" charset="0"/>
                <a:cs typeface="Arial" panose="020B0604020202020204" pitchFamily="34" charset="0"/>
                <a:sym typeface="Wingdings" panose="05000000000000000000" pitchFamily="2" charset="2"/>
              </a:rPr>
              <a:t>1</a:t>
            </a:r>
            <a:r>
              <a:rPr lang="zh-CN" altLang="en-US" dirty="0">
                <a:latin typeface="Arial" panose="020B0604020202020204" pitchFamily="34" charset="0"/>
                <a:cs typeface="Arial" panose="020B0604020202020204" pitchFamily="34" charset="0"/>
                <a:sym typeface="Wingdings" panose="05000000000000000000" pitchFamily="2" charset="2"/>
              </a:rPr>
              <a:t>开始前就结束的活动是不存在的。因此，所有与</a:t>
            </a:r>
            <a:r>
              <a:rPr lang="en-US" altLang="zh-CN" dirty="0">
                <a:latin typeface="Arial" panose="020B0604020202020204" pitchFamily="34" charset="0"/>
                <a:cs typeface="Arial" panose="020B0604020202020204" pitchFamily="34" charset="0"/>
                <a:sym typeface="Wingdings" panose="05000000000000000000" pitchFamily="2" charset="2"/>
              </a:rPr>
              <a:t>a</a:t>
            </a:r>
            <a:r>
              <a:rPr lang="en-US" altLang="zh-CN" baseline="-25000" dirty="0">
                <a:latin typeface="Arial" panose="020B0604020202020204" pitchFamily="34" charset="0"/>
                <a:cs typeface="Arial" panose="020B0604020202020204" pitchFamily="34" charset="0"/>
                <a:sym typeface="Wingdings" panose="05000000000000000000" pitchFamily="2" charset="2"/>
              </a:rPr>
              <a:t>1</a:t>
            </a:r>
            <a:r>
              <a:rPr lang="zh-CN" altLang="en-US" dirty="0">
                <a:latin typeface="Arial" panose="020B0604020202020204" pitchFamily="34" charset="0"/>
                <a:cs typeface="Arial" panose="020B0604020202020204" pitchFamily="34" charset="0"/>
                <a:sym typeface="Wingdings" panose="05000000000000000000" pitchFamily="2" charset="2"/>
              </a:rPr>
              <a:t>相容的活动必定是在</a:t>
            </a:r>
            <a:r>
              <a:rPr lang="en-US" altLang="zh-CN" dirty="0">
                <a:latin typeface="Arial" panose="020B0604020202020204" pitchFamily="34" charset="0"/>
                <a:cs typeface="Arial" panose="020B0604020202020204" pitchFamily="34" charset="0"/>
                <a:sym typeface="Wingdings" panose="05000000000000000000" pitchFamily="2" charset="2"/>
              </a:rPr>
              <a:t>a</a:t>
            </a:r>
            <a:r>
              <a:rPr lang="en-US" altLang="zh-CN" baseline="-25000" dirty="0">
                <a:latin typeface="Arial" panose="020B0604020202020204" pitchFamily="34" charset="0"/>
                <a:cs typeface="Arial" panose="020B0604020202020204" pitchFamily="34" charset="0"/>
                <a:sym typeface="Wingdings" panose="05000000000000000000" pitchFamily="2" charset="2"/>
              </a:rPr>
              <a:t>1</a:t>
            </a:r>
            <a:r>
              <a:rPr lang="zh-CN" altLang="en-US" dirty="0">
                <a:latin typeface="Arial" panose="020B0604020202020204" pitchFamily="34" charset="0"/>
                <a:cs typeface="Arial" panose="020B0604020202020204" pitchFamily="34" charset="0"/>
                <a:sym typeface="Wingdings" panose="05000000000000000000" pitchFamily="2" charset="2"/>
              </a:rPr>
              <a:t>结束之后开始的。</a:t>
            </a:r>
            <a:endParaRPr lang="en-US" altLang="zh-CN" dirty="0">
              <a:latin typeface="Arial" panose="020B0604020202020204" pitchFamily="34" charset="0"/>
              <a:cs typeface="Arial" panose="020B0604020202020204" pitchFamily="34" charset="0"/>
              <a:sym typeface="Wingdings" panose="05000000000000000000" pitchFamily="2" charset="2"/>
            </a:endParaRPr>
          </a:p>
          <a:p>
            <a:pPr marL="914400" lvl="2" indent="0">
              <a:lnSpc>
                <a:spcPts val="4000"/>
              </a:lnSpc>
              <a:buNone/>
            </a:pPr>
            <a:r>
              <a:rPr lang="en-US" altLang="zh-CN" dirty="0">
                <a:latin typeface="Arial" panose="020B0604020202020204" pitchFamily="34" charset="0"/>
                <a:cs typeface="Arial" panose="020B0604020202020204" pitchFamily="34" charset="0"/>
                <a:sym typeface="Wingdings" panose="05000000000000000000" pitchFamily="2" charset="2"/>
              </a:rPr>
              <a:t>   </a:t>
            </a:r>
            <a:endParaRPr lang="en-US" altLang="zh-CN" dirty="0"/>
          </a:p>
          <a:p>
            <a:pPr lvl="1"/>
            <a:endParaRPr lang="en-US" altLang="zh-CN" dirty="0"/>
          </a:p>
          <a:p>
            <a:pPr lvl="1"/>
            <a:endParaRPr lang="zh-CN" altLang="en-US" dirty="0"/>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p:spTree>
    <p:extLst>
      <p:ext uri="{BB962C8B-B14F-4D97-AF65-F5344CB8AC3E}">
        <p14:creationId xmlns:p14="http://schemas.microsoft.com/office/powerpoint/2010/main" val="1934613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活动安排问题的贪心选择性质</a:t>
            </a:r>
            <a:endParaRPr lang="en-US" altLang="zh-CN" dirty="0"/>
          </a:p>
          <a:p>
            <a:pPr lvl="1"/>
            <a:r>
              <a:rPr lang="zh-CN" altLang="en-US" dirty="0"/>
              <a:t>定理：</a:t>
            </a:r>
            <a:endParaRPr lang="en-US" altLang="zh-CN" dirty="0"/>
          </a:p>
          <a:p>
            <a:pPr marL="457200" lvl="1" indent="0">
              <a:buNone/>
            </a:pPr>
            <a:r>
              <a:rPr lang="zh-CN" altLang="en-US" dirty="0"/>
              <a:t>任意非空子问题：</a:t>
            </a:r>
            <a:r>
              <a:rPr lang="en-US" altLang="zh-CN" dirty="0" err="1">
                <a:latin typeface="Arial" panose="020B0604020202020204" pitchFamily="34" charset="0"/>
                <a:cs typeface="Arial" panose="020B0604020202020204" pitchFamily="34" charset="0"/>
                <a:sym typeface="Wingdings" panose="05000000000000000000" pitchFamily="2" charset="2"/>
              </a:rPr>
              <a:t>E</a:t>
            </a:r>
            <a:r>
              <a:rPr lang="en-US" altLang="zh-CN" baseline="-25000" dirty="0" err="1">
                <a:latin typeface="Arial" panose="020B0604020202020204" pitchFamily="34" charset="0"/>
                <a:cs typeface="Arial" panose="020B0604020202020204" pitchFamily="34" charset="0"/>
                <a:sym typeface="Wingdings" panose="05000000000000000000" pitchFamily="2" charset="2"/>
              </a:rPr>
              <a:t>k</a:t>
            </a:r>
            <a:r>
              <a:rPr lang="en-US" altLang="zh-CN" dirty="0">
                <a:latin typeface="Arial" panose="020B0604020202020204" pitchFamily="34" charset="0"/>
                <a:cs typeface="Arial" panose="020B0604020202020204" pitchFamily="34" charset="0"/>
                <a:sym typeface="Wingdings" panose="05000000000000000000" pitchFamily="2" charset="2"/>
              </a:rPr>
              <a:t>={</a:t>
            </a:r>
            <a:r>
              <a:rPr lang="en-US" altLang="zh-CN" dirty="0" err="1">
                <a:latin typeface="Arial" panose="020B0604020202020204" pitchFamily="34" charset="0"/>
                <a:cs typeface="Arial" panose="020B0604020202020204" pitchFamily="34" charset="0"/>
                <a:sym typeface="Wingdings" panose="05000000000000000000" pitchFamily="2" charset="2"/>
              </a:rPr>
              <a:t>a</a:t>
            </a:r>
            <a:r>
              <a:rPr lang="en-US" altLang="zh-CN" baseline="-25000" dirty="0" err="1">
                <a:latin typeface="Arial" panose="020B0604020202020204" pitchFamily="34" charset="0"/>
                <a:cs typeface="Arial" panose="020B0604020202020204" pitchFamily="34" charset="0"/>
                <a:sym typeface="Wingdings" panose="05000000000000000000" pitchFamily="2" charset="2"/>
              </a:rPr>
              <a:t>i</a:t>
            </a:r>
            <a:r>
              <a:rPr lang="en-US" altLang="zh-CN" dirty="0" err="1">
                <a:latin typeface="Arial" panose="020B0604020202020204" pitchFamily="34" charset="0"/>
                <a:ea typeface="Cambria Math" panose="02040503050406030204" pitchFamily="18" charset="0"/>
                <a:cs typeface="Arial" panose="020B0604020202020204" pitchFamily="34" charset="0"/>
                <a:sym typeface="Wingdings" panose="05000000000000000000" pitchFamily="2" charset="2"/>
              </a:rPr>
              <a:t>∈E:s</a:t>
            </a:r>
            <a:r>
              <a:rPr lang="en-US" altLang="zh-CN" baseline="-25000" dirty="0" err="1">
                <a:latin typeface="Arial" panose="020B0604020202020204" pitchFamily="34" charset="0"/>
                <a:ea typeface="Cambria Math" panose="02040503050406030204" pitchFamily="18" charset="0"/>
                <a:cs typeface="Arial" panose="020B0604020202020204" pitchFamily="34" charset="0"/>
                <a:sym typeface="Wingdings" panose="05000000000000000000" pitchFamily="2" charset="2"/>
              </a:rPr>
              <a:t>i</a:t>
            </a:r>
            <a:r>
              <a:rPr lang="en-US" altLang="zh-CN" dirty="0" err="1">
                <a:latin typeface="Arial" panose="020B0604020202020204" pitchFamily="34" charset="0"/>
                <a:ea typeface="Cambria Math" panose="02040503050406030204" pitchFamily="18" charset="0"/>
                <a:cs typeface="Arial" panose="020B0604020202020204" pitchFamily="34" charset="0"/>
                <a:sym typeface="Wingdings" panose="05000000000000000000" pitchFamily="2" charset="2"/>
              </a:rPr>
              <a:t>≥f</a:t>
            </a:r>
            <a:r>
              <a:rPr lang="en-US" altLang="zh-CN" baseline="-25000" dirty="0" err="1">
                <a:latin typeface="Arial" panose="020B0604020202020204" pitchFamily="34" charset="0"/>
                <a:ea typeface="Cambria Math" panose="02040503050406030204" pitchFamily="18" charset="0"/>
                <a:cs typeface="Arial" panose="020B0604020202020204" pitchFamily="34" charset="0"/>
                <a:sym typeface="Wingdings" panose="05000000000000000000" pitchFamily="2" charset="2"/>
              </a:rPr>
              <a:t>k</a:t>
            </a:r>
            <a:r>
              <a:rPr lang="en-US" altLang="zh-CN" dirty="0">
                <a:latin typeface="Arial" panose="020B0604020202020204" pitchFamily="34" charset="0"/>
                <a:cs typeface="Arial" panose="020B0604020202020204" pitchFamily="34" charset="0"/>
                <a:sym typeface="Wingdings" panose="05000000000000000000" pitchFamily="2" charset="2"/>
              </a:rPr>
              <a:t>}</a:t>
            </a:r>
            <a:r>
              <a:rPr lang="zh-CN" altLang="en-US" dirty="0">
                <a:latin typeface="Arial" panose="020B0604020202020204" pitchFamily="34" charset="0"/>
                <a:cs typeface="Arial" panose="020B0604020202020204" pitchFamily="34" charset="0"/>
                <a:sym typeface="Wingdings" panose="05000000000000000000" pitchFamily="2" charset="2"/>
              </a:rPr>
              <a:t>（</a:t>
            </a:r>
            <a:r>
              <a:rPr lang="en-US" altLang="zh-CN" dirty="0" err="1">
                <a:latin typeface="Arial" panose="020B0604020202020204" pitchFamily="34" charset="0"/>
                <a:cs typeface="Arial" panose="020B0604020202020204" pitchFamily="34" charset="0"/>
                <a:sym typeface="Wingdings" panose="05000000000000000000" pitchFamily="2" charset="2"/>
              </a:rPr>
              <a:t>E</a:t>
            </a:r>
            <a:r>
              <a:rPr lang="en-US" altLang="zh-CN" baseline="-25000" dirty="0" err="1">
                <a:latin typeface="Arial" panose="020B0604020202020204" pitchFamily="34" charset="0"/>
                <a:cs typeface="Arial" panose="020B0604020202020204" pitchFamily="34" charset="0"/>
                <a:sym typeface="Wingdings" panose="05000000000000000000" pitchFamily="2" charset="2"/>
              </a:rPr>
              <a:t>k</a:t>
            </a:r>
            <a:r>
              <a:rPr lang="zh-CN" altLang="en-US" dirty="0">
                <a:latin typeface="Arial" panose="020B0604020202020204" pitchFamily="34" charset="0"/>
                <a:cs typeface="Arial" panose="020B0604020202020204" pitchFamily="34" charset="0"/>
                <a:sym typeface="Wingdings" panose="05000000000000000000" pitchFamily="2" charset="2"/>
              </a:rPr>
              <a:t>为</a:t>
            </a:r>
            <a:r>
              <a:rPr lang="en-US" altLang="zh-CN" dirty="0" err="1">
                <a:latin typeface="Arial" panose="020B0604020202020204" pitchFamily="34" charset="0"/>
                <a:cs typeface="Arial" panose="020B0604020202020204" pitchFamily="34" charset="0"/>
                <a:sym typeface="Wingdings" panose="05000000000000000000" pitchFamily="2" charset="2"/>
              </a:rPr>
              <a:t>a</a:t>
            </a:r>
            <a:r>
              <a:rPr lang="en-US" altLang="zh-CN" baseline="-25000" dirty="0" err="1">
                <a:latin typeface="Arial" panose="020B0604020202020204" pitchFamily="34" charset="0"/>
                <a:cs typeface="Arial" panose="020B0604020202020204" pitchFamily="34" charset="0"/>
                <a:sym typeface="Wingdings" panose="05000000000000000000" pitchFamily="2" charset="2"/>
              </a:rPr>
              <a:t>k</a:t>
            </a:r>
            <a:r>
              <a:rPr lang="zh-CN" altLang="en-US" dirty="0">
                <a:latin typeface="Arial" panose="020B0604020202020204" pitchFamily="34" charset="0"/>
                <a:cs typeface="Arial" panose="020B0604020202020204" pitchFamily="34" charset="0"/>
                <a:sym typeface="Wingdings" panose="05000000000000000000" pitchFamily="2" charset="2"/>
              </a:rPr>
              <a:t>结束之后开始的活动集合），令</a:t>
            </a:r>
            <a:r>
              <a:rPr lang="en-US" altLang="zh-CN" dirty="0">
                <a:latin typeface="Arial" panose="020B0604020202020204" pitchFamily="34" charset="0"/>
                <a:cs typeface="Arial" panose="020B0604020202020204" pitchFamily="34" charset="0"/>
                <a:sym typeface="Wingdings" panose="05000000000000000000" pitchFamily="2" charset="2"/>
              </a:rPr>
              <a:t>a</a:t>
            </a:r>
            <a:r>
              <a:rPr lang="en-US" altLang="zh-CN" baseline="-25000" dirty="0">
                <a:latin typeface="Arial" panose="020B0604020202020204" pitchFamily="34" charset="0"/>
                <a:cs typeface="Arial" panose="020B0604020202020204" pitchFamily="34" charset="0"/>
                <a:sym typeface="Wingdings" panose="05000000000000000000" pitchFamily="2" charset="2"/>
              </a:rPr>
              <a:t>m</a:t>
            </a:r>
            <a:r>
              <a:rPr lang="zh-CN" altLang="en-US" dirty="0">
                <a:latin typeface="Arial" panose="020B0604020202020204" pitchFamily="34" charset="0"/>
                <a:cs typeface="Arial" panose="020B0604020202020204" pitchFamily="34" charset="0"/>
                <a:sym typeface="Wingdings" panose="05000000000000000000" pitchFamily="2" charset="2"/>
              </a:rPr>
              <a:t>是</a:t>
            </a:r>
            <a:r>
              <a:rPr lang="en-US" altLang="zh-CN" dirty="0" err="1">
                <a:latin typeface="Arial" panose="020B0604020202020204" pitchFamily="34" charset="0"/>
                <a:cs typeface="Arial" panose="020B0604020202020204" pitchFamily="34" charset="0"/>
                <a:sym typeface="Wingdings" panose="05000000000000000000" pitchFamily="2" charset="2"/>
              </a:rPr>
              <a:t>E</a:t>
            </a:r>
            <a:r>
              <a:rPr lang="en-US" altLang="zh-CN" baseline="-25000" dirty="0" err="1">
                <a:latin typeface="Arial" panose="020B0604020202020204" pitchFamily="34" charset="0"/>
                <a:cs typeface="Arial" panose="020B0604020202020204" pitchFamily="34" charset="0"/>
                <a:sym typeface="Wingdings" panose="05000000000000000000" pitchFamily="2" charset="2"/>
              </a:rPr>
              <a:t>k</a:t>
            </a:r>
            <a:r>
              <a:rPr lang="zh-CN" altLang="en-US" dirty="0">
                <a:latin typeface="Arial" panose="020B0604020202020204" pitchFamily="34" charset="0"/>
                <a:cs typeface="Arial" panose="020B0604020202020204" pitchFamily="34" charset="0"/>
                <a:sym typeface="Wingdings" panose="05000000000000000000" pitchFamily="2" charset="2"/>
              </a:rPr>
              <a:t>中结束时间最早的活动，则</a:t>
            </a:r>
            <a:r>
              <a:rPr lang="en-US" altLang="zh-CN" dirty="0">
                <a:latin typeface="Arial" panose="020B0604020202020204" pitchFamily="34" charset="0"/>
                <a:cs typeface="Arial" panose="020B0604020202020204" pitchFamily="34" charset="0"/>
                <a:sym typeface="Wingdings" panose="05000000000000000000" pitchFamily="2" charset="2"/>
              </a:rPr>
              <a:t>a</a:t>
            </a:r>
            <a:r>
              <a:rPr lang="en-US" altLang="zh-CN" baseline="-25000" dirty="0">
                <a:latin typeface="Arial" panose="020B0604020202020204" pitchFamily="34" charset="0"/>
                <a:cs typeface="Arial" panose="020B0604020202020204" pitchFamily="34" charset="0"/>
                <a:sym typeface="Wingdings" panose="05000000000000000000" pitchFamily="2" charset="2"/>
              </a:rPr>
              <a:t>m</a:t>
            </a:r>
            <a:r>
              <a:rPr lang="zh-CN" altLang="en-US" dirty="0">
                <a:latin typeface="Arial" panose="020B0604020202020204" pitchFamily="34" charset="0"/>
                <a:cs typeface="Arial" panose="020B0604020202020204" pitchFamily="34" charset="0"/>
                <a:sym typeface="Wingdings" panose="05000000000000000000" pitchFamily="2" charset="2"/>
              </a:rPr>
              <a:t>在</a:t>
            </a:r>
            <a:r>
              <a:rPr lang="en-US" altLang="zh-CN" dirty="0" err="1">
                <a:latin typeface="Arial" panose="020B0604020202020204" pitchFamily="34" charset="0"/>
                <a:cs typeface="Arial" panose="020B0604020202020204" pitchFamily="34" charset="0"/>
                <a:sym typeface="Wingdings" panose="05000000000000000000" pitchFamily="2" charset="2"/>
              </a:rPr>
              <a:t>E</a:t>
            </a:r>
            <a:r>
              <a:rPr lang="en-US" altLang="zh-CN" baseline="-25000" dirty="0" err="1">
                <a:latin typeface="Arial" panose="020B0604020202020204" pitchFamily="34" charset="0"/>
                <a:cs typeface="Arial" panose="020B0604020202020204" pitchFamily="34" charset="0"/>
                <a:sym typeface="Wingdings" panose="05000000000000000000" pitchFamily="2" charset="2"/>
              </a:rPr>
              <a:t>k</a:t>
            </a:r>
            <a:r>
              <a:rPr lang="zh-CN" altLang="en-US" dirty="0">
                <a:latin typeface="Arial" panose="020B0604020202020204" pitchFamily="34" charset="0"/>
                <a:cs typeface="Arial" panose="020B0604020202020204" pitchFamily="34" charset="0"/>
                <a:sym typeface="Wingdings" panose="05000000000000000000" pitchFamily="2" charset="2"/>
              </a:rPr>
              <a:t>的某个最大相容活动子集中。</a:t>
            </a:r>
            <a:endParaRPr lang="en-US" altLang="zh-CN" dirty="0">
              <a:latin typeface="Arial" panose="020B0604020202020204" pitchFamily="34" charset="0"/>
              <a:cs typeface="Arial" panose="020B0604020202020204" pitchFamily="34" charset="0"/>
              <a:sym typeface="Wingdings" panose="05000000000000000000" pitchFamily="2" charset="2"/>
            </a:endParaRPr>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p:spTree>
    <p:extLst>
      <p:ext uri="{BB962C8B-B14F-4D97-AF65-F5344CB8AC3E}">
        <p14:creationId xmlns:p14="http://schemas.microsoft.com/office/powerpoint/2010/main" val="152195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活动安排问题的贪心选择性质</a:t>
            </a:r>
            <a:endParaRPr lang="en-US" altLang="zh-CN" dirty="0"/>
          </a:p>
          <a:p>
            <a:pPr lvl="1"/>
            <a:r>
              <a:rPr lang="zh-CN" altLang="en-US" dirty="0">
                <a:latin typeface="Arial" panose="020B0604020202020204" pitchFamily="34" charset="0"/>
                <a:cs typeface="Arial" panose="020B0604020202020204" pitchFamily="34" charset="0"/>
                <a:sym typeface="Wingdings" panose="05000000000000000000" pitchFamily="2" charset="2"/>
              </a:rPr>
              <a:t>证明：</a:t>
            </a:r>
            <a:r>
              <a:rPr lang="zh-CN" altLang="en-US" dirty="0">
                <a:latin typeface="Arial" panose="020B0604020202020204" pitchFamily="34" charset="0"/>
                <a:cs typeface="Arial" panose="020B0604020202020204" pitchFamily="34" charset="0"/>
              </a:rPr>
              <a:t>假设</a:t>
            </a:r>
            <a:r>
              <a:rPr lang="en-US" altLang="zh-CN" dirty="0" err="1">
                <a:solidFill>
                  <a:srgbClr val="FF0000"/>
                </a:solidFill>
                <a:latin typeface="Arial" panose="020B0604020202020204" pitchFamily="34" charset="0"/>
                <a:cs typeface="Arial" panose="020B0604020202020204" pitchFamily="34" charset="0"/>
              </a:rPr>
              <a:t>A</a:t>
            </a:r>
            <a:r>
              <a:rPr lang="en-US" altLang="zh-CN" baseline="-25000" dirty="0" err="1">
                <a:solidFill>
                  <a:srgbClr val="FF0000"/>
                </a:solidFill>
                <a:latin typeface="Arial" panose="020B0604020202020204" pitchFamily="34" charset="0"/>
                <a:cs typeface="Arial" panose="020B0604020202020204" pitchFamily="34" charset="0"/>
              </a:rPr>
              <a:t>k</a:t>
            </a:r>
            <a:r>
              <a:rPr lang="zh-CN" altLang="en-US" dirty="0">
                <a:solidFill>
                  <a:srgbClr val="FF0000"/>
                </a:solidFill>
                <a:latin typeface="Arial" panose="020B0604020202020204" pitchFamily="34" charset="0"/>
                <a:cs typeface="Arial" panose="020B0604020202020204" pitchFamily="34" charset="0"/>
              </a:rPr>
              <a:t>是</a:t>
            </a:r>
            <a:r>
              <a:rPr lang="en-US" altLang="zh-CN" dirty="0" err="1">
                <a:solidFill>
                  <a:srgbClr val="FF0000"/>
                </a:solidFill>
                <a:latin typeface="Arial" panose="020B0604020202020204" pitchFamily="34" charset="0"/>
                <a:cs typeface="Arial" panose="020B0604020202020204" pitchFamily="34" charset="0"/>
              </a:rPr>
              <a:t>E</a:t>
            </a:r>
            <a:r>
              <a:rPr lang="en-US" altLang="zh-CN" baseline="-25000" dirty="0" err="1">
                <a:solidFill>
                  <a:srgbClr val="FF0000"/>
                </a:solidFill>
                <a:latin typeface="Arial" panose="020B0604020202020204" pitchFamily="34" charset="0"/>
                <a:cs typeface="Arial" panose="020B0604020202020204" pitchFamily="34" charset="0"/>
              </a:rPr>
              <a:t>k</a:t>
            </a:r>
            <a:r>
              <a:rPr lang="zh-CN" altLang="en-US" dirty="0">
                <a:solidFill>
                  <a:srgbClr val="FF0000"/>
                </a:solidFill>
                <a:latin typeface="Arial" panose="020B0604020202020204" pitchFamily="34" charset="0"/>
                <a:cs typeface="Arial" panose="020B0604020202020204" pitchFamily="34" charset="0"/>
              </a:rPr>
              <a:t>的一个最大的相容活动子集</a:t>
            </a:r>
            <a:r>
              <a:rPr lang="zh-CN" altLang="en-US"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j</a:t>
            </a:r>
            <a:r>
              <a:rPr lang="zh-CN" altLang="en-US" dirty="0">
                <a:latin typeface="Arial" panose="020B0604020202020204" pitchFamily="34" charset="0"/>
                <a:cs typeface="Arial" panose="020B0604020202020204" pitchFamily="34" charset="0"/>
              </a:rPr>
              <a:t>是</a:t>
            </a:r>
            <a:r>
              <a:rPr lang="en-US" altLang="zh-CN" dirty="0" err="1">
                <a:solidFill>
                  <a:srgbClr val="0000CC"/>
                </a:solidFill>
                <a:latin typeface="Arial" panose="020B0604020202020204" pitchFamily="34" charset="0"/>
                <a:cs typeface="Arial" panose="020B0604020202020204" pitchFamily="34" charset="0"/>
              </a:rPr>
              <a:t>A</a:t>
            </a:r>
            <a:r>
              <a:rPr lang="en-US" altLang="zh-CN" baseline="-25000" dirty="0" err="1">
                <a:solidFill>
                  <a:srgbClr val="0000CC"/>
                </a:solidFill>
                <a:latin typeface="Arial" panose="020B0604020202020204" pitchFamily="34" charset="0"/>
                <a:cs typeface="Arial" panose="020B0604020202020204" pitchFamily="34" charset="0"/>
              </a:rPr>
              <a:t>k</a:t>
            </a:r>
            <a:r>
              <a:rPr lang="zh-CN" altLang="en-US" dirty="0">
                <a:solidFill>
                  <a:srgbClr val="0000CC"/>
                </a:solidFill>
                <a:latin typeface="Arial" panose="020B0604020202020204" pitchFamily="34" charset="0"/>
                <a:cs typeface="Arial" panose="020B0604020202020204" pitchFamily="34" charset="0"/>
              </a:rPr>
              <a:t>中结束时间最早的活动。</a:t>
            </a:r>
            <a:endParaRPr lang="en-US" altLang="zh-CN" dirty="0">
              <a:solidFill>
                <a:srgbClr val="0000CC"/>
              </a:solidFill>
              <a:latin typeface="Arial" panose="020B0604020202020204" pitchFamily="34" charset="0"/>
              <a:cs typeface="Arial" panose="020B0604020202020204" pitchFamily="34" charset="0"/>
            </a:endParaRPr>
          </a:p>
          <a:p>
            <a:pPr lvl="2"/>
            <a:r>
              <a:rPr lang="zh-CN" altLang="en-US" dirty="0"/>
              <a:t>若</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j</a:t>
            </a:r>
            <a:r>
              <a:rPr lang="en-US" altLang="zh-CN" dirty="0">
                <a:latin typeface="Arial" panose="020B0604020202020204" pitchFamily="34" charset="0"/>
                <a:cs typeface="Arial" panose="020B0604020202020204" pitchFamily="34" charset="0"/>
              </a:rPr>
              <a:t> =a</a:t>
            </a:r>
            <a:r>
              <a:rPr lang="en-US" altLang="zh-CN" baseline="-25000" dirty="0">
                <a:latin typeface="Arial" panose="020B0604020202020204" pitchFamily="34" charset="0"/>
                <a:cs typeface="Arial" panose="020B0604020202020204" pitchFamily="34" charset="0"/>
              </a:rPr>
              <a:t>m</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则证明</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m</a:t>
            </a:r>
            <a:r>
              <a:rPr lang="zh-CN" altLang="en-US" dirty="0">
                <a:latin typeface="Arial" panose="020B0604020202020204" pitchFamily="34" charset="0"/>
                <a:cs typeface="Arial" panose="020B0604020202020204" pitchFamily="34" charset="0"/>
                <a:sym typeface="Wingdings" panose="05000000000000000000" pitchFamily="2" charset="2"/>
              </a:rPr>
              <a:t>在</a:t>
            </a:r>
            <a:r>
              <a:rPr lang="en-US" altLang="zh-CN" dirty="0" err="1">
                <a:latin typeface="Arial" panose="020B0604020202020204" pitchFamily="34" charset="0"/>
                <a:cs typeface="Arial" panose="020B0604020202020204" pitchFamily="34" charset="0"/>
                <a:sym typeface="Wingdings" panose="05000000000000000000" pitchFamily="2" charset="2"/>
              </a:rPr>
              <a:t>E</a:t>
            </a:r>
            <a:r>
              <a:rPr lang="en-US" altLang="zh-CN" baseline="-25000" dirty="0" err="1">
                <a:latin typeface="Arial" panose="020B0604020202020204" pitchFamily="34" charset="0"/>
                <a:cs typeface="Arial" panose="020B0604020202020204" pitchFamily="34" charset="0"/>
                <a:sym typeface="Wingdings" panose="05000000000000000000" pitchFamily="2" charset="2"/>
              </a:rPr>
              <a:t>k</a:t>
            </a:r>
            <a:r>
              <a:rPr lang="zh-CN" altLang="en-US" dirty="0">
                <a:latin typeface="Arial" panose="020B0604020202020204" pitchFamily="34" charset="0"/>
                <a:cs typeface="Arial" panose="020B0604020202020204" pitchFamily="34" charset="0"/>
                <a:sym typeface="Wingdings" panose="05000000000000000000" pitchFamily="2" charset="2"/>
              </a:rPr>
              <a:t>的最大相容活动子集</a:t>
            </a:r>
            <a:r>
              <a:rPr lang="en-US" altLang="zh-CN" dirty="0" err="1">
                <a:solidFill>
                  <a:srgbClr val="0000CC"/>
                </a:solidFill>
                <a:latin typeface="Arial" panose="020B0604020202020204" pitchFamily="34" charset="0"/>
                <a:cs typeface="Arial" panose="020B0604020202020204" pitchFamily="34" charset="0"/>
              </a:rPr>
              <a:t>A</a:t>
            </a:r>
            <a:r>
              <a:rPr lang="en-US" altLang="zh-CN" baseline="-25000" dirty="0" err="1">
                <a:solidFill>
                  <a:srgbClr val="0000CC"/>
                </a:solidFill>
                <a:latin typeface="Arial" panose="020B0604020202020204" pitchFamily="34" charset="0"/>
                <a:cs typeface="Arial" panose="020B0604020202020204" pitchFamily="34" charset="0"/>
              </a:rPr>
              <a:t>k</a:t>
            </a:r>
            <a:r>
              <a:rPr lang="zh-CN" altLang="en-US" dirty="0">
                <a:latin typeface="Arial" panose="020B0604020202020204" pitchFamily="34" charset="0"/>
                <a:cs typeface="Arial" panose="020B0604020202020204" pitchFamily="34" charset="0"/>
                <a:sym typeface="Wingdings" panose="05000000000000000000" pitchFamily="2" charset="2"/>
              </a:rPr>
              <a:t>中。</a:t>
            </a:r>
            <a:endParaRPr lang="en-US" altLang="zh-CN" dirty="0">
              <a:latin typeface="Arial" panose="020B0604020202020204" pitchFamily="34" charset="0"/>
              <a:cs typeface="Arial" panose="020B0604020202020204" pitchFamily="34" charset="0"/>
              <a:sym typeface="Wingdings" panose="05000000000000000000" pitchFamily="2" charset="2"/>
            </a:endParaRPr>
          </a:p>
          <a:p>
            <a:pPr lvl="2"/>
            <a:r>
              <a:rPr lang="zh-CN" altLang="en-US" dirty="0"/>
              <a:t>若</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j</a:t>
            </a:r>
            <a:r>
              <a:rPr lang="en-US" altLang="zh-CN" dirty="0">
                <a:latin typeface="Arial" panose="020B0604020202020204" pitchFamily="34" charset="0"/>
                <a:cs typeface="Arial" panose="020B0604020202020204" pitchFamily="34" charset="0"/>
              </a:rPr>
              <a:t> ≠a</a:t>
            </a:r>
            <a:r>
              <a:rPr lang="en-US" altLang="zh-CN" baseline="-25000" dirty="0">
                <a:latin typeface="Arial" panose="020B0604020202020204" pitchFamily="34" charset="0"/>
                <a:cs typeface="Arial" panose="020B0604020202020204" pitchFamily="34" charset="0"/>
              </a:rPr>
              <a:t>m</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令集合</a:t>
            </a:r>
            <a:r>
              <a:rPr lang="en-US" altLang="zh-CN" dirty="0" err="1">
                <a:solidFill>
                  <a:srgbClr val="FF0000"/>
                </a:solidFill>
                <a:latin typeface="Arial" panose="020B0604020202020204" pitchFamily="34" charset="0"/>
                <a:cs typeface="Arial" panose="020B0604020202020204" pitchFamily="34" charset="0"/>
              </a:rPr>
              <a:t>A</a:t>
            </a:r>
            <a:r>
              <a:rPr lang="en-US" altLang="zh-CN" baseline="-25000" dirty="0" err="1">
                <a:solidFill>
                  <a:srgbClr val="FF0000"/>
                </a:solidFill>
                <a:latin typeface="Arial" panose="020B0604020202020204" pitchFamily="34" charset="0"/>
                <a:cs typeface="Arial" panose="020B0604020202020204" pitchFamily="34" charset="0"/>
              </a:rPr>
              <a:t>k</a:t>
            </a:r>
            <a:r>
              <a:rPr lang="en-US" altLang="zh-CN" dirty="0">
                <a:solidFill>
                  <a:srgbClr val="FF0000"/>
                </a:solidFill>
                <a:latin typeface="Arial" panose="020B0604020202020204" pitchFamily="34" charset="0"/>
                <a:cs typeface="Arial" panose="020B0604020202020204" pitchFamily="34" charset="0"/>
              </a:rPr>
              <a:t>’=</a:t>
            </a:r>
            <a:r>
              <a:rPr lang="en-US" altLang="zh-CN" dirty="0" err="1">
                <a:solidFill>
                  <a:srgbClr val="FF0000"/>
                </a:solidFill>
                <a:latin typeface="Arial" panose="020B0604020202020204" pitchFamily="34" charset="0"/>
                <a:cs typeface="Arial" panose="020B0604020202020204" pitchFamily="34" charset="0"/>
              </a:rPr>
              <a:t>A</a:t>
            </a:r>
            <a:r>
              <a:rPr lang="en-US" altLang="zh-CN" baseline="-25000" dirty="0" err="1">
                <a:solidFill>
                  <a:srgbClr val="FF0000"/>
                </a:solidFill>
                <a:latin typeface="Arial" panose="020B0604020202020204" pitchFamily="34" charset="0"/>
                <a:cs typeface="Arial" panose="020B0604020202020204" pitchFamily="34" charset="0"/>
              </a:rPr>
              <a:t>k</a:t>
            </a:r>
            <a:r>
              <a:rPr lang="en-US" altLang="zh-CN" dirty="0">
                <a:solidFill>
                  <a:srgbClr val="FF0000"/>
                </a:solidFill>
                <a:latin typeface="Arial" panose="020B0604020202020204" pitchFamily="34" charset="0"/>
                <a:cs typeface="Arial" panose="020B0604020202020204" pitchFamily="34" charset="0"/>
              </a:rPr>
              <a:t>-{</a:t>
            </a:r>
            <a:r>
              <a:rPr lang="en-US" altLang="zh-CN" dirty="0" err="1">
                <a:solidFill>
                  <a:srgbClr val="FF0000"/>
                </a:solidFill>
                <a:latin typeface="Arial" panose="020B0604020202020204" pitchFamily="34" charset="0"/>
                <a:cs typeface="Arial" panose="020B0604020202020204" pitchFamily="34" charset="0"/>
              </a:rPr>
              <a:t>a</a:t>
            </a:r>
            <a:r>
              <a:rPr lang="en-US" altLang="zh-CN" baseline="-25000" dirty="0" err="1">
                <a:solidFill>
                  <a:srgbClr val="FF0000"/>
                </a:solidFill>
                <a:latin typeface="Arial" panose="020B0604020202020204" pitchFamily="34" charset="0"/>
                <a:cs typeface="Arial" panose="020B0604020202020204" pitchFamily="34" charset="0"/>
              </a:rPr>
              <a:t>j</a:t>
            </a:r>
            <a:r>
              <a:rPr lang="en-US" altLang="zh-CN" dirty="0">
                <a:solidFill>
                  <a:srgbClr val="FF0000"/>
                </a:solidFill>
                <a:latin typeface="Arial" panose="020B0604020202020204" pitchFamily="34" charset="0"/>
                <a:cs typeface="Arial" panose="020B0604020202020204" pitchFamily="34" charset="0"/>
              </a:rPr>
              <a:t>} U {a</a:t>
            </a:r>
            <a:r>
              <a:rPr lang="en-US" altLang="zh-CN" baseline="-25000" dirty="0">
                <a:solidFill>
                  <a:srgbClr val="FF0000"/>
                </a:solidFill>
                <a:latin typeface="Arial" panose="020B0604020202020204" pitchFamily="34" charset="0"/>
                <a:cs typeface="Arial" panose="020B0604020202020204" pitchFamily="34" charset="0"/>
              </a:rPr>
              <a:t>m</a:t>
            </a:r>
            <a:r>
              <a:rPr lang="en-US" altLang="zh-CN" dirty="0">
                <a:solidFill>
                  <a:srgbClr val="FF0000"/>
                </a:solidFill>
                <a:latin typeface="Arial" panose="020B0604020202020204" pitchFamily="34" charset="0"/>
                <a:cs typeface="Arial" panose="020B0604020202020204" pitchFamily="34" charset="0"/>
              </a:rPr>
              <a:t>}</a:t>
            </a:r>
          </a:p>
          <a:p>
            <a:pPr lvl="3"/>
            <a:r>
              <a:rPr lang="en-US" altLang="zh-CN" dirty="0" err="1">
                <a:solidFill>
                  <a:srgbClr val="FF0000"/>
                </a:solidFill>
                <a:latin typeface="Arial" panose="020B0604020202020204" pitchFamily="34" charset="0"/>
                <a:cs typeface="Arial" panose="020B0604020202020204" pitchFamily="34" charset="0"/>
              </a:rPr>
              <a:t>A</a:t>
            </a:r>
            <a:r>
              <a:rPr lang="en-US" altLang="zh-CN" baseline="-25000" dirty="0" err="1">
                <a:solidFill>
                  <a:srgbClr val="FF0000"/>
                </a:solidFill>
                <a:latin typeface="Arial" panose="020B0604020202020204" pitchFamily="34" charset="0"/>
                <a:cs typeface="Arial" panose="020B0604020202020204" pitchFamily="34" charset="0"/>
              </a:rPr>
              <a:t>k</a:t>
            </a:r>
            <a:r>
              <a:rPr lang="zh-CN" altLang="en-US" dirty="0">
                <a:solidFill>
                  <a:srgbClr val="FF0000"/>
                </a:solidFill>
                <a:latin typeface="Arial" panose="020B0604020202020204" pitchFamily="34" charset="0"/>
                <a:cs typeface="Arial" panose="020B0604020202020204" pitchFamily="34" charset="0"/>
              </a:rPr>
              <a:t>中的活动都是相容的</a:t>
            </a:r>
            <a:r>
              <a:rPr lang="en-US" altLang="zh-CN" dirty="0">
                <a:solidFill>
                  <a:srgbClr val="FF0000"/>
                </a:solidFill>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j</a:t>
            </a:r>
            <a:r>
              <a:rPr lang="zh-CN" altLang="en-US" dirty="0">
                <a:latin typeface="Arial" panose="020B0604020202020204" pitchFamily="34" charset="0"/>
                <a:cs typeface="Arial" panose="020B0604020202020204" pitchFamily="34" charset="0"/>
              </a:rPr>
              <a:t>是</a:t>
            </a:r>
            <a:r>
              <a:rPr lang="en-US" altLang="zh-CN" dirty="0" err="1">
                <a:solidFill>
                  <a:srgbClr val="0000CC"/>
                </a:solidFill>
                <a:latin typeface="Arial" panose="020B0604020202020204" pitchFamily="34" charset="0"/>
                <a:cs typeface="Arial" panose="020B0604020202020204" pitchFamily="34" charset="0"/>
              </a:rPr>
              <a:t>A</a:t>
            </a:r>
            <a:r>
              <a:rPr lang="en-US" altLang="zh-CN" baseline="-25000" dirty="0" err="1">
                <a:solidFill>
                  <a:srgbClr val="0000CC"/>
                </a:solidFill>
                <a:latin typeface="Arial" panose="020B0604020202020204" pitchFamily="34" charset="0"/>
                <a:cs typeface="Arial" panose="020B0604020202020204" pitchFamily="34" charset="0"/>
              </a:rPr>
              <a:t>k</a:t>
            </a:r>
            <a:r>
              <a:rPr lang="zh-CN" altLang="en-US" dirty="0">
                <a:solidFill>
                  <a:srgbClr val="0000CC"/>
                </a:solidFill>
                <a:latin typeface="Arial" panose="020B0604020202020204" pitchFamily="34" charset="0"/>
                <a:cs typeface="Arial" panose="020B0604020202020204" pitchFamily="34" charset="0"/>
              </a:rPr>
              <a:t>中结束时间最早的活动</a:t>
            </a:r>
            <a:r>
              <a:rPr lang="en-US" altLang="zh-CN" dirty="0">
                <a:solidFill>
                  <a:srgbClr val="0000CC"/>
                </a:solidFill>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sym typeface="Wingdings" panose="05000000000000000000" pitchFamily="2" charset="2"/>
              </a:rPr>
              <a:t> a</a:t>
            </a:r>
            <a:r>
              <a:rPr lang="en-US" altLang="zh-CN" baseline="-25000" dirty="0">
                <a:latin typeface="Arial" panose="020B0604020202020204" pitchFamily="34" charset="0"/>
                <a:cs typeface="Arial" panose="020B0604020202020204" pitchFamily="34" charset="0"/>
                <a:sym typeface="Wingdings" panose="05000000000000000000" pitchFamily="2" charset="2"/>
              </a:rPr>
              <a:t>m</a:t>
            </a:r>
            <a:r>
              <a:rPr lang="zh-CN" altLang="en-US" dirty="0">
                <a:latin typeface="Arial" panose="020B0604020202020204" pitchFamily="34" charset="0"/>
                <a:cs typeface="Arial" panose="020B0604020202020204" pitchFamily="34" charset="0"/>
                <a:sym typeface="Wingdings" panose="05000000000000000000" pitchFamily="2" charset="2"/>
              </a:rPr>
              <a:t>是</a:t>
            </a:r>
            <a:r>
              <a:rPr lang="en-US" altLang="zh-CN" dirty="0" err="1">
                <a:latin typeface="Arial" panose="020B0604020202020204" pitchFamily="34" charset="0"/>
                <a:cs typeface="Arial" panose="020B0604020202020204" pitchFamily="34" charset="0"/>
                <a:sym typeface="Wingdings" panose="05000000000000000000" pitchFamily="2" charset="2"/>
              </a:rPr>
              <a:t>E</a:t>
            </a:r>
            <a:r>
              <a:rPr lang="en-US" altLang="zh-CN" baseline="-25000" dirty="0" err="1">
                <a:latin typeface="Arial" panose="020B0604020202020204" pitchFamily="34" charset="0"/>
                <a:cs typeface="Arial" panose="020B0604020202020204" pitchFamily="34" charset="0"/>
                <a:sym typeface="Wingdings" panose="05000000000000000000" pitchFamily="2" charset="2"/>
              </a:rPr>
              <a:t>k</a:t>
            </a:r>
            <a:r>
              <a:rPr lang="zh-CN" altLang="en-US" dirty="0">
                <a:latin typeface="Arial" panose="020B0604020202020204" pitchFamily="34" charset="0"/>
                <a:cs typeface="Arial" panose="020B0604020202020204" pitchFamily="34" charset="0"/>
                <a:sym typeface="Wingdings" panose="05000000000000000000" pitchFamily="2" charset="2"/>
              </a:rPr>
              <a:t>中结束时间最早的活动</a:t>
            </a:r>
            <a:r>
              <a:rPr lang="en-US" altLang="zh-CN" dirty="0">
                <a:latin typeface="Arial" panose="020B0604020202020204" pitchFamily="34" charset="0"/>
                <a:cs typeface="Arial" panose="020B0604020202020204" pitchFamily="34" charset="0"/>
                <a:sym typeface="Wingdings" panose="05000000000000000000" pitchFamily="2" charset="2"/>
              </a:rPr>
              <a:t>,</a:t>
            </a:r>
            <a:r>
              <a:rPr lang="zh-CN" altLang="en-US" dirty="0">
                <a:latin typeface="Arial" panose="020B0604020202020204" pitchFamily="34" charset="0"/>
                <a:cs typeface="Arial" panose="020B0604020202020204" pitchFamily="34" charset="0"/>
                <a:sym typeface="Wingdings" panose="05000000000000000000" pitchFamily="2" charset="2"/>
              </a:rPr>
              <a:t>则：</a:t>
            </a:r>
            <a:r>
              <a:rPr lang="en-US" altLang="zh-CN" dirty="0" err="1">
                <a:latin typeface="Arial" panose="020B0604020202020204" pitchFamily="34" charset="0"/>
                <a:cs typeface="Arial" panose="020B0604020202020204" pitchFamily="34" charset="0"/>
                <a:sym typeface="Wingdings" panose="05000000000000000000" pitchFamily="2" charset="2"/>
              </a:rPr>
              <a:t>f</a:t>
            </a:r>
            <a:r>
              <a:rPr lang="en-US" altLang="zh-CN" baseline="-25000" dirty="0" err="1">
                <a:latin typeface="Arial" panose="020B0604020202020204" pitchFamily="34" charset="0"/>
                <a:cs typeface="Arial" panose="020B0604020202020204" pitchFamily="34" charset="0"/>
                <a:sym typeface="Wingdings" panose="05000000000000000000" pitchFamily="2" charset="2"/>
              </a:rPr>
              <a:t>m</a:t>
            </a:r>
            <a:r>
              <a:rPr lang="en-US" altLang="zh-CN" dirty="0" err="1">
                <a:latin typeface="Arial" panose="020B0604020202020204" pitchFamily="34" charset="0"/>
                <a:cs typeface="Arial" panose="020B0604020202020204" pitchFamily="34" charset="0"/>
                <a:sym typeface="Wingdings" panose="05000000000000000000" pitchFamily="2" charset="2"/>
              </a:rPr>
              <a:t>≤f</a:t>
            </a:r>
            <a:r>
              <a:rPr lang="en-US" altLang="zh-CN" baseline="-25000" dirty="0" err="1">
                <a:latin typeface="Arial" panose="020B0604020202020204" pitchFamily="34" charset="0"/>
                <a:cs typeface="Arial" panose="020B0604020202020204" pitchFamily="34" charset="0"/>
                <a:sym typeface="Wingdings" panose="05000000000000000000" pitchFamily="2" charset="2"/>
              </a:rPr>
              <a:t>j</a:t>
            </a:r>
            <a:endParaRPr lang="en-US" altLang="zh-CN" baseline="-25000" dirty="0">
              <a:latin typeface="Arial" panose="020B0604020202020204" pitchFamily="34" charset="0"/>
              <a:cs typeface="Arial" panose="020B0604020202020204" pitchFamily="34" charset="0"/>
              <a:sym typeface="Wingdings" panose="05000000000000000000" pitchFamily="2" charset="2"/>
            </a:endParaRPr>
          </a:p>
          <a:p>
            <a:pPr marL="1371600" lvl="3" indent="0">
              <a:buNone/>
            </a:pPr>
            <a:r>
              <a:rPr lang="en-US" altLang="zh-CN" dirty="0">
                <a:solidFill>
                  <a:srgbClr val="FF0000"/>
                </a:solidFill>
                <a:latin typeface="Arial" panose="020B0604020202020204" pitchFamily="34" charset="0"/>
                <a:cs typeface="Arial" panose="020B0604020202020204" pitchFamily="34" charset="0"/>
              </a:rPr>
              <a:t> </a:t>
            </a:r>
            <a:r>
              <a:rPr lang="zh-CN" altLang="en-US" dirty="0">
                <a:solidFill>
                  <a:srgbClr val="FF0000"/>
                </a:solidFill>
                <a:latin typeface="Arial" panose="020B0604020202020204" pitchFamily="34" charset="0"/>
                <a:cs typeface="Arial" panose="020B0604020202020204" pitchFamily="34" charset="0"/>
              </a:rPr>
              <a:t>因此，</a:t>
            </a:r>
            <a:r>
              <a:rPr lang="en-US" altLang="zh-CN" dirty="0" err="1">
                <a:solidFill>
                  <a:srgbClr val="FF0000"/>
                </a:solidFill>
                <a:latin typeface="Arial" panose="020B0604020202020204" pitchFamily="34" charset="0"/>
                <a:cs typeface="Arial" panose="020B0604020202020204" pitchFamily="34" charset="0"/>
              </a:rPr>
              <a:t>A</a:t>
            </a:r>
            <a:r>
              <a:rPr lang="en-US" altLang="zh-CN" baseline="-25000" dirty="0" err="1">
                <a:solidFill>
                  <a:srgbClr val="FF0000"/>
                </a:solidFill>
                <a:latin typeface="Arial" panose="020B0604020202020204" pitchFamily="34" charset="0"/>
                <a:cs typeface="Arial" panose="020B0604020202020204" pitchFamily="34" charset="0"/>
              </a:rPr>
              <a:t>k</a:t>
            </a:r>
            <a:r>
              <a:rPr lang="en-US" altLang="zh-CN" dirty="0">
                <a:solidFill>
                  <a:srgbClr val="FF0000"/>
                </a:solidFill>
                <a:latin typeface="Arial" panose="020B0604020202020204" pitchFamily="34" charset="0"/>
                <a:cs typeface="Arial" panose="020B0604020202020204" pitchFamily="34" charset="0"/>
              </a:rPr>
              <a:t>’</a:t>
            </a:r>
            <a:r>
              <a:rPr lang="zh-CN" altLang="en-US" dirty="0">
                <a:solidFill>
                  <a:srgbClr val="FF0000"/>
                </a:solidFill>
                <a:latin typeface="Arial" panose="020B0604020202020204" pitchFamily="34" charset="0"/>
                <a:cs typeface="Arial" panose="020B0604020202020204" pitchFamily="34" charset="0"/>
              </a:rPr>
              <a:t>中的活动也都是相容的。</a:t>
            </a:r>
            <a:endParaRPr lang="en-US" altLang="zh-CN" dirty="0">
              <a:solidFill>
                <a:srgbClr val="FF0000"/>
              </a:solidFill>
              <a:latin typeface="Arial" panose="020B0604020202020204" pitchFamily="34" charset="0"/>
              <a:cs typeface="Arial" panose="020B0604020202020204" pitchFamily="34" charset="0"/>
            </a:endParaRPr>
          </a:p>
          <a:p>
            <a:pPr lvl="3"/>
            <a:r>
              <a:rPr lang="en-US" altLang="zh-CN" dirty="0">
                <a:solidFill>
                  <a:srgbClr val="FF0000"/>
                </a:solidFill>
                <a:latin typeface="Arial" panose="020B0604020202020204" pitchFamily="34" charset="0"/>
                <a:cs typeface="Arial" panose="020B0604020202020204" pitchFamily="34" charset="0"/>
              </a:rPr>
              <a:t>|</a:t>
            </a:r>
            <a:r>
              <a:rPr lang="en-US" altLang="zh-CN" dirty="0" err="1">
                <a:solidFill>
                  <a:srgbClr val="FF0000"/>
                </a:solidFill>
                <a:latin typeface="Arial" panose="020B0604020202020204" pitchFamily="34" charset="0"/>
                <a:cs typeface="Arial" panose="020B0604020202020204" pitchFamily="34" charset="0"/>
              </a:rPr>
              <a:t>A</a:t>
            </a:r>
            <a:r>
              <a:rPr lang="en-US" altLang="zh-CN" baseline="-25000" dirty="0" err="1">
                <a:solidFill>
                  <a:srgbClr val="FF0000"/>
                </a:solidFill>
                <a:latin typeface="Arial" panose="020B0604020202020204" pitchFamily="34" charset="0"/>
                <a:cs typeface="Arial" panose="020B0604020202020204" pitchFamily="34" charset="0"/>
              </a:rPr>
              <a:t>k</a:t>
            </a:r>
            <a:r>
              <a:rPr lang="en-US" altLang="zh-CN" dirty="0">
                <a:solidFill>
                  <a:srgbClr val="FF0000"/>
                </a:solidFill>
                <a:latin typeface="Arial" panose="020B0604020202020204" pitchFamily="34" charset="0"/>
                <a:cs typeface="Arial" panose="020B0604020202020204" pitchFamily="34" charset="0"/>
              </a:rPr>
              <a:t>’|=|</a:t>
            </a:r>
            <a:r>
              <a:rPr lang="en-US" altLang="zh-CN" dirty="0" err="1">
                <a:solidFill>
                  <a:srgbClr val="FF0000"/>
                </a:solidFill>
                <a:latin typeface="Arial" panose="020B0604020202020204" pitchFamily="34" charset="0"/>
                <a:cs typeface="Arial" panose="020B0604020202020204" pitchFamily="34" charset="0"/>
              </a:rPr>
              <a:t>A</a:t>
            </a:r>
            <a:r>
              <a:rPr lang="en-US" altLang="zh-CN" baseline="-25000" dirty="0" err="1">
                <a:solidFill>
                  <a:srgbClr val="FF0000"/>
                </a:solidFill>
                <a:latin typeface="Arial" panose="020B0604020202020204" pitchFamily="34" charset="0"/>
                <a:cs typeface="Arial" panose="020B0604020202020204" pitchFamily="34" charset="0"/>
              </a:rPr>
              <a:t>k</a:t>
            </a:r>
            <a:r>
              <a:rPr lang="en-US" altLang="zh-CN" dirty="0">
                <a:solidFill>
                  <a:srgbClr val="FF0000"/>
                </a:solidFill>
                <a:latin typeface="Arial" panose="020B0604020202020204" pitchFamily="34" charset="0"/>
                <a:cs typeface="Arial" panose="020B0604020202020204" pitchFamily="34" charset="0"/>
              </a:rPr>
              <a:t>|</a:t>
            </a:r>
            <a:r>
              <a:rPr lang="zh-CN" altLang="en-US" dirty="0">
                <a:solidFill>
                  <a:srgbClr val="FF0000"/>
                </a:solidFill>
                <a:latin typeface="Arial" panose="020B0604020202020204" pitchFamily="34" charset="0"/>
                <a:cs typeface="Arial" panose="020B0604020202020204" pitchFamily="34" charset="0"/>
              </a:rPr>
              <a:t>，</a:t>
            </a:r>
            <a:r>
              <a:rPr lang="en-US" altLang="zh-CN" dirty="0">
                <a:solidFill>
                  <a:srgbClr val="FF0000"/>
                </a:solidFill>
                <a:latin typeface="Arial" panose="020B0604020202020204" pitchFamily="34" charset="0"/>
                <a:cs typeface="Arial" panose="020B0604020202020204" pitchFamily="34" charset="0"/>
              </a:rPr>
              <a:t> </a:t>
            </a:r>
            <a:r>
              <a:rPr lang="en-US" altLang="zh-CN" dirty="0" err="1">
                <a:solidFill>
                  <a:srgbClr val="FF0000"/>
                </a:solidFill>
                <a:latin typeface="Arial" panose="020B0604020202020204" pitchFamily="34" charset="0"/>
                <a:cs typeface="Arial" panose="020B0604020202020204" pitchFamily="34" charset="0"/>
              </a:rPr>
              <a:t>A</a:t>
            </a:r>
            <a:r>
              <a:rPr lang="en-US" altLang="zh-CN" baseline="-25000" dirty="0" err="1">
                <a:solidFill>
                  <a:srgbClr val="FF0000"/>
                </a:solidFill>
                <a:latin typeface="Arial" panose="020B0604020202020204" pitchFamily="34" charset="0"/>
                <a:cs typeface="Arial" panose="020B0604020202020204" pitchFamily="34" charset="0"/>
              </a:rPr>
              <a:t>k</a:t>
            </a:r>
            <a:r>
              <a:rPr lang="en-US" altLang="zh-CN" dirty="0">
                <a:solidFill>
                  <a:srgbClr val="FF0000"/>
                </a:solidFill>
                <a:latin typeface="Arial" panose="020B0604020202020204" pitchFamily="34" charset="0"/>
                <a:cs typeface="Arial" panose="020B0604020202020204" pitchFamily="34" charset="0"/>
              </a:rPr>
              <a:t>’</a:t>
            </a:r>
            <a:r>
              <a:rPr lang="zh-CN" altLang="en-US" dirty="0">
                <a:solidFill>
                  <a:srgbClr val="FF0000"/>
                </a:solidFill>
                <a:latin typeface="Arial" panose="020B0604020202020204" pitchFamily="34" charset="0"/>
                <a:cs typeface="Arial" panose="020B0604020202020204" pitchFamily="34" charset="0"/>
              </a:rPr>
              <a:t>也是</a:t>
            </a:r>
            <a:r>
              <a:rPr lang="en-US" altLang="zh-CN" dirty="0" err="1">
                <a:solidFill>
                  <a:srgbClr val="FF0000"/>
                </a:solidFill>
                <a:latin typeface="Arial" panose="020B0604020202020204" pitchFamily="34" charset="0"/>
                <a:cs typeface="Arial" panose="020B0604020202020204" pitchFamily="34" charset="0"/>
              </a:rPr>
              <a:t>E</a:t>
            </a:r>
            <a:r>
              <a:rPr lang="en-US" altLang="zh-CN" baseline="-25000" dirty="0" err="1">
                <a:solidFill>
                  <a:srgbClr val="FF0000"/>
                </a:solidFill>
                <a:latin typeface="Arial" panose="020B0604020202020204" pitchFamily="34" charset="0"/>
                <a:cs typeface="Arial" panose="020B0604020202020204" pitchFamily="34" charset="0"/>
              </a:rPr>
              <a:t>k</a:t>
            </a:r>
            <a:r>
              <a:rPr lang="zh-CN" altLang="en-US" dirty="0">
                <a:solidFill>
                  <a:srgbClr val="FF0000"/>
                </a:solidFill>
                <a:latin typeface="Arial" panose="020B0604020202020204" pitchFamily="34" charset="0"/>
                <a:cs typeface="Arial" panose="020B0604020202020204" pitchFamily="34" charset="0"/>
              </a:rPr>
              <a:t>的一个最大的相容活动子集。</a:t>
            </a:r>
            <a:endParaRPr lang="en-US" altLang="zh-CN" dirty="0">
              <a:solidFill>
                <a:srgbClr val="FF0000"/>
              </a:solidFill>
              <a:latin typeface="Arial" panose="020B0604020202020204" pitchFamily="34" charset="0"/>
              <a:cs typeface="Arial" panose="020B0604020202020204" pitchFamily="34" charset="0"/>
            </a:endParaRPr>
          </a:p>
          <a:p>
            <a:pPr marL="1371600" lvl="3" indent="0">
              <a:buNone/>
            </a:pPr>
            <a:r>
              <a:rPr lang="zh-CN" altLang="en-US" dirty="0">
                <a:latin typeface="Arial" panose="020B0604020202020204" pitchFamily="34" charset="0"/>
                <a:cs typeface="Arial" panose="020B0604020202020204" pitchFamily="34" charset="0"/>
              </a:rPr>
              <a:t>证明了</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m</a:t>
            </a:r>
            <a:r>
              <a:rPr lang="zh-CN" altLang="en-US" dirty="0">
                <a:latin typeface="Arial" panose="020B0604020202020204" pitchFamily="34" charset="0"/>
                <a:cs typeface="Arial" panose="020B0604020202020204" pitchFamily="34" charset="0"/>
                <a:sym typeface="Wingdings" panose="05000000000000000000" pitchFamily="2" charset="2"/>
              </a:rPr>
              <a:t>在</a:t>
            </a:r>
            <a:r>
              <a:rPr lang="en-US" altLang="zh-CN" dirty="0" err="1">
                <a:latin typeface="Arial" panose="020B0604020202020204" pitchFamily="34" charset="0"/>
                <a:cs typeface="Arial" panose="020B0604020202020204" pitchFamily="34" charset="0"/>
                <a:sym typeface="Wingdings" panose="05000000000000000000" pitchFamily="2" charset="2"/>
              </a:rPr>
              <a:t>E</a:t>
            </a:r>
            <a:r>
              <a:rPr lang="en-US" altLang="zh-CN" baseline="-25000" dirty="0" err="1">
                <a:latin typeface="Arial" panose="020B0604020202020204" pitchFamily="34" charset="0"/>
                <a:cs typeface="Arial" panose="020B0604020202020204" pitchFamily="34" charset="0"/>
                <a:sym typeface="Wingdings" panose="05000000000000000000" pitchFamily="2" charset="2"/>
              </a:rPr>
              <a:t>k</a:t>
            </a:r>
            <a:r>
              <a:rPr lang="zh-CN" altLang="en-US" dirty="0">
                <a:latin typeface="Arial" panose="020B0604020202020204" pitchFamily="34" charset="0"/>
                <a:cs typeface="Arial" panose="020B0604020202020204" pitchFamily="34" charset="0"/>
                <a:sym typeface="Wingdings" panose="05000000000000000000" pitchFamily="2" charset="2"/>
              </a:rPr>
              <a:t>的一个最大相容活动子集中。</a:t>
            </a:r>
            <a:endParaRPr lang="zh-CN" altLang="en-US" baseline="-25000" dirty="0"/>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p:spTree>
    <p:extLst>
      <p:ext uri="{BB962C8B-B14F-4D97-AF65-F5344CB8AC3E}">
        <p14:creationId xmlns:p14="http://schemas.microsoft.com/office/powerpoint/2010/main" val="2067198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动态规划方法求解活动安排问题</a:t>
            </a:r>
            <a:endParaRPr lang="en-US" altLang="zh-CN" dirty="0"/>
          </a:p>
          <a:p>
            <a:pPr lvl="1"/>
            <a:r>
              <a:rPr lang="en-US" altLang="zh-CN" dirty="0">
                <a:latin typeface="Arial" panose="020B0604020202020204" pitchFamily="34" charset="0"/>
                <a:cs typeface="Arial" panose="020B0604020202020204" pitchFamily="34" charset="0"/>
              </a:rPr>
              <a:t>c[</a:t>
            </a:r>
            <a:r>
              <a:rPr lang="en-US" altLang="zh-CN" dirty="0" err="1">
                <a:latin typeface="Arial" panose="020B0604020202020204" pitchFamily="34" charset="0"/>
                <a:cs typeface="Arial" panose="020B0604020202020204" pitchFamily="34" charset="0"/>
              </a:rPr>
              <a:t>i,j</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表示</a:t>
            </a:r>
            <a:r>
              <a:rPr lang="en-US" altLang="zh-CN" dirty="0" err="1">
                <a:latin typeface="Arial" panose="020B0604020202020204" pitchFamily="34" charset="0"/>
                <a:cs typeface="Arial" panose="020B0604020202020204" pitchFamily="34" charset="0"/>
              </a:rPr>
              <a:t>E</a:t>
            </a:r>
            <a:r>
              <a:rPr lang="en-US" altLang="zh-CN" baseline="-25000" dirty="0" err="1">
                <a:latin typeface="Arial" panose="020B0604020202020204" pitchFamily="34" charset="0"/>
                <a:cs typeface="Arial" panose="020B0604020202020204" pitchFamily="34" charset="0"/>
              </a:rPr>
              <a:t>ij</a:t>
            </a:r>
            <a:r>
              <a:rPr lang="zh-CN" altLang="en-US" dirty="0">
                <a:latin typeface="Arial" panose="020B0604020202020204" pitchFamily="34" charset="0"/>
                <a:cs typeface="Arial" panose="020B0604020202020204" pitchFamily="34" charset="0"/>
              </a:rPr>
              <a:t>中最大的相容活动子集包含的活动个数</a:t>
            </a:r>
            <a:endParaRPr lang="en-US" altLang="zh-CN" dirty="0">
              <a:latin typeface="Arial" panose="020B0604020202020204" pitchFamily="34" charset="0"/>
              <a:cs typeface="Arial" panose="020B0604020202020204" pitchFamily="34" charset="0"/>
            </a:endParaRPr>
          </a:p>
          <a:p>
            <a:pPr marL="457200" lvl="1" indent="0">
              <a:buNone/>
            </a:pPr>
            <a:endParaRPr lang="en-US" altLang="zh-CN" dirty="0">
              <a:latin typeface="Arial" panose="020B0604020202020204" pitchFamily="34" charset="0"/>
              <a:cs typeface="Arial" panose="020B0604020202020204" pitchFamily="34" charset="0"/>
            </a:endParaRPr>
          </a:p>
          <a:p>
            <a:pPr lvl="1"/>
            <a:endParaRPr lang="zh-CN" altLang="en-US" dirty="0"/>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mc:AlternateContent xmlns:mc="http://schemas.openxmlformats.org/markup-compatibility/2006" xmlns:a14="http://schemas.microsoft.com/office/drawing/2010/main">
        <mc:Choice Requires="a14">
          <p:sp>
            <p:nvSpPr>
              <p:cNvPr id="4" name="矩形 3"/>
              <p:cNvSpPr/>
              <p:nvPr/>
            </p:nvSpPr>
            <p:spPr>
              <a:xfrm>
                <a:off x="449279" y="2524260"/>
                <a:ext cx="8398507" cy="2588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rgbClr val="FF0000"/>
                          </a:solidFill>
                          <a:latin typeface="Cambria Math" panose="02040503050406030204" pitchFamily="18" charset="0"/>
                        </a:rPr>
                        <m:t>𝒄</m:t>
                      </m:r>
                      <m:d>
                        <m:dPr>
                          <m:begChr m:val="["/>
                          <m:endChr m:val="]"/>
                          <m:ctrlPr>
                            <a:rPr lang="en-US" altLang="zh-CN" sz="2800" b="1" i="1" smtClean="0">
                              <a:solidFill>
                                <a:srgbClr val="FF0000"/>
                              </a:solidFill>
                              <a:latin typeface="Cambria Math" panose="02040503050406030204" pitchFamily="18" charset="0"/>
                            </a:rPr>
                          </m:ctrlPr>
                        </m:dPr>
                        <m:e>
                          <m:r>
                            <a:rPr lang="en-US" altLang="zh-CN" sz="2800" b="1" i="1" smtClean="0">
                              <a:solidFill>
                                <a:srgbClr val="FF0000"/>
                              </a:solidFill>
                              <a:latin typeface="Cambria Math" panose="02040503050406030204" pitchFamily="18" charset="0"/>
                            </a:rPr>
                            <m:t>𝒊</m:t>
                          </m:r>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𝒋</m:t>
                          </m:r>
                        </m:e>
                      </m:d>
                      <m:r>
                        <a:rPr lang="en-US" altLang="zh-CN" sz="2800" b="1" i="1" smtClean="0">
                          <a:solidFill>
                            <a:srgbClr val="FF0000"/>
                          </a:solidFill>
                          <a:latin typeface="Cambria Math" panose="02040503050406030204" pitchFamily="18" charset="0"/>
                        </a:rPr>
                        <m:t>=</m:t>
                      </m:r>
                      <m:d>
                        <m:dPr>
                          <m:begChr m:val="{"/>
                          <m:endChr m:val=""/>
                          <m:ctrlPr>
                            <a:rPr lang="en-US" altLang="zh-CN" sz="2800" b="1" i="1" smtClean="0">
                              <a:solidFill>
                                <a:srgbClr val="FF0000"/>
                              </a:solidFill>
                              <a:latin typeface="Cambria Math" panose="02040503050406030204" pitchFamily="18" charset="0"/>
                            </a:rPr>
                          </m:ctrlPr>
                        </m:dPr>
                        <m:e>
                          <m:eqArr>
                            <m:eqArrPr>
                              <m:ctrlPr>
                                <a:rPr lang="en-US" altLang="zh-CN" sz="2800" b="1" i="1" smtClean="0">
                                  <a:solidFill>
                                    <a:srgbClr val="FF0000"/>
                                  </a:solidFill>
                                  <a:latin typeface="Cambria Math" panose="02040503050406030204" pitchFamily="18" charset="0"/>
                                </a:rPr>
                              </m:ctrlPr>
                            </m:eqArrPr>
                            <m:e>
                              <m:r>
                                <a:rPr lang="en-US" altLang="zh-CN" sz="2800" b="1" i="1">
                                  <a:solidFill>
                                    <a:srgbClr val="FF0000"/>
                                  </a:solidFill>
                                  <a:latin typeface="Cambria Math" panose="02040503050406030204" pitchFamily="18" charset="0"/>
                                </a:rPr>
                                <m:t>0</m:t>
                              </m:r>
                              <m:r>
                                <a:rPr lang="en-US" altLang="zh-CN" sz="2800" b="1" i="1" smtClean="0">
                                  <a:solidFill>
                                    <a:srgbClr val="FF0000"/>
                                  </a:solidFill>
                                  <a:latin typeface="Cambria Math" panose="02040503050406030204" pitchFamily="18" charset="0"/>
                                </a:rPr>
                                <m:t>                                                                </m:t>
                              </m:r>
                              <m:r>
                                <a:rPr lang="zh-CN" altLang="en-US" sz="2800" b="1" i="1">
                                  <a:solidFill>
                                    <a:srgbClr val="FF0000"/>
                                  </a:solidFill>
                                  <a:latin typeface="Cambria Math" panose="02040503050406030204" pitchFamily="18" charset="0"/>
                                </a:rPr>
                                <m:t>若</m:t>
                              </m:r>
                              <m:sSub>
                                <m:sSubPr>
                                  <m:ctrlPr>
                                    <a:rPr lang="en-US" altLang="zh-CN" sz="2800" b="1" i="1" smtClean="0">
                                      <a:solidFill>
                                        <a:srgbClr val="FF0000"/>
                                      </a:solidFill>
                                      <a:latin typeface="Cambria Math" panose="02040503050406030204" pitchFamily="18" charset="0"/>
                                    </a:rPr>
                                  </m:ctrlPr>
                                </m:sSubPr>
                                <m:e>
                                  <m:r>
                                    <a:rPr lang="en-US" altLang="zh-CN" sz="2800" b="1" i="1" smtClean="0">
                                      <a:solidFill>
                                        <a:srgbClr val="FF0000"/>
                                      </a:solidFill>
                                      <a:latin typeface="Cambria Math" panose="02040503050406030204" pitchFamily="18" charset="0"/>
                                    </a:rPr>
                                    <m:t>𝑬</m:t>
                                  </m:r>
                                </m:e>
                                <m:sub>
                                  <m:r>
                                    <a:rPr lang="en-US" altLang="zh-CN" sz="2800" b="1" i="1" smtClean="0">
                                      <a:solidFill>
                                        <a:srgbClr val="FF0000"/>
                                      </a:solidFill>
                                      <a:latin typeface="Cambria Math" panose="02040503050406030204" pitchFamily="18" charset="0"/>
                                    </a:rPr>
                                    <m:t>𝒊𝒋</m:t>
                                  </m:r>
                                </m:sub>
                              </m:sSub>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ea typeface="Cambria Math" panose="02040503050406030204" pitchFamily="18" charset="0"/>
                                </a:rPr>
                                <m:t>∅</m:t>
                              </m:r>
                            </m:e>
                            <m:e>
                              <m:func>
                                <m:funcPr>
                                  <m:ctrlPr>
                                    <a:rPr lang="en-US" altLang="zh-CN" sz="2800" b="1" i="1" smtClean="0">
                                      <a:solidFill>
                                        <a:srgbClr val="FF0000"/>
                                      </a:solidFill>
                                      <a:latin typeface="Cambria Math" panose="02040503050406030204" pitchFamily="18" charset="0"/>
                                    </a:rPr>
                                  </m:ctrlPr>
                                </m:funcPr>
                                <m:fName>
                                  <m:limLow>
                                    <m:limLowPr>
                                      <m:ctrlPr>
                                        <a:rPr lang="en-US" altLang="zh-CN" sz="2800" b="1" i="1" smtClean="0">
                                          <a:solidFill>
                                            <a:srgbClr val="FF0000"/>
                                          </a:solidFill>
                                          <a:latin typeface="Cambria Math" panose="02040503050406030204" pitchFamily="18" charset="0"/>
                                        </a:rPr>
                                      </m:ctrlPr>
                                    </m:limLowPr>
                                    <m:e>
                                      <m:r>
                                        <a:rPr lang="en-US" altLang="zh-CN" sz="2800" b="1" i="0" smtClean="0">
                                          <a:solidFill>
                                            <a:srgbClr val="FF0000"/>
                                          </a:solidFill>
                                          <a:latin typeface="Cambria Math" panose="02040503050406030204" pitchFamily="18" charset="0"/>
                                        </a:rPr>
                                        <m:t>𝐦𝐚𝐱</m:t>
                                      </m:r>
                                    </m:e>
                                    <m:lim>
                                      <m:sSub>
                                        <m:sSubPr>
                                          <m:ctrlPr>
                                            <a:rPr lang="en-US" altLang="zh-CN" sz="2800" b="1" i="1" smtClean="0">
                                              <a:solidFill>
                                                <a:srgbClr val="FF0000"/>
                                              </a:solidFill>
                                              <a:latin typeface="Cambria Math" panose="02040503050406030204" pitchFamily="18" charset="0"/>
                                            </a:rPr>
                                          </m:ctrlPr>
                                        </m:sSubPr>
                                        <m:e>
                                          <m:r>
                                            <a:rPr lang="en-US" altLang="zh-CN" sz="2800" b="1" i="1" smtClean="0">
                                              <a:solidFill>
                                                <a:srgbClr val="FF0000"/>
                                              </a:solidFill>
                                              <a:latin typeface="Cambria Math" panose="02040503050406030204" pitchFamily="18" charset="0"/>
                                            </a:rPr>
                                            <m:t>𝒂</m:t>
                                          </m:r>
                                        </m:e>
                                        <m:sub>
                                          <m:r>
                                            <a:rPr lang="en-US" altLang="zh-CN" sz="2800" b="1" i="1" smtClean="0">
                                              <a:solidFill>
                                                <a:srgbClr val="FF0000"/>
                                              </a:solidFill>
                                              <a:latin typeface="Cambria Math" panose="02040503050406030204" pitchFamily="18" charset="0"/>
                                            </a:rPr>
                                            <m:t>𝒌</m:t>
                                          </m:r>
                                        </m:sub>
                                      </m:sSub>
                                      <m:r>
                                        <a:rPr lang="en-US" altLang="zh-CN" sz="2800" b="1" i="1" smtClean="0">
                                          <a:solidFill>
                                            <a:srgbClr val="FF0000"/>
                                          </a:solidFill>
                                          <a:latin typeface="Cambria Math" panose="02040503050406030204" pitchFamily="18" charset="0"/>
                                          <a:ea typeface="Cambria Math" panose="02040503050406030204" pitchFamily="18" charset="0"/>
                                        </a:rPr>
                                        <m:t>∈</m:t>
                                      </m:r>
                                      <m:sSub>
                                        <m:sSubPr>
                                          <m:ctrlPr>
                                            <a:rPr lang="en-US" altLang="zh-CN" sz="2800" b="1" i="1" smtClean="0">
                                              <a:solidFill>
                                                <a:srgbClr val="FF0000"/>
                                              </a:solidFill>
                                              <a:latin typeface="Cambria Math" panose="02040503050406030204" pitchFamily="18" charset="0"/>
                                              <a:ea typeface="Cambria Math" panose="02040503050406030204" pitchFamily="18" charset="0"/>
                                            </a:rPr>
                                          </m:ctrlPr>
                                        </m:sSubPr>
                                        <m:e>
                                          <m:r>
                                            <a:rPr lang="en-US" altLang="zh-CN" sz="2800" b="1" i="1" smtClean="0">
                                              <a:solidFill>
                                                <a:srgbClr val="FF0000"/>
                                              </a:solidFill>
                                              <a:latin typeface="Cambria Math" panose="02040503050406030204" pitchFamily="18" charset="0"/>
                                              <a:ea typeface="Cambria Math" panose="02040503050406030204" pitchFamily="18" charset="0"/>
                                            </a:rPr>
                                            <m:t>𝑬</m:t>
                                          </m:r>
                                        </m:e>
                                        <m:sub>
                                          <m:r>
                                            <a:rPr lang="en-US" altLang="zh-CN" sz="2800" b="1" i="1" smtClean="0">
                                              <a:solidFill>
                                                <a:srgbClr val="FF0000"/>
                                              </a:solidFill>
                                              <a:latin typeface="Cambria Math" panose="02040503050406030204" pitchFamily="18" charset="0"/>
                                              <a:ea typeface="Cambria Math" panose="02040503050406030204" pitchFamily="18" charset="0"/>
                                            </a:rPr>
                                            <m:t>𝒊𝒋</m:t>
                                          </m:r>
                                        </m:sub>
                                      </m:sSub>
                                    </m:lim>
                                  </m:limLow>
                                </m:fName>
                                <m:e>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𝒄</m:t>
                                  </m:r>
                                  <m:d>
                                    <m:dPr>
                                      <m:begChr m:val="["/>
                                      <m:endChr m:val="]"/>
                                      <m:ctrlPr>
                                        <a:rPr lang="en-US" altLang="zh-CN" sz="2800" b="1" i="1" smtClean="0">
                                          <a:solidFill>
                                            <a:srgbClr val="FF0000"/>
                                          </a:solidFill>
                                          <a:latin typeface="Cambria Math" panose="02040503050406030204" pitchFamily="18" charset="0"/>
                                        </a:rPr>
                                      </m:ctrlPr>
                                    </m:dPr>
                                    <m:e>
                                      <m:r>
                                        <a:rPr lang="en-US" altLang="zh-CN" sz="2800" b="1" i="1" smtClean="0">
                                          <a:solidFill>
                                            <a:srgbClr val="FF0000"/>
                                          </a:solidFill>
                                          <a:latin typeface="Cambria Math" panose="02040503050406030204" pitchFamily="18" charset="0"/>
                                        </a:rPr>
                                        <m:t>𝒊</m:t>
                                      </m:r>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𝒌</m:t>
                                      </m:r>
                                    </m:e>
                                  </m:d>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𝒄</m:t>
                                  </m:r>
                                  <m:d>
                                    <m:dPr>
                                      <m:begChr m:val="["/>
                                      <m:endChr m:val="]"/>
                                      <m:ctrlPr>
                                        <a:rPr lang="en-US" altLang="zh-CN" sz="2800" b="1" i="1" smtClean="0">
                                          <a:solidFill>
                                            <a:srgbClr val="FF0000"/>
                                          </a:solidFill>
                                          <a:latin typeface="Cambria Math" panose="02040503050406030204" pitchFamily="18" charset="0"/>
                                        </a:rPr>
                                      </m:ctrlPr>
                                    </m:dPr>
                                    <m:e>
                                      <m:r>
                                        <a:rPr lang="en-US" altLang="zh-CN" sz="2800" b="1" i="1" smtClean="0">
                                          <a:solidFill>
                                            <a:srgbClr val="FF0000"/>
                                          </a:solidFill>
                                          <a:latin typeface="Cambria Math" panose="02040503050406030204" pitchFamily="18" charset="0"/>
                                        </a:rPr>
                                        <m:t>𝒌</m:t>
                                      </m:r>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𝒋</m:t>
                                      </m:r>
                                    </m:e>
                                  </m:d>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𝟏</m:t>
                                  </m:r>
                                  <m:r>
                                    <a:rPr lang="en-US" altLang="zh-CN" sz="2800" b="1" i="1" smtClean="0">
                                      <a:solidFill>
                                        <a:srgbClr val="FF0000"/>
                                      </a:solidFill>
                                      <a:latin typeface="Cambria Math" panose="02040503050406030204" pitchFamily="18" charset="0"/>
                                    </a:rPr>
                                    <m:t>}</m:t>
                                  </m:r>
                                </m:e>
                              </m:func>
                              <m:r>
                                <a:rPr lang="en-US" altLang="zh-CN" sz="2800" b="1" i="1" smtClean="0">
                                  <a:solidFill>
                                    <a:srgbClr val="FF0000"/>
                                  </a:solidFill>
                                  <a:latin typeface="Cambria Math" panose="02040503050406030204" pitchFamily="18" charset="0"/>
                                </a:rPr>
                                <m:t>               </m:t>
                              </m:r>
                              <m:r>
                                <a:rPr lang="zh-CN" altLang="en-US" sz="2800" b="1" i="1">
                                  <a:solidFill>
                                    <a:srgbClr val="FF0000"/>
                                  </a:solidFill>
                                  <a:latin typeface="Cambria Math" panose="02040503050406030204" pitchFamily="18" charset="0"/>
                                </a:rPr>
                                <m:t>若</m:t>
                              </m:r>
                              <m:sSub>
                                <m:sSubPr>
                                  <m:ctrlPr>
                                    <a:rPr lang="en-US" altLang="zh-CN" sz="2800" b="1" i="1">
                                      <a:solidFill>
                                        <a:srgbClr val="FF0000"/>
                                      </a:solidFill>
                                      <a:latin typeface="Cambria Math" panose="02040503050406030204" pitchFamily="18" charset="0"/>
                                    </a:rPr>
                                  </m:ctrlPr>
                                </m:sSubPr>
                                <m:e>
                                  <m:r>
                                    <a:rPr lang="en-US" altLang="zh-CN" sz="2800" b="1" i="1">
                                      <a:solidFill>
                                        <a:srgbClr val="FF0000"/>
                                      </a:solidFill>
                                      <a:latin typeface="Cambria Math" panose="02040503050406030204" pitchFamily="18" charset="0"/>
                                    </a:rPr>
                                    <m:t>𝑬</m:t>
                                  </m:r>
                                </m:e>
                                <m:sub>
                                  <m:r>
                                    <a:rPr lang="en-US" altLang="zh-CN" sz="2800" b="1" i="1">
                                      <a:solidFill>
                                        <a:srgbClr val="FF0000"/>
                                      </a:solidFill>
                                      <a:latin typeface="Cambria Math" panose="02040503050406030204" pitchFamily="18" charset="0"/>
                                    </a:rPr>
                                    <m:t>𝒊𝒋</m:t>
                                  </m:r>
                                </m:sub>
                              </m:sSub>
                              <m:r>
                                <a:rPr lang="en-US" altLang="zh-CN" sz="2800" b="1" i="1" smtClean="0">
                                  <a:solidFill>
                                    <a:srgbClr val="FF0000"/>
                                  </a:solidFill>
                                  <a:latin typeface="Cambria Math" panose="02040503050406030204" pitchFamily="18" charset="0"/>
                                  <a:ea typeface="Cambria Math" panose="02040503050406030204" pitchFamily="18" charset="0"/>
                                </a:rPr>
                                <m:t>≠</m:t>
                              </m:r>
                              <m:r>
                                <a:rPr lang="en-US" altLang="zh-CN" sz="2800" b="1" i="1">
                                  <a:solidFill>
                                    <a:srgbClr val="FF0000"/>
                                  </a:solidFill>
                                  <a:latin typeface="Cambria Math" panose="02040503050406030204" pitchFamily="18" charset="0"/>
                                  <a:ea typeface="Cambria Math" panose="02040503050406030204" pitchFamily="18" charset="0"/>
                                </a:rPr>
                                <m:t>∅</m:t>
                              </m:r>
                            </m:e>
                          </m:eqArr>
                        </m:e>
                      </m:d>
                    </m:oMath>
                  </m:oMathPara>
                </a14:m>
                <a:endParaRPr lang="zh-CN" altLang="en-US" sz="2800" b="1" dirty="0"/>
              </a:p>
            </p:txBody>
          </p:sp>
        </mc:Choice>
        <mc:Fallback xmlns="">
          <p:sp>
            <p:nvSpPr>
              <p:cNvPr id="4" name="矩形 3"/>
              <p:cNvSpPr>
                <a:spLocks noRot="1" noChangeAspect="1" noMove="1" noResize="1" noEditPoints="1" noAdjustHandles="1" noChangeArrowheads="1" noChangeShapeType="1" noTextEdit="1"/>
              </p:cNvSpPr>
              <p:nvPr/>
            </p:nvSpPr>
            <p:spPr>
              <a:xfrm>
                <a:off x="449279" y="2524260"/>
                <a:ext cx="8398507" cy="2588653"/>
              </a:xfrm>
              <a:prstGeom prst="rect">
                <a:avLst/>
              </a:prstGeom>
              <a:blipFill rotWithShape="0">
                <a:blip r:embed="rId2"/>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400997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10000"/>
          </a:bodyPr>
          <a:lstStyle/>
          <a:p>
            <a:r>
              <a:rPr lang="zh-CN" altLang="en-US" dirty="0">
                <a:latin typeface="Times New Roman" panose="02020603050405020304" pitchFamily="18" charset="0"/>
                <a:cs typeface="Times New Roman" panose="02020603050405020304" pitchFamily="18" charset="0"/>
              </a:rPr>
              <a:t>贪心算法</a:t>
            </a:r>
            <a:r>
              <a:rPr lang="en-US" altLang="zh-CN" dirty="0">
                <a:latin typeface="Times New Roman" panose="02020603050405020304" pitchFamily="18" charset="0"/>
                <a:cs typeface="Times New Roman" panose="02020603050405020304" pitchFamily="18" charset="0"/>
              </a:rPr>
              <a:t>(Greedy algorithm)</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lgn="just">
              <a:lnSpc>
                <a:spcPts val="3300"/>
              </a:lnSpc>
            </a:pP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贪心法在解决问题的策略上目光短浅，只根据当前已有的信息就做出选择，而且一旦做出了选择，不管将来有什么结果，这个选择都不会改变。换言之，贪心法并不是从整体最优考虑，它所做出的选择只是在某种意义上的局部最优。</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pPr lvl="1" algn="just">
              <a:lnSpc>
                <a:spcPts val="3300"/>
              </a:lnSpc>
            </a:pP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 这种局部最优选择并不总能获得整体最优解（</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Optimal Solution</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），但通常能获得近似最优解（</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Near-Optimal Solution</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pPr lvl="1">
              <a:lnSpc>
                <a:spcPts val="3300"/>
              </a:lnSpc>
            </a:pP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贪心算法必须要进行正确性证明。证明贪心算法不正确的技巧：举反例。</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pPr lvl="1">
              <a:lnSpc>
                <a:spcPts val="3300"/>
              </a:lnSpc>
            </a:pP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贪心算法的优势：算法简单、时间和空间复杂性较低。</a:t>
            </a:r>
          </a:p>
          <a:p>
            <a:pPr lvl="1"/>
            <a:endParaRPr lang="zh-CN" altLang="en-US" dirty="0"/>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p:spTree>
    <p:extLst>
      <p:ext uri="{BB962C8B-B14F-4D97-AF65-F5344CB8AC3E}">
        <p14:creationId xmlns:p14="http://schemas.microsoft.com/office/powerpoint/2010/main" val="3740781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10000"/>
          </a:bodyPr>
          <a:lstStyle/>
          <a:p>
            <a:r>
              <a:rPr lang="zh-CN" altLang="en-US" dirty="0"/>
              <a:t>贪心算法的基本要素</a:t>
            </a:r>
            <a:endParaRPr lang="en-US" altLang="zh-CN" dirty="0"/>
          </a:p>
          <a:p>
            <a:pPr lvl="1">
              <a:lnSpc>
                <a:spcPts val="3600"/>
              </a:lnSpc>
            </a:pPr>
            <a:r>
              <a:rPr lang="zh-CN" altLang="en-US" sz="2800" dirty="0">
                <a:solidFill>
                  <a:srgbClr val="FF0000"/>
                </a:solidFill>
                <a:latin typeface="楷体_GB2312" pitchFamily="49" charset="-122"/>
                <a:ea typeface="楷体_GB2312" pitchFamily="49" charset="-122"/>
              </a:rPr>
              <a:t>贪心选择性质</a:t>
            </a:r>
            <a:endParaRPr lang="en-US" altLang="zh-CN" sz="2800" dirty="0">
              <a:solidFill>
                <a:srgbClr val="FF0000"/>
              </a:solidFill>
              <a:latin typeface="楷体_GB2312" pitchFamily="49" charset="-122"/>
              <a:ea typeface="楷体_GB2312" pitchFamily="49" charset="-122"/>
            </a:endParaRPr>
          </a:p>
          <a:p>
            <a:pPr lvl="2">
              <a:lnSpc>
                <a:spcPts val="3600"/>
              </a:lnSpc>
            </a:pPr>
            <a:r>
              <a:rPr lang="zh-CN" altLang="en-US" dirty="0"/>
              <a:t>所谓贪心选择性质是指所求问题的全局最优解可以通过一系列局部最优的选择，即贪心选择来达到。这是贪心算法可行的第一个基本要素，也是贪心算法与动态规划算法的主要区别。</a:t>
            </a:r>
            <a:endParaRPr lang="en-US" altLang="zh-CN" dirty="0"/>
          </a:p>
          <a:p>
            <a:pPr lvl="2">
              <a:lnSpc>
                <a:spcPts val="3600"/>
              </a:lnSpc>
            </a:pPr>
            <a:r>
              <a:rPr lang="zh-CN" altLang="en-US" dirty="0"/>
              <a:t>动态规划算法通常以自底向上的方式解各子问题，而贪心算法则通常以自顶向下的方式进行，以迭代的方式做出相继的贪心选择，每做一次贪心选择就将所求问题简化为规模更小的子问题。 </a:t>
            </a:r>
            <a:endParaRPr lang="en-US" altLang="zh-CN" dirty="0"/>
          </a:p>
          <a:p>
            <a:pPr lvl="2">
              <a:lnSpc>
                <a:spcPts val="3600"/>
              </a:lnSpc>
            </a:pPr>
            <a:r>
              <a:rPr lang="zh-CN" altLang="en-US" dirty="0"/>
              <a:t>对于一个具体问题，要确定它是否具有贪心选择性质，必须证明每一步所做的贪心选择最终能生成问题的全局最优解。</a:t>
            </a:r>
          </a:p>
          <a:p>
            <a:pPr lvl="1"/>
            <a:endParaRPr lang="zh-CN" altLang="en-US" dirty="0"/>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p:spTree>
    <p:extLst>
      <p:ext uri="{BB962C8B-B14F-4D97-AF65-F5344CB8AC3E}">
        <p14:creationId xmlns:p14="http://schemas.microsoft.com/office/powerpoint/2010/main" val="341593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贪心算法的基本要素</a:t>
            </a:r>
            <a:endParaRPr lang="en-US" altLang="zh-CN" dirty="0"/>
          </a:p>
          <a:p>
            <a:pPr lvl="1">
              <a:lnSpc>
                <a:spcPct val="125000"/>
              </a:lnSpc>
              <a:buSzPct val="75000"/>
            </a:pPr>
            <a:r>
              <a:rPr lang="zh-CN" altLang="en-US" dirty="0">
                <a:solidFill>
                  <a:srgbClr val="FF0000"/>
                </a:solidFill>
                <a:latin typeface="楷体" panose="02010609060101010101" pitchFamily="49" charset="-122"/>
                <a:ea typeface="楷体" panose="02010609060101010101" pitchFamily="49" charset="-122"/>
              </a:rPr>
              <a:t>最优子结构性质</a:t>
            </a:r>
            <a:endParaRPr lang="en-US" altLang="zh-CN" dirty="0">
              <a:solidFill>
                <a:srgbClr val="FF0000"/>
              </a:solidFill>
              <a:latin typeface="楷体" panose="02010609060101010101" pitchFamily="49" charset="-122"/>
              <a:ea typeface="楷体" panose="02010609060101010101" pitchFamily="49" charset="-122"/>
            </a:endParaRPr>
          </a:p>
          <a:p>
            <a:pPr lvl="2">
              <a:lnSpc>
                <a:spcPct val="125000"/>
              </a:lnSpc>
              <a:buSzPct val="75000"/>
            </a:pPr>
            <a:r>
              <a:rPr lang="zh-CN" altLang="en-US" dirty="0">
                <a:latin typeface="楷体" panose="02010609060101010101" pitchFamily="49" charset="-122"/>
                <a:ea typeface="楷体" panose="02010609060101010101" pitchFamily="49" charset="-122"/>
              </a:rPr>
              <a:t>当一个问题的最优解包含其子问题的最优解时，称此问题具有最优子结构性质。</a:t>
            </a:r>
            <a:endParaRPr lang="en-US" altLang="zh-CN" dirty="0">
              <a:latin typeface="楷体" panose="02010609060101010101" pitchFamily="49" charset="-122"/>
              <a:ea typeface="楷体" panose="02010609060101010101" pitchFamily="49" charset="-122"/>
            </a:endParaRPr>
          </a:p>
          <a:p>
            <a:pPr lvl="2">
              <a:lnSpc>
                <a:spcPct val="125000"/>
              </a:lnSpc>
              <a:buSzPct val="75000"/>
            </a:pPr>
            <a:r>
              <a:rPr lang="zh-CN" altLang="en-US" dirty="0">
                <a:latin typeface="楷体" panose="02010609060101010101" pitchFamily="49" charset="-122"/>
                <a:ea typeface="楷体" panose="02010609060101010101" pitchFamily="49" charset="-122"/>
              </a:rPr>
              <a:t>问题的最优子结构性质是该问题可用动态规划算法或贪心算法求解的关键特征。</a:t>
            </a:r>
            <a:endParaRPr lang="en-US" altLang="zh-CN" dirty="0">
              <a:latin typeface="楷体" panose="02010609060101010101" pitchFamily="49" charset="-122"/>
              <a:ea typeface="楷体" panose="02010609060101010101" pitchFamily="49" charset="-122"/>
            </a:endParaRPr>
          </a:p>
          <a:p>
            <a:pPr marL="914400" lvl="2" indent="0">
              <a:lnSpc>
                <a:spcPct val="125000"/>
              </a:lnSpc>
              <a:buSzPct val="75000"/>
              <a:buNone/>
            </a:pPr>
            <a:endParaRPr lang="zh-CN" altLang="en-US" dirty="0">
              <a:latin typeface="楷体_GB2312" pitchFamily="49" charset="-122"/>
              <a:ea typeface="楷体_GB2312" pitchFamily="49" charset="-122"/>
            </a:endParaRPr>
          </a:p>
          <a:p>
            <a:pPr lvl="1"/>
            <a:endParaRPr lang="zh-CN" altLang="en-US" dirty="0"/>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p:spTree>
    <p:extLst>
      <p:ext uri="{BB962C8B-B14F-4D97-AF65-F5344CB8AC3E}">
        <p14:creationId xmlns:p14="http://schemas.microsoft.com/office/powerpoint/2010/main" val="2144567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例</a:t>
            </a:r>
            <a:r>
              <a:rPr lang="en-US" altLang="zh-CN" dirty="0"/>
              <a:t>1</a:t>
            </a:r>
            <a:r>
              <a:rPr lang="zh-CN" altLang="en-US" dirty="0"/>
              <a:t>：找零钱问题</a:t>
            </a:r>
            <a:endParaRPr lang="en-US" altLang="zh-CN" dirty="0"/>
          </a:p>
          <a:p>
            <a:pPr lvl="1"/>
            <a:r>
              <a:rPr lang="zh-CN" altLang="en-US" dirty="0"/>
              <a:t>策略：</a:t>
            </a:r>
            <a:endParaRPr lang="en-US" altLang="zh-CN" dirty="0"/>
          </a:p>
          <a:p>
            <a:pPr lvl="2"/>
            <a:r>
              <a:rPr lang="zh-CN" altLang="en-US" dirty="0"/>
              <a:t>在不超过应找金额的条件下，每一步只选择当前可用面值最大的纸币，而不去考虑在后面看来这种选择是否合理，而且一旦选择了就不会改变。 </a:t>
            </a:r>
            <a:endParaRPr lang="en-US" altLang="zh-CN" dirty="0"/>
          </a:p>
          <a:p>
            <a:pPr lvl="2"/>
            <a:r>
              <a:rPr lang="zh-CN" altLang="en-US" dirty="0"/>
              <a:t>针对问题做一个贪心选择（当时看来最佳的选择），然后求解剩下的</a:t>
            </a:r>
            <a:r>
              <a:rPr lang="zh-CN" altLang="en-US" dirty="0">
                <a:solidFill>
                  <a:srgbClr val="FF0000"/>
                </a:solidFill>
              </a:rPr>
              <a:t>唯一的子问题</a:t>
            </a:r>
            <a:r>
              <a:rPr lang="zh-CN" altLang="en-US" dirty="0"/>
              <a:t>。</a:t>
            </a:r>
            <a:endParaRPr lang="en-US" altLang="zh-CN" dirty="0"/>
          </a:p>
          <a:p>
            <a:pPr lvl="2"/>
            <a:r>
              <a:rPr lang="zh-CN" altLang="en-US" dirty="0"/>
              <a:t>自顶向下进行一次又一次选择，将给定问题规模逐渐变小。</a:t>
            </a:r>
            <a:endParaRPr lang="en-US" altLang="zh-CN" dirty="0"/>
          </a:p>
          <a:p>
            <a:pPr lvl="2"/>
            <a:endParaRPr lang="en-US" altLang="zh-CN" dirty="0"/>
          </a:p>
          <a:p>
            <a:pPr lvl="2"/>
            <a:endParaRPr lang="en-US" altLang="zh-CN" dirty="0"/>
          </a:p>
          <a:p>
            <a:endParaRPr lang="zh-CN" altLang="en-US" dirty="0"/>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p:spTree>
    <p:extLst>
      <p:ext uri="{BB962C8B-B14F-4D97-AF65-F5344CB8AC3E}">
        <p14:creationId xmlns:p14="http://schemas.microsoft.com/office/powerpoint/2010/main" val="107514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设计贪心算法的一般步骤</a:t>
            </a:r>
            <a:endParaRPr lang="en-US" altLang="zh-CN" dirty="0"/>
          </a:p>
          <a:p>
            <a:pPr lvl="1"/>
            <a:r>
              <a:rPr lang="zh-CN" altLang="en-US" dirty="0"/>
              <a:t>将最优化问题转化为以下形式：对其做出一次选择后，只剩下一个子问题需要求解。</a:t>
            </a:r>
            <a:endParaRPr lang="en-US" altLang="zh-CN" dirty="0"/>
          </a:p>
          <a:p>
            <a:pPr lvl="1"/>
            <a:r>
              <a:rPr lang="zh-CN" altLang="en-US" dirty="0"/>
              <a:t>证明做出贪心选择后，原问题总是存在最优解，即贪心选择总是正确的。</a:t>
            </a:r>
            <a:endParaRPr lang="en-US" altLang="zh-CN" dirty="0"/>
          </a:p>
          <a:p>
            <a:pPr lvl="1"/>
            <a:r>
              <a:rPr lang="zh-CN" altLang="en-US" dirty="0"/>
              <a:t>证明做出贪心选择后，剩余的子问题满足下面性质：其最优解与贪心选择组合即可得到原问题的最优解，即得到最优子结构。</a:t>
            </a:r>
            <a:endParaRPr lang="en-US" altLang="zh-CN" dirty="0"/>
          </a:p>
          <a:p>
            <a:pPr lvl="1"/>
            <a:endParaRPr lang="zh-CN" altLang="en-US" dirty="0"/>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p:spTree>
    <p:extLst>
      <p:ext uri="{BB962C8B-B14F-4D97-AF65-F5344CB8AC3E}">
        <p14:creationId xmlns:p14="http://schemas.microsoft.com/office/powerpoint/2010/main" val="1503590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3300" dirty="0"/>
              <a:t>例</a:t>
            </a:r>
            <a:r>
              <a:rPr lang="en-US" altLang="zh-CN" sz="3300" dirty="0"/>
              <a:t>3</a:t>
            </a:r>
            <a:r>
              <a:rPr lang="zh-CN" altLang="en-US" sz="3300" dirty="0"/>
              <a:t>：最优前缀码</a:t>
            </a:r>
            <a:endParaRPr lang="en-US" altLang="zh-CN" sz="3300" dirty="0"/>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p:pic>
        <p:nvPicPr>
          <p:cNvPr id="6" name="图片 5">
            <a:extLst>
              <a:ext uri="{FF2B5EF4-FFF2-40B4-BE49-F238E27FC236}">
                <a16:creationId xmlns:a16="http://schemas.microsoft.com/office/drawing/2014/main" id="{8D3FD89B-C913-4377-A074-1644A42F3C9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0" y="3589890"/>
            <a:ext cx="9144000" cy="2081178"/>
          </a:xfrm>
          <a:prstGeom prst="rect">
            <a:avLst/>
          </a:prstGeom>
        </p:spPr>
      </p:pic>
      <p:sp>
        <p:nvSpPr>
          <p:cNvPr id="7" name="文本框 6">
            <a:extLst>
              <a:ext uri="{FF2B5EF4-FFF2-40B4-BE49-F238E27FC236}">
                <a16:creationId xmlns:a16="http://schemas.microsoft.com/office/drawing/2014/main" id="{E7D7CAAD-0F88-4BDE-BC76-19A4818E929F}"/>
              </a:ext>
            </a:extLst>
          </p:cNvPr>
          <p:cNvSpPr txBox="1"/>
          <p:nvPr/>
        </p:nvSpPr>
        <p:spPr>
          <a:xfrm>
            <a:off x="318977" y="2020186"/>
            <a:ext cx="8537944" cy="1477328"/>
          </a:xfrm>
          <a:prstGeom prst="rect">
            <a:avLst/>
          </a:prstGeom>
          <a:noFill/>
        </p:spPr>
        <p:txBody>
          <a:bodyPr wrap="square" rtlCol="0">
            <a:spAutoFit/>
          </a:bodyPr>
          <a:lstStyle/>
          <a:p>
            <a:pPr>
              <a:lnSpc>
                <a:spcPct val="150000"/>
              </a:lnSpc>
            </a:pPr>
            <a:r>
              <a:rPr lang="zh-CN" altLang="en-US" sz="2400" b="1" dirty="0">
                <a:latin typeface="KaiTi" panose="02010609060101010101" pitchFamily="49" charset="-122"/>
                <a:ea typeface="KaiTi" panose="02010609060101010101" pitchFamily="49" charset="-122"/>
              </a:rPr>
              <a:t>压缩一个</a:t>
            </a:r>
            <a:r>
              <a:rPr lang="en-US" altLang="zh-CN" sz="2400" b="1" dirty="0">
                <a:latin typeface="KaiTi" panose="02010609060101010101" pitchFamily="49" charset="-122"/>
                <a:ea typeface="KaiTi" panose="02010609060101010101" pitchFamily="49" charset="-122"/>
              </a:rPr>
              <a:t>10</a:t>
            </a:r>
            <a:r>
              <a:rPr lang="zh-CN" altLang="en-US" sz="2400" b="1" dirty="0">
                <a:latin typeface="KaiTi" panose="02010609060101010101" pitchFamily="49" charset="-122"/>
                <a:ea typeface="KaiTi" panose="02010609060101010101" pitchFamily="49" charset="-122"/>
              </a:rPr>
              <a:t>万字符的文件，文件只出现</a:t>
            </a:r>
            <a:r>
              <a:rPr lang="en-US" altLang="zh-CN" sz="2400" b="1" dirty="0">
                <a:latin typeface="KaiTi" panose="02010609060101010101" pitchFamily="49" charset="-122"/>
                <a:ea typeface="KaiTi" panose="02010609060101010101" pitchFamily="49" charset="-122"/>
              </a:rPr>
              <a:t>6</a:t>
            </a:r>
            <a:r>
              <a:rPr lang="zh-CN" altLang="en-US" sz="2400" b="1" dirty="0">
                <a:latin typeface="KaiTi" panose="02010609060101010101" pitchFamily="49" charset="-122"/>
                <a:ea typeface="KaiTi" panose="02010609060101010101" pitchFamily="49" charset="-122"/>
              </a:rPr>
              <a:t>个字符。</a:t>
            </a:r>
            <a:endParaRPr lang="en-US" altLang="zh-CN" sz="2400" b="1" dirty="0">
              <a:latin typeface="KaiTi" panose="02010609060101010101" pitchFamily="49" charset="-122"/>
              <a:ea typeface="KaiTi" panose="02010609060101010101" pitchFamily="49" charset="-122"/>
            </a:endParaRPr>
          </a:p>
          <a:p>
            <a:pPr>
              <a:lnSpc>
                <a:spcPct val="150000"/>
              </a:lnSpc>
            </a:pPr>
            <a:r>
              <a:rPr lang="zh-CN" altLang="en-US" sz="2400" b="1" dirty="0">
                <a:latin typeface="KaiTi" panose="02010609060101010101" pitchFamily="49" charset="-122"/>
                <a:ea typeface="KaiTi" panose="02010609060101010101" pitchFamily="49" charset="-122"/>
              </a:rPr>
              <a:t>考虑对每个字符使用二进制编码</a:t>
            </a:r>
            <a:endParaRPr lang="en-US" altLang="zh-CN" sz="2400" b="1" dirty="0">
              <a:latin typeface="KaiTi" panose="02010609060101010101" pitchFamily="49" charset="-122"/>
              <a:ea typeface="KaiTi" panose="02010609060101010101" pitchFamily="49" charset="-122"/>
            </a:endParaRPr>
          </a:p>
          <a:p>
            <a:endParaRPr lang="zh-CN" altLang="en-US" dirty="0"/>
          </a:p>
        </p:txBody>
      </p:sp>
    </p:spTree>
    <p:extLst>
      <p:ext uri="{BB962C8B-B14F-4D97-AF65-F5344CB8AC3E}">
        <p14:creationId xmlns:p14="http://schemas.microsoft.com/office/powerpoint/2010/main" val="3506135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3300" dirty="0"/>
              <a:t>例</a:t>
            </a:r>
            <a:r>
              <a:rPr lang="en-US" altLang="zh-CN" sz="3300" dirty="0"/>
              <a:t>3</a:t>
            </a:r>
            <a:r>
              <a:rPr lang="zh-CN" altLang="en-US" sz="3300" dirty="0"/>
              <a:t>：最优前缀码</a:t>
            </a:r>
            <a:endParaRPr lang="en-US" altLang="zh-CN" sz="3300" dirty="0"/>
          </a:p>
          <a:p>
            <a:pPr lvl="1">
              <a:lnSpc>
                <a:spcPts val="4200"/>
              </a:lnSpc>
            </a:pPr>
            <a:r>
              <a:rPr lang="zh-CN" altLang="en-US" sz="2800" dirty="0">
                <a:solidFill>
                  <a:srgbClr val="FF0000"/>
                </a:solidFill>
                <a:latin typeface="Times New Roman" panose="02020603050405020304" pitchFamily="18" charset="0"/>
                <a:cs typeface="Times New Roman" panose="02020603050405020304" pitchFamily="18" charset="0"/>
              </a:rPr>
              <a:t>二元前缀码</a:t>
            </a:r>
          </a:p>
          <a:p>
            <a:pPr lvl="2">
              <a:lnSpc>
                <a:spcPts val="4200"/>
              </a:lnSpc>
            </a:pPr>
            <a:r>
              <a:rPr lang="zh-CN" altLang="en-US" sz="2800" dirty="0">
                <a:latin typeface="Times New Roman" panose="02020603050405020304" pitchFamily="18" charset="0"/>
                <a:cs typeface="Times New Roman" panose="02020603050405020304" pitchFamily="18" charset="0"/>
              </a:rPr>
              <a:t>用</a:t>
            </a:r>
            <a:r>
              <a:rPr lang="en-US" altLang="zh-CN" sz="2800" dirty="0">
                <a:latin typeface="Times New Roman" panose="02020603050405020304" pitchFamily="18" charset="0"/>
                <a:cs typeface="Times New Roman" panose="02020603050405020304" pitchFamily="18" charset="0"/>
              </a:rPr>
              <a:t>0-1</a:t>
            </a:r>
            <a:r>
              <a:rPr lang="zh-CN" altLang="en-US" sz="2800" dirty="0">
                <a:latin typeface="Times New Roman" panose="02020603050405020304" pitchFamily="18" charset="0"/>
                <a:cs typeface="Times New Roman" panose="02020603050405020304" pitchFamily="18" charset="0"/>
              </a:rPr>
              <a:t>字符串作为代码表示字符，要求任何字符的代码都不能作为其它字符代码的前缀。</a:t>
            </a:r>
            <a:endParaRPr lang="en-US" altLang="zh-CN" sz="2800" dirty="0">
              <a:latin typeface="Times New Roman" panose="02020603050405020304" pitchFamily="18" charset="0"/>
              <a:cs typeface="Times New Roman" panose="02020603050405020304" pitchFamily="18" charset="0"/>
            </a:endParaRPr>
          </a:p>
          <a:p>
            <a:pPr lvl="1">
              <a:lnSpc>
                <a:spcPts val="4200"/>
              </a:lnSpc>
            </a:pPr>
            <a:r>
              <a:rPr lang="zh-CN" altLang="en-US" dirty="0">
                <a:latin typeface="Times New Roman" panose="02020603050405020304" pitchFamily="18" charset="0"/>
                <a:cs typeface="Times New Roman" panose="02020603050405020304" pitchFamily="18" charset="0"/>
              </a:rPr>
              <a:t>非前缀码的例子</a:t>
            </a:r>
          </a:p>
          <a:p>
            <a:pPr marL="0" indent="0">
              <a:lnSpc>
                <a:spcPts val="4200"/>
              </a:lnSpc>
              <a:spcBef>
                <a:spcPts val="0"/>
              </a:spcBef>
              <a:spcAft>
                <a:spcPts val="0"/>
              </a:spcAft>
              <a:buNone/>
            </a:pPr>
            <a:r>
              <a:rPr lang="en-US" altLang="zh-CN" i="1" dirty="0">
                <a:latin typeface="Times New Roman" panose="02020603050405020304" pitchFamily="18" charset="0"/>
                <a:cs typeface="Times New Roman" panose="02020603050405020304" pitchFamily="18" charset="0"/>
              </a:rPr>
              <a:t>             a</a:t>
            </a:r>
            <a:r>
              <a:rPr lang="en-US" altLang="zh-CN" dirty="0">
                <a:latin typeface="Times New Roman" panose="02020603050405020304" pitchFamily="18" charset="0"/>
                <a:cs typeface="Times New Roman" panose="02020603050405020304" pitchFamily="18" charset="0"/>
              </a:rPr>
              <a:t>:</a:t>
            </a:r>
            <a:r>
              <a:rPr lang="en-US" altLang="zh-CN" dirty="0">
                <a:solidFill>
                  <a:srgbClr val="FF0000"/>
                </a:solidFill>
                <a:latin typeface="Times New Roman" panose="02020603050405020304" pitchFamily="18" charset="0"/>
                <a:cs typeface="Times New Roman" panose="02020603050405020304" pitchFamily="18" charset="0"/>
              </a:rPr>
              <a:t>00</a:t>
            </a:r>
            <a:r>
              <a:rPr lang="en-US" altLang="zh-CN" dirty="0">
                <a:latin typeface="Times New Roman" panose="02020603050405020304" pitchFamily="18" charset="0"/>
                <a:cs typeface="Times New Roman" panose="02020603050405020304" pitchFamily="18" charset="0"/>
              </a:rPr>
              <a:t>1,   </a:t>
            </a:r>
            <a:r>
              <a:rPr lang="en-US" altLang="zh-CN" i="1" dirty="0">
                <a:solidFill>
                  <a:srgbClr val="FF0000"/>
                </a:solidFill>
                <a:latin typeface="Times New Roman" panose="02020603050405020304" pitchFamily="18" charset="0"/>
                <a:cs typeface="Times New Roman" panose="02020603050405020304" pitchFamily="18" charset="0"/>
              </a:rPr>
              <a:t>b</a:t>
            </a:r>
            <a:r>
              <a:rPr lang="en-US" altLang="zh-CN" dirty="0">
                <a:solidFill>
                  <a:srgbClr val="FF0000"/>
                </a:solidFill>
                <a:latin typeface="Times New Roman" panose="02020603050405020304" pitchFamily="18" charset="0"/>
                <a:cs typeface="Times New Roman" panose="02020603050405020304" pitchFamily="18" charset="0"/>
              </a:rPr>
              <a:t>:00</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dirty="0">
                <a:solidFill>
                  <a:srgbClr val="0000CC"/>
                </a:solidFill>
                <a:latin typeface="Times New Roman" panose="02020603050405020304" pitchFamily="18" charset="0"/>
                <a:cs typeface="Times New Roman" panose="02020603050405020304" pitchFamily="18" charset="0"/>
              </a:rPr>
              <a:t>01</a:t>
            </a:r>
            <a:r>
              <a:rPr lang="en-US" altLang="zh-CN" dirty="0">
                <a:latin typeface="Times New Roman" panose="02020603050405020304" pitchFamily="18" charset="0"/>
                <a:cs typeface="Times New Roman" panose="02020603050405020304" pitchFamily="18" charset="0"/>
              </a:rPr>
              <a:t>0,   </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a:t>
            </a:r>
            <a:r>
              <a:rPr lang="en-US" altLang="zh-CN" dirty="0">
                <a:solidFill>
                  <a:srgbClr val="0000CC"/>
                </a:solidFill>
                <a:latin typeface="Times New Roman" panose="02020603050405020304" pitchFamily="18" charset="0"/>
                <a:cs typeface="Times New Roman" panose="02020603050405020304" pitchFamily="18" charset="0"/>
              </a:rPr>
              <a:t>01</a:t>
            </a:r>
            <a:r>
              <a:rPr lang="en-US" altLang="zh-CN" dirty="0">
                <a:latin typeface="Times New Roman" panose="02020603050405020304" pitchFamily="18" charset="0"/>
                <a:cs typeface="Times New Roman" panose="02020603050405020304" pitchFamily="18" charset="0"/>
              </a:rPr>
              <a:t>    </a:t>
            </a:r>
            <a:endParaRPr lang="en-US" altLang="zh-CN" sz="1800" dirty="0">
              <a:solidFill>
                <a:srgbClr val="FF0000"/>
              </a:solidFill>
              <a:latin typeface="Times New Roman" panose="02020603050405020304" pitchFamily="18" charset="0"/>
              <a:cs typeface="Times New Roman" panose="02020603050405020304" pitchFamily="18" charset="0"/>
            </a:endParaRPr>
          </a:p>
          <a:p>
            <a:pPr marL="0" indent="0">
              <a:lnSpc>
                <a:spcPts val="4200"/>
              </a:lnSpc>
              <a:spcBef>
                <a:spcPts val="0"/>
              </a:spcBef>
              <a:spcAft>
                <a:spcPts val="0"/>
              </a:spcAft>
              <a:buNone/>
            </a:pPr>
            <a:r>
              <a:rPr lang="zh-CN" altLang="en-US" dirty="0">
                <a:latin typeface="Times New Roman" panose="02020603050405020304" pitchFamily="18" charset="0"/>
                <a:cs typeface="Times New Roman" panose="02020603050405020304" pitchFamily="18" charset="0"/>
              </a:rPr>
              <a:t>        解码的歧义，例如字符串：</a:t>
            </a:r>
            <a:r>
              <a:rPr lang="en-US" altLang="zh-CN" dirty="0">
                <a:latin typeface="Times New Roman" panose="02020603050405020304" pitchFamily="18" charset="0"/>
                <a:cs typeface="Times New Roman" panose="02020603050405020304" pitchFamily="18" charset="0"/>
              </a:rPr>
              <a:t>0100001</a:t>
            </a:r>
            <a:endParaRPr lang="zh-CN" altLang="en-US" dirty="0">
              <a:latin typeface="Times New Roman" panose="02020603050405020304" pitchFamily="18" charset="0"/>
              <a:cs typeface="Times New Roman" panose="02020603050405020304" pitchFamily="18" charset="0"/>
            </a:endParaRPr>
          </a:p>
          <a:p>
            <a:pPr marL="0" indent="0">
              <a:lnSpc>
                <a:spcPts val="4200"/>
              </a:lnSpc>
              <a:spcBef>
                <a:spcPts val="0"/>
              </a:spcBef>
              <a:spcAft>
                <a:spcPts val="0"/>
              </a:spcAft>
              <a:buNone/>
            </a:pPr>
            <a:r>
              <a:rPr lang="zh-CN" altLang="en-US" dirty="0">
                <a:latin typeface="Times New Roman" panose="02020603050405020304" pitchFamily="18" charset="0"/>
                <a:cs typeface="Times New Roman" panose="02020603050405020304" pitchFamily="18" charset="0"/>
              </a:rPr>
              <a:t>        解码</a:t>
            </a:r>
            <a:r>
              <a:rPr lang="en-US" altLang="zh-CN" dirty="0">
                <a:latin typeface="Times New Roman" panose="02020603050405020304" pitchFamily="18" charset="0"/>
                <a:cs typeface="Times New Roman" panose="02020603050405020304" pitchFamily="18" charset="0"/>
              </a:rPr>
              <a:t>1:   01, 00, 001     </a:t>
            </a:r>
            <a:r>
              <a:rPr lang="en-US" altLang="zh-CN" i="1" dirty="0">
                <a:latin typeface="Times New Roman" panose="02020603050405020304" pitchFamily="18" charset="0"/>
                <a:cs typeface="Times New Roman" panose="02020603050405020304" pitchFamily="18" charset="0"/>
              </a:rPr>
              <a:t>d, b, a</a:t>
            </a:r>
            <a:endParaRPr lang="en-US" altLang="zh-CN" dirty="0">
              <a:latin typeface="Times New Roman" panose="02020603050405020304" pitchFamily="18" charset="0"/>
              <a:cs typeface="Times New Roman" panose="02020603050405020304" pitchFamily="18" charset="0"/>
            </a:endParaRPr>
          </a:p>
          <a:p>
            <a:pPr marL="0" indent="0">
              <a:lnSpc>
                <a:spcPts val="4200"/>
              </a:lnSpc>
              <a:spcBef>
                <a:spcPts val="0"/>
              </a:spcBef>
              <a:spcAft>
                <a:spcPts val="0"/>
              </a:spcAft>
              <a:buNone/>
            </a:pPr>
            <a:r>
              <a:rPr lang="zh-CN" altLang="en-US" dirty="0">
                <a:latin typeface="Times New Roman" panose="02020603050405020304" pitchFamily="18" charset="0"/>
                <a:cs typeface="Times New Roman" panose="02020603050405020304" pitchFamily="18" charset="0"/>
              </a:rPr>
              <a:t>        解码</a:t>
            </a:r>
            <a:r>
              <a:rPr lang="en-US" altLang="zh-CN" dirty="0">
                <a:latin typeface="Times New Roman" panose="02020603050405020304" pitchFamily="18" charset="0"/>
                <a:cs typeface="Times New Roman" panose="02020603050405020304" pitchFamily="18" charset="0"/>
              </a:rPr>
              <a:t>2:   010, 00, 01     </a:t>
            </a:r>
            <a:r>
              <a:rPr lang="en-US" altLang="zh-CN" i="1" dirty="0">
                <a:latin typeface="Times New Roman" panose="02020603050405020304" pitchFamily="18" charset="0"/>
                <a:cs typeface="Times New Roman" panose="02020603050405020304" pitchFamily="18" charset="0"/>
              </a:rPr>
              <a:t>c, b, d</a:t>
            </a:r>
            <a:endParaRPr lang="en-US" altLang="zh-CN" sz="3200" dirty="0">
              <a:latin typeface="Times New Roman" panose="02020603050405020304" pitchFamily="18" charset="0"/>
              <a:cs typeface="Times New Roman" panose="02020603050405020304" pitchFamily="18" charset="0"/>
            </a:endParaRPr>
          </a:p>
          <a:p>
            <a:pPr lvl="2"/>
            <a:endParaRPr lang="zh-CN" altLang="en-US" dirty="0"/>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p:sp>
        <p:nvSpPr>
          <p:cNvPr id="5" name="矩形 4"/>
          <p:cNvSpPr/>
          <p:nvPr/>
        </p:nvSpPr>
        <p:spPr>
          <a:xfrm>
            <a:off x="5666704" y="5396248"/>
            <a:ext cx="2446986" cy="708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rgbClr val="FF0000"/>
                </a:solidFill>
              </a:rPr>
              <a:t>前缀码无歧义</a:t>
            </a:r>
          </a:p>
        </p:txBody>
      </p:sp>
    </p:spTree>
    <p:extLst>
      <p:ext uri="{BB962C8B-B14F-4D97-AF65-F5344CB8AC3E}">
        <p14:creationId xmlns:p14="http://schemas.microsoft.com/office/powerpoint/2010/main" val="4171086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038665" y="2534447"/>
            <a:ext cx="4731846" cy="3866974"/>
          </a:xfrm>
          <a:prstGeom prst="rect">
            <a:avLst/>
          </a:prstGeom>
        </p:spPr>
      </p:pic>
      <p:sp>
        <p:nvSpPr>
          <p:cNvPr id="2" name="内容占位符 1"/>
          <p:cNvSpPr>
            <a:spLocks noGrp="1"/>
          </p:cNvSpPr>
          <p:nvPr>
            <p:ph idx="1"/>
          </p:nvPr>
        </p:nvSpPr>
        <p:spPr>
          <a:xfrm>
            <a:off x="0" y="1265858"/>
            <a:ext cx="6748530" cy="5020642"/>
          </a:xfrm>
        </p:spPr>
        <p:txBody>
          <a:bodyPr/>
          <a:lstStyle/>
          <a:p>
            <a:r>
              <a:rPr lang="zh-CN" altLang="en-US" dirty="0"/>
              <a:t>前缀码的二叉树表示</a:t>
            </a:r>
            <a:endParaRPr lang="en-US" altLang="zh-CN" dirty="0"/>
          </a:p>
          <a:p>
            <a:pPr marL="0" indent="0">
              <a:spcBef>
                <a:spcPts val="0"/>
              </a:spcBef>
              <a:spcAft>
                <a:spcPts val="0"/>
              </a:spcAft>
              <a:buNone/>
            </a:pPr>
            <a:r>
              <a:rPr lang="zh-CN" altLang="en-US" b="0" dirty="0"/>
              <a:t>  </a:t>
            </a:r>
            <a:r>
              <a:rPr lang="zh-CN" altLang="en-US" dirty="0">
                <a:latin typeface="Times New Roman" panose="02020603050405020304" pitchFamily="18" charset="0"/>
                <a:cs typeface="Times New Roman" panose="02020603050405020304" pitchFamily="18" charset="0"/>
              </a:rPr>
              <a:t>前缀码：</a:t>
            </a:r>
          </a:p>
          <a:p>
            <a:pPr marL="0" indent="0">
              <a:spcBef>
                <a:spcPts val="0"/>
              </a:spcBef>
              <a:spcAft>
                <a:spcPts val="0"/>
              </a:spcAft>
              <a:buNone/>
            </a:pPr>
            <a:r>
              <a:rPr lang="en-US" altLang="zh-CN" dirty="0">
                <a:latin typeface="Times New Roman" panose="02020603050405020304" pitchFamily="18" charset="0"/>
                <a:cs typeface="Times New Roman" panose="02020603050405020304" pitchFamily="18" charset="0"/>
              </a:rPr>
              <a:t>    {00000, 00001, 0001, 001, 01,100,101,11}</a:t>
            </a:r>
          </a:p>
          <a:p>
            <a:pPr marL="0" indent="0">
              <a:spcBef>
                <a:spcPts val="0"/>
              </a:spcBef>
              <a:spcAft>
                <a:spcPts val="0"/>
              </a:spcAft>
              <a:buNone/>
            </a:pPr>
            <a:endParaRPr lang="en-US" altLang="zh-CN" dirty="0">
              <a:latin typeface="Times New Roman" panose="02020603050405020304" pitchFamily="18" charset="0"/>
              <a:cs typeface="Times New Roman" panose="02020603050405020304" pitchFamily="18" charset="0"/>
            </a:endParaRPr>
          </a:p>
          <a:p>
            <a:pPr marL="433800" lvl="1" indent="0">
              <a:buNone/>
            </a:pPr>
            <a:r>
              <a:rPr lang="zh-CN" altLang="en-US" dirty="0">
                <a:solidFill>
                  <a:srgbClr val="FF0000"/>
                </a:solidFill>
              </a:rPr>
              <a:t>构造树：</a:t>
            </a:r>
          </a:p>
          <a:p>
            <a:pPr marL="433800" lvl="1" indent="0">
              <a:buNone/>
            </a:pPr>
            <a:r>
              <a:rPr lang="en-US" altLang="zh-CN" dirty="0">
                <a:solidFill>
                  <a:srgbClr val="FF0000"/>
                </a:solidFill>
              </a:rPr>
              <a:t>0-</a:t>
            </a:r>
            <a:r>
              <a:rPr lang="zh-CN" altLang="en-US" dirty="0">
                <a:solidFill>
                  <a:srgbClr val="FF0000"/>
                </a:solidFill>
              </a:rPr>
              <a:t>左子树</a:t>
            </a:r>
          </a:p>
          <a:p>
            <a:pPr marL="433800" lvl="1" indent="0">
              <a:buNone/>
            </a:pPr>
            <a:r>
              <a:rPr lang="en-US" altLang="zh-CN" dirty="0">
                <a:solidFill>
                  <a:srgbClr val="FF0000"/>
                </a:solidFill>
              </a:rPr>
              <a:t>1-</a:t>
            </a:r>
            <a:r>
              <a:rPr lang="zh-CN" altLang="en-US" dirty="0">
                <a:solidFill>
                  <a:srgbClr val="FF0000"/>
                </a:solidFill>
              </a:rPr>
              <a:t>右子树</a:t>
            </a:r>
          </a:p>
          <a:p>
            <a:pPr marL="433800" lvl="1" indent="0">
              <a:buNone/>
            </a:pPr>
            <a:r>
              <a:rPr lang="zh-CN" altLang="en-US" dirty="0">
                <a:solidFill>
                  <a:srgbClr val="FF0000"/>
                </a:solidFill>
              </a:rPr>
              <a:t>叶结点为前缀码</a:t>
            </a:r>
          </a:p>
          <a:p>
            <a:pPr marL="433800" lvl="1" indent="0">
              <a:buNone/>
            </a:pPr>
            <a:r>
              <a:rPr lang="zh-CN" altLang="en-US" dirty="0">
                <a:solidFill>
                  <a:srgbClr val="FF0000"/>
                </a:solidFill>
              </a:rPr>
              <a:t>最大位数为树深</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p:sp>
        <p:nvSpPr>
          <p:cNvPr id="5" name="文本框 4"/>
          <p:cNvSpPr txBox="1"/>
          <p:nvPr/>
        </p:nvSpPr>
        <p:spPr>
          <a:xfrm>
            <a:off x="6748530" y="2849465"/>
            <a:ext cx="442308" cy="461665"/>
          </a:xfrm>
          <a:prstGeom prst="rect">
            <a:avLst/>
          </a:prstGeom>
          <a:noFill/>
        </p:spPr>
        <p:txBody>
          <a:bodyPr wrap="square" rtlCol="0">
            <a:spAutoFit/>
          </a:bodyPr>
          <a:lstStyle/>
          <a:p>
            <a:r>
              <a:rPr lang="en-US" altLang="zh-CN" sz="2400" b="1" dirty="0"/>
              <a:t>0</a:t>
            </a:r>
            <a:endParaRPr lang="zh-CN" altLang="en-US" sz="2400" b="1" dirty="0"/>
          </a:p>
        </p:txBody>
      </p:sp>
      <p:sp>
        <p:nvSpPr>
          <p:cNvPr id="6" name="文本框 5"/>
          <p:cNvSpPr txBox="1"/>
          <p:nvPr/>
        </p:nvSpPr>
        <p:spPr>
          <a:xfrm>
            <a:off x="6308197" y="3395315"/>
            <a:ext cx="442308" cy="461665"/>
          </a:xfrm>
          <a:prstGeom prst="rect">
            <a:avLst/>
          </a:prstGeom>
          <a:noFill/>
        </p:spPr>
        <p:txBody>
          <a:bodyPr wrap="square" rtlCol="0">
            <a:spAutoFit/>
          </a:bodyPr>
          <a:lstStyle/>
          <a:p>
            <a:r>
              <a:rPr lang="en-US" altLang="zh-CN" sz="2400" b="1" dirty="0"/>
              <a:t>0</a:t>
            </a:r>
            <a:endParaRPr lang="zh-CN" altLang="en-US" sz="2400" b="1" dirty="0"/>
          </a:p>
        </p:txBody>
      </p:sp>
      <p:sp>
        <p:nvSpPr>
          <p:cNvPr id="7" name="文本框 6"/>
          <p:cNvSpPr txBox="1"/>
          <p:nvPr/>
        </p:nvSpPr>
        <p:spPr>
          <a:xfrm>
            <a:off x="5865889" y="4003183"/>
            <a:ext cx="442308" cy="461665"/>
          </a:xfrm>
          <a:prstGeom prst="rect">
            <a:avLst/>
          </a:prstGeom>
          <a:noFill/>
        </p:spPr>
        <p:txBody>
          <a:bodyPr wrap="square" rtlCol="0">
            <a:spAutoFit/>
          </a:bodyPr>
          <a:lstStyle/>
          <a:p>
            <a:r>
              <a:rPr lang="en-US" altLang="zh-CN" sz="2400" b="1" dirty="0"/>
              <a:t>0</a:t>
            </a:r>
            <a:endParaRPr lang="zh-CN" altLang="en-US" sz="2400" b="1" dirty="0"/>
          </a:p>
        </p:txBody>
      </p:sp>
      <p:sp>
        <p:nvSpPr>
          <p:cNvPr id="8" name="文本框 7"/>
          <p:cNvSpPr txBox="1"/>
          <p:nvPr/>
        </p:nvSpPr>
        <p:spPr>
          <a:xfrm>
            <a:off x="5333429" y="4611051"/>
            <a:ext cx="442308" cy="461665"/>
          </a:xfrm>
          <a:prstGeom prst="rect">
            <a:avLst/>
          </a:prstGeom>
          <a:noFill/>
        </p:spPr>
        <p:txBody>
          <a:bodyPr wrap="square" rtlCol="0">
            <a:spAutoFit/>
          </a:bodyPr>
          <a:lstStyle/>
          <a:p>
            <a:r>
              <a:rPr lang="en-US" altLang="zh-CN" sz="2400" b="1" dirty="0"/>
              <a:t>0</a:t>
            </a:r>
            <a:endParaRPr lang="zh-CN" altLang="en-US" sz="2400" b="1" dirty="0"/>
          </a:p>
        </p:txBody>
      </p:sp>
      <p:sp>
        <p:nvSpPr>
          <p:cNvPr id="10" name="文本框 9"/>
          <p:cNvSpPr txBox="1"/>
          <p:nvPr/>
        </p:nvSpPr>
        <p:spPr>
          <a:xfrm>
            <a:off x="4891121" y="5187637"/>
            <a:ext cx="442308" cy="461665"/>
          </a:xfrm>
          <a:prstGeom prst="rect">
            <a:avLst/>
          </a:prstGeom>
          <a:noFill/>
        </p:spPr>
        <p:txBody>
          <a:bodyPr wrap="square" rtlCol="0">
            <a:spAutoFit/>
          </a:bodyPr>
          <a:lstStyle/>
          <a:p>
            <a:r>
              <a:rPr lang="en-US" altLang="zh-CN" sz="2400" b="1" dirty="0"/>
              <a:t>0</a:t>
            </a:r>
            <a:endParaRPr lang="zh-CN" altLang="en-US" sz="2400" b="1" dirty="0"/>
          </a:p>
        </p:txBody>
      </p:sp>
      <p:sp>
        <p:nvSpPr>
          <p:cNvPr id="11" name="文本框 10"/>
          <p:cNvSpPr txBox="1"/>
          <p:nvPr/>
        </p:nvSpPr>
        <p:spPr>
          <a:xfrm>
            <a:off x="7533740" y="2933650"/>
            <a:ext cx="442308" cy="461665"/>
          </a:xfrm>
          <a:prstGeom prst="rect">
            <a:avLst/>
          </a:prstGeom>
          <a:noFill/>
        </p:spPr>
        <p:txBody>
          <a:bodyPr wrap="square" rtlCol="0">
            <a:spAutoFit/>
          </a:bodyPr>
          <a:lstStyle/>
          <a:p>
            <a:r>
              <a:rPr lang="en-US" altLang="zh-CN" sz="2400" b="1" dirty="0"/>
              <a:t>1</a:t>
            </a:r>
            <a:endParaRPr lang="zh-CN" altLang="en-US" sz="2400" b="1" dirty="0"/>
          </a:p>
        </p:txBody>
      </p:sp>
      <p:sp>
        <p:nvSpPr>
          <p:cNvPr id="12" name="文本框 11"/>
          <p:cNvSpPr txBox="1"/>
          <p:nvPr/>
        </p:nvSpPr>
        <p:spPr>
          <a:xfrm>
            <a:off x="7428733" y="3485468"/>
            <a:ext cx="442308" cy="461665"/>
          </a:xfrm>
          <a:prstGeom prst="rect">
            <a:avLst/>
          </a:prstGeom>
          <a:noFill/>
        </p:spPr>
        <p:txBody>
          <a:bodyPr wrap="square" rtlCol="0">
            <a:spAutoFit/>
          </a:bodyPr>
          <a:lstStyle/>
          <a:p>
            <a:r>
              <a:rPr lang="en-US" altLang="zh-CN" sz="2400" b="1" dirty="0"/>
              <a:t>0</a:t>
            </a:r>
            <a:endParaRPr lang="zh-CN" altLang="en-US" sz="2400" b="1" dirty="0"/>
          </a:p>
        </p:txBody>
      </p:sp>
      <p:sp>
        <p:nvSpPr>
          <p:cNvPr id="13" name="文本框 12"/>
          <p:cNvSpPr txBox="1"/>
          <p:nvPr/>
        </p:nvSpPr>
        <p:spPr>
          <a:xfrm>
            <a:off x="7533740" y="4115503"/>
            <a:ext cx="442308" cy="461665"/>
          </a:xfrm>
          <a:prstGeom prst="rect">
            <a:avLst/>
          </a:prstGeom>
          <a:noFill/>
        </p:spPr>
        <p:txBody>
          <a:bodyPr wrap="square" rtlCol="0">
            <a:spAutoFit/>
          </a:bodyPr>
          <a:lstStyle/>
          <a:p>
            <a:r>
              <a:rPr lang="en-US" altLang="zh-CN" sz="2400" b="1" dirty="0"/>
              <a:t>0</a:t>
            </a:r>
            <a:endParaRPr lang="zh-CN" altLang="en-US" sz="2400" b="1" dirty="0"/>
          </a:p>
        </p:txBody>
      </p:sp>
      <p:sp>
        <p:nvSpPr>
          <p:cNvPr id="14" name="文本框 13"/>
          <p:cNvSpPr txBox="1"/>
          <p:nvPr/>
        </p:nvSpPr>
        <p:spPr>
          <a:xfrm>
            <a:off x="8070698" y="3395314"/>
            <a:ext cx="442308" cy="461665"/>
          </a:xfrm>
          <a:prstGeom prst="rect">
            <a:avLst/>
          </a:prstGeom>
          <a:noFill/>
        </p:spPr>
        <p:txBody>
          <a:bodyPr wrap="square" rtlCol="0">
            <a:spAutoFit/>
          </a:bodyPr>
          <a:lstStyle/>
          <a:p>
            <a:r>
              <a:rPr lang="en-US" altLang="zh-CN" sz="2400" b="1" dirty="0"/>
              <a:t>1</a:t>
            </a:r>
            <a:endParaRPr lang="zh-CN" altLang="en-US" sz="2400" b="1" dirty="0"/>
          </a:p>
        </p:txBody>
      </p:sp>
      <p:sp>
        <p:nvSpPr>
          <p:cNvPr id="15" name="文本框 14"/>
          <p:cNvSpPr txBox="1"/>
          <p:nvPr/>
        </p:nvSpPr>
        <p:spPr>
          <a:xfrm>
            <a:off x="7914267" y="3947133"/>
            <a:ext cx="442308" cy="461665"/>
          </a:xfrm>
          <a:prstGeom prst="rect">
            <a:avLst/>
          </a:prstGeom>
          <a:noFill/>
        </p:spPr>
        <p:txBody>
          <a:bodyPr wrap="square" rtlCol="0">
            <a:spAutoFit/>
          </a:bodyPr>
          <a:lstStyle/>
          <a:p>
            <a:r>
              <a:rPr lang="en-US" altLang="zh-CN" sz="2400" b="1" dirty="0"/>
              <a:t>1</a:t>
            </a:r>
            <a:endParaRPr lang="zh-CN" altLang="en-US" sz="2400" b="1" dirty="0"/>
          </a:p>
        </p:txBody>
      </p:sp>
      <p:sp>
        <p:nvSpPr>
          <p:cNvPr id="16" name="文本框 15"/>
          <p:cNvSpPr txBox="1"/>
          <p:nvPr/>
        </p:nvSpPr>
        <p:spPr>
          <a:xfrm>
            <a:off x="7044107" y="3384681"/>
            <a:ext cx="442308" cy="461665"/>
          </a:xfrm>
          <a:prstGeom prst="rect">
            <a:avLst/>
          </a:prstGeom>
          <a:noFill/>
        </p:spPr>
        <p:txBody>
          <a:bodyPr wrap="square" rtlCol="0">
            <a:spAutoFit/>
          </a:bodyPr>
          <a:lstStyle/>
          <a:p>
            <a:r>
              <a:rPr lang="en-US" altLang="zh-CN" sz="2400" b="1" dirty="0"/>
              <a:t>1</a:t>
            </a:r>
            <a:endParaRPr lang="zh-CN" altLang="en-US" sz="2400" b="1" dirty="0"/>
          </a:p>
        </p:txBody>
      </p:sp>
      <p:sp>
        <p:nvSpPr>
          <p:cNvPr id="17" name="文本框 16"/>
          <p:cNvSpPr txBox="1"/>
          <p:nvPr/>
        </p:nvSpPr>
        <p:spPr>
          <a:xfrm>
            <a:off x="6539065" y="4003182"/>
            <a:ext cx="442308" cy="461665"/>
          </a:xfrm>
          <a:prstGeom prst="rect">
            <a:avLst/>
          </a:prstGeom>
          <a:noFill/>
        </p:spPr>
        <p:txBody>
          <a:bodyPr wrap="square" rtlCol="0">
            <a:spAutoFit/>
          </a:bodyPr>
          <a:lstStyle/>
          <a:p>
            <a:r>
              <a:rPr lang="en-US" altLang="zh-CN" sz="2400" b="1" dirty="0"/>
              <a:t>1</a:t>
            </a:r>
            <a:endParaRPr lang="zh-CN" altLang="en-US" sz="2400" b="1" dirty="0"/>
          </a:p>
        </p:txBody>
      </p:sp>
      <p:sp>
        <p:nvSpPr>
          <p:cNvPr id="18" name="文本框 17"/>
          <p:cNvSpPr txBox="1"/>
          <p:nvPr/>
        </p:nvSpPr>
        <p:spPr>
          <a:xfrm>
            <a:off x="6040979" y="4663904"/>
            <a:ext cx="442308" cy="461665"/>
          </a:xfrm>
          <a:prstGeom prst="rect">
            <a:avLst/>
          </a:prstGeom>
          <a:noFill/>
        </p:spPr>
        <p:txBody>
          <a:bodyPr wrap="square" rtlCol="0">
            <a:spAutoFit/>
          </a:bodyPr>
          <a:lstStyle/>
          <a:p>
            <a:r>
              <a:rPr lang="en-US" altLang="zh-CN" sz="2400" b="1" dirty="0"/>
              <a:t>1</a:t>
            </a:r>
            <a:endParaRPr lang="zh-CN" altLang="en-US" sz="2400" b="1" dirty="0"/>
          </a:p>
        </p:txBody>
      </p:sp>
      <p:sp>
        <p:nvSpPr>
          <p:cNvPr id="19" name="文本框 18"/>
          <p:cNvSpPr txBox="1"/>
          <p:nvPr/>
        </p:nvSpPr>
        <p:spPr>
          <a:xfrm>
            <a:off x="5427606" y="5217942"/>
            <a:ext cx="442308" cy="461665"/>
          </a:xfrm>
          <a:prstGeom prst="rect">
            <a:avLst/>
          </a:prstGeom>
          <a:noFill/>
        </p:spPr>
        <p:txBody>
          <a:bodyPr wrap="square" rtlCol="0">
            <a:spAutoFit/>
          </a:bodyPr>
          <a:lstStyle/>
          <a:p>
            <a:r>
              <a:rPr lang="en-US" altLang="zh-CN" sz="2400" b="1" dirty="0"/>
              <a:t>1</a:t>
            </a:r>
            <a:endParaRPr lang="zh-CN" altLang="en-US" sz="2400" b="1" dirty="0"/>
          </a:p>
        </p:txBody>
      </p:sp>
    </p:spTree>
    <p:extLst>
      <p:ext uri="{BB962C8B-B14F-4D97-AF65-F5344CB8AC3E}">
        <p14:creationId xmlns:p14="http://schemas.microsoft.com/office/powerpoint/2010/main" val="2588957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lnSpc>
                <a:spcPts val="4000"/>
              </a:lnSpc>
              <a:buNone/>
            </a:pPr>
            <a:r>
              <a:rPr lang="zh-CN" altLang="en-US" b="0" dirty="0">
                <a:latin typeface="Times New Roman" panose="02020603050405020304" pitchFamily="18" charset="0"/>
                <a:cs typeface="Times New Roman" panose="02020603050405020304" pitchFamily="18" charset="0"/>
              </a:rPr>
              <a:t>给定字符集 </a:t>
            </a:r>
            <a:r>
              <a:rPr lang="en-US" altLang="zh-CN" i="1" dirty="0">
                <a:latin typeface="Times New Roman" panose="02020603050405020304" pitchFamily="18" charset="0"/>
                <a:cs typeface="Times New Roman" panose="02020603050405020304" pitchFamily="18" charset="0"/>
              </a:rPr>
              <a:t>C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r>
              <a:rPr lang="en-US" altLang="zh-CN" i="1" dirty="0" err="1">
                <a:latin typeface="Times New Roman" panose="02020603050405020304" pitchFamily="18" charset="0"/>
                <a:cs typeface="Times New Roman" panose="02020603050405020304" pitchFamily="18" charset="0"/>
              </a:rPr>
              <a:t>x</a:t>
            </a:r>
            <a:r>
              <a:rPr lang="en-US" altLang="zh-CN" i="1"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en-US" b="0" dirty="0">
                <a:latin typeface="Times New Roman" panose="02020603050405020304" pitchFamily="18" charset="0"/>
                <a:cs typeface="Times New Roman" panose="02020603050405020304" pitchFamily="18" charset="0"/>
              </a:rPr>
              <a:t>和每个字符的频率</a:t>
            </a:r>
            <a:r>
              <a:rPr lang="en-US" altLang="zh-CN" i="1" dirty="0">
                <a:latin typeface="Times New Roman" panose="02020603050405020304" pitchFamily="18" charset="0"/>
                <a:cs typeface="Times New Roman" panose="02020603050405020304" pitchFamily="18" charset="0"/>
              </a:rPr>
              <a:t>f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i="1"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zh-CN" altLang="en-US" b="0" dirty="0">
                <a:latin typeface="Times New Roman" panose="02020603050405020304" pitchFamily="18" charset="0"/>
                <a:cs typeface="Times New Roman" panose="02020603050405020304" pitchFamily="18" charset="0"/>
              </a:rPr>
              <a:t>，令</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i="1"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zh-CN" altLang="en-US" b="0" dirty="0">
                <a:latin typeface="Times New Roman" panose="02020603050405020304" pitchFamily="18" charset="0"/>
                <a:cs typeface="Times New Roman" panose="02020603050405020304" pitchFamily="18" charset="0"/>
              </a:rPr>
              <a:t>为字符</a:t>
            </a:r>
            <a:r>
              <a:rPr lang="en-US" altLang="zh-CN" i="1" dirty="0">
                <a:latin typeface="Times New Roman" panose="02020603050405020304" pitchFamily="18" charset="0"/>
                <a:cs typeface="Times New Roman" panose="02020603050405020304" pitchFamily="18" charset="0"/>
              </a:rPr>
              <a:t>x</a:t>
            </a:r>
            <a:r>
              <a:rPr lang="en-US" altLang="zh-CN" i="1" baseline="-25000" dirty="0">
                <a:latin typeface="Times New Roman" panose="02020603050405020304" pitchFamily="18" charset="0"/>
                <a:cs typeface="Times New Roman" panose="02020603050405020304" pitchFamily="18" charset="0"/>
              </a:rPr>
              <a:t>i</a:t>
            </a:r>
            <a:r>
              <a:rPr lang="zh-CN" altLang="en-US" b="0" dirty="0">
                <a:latin typeface="Times New Roman" panose="02020603050405020304" pitchFamily="18" charset="0"/>
                <a:cs typeface="Times New Roman" panose="02020603050405020304" pitchFamily="18" charset="0"/>
              </a:rPr>
              <a:t>的叶结点在树中的深度，</a:t>
            </a:r>
            <a:r>
              <a:rPr lang="en-US" altLang="zh-CN" i="1" dirty="0">
                <a:latin typeface="Times New Roman" panose="02020603050405020304" pitchFamily="18" charset="0"/>
                <a:cs typeface="Times New Roman" panose="02020603050405020304" pitchFamily="18" charset="0"/>
              </a:rPr>
              <a:t>d</a:t>
            </a:r>
            <a:r>
              <a:rPr lang="en-US" altLang="zh-CN" b="0"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i="1" baseline="-25000" dirty="0">
                <a:latin typeface="Times New Roman" panose="02020603050405020304" pitchFamily="18" charset="0"/>
                <a:cs typeface="Times New Roman" panose="02020603050405020304" pitchFamily="18" charset="0"/>
              </a:rPr>
              <a:t>i</a:t>
            </a:r>
            <a:r>
              <a:rPr lang="en-US" altLang="zh-CN" b="0" dirty="0">
                <a:latin typeface="Times New Roman" panose="02020603050405020304" pitchFamily="18" charset="0"/>
                <a:cs typeface="Times New Roman" panose="02020603050405020304" pitchFamily="18" charset="0"/>
              </a:rPr>
              <a:t>) </a:t>
            </a:r>
            <a:r>
              <a:rPr lang="zh-CN" altLang="en-US" b="0" dirty="0">
                <a:latin typeface="Times New Roman" panose="02020603050405020304" pitchFamily="18" charset="0"/>
                <a:cs typeface="Times New Roman" panose="02020603050405020304" pitchFamily="18" charset="0"/>
              </a:rPr>
              <a:t>也是字符</a:t>
            </a:r>
            <a:r>
              <a:rPr lang="en-US" altLang="zh-CN" i="1" dirty="0">
                <a:latin typeface="Times New Roman" panose="02020603050405020304" pitchFamily="18" charset="0"/>
                <a:cs typeface="Times New Roman" panose="02020603050405020304" pitchFamily="18" charset="0"/>
              </a:rPr>
              <a:t>x</a:t>
            </a:r>
            <a:r>
              <a:rPr lang="en-US" altLang="zh-CN" i="1" baseline="-25000" dirty="0">
                <a:latin typeface="Times New Roman" panose="02020603050405020304" pitchFamily="18" charset="0"/>
                <a:cs typeface="Times New Roman" panose="02020603050405020304" pitchFamily="18" charset="0"/>
              </a:rPr>
              <a:t>i</a:t>
            </a:r>
            <a:r>
              <a:rPr lang="zh-CN" altLang="en-US" b="0" dirty="0">
                <a:latin typeface="Times New Roman" panose="02020603050405020304" pitchFamily="18" charset="0"/>
                <a:cs typeface="Times New Roman" panose="02020603050405020304" pitchFamily="18" charset="0"/>
              </a:rPr>
              <a:t>的码字的长度，</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=1, 2, ..., </a:t>
            </a:r>
            <a:r>
              <a:rPr lang="en-US" altLang="zh-CN" i="1" dirty="0">
                <a:latin typeface="Times New Roman" panose="02020603050405020304" pitchFamily="18" charset="0"/>
                <a:cs typeface="Times New Roman" panose="02020603050405020304" pitchFamily="18" charset="0"/>
              </a:rPr>
              <a:t>n</a:t>
            </a:r>
            <a:r>
              <a:rPr lang="zh-CN" altLang="en-US" i="1" dirty="0">
                <a:latin typeface="Times New Roman" panose="02020603050405020304" pitchFamily="18" charset="0"/>
                <a:cs typeface="Times New Roman" panose="02020603050405020304" pitchFamily="18" charset="0"/>
              </a:rPr>
              <a:t>。</a:t>
            </a:r>
            <a:endParaRPr lang="en-US" altLang="zh-CN" i="1" dirty="0">
              <a:latin typeface="Times New Roman" panose="02020603050405020304" pitchFamily="18" charset="0"/>
              <a:cs typeface="Times New Roman" panose="02020603050405020304" pitchFamily="18" charset="0"/>
            </a:endParaRPr>
          </a:p>
          <a:p>
            <a:pPr marL="0" indent="0">
              <a:buNone/>
            </a:pPr>
            <a:r>
              <a:rPr lang="en-US" altLang="zh-CN" i="1"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b="0" dirty="0">
              <a:latin typeface="Times New Roman" panose="02020603050405020304" pitchFamily="18" charset="0"/>
              <a:cs typeface="Times New Roman" panose="02020603050405020304" pitchFamily="18" charset="0"/>
            </a:endParaRPr>
          </a:p>
          <a:p>
            <a:pPr marL="0" indent="0">
              <a:buNone/>
            </a:pPr>
            <a:r>
              <a:rPr lang="en-US" altLang="zh-CN" i="1" dirty="0">
                <a:latin typeface="Times New Roman" panose="02020603050405020304" pitchFamily="18" charset="0"/>
                <a:cs typeface="Times New Roman" panose="02020603050405020304" pitchFamily="18" charset="0"/>
              </a:rPr>
              <a:t>B(T)</a:t>
            </a:r>
            <a:r>
              <a:rPr lang="zh-CN" altLang="en-US" b="0" dirty="0">
                <a:latin typeface="Times New Roman" panose="02020603050405020304" pitchFamily="18" charset="0"/>
                <a:cs typeface="Times New Roman" panose="02020603050405020304" pitchFamily="18" charset="0"/>
              </a:rPr>
              <a:t>定义为前缀码对应的二叉树的代价。</a:t>
            </a:r>
            <a:endParaRPr lang="en-US" altLang="zh-CN" b="0" dirty="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mc:AlternateContent xmlns:mc="http://schemas.openxmlformats.org/markup-compatibility/2006" xmlns:a14="http://schemas.microsoft.com/office/drawing/2010/main">
        <mc:Choice Requires="a14">
          <p:sp>
            <p:nvSpPr>
              <p:cNvPr id="4" name="矩形 3"/>
              <p:cNvSpPr/>
              <p:nvPr/>
            </p:nvSpPr>
            <p:spPr>
              <a:xfrm>
                <a:off x="167425" y="2823143"/>
                <a:ext cx="3940935" cy="1272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rgbClr val="FF0000"/>
                          </a:solidFill>
                          <a:latin typeface="Cambria Math" panose="02040503050406030204" pitchFamily="18" charset="0"/>
                        </a:rPr>
                        <m:t>𝑩</m:t>
                      </m:r>
                      <m:d>
                        <m:dPr>
                          <m:ctrlPr>
                            <a:rPr lang="en-US" altLang="zh-CN" sz="2800" b="1" i="1" smtClean="0">
                              <a:solidFill>
                                <a:srgbClr val="FF0000"/>
                              </a:solidFill>
                              <a:latin typeface="Cambria Math" panose="02040503050406030204" pitchFamily="18" charset="0"/>
                            </a:rPr>
                          </m:ctrlPr>
                        </m:dPr>
                        <m:e>
                          <m:r>
                            <a:rPr lang="en-US" altLang="zh-CN" sz="2800" b="1" i="1" smtClean="0">
                              <a:solidFill>
                                <a:srgbClr val="FF0000"/>
                              </a:solidFill>
                              <a:latin typeface="Cambria Math" panose="02040503050406030204" pitchFamily="18" charset="0"/>
                            </a:rPr>
                            <m:t>𝑻</m:t>
                          </m:r>
                        </m:e>
                      </m:d>
                      <m:r>
                        <a:rPr lang="en-US" altLang="zh-CN" sz="2800" b="1" i="1" smtClean="0">
                          <a:solidFill>
                            <a:srgbClr val="FF0000"/>
                          </a:solidFill>
                          <a:latin typeface="Cambria Math" panose="02040503050406030204" pitchFamily="18" charset="0"/>
                        </a:rPr>
                        <m:t>=</m:t>
                      </m:r>
                      <m:nary>
                        <m:naryPr>
                          <m:chr m:val="∑"/>
                          <m:ctrlPr>
                            <a:rPr lang="en-US" altLang="zh-CN" sz="2800" b="1" i="1" smtClean="0">
                              <a:solidFill>
                                <a:srgbClr val="FF0000"/>
                              </a:solidFill>
                              <a:latin typeface="Cambria Math" panose="02040503050406030204" pitchFamily="18" charset="0"/>
                            </a:rPr>
                          </m:ctrlPr>
                        </m:naryPr>
                        <m:sub>
                          <m:r>
                            <m:rPr>
                              <m:brk m:alnAt="23"/>
                            </m:rPr>
                            <a:rPr lang="en-US" altLang="zh-CN" sz="2800" b="1" i="1" smtClean="0">
                              <a:solidFill>
                                <a:srgbClr val="FF0000"/>
                              </a:solidFill>
                              <a:latin typeface="Cambria Math" panose="02040503050406030204" pitchFamily="18" charset="0"/>
                            </a:rPr>
                            <m:t>𝒊</m:t>
                          </m:r>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𝟏</m:t>
                          </m:r>
                        </m:sub>
                        <m:sup>
                          <m:r>
                            <a:rPr lang="en-US" altLang="zh-CN" sz="2800" b="1" i="1" smtClean="0">
                              <a:solidFill>
                                <a:srgbClr val="FF0000"/>
                              </a:solidFill>
                              <a:latin typeface="Cambria Math" panose="02040503050406030204" pitchFamily="18" charset="0"/>
                            </a:rPr>
                            <m:t>𝒏</m:t>
                          </m:r>
                        </m:sup>
                        <m:e>
                          <m:r>
                            <a:rPr lang="en-US" altLang="zh-CN" sz="2800" b="1" i="1" smtClean="0">
                              <a:solidFill>
                                <a:srgbClr val="FF0000"/>
                              </a:solidFill>
                              <a:latin typeface="Cambria Math" panose="02040503050406030204" pitchFamily="18" charset="0"/>
                            </a:rPr>
                            <m:t>𝒇</m:t>
                          </m:r>
                          <m:d>
                            <m:dPr>
                              <m:ctrlPr>
                                <a:rPr lang="en-US" altLang="zh-CN" sz="2800" b="1" i="1" smtClean="0">
                                  <a:solidFill>
                                    <a:srgbClr val="FF0000"/>
                                  </a:solidFill>
                                  <a:latin typeface="Cambria Math" panose="02040503050406030204" pitchFamily="18" charset="0"/>
                                </a:rPr>
                              </m:ctrlPr>
                            </m:dPr>
                            <m:e>
                              <m:sSub>
                                <m:sSubPr>
                                  <m:ctrlPr>
                                    <a:rPr lang="en-US" altLang="zh-CN" sz="2800" b="1" i="1" smtClean="0">
                                      <a:solidFill>
                                        <a:srgbClr val="FF0000"/>
                                      </a:solidFill>
                                      <a:latin typeface="Cambria Math" panose="02040503050406030204" pitchFamily="18" charset="0"/>
                                    </a:rPr>
                                  </m:ctrlPr>
                                </m:sSubPr>
                                <m:e>
                                  <m:r>
                                    <a:rPr lang="en-US" altLang="zh-CN" sz="2800" b="1" i="1" smtClean="0">
                                      <a:solidFill>
                                        <a:srgbClr val="FF0000"/>
                                      </a:solidFill>
                                      <a:latin typeface="Cambria Math" panose="02040503050406030204" pitchFamily="18" charset="0"/>
                                    </a:rPr>
                                    <m:t>𝒙</m:t>
                                  </m:r>
                                </m:e>
                                <m:sub>
                                  <m:r>
                                    <a:rPr lang="en-US" altLang="zh-CN" sz="2800" b="1" i="1" smtClean="0">
                                      <a:solidFill>
                                        <a:srgbClr val="FF0000"/>
                                      </a:solidFill>
                                      <a:latin typeface="Cambria Math" panose="02040503050406030204" pitchFamily="18" charset="0"/>
                                    </a:rPr>
                                    <m:t>𝒊</m:t>
                                  </m:r>
                                </m:sub>
                              </m:sSub>
                            </m:e>
                          </m:d>
                          <m:r>
                            <a:rPr lang="en-US" altLang="zh-CN" sz="2800" b="1" i="1" smtClean="0">
                              <a:solidFill>
                                <a:srgbClr val="FF0000"/>
                              </a:solidFill>
                              <a:latin typeface="Cambria Math" panose="02040503050406030204" pitchFamily="18" charset="0"/>
                            </a:rPr>
                            <m:t>𝒅</m:t>
                          </m:r>
                          <m:r>
                            <a:rPr lang="en-US" altLang="zh-CN" sz="2800" b="1" i="1" smtClean="0">
                              <a:solidFill>
                                <a:srgbClr val="FF0000"/>
                              </a:solidFill>
                              <a:latin typeface="Cambria Math" panose="02040503050406030204" pitchFamily="18" charset="0"/>
                            </a:rPr>
                            <m:t>(</m:t>
                          </m:r>
                          <m:sSub>
                            <m:sSubPr>
                              <m:ctrlPr>
                                <a:rPr lang="en-US" altLang="zh-CN" sz="2800" b="1" i="1" smtClean="0">
                                  <a:solidFill>
                                    <a:srgbClr val="FF0000"/>
                                  </a:solidFill>
                                  <a:latin typeface="Cambria Math" panose="02040503050406030204" pitchFamily="18" charset="0"/>
                                </a:rPr>
                              </m:ctrlPr>
                            </m:sSubPr>
                            <m:e>
                              <m:r>
                                <a:rPr lang="en-US" altLang="zh-CN" sz="2800" b="1" i="1" smtClean="0">
                                  <a:solidFill>
                                    <a:srgbClr val="FF0000"/>
                                  </a:solidFill>
                                  <a:latin typeface="Cambria Math" panose="02040503050406030204" pitchFamily="18" charset="0"/>
                                </a:rPr>
                                <m:t>𝒙</m:t>
                              </m:r>
                            </m:e>
                            <m:sub>
                              <m:r>
                                <a:rPr lang="en-US" altLang="zh-CN" sz="2800" b="1" i="1" smtClean="0">
                                  <a:solidFill>
                                    <a:srgbClr val="FF0000"/>
                                  </a:solidFill>
                                  <a:latin typeface="Cambria Math" panose="02040503050406030204" pitchFamily="18" charset="0"/>
                                </a:rPr>
                                <m:t>𝒊</m:t>
                              </m:r>
                            </m:sub>
                          </m:sSub>
                          <m:r>
                            <a:rPr lang="en-US" altLang="zh-CN" sz="2800" b="1" i="1" smtClean="0">
                              <a:solidFill>
                                <a:srgbClr val="FF0000"/>
                              </a:solidFill>
                              <a:latin typeface="Cambria Math" panose="02040503050406030204" pitchFamily="18" charset="0"/>
                            </a:rPr>
                            <m:t>)</m:t>
                          </m:r>
                        </m:e>
                      </m:nary>
                    </m:oMath>
                  </m:oMathPara>
                </a14:m>
                <a:endParaRPr lang="zh-CN" altLang="en-US" sz="2800" b="1" dirty="0">
                  <a:solidFill>
                    <a:srgbClr val="FF0000"/>
                  </a:solidFill>
                </a:endParaRPr>
              </a:p>
            </p:txBody>
          </p:sp>
        </mc:Choice>
        <mc:Fallback xmlns="">
          <p:sp>
            <p:nvSpPr>
              <p:cNvPr id="4" name="矩形 3"/>
              <p:cNvSpPr>
                <a:spLocks noRot="1" noChangeAspect="1" noMove="1" noResize="1" noEditPoints="1" noAdjustHandles="1" noChangeArrowheads="1" noChangeShapeType="1" noTextEdit="1"/>
              </p:cNvSpPr>
              <p:nvPr/>
            </p:nvSpPr>
            <p:spPr>
              <a:xfrm>
                <a:off x="167425" y="2823143"/>
                <a:ext cx="3940935" cy="1272340"/>
              </a:xfrm>
              <a:prstGeom prst="rect">
                <a:avLst/>
              </a:prstGeom>
              <a:blipFill rotWithShape="0">
                <a:blip r:embed="rId2"/>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987430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en-US" altLang="zh-CN" dirty="0"/>
              <a:t> </a:t>
            </a:r>
            <a:r>
              <a:rPr lang="zh-CN" altLang="en-US" dirty="0"/>
              <a:t> 贪心算法</a:t>
            </a:r>
          </a:p>
        </p:txBody>
      </p:sp>
      <p:pic>
        <p:nvPicPr>
          <p:cNvPr id="5" name="图片 4"/>
          <p:cNvPicPr>
            <a:picLocks noChangeAspect="1"/>
          </p:cNvPicPr>
          <p:nvPr/>
        </p:nvPicPr>
        <p:blipFill>
          <a:blip r:embed="rId2"/>
          <a:stretch>
            <a:fillRect/>
          </a:stretch>
        </p:blipFill>
        <p:spPr>
          <a:xfrm>
            <a:off x="1889169" y="1354629"/>
            <a:ext cx="7164679" cy="4624262"/>
          </a:xfrm>
          <a:prstGeom prst="rect">
            <a:avLst/>
          </a:prstGeom>
        </p:spPr>
      </p:pic>
      <p:sp>
        <p:nvSpPr>
          <p:cNvPr id="6" name="矩形 5"/>
          <p:cNvSpPr/>
          <p:nvPr/>
        </p:nvSpPr>
        <p:spPr>
          <a:xfrm>
            <a:off x="135228" y="1354629"/>
            <a:ext cx="5776175" cy="954107"/>
          </a:xfrm>
          <a:prstGeom prst="rect">
            <a:avLst/>
          </a:prstGeom>
        </p:spPr>
        <p:txBody>
          <a:bodyPr wrap="square">
            <a:spAutoFit/>
          </a:bodyPr>
          <a:lstStyle/>
          <a:p>
            <a:r>
              <a:rPr lang="pl-PL" altLang="zh-CN" sz="2800" b="1" i="1" dirty="0">
                <a:solidFill>
                  <a:srgbClr val="FF0000"/>
                </a:solidFill>
                <a:latin typeface="Times New Roman" panose="02020603050405020304" pitchFamily="18" charset="0"/>
              </a:rPr>
              <a:t>B</a:t>
            </a:r>
            <a:r>
              <a:rPr lang="pl-PL" altLang="zh-CN" sz="2800" b="1" dirty="0">
                <a:solidFill>
                  <a:srgbClr val="FF0000"/>
                </a:solidFill>
                <a:latin typeface="Times New Roman" panose="02020603050405020304" pitchFamily="18" charset="0"/>
              </a:rPr>
              <a:t>=[(5+5)</a:t>
            </a:r>
            <a:r>
              <a:rPr lang="pl-PL" altLang="zh-CN" sz="2800" dirty="0">
                <a:solidFill>
                  <a:srgbClr val="FF0000"/>
                </a:solidFill>
                <a:latin typeface="Times New Roman" panose="02020603050405020304" pitchFamily="18" charset="0"/>
              </a:rPr>
              <a:t>×</a:t>
            </a:r>
            <a:r>
              <a:rPr lang="pl-PL" altLang="zh-CN" sz="2800" b="1" dirty="0">
                <a:solidFill>
                  <a:srgbClr val="FF0000"/>
                </a:solidFill>
                <a:latin typeface="Times New Roman" panose="02020603050405020304" pitchFamily="18" charset="0"/>
              </a:rPr>
              <a:t>5+10</a:t>
            </a:r>
            <a:r>
              <a:rPr lang="pl-PL" altLang="zh-CN" sz="2800" dirty="0">
                <a:solidFill>
                  <a:srgbClr val="FF0000"/>
                </a:solidFill>
                <a:latin typeface="Times New Roman" panose="02020603050405020304" pitchFamily="18" charset="0"/>
              </a:rPr>
              <a:t>×</a:t>
            </a:r>
            <a:r>
              <a:rPr lang="pl-PL" altLang="zh-CN" sz="2800" b="1" dirty="0">
                <a:solidFill>
                  <a:srgbClr val="FF0000"/>
                </a:solidFill>
                <a:latin typeface="Times New Roman" panose="02020603050405020304" pitchFamily="18" charset="0"/>
              </a:rPr>
              <a:t>4+(15+10+10)</a:t>
            </a:r>
            <a:r>
              <a:rPr lang="pl-PL" altLang="zh-CN" sz="2800" dirty="0">
                <a:solidFill>
                  <a:srgbClr val="FF0000"/>
                </a:solidFill>
                <a:latin typeface="Times New Roman" panose="02020603050405020304" pitchFamily="18" charset="0"/>
              </a:rPr>
              <a:t>×</a:t>
            </a:r>
            <a:r>
              <a:rPr lang="pl-PL" altLang="zh-CN" sz="2800" b="1" dirty="0">
                <a:solidFill>
                  <a:srgbClr val="FF0000"/>
                </a:solidFill>
                <a:latin typeface="Times New Roman" panose="02020603050405020304" pitchFamily="18" charset="0"/>
              </a:rPr>
              <a:t>3</a:t>
            </a:r>
            <a:endParaRPr lang="pl-PL" altLang="zh-CN" sz="2800" dirty="0">
              <a:solidFill>
                <a:srgbClr val="FF0000"/>
              </a:solidFill>
              <a:latin typeface="Times New Roman" panose="02020603050405020304" pitchFamily="18" charset="0"/>
            </a:endParaRPr>
          </a:p>
          <a:p>
            <a:r>
              <a:rPr lang="en-US" altLang="zh-CN" sz="2800" b="1" dirty="0">
                <a:solidFill>
                  <a:srgbClr val="FF0000"/>
                </a:solidFill>
                <a:latin typeface="Times New Roman" panose="02020603050405020304" pitchFamily="18" charset="0"/>
              </a:rPr>
              <a:t>+(25+20)</a:t>
            </a:r>
            <a:r>
              <a:rPr lang="en-US" altLang="zh-CN" sz="2800" dirty="0">
                <a:solidFill>
                  <a:srgbClr val="FF0000"/>
                </a:solidFill>
                <a:latin typeface="Times New Roman" panose="02020603050405020304" pitchFamily="18" charset="0"/>
              </a:rPr>
              <a:t>×</a:t>
            </a:r>
            <a:r>
              <a:rPr lang="en-US" altLang="zh-CN" sz="2800" b="1" dirty="0">
                <a:solidFill>
                  <a:srgbClr val="FF0000"/>
                </a:solidFill>
                <a:latin typeface="Times New Roman" panose="02020603050405020304" pitchFamily="18" charset="0"/>
              </a:rPr>
              <a:t>2]/100=2.85</a:t>
            </a:r>
            <a:endParaRPr lang="zh-CN" altLang="en-US" sz="2800" dirty="0">
              <a:solidFill>
                <a:srgbClr val="FF0000"/>
              </a:solidFill>
            </a:endParaRPr>
          </a:p>
        </p:txBody>
      </p:sp>
    </p:spTree>
    <p:extLst>
      <p:ext uri="{BB962C8B-B14F-4D97-AF65-F5344CB8AC3E}">
        <p14:creationId xmlns:p14="http://schemas.microsoft.com/office/powerpoint/2010/main" val="632401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如何求字符集</a:t>
            </a:r>
            <a:r>
              <a:rPr lang="en-US" altLang="zh-CN" i="1" dirty="0">
                <a:latin typeface="Times New Roman" panose="02020603050405020304" pitchFamily="18" charset="0"/>
                <a:cs typeface="Times New Roman" panose="02020603050405020304" pitchFamily="18" charset="0"/>
              </a:rPr>
              <a:t>C</a:t>
            </a:r>
            <a:r>
              <a:rPr lang="zh-CN" altLang="en-US" b="0" dirty="0">
                <a:latin typeface="Times New Roman" panose="02020603050405020304" pitchFamily="18" charset="0"/>
                <a:cs typeface="Times New Roman" panose="02020603050405020304" pitchFamily="18" charset="0"/>
              </a:rPr>
              <a:t>的一个最优前缀码</a:t>
            </a:r>
            <a:r>
              <a:rPr lang="zh-CN" altLang="en-US" dirty="0">
                <a:latin typeface="Times New Roman" panose="02020603050405020304" pitchFamily="18" charset="0"/>
                <a:cs typeface="Times New Roman" panose="02020603050405020304" pitchFamily="18" charset="0"/>
              </a:rPr>
              <a:t>，即</a:t>
            </a:r>
            <a:r>
              <a:rPr lang="en-US" altLang="zh-CN" i="1" dirty="0">
                <a:latin typeface="Times New Roman" panose="02020603050405020304" pitchFamily="18" charset="0"/>
                <a:cs typeface="Times New Roman" panose="02020603050405020304" pitchFamily="18" charset="0"/>
              </a:rPr>
              <a:t>B(T)</a:t>
            </a:r>
            <a:r>
              <a:rPr lang="zh-CN" altLang="en-US" b="0" dirty="0">
                <a:latin typeface="Times New Roman" panose="02020603050405020304" pitchFamily="18" charset="0"/>
                <a:cs typeface="Times New Roman" panose="02020603050405020304" pitchFamily="18" charset="0"/>
              </a:rPr>
              <a:t>最小</a:t>
            </a:r>
            <a:endParaRPr lang="en-US" altLang="zh-CN" b="0"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哈夫曼设计了一个贪心算法来构造最优前缀码，称为哈夫曼编码</a:t>
            </a:r>
            <a:r>
              <a:rPr lang="en-US" altLang="zh-CN" dirty="0">
                <a:latin typeface="Times New Roman" panose="02020603050405020304" pitchFamily="18" charset="0"/>
                <a:cs typeface="Times New Roman" panose="02020603050405020304" pitchFamily="18" charset="0"/>
              </a:rPr>
              <a:t>(Huffman Code)</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p>
            <a:pPr marL="0" indent="0">
              <a:buNone/>
            </a:pPr>
            <a:endParaRPr lang="zh-CN" altLang="en-US" dirty="0"/>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p:spTree>
    <p:extLst>
      <p:ext uri="{BB962C8B-B14F-4D97-AF65-F5344CB8AC3E}">
        <p14:creationId xmlns:p14="http://schemas.microsoft.com/office/powerpoint/2010/main" val="3407983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marL="0" indent="0">
              <a:lnSpc>
                <a:spcPct val="120000"/>
              </a:lnSpc>
              <a:spcBef>
                <a:spcPts val="0"/>
              </a:spcBef>
              <a:spcAft>
                <a:spcPts val="0"/>
              </a:spcAft>
              <a:buNone/>
            </a:pPr>
            <a:r>
              <a:rPr lang="en-US" altLang="zh-CN" dirty="0">
                <a:latin typeface="Times New Roman" panose="02020603050405020304" pitchFamily="18" charset="0"/>
                <a:cs typeface="Times New Roman" panose="02020603050405020304" pitchFamily="18" charset="0"/>
              </a:rPr>
              <a:t>Huffman(</a:t>
            </a:r>
            <a:r>
              <a:rPr lang="en-US" altLang="zh-CN" i="1" dirty="0">
                <a:latin typeface="Times New Roman" panose="02020603050405020304" pitchFamily="18" charset="0"/>
                <a:cs typeface="Times New Roman" panose="02020603050405020304" pitchFamily="18" charset="0"/>
              </a:rPr>
              <a:t>C </a:t>
            </a:r>
            <a:r>
              <a:rPr lang="en-US" altLang="zh-CN" dirty="0">
                <a:latin typeface="Times New Roman" panose="02020603050405020304" pitchFamily="18" charset="0"/>
                <a:cs typeface="Times New Roman" panose="02020603050405020304" pitchFamily="18" charset="0"/>
              </a:rPr>
              <a:t>) </a:t>
            </a:r>
            <a:endParaRPr lang="en-US" altLang="zh-CN" b="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0"/>
              </a:spcAft>
              <a:buNone/>
            </a:pPr>
            <a:r>
              <a:rPr lang="zh-CN" altLang="en-US" b="0" dirty="0">
                <a:latin typeface="Times New Roman" panose="02020603050405020304" pitchFamily="18" charset="0"/>
                <a:cs typeface="Times New Roman" panose="02020603050405020304" pitchFamily="18" charset="0"/>
              </a:rPr>
              <a:t>输入：</a:t>
            </a:r>
            <a:r>
              <a:rPr lang="en-US" altLang="zh-CN" i="1" dirty="0">
                <a:latin typeface="Times New Roman" panose="02020603050405020304" pitchFamily="18" charset="0"/>
                <a:cs typeface="Times New Roman" panose="02020603050405020304" pitchFamily="18" charset="0"/>
              </a:rPr>
              <a:t>C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x</a:t>
            </a:r>
            <a:r>
              <a:rPr lang="en-US" altLang="zh-CN" i="1"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i="1"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i</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=1,2,…,</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endParaRPr lang="en-US" altLang="zh-CN" b="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0"/>
              </a:spcAft>
              <a:buNone/>
            </a:pPr>
            <a:r>
              <a:rPr lang="zh-CN" altLang="en-US" b="0" dirty="0">
                <a:latin typeface="Times New Roman" panose="02020603050405020304" pitchFamily="18" charset="0"/>
                <a:cs typeface="Times New Roman" panose="02020603050405020304" pitchFamily="18" charset="0"/>
              </a:rPr>
              <a:t>输出：</a:t>
            </a:r>
            <a:r>
              <a:rPr lang="en-US" altLang="zh-CN" i="1" dirty="0">
                <a:latin typeface="Times New Roman" panose="02020603050405020304" pitchFamily="18" charset="0"/>
                <a:cs typeface="Times New Roman" panose="02020603050405020304" pitchFamily="18" charset="0"/>
              </a:rPr>
              <a:t>Q            </a:t>
            </a:r>
            <a:r>
              <a:rPr lang="en-US" altLang="zh-CN" dirty="0">
                <a:solidFill>
                  <a:srgbClr val="FF0000"/>
                </a:solidFill>
                <a:latin typeface="Times New Roman" panose="02020603050405020304" pitchFamily="18" charset="0"/>
                <a:cs typeface="Times New Roman" panose="02020603050405020304" pitchFamily="18" charset="0"/>
              </a:rPr>
              <a:t>//</a:t>
            </a:r>
            <a:r>
              <a:rPr lang="zh-CN" altLang="en-US" b="0" dirty="0">
                <a:solidFill>
                  <a:srgbClr val="FF0000"/>
                </a:solidFill>
                <a:latin typeface="Times New Roman" panose="02020603050405020304" pitchFamily="18" charset="0"/>
                <a:cs typeface="Times New Roman" panose="02020603050405020304" pitchFamily="18" charset="0"/>
              </a:rPr>
              <a:t>队列</a:t>
            </a:r>
          </a:p>
          <a:p>
            <a:pPr marL="0" indent="0">
              <a:lnSpc>
                <a:spcPct val="120000"/>
              </a:lnSpc>
              <a:spcBef>
                <a:spcPts val="0"/>
              </a:spcBef>
              <a:spcAft>
                <a:spcPts val="0"/>
              </a:spcAft>
              <a:buNone/>
            </a:pPr>
            <a:r>
              <a:rPr lang="en-US" altLang="zh-CN" dirty="0">
                <a:latin typeface="Times New Roman" panose="02020603050405020304" pitchFamily="18" charset="0"/>
                <a:cs typeface="Times New Roman" panose="02020603050405020304" pitchFamily="18" charset="0"/>
              </a:rPr>
              <a:t>1.  </a:t>
            </a:r>
            <a:r>
              <a:rPr lang="en-US" altLang="zh-CN" i="1" dirty="0">
                <a:latin typeface="Times New Roman" panose="02020603050405020304" pitchFamily="18" charset="0"/>
                <a:cs typeface="Times New Roman" panose="02020603050405020304" pitchFamily="18" charset="0"/>
              </a:rPr>
              <a:t>n</a:t>
            </a:r>
            <a:r>
              <a:rPr lang="en-US" altLang="zh-CN" b="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C </a:t>
            </a:r>
            <a:r>
              <a:rPr lang="en-US" altLang="zh-CN" dirty="0">
                <a:latin typeface="Times New Roman" panose="02020603050405020304" pitchFamily="18" charset="0"/>
                <a:cs typeface="Times New Roman" panose="02020603050405020304" pitchFamily="18" charset="0"/>
              </a:rPr>
              <a:t>|</a:t>
            </a:r>
            <a:endParaRPr lang="en-US" altLang="zh-CN" b="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0"/>
              </a:spcAft>
              <a:buNone/>
            </a:pPr>
            <a:r>
              <a:rPr lang="en-US" altLang="zh-CN" dirty="0">
                <a:latin typeface="Times New Roman" panose="02020603050405020304" pitchFamily="18" charset="0"/>
                <a:cs typeface="Times New Roman" panose="02020603050405020304" pitchFamily="18" charset="0"/>
              </a:rPr>
              <a:t>2.  </a:t>
            </a:r>
            <a:r>
              <a:rPr lang="en-US" altLang="zh-CN" i="1" dirty="0">
                <a:latin typeface="Times New Roman" panose="02020603050405020304" pitchFamily="18" charset="0"/>
                <a:cs typeface="Times New Roman" panose="02020603050405020304" pitchFamily="18" charset="0"/>
              </a:rPr>
              <a:t>Q</a:t>
            </a:r>
            <a:r>
              <a:rPr lang="zh-CN" altLang="en-US" b="0"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C            </a:t>
            </a:r>
            <a:r>
              <a:rPr lang="en-US" altLang="zh-CN" dirty="0">
                <a:solidFill>
                  <a:srgbClr val="FF0000"/>
                </a:solidFill>
                <a:latin typeface="Times New Roman" panose="02020603050405020304" pitchFamily="18" charset="0"/>
                <a:cs typeface="Times New Roman" panose="02020603050405020304" pitchFamily="18" charset="0"/>
              </a:rPr>
              <a:t>//</a:t>
            </a:r>
            <a:r>
              <a:rPr lang="zh-CN" altLang="en-US" b="0" dirty="0">
                <a:solidFill>
                  <a:srgbClr val="FF0000"/>
                </a:solidFill>
                <a:latin typeface="Times New Roman" panose="02020603050405020304" pitchFamily="18" charset="0"/>
                <a:cs typeface="Times New Roman" panose="02020603050405020304" pitchFamily="18" charset="0"/>
              </a:rPr>
              <a:t>频率</a:t>
            </a:r>
            <a:r>
              <a:rPr lang="en-US" altLang="zh-CN" b="0" dirty="0">
                <a:solidFill>
                  <a:srgbClr val="FF0000"/>
                </a:solidFill>
                <a:latin typeface="Times New Roman" panose="02020603050405020304" pitchFamily="18" charset="0"/>
                <a:cs typeface="Times New Roman" panose="02020603050405020304" pitchFamily="18" charset="0"/>
              </a:rPr>
              <a:t>f</a:t>
            </a:r>
            <a:r>
              <a:rPr lang="zh-CN" altLang="en-US" b="0" dirty="0">
                <a:solidFill>
                  <a:srgbClr val="FF0000"/>
                </a:solidFill>
                <a:latin typeface="Times New Roman" panose="02020603050405020304" pitchFamily="18" charset="0"/>
                <a:cs typeface="Times New Roman" panose="02020603050405020304" pitchFamily="18" charset="0"/>
              </a:rPr>
              <a:t>递增队列</a:t>
            </a:r>
            <a:r>
              <a:rPr lang="en-US" altLang="zh-CN" i="1" dirty="0">
                <a:solidFill>
                  <a:srgbClr val="FF0000"/>
                </a:solidFill>
                <a:latin typeface="Times New Roman" panose="02020603050405020304" pitchFamily="18" charset="0"/>
                <a:cs typeface="Times New Roman" panose="02020603050405020304" pitchFamily="18" charset="0"/>
              </a:rPr>
              <a:t>Q</a:t>
            </a:r>
            <a:endParaRPr lang="zh-CN" altLang="en-US" b="0" dirty="0">
              <a:solidFill>
                <a:srgbClr val="FF0000"/>
              </a:solidFill>
              <a:latin typeface="Times New Roman" panose="02020603050405020304" pitchFamily="18" charset="0"/>
              <a:cs typeface="Times New Roman" panose="02020603050405020304" pitchFamily="18" charset="0"/>
            </a:endParaRPr>
          </a:p>
          <a:p>
            <a:pPr marL="0" indent="0">
              <a:lnSpc>
                <a:spcPct val="120000"/>
              </a:lnSpc>
              <a:spcBef>
                <a:spcPts val="0"/>
              </a:spcBef>
              <a:spcAft>
                <a:spcPts val="0"/>
              </a:spcAft>
              <a:buNone/>
            </a:pPr>
            <a:r>
              <a:rPr lang="en-US" altLang="zh-CN" dirty="0">
                <a:latin typeface="Times New Roman" panose="02020603050405020304" pitchFamily="18" charset="0"/>
                <a:cs typeface="Times New Roman" panose="02020603050405020304" pitchFamily="18" charset="0"/>
              </a:rPr>
              <a:t>3.  for </a:t>
            </a:r>
            <a:r>
              <a:rPr lang="en-US" altLang="zh-CN" i="1" dirty="0">
                <a:latin typeface="Times New Roman" panose="02020603050405020304" pitchFamily="18" charset="0"/>
                <a:cs typeface="Times New Roman" panose="02020603050405020304" pitchFamily="18" charset="0"/>
              </a:rPr>
              <a:t>i</a:t>
            </a:r>
            <a:r>
              <a:rPr lang="en-US" altLang="zh-CN" b="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 to </a:t>
            </a:r>
            <a:r>
              <a:rPr lang="en-US" altLang="zh-CN" i="1" dirty="0">
                <a:latin typeface="Times New Roman" panose="02020603050405020304" pitchFamily="18" charset="0"/>
                <a:cs typeface="Times New Roman" panose="02020603050405020304" pitchFamily="18" charset="0"/>
              </a:rPr>
              <a:t>n</a:t>
            </a:r>
            <a:r>
              <a:rPr lang="en-US" altLang="zh-CN" b="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 do</a:t>
            </a:r>
            <a:endParaRPr lang="en-US" altLang="zh-CN" b="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0"/>
              </a:spcAft>
              <a:buNone/>
            </a:pPr>
            <a:r>
              <a:rPr lang="en-US" altLang="zh-CN" dirty="0">
                <a:latin typeface="Times New Roman" panose="02020603050405020304" pitchFamily="18" charset="0"/>
                <a:cs typeface="Times New Roman" panose="02020603050405020304" pitchFamily="18" charset="0"/>
              </a:rPr>
              <a:t>4.       </a:t>
            </a:r>
            <a:r>
              <a:rPr lang="en-US" altLang="zh-CN" i="1" dirty="0" err="1">
                <a:latin typeface="Times New Roman" panose="02020603050405020304" pitchFamily="18" charset="0"/>
                <a:cs typeface="Times New Roman" panose="02020603050405020304" pitchFamily="18" charset="0"/>
              </a:rPr>
              <a:t>z</a:t>
            </a:r>
            <a:r>
              <a:rPr lang="en-US" altLang="zh-CN" b="0" dirty="0" err="1">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Allocate-Node</a:t>
            </a:r>
            <a:r>
              <a:rPr lang="en-US" altLang="zh-CN" dirty="0">
                <a:latin typeface="Times New Roman" panose="02020603050405020304" pitchFamily="18" charset="0"/>
                <a:cs typeface="Times New Roman" panose="02020603050405020304" pitchFamily="18" charset="0"/>
              </a:rPr>
              <a:t>( )                          </a:t>
            </a:r>
            <a:r>
              <a:rPr lang="en-US" altLang="zh-CN" dirty="0">
                <a:solidFill>
                  <a:srgbClr val="FF0000"/>
                </a:solidFill>
                <a:latin typeface="Times New Roman" panose="02020603050405020304" pitchFamily="18" charset="0"/>
                <a:cs typeface="Times New Roman" panose="02020603050405020304" pitchFamily="18" charset="0"/>
              </a:rPr>
              <a:t>//</a:t>
            </a:r>
            <a:r>
              <a:rPr lang="zh-CN" altLang="en-US" b="0" dirty="0">
                <a:solidFill>
                  <a:srgbClr val="FF0000"/>
                </a:solidFill>
                <a:latin typeface="Times New Roman" panose="02020603050405020304" pitchFamily="18" charset="0"/>
                <a:cs typeface="Times New Roman" panose="02020603050405020304" pitchFamily="18" charset="0"/>
              </a:rPr>
              <a:t>生成一个新结点</a:t>
            </a:r>
            <a:r>
              <a:rPr lang="en-US" altLang="zh-CN" i="1" dirty="0">
                <a:solidFill>
                  <a:srgbClr val="FF0000"/>
                </a:solidFill>
                <a:latin typeface="Times New Roman" panose="02020603050405020304" pitchFamily="18" charset="0"/>
                <a:cs typeface="Times New Roman" panose="02020603050405020304" pitchFamily="18" charset="0"/>
              </a:rPr>
              <a:t>z</a:t>
            </a:r>
            <a:endParaRPr lang="en-US" altLang="zh-CN" b="0" dirty="0">
              <a:solidFill>
                <a:srgbClr val="FF0000"/>
              </a:solidFill>
              <a:latin typeface="Times New Roman" panose="02020603050405020304" pitchFamily="18" charset="0"/>
              <a:cs typeface="Times New Roman" panose="02020603050405020304" pitchFamily="18" charset="0"/>
            </a:endParaRPr>
          </a:p>
          <a:p>
            <a:pPr marL="0" indent="0">
              <a:lnSpc>
                <a:spcPct val="120000"/>
              </a:lnSpc>
              <a:spcBef>
                <a:spcPts val="0"/>
              </a:spcBef>
              <a:spcAft>
                <a:spcPts val="0"/>
              </a:spcAft>
              <a:buNone/>
            </a:pPr>
            <a:r>
              <a:rPr lang="en-US" altLang="zh-CN" dirty="0">
                <a:latin typeface="Times New Roman" panose="02020603050405020304" pitchFamily="18" charset="0"/>
                <a:cs typeface="Times New Roman" panose="02020603050405020304" pitchFamily="18" charset="0"/>
              </a:rPr>
              <a:t>5.       </a:t>
            </a:r>
            <a:r>
              <a:rPr lang="en-US" altLang="zh-CN" i="1" dirty="0" err="1">
                <a:latin typeface="Times New Roman" panose="02020603050405020304" pitchFamily="18" charset="0"/>
                <a:cs typeface="Times New Roman" panose="02020603050405020304" pitchFamily="18" charset="0"/>
              </a:rPr>
              <a:t>z</a:t>
            </a:r>
            <a:r>
              <a:rPr lang="en-US" altLang="zh-CN" dirty="0" err="1">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left</a:t>
            </a:r>
            <a:r>
              <a:rPr lang="en-US" altLang="zh-CN" b="0" dirty="0">
                <a:latin typeface="Times New Roman" panose="02020603050405020304" pitchFamily="18" charset="0"/>
                <a:cs typeface="Times New Roman" panose="02020603050405020304" pitchFamily="18" charset="0"/>
              </a:rPr>
              <a:t> ← </a:t>
            </a:r>
            <a:r>
              <a:rPr lang="en-US" altLang="zh-CN" i="1" dirty="0" err="1">
                <a:latin typeface="Times New Roman" panose="02020603050405020304" pitchFamily="18" charset="0"/>
                <a:cs typeface="Times New Roman" panose="02020603050405020304" pitchFamily="18" charset="0"/>
              </a:rPr>
              <a:t>x</a:t>
            </a:r>
            <a:r>
              <a:rPr lang="en-US" altLang="zh-CN" b="0" dirty="0" err="1">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EXTRACT-MIN</a:t>
            </a:r>
            <a:r>
              <a:rPr lang="en-US" altLang="zh-CN" i="1" dirty="0">
                <a:latin typeface="Times New Roman" panose="02020603050405020304" pitchFamily="18" charset="0"/>
                <a:cs typeface="Times New Roman" panose="02020603050405020304" pitchFamily="18" charset="0"/>
              </a:rPr>
              <a:t>(Q)</a:t>
            </a:r>
            <a:r>
              <a:rPr lang="zh-CN" altLang="en-US" b="0"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a:t>
            </a:r>
            <a:r>
              <a:rPr lang="zh-CN" altLang="en-US" b="0" dirty="0">
                <a:solidFill>
                  <a:srgbClr val="FF0000"/>
                </a:solidFill>
                <a:latin typeface="Times New Roman" panose="02020603050405020304" pitchFamily="18" charset="0"/>
                <a:cs typeface="Times New Roman" panose="02020603050405020304" pitchFamily="18" charset="0"/>
              </a:rPr>
              <a:t>最小作</a:t>
            </a:r>
            <a:r>
              <a:rPr lang="en-US" altLang="zh-CN" i="1" dirty="0">
                <a:solidFill>
                  <a:srgbClr val="FF0000"/>
                </a:solidFill>
                <a:latin typeface="Times New Roman" panose="02020603050405020304" pitchFamily="18" charset="0"/>
                <a:cs typeface="Times New Roman" panose="02020603050405020304" pitchFamily="18" charset="0"/>
              </a:rPr>
              <a:t>z</a:t>
            </a:r>
            <a:r>
              <a:rPr lang="zh-CN" altLang="en-US" b="0" dirty="0">
                <a:solidFill>
                  <a:srgbClr val="FF0000"/>
                </a:solidFill>
                <a:latin typeface="Times New Roman" panose="02020603050405020304" pitchFamily="18" charset="0"/>
                <a:cs typeface="Times New Roman" panose="02020603050405020304" pitchFamily="18" charset="0"/>
              </a:rPr>
              <a:t>左儿子</a:t>
            </a:r>
          </a:p>
          <a:p>
            <a:pPr marL="0" indent="0">
              <a:lnSpc>
                <a:spcPct val="120000"/>
              </a:lnSpc>
              <a:spcBef>
                <a:spcPts val="0"/>
              </a:spcBef>
              <a:spcAft>
                <a:spcPts val="0"/>
              </a:spcAft>
              <a:buNone/>
            </a:pPr>
            <a:r>
              <a:rPr lang="en-US" altLang="zh-CN" dirty="0">
                <a:latin typeface="Times New Roman" panose="02020603050405020304" pitchFamily="18" charset="0"/>
                <a:cs typeface="Times New Roman" panose="02020603050405020304" pitchFamily="18" charset="0"/>
              </a:rPr>
              <a:t>6.       </a:t>
            </a:r>
            <a:r>
              <a:rPr lang="en-US" altLang="zh-CN" i="1" dirty="0" err="1">
                <a:latin typeface="Times New Roman" panose="02020603050405020304" pitchFamily="18" charset="0"/>
                <a:cs typeface="Times New Roman" panose="02020603050405020304" pitchFamily="18" charset="0"/>
              </a:rPr>
              <a:t>z</a:t>
            </a:r>
            <a:r>
              <a:rPr lang="en-US" altLang="zh-CN" dirty="0" err="1">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right</a:t>
            </a:r>
            <a:r>
              <a:rPr lang="en-US" altLang="zh-CN" b="0" dirty="0">
                <a:latin typeface="Times New Roman" panose="02020603050405020304" pitchFamily="18" charset="0"/>
                <a:cs typeface="Times New Roman" panose="02020603050405020304" pitchFamily="18" charset="0"/>
              </a:rPr>
              <a:t> ← </a:t>
            </a:r>
            <a:r>
              <a:rPr lang="en-US" altLang="zh-CN" i="1" dirty="0" err="1">
                <a:latin typeface="Times New Roman" panose="02020603050405020304" pitchFamily="18" charset="0"/>
                <a:cs typeface="Times New Roman" panose="02020603050405020304" pitchFamily="18" charset="0"/>
              </a:rPr>
              <a:t>y</a:t>
            </a:r>
            <a:r>
              <a:rPr lang="en-US" altLang="zh-CN" b="0" dirty="0" err="1">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EXTRACT-MIN</a:t>
            </a:r>
            <a:r>
              <a:rPr lang="en-US" altLang="zh-CN" i="1" dirty="0">
                <a:latin typeface="Times New Roman" panose="02020603050405020304" pitchFamily="18" charset="0"/>
                <a:cs typeface="Times New Roman" panose="02020603050405020304" pitchFamily="18" charset="0"/>
              </a:rPr>
              <a:t>(Q)</a:t>
            </a:r>
            <a:r>
              <a:rPr lang="zh-CN" altLang="en-US" b="0"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a:t>
            </a:r>
            <a:r>
              <a:rPr lang="zh-CN" altLang="en-US" b="0" dirty="0">
                <a:solidFill>
                  <a:srgbClr val="FF0000"/>
                </a:solidFill>
                <a:latin typeface="Times New Roman" panose="02020603050405020304" pitchFamily="18" charset="0"/>
                <a:cs typeface="Times New Roman" panose="02020603050405020304" pitchFamily="18" charset="0"/>
              </a:rPr>
              <a:t>最小作</a:t>
            </a:r>
            <a:r>
              <a:rPr lang="en-US" altLang="zh-CN" i="1" dirty="0">
                <a:solidFill>
                  <a:srgbClr val="FF0000"/>
                </a:solidFill>
                <a:latin typeface="Times New Roman" panose="02020603050405020304" pitchFamily="18" charset="0"/>
                <a:cs typeface="Times New Roman" panose="02020603050405020304" pitchFamily="18" charset="0"/>
              </a:rPr>
              <a:t>z</a:t>
            </a:r>
            <a:r>
              <a:rPr lang="zh-CN" altLang="en-US" b="0" dirty="0">
                <a:solidFill>
                  <a:srgbClr val="FF0000"/>
                </a:solidFill>
                <a:latin typeface="Times New Roman" panose="02020603050405020304" pitchFamily="18" charset="0"/>
                <a:cs typeface="Times New Roman" panose="02020603050405020304" pitchFamily="18" charset="0"/>
              </a:rPr>
              <a:t>右儿子</a:t>
            </a:r>
          </a:p>
          <a:p>
            <a:pPr marL="0" indent="0">
              <a:lnSpc>
                <a:spcPct val="120000"/>
              </a:lnSpc>
              <a:spcBef>
                <a:spcPts val="0"/>
              </a:spcBef>
              <a:spcAft>
                <a:spcPts val="0"/>
              </a:spcAft>
              <a:buNone/>
            </a:pPr>
            <a:r>
              <a:rPr lang="en-US" altLang="zh-CN" dirty="0">
                <a:latin typeface="Times New Roman" panose="02020603050405020304" pitchFamily="18" charset="0"/>
                <a:cs typeface="Times New Roman" panose="02020603050405020304" pitchFamily="18" charset="0"/>
              </a:rPr>
              <a:t>7.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z</a:t>
            </a:r>
            <a:r>
              <a:rPr lang="en-US" altLang="zh-CN" dirty="0">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 </a:t>
            </a:r>
            <a:endParaRPr lang="en-US" altLang="zh-CN" b="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0"/>
              </a:spcAft>
              <a:buNone/>
            </a:pPr>
            <a:r>
              <a:rPr lang="en-US" altLang="zh-CN" dirty="0">
                <a:latin typeface="Times New Roman" panose="02020603050405020304" pitchFamily="18" charset="0"/>
                <a:cs typeface="Times New Roman" panose="02020603050405020304" pitchFamily="18" charset="0"/>
              </a:rPr>
              <a:t>8.        Insert(</a:t>
            </a:r>
            <a:r>
              <a:rPr lang="en-US" altLang="zh-CN" i="1" dirty="0" err="1">
                <a:latin typeface="Times New Roman" panose="02020603050405020304" pitchFamily="18" charset="0"/>
                <a:cs typeface="Times New Roman" panose="02020603050405020304" pitchFamily="18" charset="0"/>
              </a:rPr>
              <a:t>Q</a:t>
            </a:r>
            <a:r>
              <a:rPr lang="en-US" altLang="zh-CN" dirty="0" err="1">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z</a:t>
            </a:r>
            <a:r>
              <a:rPr lang="en-US" altLang="zh-CN"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 </a:t>
            </a:r>
            <a:r>
              <a:rPr lang="zh-CN" altLang="en-US" b="0" dirty="0">
                <a:solidFill>
                  <a:srgbClr val="FF0000"/>
                </a:solidFill>
                <a:latin typeface="Times New Roman" panose="02020603050405020304" pitchFamily="18" charset="0"/>
                <a:cs typeface="Times New Roman" panose="02020603050405020304" pitchFamily="18" charset="0"/>
              </a:rPr>
              <a:t>将</a:t>
            </a:r>
            <a:r>
              <a:rPr lang="en-US" altLang="zh-CN" i="1" dirty="0">
                <a:solidFill>
                  <a:srgbClr val="FF0000"/>
                </a:solidFill>
                <a:latin typeface="Times New Roman" panose="02020603050405020304" pitchFamily="18" charset="0"/>
                <a:cs typeface="Times New Roman" panose="02020603050405020304" pitchFamily="18" charset="0"/>
              </a:rPr>
              <a:t>z </a:t>
            </a:r>
            <a:r>
              <a:rPr lang="zh-CN" altLang="en-US" b="0" dirty="0">
                <a:solidFill>
                  <a:srgbClr val="FF0000"/>
                </a:solidFill>
                <a:latin typeface="Times New Roman" panose="02020603050405020304" pitchFamily="18" charset="0"/>
                <a:cs typeface="Times New Roman" panose="02020603050405020304" pitchFamily="18" charset="0"/>
              </a:rPr>
              <a:t>插入</a:t>
            </a:r>
            <a:r>
              <a:rPr lang="en-US" altLang="zh-CN" i="1" dirty="0">
                <a:solidFill>
                  <a:srgbClr val="FF0000"/>
                </a:solidFill>
                <a:latin typeface="Times New Roman" panose="02020603050405020304" pitchFamily="18" charset="0"/>
                <a:cs typeface="Times New Roman" panose="02020603050405020304" pitchFamily="18" charset="0"/>
              </a:rPr>
              <a:t>Q</a:t>
            </a:r>
            <a:endParaRPr lang="en-US" altLang="zh-CN" b="0" dirty="0">
              <a:solidFill>
                <a:srgbClr val="FF0000"/>
              </a:solidFill>
              <a:latin typeface="Times New Roman" panose="02020603050405020304" pitchFamily="18" charset="0"/>
              <a:cs typeface="Times New Roman" panose="02020603050405020304" pitchFamily="18" charset="0"/>
            </a:endParaRPr>
          </a:p>
          <a:p>
            <a:pPr marL="0" indent="0">
              <a:lnSpc>
                <a:spcPct val="120000"/>
              </a:lnSpc>
              <a:spcBef>
                <a:spcPts val="0"/>
              </a:spcBef>
              <a:spcAft>
                <a:spcPts val="0"/>
              </a:spcAft>
              <a:buNone/>
            </a:pPr>
            <a:r>
              <a:rPr lang="en-US" altLang="zh-CN" dirty="0">
                <a:latin typeface="Times New Roman" panose="02020603050405020304" pitchFamily="18" charset="0"/>
                <a:cs typeface="Times New Roman" panose="02020603050405020304" pitchFamily="18" charset="0"/>
              </a:rPr>
              <a:t>9. return </a:t>
            </a:r>
            <a:r>
              <a:rPr lang="en-US" altLang="zh-CN" i="1" dirty="0">
                <a:latin typeface="Times New Roman" panose="02020603050405020304" pitchFamily="18" charset="0"/>
                <a:cs typeface="Times New Roman" panose="02020603050405020304" pitchFamily="18" charset="0"/>
              </a:rPr>
              <a:t>Q</a:t>
            </a:r>
            <a:endParaRPr lang="zh-CN" altLang="en-US" dirty="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p:spTree>
    <p:extLst>
      <p:ext uri="{BB962C8B-B14F-4D97-AF65-F5344CB8AC3E}">
        <p14:creationId xmlns:p14="http://schemas.microsoft.com/office/powerpoint/2010/main" val="29053793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813448"/>
            <a:ext cx="9165324" cy="6044552"/>
          </a:xfrm>
          <a:prstGeom prst="rect">
            <a:avLst/>
          </a:prstGeom>
        </p:spPr>
      </p:pic>
      <p:sp>
        <p:nvSpPr>
          <p:cNvPr id="3" name="矩形 2"/>
          <p:cNvSpPr/>
          <p:nvPr/>
        </p:nvSpPr>
        <p:spPr>
          <a:xfrm>
            <a:off x="126777" y="77274"/>
            <a:ext cx="8212505" cy="707886"/>
          </a:xfrm>
          <a:prstGeom prst="rect">
            <a:avLst/>
          </a:prstGeom>
          <a:solidFill>
            <a:schemeClr val="accent1"/>
          </a:solidFill>
        </p:spPr>
        <p:txBody>
          <a:bodyPr wrap="none">
            <a:spAutoFit/>
          </a:bodyPr>
          <a:lstStyle/>
          <a:p>
            <a:r>
              <a:rPr lang="zh-CN" altLang="en-US" sz="4000" dirty="0">
                <a:solidFill>
                  <a:schemeClr val="bg1"/>
                </a:solidFill>
                <a:latin typeface="宋体..耀."/>
              </a:rPr>
              <a:t>输入  </a:t>
            </a:r>
            <a:r>
              <a:rPr lang="en-US" altLang="zh-CN" sz="4000" b="1" i="1" dirty="0">
                <a:solidFill>
                  <a:schemeClr val="bg1"/>
                </a:solidFill>
                <a:latin typeface="Times New Roman" panose="02020603050405020304" pitchFamily="18" charset="0"/>
              </a:rPr>
              <a:t>a</a:t>
            </a:r>
            <a:r>
              <a:rPr lang="en-US" altLang="zh-CN" sz="4000" b="1" dirty="0">
                <a:solidFill>
                  <a:schemeClr val="bg1"/>
                </a:solidFill>
                <a:latin typeface="Times New Roman" panose="02020603050405020304" pitchFamily="18" charset="0"/>
              </a:rPr>
              <a:t>:45; </a:t>
            </a:r>
            <a:r>
              <a:rPr lang="en-US" altLang="zh-CN" sz="4000" b="1" i="1" dirty="0">
                <a:solidFill>
                  <a:schemeClr val="bg1"/>
                </a:solidFill>
                <a:latin typeface="Times New Roman" panose="02020603050405020304" pitchFamily="18" charset="0"/>
              </a:rPr>
              <a:t>b</a:t>
            </a:r>
            <a:r>
              <a:rPr lang="en-US" altLang="zh-CN" sz="4000" b="1" dirty="0">
                <a:solidFill>
                  <a:schemeClr val="bg1"/>
                </a:solidFill>
                <a:latin typeface="Times New Roman" panose="02020603050405020304" pitchFamily="18" charset="0"/>
              </a:rPr>
              <a:t>:13; </a:t>
            </a:r>
            <a:r>
              <a:rPr lang="en-US" altLang="zh-CN" sz="4000" b="1" i="1" dirty="0">
                <a:solidFill>
                  <a:schemeClr val="bg1"/>
                </a:solidFill>
                <a:latin typeface="Times New Roman" panose="02020603050405020304" pitchFamily="18" charset="0"/>
              </a:rPr>
              <a:t>c</a:t>
            </a:r>
            <a:r>
              <a:rPr lang="en-US" altLang="zh-CN" sz="4000" b="1" dirty="0">
                <a:solidFill>
                  <a:schemeClr val="bg1"/>
                </a:solidFill>
                <a:latin typeface="Times New Roman" panose="02020603050405020304" pitchFamily="18" charset="0"/>
              </a:rPr>
              <a:t>:12; </a:t>
            </a:r>
            <a:r>
              <a:rPr lang="en-US" altLang="zh-CN" sz="4000" b="1" i="1" dirty="0">
                <a:solidFill>
                  <a:schemeClr val="bg1"/>
                </a:solidFill>
                <a:latin typeface="Times New Roman" panose="02020603050405020304" pitchFamily="18" charset="0"/>
              </a:rPr>
              <a:t>d</a:t>
            </a:r>
            <a:r>
              <a:rPr lang="en-US" altLang="zh-CN" sz="4000" b="1" dirty="0">
                <a:solidFill>
                  <a:schemeClr val="bg1"/>
                </a:solidFill>
                <a:latin typeface="Times New Roman" panose="02020603050405020304" pitchFamily="18" charset="0"/>
              </a:rPr>
              <a:t>:16; </a:t>
            </a:r>
            <a:r>
              <a:rPr lang="en-US" altLang="zh-CN" sz="4000" b="1" i="1" dirty="0">
                <a:solidFill>
                  <a:schemeClr val="bg1"/>
                </a:solidFill>
                <a:latin typeface="Times New Roman" panose="02020603050405020304" pitchFamily="18" charset="0"/>
              </a:rPr>
              <a:t>e</a:t>
            </a:r>
            <a:r>
              <a:rPr lang="en-US" altLang="zh-CN" sz="4000" b="1" dirty="0">
                <a:solidFill>
                  <a:schemeClr val="bg1"/>
                </a:solidFill>
                <a:latin typeface="Times New Roman" panose="02020603050405020304" pitchFamily="18" charset="0"/>
              </a:rPr>
              <a:t>:9; </a:t>
            </a:r>
            <a:r>
              <a:rPr lang="en-US" altLang="zh-CN" sz="4000" b="1" i="1" dirty="0">
                <a:solidFill>
                  <a:schemeClr val="bg1"/>
                </a:solidFill>
                <a:latin typeface="Times New Roman" panose="02020603050405020304" pitchFamily="18" charset="0"/>
              </a:rPr>
              <a:t>f</a:t>
            </a:r>
            <a:r>
              <a:rPr lang="en-US" altLang="zh-CN" sz="4000" b="1" dirty="0">
                <a:solidFill>
                  <a:schemeClr val="bg1"/>
                </a:solidFill>
                <a:latin typeface="Times New Roman" panose="02020603050405020304" pitchFamily="18" charset="0"/>
              </a:rPr>
              <a:t>:5</a:t>
            </a:r>
            <a:endParaRPr lang="zh-CN" altLang="en-US" sz="4000" dirty="0">
              <a:solidFill>
                <a:schemeClr val="bg1"/>
              </a:solidFill>
            </a:endParaRPr>
          </a:p>
        </p:txBody>
      </p:sp>
      <p:sp>
        <p:nvSpPr>
          <p:cNvPr id="7" name="文本框 6"/>
          <p:cNvSpPr txBox="1"/>
          <p:nvPr/>
        </p:nvSpPr>
        <p:spPr>
          <a:xfrm>
            <a:off x="126777" y="6272011"/>
            <a:ext cx="6014433" cy="461665"/>
          </a:xfrm>
          <a:prstGeom prst="rect">
            <a:avLst/>
          </a:prstGeom>
          <a:noFill/>
        </p:spPr>
        <p:txBody>
          <a:bodyPr wrap="square" rtlCol="0">
            <a:spAutoFit/>
          </a:bodyPr>
          <a:lstStyle/>
          <a:p>
            <a:r>
              <a:rPr lang="en-US" altLang="zh-CN" sz="2400" b="1" dirty="0">
                <a:solidFill>
                  <a:srgbClr val="FF0000"/>
                </a:solidFill>
              </a:rPr>
              <a:t>B=((5+9)*4+(16+13+12)*3+45*1)/100=2.24</a:t>
            </a:r>
            <a:endParaRPr lang="zh-CN" altLang="en-US" sz="2400" b="1" dirty="0">
              <a:solidFill>
                <a:srgbClr val="FF0000"/>
              </a:solidFill>
            </a:endParaRPr>
          </a:p>
        </p:txBody>
      </p:sp>
    </p:spTree>
    <p:extLst>
      <p:ext uri="{BB962C8B-B14F-4D97-AF65-F5344CB8AC3E}">
        <p14:creationId xmlns:p14="http://schemas.microsoft.com/office/powerpoint/2010/main" val="10188782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marL="0" indent="0">
              <a:lnSpc>
                <a:spcPct val="120000"/>
              </a:lnSpc>
              <a:spcBef>
                <a:spcPts val="0"/>
              </a:spcBef>
              <a:spcAft>
                <a:spcPts val="0"/>
              </a:spcAft>
              <a:buNone/>
            </a:pPr>
            <a:r>
              <a:rPr lang="en-US" altLang="zh-CN" dirty="0">
                <a:latin typeface="Times New Roman" panose="02020603050405020304" pitchFamily="18" charset="0"/>
                <a:cs typeface="Times New Roman" panose="02020603050405020304" pitchFamily="18" charset="0"/>
              </a:rPr>
              <a:t>Huffman(</a:t>
            </a:r>
            <a:r>
              <a:rPr lang="en-US" altLang="zh-CN" i="1" dirty="0">
                <a:latin typeface="Times New Roman" panose="02020603050405020304" pitchFamily="18" charset="0"/>
                <a:cs typeface="Times New Roman" panose="02020603050405020304" pitchFamily="18" charset="0"/>
              </a:rPr>
              <a:t>C </a:t>
            </a:r>
            <a:r>
              <a:rPr lang="en-US" altLang="zh-CN" dirty="0">
                <a:latin typeface="Times New Roman" panose="02020603050405020304" pitchFamily="18" charset="0"/>
                <a:cs typeface="Times New Roman" panose="02020603050405020304" pitchFamily="18" charset="0"/>
              </a:rPr>
              <a:t>) </a:t>
            </a:r>
            <a:endParaRPr lang="en-US" altLang="zh-CN" b="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0"/>
              </a:spcAft>
              <a:buNone/>
            </a:pPr>
            <a:r>
              <a:rPr lang="zh-CN" altLang="en-US" b="0" dirty="0">
                <a:latin typeface="Times New Roman" panose="02020603050405020304" pitchFamily="18" charset="0"/>
                <a:cs typeface="Times New Roman" panose="02020603050405020304" pitchFamily="18" charset="0"/>
              </a:rPr>
              <a:t>输入：</a:t>
            </a:r>
            <a:r>
              <a:rPr lang="en-US" altLang="zh-CN" i="1" dirty="0">
                <a:latin typeface="Times New Roman" panose="02020603050405020304" pitchFamily="18" charset="0"/>
                <a:cs typeface="Times New Roman" panose="02020603050405020304" pitchFamily="18" charset="0"/>
              </a:rPr>
              <a:t>C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x</a:t>
            </a:r>
            <a:r>
              <a:rPr lang="en-US" altLang="zh-CN" i="1"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i="1"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i</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=1,2,…,</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endParaRPr lang="en-US" altLang="zh-CN" b="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0"/>
              </a:spcAft>
              <a:buNone/>
            </a:pPr>
            <a:r>
              <a:rPr lang="zh-CN" altLang="en-US" b="0" dirty="0">
                <a:latin typeface="Times New Roman" panose="02020603050405020304" pitchFamily="18" charset="0"/>
                <a:cs typeface="Times New Roman" panose="02020603050405020304" pitchFamily="18" charset="0"/>
              </a:rPr>
              <a:t>输出：</a:t>
            </a:r>
            <a:r>
              <a:rPr lang="en-US" altLang="zh-CN" i="1" dirty="0">
                <a:latin typeface="Times New Roman" panose="02020603050405020304" pitchFamily="18" charset="0"/>
                <a:cs typeface="Times New Roman" panose="02020603050405020304" pitchFamily="18" charset="0"/>
              </a:rPr>
              <a:t>Q            </a:t>
            </a:r>
            <a:r>
              <a:rPr lang="en-US" altLang="zh-CN" dirty="0">
                <a:solidFill>
                  <a:srgbClr val="FF0000"/>
                </a:solidFill>
                <a:latin typeface="Times New Roman" panose="02020603050405020304" pitchFamily="18" charset="0"/>
                <a:cs typeface="Times New Roman" panose="02020603050405020304" pitchFamily="18" charset="0"/>
              </a:rPr>
              <a:t>//</a:t>
            </a:r>
            <a:r>
              <a:rPr lang="zh-CN" altLang="en-US" b="0" dirty="0">
                <a:solidFill>
                  <a:srgbClr val="FF0000"/>
                </a:solidFill>
                <a:latin typeface="Times New Roman" panose="02020603050405020304" pitchFamily="18" charset="0"/>
                <a:cs typeface="Times New Roman" panose="02020603050405020304" pitchFamily="18" charset="0"/>
              </a:rPr>
              <a:t>队列</a:t>
            </a:r>
          </a:p>
          <a:p>
            <a:pPr marL="0" indent="0">
              <a:lnSpc>
                <a:spcPct val="120000"/>
              </a:lnSpc>
              <a:spcBef>
                <a:spcPts val="0"/>
              </a:spcBef>
              <a:spcAft>
                <a:spcPts val="0"/>
              </a:spcAft>
              <a:buNone/>
            </a:pPr>
            <a:r>
              <a:rPr lang="en-US" altLang="zh-CN" dirty="0">
                <a:latin typeface="Times New Roman" panose="02020603050405020304" pitchFamily="18" charset="0"/>
                <a:cs typeface="Times New Roman" panose="02020603050405020304" pitchFamily="18" charset="0"/>
              </a:rPr>
              <a:t>1.  </a:t>
            </a:r>
            <a:r>
              <a:rPr lang="en-US" altLang="zh-CN" i="1" dirty="0">
                <a:latin typeface="Times New Roman" panose="02020603050405020304" pitchFamily="18" charset="0"/>
                <a:cs typeface="Times New Roman" panose="02020603050405020304" pitchFamily="18" charset="0"/>
              </a:rPr>
              <a:t>n</a:t>
            </a:r>
            <a:r>
              <a:rPr lang="en-US" altLang="zh-CN" b="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C </a:t>
            </a:r>
            <a:r>
              <a:rPr lang="en-US" altLang="zh-CN" dirty="0">
                <a:latin typeface="Times New Roman" panose="02020603050405020304" pitchFamily="18" charset="0"/>
                <a:cs typeface="Times New Roman" panose="02020603050405020304" pitchFamily="18" charset="0"/>
              </a:rPr>
              <a:t>|</a:t>
            </a:r>
            <a:endParaRPr lang="en-US" altLang="zh-CN" b="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0"/>
              </a:spcAft>
              <a:buNone/>
            </a:pPr>
            <a:r>
              <a:rPr lang="en-US" altLang="zh-CN" dirty="0">
                <a:latin typeface="Times New Roman" panose="02020603050405020304" pitchFamily="18" charset="0"/>
                <a:cs typeface="Times New Roman" panose="02020603050405020304" pitchFamily="18" charset="0"/>
              </a:rPr>
              <a:t>2.  </a:t>
            </a:r>
            <a:r>
              <a:rPr lang="en-US" altLang="zh-CN" i="1" dirty="0">
                <a:latin typeface="Times New Roman" panose="02020603050405020304" pitchFamily="18" charset="0"/>
                <a:cs typeface="Times New Roman" panose="02020603050405020304" pitchFamily="18" charset="0"/>
              </a:rPr>
              <a:t>Q</a:t>
            </a:r>
            <a:r>
              <a:rPr lang="zh-CN" altLang="en-US" b="0"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C            </a:t>
            </a:r>
            <a:r>
              <a:rPr lang="en-US" altLang="zh-CN" dirty="0">
                <a:solidFill>
                  <a:srgbClr val="FF0000"/>
                </a:solidFill>
                <a:latin typeface="Times New Roman" panose="02020603050405020304" pitchFamily="18" charset="0"/>
                <a:cs typeface="Times New Roman" panose="02020603050405020304" pitchFamily="18" charset="0"/>
              </a:rPr>
              <a:t>//</a:t>
            </a:r>
            <a:r>
              <a:rPr lang="zh-CN" altLang="en-US" b="0" dirty="0">
                <a:solidFill>
                  <a:srgbClr val="FF0000"/>
                </a:solidFill>
                <a:latin typeface="Times New Roman" panose="02020603050405020304" pitchFamily="18" charset="0"/>
                <a:cs typeface="Times New Roman" panose="02020603050405020304" pitchFamily="18" charset="0"/>
              </a:rPr>
              <a:t>频率</a:t>
            </a:r>
            <a:r>
              <a:rPr lang="en-US" altLang="zh-CN" b="0" dirty="0">
                <a:solidFill>
                  <a:srgbClr val="FF0000"/>
                </a:solidFill>
                <a:latin typeface="Times New Roman" panose="02020603050405020304" pitchFamily="18" charset="0"/>
                <a:cs typeface="Times New Roman" panose="02020603050405020304" pitchFamily="18" charset="0"/>
              </a:rPr>
              <a:t>f</a:t>
            </a:r>
            <a:r>
              <a:rPr lang="zh-CN" altLang="en-US" b="0" dirty="0">
                <a:solidFill>
                  <a:srgbClr val="FF0000"/>
                </a:solidFill>
                <a:latin typeface="Times New Roman" panose="02020603050405020304" pitchFamily="18" charset="0"/>
                <a:cs typeface="Times New Roman" panose="02020603050405020304" pitchFamily="18" charset="0"/>
              </a:rPr>
              <a:t>递增队列</a:t>
            </a:r>
            <a:r>
              <a:rPr lang="en-US" altLang="zh-CN" i="1" dirty="0">
                <a:solidFill>
                  <a:srgbClr val="FF0000"/>
                </a:solidFill>
                <a:latin typeface="Times New Roman" panose="02020603050405020304" pitchFamily="18" charset="0"/>
                <a:cs typeface="Times New Roman" panose="02020603050405020304" pitchFamily="18" charset="0"/>
              </a:rPr>
              <a:t>Q</a:t>
            </a:r>
            <a:endParaRPr lang="zh-CN" altLang="en-US" b="0" dirty="0">
              <a:solidFill>
                <a:srgbClr val="FF0000"/>
              </a:solidFill>
              <a:latin typeface="Times New Roman" panose="02020603050405020304" pitchFamily="18" charset="0"/>
              <a:cs typeface="Times New Roman" panose="02020603050405020304" pitchFamily="18" charset="0"/>
            </a:endParaRPr>
          </a:p>
          <a:p>
            <a:pPr marL="0" indent="0">
              <a:lnSpc>
                <a:spcPct val="120000"/>
              </a:lnSpc>
              <a:spcBef>
                <a:spcPts val="0"/>
              </a:spcBef>
              <a:spcAft>
                <a:spcPts val="0"/>
              </a:spcAft>
              <a:buNone/>
            </a:pPr>
            <a:r>
              <a:rPr lang="en-US" altLang="zh-CN" dirty="0">
                <a:latin typeface="Times New Roman" panose="02020603050405020304" pitchFamily="18" charset="0"/>
                <a:cs typeface="Times New Roman" panose="02020603050405020304" pitchFamily="18" charset="0"/>
              </a:rPr>
              <a:t>3.  for </a:t>
            </a:r>
            <a:r>
              <a:rPr lang="en-US" altLang="zh-CN" i="1" dirty="0">
                <a:latin typeface="Times New Roman" panose="02020603050405020304" pitchFamily="18" charset="0"/>
                <a:cs typeface="Times New Roman" panose="02020603050405020304" pitchFamily="18" charset="0"/>
              </a:rPr>
              <a:t>i</a:t>
            </a:r>
            <a:r>
              <a:rPr lang="en-US" altLang="zh-CN" b="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 to </a:t>
            </a:r>
            <a:r>
              <a:rPr lang="en-US" altLang="zh-CN" i="1" dirty="0">
                <a:latin typeface="Times New Roman" panose="02020603050405020304" pitchFamily="18" charset="0"/>
                <a:cs typeface="Times New Roman" panose="02020603050405020304" pitchFamily="18" charset="0"/>
              </a:rPr>
              <a:t>n</a:t>
            </a:r>
            <a:r>
              <a:rPr lang="en-US" altLang="zh-CN" b="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 do</a:t>
            </a:r>
            <a:endParaRPr lang="en-US" altLang="zh-CN" b="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0"/>
              </a:spcAft>
              <a:buNone/>
            </a:pPr>
            <a:r>
              <a:rPr lang="en-US" altLang="zh-CN" dirty="0">
                <a:latin typeface="Times New Roman" panose="02020603050405020304" pitchFamily="18" charset="0"/>
                <a:cs typeface="Times New Roman" panose="02020603050405020304" pitchFamily="18" charset="0"/>
              </a:rPr>
              <a:t>4.       </a:t>
            </a:r>
            <a:r>
              <a:rPr lang="en-US" altLang="zh-CN" i="1" dirty="0" err="1">
                <a:latin typeface="Times New Roman" panose="02020603050405020304" pitchFamily="18" charset="0"/>
                <a:cs typeface="Times New Roman" panose="02020603050405020304" pitchFamily="18" charset="0"/>
              </a:rPr>
              <a:t>z</a:t>
            </a:r>
            <a:r>
              <a:rPr lang="en-US" altLang="zh-CN" b="0" dirty="0" err="1">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Allocate-Node</a:t>
            </a:r>
            <a:r>
              <a:rPr lang="en-US" altLang="zh-CN" dirty="0">
                <a:latin typeface="Times New Roman" panose="02020603050405020304" pitchFamily="18" charset="0"/>
                <a:cs typeface="Times New Roman" panose="02020603050405020304" pitchFamily="18" charset="0"/>
              </a:rPr>
              <a:t>( ) </a:t>
            </a:r>
            <a:endParaRPr lang="en-US" altLang="zh-CN" b="0" dirty="0">
              <a:solidFill>
                <a:srgbClr val="FF0000"/>
              </a:solidFill>
              <a:latin typeface="Times New Roman" panose="02020603050405020304" pitchFamily="18" charset="0"/>
              <a:cs typeface="Times New Roman" panose="02020603050405020304" pitchFamily="18" charset="0"/>
            </a:endParaRPr>
          </a:p>
          <a:p>
            <a:pPr marL="0" indent="0">
              <a:lnSpc>
                <a:spcPct val="120000"/>
              </a:lnSpc>
              <a:spcBef>
                <a:spcPts val="0"/>
              </a:spcBef>
              <a:spcAft>
                <a:spcPts val="0"/>
              </a:spcAft>
              <a:buNone/>
            </a:pPr>
            <a:r>
              <a:rPr lang="en-US" altLang="zh-CN" dirty="0">
                <a:latin typeface="Times New Roman" panose="02020603050405020304" pitchFamily="18" charset="0"/>
                <a:cs typeface="Times New Roman" panose="02020603050405020304" pitchFamily="18" charset="0"/>
              </a:rPr>
              <a:t>5.       </a:t>
            </a:r>
            <a:r>
              <a:rPr lang="en-US" altLang="zh-CN" i="1" dirty="0" err="1">
                <a:latin typeface="Times New Roman" panose="02020603050405020304" pitchFamily="18" charset="0"/>
                <a:cs typeface="Times New Roman" panose="02020603050405020304" pitchFamily="18" charset="0"/>
              </a:rPr>
              <a:t>z</a:t>
            </a:r>
            <a:r>
              <a:rPr lang="en-US" altLang="zh-CN" dirty="0" err="1">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left</a:t>
            </a:r>
            <a:r>
              <a:rPr lang="en-US" altLang="zh-CN" b="0" dirty="0">
                <a:latin typeface="Times New Roman" panose="02020603050405020304" pitchFamily="18" charset="0"/>
                <a:cs typeface="Times New Roman" panose="02020603050405020304" pitchFamily="18" charset="0"/>
              </a:rPr>
              <a:t> ← </a:t>
            </a:r>
            <a:r>
              <a:rPr lang="en-US" altLang="zh-CN" i="1" dirty="0" err="1">
                <a:latin typeface="Times New Roman" panose="02020603050405020304" pitchFamily="18" charset="0"/>
                <a:cs typeface="Times New Roman" panose="02020603050405020304" pitchFamily="18" charset="0"/>
              </a:rPr>
              <a:t>x</a:t>
            </a:r>
            <a:r>
              <a:rPr lang="en-US" altLang="zh-CN" b="0" dirty="0" err="1">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EXTRACT-MIN</a:t>
            </a:r>
            <a:r>
              <a:rPr lang="en-US" altLang="zh-CN" i="1" dirty="0">
                <a:latin typeface="Times New Roman" panose="02020603050405020304" pitchFamily="18" charset="0"/>
                <a:cs typeface="Times New Roman" panose="02020603050405020304" pitchFamily="18" charset="0"/>
              </a:rPr>
              <a:t>(Q)</a:t>
            </a:r>
            <a:r>
              <a:rPr lang="zh-CN" altLang="en-US" b="0" dirty="0">
                <a:latin typeface="Times New Roman" panose="02020603050405020304" pitchFamily="18" charset="0"/>
                <a:cs typeface="Times New Roman" panose="02020603050405020304" pitchFamily="18" charset="0"/>
              </a:rPr>
              <a:t>              </a:t>
            </a:r>
            <a:endParaRPr lang="zh-CN" altLang="en-US" b="0" dirty="0">
              <a:solidFill>
                <a:srgbClr val="FF0000"/>
              </a:solidFill>
              <a:latin typeface="Times New Roman" panose="02020603050405020304" pitchFamily="18" charset="0"/>
              <a:cs typeface="Times New Roman" panose="02020603050405020304" pitchFamily="18" charset="0"/>
            </a:endParaRPr>
          </a:p>
          <a:p>
            <a:pPr marL="0" indent="0">
              <a:lnSpc>
                <a:spcPct val="120000"/>
              </a:lnSpc>
              <a:spcBef>
                <a:spcPts val="0"/>
              </a:spcBef>
              <a:spcAft>
                <a:spcPts val="0"/>
              </a:spcAft>
              <a:buNone/>
            </a:pPr>
            <a:r>
              <a:rPr lang="en-US" altLang="zh-CN" dirty="0">
                <a:latin typeface="Times New Roman" panose="02020603050405020304" pitchFamily="18" charset="0"/>
                <a:cs typeface="Times New Roman" panose="02020603050405020304" pitchFamily="18" charset="0"/>
              </a:rPr>
              <a:t>6.       </a:t>
            </a:r>
            <a:r>
              <a:rPr lang="en-US" altLang="zh-CN" i="1" dirty="0" err="1">
                <a:latin typeface="Times New Roman" panose="02020603050405020304" pitchFamily="18" charset="0"/>
                <a:cs typeface="Times New Roman" panose="02020603050405020304" pitchFamily="18" charset="0"/>
              </a:rPr>
              <a:t>z</a:t>
            </a:r>
            <a:r>
              <a:rPr lang="en-US" altLang="zh-CN" dirty="0" err="1">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right</a:t>
            </a:r>
            <a:r>
              <a:rPr lang="en-US" altLang="zh-CN" b="0" dirty="0">
                <a:latin typeface="Times New Roman" panose="02020603050405020304" pitchFamily="18" charset="0"/>
                <a:cs typeface="Times New Roman" panose="02020603050405020304" pitchFamily="18" charset="0"/>
              </a:rPr>
              <a:t> ← </a:t>
            </a:r>
            <a:r>
              <a:rPr lang="en-US" altLang="zh-CN" i="1" dirty="0" err="1">
                <a:latin typeface="Times New Roman" panose="02020603050405020304" pitchFamily="18" charset="0"/>
                <a:cs typeface="Times New Roman" panose="02020603050405020304" pitchFamily="18" charset="0"/>
              </a:rPr>
              <a:t>y</a:t>
            </a:r>
            <a:r>
              <a:rPr lang="en-US" altLang="zh-CN" b="0" dirty="0" err="1">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EXTRACT-MIN</a:t>
            </a:r>
            <a:r>
              <a:rPr lang="en-US" altLang="zh-CN" i="1" dirty="0">
                <a:latin typeface="Times New Roman" panose="02020603050405020304" pitchFamily="18" charset="0"/>
                <a:cs typeface="Times New Roman" panose="02020603050405020304" pitchFamily="18" charset="0"/>
              </a:rPr>
              <a:t>(Q)</a:t>
            </a:r>
            <a:r>
              <a:rPr lang="zh-CN" altLang="en-US" b="0" dirty="0">
                <a:latin typeface="Times New Roman" panose="02020603050405020304" pitchFamily="18" charset="0"/>
                <a:cs typeface="Times New Roman" panose="02020603050405020304" pitchFamily="18" charset="0"/>
              </a:rPr>
              <a:t>          </a:t>
            </a:r>
            <a:endParaRPr lang="zh-CN" altLang="en-US" b="0" dirty="0">
              <a:solidFill>
                <a:srgbClr val="FF0000"/>
              </a:solidFill>
              <a:latin typeface="Times New Roman" panose="02020603050405020304" pitchFamily="18" charset="0"/>
              <a:cs typeface="Times New Roman" panose="02020603050405020304" pitchFamily="18" charset="0"/>
            </a:endParaRPr>
          </a:p>
          <a:p>
            <a:pPr marL="0" indent="0">
              <a:lnSpc>
                <a:spcPct val="120000"/>
              </a:lnSpc>
              <a:spcBef>
                <a:spcPts val="0"/>
              </a:spcBef>
              <a:spcAft>
                <a:spcPts val="0"/>
              </a:spcAft>
              <a:buNone/>
            </a:pPr>
            <a:r>
              <a:rPr lang="en-US" altLang="zh-CN" dirty="0">
                <a:latin typeface="Times New Roman" panose="02020603050405020304" pitchFamily="18" charset="0"/>
                <a:cs typeface="Times New Roman" panose="02020603050405020304" pitchFamily="18" charset="0"/>
              </a:rPr>
              <a:t>7.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z</a:t>
            </a:r>
            <a:r>
              <a:rPr lang="en-US" altLang="zh-CN" dirty="0">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 </a:t>
            </a:r>
            <a:endParaRPr lang="en-US" altLang="zh-CN" b="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0"/>
              </a:spcAft>
              <a:buNone/>
            </a:pPr>
            <a:r>
              <a:rPr lang="en-US" altLang="zh-CN" dirty="0">
                <a:latin typeface="Times New Roman" panose="02020603050405020304" pitchFamily="18" charset="0"/>
                <a:cs typeface="Times New Roman" panose="02020603050405020304" pitchFamily="18" charset="0"/>
              </a:rPr>
              <a:t>8.        Insert(</a:t>
            </a:r>
            <a:r>
              <a:rPr lang="en-US" altLang="zh-CN" i="1" dirty="0" err="1">
                <a:latin typeface="Times New Roman" panose="02020603050405020304" pitchFamily="18" charset="0"/>
                <a:cs typeface="Times New Roman" panose="02020603050405020304" pitchFamily="18" charset="0"/>
              </a:rPr>
              <a:t>Q</a:t>
            </a:r>
            <a:r>
              <a:rPr lang="en-US" altLang="zh-CN" dirty="0" err="1">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z</a:t>
            </a:r>
            <a:r>
              <a:rPr lang="en-US" altLang="zh-CN" dirty="0">
                <a:latin typeface="Times New Roman" panose="02020603050405020304" pitchFamily="18" charset="0"/>
                <a:cs typeface="Times New Roman" panose="02020603050405020304" pitchFamily="18" charset="0"/>
              </a:rPr>
              <a:t>) // </a:t>
            </a:r>
            <a:r>
              <a:rPr lang="zh-CN" altLang="en-US" b="0" dirty="0">
                <a:latin typeface="Times New Roman" panose="02020603050405020304" pitchFamily="18" charset="0"/>
                <a:cs typeface="Times New Roman" panose="02020603050405020304" pitchFamily="18" charset="0"/>
              </a:rPr>
              <a:t>将</a:t>
            </a:r>
            <a:r>
              <a:rPr lang="en-US" altLang="zh-CN" i="1" dirty="0">
                <a:latin typeface="Times New Roman" panose="02020603050405020304" pitchFamily="18" charset="0"/>
                <a:cs typeface="Times New Roman" panose="02020603050405020304" pitchFamily="18" charset="0"/>
              </a:rPr>
              <a:t>z </a:t>
            </a:r>
            <a:r>
              <a:rPr lang="zh-CN" altLang="en-US" b="0" dirty="0">
                <a:latin typeface="Times New Roman" panose="02020603050405020304" pitchFamily="18" charset="0"/>
                <a:cs typeface="Times New Roman" panose="02020603050405020304" pitchFamily="18" charset="0"/>
              </a:rPr>
              <a:t>插入</a:t>
            </a:r>
            <a:r>
              <a:rPr lang="en-US" altLang="zh-CN" i="1" dirty="0">
                <a:latin typeface="Times New Roman" panose="02020603050405020304" pitchFamily="18" charset="0"/>
                <a:cs typeface="Times New Roman" panose="02020603050405020304" pitchFamily="18" charset="0"/>
              </a:rPr>
              <a:t>Q</a:t>
            </a:r>
            <a:endParaRPr lang="en-US" altLang="zh-CN" b="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0"/>
              </a:spcAft>
              <a:buNone/>
            </a:pPr>
            <a:r>
              <a:rPr lang="en-US" altLang="zh-CN" dirty="0">
                <a:latin typeface="Times New Roman" panose="02020603050405020304" pitchFamily="18" charset="0"/>
                <a:cs typeface="Times New Roman" panose="02020603050405020304" pitchFamily="18" charset="0"/>
              </a:rPr>
              <a:t>9. return </a:t>
            </a:r>
            <a:r>
              <a:rPr lang="en-US" altLang="zh-CN" i="1" dirty="0">
                <a:latin typeface="Times New Roman" panose="02020603050405020304" pitchFamily="18" charset="0"/>
                <a:cs typeface="Times New Roman" panose="02020603050405020304" pitchFamily="18" charset="0"/>
              </a:rPr>
              <a:t>Q</a:t>
            </a:r>
            <a:endParaRPr lang="zh-CN" altLang="en-US" dirty="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p:sp>
        <p:nvSpPr>
          <p:cNvPr id="4" name="矩形 3"/>
          <p:cNvSpPr/>
          <p:nvPr/>
        </p:nvSpPr>
        <p:spPr>
          <a:xfrm>
            <a:off x="5640946" y="2202287"/>
            <a:ext cx="3284113" cy="4084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b="1" dirty="0">
                <a:solidFill>
                  <a:srgbClr val="0000CC"/>
                </a:solidFill>
              </a:rPr>
              <a:t>时间复杂度分析：</a:t>
            </a:r>
            <a:endParaRPr lang="en-US" altLang="zh-CN" sz="2000" b="1" dirty="0">
              <a:solidFill>
                <a:srgbClr val="0000CC"/>
              </a:solidFill>
            </a:endParaRPr>
          </a:p>
          <a:p>
            <a:pPr>
              <a:lnSpc>
                <a:spcPct val="150000"/>
              </a:lnSpc>
            </a:pPr>
            <a:r>
              <a:rPr lang="zh-CN" altLang="en-US" sz="2000" b="1" dirty="0">
                <a:solidFill>
                  <a:srgbClr val="0000CC"/>
                </a:solidFill>
                <a:latin typeface="Arial" panose="020B0604020202020204" pitchFamily="34" charset="0"/>
                <a:cs typeface="Arial" panose="020B0604020202020204" pitchFamily="34" charset="0"/>
              </a:rPr>
              <a:t>队列</a:t>
            </a:r>
            <a:r>
              <a:rPr lang="en-US" altLang="zh-CN" sz="2000" b="1" i="1" dirty="0">
                <a:solidFill>
                  <a:srgbClr val="0000CC"/>
                </a:solidFill>
                <a:latin typeface="Times New Roman" panose="02020603050405020304" pitchFamily="18" charset="0"/>
                <a:cs typeface="Times New Roman" panose="02020603050405020304" pitchFamily="18" charset="0"/>
              </a:rPr>
              <a:t>Q</a:t>
            </a:r>
            <a:r>
              <a:rPr lang="zh-CN" altLang="en-US" sz="2000" b="1" dirty="0">
                <a:solidFill>
                  <a:srgbClr val="0000CC"/>
                </a:solidFill>
                <a:latin typeface="Arial" panose="020B0604020202020204" pitchFamily="34" charset="0"/>
                <a:cs typeface="Arial" panose="020B0604020202020204" pitchFamily="34" charset="0"/>
              </a:rPr>
              <a:t>采用最小二叉堆</a:t>
            </a:r>
            <a:endParaRPr lang="en-US" altLang="zh-CN" sz="2000" b="1" dirty="0">
              <a:solidFill>
                <a:srgbClr val="0000CC"/>
              </a:solidFill>
              <a:latin typeface="Arial" panose="020B0604020202020204" pitchFamily="34" charset="0"/>
              <a:cs typeface="Arial" panose="020B0604020202020204" pitchFamily="34" charset="0"/>
            </a:endParaRPr>
          </a:p>
          <a:p>
            <a:pPr>
              <a:lnSpc>
                <a:spcPct val="150000"/>
              </a:lnSpc>
            </a:pPr>
            <a:r>
              <a:rPr lang="en-US" altLang="zh-CN" sz="2000" b="1" i="1" dirty="0">
                <a:solidFill>
                  <a:srgbClr val="0000CC"/>
                </a:solidFill>
                <a:latin typeface="Times New Roman" panose="02020603050405020304" pitchFamily="18" charset="0"/>
                <a:cs typeface="Times New Roman" panose="02020603050405020304" pitchFamily="18" charset="0"/>
              </a:rPr>
              <a:t>EXTRACT-MIN(Q)</a:t>
            </a:r>
          </a:p>
          <a:p>
            <a:pPr>
              <a:lnSpc>
                <a:spcPct val="150000"/>
              </a:lnSpc>
            </a:pPr>
            <a:r>
              <a:rPr lang="en-US" altLang="zh-CN" sz="2000" b="1" dirty="0">
                <a:solidFill>
                  <a:srgbClr val="0000CC"/>
                </a:solidFill>
                <a:latin typeface="Times New Roman" panose="02020603050405020304" pitchFamily="18" charset="0"/>
                <a:cs typeface="Times New Roman" panose="02020603050405020304" pitchFamily="18" charset="0"/>
              </a:rPr>
              <a:t>Insert(</a:t>
            </a:r>
            <a:r>
              <a:rPr lang="en-US" altLang="zh-CN" sz="2000" b="1" i="1" dirty="0" err="1">
                <a:solidFill>
                  <a:srgbClr val="0000CC"/>
                </a:solidFill>
                <a:latin typeface="Times New Roman" panose="02020603050405020304" pitchFamily="18" charset="0"/>
                <a:cs typeface="Times New Roman" panose="02020603050405020304" pitchFamily="18" charset="0"/>
              </a:rPr>
              <a:t>Q</a:t>
            </a:r>
            <a:r>
              <a:rPr lang="en-US" altLang="zh-CN" sz="2000" b="1" dirty="0" err="1">
                <a:solidFill>
                  <a:srgbClr val="0000CC"/>
                </a:solidFill>
                <a:latin typeface="Times New Roman" panose="02020603050405020304" pitchFamily="18" charset="0"/>
                <a:cs typeface="Times New Roman" panose="02020603050405020304" pitchFamily="18" charset="0"/>
              </a:rPr>
              <a:t>,</a:t>
            </a:r>
            <a:r>
              <a:rPr lang="en-US" altLang="zh-CN" sz="2000" b="1" i="1" dirty="0" err="1">
                <a:solidFill>
                  <a:srgbClr val="0000CC"/>
                </a:solidFill>
                <a:latin typeface="Times New Roman" panose="02020603050405020304" pitchFamily="18" charset="0"/>
                <a:cs typeface="Times New Roman" panose="02020603050405020304" pitchFamily="18" charset="0"/>
              </a:rPr>
              <a:t>z</a:t>
            </a:r>
            <a:r>
              <a:rPr lang="en-US" altLang="zh-CN" sz="2000" b="1" dirty="0">
                <a:solidFill>
                  <a:srgbClr val="0000CC"/>
                </a:solidFill>
                <a:latin typeface="Times New Roman" panose="02020603050405020304" pitchFamily="18" charset="0"/>
                <a:cs typeface="Times New Roman" panose="02020603050405020304" pitchFamily="18" charset="0"/>
              </a:rPr>
              <a:t>)</a:t>
            </a:r>
          </a:p>
          <a:p>
            <a:pPr>
              <a:lnSpc>
                <a:spcPct val="150000"/>
              </a:lnSpc>
            </a:pPr>
            <a:r>
              <a:rPr lang="zh-CN" altLang="en-US" sz="2000" b="1" dirty="0">
                <a:solidFill>
                  <a:srgbClr val="FF0000"/>
                </a:solidFill>
                <a:latin typeface="Times New Roman" panose="02020603050405020304" pitchFamily="18" charset="0"/>
                <a:cs typeface="Times New Roman" panose="02020603050405020304" pitchFamily="18" charset="0"/>
              </a:rPr>
              <a:t>每个堆操作需要 </a:t>
            </a:r>
            <a:r>
              <a:rPr lang="en-US" altLang="zh-CN" sz="2000" b="1" i="1" dirty="0">
                <a:solidFill>
                  <a:srgbClr val="FF0000"/>
                </a:solidFill>
                <a:latin typeface="Times New Roman" panose="02020603050405020304" pitchFamily="18" charset="0"/>
                <a:cs typeface="Times New Roman" panose="02020603050405020304" pitchFamily="18" charset="0"/>
              </a:rPr>
              <a:t>O(</a:t>
            </a:r>
            <a:r>
              <a:rPr lang="en-US" altLang="zh-CN" sz="2000" b="1" i="1" dirty="0" err="1">
                <a:solidFill>
                  <a:srgbClr val="FF0000"/>
                </a:solidFill>
                <a:latin typeface="Times New Roman" panose="02020603050405020304" pitchFamily="18" charset="0"/>
                <a:cs typeface="Times New Roman" panose="02020603050405020304" pitchFamily="18" charset="0"/>
              </a:rPr>
              <a:t>lgn</a:t>
            </a:r>
            <a:r>
              <a:rPr lang="en-US" altLang="zh-CN" sz="2000" b="1" i="1" dirty="0">
                <a:solidFill>
                  <a:srgbClr val="FF0000"/>
                </a:solidFill>
                <a:latin typeface="Times New Roman" panose="02020603050405020304" pitchFamily="18" charset="0"/>
                <a:cs typeface="Times New Roman" panose="02020603050405020304" pitchFamily="18" charset="0"/>
              </a:rPr>
              <a:t>)</a:t>
            </a:r>
          </a:p>
          <a:p>
            <a:pPr>
              <a:lnSpc>
                <a:spcPct val="150000"/>
              </a:lnSpc>
            </a:pPr>
            <a:endParaRPr lang="en-US" altLang="zh-CN" sz="2000" b="1" i="1" dirty="0">
              <a:solidFill>
                <a:srgbClr val="FF0000"/>
              </a:solidFill>
              <a:latin typeface="Times New Roman" panose="02020603050405020304" pitchFamily="18" charset="0"/>
              <a:cs typeface="Times New Roman" panose="02020603050405020304" pitchFamily="18" charset="0"/>
            </a:endParaRPr>
          </a:p>
          <a:p>
            <a:pPr>
              <a:lnSpc>
                <a:spcPct val="150000"/>
              </a:lnSpc>
            </a:pPr>
            <a:r>
              <a:rPr lang="en-US" altLang="zh-CN" sz="2000" b="1" i="1" dirty="0">
                <a:solidFill>
                  <a:srgbClr val="0000CC"/>
                </a:solidFill>
                <a:latin typeface="Times New Roman" panose="02020603050405020304" pitchFamily="18" charset="0"/>
                <a:cs typeface="Times New Roman" panose="02020603050405020304" pitchFamily="18" charset="0"/>
              </a:rPr>
              <a:t>Huffman</a:t>
            </a:r>
            <a:r>
              <a:rPr lang="zh-CN" altLang="en-US" sz="2000" b="1" dirty="0">
                <a:solidFill>
                  <a:srgbClr val="0000CC"/>
                </a:solidFill>
                <a:latin typeface="Times New Roman" panose="02020603050405020304" pitchFamily="18" charset="0"/>
                <a:cs typeface="Times New Roman" panose="02020603050405020304" pitchFamily="18" charset="0"/>
              </a:rPr>
              <a:t>算法的总运行时间为</a:t>
            </a:r>
            <a:r>
              <a:rPr lang="en-US" altLang="zh-CN" sz="2000" b="1" i="1" dirty="0">
                <a:solidFill>
                  <a:srgbClr val="0000CC"/>
                </a:solidFill>
                <a:latin typeface="Times New Roman" panose="02020603050405020304" pitchFamily="18" charset="0"/>
                <a:cs typeface="Times New Roman" panose="02020603050405020304" pitchFamily="18" charset="0"/>
              </a:rPr>
              <a:t>O(</a:t>
            </a:r>
            <a:r>
              <a:rPr lang="en-US" altLang="zh-CN" sz="2000" b="1" i="1" dirty="0" err="1">
                <a:solidFill>
                  <a:srgbClr val="0000CC"/>
                </a:solidFill>
                <a:latin typeface="Times New Roman" panose="02020603050405020304" pitchFamily="18" charset="0"/>
                <a:cs typeface="Times New Roman" panose="02020603050405020304" pitchFamily="18" charset="0"/>
              </a:rPr>
              <a:t>nlgn</a:t>
            </a:r>
            <a:r>
              <a:rPr lang="en-US" altLang="zh-CN" sz="2000" b="1" i="1" dirty="0">
                <a:solidFill>
                  <a:srgbClr val="0000CC"/>
                </a:solidFill>
                <a:latin typeface="Times New Roman" panose="02020603050405020304" pitchFamily="18" charset="0"/>
                <a:cs typeface="Times New Roman" panose="02020603050405020304" pitchFamily="18" charset="0"/>
              </a:rPr>
              <a:t>)</a:t>
            </a:r>
          </a:p>
          <a:p>
            <a:endParaRPr lang="en-US" altLang="zh-CN" sz="2000" b="1" dirty="0">
              <a:solidFill>
                <a:srgbClr val="0000CC"/>
              </a:solidFill>
            </a:endParaRPr>
          </a:p>
          <a:p>
            <a:endParaRPr lang="zh-CN" altLang="en-US" sz="2000" b="1" dirty="0">
              <a:solidFill>
                <a:srgbClr val="0000CC"/>
              </a:solidFill>
            </a:endParaRPr>
          </a:p>
        </p:txBody>
      </p:sp>
    </p:spTree>
    <p:extLst>
      <p:ext uri="{BB962C8B-B14F-4D97-AF65-F5344CB8AC3E}">
        <p14:creationId xmlns:p14="http://schemas.microsoft.com/office/powerpoint/2010/main" val="2226806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Arial" panose="020B0604020202020204" pitchFamily="34" charset="0"/>
                <a:cs typeface="Arial" panose="020B0604020202020204" pitchFamily="34" charset="0"/>
              </a:rPr>
              <a:t>贪心算法</a:t>
            </a:r>
            <a:r>
              <a:rPr lang="en-US" altLang="zh-CN" dirty="0">
                <a:latin typeface="Arial" panose="020B0604020202020204" pitchFamily="34" charset="0"/>
                <a:cs typeface="Arial" panose="020B0604020202020204" pitchFamily="34" charset="0"/>
              </a:rPr>
              <a:t>(Greedy algorithm)</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lvl="1"/>
            <a:r>
              <a:rPr lang="zh-CN" altLang="en-US" dirty="0">
                <a:latin typeface="楷体" panose="02010609060101010101" pitchFamily="49" charset="-122"/>
                <a:ea typeface="楷体" panose="02010609060101010101" pitchFamily="49" charset="-122"/>
              </a:rPr>
              <a:t>顾名思义，</a:t>
            </a:r>
            <a:r>
              <a:rPr lang="zh-CN" altLang="en-US" dirty="0">
                <a:solidFill>
                  <a:srgbClr val="FF0000"/>
                </a:solidFill>
                <a:latin typeface="楷体" panose="02010609060101010101" pitchFamily="49" charset="-122"/>
                <a:ea typeface="楷体" panose="02010609060101010101" pitchFamily="49" charset="-122"/>
              </a:rPr>
              <a:t>贪心算法总是作出在当前看来最好的选择</a:t>
            </a:r>
            <a:r>
              <a:rPr lang="zh-CN" altLang="en-US" dirty="0">
                <a:latin typeface="楷体" panose="02010609060101010101" pitchFamily="49" charset="-122"/>
                <a:ea typeface="楷体" panose="02010609060101010101" pitchFamily="49" charset="-122"/>
              </a:rPr>
              <a:t>。也就是说贪心算法并不从全局最优考虑，它所作出的选择只是在某种意义上的局部最优选择</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寄希望这样的选择能得到的最终结果也是全局最优的。</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然而，局部最优并不总是能导致全局最优。</a:t>
            </a:r>
            <a:endParaRPr lang="en-US" altLang="zh-CN" dirty="0">
              <a:latin typeface="楷体" panose="02010609060101010101" pitchFamily="49" charset="-122"/>
              <a:ea typeface="楷体" panose="02010609060101010101" pitchFamily="49" charset="-122"/>
            </a:endParaRPr>
          </a:p>
          <a:p>
            <a:pPr lvl="1"/>
            <a:endParaRPr lang="en-US" altLang="zh-CN" dirty="0">
              <a:latin typeface="楷体_GB2312" pitchFamily="49" charset="-122"/>
              <a:ea typeface="楷体_GB2312" pitchFamily="49" charset="-122"/>
            </a:endParaRPr>
          </a:p>
          <a:p>
            <a:pPr lvl="1"/>
            <a:endParaRPr lang="zh-CN" altLang="en-US" dirty="0"/>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p:spTree>
    <p:extLst>
      <p:ext uri="{BB962C8B-B14F-4D97-AF65-F5344CB8AC3E}">
        <p14:creationId xmlns:p14="http://schemas.microsoft.com/office/powerpoint/2010/main" val="11222285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字符集</a:t>
            </a:r>
            <a:r>
              <a:rPr lang="en-US" altLang="zh-CN" i="1" dirty="0">
                <a:latin typeface="Times New Roman" panose="02020603050405020304" pitchFamily="18" charset="0"/>
                <a:cs typeface="Times New Roman" panose="02020603050405020304" pitchFamily="18" charset="0"/>
              </a:rPr>
              <a:t>C</a:t>
            </a:r>
            <a:r>
              <a:rPr lang="zh-CN" altLang="en-US" b="0" dirty="0">
                <a:latin typeface="Times New Roman" panose="02020603050405020304" pitchFamily="18" charset="0"/>
                <a:cs typeface="Times New Roman" panose="02020603050405020304" pitchFamily="18" charset="0"/>
              </a:rPr>
              <a:t>的</a:t>
            </a:r>
            <a:r>
              <a:rPr lang="zh-CN" altLang="en-US" dirty="0"/>
              <a:t>最优前缀码对应的二叉树</a:t>
            </a:r>
            <a:endParaRPr lang="en-US" altLang="zh-CN" dirty="0"/>
          </a:p>
          <a:p>
            <a:pPr lvl="1"/>
            <a:r>
              <a:rPr lang="zh-CN" altLang="en-US" dirty="0"/>
              <a:t>二叉树恰好有</a:t>
            </a:r>
            <a:r>
              <a:rPr lang="en-US" altLang="zh-CN" i="1"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个</a:t>
            </a:r>
            <a:r>
              <a:rPr lang="zh-CN" altLang="en-US" dirty="0"/>
              <a:t>叶结点，且恰好有</a:t>
            </a:r>
            <a:r>
              <a:rPr lang="en-US" altLang="zh-CN" i="1" dirty="0">
                <a:latin typeface="Times New Roman" panose="02020603050405020304" pitchFamily="18" charset="0"/>
                <a:cs typeface="Times New Roman" panose="02020603050405020304" pitchFamily="18" charset="0"/>
              </a:rPr>
              <a:t>|C|</a:t>
            </a:r>
            <a:r>
              <a:rPr lang="en-US" altLang="zh-CN" dirty="0"/>
              <a:t>-1</a:t>
            </a:r>
            <a:r>
              <a:rPr lang="zh-CN" altLang="en-US" dirty="0"/>
              <a:t>个内部结点。</a:t>
            </a:r>
            <a:endParaRPr lang="en-US" altLang="zh-CN" dirty="0"/>
          </a:p>
          <a:p>
            <a:pPr lvl="1"/>
            <a:r>
              <a:rPr lang="zh-CN" altLang="en-US" dirty="0"/>
              <a:t>二叉树的每个非叶结点都有两个孩子结点。</a:t>
            </a:r>
            <a:endParaRPr lang="en-US" altLang="zh-CN" dirty="0"/>
          </a:p>
          <a:p>
            <a:pPr marL="457200" lvl="1" indent="0">
              <a:buNone/>
            </a:pPr>
            <a:endParaRPr lang="en-US" altLang="zh-CN" dirty="0"/>
          </a:p>
          <a:p>
            <a:r>
              <a:rPr lang="zh-CN" altLang="en-US" dirty="0"/>
              <a:t>哈夫曼编码的正确性</a:t>
            </a:r>
            <a:endParaRPr lang="en-US" altLang="zh-CN" dirty="0"/>
          </a:p>
          <a:p>
            <a:pPr lvl="1"/>
            <a:r>
              <a:rPr lang="zh-CN" altLang="en-US" dirty="0"/>
              <a:t>最优前缀码问题具有最优子结构性质。</a:t>
            </a:r>
            <a:endParaRPr lang="en-US" altLang="zh-CN" dirty="0"/>
          </a:p>
          <a:p>
            <a:pPr lvl="1"/>
            <a:r>
              <a:rPr lang="zh-CN" altLang="en-US" dirty="0"/>
              <a:t>最优前缀码问题具有贪心选择。</a:t>
            </a:r>
            <a:endParaRPr lang="en-US" altLang="zh-CN" dirty="0"/>
          </a:p>
          <a:p>
            <a:pPr lvl="1"/>
            <a:endParaRPr lang="en-US" altLang="zh-CN" dirty="0"/>
          </a:p>
          <a:p>
            <a:pPr lvl="1"/>
            <a:endParaRPr lang="en-US" altLang="zh-CN" dirty="0"/>
          </a:p>
          <a:p>
            <a:pPr lvl="1"/>
            <a:endParaRPr lang="en-US" altLang="zh-CN" dirty="0"/>
          </a:p>
          <a:p>
            <a:pPr lvl="1"/>
            <a:endParaRPr lang="zh-CN" altLang="en-US" dirty="0"/>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p:spTree>
    <p:extLst>
      <p:ext uri="{BB962C8B-B14F-4D97-AF65-F5344CB8AC3E}">
        <p14:creationId xmlns:p14="http://schemas.microsoft.com/office/powerpoint/2010/main" val="2712251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引理</a:t>
            </a:r>
            <a:r>
              <a:rPr lang="en-US" altLang="zh-CN" dirty="0"/>
              <a:t>1</a:t>
            </a:r>
            <a:r>
              <a:rPr lang="zh-CN" altLang="en-US" dirty="0"/>
              <a:t>：（</a:t>
            </a:r>
            <a:r>
              <a:rPr lang="zh-CN" altLang="en-US" dirty="0">
                <a:solidFill>
                  <a:srgbClr val="0000CC"/>
                </a:solidFill>
              </a:rPr>
              <a:t>证明最优前缀码问题具有贪心选择）</a:t>
            </a:r>
            <a:endParaRPr lang="en-US" altLang="zh-CN" dirty="0">
              <a:solidFill>
                <a:srgbClr val="0000CC"/>
              </a:solidFill>
            </a:endParaRPr>
          </a:p>
          <a:p>
            <a:pPr lvl="1"/>
            <a:r>
              <a:rPr lang="en-US" altLang="zh-CN" i="1"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是字符集，∀</a:t>
            </a:r>
            <a:r>
              <a:rPr lang="en-US" altLang="zh-CN" i="1"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都有一个频率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x,y</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且</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频率最小</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那么存在</a:t>
            </a:r>
            <a:r>
              <a:rPr lang="en-US" altLang="zh-CN" i="1"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的一个最优二元前缀码，使得</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y </a:t>
            </a:r>
            <a:r>
              <a:rPr lang="zh-CN" altLang="en-US" dirty="0">
                <a:latin typeface="Times New Roman" panose="02020603050405020304" pitchFamily="18" charset="0"/>
                <a:cs typeface="Times New Roman" panose="02020603050405020304" pitchFamily="18" charset="0"/>
              </a:rPr>
              <a:t>码字长度相同且只有最后一个二进制位不同。</a:t>
            </a:r>
            <a:endParaRPr lang="en-US" altLang="zh-CN" dirty="0">
              <a:latin typeface="Times New Roman" panose="02020603050405020304" pitchFamily="18" charset="0"/>
              <a:cs typeface="Times New Roman" panose="02020603050405020304" pitchFamily="18" charset="0"/>
            </a:endParaRPr>
          </a:p>
          <a:p>
            <a:pPr marL="457200" lvl="1" indent="0">
              <a:buNone/>
            </a:pPr>
            <a:r>
              <a:rPr lang="zh-CN" altLang="en-US" dirty="0">
                <a:solidFill>
                  <a:srgbClr val="FF0000"/>
                </a:solidFill>
                <a:latin typeface="Times New Roman" panose="02020603050405020304" pitchFamily="18" charset="0"/>
                <a:cs typeface="Times New Roman" panose="02020603050405020304" pitchFamily="18" charset="0"/>
              </a:rPr>
              <a:t>证明思路：</a:t>
            </a:r>
            <a:endParaRPr lang="en-US" altLang="zh-CN" dirty="0">
              <a:solidFill>
                <a:srgbClr val="FF0000"/>
              </a:solidFill>
              <a:latin typeface="Times New Roman" panose="02020603050405020304" pitchFamily="18" charset="0"/>
              <a:cs typeface="Times New Roman" panose="02020603050405020304" pitchFamily="18" charset="0"/>
            </a:endParaRPr>
          </a:p>
          <a:p>
            <a:pPr marL="457200" lvl="1" indent="0">
              <a:buNone/>
            </a:pPr>
            <a:r>
              <a:rPr lang="en-US" altLang="zh-CN" dirty="0">
                <a:solidFill>
                  <a:srgbClr val="FF0000"/>
                </a:solidFill>
                <a:latin typeface="Times New Roman" panose="02020603050405020304" pitchFamily="18" charset="0"/>
                <a:cs typeface="Times New Roman" panose="02020603050405020304" pitchFamily="18" charset="0"/>
              </a:rPr>
              <a:t> </a:t>
            </a:r>
            <a:r>
              <a:rPr lang="zh-CN" altLang="en-US" dirty="0">
                <a:solidFill>
                  <a:srgbClr val="FF0000"/>
                </a:solidFill>
                <a:latin typeface="Times New Roman" panose="02020603050405020304" pitchFamily="18" charset="0"/>
                <a:cs typeface="Times New Roman" panose="02020603050405020304" pitchFamily="18" charset="0"/>
              </a:rPr>
              <a:t>令</a:t>
            </a:r>
            <a:r>
              <a:rPr lang="en-US" altLang="zh-CN" i="1" dirty="0">
                <a:solidFill>
                  <a:srgbClr val="FF0000"/>
                </a:solidFill>
                <a:latin typeface="Times New Roman" panose="02020603050405020304" pitchFamily="18" charset="0"/>
                <a:cs typeface="Times New Roman" panose="02020603050405020304" pitchFamily="18" charset="0"/>
              </a:rPr>
              <a:t>T</a:t>
            </a:r>
            <a:r>
              <a:rPr lang="zh-CN" altLang="en-US" dirty="0">
                <a:solidFill>
                  <a:srgbClr val="FF0000"/>
                </a:solidFill>
                <a:latin typeface="Times New Roman" panose="02020603050405020304" pitchFamily="18" charset="0"/>
                <a:cs typeface="Times New Roman" panose="02020603050405020304" pitchFamily="18" charset="0"/>
              </a:rPr>
              <a:t>表示最优前缀码对应的二叉树，对其进行修改，得到表示最优前缀码对应的另外一个二叉树</a:t>
            </a:r>
            <a:r>
              <a:rPr lang="en-US" altLang="zh-CN" dirty="0">
                <a:solidFill>
                  <a:srgbClr val="FF0000"/>
                </a:solidFill>
                <a:latin typeface="Times New Roman" panose="02020603050405020304" pitchFamily="18" charset="0"/>
                <a:cs typeface="Times New Roman" panose="02020603050405020304" pitchFamily="18" charset="0"/>
              </a:rPr>
              <a:t>T’</a:t>
            </a:r>
            <a:r>
              <a:rPr lang="zh-CN" altLang="en-US" dirty="0">
                <a:solidFill>
                  <a:srgbClr val="FF0000"/>
                </a:solidFill>
                <a:latin typeface="Times New Roman" panose="02020603050405020304" pitchFamily="18" charset="0"/>
                <a:cs typeface="Times New Roman" panose="02020603050405020304" pitchFamily="18" charset="0"/>
              </a:rPr>
              <a:t>，使得在新树</a:t>
            </a:r>
            <a:r>
              <a:rPr lang="en-US" altLang="zh-CN" dirty="0">
                <a:solidFill>
                  <a:srgbClr val="FF0000"/>
                </a:solidFill>
                <a:latin typeface="Times New Roman" panose="02020603050405020304" pitchFamily="18" charset="0"/>
                <a:cs typeface="Times New Roman" panose="02020603050405020304" pitchFamily="18" charset="0"/>
              </a:rPr>
              <a:t>T’</a:t>
            </a:r>
            <a:r>
              <a:rPr lang="zh-CN" altLang="en-US" dirty="0">
                <a:solidFill>
                  <a:srgbClr val="FF0000"/>
                </a:solidFill>
                <a:latin typeface="Times New Roman" panose="02020603050405020304" pitchFamily="18" charset="0"/>
                <a:cs typeface="Times New Roman" panose="02020603050405020304" pitchFamily="18" charset="0"/>
              </a:rPr>
              <a:t>中，</a:t>
            </a:r>
            <a:r>
              <a:rPr lang="en-US" altLang="zh-CN" i="1" dirty="0">
                <a:solidFill>
                  <a:srgbClr val="FF0000"/>
                </a:solidFill>
                <a:latin typeface="Times New Roman" panose="02020603050405020304" pitchFamily="18" charset="0"/>
                <a:cs typeface="Times New Roman" panose="02020603050405020304" pitchFamily="18" charset="0"/>
              </a:rPr>
              <a:t>x</a:t>
            </a:r>
            <a:r>
              <a:rPr lang="zh-CN" altLang="en-US" dirty="0">
                <a:solidFill>
                  <a:srgbClr val="FF0000"/>
                </a:solidFill>
                <a:latin typeface="Times New Roman" panose="02020603050405020304" pitchFamily="18" charset="0"/>
                <a:cs typeface="Times New Roman" panose="02020603050405020304" pitchFamily="18" charset="0"/>
              </a:rPr>
              <a:t>和</a:t>
            </a:r>
            <a:r>
              <a:rPr lang="en-US" altLang="zh-CN" i="1" dirty="0">
                <a:solidFill>
                  <a:srgbClr val="FF0000"/>
                </a:solidFill>
                <a:latin typeface="Times New Roman" panose="02020603050405020304" pitchFamily="18" charset="0"/>
                <a:cs typeface="Times New Roman" panose="02020603050405020304" pitchFamily="18" charset="0"/>
              </a:rPr>
              <a:t>y</a:t>
            </a:r>
            <a:r>
              <a:rPr lang="zh-CN" altLang="en-US" dirty="0">
                <a:solidFill>
                  <a:srgbClr val="FF0000"/>
                </a:solidFill>
                <a:latin typeface="Times New Roman" panose="02020603050405020304" pitchFamily="18" charset="0"/>
                <a:cs typeface="Times New Roman" panose="02020603050405020304" pitchFamily="18" charset="0"/>
              </a:rPr>
              <a:t>是深度最大的叶结点，且它们为兄弟结点，如果可以构造这样一棵二叉树，那么</a:t>
            </a:r>
            <a:r>
              <a:rPr lang="en-US" altLang="zh-CN" i="1" dirty="0">
                <a:solidFill>
                  <a:srgbClr val="FF0000"/>
                </a:solidFill>
                <a:latin typeface="Times New Roman" panose="02020603050405020304" pitchFamily="18" charset="0"/>
                <a:cs typeface="Times New Roman" panose="02020603050405020304" pitchFamily="18" charset="0"/>
              </a:rPr>
              <a:t>x</a:t>
            </a:r>
            <a:r>
              <a:rPr lang="zh-CN" altLang="en-US" dirty="0">
                <a:solidFill>
                  <a:srgbClr val="FF0000"/>
                </a:solidFill>
                <a:latin typeface="Times New Roman" panose="02020603050405020304" pitchFamily="18" charset="0"/>
                <a:cs typeface="Times New Roman" panose="02020603050405020304" pitchFamily="18" charset="0"/>
              </a:rPr>
              <a:t>和</a:t>
            </a:r>
            <a:r>
              <a:rPr lang="en-US" altLang="zh-CN" i="1" dirty="0">
                <a:solidFill>
                  <a:srgbClr val="FF0000"/>
                </a:solidFill>
                <a:latin typeface="Times New Roman" panose="02020603050405020304" pitchFamily="18" charset="0"/>
                <a:cs typeface="Times New Roman" panose="02020603050405020304" pitchFamily="18" charset="0"/>
              </a:rPr>
              <a:t>y</a:t>
            </a:r>
            <a:r>
              <a:rPr lang="zh-CN" altLang="en-US" dirty="0">
                <a:solidFill>
                  <a:srgbClr val="FF0000"/>
                </a:solidFill>
                <a:latin typeface="Times New Roman" panose="02020603050405020304" pitchFamily="18" charset="0"/>
                <a:cs typeface="Times New Roman" panose="02020603050405020304" pitchFamily="18" charset="0"/>
              </a:rPr>
              <a:t>的码字长度相同，且只有最后一位不同。</a:t>
            </a:r>
            <a:endParaRPr lang="en-US" altLang="zh-CN" dirty="0">
              <a:solidFill>
                <a:srgbClr val="FF0000"/>
              </a:solidFill>
              <a:latin typeface="Times New Roman" panose="02020603050405020304" pitchFamily="18" charset="0"/>
              <a:cs typeface="Times New Roman" panose="02020603050405020304" pitchFamily="18" charset="0"/>
            </a:endParaRPr>
          </a:p>
          <a:p>
            <a:pPr marL="457200" lvl="1" indent="0">
              <a:buNone/>
            </a:pP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p:spTree>
    <p:extLst>
      <p:ext uri="{BB962C8B-B14F-4D97-AF65-F5344CB8AC3E}">
        <p14:creationId xmlns:p14="http://schemas.microsoft.com/office/powerpoint/2010/main" val="5832889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11974" y="2280471"/>
                <a:ext cx="9132026" cy="1506087"/>
              </a:xfrm>
            </p:spPr>
            <p:txBody>
              <a:bodyPr/>
              <a:lstStyle/>
              <a:p>
                <a:pPr marL="0" indent="0">
                  <a:spcBef>
                    <a:spcPts val="0"/>
                  </a:spcBef>
                  <a:spcAft>
                    <a:spcPts val="0"/>
                  </a:spcAft>
                  <a:buNone/>
                </a:pPr>
                <a:r>
                  <a:rPr lang="zh-CN" altLang="en-US" sz="2400" dirty="0">
                    <a:latin typeface="Times New Roman" panose="02020603050405020304" pitchFamily="18" charset="0"/>
                    <a:cs typeface="Times New Roman" panose="02020603050405020304" pitchFamily="18" charset="0"/>
                  </a:rPr>
                  <a:t>假设</a:t>
                </a:r>
                <a:r>
                  <a:rPr lang="en-US" altLang="zh-CN" sz="2400" i="1" dirty="0">
                    <a:latin typeface="Times New Roman" panose="02020603050405020304" pitchFamily="18" charset="0"/>
                    <a:cs typeface="Times New Roman" panose="02020603050405020304" pitchFamily="18" charset="0"/>
                  </a:rPr>
                  <a:t>T</a:t>
                </a:r>
                <a:r>
                  <a:rPr lang="zh-CN" altLang="en-US" sz="2400" dirty="0">
                    <a:latin typeface="Times New Roman" panose="02020603050405020304" pitchFamily="18" charset="0"/>
                    <a:cs typeface="Times New Roman" panose="02020603050405020304" pitchFamily="18" charset="0"/>
                  </a:rPr>
                  <a:t>是最优前缀码的二叉树，</a:t>
                </a:r>
                <a:r>
                  <a:rPr lang="en-US" altLang="zh-CN" sz="2400" i="1" dirty="0">
                    <a:latin typeface="Times New Roman" panose="02020603050405020304" pitchFamily="18" charset="0"/>
                    <a:cs typeface="Times New Roman" panose="02020603050405020304" pitchFamily="18" charset="0"/>
                  </a:rPr>
                  <a:t>f(a)≤ f(b)</a:t>
                </a:r>
              </a:p>
              <a:p>
                <a:pPr marL="0" indent="0">
                  <a:spcBef>
                    <a:spcPts val="0"/>
                  </a:spcBef>
                  <a:spcAft>
                    <a:spcPts val="0"/>
                  </a:spcAft>
                  <a:buNone/>
                </a:pPr>
                <a:r>
                  <a:rPr lang="zh-CN" altLang="en-US" sz="2400" dirty="0">
                    <a:latin typeface="Times New Roman" panose="02020603050405020304" pitchFamily="18" charset="0"/>
                    <a:cs typeface="Times New Roman" panose="02020603050405020304" pitchFamily="18" charset="0"/>
                  </a:rPr>
                  <a:t>已知</a:t>
                </a:r>
                <a:r>
                  <a:rPr lang="en-US" altLang="zh-CN" sz="2400" i="1" dirty="0">
                    <a:latin typeface="Times New Roman" panose="02020603050405020304" pitchFamily="18" charset="0"/>
                    <a:cs typeface="Times New Roman" panose="02020603050405020304" pitchFamily="18" charset="0"/>
                  </a:rPr>
                  <a:t>f</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f</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y</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频率最小</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则 </a:t>
                </a:r>
                <a:r>
                  <a:rPr lang="en-US" altLang="zh-CN" sz="2400" i="1" dirty="0">
                    <a:latin typeface="Times New Roman" panose="02020603050405020304" pitchFamily="18" charset="0"/>
                    <a:cs typeface="Times New Roman" panose="02020603050405020304" pitchFamily="18" charset="0"/>
                  </a:rPr>
                  <a:t>f(x)≤ f(a),f(y)≤ f(b)</a:t>
                </a:r>
              </a:p>
              <a:p>
                <a:pPr marL="0" indent="0">
                  <a:spcBef>
                    <a:spcPts val="0"/>
                  </a:spcBef>
                  <a:spcAft>
                    <a:spcPts val="0"/>
                  </a:spcAft>
                  <a:buNone/>
                </a:pPr>
                <a:r>
                  <a:rPr lang="zh-CN" altLang="en-US" sz="2400" dirty="0">
                    <a:latin typeface="Times New Roman" panose="02020603050405020304" pitchFamily="18" charset="0"/>
                    <a:cs typeface="Times New Roman" panose="02020603050405020304" pitchFamily="18" charset="0"/>
                  </a:rPr>
                  <a:t>在</a:t>
                </a:r>
                <a:r>
                  <a:rPr lang="en-US" altLang="zh-CN" sz="2400" i="1" dirty="0">
                    <a:latin typeface="Times New Roman" panose="02020603050405020304" pitchFamily="18" charset="0"/>
                    <a:cs typeface="Times New Roman" panose="02020603050405020304" pitchFamily="18" charset="0"/>
                  </a:rPr>
                  <a:t>T</a:t>
                </a:r>
                <a:r>
                  <a:rPr lang="zh-CN" altLang="en-US" sz="2400" dirty="0">
                    <a:latin typeface="Times New Roman" panose="02020603050405020304" pitchFamily="18" charset="0"/>
                    <a:cs typeface="Times New Roman" panose="02020603050405020304" pitchFamily="18" charset="0"/>
                  </a:rPr>
                  <a:t>中交换</a:t>
                </a:r>
                <a:r>
                  <a:rPr lang="en-US" altLang="zh-CN"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和</a:t>
                </a:r>
                <a:r>
                  <a:rPr lang="en-US" altLang="zh-CN" sz="2400" i="1"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生成一棵新</a:t>
                </a:r>
                <a:r>
                  <a:rPr lang="en-US" altLang="zh-CN" sz="2400" i="1" dirty="0">
                    <a:latin typeface="Times New Roman" panose="02020603050405020304" pitchFamily="18" charset="0"/>
                    <a:cs typeface="Times New Roman" panose="02020603050405020304" pitchFamily="18" charset="0"/>
                  </a:rPr>
                  <a:t>T </a:t>
                </a:r>
                <a14:m>
                  <m:oMath xmlns:m="http://schemas.openxmlformats.org/officeDocument/2006/math">
                    <m:r>
                      <a:rPr lang="en-US" altLang="zh-CN" sz="2400" i="1">
                        <a:solidFill>
                          <a:srgbClr val="FF0000"/>
                        </a:solidFill>
                        <a:latin typeface="Cambria Math" panose="02040503050406030204" pitchFamily="18" charset="0"/>
                      </a:rPr>
                      <m:t>′</m:t>
                    </m:r>
                  </m:oMath>
                </a14:m>
                <a:endParaRPr lang="en-US" altLang="zh-CN" dirty="0"/>
              </a:p>
              <a:p>
                <a:pPr marL="0" indent="0">
                  <a:buNone/>
                </a:pP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11974" y="2280471"/>
                <a:ext cx="9132026" cy="1506087"/>
              </a:xfrm>
              <a:blipFill rotWithShape="0">
                <a:blip r:embed="rId2"/>
                <a:stretch>
                  <a:fillRect l="-1068" t="-1619" b="-3644"/>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22797" y="29644"/>
            <a:ext cx="9121203" cy="2136786"/>
          </a:xfrm>
          <a:prstGeom prst="rect">
            <a:avLst/>
          </a:prstGeom>
        </p:spPr>
      </p:pic>
      <mc:AlternateContent xmlns:mc="http://schemas.openxmlformats.org/markup-compatibility/2006" xmlns:a14="http://schemas.microsoft.com/office/drawing/2010/main">
        <mc:Choice Requires="a14">
          <p:sp>
            <p:nvSpPr>
              <p:cNvPr id="5" name="矩形 4"/>
              <p:cNvSpPr/>
              <p:nvPr/>
            </p:nvSpPr>
            <p:spPr>
              <a:xfrm>
                <a:off x="0" y="3710314"/>
                <a:ext cx="6558308" cy="11204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r>
                        <a:rPr lang="en-US" altLang="zh-CN" sz="2400" b="1" i="1" smtClean="0">
                          <a:solidFill>
                            <a:srgbClr val="FF0000"/>
                          </a:solidFill>
                          <a:latin typeface="Cambria Math" panose="02040503050406030204" pitchFamily="18" charset="0"/>
                        </a:rPr>
                        <m:t>𝑩</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𝑻</m:t>
                          </m:r>
                        </m:e>
                      </m:d>
                      <m:r>
                        <a:rPr lang="en-US" altLang="zh-CN" sz="2400" b="1" i="1">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𝑩</m:t>
                      </m:r>
                      <m:r>
                        <a:rPr lang="en-US" altLang="zh-CN" sz="2400" b="1" i="1" smtClean="0">
                          <a:solidFill>
                            <a:srgbClr val="FF0000"/>
                          </a:solidFill>
                          <a:latin typeface="Cambria Math" panose="02040503050406030204" pitchFamily="18" charset="0"/>
                        </a:rPr>
                        <m:t>(</m:t>
                      </m:r>
                      <m:sSup>
                        <m:sSupPr>
                          <m:ctrlPr>
                            <a:rPr lang="en-US" altLang="zh-CN" sz="2400" b="1" i="1" smtClean="0">
                              <a:solidFill>
                                <a:srgbClr val="FF0000"/>
                              </a:solidFill>
                              <a:latin typeface="Cambria Math" panose="02040503050406030204" pitchFamily="18" charset="0"/>
                            </a:rPr>
                          </m:ctrlPr>
                        </m:sSupPr>
                        <m:e>
                          <m:r>
                            <a:rPr lang="en-US" altLang="zh-CN" sz="2400" b="1" i="1" smtClean="0">
                              <a:solidFill>
                                <a:srgbClr val="FF0000"/>
                              </a:solidFill>
                              <a:latin typeface="Cambria Math" panose="02040503050406030204" pitchFamily="18" charset="0"/>
                            </a:rPr>
                            <m:t>𝑻</m:t>
                          </m:r>
                        </m:e>
                        <m:sup>
                          <m:r>
                            <a:rPr lang="en-US" altLang="zh-CN" sz="2400" b="1" i="1" smtClean="0">
                              <a:solidFill>
                                <a:srgbClr val="FF0000"/>
                              </a:solidFill>
                              <a:latin typeface="Cambria Math" panose="02040503050406030204" pitchFamily="18" charset="0"/>
                            </a:rPr>
                            <m:t>′</m:t>
                          </m:r>
                        </m:sup>
                      </m:sSup>
                      <m:r>
                        <a:rPr lang="en-US" altLang="zh-CN" sz="2400" b="1" i="1" smtClean="0">
                          <a:solidFill>
                            <a:srgbClr val="FF0000"/>
                          </a:solidFill>
                          <a:latin typeface="Cambria Math" panose="02040503050406030204" pitchFamily="18" charset="0"/>
                        </a:rPr>
                        <m:t>)=</m:t>
                      </m:r>
                      <m:nary>
                        <m:naryPr>
                          <m:chr m:val="∑"/>
                          <m:ctrlPr>
                            <a:rPr lang="en-US" altLang="zh-CN" sz="2400" b="1" i="1" smtClean="0">
                              <a:solidFill>
                                <a:srgbClr val="FF0000"/>
                              </a:solidFill>
                              <a:latin typeface="Cambria Math" panose="02040503050406030204" pitchFamily="18" charset="0"/>
                            </a:rPr>
                          </m:ctrlPr>
                        </m:naryPr>
                        <m:sub>
                          <m:r>
                            <m:rPr>
                              <m:brk m:alnAt="23"/>
                            </m:rPr>
                            <a:rPr lang="en-US" altLang="zh-CN" sz="2400" b="1" i="1" smtClean="0">
                              <a:solidFill>
                                <a:srgbClr val="FF0000"/>
                              </a:solidFill>
                              <a:latin typeface="Cambria Math" panose="02040503050406030204" pitchFamily="18" charset="0"/>
                            </a:rPr>
                            <m:t>𝒊</m:t>
                          </m:r>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𝟏</m:t>
                          </m:r>
                        </m:sub>
                        <m:sup>
                          <m:r>
                            <a:rPr lang="en-US" altLang="zh-CN" sz="2400" b="1" i="1" smtClean="0">
                              <a:solidFill>
                                <a:srgbClr val="FF0000"/>
                              </a:solidFill>
                              <a:latin typeface="Cambria Math" panose="02040503050406030204" pitchFamily="18" charset="0"/>
                            </a:rPr>
                            <m:t>𝒏</m:t>
                          </m:r>
                        </m:sup>
                        <m:e>
                          <m:r>
                            <a:rPr lang="en-US" altLang="zh-CN" sz="2400" b="1" i="1" smtClean="0">
                              <a:solidFill>
                                <a:srgbClr val="FF0000"/>
                              </a:solidFill>
                              <a:latin typeface="Cambria Math" panose="02040503050406030204" pitchFamily="18" charset="0"/>
                            </a:rPr>
                            <m:t>𝒇</m:t>
                          </m:r>
                          <m:d>
                            <m:dPr>
                              <m:ctrlPr>
                                <a:rPr lang="en-US" altLang="zh-CN" sz="2400" b="1" i="1" smtClean="0">
                                  <a:solidFill>
                                    <a:srgbClr val="FF0000"/>
                                  </a:solidFill>
                                  <a:latin typeface="Cambria Math" panose="02040503050406030204" pitchFamily="18" charset="0"/>
                                </a:rPr>
                              </m:ctrlPr>
                            </m:dPr>
                            <m:e>
                              <m:sSub>
                                <m:sSubPr>
                                  <m:ctrlPr>
                                    <a:rPr lang="en-US" altLang="zh-CN" sz="2400" b="1" i="1" smtClean="0">
                                      <a:solidFill>
                                        <a:srgbClr val="FF0000"/>
                                      </a:solidFill>
                                      <a:latin typeface="Cambria Math" panose="02040503050406030204" pitchFamily="18" charset="0"/>
                                    </a:rPr>
                                  </m:ctrlPr>
                                </m:sSubPr>
                                <m:e>
                                  <m:r>
                                    <a:rPr lang="en-US" altLang="zh-CN" sz="2400" b="1" i="1" smtClean="0">
                                      <a:solidFill>
                                        <a:srgbClr val="FF0000"/>
                                      </a:solidFill>
                                      <a:latin typeface="Cambria Math" panose="02040503050406030204" pitchFamily="18" charset="0"/>
                                    </a:rPr>
                                    <m:t>𝒙</m:t>
                                  </m:r>
                                </m:e>
                                <m:sub>
                                  <m:r>
                                    <a:rPr lang="en-US" altLang="zh-CN" sz="2400" b="1" i="1" smtClean="0">
                                      <a:solidFill>
                                        <a:srgbClr val="FF0000"/>
                                      </a:solidFill>
                                      <a:latin typeface="Cambria Math" panose="02040503050406030204" pitchFamily="18" charset="0"/>
                                    </a:rPr>
                                    <m:t>𝒊</m:t>
                                  </m:r>
                                </m:sub>
                              </m:sSub>
                            </m:e>
                          </m:d>
                          <m:r>
                            <a:rPr lang="en-US" altLang="zh-CN" sz="2400" b="1" i="1" smtClean="0">
                              <a:solidFill>
                                <a:srgbClr val="FF0000"/>
                              </a:solidFill>
                              <a:latin typeface="Cambria Math" panose="02040503050406030204" pitchFamily="18" charset="0"/>
                            </a:rPr>
                            <m:t>𝒅</m:t>
                          </m:r>
                          <m:d>
                            <m:dPr>
                              <m:ctrlPr>
                                <a:rPr lang="en-US" altLang="zh-CN" sz="2400" b="1" i="1" smtClean="0">
                                  <a:solidFill>
                                    <a:srgbClr val="FF0000"/>
                                  </a:solidFill>
                                  <a:latin typeface="Cambria Math" panose="02040503050406030204" pitchFamily="18" charset="0"/>
                                </a:rPr>
                              </m:ctrlPr>
                            </m:dPr>
                            <m:e>
                              <m:sSub>
                                <m:sSubPr>
                                  <m:ctrlPr>
                                    <a:rPr lang="en-US" altLang="zh-CN" sz="2400" b="1" i="1" smtClean="0">
                                      <a:solidFill>
                                        <a:srgbClr val="FF0000"/>
                                      </a:solidFill>
                                      <a:latin typeface="Cambria Math" panose="02040503050406030204" pitchFamily="18" charset="0"/>
                                    </a:rPr>
                                  </m:ctrlPr>
                                </m:sSubPr>
                                <m:e>
                                  <m:r>
                                    <a:rPr lang="en-US" altLang="zh-CN" sz="2400" b="1" i="1" smtClean="0">
                                      <a:solidFill>
                                        <a:srgbClr val="FF0000"/>
                                      </a:solidFill>
                                      <a:latin typeface="Cambria Math" panose="02040503050406030204" pitchFamily="18" charset="0"/>
                                    </a:rPr>
                                    <m:t>𝒙</m:t>
                                  </m:r>
                                </m:e>
                                <m:sub>
                                  <m:r>
                                    <a:rPr lang="en-US" altLang="zh-CN" sz="2400" b="1" i="1" smtClean="0">
                                      <a:solidFill>
                                        <a:srgbClr val="FF0000"/>
                                      </a:solidFill>
                                      <a:latin typeface="Cambria Math" panose="02040503050406030204" pitchFamily="18" charset="0"/>
                                    </a:rPr>
                                    <m:t>𝒊</m:t>
                                  </m:r>
                                </m:sub>
                              </m:sSub>
                            </m:e>
                          </m:d>
                          <m:r>
                            <a:rPr lang="en-US" altLang="zh-CN" sz="2400" b="1" i="1" smtClean="0">
                              <a:solidFill>
                                <a:srgbClr val="FF0000"/>
                              </a:solidFill>
                              <a:latin typeface="Cambria Math" panose="02040503050406030204" pitchFamily="18" charset="0"/>
                            </a:rPr>
                            <m:t>−</m:t>
                          </m:r>
                        </m:e>
                      </m:nary>
                      <m:nary>
                        <m:naryPr>
                          <m:chr m:val="∑"/>
                          <m:ctrlPr>
                            <a:rPr lang="en-US" altLang="zh-CN" sz="2400" b="1" i="1">
                              <a:solidFill>
                                <a:srgbClr val="FF0000"/>
                              </a:solidFill>
                              <a:latin typeface="Cambria Math" panose="02040503050406030204" pitchFamily="18" charset="0"/>
                            </a:rPr>
                          </m:ctrlPr>
                        </m:naryPr>
                        <m:sub>
                          <m:r>
                            <m:rPr>
                              <m:brk m:alnAt="23"/>
                            </m:rPr>
                            <a:rPr lang="en-US" altLang="zh-CN" sz="2400" b="1" i="1">
                              <a:solidFill>
                                <a:srgbClr val="FF0000"/>
                              </a:solidFill>
                              <a:latin typeface="Cambria Math" panose="02040503050406030204" pitchFamily="18" charset="0"/>
                            </a:rPr>
                            <m:t>𝒊</m:t>
                          </m:r>
                          <m:r>
                            <a:rPr lang="en-US" altLang="zh-CN" sz="2400" b="1" i="1">
                              <a:solidFill>
                                <a:srgbClr val="FF0000"/>
                              </a:solidFill>
                              <a:latin typeface="Cambria Math" panose="02040503050406030204" pitchFamily="18" charset="0"/>
                            </a:rPr>
                            <m:t>=</m:t>
                          </m:r>
                          <m:r>
                            <a:rPr lang="en-US" altLang="zh-CN" sz="2400" b="1" i="1">
                              <a:solidFill>
                                <a:srgbClr val="FF0000"/>
                              </a:solidFill>
                              <a:latin typeface="Cambria Math" panose="02040503050406030204" pitchFamily="18" charset="0"/>
                            </a:rPr>
                            <m:t>𝟏</m:t>
                          </m:r>
                        </m:sub>
                        <m:sup>
                          <m:r>
                            <a:rPr lang="en-US" altLang="zh-CN" sz="2400" b="1" i="1">
                              <a:solidFill>
                                <a:srgbClr val="FF0000"/>
                              </a:solidFill>
                              <a:latin typeface="Cambria Math" panose="02040503050406030204" pitchFamily="18" charset="0"/>
                            </a:rPr>
                            <m:t>𝒏</m:t>
                          </m:r>
                        </m:sup>
                        <m:e>
                          <m:r>
                            <a:rPr lang="en-US" altLang="zh-CN" sz="2400" b="1" i="1">
                              <a:solidFill>
                                <a:srgbClr val="FF0000"/>
                              </a:solidFill>
                              <a:latin typeface="Cambria Math" panose="02040503050406030204" pitchFamily="18" charset="0"/>
                            </a:rPr>
                            <m:t>𝒇</m:t>
                          </m:r>
                          <m:d>
                            <m:dPr>
                              <m:ctrlPr>
                                <a:rPr lang="en-US" altLang="zh-CN" sz="2400" b="1" i="1">
                                  <a:solidFill>
                                    <a:srgbClr val="FF0000"/>
                                  </a:solidFill>
                                  <a:latin typeface="Cambria Math" panose="02040503050406030204" pitchFamily="18" charset="0"/>
                                </a:rPr>
                              </m:ctrlPr>
                            </m:dPr>
                            <m:e>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𝒙</m:t>
                                  </m:r>
                                </m:e>
                                <m:sub>
                                  <m:r>
                                    <a:rPr lang="en-US" altLang="zh-CN" sz="2400" b="1" i="1">
                                      <a:solidFill>
                                        <a:srgbClr val="FF0000"/>
                                      </a:solidFill>
                                      <a:latin typeface="Cambria Math" panose="02040503050406030204" pitchFamily="18" charset="0"/>
                                    </a:rPr>
                                    <m:t>𝒊</m:t>
                                  </m:r>
                                </m:sub>
                              </m:sSub>
                            </m:e>
                          </m:d>
                          <m:r>
                            <a:rPr lang="en-US" altLang="zh-CN" sz="2400" b="1" i="1">
                              <a:solidFill>
                                <a:srgbClr val="FF0000"/>
                              </a:solidFill>
                              <a:latin typeface="Cambria Math" panose="02040503050406030204" pitchFamily="18" charset="0"/>
                            </a:rPr>
                            <m:t>𝒅</m:t>
                          </m:r>
                          <m:r>
                            <a:rPr lang="en-US" altLang="zh-CN" sz="2400" b="1" i="1" smtClean="0">
                              <a:solidFill>
                                <a:srgbClr val="FF0000"/>
                              </a:solidFill>
                              <a:latin typeface="Cambria Math" panose="02040503050406030204" pitchFamily="18" charset="0"/>
                            </a:rPr>
                            <m:t>′</m:t>
                          </m:r>
                          <m:d>
                            <m:dPr>
                              <m:ctrlPr>
                                <a:rPr lang="en-US" altLang="zh-CN" sz="2400" b="1" i="1">
                                  <a:solidFill>
                                    <a:srgbClr val="FF0000"/>
                                  </a:solidFill>
                                  <a:latin typeface="Cambria Math" panose="02040503050406030204" pitchFamily="18" charset="0"/>
                                </a:rPr>
                              </m:ctrlPr>
                            </m:dPr>
                            <m:e>
                              <m:sSub>
                                <m:sSubPr>
                                  <m:ctrlPr>
                                    <a:rPr lang="en-US" altLang="zh-CN" sz="2400" b="1" i="1" smtClean="0">
                                      <a:solidFill>
                                        <a:srgbClr val="FF0000"/>
                                      </a:solidFill>
                                      <a:latin typeface="Cambria Math" panose="02040503050406030204" pitchFamily="18" charset="0"/>
                                    </a:rPr>
                                  </m:ctrlPr>
                                </m:sSubPr>
                                <m:e>
                                  <m:r>
                                    <a:rPr lang="en-US" altLang="zh-CN" sz="2400" b="1" i="1" smtClean="0">
                                      <a:solidFill>
                                        <a:srgbClr val="FF0000"/>
                                      </a:solidFill>
                                      <a:latin typeface="Cambria Math" panose="02040503050406030204" pitchFamily="18" charset="0"/>
                                    </a:rPr>
                                    <m:t>𝒙</m:t>
                                  </m:r>
                                </m:e>
                                <m:sub>
                                  <m:r>
                                    <a:rPr lang="en-US" altLang="zh-CN" sz="2400" b="1" i="1" smtClean="0">
                                      <a:solidFill>
                                        <a:srgbClr val="FF0000"/>
                                      </a:solidFill>
                                      <a:latin typeface="Cambria Math" panose="02040503050406030204" pitchFamily="18" charset="0"/>
                                    </a:rPr>
                                    <m:t>𝒊</m:t>
                                  </m:r>
                                </m:sub>
                              </m:sSub>
                            </m:e>
                          </m:d>
                        </m:e>
                      </m:nary>
                    </m:oMath>
                  </m:oMathPara>
                </a14:m>
                <a:endParaRPr lang="zh-CN" altLang="en-US" sz="2400" b="1" dirty="0">
                  <a:solidFill>
                    <a:srgbClr val="FF0000"/>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0" y="3710314"/>
                <a:ext cx="6558308" cy="1120462"/>
              </a:xfrm>
              <a:prstGeom prst="rect">
                <a:avLst/>
              </a:prstGeom>
              <a:blipFill rotWithShape="0">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0" y="5064367"/>
                <a:ext cx="7024002" cy="6954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𝒇</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𝒂</m:t>
                          </m:r>
                          <m:r>
                            <a:rPr lang="en-US" altLang="zh-CN" sz="2400" b="1" i="1" smtClean="0">
                              <a:solidFill>
                                <a:srgbClr val="FF0000"/>
                              </a:solidFill>
                              <a:latin typeface="Cambria Math" panose="02040503050406030204" pitchFamily="18" charset="0"/>
                            </a:rPr>
                            <m:t> </m:t>
                          </m:r>
                        </m:e>
                      </m:d>
                      <m:r>
                        <a:rPr lang="en-US" altLang="zh-CN" sz="2400" b="1" i="1" smtClean="0">
                          <a:solidFill>
                            <a:srgbClr val="FF0000"/>
                          </a:solidFill>
                          <a:latin typeface="Cambria Math" panose="02040503050406030204" pitchFamily="18" charset="0"/>
                        </a:rPr>
                        <m:t>𝒅</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𝒂</m:t>
                          </m:r>
                        </m:e>
                      </m:d>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𝒇</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𝒙</m:t>
                          </m:r>
                        </m:e>
                      </m:d>
                      <m:r>
                        <a:rPr lang="en-US" altLang="zh-CN" sz="2400" b="1" i="1" smtClean="0">
                          <a:solidFill>
                            <a:srgbClr val="FF0000"/>
                          </a:solidFill>
                          <a:latin typeface="Cambria Math" panose="02040503050406030204" pitchFamily="18" charset="0"/>
                        </a:rPr>
                        <m:t>𝒅</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𝒙</m:t>
                          </m:r>
                        </m:e>
                      </m:d>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𝒇</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𝒙</m:t>
                          </m:r>
                        </m:e>
                      </m:d>
                      <m:r>
                        <a:rPr lang="en-US" altLang="zh-CN" sz="2400" b="1" i="1" smtClean="0">
                          <a:solidFill>
                            <a:srgbClr val="FF0000"/>
                          </a:solidFill>
                          <a:latin typeface="Cambria Math" panose="02040503050406030204" pitchFamily="18" charset="0"/>
                        </a:rPr>
                        <m:t>𝒅</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𝒂</m:t>
                          </m:r>
                        </m:e>
                      </m:d>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𝒇</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𝒂</m:t>
                          </m:r>
                        </m:e>
                      </m:d>
                      <m:r>
                        <a:rPr lang="en-US" altLang="zh-CN" sz="2400" b="1" i="1" smtClean="0">
                          <a:solidFill>
                            <a:srgbClr val="FF0000"/>
                          </a:solidFill>
                          <a:latin typeface="Cambria Math" panose="02040503050406030204" pitchFamily="18" charset="0"/>
                        </a:rPr>
                        <m:t>𝒅</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𝒙</m:t>
                          </m:r>
                        </m:e>
                      </m:d>
                    </m:oMath>
                  </m:oMathPara>
                </a14:m>
                <a:endParaRPr lang="zh-CN" altLang="en-US" sz="2400" b="1" dirty="0">
                  <a:solidFill>
                    <a:srgbClr val="FF0000"/>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0" y="5064367"/>
                <a:ext cx="7024002" cy="695459"/>
              </a:xfrm>
              <a:prstGeom prst="rect">
                <a:avLst/>
              </a:prstGeom>
              <a:blipFill rotWithShape="0">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0" y="5874995"/>
                <a:ext cx="5190186" cy="6954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𝒇</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𝒂</m:t>
                          </m:r>
                          <m:r>
                            <a:rPr lang="en-US" altLang="zh-CN" sz="2400" b="1" i="1" smtClean="0">
                              <a:solidFill>
                                <a:srgbClr val="FF0000"/>
                              </a:solidFill>
                              <a:latin typeface="Cambria Math" panose="02040503050406030204" pitchFamily="18" charset="0"/>
                            </a:rPr>
                            <m:t> </m:t>
                          </m:r>
                        </m:e>
                      </m:d>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𝒇</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𝒙</m:t>
                          </m:r>
                        </m:e>
                      </m:d>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𝒅</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𝒂</m:t>
                          </m:r>
                        </m:e>
                      </m:d>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𝒅</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𝒙</m:t>
                          </m:r>
                        </m:e>
                      </m:d>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𝟎</m:t>
                      </m:r>
                    </m:oMath>
                  </m:oMathPara>
                </a14:m>
                <a:endParaRPr lang="zh-CN" altLang="en-US" sz="2400" b="1" dirty="0">
                  <a:solidFill>
                    <a:srgbClr val="FF0000"/>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0" y="5874995"/>
                <a:ext cx="5190186" cy="695459"/>
              </a:xfrm>
              <a:prstGeom prst="rect">
                <a:avLst/>
              </a:prstGeom>
              <a:blipFill rotWithShape="0">
                <a:blip r:embed="rId6"/>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5957285" y="5874995"/>
                <a:ext cx="2545558"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1" i="1" smtClean="0">
                          <a:solidFill>
                            <a:srgbClr val="0000CC"/>
                          </a:solidFill>
                          <a:latin typeface="Cambria Math" panose="02040503050406030204" pitchFamily="18" charset="0"/>
                        </a:rPr>
                        <m:t>𝑩</m:t>
                      </m:r>
                      <m:d>
                        <m:dPr>
                          <m:ctrlPr>
                            <a:rPr lang="en-US" altLang="zh-CN" sz="2800" b="1" i="1">
                              <a:solidFill>
                                <a:srgbClr val="0000CC"/>
                              </a:solidFill>
                              <a:latin typeface="Cambria Math" panose="02040503050406030204" pitchFamily="18" charset="0"/>
                            </a:rPr>
                          </m:ctrlPr>
                        </m:dPr>
                        <m:e>
                          <m:r>
                            <a:rPr lang="en-US" altLang="zh-CN" sz="2800" b="1" i="1">
                              <a:solidFill>
                                <a:srgbClr val="0000CC"/>
                              </a:solidFill>
                              <a:latin typeface="Cambria Math" panose="02040503050406030204" pitchFamily="18" charset="0"/>
                            </a:rPr>
                            <m:t>𝑻</m:t>
                          </m:r>
                        </m:e>
                      </m:d>
                      <m:r>
                        <a:rPr lang="en-US" altLang="zh-CN" sz="2800" b="1" i="1" smtClean="0">
                          <a:solidFill>
                            <a:srgbClr val="0000CC"/>
                          </a:solidFill>
                          <a:latin typeface="Cambria Math" panose="02040503050406030204" pitchFamily="18" charset="0"/>
                        </a:rPr>
                        <m:t>≥</m:t>
                      </m:r>
                      <m:r>
                        <a:rPr lang="en-US" altLang="zh-CN" sz="2800" b="1" i="1">
                          <a:solidFill>
                            <a:srgbClr val="0000CC"/>
                          </a:solidFill>
                          <a:latin typeface="Cambria Math" panose="02040503050406030204" pitchFamily="18" charset="0"/>
                        </a:rPr>
                        <m:t>𝑩</m:t>
                      </m:r>
                      <m:r>
                        <a:rPr lang="en-US" altLang="zh-CN" sz="2800" b="1" i="1">
                          <a:solidFill>
                            <a:srgbClr val="0000CC"/>
                          </a:solidFill>
                          <a:latin typeface="Cambria Math" panose="02040503050406030204" pitchFamily="18" charset="0"/>
                        </a:rPr>
                        <m:t>(</m:t>
                      </m:r>
                      <m:sSup>
                        <m:sSupPr>
                          <m:ctrlPr>
                            <a:rPr lang="en-US" altLang="zh-CN" sz="2800" b="1" i="1">
                              <a:solidFill>
                                <a:srgbClr val="0000CC"/>
                              </a:solidFill>
                              <a:latin typeface="Cambria Math" panose="02040503050406030204" pitchFamily="18" charset="0"/>
                            </a:rPr>
                          </m:ctrlPr>
                        </m:sSupPr>
                        <m:e>
                          <m:r>
                            <a:rPr lang="en-US" altLang="zh-CN" sz="2800" b="1" i="1">
                              <a:solidFill>
                                <a:srgbClr val="0000CC"/>
                              </a:solidFill>
                              <a:latin typeface="Cambria Math" panose="02040503050406030204" pitchFamily="18" charset="0"/>
                            </a:rPr>
                            <m:t>𝑻</m:t>
                          </m:r>
                        </m:e>
                        <m:sup>
                          <m:r>
                            <a:rPr lang="en-US" altLang="zh-CN" sz="2800" b="1" i="1">
                              <a:solidFill>
                                <a:srgbClr val="0000CC"/>
                              </a:solidFill>
                              <a:latin typeface="Cambria Math" panose="02040503050406030204" pitchFamily="18" charset="0"/>
                            </a:rPr>
                            <m:t>′</m:t>
                          </m:r>
                        </m:sup>
                      </m:sSup>
                      <m:r>
                        <a:rPr lang="en-US" altLang="zh-CN" sz="2800" b="1" i="1">
                          <a:solidFill>
                            <a:srgbClr val="0000CC"/>
                          </a:solidFill>
                          <a:latin typeface="Cambria Math" panose="02040503050406030204" pitchFamily="18" charset="0"/>
                        </a:rPr>
                        <m:t>)</m:t>
                      </m:r>
                    </m:oMath>
                  </m:oMathPara>
                </a14:m>
                <a:endParaRPr lang="zh-CN" altLang="en-US" sz="2800" dirty="0">
                  <a:solidFill>
                    <a:srgbClr val="0000CC"/>
                  </a:solidFill>
                </a:endParaRPr>
              </a:p>
            </p:txBody>
          </p:sp>
        </mc:Choice>
        <mc:Fallback xmlns="">
          <p:sp>
            <p:nvSpPr>
              <p:cNvPr id="9" name="矩形 8"/>
              <p:cNvSpPr>
                <a:spLocks noRot="1" noChangeAspect="1" noMove="1" noResize="1" noEditPoints="1" noAdjustHandles="1" noChangeArrowheads="1" noChangeShapeType="1" noTextEdit="1"/>
              </p:cNvSpPr>
              <p:nvPr/>
            </p:nvSpPr>
            <p:spPr>
              <a:xfrm>
                <a:off x="5957285" y="5874995"/>
                <a:ext cx="2545558" cy="523220"/>
              </a:xfrm>
              <a:prstGeom prst="rect">
                <a:avLst/>
              </a:prstGeom>
              <a:blipFill rotWithShape="0">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952983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11974" y="2280471"/>
                <a:ext cx="9132026" cy="1506087"/>
              </a:xfrm>
            </p:spPr>
            <p:txBody>
              <a:bodyPr/>
              <a:lstStyle/>
              <a:p>
                <a:pPr marL="0" indent="0">
                  <a:spcBef>
                    <a:spcPts val="0"/>
                  </a:spcBef>
                  <a:spcAft>
                    <a:spcPts val="0"/>
                  </a:spcAft>
                  <a:buNone/>
                </a:pPr>
                <a:r>
                  <a:rPr lang="zh-CN" altLang="en-US" sz="2400" dirty="0">
                    <a:latin typeface="Times New Roman" panose="02020603050405020304" pitchFamily="18" charset="0"/>
                    <a:cs typeface="Times New Roman" panose="02020603050405020304" pitchFamily="18" charset="0"/>
                  </a:rPr>
                  <a:t>假设</a:t>
                </a:r>
                <a:r>
                  <a:rPr lang="en-US" altLang="zh-CN" sz="2400" i="1" dirty="0">
                    <a:latin typeface="Times New Roman" panose="02020603050405020304" pitchFamily="18" charset="0"/>
                    <a:cs typeface="Times New Roman" panose="02020603050405020304" pitchFamily="18" charset="0"/>
                  </a:rPr>
                  <a:t>T</a:t>
                </a:r>
                <a:r>
                  <a:rPr lang="zh-CN" altLang="en-US" sz="2400" dirty="0">
                    <a:latin typeface="Times New Roman" panose="02020603050405020304" pitchFamily="18" charset="0"/>
                    <a:cs typeface="Times New Roman" panose="02020603050405020304" pitchFamily="18" charset="0"/>
                  </a:rPr>
                  <a:t>是最优前缀码的二叉树，</a:t>
                </a:r>
                <a:r>
                  <a:rPr lang="en-US" altLang="zh-CN" sz="2400" i="1" dirty="0">
                    <a:latin typeface="Times New Roman" panose="02020603050405020304" pitchFamily="18" charset="0"/>
                    <a:cs typeface="Times New Roman" panose="02020603050405020304" pitchFamily="18" charset="0"/>
                  </a:rPr>
                  <a:t>f(a)≤ f(b)</a:t>
                </a:r>
              </a:p>
              <a:p>
                <a:pPr marL="0" indent="0">
                  <a:spcBef>
                    <a:spcPts val="0"/>
                  </a:spcBef>
                  <a:spcAft>
                    <a:spcPts val="0"/>
                  </a:spcAft>
                  <a:buNone/>
                </a:pPr>
                <a:r>
                  <a:rPr lang="zh-CN" altLang="en-US" sz="2400" dirty="0">
                    <a:latin typeface="Times New Roman" panose="02020603050405020304" pitchFamily="18" charset="0"/>
                    <a:cs typeface="Times New Roman" panose="02020603050405020304" pitchFamily="18" charset="0"/>
                  </a:rPr>
                  <a:t>已知</a:t>
                </a:r>
                <a:r>
                  <a:rPr lang="en-US" altLang="zh-CN" sz="2400" i="1" dirty="0">
                    <a:latin typeface="Times New Roman" panose="02020603050405020304" pitchFamily="18" charset="0"/>
                    <a:cs typeface="Times New Roman" panose="02020603050405020304" pitchFamily="18" charset="0"/>
                  </a:rPr>
                  <a:t>f</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f</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y</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频率最小</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则 </a:t>
                </a:r>
                <a:r>
                  <a:rPr lang="en-US" altLang="zh-CN" sz="2400" i="1" dirty="0">
                    <a:latin typeface="Times New Roman" panose="02020603050405020304" pitchFamily="18" charset="0"/>
                    <a:cs typeface="Times New Roman" panose="02020603050405020304" pitchFamily="18" charset="0"/>
                  </a:rPr>
                  <a:t>f(x)≤ f(a),f(y)≤ f(b)</a:t>
                </a:r>
              </a:p>
              <a:p>
                <a:pPr marL="0" indent="0">
                  <a:spcBef>
                    <a:spcPts val="0"/>
                  </a:spcBef>
                  <a:spcAft>
                    <a:spcPts val="0"/>
                  </a:spcAft>
                  <a:buNone/>
                </a:pPr>
                <a:r>
                  <a:rPr lang="zh-CN" altLang="en-US" sz="2400" dirty="0">
                    <a:latin typeface="Times New Roman" panose="02020603050405020304" pitchFamily="18" charset="0"/>
                    <a:cs typeface="Times New Roman" panose="02020603050405020304" pitchFamily="18" charset="0"/>
                  </a:rPr>
                  <a:t>在</a:t>
                </a:r>
                <a:r>
                  <a:rPr lang="en-US" altLang="zh-CN" sz="2400" i="1" dirty="0">
                    <a:latin typeface="Times New Roman" panose="02020603050405020304" pitchFamily="18" charset="0"/>
                    <a:cs typeface="Times New Roman" panose="02020603050405020304" pitchFamily="18" charset="0"/>
                  </a:rPr>
                  <a:t>T</a:t>
                </a:r>
                <a:r>
                  <a:rPr lang="zh-CN" altLang="en-US" sz="2400" dirty="0">
                    <a:latin typeface="Times New Roman" panose="02020603050405020304" pitchFamily="18" charset="0"/>
                    <a:cs typeface="Times New Roman" panose="02020603050405020304" pitchFamily="18" charset="0"/>
                  </a:rPr>
                  <a:t>中交换</a:t>
                </a:r>
                <a:r>
                  <a:rPr lang="en-US" altLang="zh-CN"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和</a:t>
                </a:r>
                <a:r>
                  <a:rPr lang="en-US" altLang="zh-CN" sz="2400" i="1"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生成一棵新</a:t>
                </a:r>
                <a:r>
                  <a:rPr lang="en-US" altLang="zh-CN" sz="2400" i="1" dirty="0">
                    <a:latin typeface="Times New Roman" panose="02020603050405020304" pitchFamily="18" charset="0"/>
                    <a:cs typeface="Times New Roman" panose="02020603050405020304" pitchFamily="18" charset="0"/>
                  </a:rPr>
                  <a:t>T</a:t>
                </a:r>
                <a14:m>
                  <m:oMath xmlns:m="http://schemas.openxmlformats.org/officeDocument/2006/math">
                    <m:r>
                      <a:rPr lang="en-US" altLang="zh-CN" sz="2400" b="1" i="1" smtClean="0">
                        <a:solidFill>
                          <a:srgbClr val="FF0000"/>
                        </a:solidFill>
                        <a:latin typeface="Cambria Math" panose="02040503050406030204" pitchFamily="18" charset="0"/>
                      </a:rPr>
                      <m:t> </m:t>
                    </m:r>
                    <m:r>
                      <a:rPr lang="en-US" altLang="zh-CN" sz="2400" i="1">
                        <a:solidFill>
                          <a:srgbClr val="FF0000"/>
                        </a:solidFill>
                        <a:latin typeface="Cambria Math" panose="02040503050406030204" pitchFamily="18" charset="0"/>
                      </a:rPr>
                      <m:t>′ </m:t>
                    </m:r>
                  </m:oMath>
                </a14:m>
                <a:r>
                  <a:rPr lang="zh-CN" altLang="en-US" sz="2400" i="1"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在</a:t>
                </a:r>
                <a:r>
                  <a:rPr lang="en-US" altLang="zh-CN" sz="2400" i="1" dirty="0">
                    <a:latin typeface="Times New Roman" panose="02020603050405020304" pitchFamily="18" charset="0"/>
                    <a:cs typeface="Times New Roman" panose="02020603050405020304" pitchFamily="18" charset="0"/>
                  </a:rPr>
                  <a:t>T </a:t>
                </a:r>
                <a14:m>
                  <m:oMath xmlns:m="http://schemas.openxmlformats.org/officeDocument/2006/math">
                    <m:r>
                      <a:rPr lang="en-US" altLang="zh-CN" sz="2400" i="1">
                        <a:solidFill>
                          <a:srgbClr val="FF0000"/>
                        </a:solidFill>
                        <a:latin typeface="Cambria Math" panose="02040503050406030204" pitchFamily="18" charset="0"/>
                      </a:rPr>
                      <m:t>′</m:t>
                    </m:r>
                  </m:oMath>
                </a14:m>
                <a:r>
                  <a:rPr lang="zh-CN" altLang="en-US" sz="2400" dirty="0">
                    <a:latin typeface="Times New Roman" panose="02020603050405020304" pitchFamily="18" charset="0"/>
                    <a:cs typeface="Times New Roman" panose="02020603050405020304" pitchFamily="18" charset="0"/>
                  </a:rPr>
                  <a:t>中交换</a:t>
                </a:r>
                <a:r>
                  <a:rPr lang="en-US" altLang="zh-CN" sz="2400" i="1"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和</a:t>
                </a:r>
                <a:r>
                  <a:rPr lang="en-US" altLang="zh-CN" sz="2400" i="1"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生成一棵新</a:t>
                </a:r>
                <a:r>
                  <a:rPr lang="en-US" altLang="zh-CN" sz="2400" i="1" dirty="0">
                    <a:latin typeface="Times New Roman" panose="02020603050405020304" pitchFamily="18" charset="0"/>
                    <a:cs typeface="Times New Roman" panose="02020603050405020304" pitchFamily="18" charset="0"/>
                  </a:rPr>
                  <a:t>T </a:t>
                </a:r>
                <a14:m>
                  <m:oMath xmlns:m="http://schemas.openxmlformats.org/officeDocument/2006/math">
                    <m:r>
                      <a:rPr lang="en-US" altLang="zh-CN" sz="2400" i="1">
                        <a:solidFill>
                          <a:srgbClr val="FF0000"/>
                        </a:solidFill>
                        <a:latin typeface="Cambria Math" panose="02040503050406030204" pitchFamily="18" charset="0"/>
                      </a:rPr>
                      <m:t>′′</m:t>
                    </m:r>
                  </m:oMath>
                </a14:m>
                <a:endParaRPr lang="en-US" altLang="zh-CN" sz="2400" i="1" dirty="0">
                  <a:latin typeface="Times New Roman" panose="02020603050405020304" pitchFamily="18" charset="0"/>
                  <a:cs typeface="Times New Roman" panose="02020603050405020304" pitchFamily="18" charset="0"/>
                </a:endParaRPr>
              </a:p>
              <a:p>
                <a:pPr marL="0" indent="0">
                  <a:spcBef>
                    <a:spcPts val="0"/>
                  </a:spcBef>
                  <a:spcAft>
                    <a:spcPts val="0"/>
                  </a:spcAft>
                  <a:buNone/>
                </a:pPr>
                <a:endParaRPr lang="en-US" altLang="zh-CN" sz="2400" i="1" dirty="0">
                  <a:latin typeface="Times New Roman" panose="02020603050405020304" pitchFamily="18" charset="0"/>
                  <a:cs typeface="Times New Roman" panose="02020603050405020304" pitchFamily="18" charset="0"/>
                </a:endParaRPr>
              </a:p>
              <a:p>
                <a:pPr marL="0" indent="0">
                  <a:buNone/>
                </a:pPr>
                <a:endParaRPr lang="en-US" altLang="zh-CN" dirty="0"/>
              </a:p>
              <a:p>
                <a:pPr marL="0" indent="0">
                  <a:buNone/>
                </a:pP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11974" y="2280471"/>
                <a:ext cx="9132026" cy="1506087"/>
              </a:xfrm>
              <a:blipFill rotWithShape="0">
                <a:blip r:embed="rId2"/>
                <a:stretch>
                  <a:fillRect l="-1068" t="-1619" b="-3644"/>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22797" y="29644"/>
            <a:ext cx="9121203" cy="2136786"/>
          </a:xfrm>
          <a:prstGeom prst="rect">
            <a:avLst/>
          </a:prstGeom>
        </p:spPr>
      </p:pic>
      <mc:AlternateContent xmlns:mc="http://schemas.openxmlformats.org/markup-compatibility/2006" xmlns:a14="http://schemas.microsoft.com/office/drawing/2010/main">
        <mc:Choice Requires="a14">
          <p:sp>
            <p:nvSpPr>
              <p:cNvPr id="7" name="矩形 6"/>
              <p:cNvSpPr/>
              <p:nvPr/>
            </p:nvSpPr>
            <p:spPr>
              <a:xfrm>
                <a:off x="0" y="3737764"/>
                <a:ext cx="8989454" cy="6954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r>
                        <a:rPr lang="en-US" altLang="zh-CN" sz="2400" b="1" i="1" smtClean="0">
                          <a:solidFill>
                            <a:srgbClr val="FF0000"/>
                          </a:solidFill>
                          <a:latin typeface="Cambria Math" panose="02040503050406030204" pitchFamily="18" charset="0"/>
                        </a:rPr>
                        <m:t>𝑩</m:t>
                      </m:r>
                      <m:d>
                        <m:dPr>
                          <m:ctrlPr>
                            <a:rPr lang="en-US" altLang="zh-CN" sz="2400" b="1" i="1">
                              <a:solidFill>
                                <a:srgbClr val="FF0000"/>
                              </a:solidFill>
                              <a:latin typeface="Cambria Math" panose="02040503050406030204" pitchFamily="18" charset="0"/>
                            </a:rPr>
                          </m:ctrlPr>
                        </m:dPr>
                        <m:e>
                          <m:r>
                            <a:rPr lang="en-US" altLang="zh-CN" sz="2400" b="1" i="1">
                              <a:solidFill>
                                <a:srgbClr val="FF0000"/>
                              </a:solidFill>
                              <a:latin typeface="Cambria Math" panose="02040503050406030204" pitchFamily="18" charset="0"/>
                            </a:rPr>
                            <m:t>𝑻</m:t>
                          </m:r>
                          <m:r>
                            <a:rPr lang="en-US" altLang="zh-CN" sz="2400" b="1" i="1">
                              <a:solidFill>
                                <a:srgbClr val="FF0000"/>
                              </a:solidFill>
                              <a:latin typeface="Cambria Math" panose="02040503050406030204" pitchFamily="18" charset="0"/>
                            </a:rPr>
                            <m:t>′</m:t>
                          </m:r>
                        </m:e>
                      </m:d>
                      <m:r>
                        <a:rPr lang="en-US" altLang="zh-CN" sz="2400" b="1" i="1">
                          <a:solidFill>
                            <a:srgbClr val="FF0000"/>
                          </a:solidFill>
                          <a:latin typeface="Cambria Math" panose="02040503050406030204" pitchFamily="18" charset="0"/>
                        </a:rPr>
                        <m:t>−</m:t>
                      </m:r>
                      <m:r>
                        <a:rPr lang="en-US" altLang="zh-CN" sz="2400" b="1" i="1">
                          <a:solidFill>
                            <a:srgbClr val="FF0000"/>
                          </a:solidFill>
                          <a:latin typeface="Cambria Math" panose="02040503050406030204" pitchFamily="18" charset="0"/>
                        </a:rPr>
                        <m:t>𝑩</m:t>
                      </m:r>
                      <m:r>
                        <a:rPr lang="en-US" altLang="zh-CN" sz="2400" b="1" i="1">
                          <a:solidFill>
                            <a:srgbClr val="FF0000"/>
                          </a:solidFill>
                          <a:latin typeface="Cambria Math" panose="02040503050406030204" pitchFamily="18" charset="0"/>
                        </a:rPr>
                        <m:t>(</m:t>
                      </m:r>
                      <m:sSup>
                        <m:sSupPr>
                          <m:ctrlPr>
                            <a:rPr lang="en-US" altLang="zh-CN" sz="2400" b="1" i="1">
                              <a:solidFill>
                                <a:srgbClr val="FF0000"/>
                              </a:solidFill>
                              <a:latin typeface="Cambria Math" panose="02040503050406030204" pitchFamily="18" charset="0"/>
                            </a:rPr>
                          </m:ctrlPr>
                        </m:sSupPr>
                        <m:e>
                          <m:r>
                            <a:rPr lang="en-US" altLang="zh-CN" sz="2400" b="1" i="1">
                              <a:solidFill>
                                <a:srgbClr val="FF0000"/>
                              </a:solidFill>
                              <a:latin typeface="Cambria Math" panose="02040503050406030204" pitchFamily="18" charset="0"/>
                            </a:rPr>
                            <m:t>𝑻</m:t>
                          </m:r>
                        </m:e>
                        <m:sup>
                          <m:r>
                            <a:rPr lang="en-US" altLang="zh-CN" sz="2400" b="1" i="1">
                              <a:solidFill>
                                <a:srgbClr val="FF0000"/>
                              </a:solidFill>
                              <a:latin typeface="Cambria Math" panose="02040503050406030204" pitchFamily="18" charset="0"/>
                            </a:rPr>
                            <m:t>′</m:t>
                          </m:r>
                        </m:sup>
                      </m:sSup>
                      <m:r>
                        <a:rPr lang="en-US" altLang="zh-CN" sz="2400" b="1" i="1">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𝒇</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𝒚</m:t>
                          </m:r>
                          <m:r>
                            <a:rPr lang="en-US" altLang="zh-CN" sz="2400" b="1" i="1" smtClean="0">
                              <a:solidFill>
                                <a:srgbClr val="FF0000"/>
                              </a:solidFill>
                              <a:latin typeface="Cambria Math" panose="02040503050406030204" pitchFamily="18" charset="0"/>
                            </a:rPr>
                            <m:t> </m:t>
                          </m:r>
                        </m:e>
                      </m:d>
                      <m:r>
                        <a:rPr lang="en-US" altLang="zh-CN" sz="2400" b="1" i="1" smtClean="0">
                          <a:solidFill>
                            <a:srgbClr val="FF0000"/>
                          </a:solidFill>
                          <a:latin typeface="Cambria Math" panose="02040503050406030204" pitchFamily="18" charset="0"/>
                        </a:rPr>
                        <m:t>𝒅</m:t>
                      </m:r>
                      <m:r>
                        <a:rPr lang="en-US" altLang="zh-CN" sz="2400" b="1" i="1" smtClean="0">
                          <a:solidFill>
                            <a:srgbClr val="FF0000"/>
                          </a:solidFill>
                          <a:latin typeface="Cambria Math" panose="02040503050406030204" pitchFamily="18" charset="0"/>
                        </a:rPr>
                        <m:t>′</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𝒚</m:t>
                          </m:r>
                        </m:e>
                      </m:d>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𝒇</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𝒃</m:t>
                          </m:r>
                        </m:e>
                      </m:d>
                      <m:r>
                        <a:rPr lang="en-US" altLang="zh-CN" sz="2400" b="1" i="1" smtClean="0">
                          <a:solidFill>
                            <a:srgbClr val="FF0000"/>
                          </a:solidFill>
                          <a:latin typeface="Cambria Math" panose="02040503050406030204" pitchFamily="18" charset="0"/>
                        </a:rPr>
                        <m:t>𝒅</m:t>
                      </m:r>
                      <m:r>
                        <a:rPr lang="en-US" altLang="zh-CN" sz="2400" b="1" i="1" smtClean="0">
                          <a:solidFill>
                            <a:srgbClr val="FF0000"/>
                          </a:solidFill>
                          <a:latin typeface="Cambria Math" panose="02040503050406030204" pitchFamily="18" charset="0"/>
                        </a:rPr>
                        <m:t>′</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𝒃</m:t>
                          </m:r>
                        </m:e>
                      </m:d>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𝒇</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𝒃</m:t>
                          </m:r>
                        </m:e>
                      </m:d>
                      <m:r>
                        <a:rPr lang="en-US" altLang="zh-CN" sz="2400" b="1" i="1" smtClean="0">
                          <a:solidFill>
                            <a:srgbClr val="FF0000"/>
                          </a:solidFill>
                          <a:latin typeface="Cambria Math" panose="02040503050406030204" pitchFamily="18" charset="0"/>
                        </a:rPr>
                        <m:t>𝒅</m:t>
                      </m:r>
                      <m:r>
                        <a:rPr lang="en-US" altLang="zh-CN" sz="2400" b="1" i="1" smtClean="0">
                          <a:solidFill>
                            <a:srgbClr val="FF0000"/>
                          </a:solidFill>
                          <a:latin typeface="Cambria Math" panose="02040503050406030204" pitchFamily="18" charset="0"/>
                        </a:rPr>
                        <m:t>′</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𝒚</m:t>
                          </m:r>
                        </m:e>
                      </m:d>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𝒇</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𝒚</m:t>
                          </m:r>
                        </m:e>
                      </m:d>
                      <m:r>
                        <a:rPr lang="en-US" altLang="zh-CN" sz="2400" b="1" i="1" smtClean="0">
                          <a:solidFill>
                            <a:srgbClr val="FF0000"/>
                          </a:solidFill>
                          <a:latin typeface="Cambria Math" panose="02040503050406030204" pitchFamily="18" charset="0"/>
                        </a:rPr>
                        <m:t>𝒅</m:t>
                      </m:r>
                      <m:r>
                        <a:rPr lang="en-US" altLang="zh-CN" sz="2400" b="1" i="1" smtClean="0">
                          <a:solidFill>
                            <a:srgbClr val="FF0000"/>
                          </a:solidFill>
                          <a:latin typeface="Cambria Math" panose="02040503050406030204" pitchFamily="18" charset="0"/>
                        </a:rPr>
                        <m:t>′</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𝒃</m:t>
                          </m:r>
                        </m:e>
                      </m:d>
                    </m:oMath>
                  </m:oMathPara>
                </a14:m>
                <a:endParaRPr lang="zh-CN" altLang="en-US" sz="2400" b="1" dirty="0">
                  <a:solidFill>
                    <a:srgbClr val="FF0000"/>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0" y="3737764"/>
                <a:ext cx="8989454" cy="695459"/>
              </a:xfrm>
              <a:prstGeom prst="rect">
                <a:avLst/>
              </a:prstGeom>
              <a:blipFill rotWithShape="0">
                <a:blip r:embed="rId4"/>
                <a:stretch>
                  <a:fillRect l="-13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2797" y="4400693"/>
                <a:ext cx="7024002" cy="6954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𝒇</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𝒃</m:t>
                          </m:r>
                        </m:e>
                      </m:d>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𝒇</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𝒚</m:t>
                          </m:r>
                        </m:e>
                      </m:d>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𝒅</m:t>
                      </m:r>
                      <m:r>
                        <a:rPr lang="en-US" altLang="zh-CN" sz="2400" b="1" i="1" smtClean="0">
                          <a:solidFill>
                            <a:srgbClr val="FF0000"/>
                          </a:solidFill>
                          <a:latin typeface="Cambria Math" panose="02040503050406030204" pitchFamily="18" charset="0"/>
                        </a:rPr>
                        <m:t>′</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𝒃</m:t>
                          </m:r>
                        </m:e>
                      </m:d>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𝒅</m:t>
                      </m:r>
                      <m:r>
                        <a:rPr lang="en-US" altLang="zh-CN" sz="2400" b="1" i="1" smtClean="0">
                          <a:solidFill>
                            <a:srgbClr val="FF0000"/>
                          </a:solidFill>
                          <a:latin typeface="Cambria Math" panose="02040503050406030204" pitchFamily="18" charset="0"/>
                        </a:rPr>
                        <m:t>′</m:t>
                      </m:r>
                      <m:d>
                        <m:dPr>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𝒚</m:t>
                          </m:r>
                        </m:e>
                      </m:d>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𝟎</m:t>
                      </m:r>
                    </m:oMath>
                  </m:oMathPara>
                </a14:m>
                <a:endParaRPr lang="zh-CN" altLang="en-US" sz="2400" b="1" dirty="0">
                  <a:solidFill>
                    <a:srgbClr val="FF0000"/>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22797" y="4400693"/>
                <a:ext cx="7024002" cy="695459"/>
              </a:xfrm>
              <a:prstGeom prst="rect">
                <a:avLst/>
              </a:prstGeom>
              <a:blipFill rotWithShape="0">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5472569" y="4411402"/>
                <a:ext cx="2545558"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1" i="1" smtClean="0">
                          <a:solidFill>
                            <a:srgbClr val="0000CC"/>
                          </a:solidFill>
                          <a:latin typeface="Cambria Math" panose="02040503050406030204" pitchFamily="18" charset="0"/>
                        </a:rPr>
                        <m:t>𝑩</m:t>
                      </m:r>
                      <m:d>
                        <m:dPr>
                          <m:ctrlPr>
                            <a:rPr lang="en-US" altLang="zh-CN" sz="2800" b="1" i="1">
                              <a:solidFill>
                                <a:srgbClr val="0000CC"/>
                              </a:solidFill>
                              <a:latin typeface="Cambria Math" panose="02040503050406030204" pitchFamily="18" charset="0"/>
                            </a:rPr>
                          </m:ctrlPr>
                        </m:dPr>
                        <m:e>
                          <m:r>
                            <a:rPr lang="en-US" altLang="zh-CN" sz="2800" b="1" i="1">
                              <a:solidFill>
                                <a:srgbClr val="0000CC"/>
                              </a:solidFill>
                              <a:latin typeface="Cambria Math" panose="02040503050406030204" pitchFamily="18" charset="0"/>
                            </a:rPr>
                            <m:t>𝑻</m:t>
                          </m:r>
                          <m:r>
                            <a:rPr lang="en-US" altLang="zh-CN" sz="2800" b="1" i="1" smtClean="0">
                              <a:solidFill>
                                <a:srgbClr val="0000CC"/>
                              </a:solidFill>
                              <a:latin typeface="Cambria Math" panose="02040503050406030204" pitchFamily="18" charset="0"/>
                            </a:rPr>
                            <m:t>′</m:t>
                          </m:r>
                        </m:e>
                      </m:d>
                      <m:r>
                        <a:rPr lang="en-US" altLang="zh-CN" sz="2800" b="1" i="1" smtClean="0">
                          <a:solidFill>
                            <a:srgbClr val="0000CC"/>
                          </a:solidFill>
                          <a:latin typeface="Cambria Math" panose="02040503050406030204" pitchFamily="18" charset="0"/>
                        </a:rPr>
                        <m:t>≥</m:t>
                      </m:r>
                      <m:r>
                        <a:rPr lang="en-US" altLang="zh-CN" sz="2800" b="1" i="1">
                          <a:solidFill>
                            <a:srgbClr val="0000CC"/>
                          </a:solidFill>
                          <a:latin typeface="Cambria Math" panose="02040503050406030204" pitchFamily="18" charset="0"/>
                        </a:rPr>
                        <m:t>𝑩</m:t>
                      </m:r>
                      <m:r>
                        <a:rPr lang="en-US" altLang="zh-CN" sz="2800" b="1" i="1">
                          <a:solidFill>
                            <a:srgbClr val="0000CC"/>
                          </a:solidFill>
                          <a:latin typeface="Cambria Math" panose="02040503050406030204" pitchFamily="18" charset="0"/>
                        </a:rPr>
                        <m:t>(</m:t>
                      </m:r>
                      <m:sSup>
                        <m:sSupPr>
                          <m:ctrlPr>
                            <a:rPr lang="en-US" altLang="zh-CN" sz="2800" b="1" i="1">
                              <a:solidFill>
                                <a:srgbClr val="0000CC"/>
                              </a:solidFill>
                              <a:latin typeface="Cambria Math" panose="02040503050406030204" pitchFamily="18" charset="0"/>
                            </a:rPr>
                          </m:ctrlPr>
                        </m:sSupPr>
                        <m:e>
                          <m:r>
                            <a:rPr lang="en-US" altLang="zh-CN" sz="2800" b="1" i="1">
                              <a:solidFill>
                                <a:srgbClr val="0000CC"/>
                              </a:solidFill>
                              <a:latin typeface="Cambria Math" panose="02040503050406030204" pitchFamily="18" charset="0"/>
                            </a:rPr>
                            <m:t>𝑻</m:t>
                          </m:r>
                        </m:e>
                        <m:sup>
                          <m:r>
                            <a:rPr lang="en-US" altLang="zh-CN" sz="2800" b="1" i="1">
                              <a:solidFill>
                                <a:srgbClr val="0000CC"/>
                              </a:solidFill>
                              <a:latin typeface="Cambria Math" panose="02040503050406030204" pitchFamily="18" charset="0"/>
                            </a:rPr>
                            <m:t>′</m:t>
                          </m:r>
                          <m:r>
                            <a:rPr lang="en-US" altLang="zh-CN" sz="2800" b="1" i="1" smtClean="0">
                              <a:solidFill>
                                <a:srgbClr val="0000CC"/>
                              </a:solidFill>
                              <a:latin typeface="Cambria Math" panose="02040503050406030204" pitchFamily="18" charset="0"/>
                            </a:rPr>
                            <m:t>′</m:t>
                          </m:r>
                        </m:sup>
                      </m:sSup>
                      <m:r>
                        <a:rPr lang="en-US" altLang="zh-CN" sz="2800" b="1" i="1">
                          <a:solidFill>
                            <a:srgbClr val="0000CC"/>
                          </a:solidFill>
                          <a:latin typeface="Cambria Math" panose="02040503050406030204" pitchFamily="18" charset="0"/>
                        </a:rPr>
                        <m:t>)</m:t>
                      </m:r>
                    </m:oMath>
                  </m:oMathPara>
                </a14:m>
                <a:endParaRPr lang="zh-CN" altLang="en-US" sz="2800" dirty="0">
                  <a:solidFill>
                    <a:srgbClr val="0000CC"/>
                  </a:solidFill>
                </a:endParaRPr>
              </a:p>
            </p:txBody>
          </p:sp>
        </mc:Choice>
        <mc:Fallback xmlns="">
          <p:sp>
            <p:nvSpPr>
              <p:cNvPr id="9" name="矩形 8"/>
              <p:cNvSpPr>
                <a:spLocks noRot="1" noChangeAspect="1" noMove="1" noResize="1" noEditPoints="1" noAdjustHandles="1" noChangeArrowheads="1" noChangeShapeType="1" noTextEdit="1"/>
              </p:cNvSpPr>
              <p:nvPr/>
            </p:nvSpPr>
            <p:spPr>
              <a:xfrm>
                <a:off x="5472569" y="4411402"/>
                <a:ext cx="2545558" cy="523220"/>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6160922" y="5131820"/>
                <a:ext cx="2545558"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1" i="1" smtClean="0">
                          <a:solidFill>
                            <a:srgbClr val="0000CC"/>
                          </a:solidFill>
                          <a:latin typeface="Cambria Math" panose="02040503050406030204" pitchFamily="18" charset="0"/>
                        </a:rPr>
                        <m:t>𝑩</m:t>
                      </m:r>
                      <m:d>
                        <m:dPr>
                          <m:ctrlPr>
                            <a:rPr lang="en-US" altLang="zh-CN" sz="2800" b="1" i="1">
                              <a:solidFill>
                                <a:srgbClr val="0000CC"/>
                              </a:solidFill>
                              <a:latin typeface="Cambria Math" panose="02040503050406030204" pitchFamily="18" charset="0"/>
                            </a:rPr>
                          </m:ctrlPr>
                        </m:dPr>
                        <m:e>
                          <m:r>
                            <a:rPr lang="en-US" altLang="zh-CN" sz="2800" b="1" i="1">
                              <a:solidFill>
                                <a:srgbClr val="0000CC"/>
                              </a:solidFill>
                              <a:latin typeface="Cambria Math" panose="02040503050406030204" pitchFamily="18" charset="0"/>
                            </a:rPr>
                            <m:t>𝑻</m:t>
                          </m:r>
                        </m:e>
                      </m:d>
                      <m:r>
                        <a:rPr lang="en-US" altLang="zh-CN" sz="2800" b="1" i="1" smtClean="0">
                          <a:solidFill>
                            <a:srgbClr val="0000CC"/>
                          </a:solidFill>
                          <a:latin typeface="Cambria Math" panose="02040503050406030204" pitchFamily="18" charset="0"/>
                        </a:rPr>
                        <m:t>≥</m:t>
                      </m:r>
                      <m:r>
                        <a:rPr lang="en-US" altLang="zh-CN" sz="2800" b="1" i="1">
                          <a:solidFill>
                            <a:srgbClr val="0000CC"/>
                          </a:solidFill>
                          <a:latin typeface="Cambria Math" panose="02040503050406030204" pitchFamily="18" charset="0"/>
                        </a:rPr>
                        <m:t>𝑩</m:t>
                      </m:r>
                      <m:r>
                        <a:rPr lang="en-US" altLang="zh-CN" sz="2800" b="1" i="1">
                          <a:solidFill>
                            <a:srgbClr val="0000CC"/>
                          </a:solidFill>
                          <a:latin typeface="Cambria Math" panose="02040503050406030204" pitchFamily="18" charset="0"/>
                        </a:rPr>
                        <m:t>(</m:t>
                      </m:r>
                      <m:sSup>
                        <m:sSupPr>
                          <m:ctrlPr>
                            <a:rPr lang="en-US" altLang="zh-CN" sz="2800" b="1" i="1">
                              <a:solidFill>
                                <a:srgbClr val="0000CC"/>
                              </a:solidFill>
                              <a:latin typeface="Cambria Math" panose="02040503050406030204" pitchFamily="18" charset="0"/>
                            </a:rPr>
                          </m:ctrlPr>
                        </m:sSupPr>
                        <m:e>
                          <m:r>
                            <a:rPr lang="en-US" altLang="zh-CN" sz="2800" b="1" i="1">
                              <a:solidFill>
                                <a:srgbClr val="0000CC"/>
                              </a:solidFill>
                              <a:latin typeface="Cambria Math" panose="02040503050406030204" pitchFamily="18" charset="0"/>
                            </a:rPr>
                            <m:t>𝑻</m:t>
                          </m:r>
                        </m:e>
                        <m:sup>
                          <m:r>
                            <a:rPr lang="en-US" altLang="zh-CN" sz="2800" b="1" i="1">
                              <a:solidFill>
                                <a:srgbClr val="0000CC"/>
                              </a:solidFill>
                              <a:latin typeface="Cambria Math" panose="02040503050406030204" pitchFamily="18" charset="0"/>
                            </a:rPr>
                            <m:t>′</m:t>
                          </m:r>
                          <m:r>
                            <a:rPr lang="en-US" altLang="zh-CN" sz="2800" b="1" i="1" smtClean="0">
                              <a:solidFill>
                                <a:srgbClr val="0000CC"/>
                              </a:solidFill>
                              <a:latin typeface="Cambria Math" panose="02040503050406030204" pitchFamily="18" charset="0"/>
                            </a:rPr>
                            <m:t>′</m:t>
                          </m:r>
                        </m:sup>
                      </m:sSup>
                      <m:r>
                        <a:rPr lang="en-US" altLang="zh-CN" sz="2800" b="1" i="1">
                          <a:solidFill>
                            <a:srgbClr val="0000CC"/>
                          </a:solidFill>
                          <a:latin typeface="Cambria Math" panose="02040503050406030204" pitchFamily="18" charset="0"/>
                        </a:rPr>
                        <m:t>)</m:t>
                      </m:r>
                    </m:oMath>
                  </m:oMathPara>
                </a14:m>
                <a:endParaRPr lang="zh-CN" altLang="en-US" sz="2800" dirty="0">
                  <a:solidFill>
                    <a:srgbClr val="0000CC"/>
                  </a:solidFill>
                </a:endParaRPr>
              </a:p>
            </p:txBody>
          </p:sp>
        </mc:Choice>
        <mc:Fallback xmlns="">
          <p:sp>
            <p:nvSpPr>
              <p:cNvPr id="10" name="矩形 9"/>
              <p:cNvSpPr>
                <a:spLocks noRot="1" noChangeAspect="1" noMove="1" noResize="1" noEditPoints="1" noAdjustHandles="1" noChangeArrowheads="1" noChangeShapeType="1" noTextEdit="1"/>
              </p:cNvSpPr>
              <p:nvPr/>
            </p:nvSpPr>
            <p:spPr>
              <a:xfrm>
                <a:off x="6160922" y="5131820"/>
                <a:ext cx="2545558" cy="523220"/>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93187" y="5141960"/>
                <a:ext cx="6009336" cy="46166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zh-CN" sz="2400" b="1" i="1" smtClean="0">
                          <a:solidFill>
                            <a:schemeClr val="tx1"/>
                          </a:solidFill>
                          <a:latin typeface="Cambria Math" panose="02040503050406030204" pitchFamily="18" charset="0"/>
                        </a:rPr>
                        <m:t>𝑻</m:t>
                      </m:r>
                      <m:r>
                        <a:rPr lang="zh-CN" altLang="en-US" sz="2400" b="1" i="1">
                          <a:solidFill>
                            <a:schemeClr val="tx1"/>
                          </a:solidFill>
                          <a:latin typeface="Cambria Math" panose="02040503050406030204" pitchFamily="18" charset="0"/>
                        </a:rPr>
                        <m:t>是</m:t>
                      </m:r>
                      <m:r>
                        <a:rPr lang="zh-CN" altLang="en-US" sz="2400" b="1" i="1" smtClean="0">
                          <a:solidFill>
                            <a:schemeClr val="tx1"/>
                          </a:solidFill>
                          <a:latin typeface="Cambria Math" panose="02040503050406030204" pitchFamily="18" charset="0"/>
                        </a:rPr>
                        <m:t>最优</m:t>
                      </m:r>
                      <m:r>
                        <a:rPr lang="zh-CN" altLang="en-US" sz="2400" b="1" i="1">
                          <a:solidFill>
                            <a:schemeClr val="tx1"/>
                          </a:solidFill>
                          <a:latin typeface="Cambria Math" panose="02040503050406030204" pitchFamily="18" charset="0"/>
                        </a:rPr>
                        <m:t>前缀码</m:t>
                      </m:r>
                      <m:r>
                        <a:rPr lang="zh-CN" altLang="en-US" sz="2400" b="1" i="1" smtClean="0">
                          <a:solidFill>
                            <a:schemeClr val="tx1"/>
                          </a:solidFill>
                          <a:latin typeface="Cambria Math" panose="02040503050406030204" pitchFamily="18" charset="0"/>
                        </a:rPr>
                        <m:t>对应</m:t>
                      </m:r>
                      <m:r>
                        <a:rPr lang="zh-CN" altLang="en-US" sz="2400" b="1" i="1">
                          <a:solidFill>
                            <a:schemeClr val="tx1"/>
                          </a:solidFill>
                          <a:latin typeface="Cambria Math" panose="02040503050406030204" pitchFamily="18" charset="0"/>
                        </a:rPr>
                        <m:t>的二叉树</m:t>
                      </m:r>
                      <m:r>
                        <a:rPr lang="en-US" altLang="zh-CN" sz="2400" b="1" i="1" smtClean="0">
                          <a:solidFill>
                            <a:schemeClr val="tx1"/>
                          </a:solidFill>
                          <a:latin typeface="Cambria Math" panose="02040503050406030204" pitchFamily="18" charset="0"/>
                        </a:rPr>
                        <m:t>𝑩</m:t>
                      </m:r>
                      <m:d>
                        <m:dPr>
                          <m:ctrlPr>
                            <a:rPr lang="en-US" altLang="zh-CN" sz="2400" b="1" i="1">
                              <a:solidFill>
                                <a:schemeClr val="tx1"/>
                              </a:solidFill>
                              <a:latin typeface="Cambria Math" panose="02040503050406030204" pitchFamily="18" charset="0"/>
                            </a:rPr>
                          </m:ctrlPr>
                        </m:dPr>
                        <m:e>
                          <m:r>
                            <a:rPr lang="en-US" altLang="zh-CN" sz="2400" b="1" i="1">
                              <a:solidFill>
                                <a:schemeClr val="tx1"/>
                              </a:solidFill>
                              <a:latin typeface="Cambria Math" panose="02040503050406030204" pitchFamily="18" charset="0"/>
                            </a:rPr>
                            <m:t>𝑻</m:t>
                          </m:r>
                        </m:e>
                      </m:d>
                      <m:r>
                        <a:rPr lang="en-US" altLang="zh-CN" sz="2400" b="1" i="1" smtClean="0">
                          <a:solidFill>
                            <a:schemeClr val="tx1"/>
                          </a:solidFill>
                          <a:latin typeface="Cambria Math" panose="02040503050406030204" pitchFamily="18" charset="0"/>
                        </a:rPr>
                        <m:t>≤</m:t>
                      </m:r>
                      <m:r>
                        <a:rPr lang="en-US" altLang="zh-CN" sz="2400" b="1" i="1">
                          <a:solidFill>
                            <a:schemeClr val="tx1"/>
                          </a:solidFill>
                          <a:latin typeface="Cambria Math" panose="02040503050406030204" pitchFamily="18" charset="0"/>
                        </a:rPr>
                        <m:t>𝑩</m:t>
                      </m:r>
                      <m:r>
                        <a:rPr lang="en-US" altLang="zh-CN" sz="2400" b="1" i="1">
                          <a:solidFill>
                            <a:schemeClr val="tx1"/>
                          </a:solidFill>
                          <a:latin typeface="Cambria Math" panose="02040503050406030204" pitchFamily="18" charset="0"/>
                        </a:rPr>
                        <m:t>(</m:t>
                      </m:r>
                      <m:sSup>
                        <m:sSupPr>
                          <m:ctrlPr>
                            <a:rPr lang="en-US" altLang="zh-CN" sz="2400" b="1" i="1">
                              <a:solidFill>
                                <a:schemeClr val="tx1"/>
                              </a:solidFill>
                              <a:latin typeface="Cambria Math" panose="02040503050406030204" pitchFamily="18" charset="0"/>
                            </a:rPr>
                          </m:ctrlPr>
                        </m:sSupPr>
                        <m:e>
                          <m:r>
                            <a:rPr lang="en-US" altLang="zh-CN" sz="2400" b="1" i="1">
                              <a:solidFill>
                                <a:schemeClr val="tx1"/>
                              </a:solidFill>
                              <a:latin typeface="Cambria Math" panose="02040503050406030204" pitchFamily="18" charset="0"/>
                            </a:rPr>
                            <m:t>𝑻</m:t>
                          </m:r>
                        </m:e>
                        <m:sup>
                          <m:r>
                            <a:rPr lang="en-US" altLang="zh-CN" sz="2400" b="1" i="1">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m:t>
                          </m:r>
                        </m:sup>
                      </m:sSup>
                      <m:r>
                        <a:rPr lang="en-US" altLang="zh-CN" sz="2400" b="1" i="1">
                          <a:solidFill>
                            <a:schemeClr val="tx1"/>
                          </a:solidFill>
                          <a:latin typeface="Cambria Math" panose="02040503050406030204" pitchFamily="18" charset="0"/>
                        </a:rPr>
                        <m:t>)</m:t>
                      </m:r>
                    </m:oMath>
                  </m:oMathPara>
                </a14:m>
                <a:endParaRPr lang="zh-CN" altLang="en-US" sz="2400" dirty="0">
                  <a:solidFill>
                    <a:schemeClr val="tx1"/>
                  </a:solidFill>
                </a:endParaRPr>
              </a:p>
            </p:txBody>
          </p:sp>
        </mc:Choice>
        <mc:Fallback xmlns="">
          <p:sp>
            <p:nvSpPr>
              <p:cNvPr id="11" name="矩形 10"/>
              <p:cNvSpPr>
                <a:spLocks noRot="1" noChangeAspect="1" noMove="1" noResize="1" noEditPoints="1" noAdjustHandles="1" noChangeArrowheads="1" noChangeShapeType="1" noTextEdit="1"/>
              </p:cNvSpPr>
              <p:nvPr/>
            </p:nvSpPr>
            <p:spPr>
              <a:xfrm>
                <a:off x="93187" y="5141960"/>
                <a:ext cx="6009336" cy="461665"/>
              </a:xfrm>
              <a:prstGeom prst="rect">
                <a:avLst/>
              </a:prstGeom>
              <a:blipFill rotWithShape="0">
                <a:blip r:embed="rId8"/>
                <a:stretch>
                  <a:fillRect l="-203" b="-17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22797" y="5852238"/>
                <a:ext cx="8484504" cy="523220"/>
              </a:xfrm>
              <a:prstGeom prst="rect">
                <a:avLst/>
              </a:prstGeom>
              <a:solidFill>
                <a:schemeClr val="bg1"/>
              </a:solidFill>
            </p:spPr>
            <p:txBody>
              <a:bodyPr wrap="square">
                <a:spAutoFit/>
              </a:bodyPr>
              <a:lstStyle/>
              <a:p>
                <a14:m>
                  <m:oMath xmlns:m="http://schemas.openxmlformats.org/officeDocument/2006/math">
                    <m:r>
                      <a:rPr lang="en-US" altLang="zh-CN" sz="2800" b="1" i="1" smtClean="0">
                        <a:solidFill>
                          <a:srgbClr val="0000CC"/>
                        </a:solidFill>
                        <a:latin typeface="Cambria Math" panose="02040503050406030204" pitchFamily="18" charset="0"/>
                      </a:rPr>
                      <m:t>𝑩</m:t>
                    </m:r>
                    <m:d>
                      <m:dPr>
                        <m:ctrlPr>
                          <a:rPr lang="en-US" altLang="zh-CN" sz="2800" b="1" i="1">
                            <a:solidFill>
                              <a:srgbClr val="0000CC"/>
                            </a:solidFill>
                            <a:latin typeface="Cambria Math" panose="02040503050406030204" pitchFamily="18" charset="0"/>
                          </a:rPr>
                        </m:ctrlPr>
                      </m:dPr>
                      <m:e>
                        <m:r>
                          <a:rPr lang="en-US" altLang="zh-CN" sz="2800" b="1" i="1">
                            <a:solidFill>
                              <a:srgbClr val="0000CC"/>
                            </a:solidFill>
                            <a:latin typeface="Cambria Math" panose="02040503050406030204" pitchFamily="18" charset="0"/>
                          </a:rPr>
                          <m:t>𝑻</m:t>
                        </m:r>
                      </m:e>
                    </m:d>
                    <m:r>
                      <a:rPr lang="en-US" altLang="zh-CN" sz="2800" b="1" i="1" smtClean="0">
                        <a:solidFill>
                          <a:srgbClr val="0000CC"/>
                        </a:solidFill>
                        <a:latin typeface="Cambria Math" panose="02040503050406030204" pitchFamily="18" charset="0"/>
                      </a:rPr>
                      <m:t>=</m:t>
                    </m:r>
                    <m:r>
                      <a:rPr lang="en-US" altLang="zh-CN" sz="2800" b="1" i="1">
                        <a:solidFill>
                          <a:srgbClr val="0000CC"/>
                        </a:solidFill>
                        <a:latin typeface="Cambria Math" panose="02040503050406030204" pitchFamily="18" charset="0"/>
                      </a:rPr>
                      <m:t>𝑩</m:t>
                    </m:r>
                    <m:r>
                      <a:rPr lang="en-US" altLang="zh-CN" sz="2800" b="1" i="1">
                        <a:solidFill>
                          <a:srgbClr val="0000CC"/>
                        </a:solidFill>
                        <a:latin typeface="Cambria Math" panose="02040503050406030204" pitchFamily="18" charset="0"/>
                      </a:rPr>
                      <m:t>(</m:t>
                    </m:r>
                    <m:sSup>
                      <m:sSupPr>
                        <m:ctrlPr>
                          <a:rPr lang="en-US" altLang="zh-CN" sz="2800" b="1" i="1">
                            <a:solidFill>
                              <a:srgbClr val="0000CC"/>
                            </a:solidFill>
                            <a:latin typeface="Cambria Math" panose="02040503050406030204" pitchFamily="18" charset="0"/>
                          </a:rPr>
                        </m:ctrlPr>
                      </m:sSupPr>
                      <m:e>
                        <m:r>
                          <a:rPr lang="en-US" altLang="zh-CN" sz="2800" b="1" i="1">
                            <a:solidFill>
                              <a:srgbClr val="0000CC"/>
                            </a:solidFill>
                            <a:latin typeface="Cambria Math" panose="02040503050406030204" pitchFamily="18" charset="0"/>
                          </a:rPr>
                          <m:t>𝑻</m:t>
                        </m:r>
                      </m:e>
                      <m:sup>
                        <m:r>
                          <a:rPr lang="en-US" altLang="zh-CN" sz="2800" b="1" i="1">
                            <a:solidFill>
                              <a:srgbClr val="0000CC"/>
                            </a:solidFill>
                            <a:latin typeface="Cambria Math" panose="02040503050406030204" pitchFamily="18" charset="0"/>
                          </a:rPr>
                          <m:t>′</m:t>
                        </m:r>
                        <m:r>
                          <a:rPr lang="en-US" altLang="zh-CN" sz="2800" b="1" i="1" smtClean="0">
                            <a:solidFill>
                              <a:srgbClr val="0000CC"/>
                            </a:solidFill>
                            <a:latin typeface="Cambria Math" panose="02040503050406030204" pitchFamily="18" charset="0"/>
                          </a:rPr>
                          <m:t>′</m:t>
                        </m:r>
                      </m:sup>
                    </m:sSup>
                    <m:r>
                      <a:rPr lang="en-US" altLang="zh-CN" sz="2800" b="1" i="1">
                        <a:solidFill>
                          <a:srgbClr val="0000CC"/>
                        </a:solidFill>
                        <a:latin typeface="Cambria Math" panose="02040503050406030204" pitchFamily="18" charset="0"/>
                      </a:rPr>
                      <m:t>)</m:t>
                    </m:r>
                  </m:oMath>
                </a14:m>
                <a:r>
                  <a:rPr lang="zh-CN" altLang="en-US" sz="2800" dirty="0">
                    <a:solidFill>
                      <a:srgbClr val="0000CC"/>
                    </a:solidFill>
                  </a:rPr>
                  <a:t> ，</a:t>
                </a:r>
                <a:r>
                  <a:rPr lang="en-US" altLang="zh-CN" sz="2800" b="1" i="1" dirty="0">
                    <a:solidFill>
                      <a:srgbClr val="0000CC"/>
                    </a:solidFill>
                    <a:latin typeface="Times New Roman" panose="02020603050405020304" pitchFamily="18" charset="0"/>
                    <a:cs typeface="Times New Roman" panose="02020603050405020304" pitchFamily="18" charset="0"/>
                  </a:rPr>
                  <a:t>T</a:t>
                </a:r>
                <a:r>
                  <a:rPr lang="en-US" altLang="zh-CN" sz="2800" b="1" dirty="0">
                    <a:solidFill>
                      <a:srgbClr val="0000CC"/>
                    </a:solidFill>
                  </a:rPr>
                  <a:t> </a:t>
                </a:r>
                <a14:m>
                  <m:oMath xmlns:m="http://schemas.openxmlformats.org/officeDocument/2006/math">
                    <m:r>
                      <a:rPr lang="en-US" altLang="zh-CN" sz="2800" b="1" i="1">
                        <a:solidFill>
                          <a:srgbClr val="0000CC"/>
                        </a:solidFill>
                        <a:latin typeface="Cambria Math" panose="02040503050406030204" pitchFamily="18" charset="0"/>
                      </a:rPr>
                      <m:t>′′</m:t>
                    </m:r>
                  </m:oMath>
                </a14:m>
                <a:r>
                  <a:rPr lang="zh-CN" altLang="en-US" sz="2800" dirty="0">
                    <a:solidFill>
                      <a:srgbClr val="0000CC"/>
                    </a:solidFill>
                  </a:rPr>
                  <a:t>也是最优前缀码对应的二叉树</a:t>
                </a:r>
              </a:p>
            </p:txBody>
          </p:sp>
        </mc:Choice>
        <mc:Fallback xmlns="">
          <p:sp>
            <p:nvSpPr>
              <p:cNvPr id="12" name="矩形 11"/>
              <p:cNvSpPr>
                <a:spLocks noRot="1" noChangeAspect="1" noMove="1" noResize="1" noEditPoints="1" noAdjustHandles="1" noChangeArrowheads="1" noChangeShapeType="1" noTextEdit="1"/>
              </p:cNvSpPr>
              <p:nvPr/>
            </p:nvSpPr>
            <p:spPr>
              <a:xfrm>
                <a:off x="22797" y="5852238"/>
                <a:ext cx="8484504" cy="523220"/>
              </a:xfrm>
              <a:prstGeom prst="rect">
                <a:avLst/>
              </a:prstGeom>
              <a:blipFill rotWithShape="0">
                <a:blip r:embed="rId9"/>
                <a:stretch>
                  <a:fillRect t="-16279" b="-313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73080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457200" indent="-457200">
              <a:spcBef>
                <a:spcPts val="0"/>
              </a:spcBef>
              <a:spcAft>
                <a:spcPts val="0"/>
              </a:spcAft>
            </a:pPr>
            <a:r>
              <a:rPr lang="zh-CN" altLang="en-US" dirty="0"/>
              <a:t>引理</a:t>
            </a:r>
            <a:r>
              <a:rPr lang="en-US" altLang="zh-CN" dirty="0"/>
              <a:t>2</a:t>
            </a:r>
            <a:r>
              <a:rPr lang="zh-CN" altLang="en-US" dirty="0"/>
              <a:t>：</a:t>
            </a:r>
            <a:r>
              <a:rPr lang="en-US" altLang="zh-CN" i="1" dirty="0">
                <a:latin typeface="Times New Roman" panose="02020603050405020304" pitchFamily="18" charset="0"/>
                <a:cs typeface="Times New Roman" panose="02020603050405020304" pitchFamily="18" charset="0"/>
              </a:rPr>
              <a:t> </a:t>
            </a:r>
            <a:r>
              <a:rPr lang="zh-CN" altLang="en-US" dirty="0">
                <a:solidFill>
                  <a:srgbClr val="0000CC"/>
                </a:solidFill>
                <a:latin typeface="Times New Roman" panose="02020603050405020304" pitchFamily="18" charset="0"/>
                <a:cs typeface="Times New Roman" panose="02020603050405020304" pitchFamily="18" charset="0"/>
              </a:rPr>
              <a:t>（证明</a:t>
            </a:r>
            <a:r>
              <a:rPr lang="zh-CN" altLang="en-US" dirty="0">
                <a:solidFill>
                  <a:srgbClr val="0000CC"/>
                </a:solidFill>
              </a:rPr>
              <a:t>最优前缀码问题具有最优子结构性质）</a:t>
            </a:r>
            <a:endParaRPr lang="en-US" altLang="zh-CN" i="1" dirty="0">
              <a:solidFill>
                <a:srgbClr val="0000CC"/>
              </a:solidFill>
              <a:latin typeface="Times New Roman" panose="02020603050405020304" pitchFamily="18" charset="0"/>
              <a:cs typeface="Times New Roman" panose="02020603050405020304" pitchFamily="18" charset="0"/>
            </a:endParaRPr>
          </a:p>
          <a:p>
            <a:pPr marL="433800" lvl="1" indent="0">
              <a:buNone/>
            </a:pPr>
            <a:r>
              <a:rPr lang="zh-CN" altLang="en-US" dirty="0">
                <a:latin typeface="Times New Roman" panose="02020603050405020304" pitchFamily="18" charset="0"/>
                <a:cs typeface="Times New Roman" panose="02020603050405020304" pitchFamily="18" charset="0"/>
              </a:rPr>
              <a:t>假设</a:t>
            </a:r>
            <a:r>
              <a:rPr lang="en-US" altLang="zh-CN" i="1"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是字符集</a:t>
            </a:r>
            <a:r>
              <a:rPr lang="en-US" altLang="zh-CN" i="1"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的</a:t>
            </a:r>
            <a:r>
              <a:rPr lang="zh-CN" altLang="en-US" dirty="0"/>
              <a:t>二元前缀码所对应的二叉树，</a:t>
            </a: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 y</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 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是树叶兄弟，</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z</a:t>
            </a:r>
            <a:r>
              <a:rPr lang="zh-CN" altLang="en-US" dirty="0">
                <a:latin typeface="Times New Roman" panose="02020603050405020304" pitchFamily="18" charset="0"/>
                <a:cs typeface="Times New Roman" panose="02020603050405020304" pitchFamily="18" charset="0"/>
              </a:rPr>
              <a:t>是</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的父亲，且令</a:t>
            </a:r>
            <a:r>
              <a:rPr lang="en-US" altLang="zh-CN" i="1" dirty="0">
                <a:latin typeface="Times New Roman" panose="02020603050405020304" pitchFamily="18" charset="0"/>
                <a:cs typeface="Times New Roman" panose="02020603050405020304" pitchFamily="18" charset="0"/>
              </a:rPr>
              <a:t>z </a:t>
            </a:r>
            <a:r>
              <a:rPr lang="zh-CN" altLang="en-US" dirty="0">
                <a:latin typeface="Times New Roman" panose="02020603050405020304" pitchFamily="18" charset="0"/>
                <a:cs typeface="Times New Roman" panose="02020603050405020304" pitchFamily="18" charset="0"/>
              </a:rPr>
              <a:t>的频率</a:t>
            </a:r>
            <a:r>
              <a:rPr lang="en-US" altLang="zh-CN" i="1" dirty="0">
                <a:latin typeface="Times New Roman" panose="02020603050405020304" pitchFamily="18" charset="0"/>
                <a:cs typeface="Times New Roman" panose="02020603050405020304" pitchFamily="18" charset="0"/>
              </a:rPr>
              <a:t> 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z</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433800" lvl="1" indent="0">
              <a:buNone/>
            </a:pPr>
            <a:r>
              <a:rPr lang="zh-CN" altLang="en-US" dirty="0">
                <a:latin typeface="Times New Roman" panose="02020603050405020304" pitchFamily="18" charset="0"/>
                <a:cs typeface="Times New Roman" panose="02020603050405020304" pitchFamily="18" charset="0"/>
              </a:rPr>
              <a:t>令</a:t>
            </a:r>
            <a:r>
              <a:rPr lang="en-US" altLang="zh-CN" i="1" dirty="0">
                <a:latin typeface="Times New Roman" panose="02020603050405020304" pitchFamily="18" charset="0"/>
                <a:cs typeface="Times New Roman" panose="02020603050405020304" pitchFamily="18" charset="0"/>
              </a:rPr>
              <a:t>T</a:t>
            </a:r>
            <a:r>
              <a:rPr lang="fr-FR" altLang="zh-CN" i="1"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=T- {x, y},</a:t>
            </a:r>
            <a:r>
              <a:rPr lang="fr-FR" altLang="zh-CN" i="1"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a:t>
            </a:r>
            <a:r>
              <a:rPr lang="fr-FR" altLang="zh-CN" i="1"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是</a:t>
            </a:r>
            <a:r>
              <a:rPr lang="en-US" altLang="zh-CN" sz="2400" i="1" dirty="0">
                <a:solidFill>
                  <a:srgbClr val="FF0000"/>
                </a:solidFill>
                <a:latin typeface="Times New Roman" panose="02020603050405020304" pitchFamily="18" charset="0"/>
                <a:cs typeface="Times New Roman" panose="02020603050405020304" pitchFamily="18" charset="0"/>
              </a:rPr>
              <a:t>C</a:t>
            </a:r>
            <a:r>
              <a:rPr lang="fr-FR" altLang="zh-CN" i="1" dirty="0">
                <a:solidFill>
                  <a:srgbClr val="FF0000"/>
                </a:solidFill>
                <a:latin typeface="Times New Roman" panose="02020603050405020304" pitchFamily="18" charset="0"/>
                <a:cs typeface="Times New Roman" panose="02020603050405020304" pitchFamily="18" charset="0"/>
              </a:rPr>
              <a:t>'</a:t>
            </a:r>
            <a:r>
              <a:rPr lang="en-US" altLang="zh-CN" sz="2400" dirty="0">
                <a:solidFill>
                  <a:srgbClr val="FF0000"/>
                </a:solidFill>
                <a:latin typeface="Times New Roman" panose="02020603050405020304" pitchFamily="18" charset="0"/>
                <a:cs typeface="Times New Roman" panose="02020603050405020304" pitchFamily="18" charset="0"/>
              </a:rPr>
              <a:t>= (</a:t>
            </a:r>
            <a:r>
              <a:rPr lang="en-US" altLang="zh-CN" sz="2400" i="1" dirty="0">
                <a:solidFill>
                  <a:srgbClr val="FF0000"/>
                </a:solidFill>
                <a:latin typeface="Times New Roman" panose="02020603050405020304" pitchFamily="18" charset="0"/>
                <a:cs typeface="Times New Roman" panose="02020603050405020304" pitchFamily="18" charset="0"/>
              </a:rPr>
              <a:t>C</a:t>
            </a:r>
            <a:r>
              <a:rPr lang="en-US" altLang="zh-CN" sz="2400" dirty="0">
                <a:solidFill>
                  <a:srgbClr val="FF0000"/>
                </a:solidFill>
                <a:latin typeface="Times New Roman" panose="02020603050405020304" pitchFamily="18" charset="0"/>
                <a:cs typeface="Times New Roman" panose="02020603050405020304" pitchFamily="18" charset="0"/>
              </a:rPr>
              <a:t>−{ </a:t>
            </a:r>
            <a:r>
              <a:rPr lang="en-US" altLang="zh-CN" sz="2400" i="1" dirty="0">
                <a:solidFill>
                  <a:srgbClr val="FF0000"/>
                </a:solidFill>
                <a:latin typeface="Times New Roman" panose="02020603050405020304" pitchFamily="18" charset="0"/>
                <a:cs typeface="Times New Roman" panose="02020603050405020304" pitchFamily="18" charset="0"/>
              </a:rPr>
              <a:t>x</a:t>
            </a:r>
            <a:r>
              <a:rPr lang="en-US" altLang="zh-CN" sz="2400" dirty="0">
                <a:solidFill>
                  <a:srgbClr val="FF0000"/>
                </a:solidFill>
                <a:latin typeface="Times New Roman" panose="02020603050405020304" pitchFamily="18" charset="0"/>
                <a:cs typeface="Times New Roman" panose="02020603050405020304" pitchFamily="18" charset="0"/>
              </a:rPr>
              <a:t>, </a:t>
            </a:r>
            <a:r>
              <a:rPr lang="en-US" altLang="zh-CN" sz="2400" i="1" dirty="0">
                <a:solidFill>
                  <a:srgbClr val="FF0000"/>
                </a:solidFill>
                <a:latin typeface="Times New Roman" panose="02020603050405020304" pitchFamily="18" charset="0"/>
                <a:cs typeface="Times New Roman" panose="02020603050405020304" pitchFamily="18" charset="0"/>
              </a:rPr>
              <a:t>y </a:t>
            </a:r>
            <a:r>
              <a:rPr lang="en-US" altLang="zh-CN" sz="2400" dirty="0">
                <a:solidFill>
                  <a:srgbClr val="FF0000"/>
                </a:solidFill>
                <a:latin typeface="Times New Roman" panose="02020603050405020304" pitchFamily="18" charset="0"/>
                <a:cs typeface="Times New Roman" panose="02020603050405020304" pitchFamily="18" charset="0"/>
              </a:rPr>
              <a:t>})∪{ </a:t>
            </a:r>
            <a:r>
              <a:rPr lang="en-US" altLang="zh-CN" sz="2400" i="1" dirty="0">
                <a:solidFill>
                  <a:srgbClr val="FF0000"/>
                </a:solidFill>
                <a:latin typeface="Times New Roman" panose="02020603050405020304" pitchFamily="18" charset="0"/>
                <a:cs typeface="Times New Roman" panose="02020603050405020304" pitchFamily="18" charset="0"/>
              </a:rPr>
              <a:t>z </a:t>
            </a:r>
            <a:r>
              <a:rPr lang="en-US" altLang="zh-CN" sz="2400" dirty="0">
                <a:solidFill>
                  <a:srgbClr val="FF0000"/>
                </a:solidFill>
                <a:latin typeface="Times New Roman" panose="02020603050405020304" pitchFamily="18" charset="0"/>
                <a:cs typeface="Times New Roman" panose="02020603050405020304" pitchFamily="18" charset="0"/>
              </a:rPr>
              <a:t>}</a:t>
            </a:r>
            <a:r>
              <a:rPr lang="zh-CN" altLang="en-US" sz="2400" dirty="0">
                <a:solidFill>
                  <a:srgbClr val="FF0000"/>
                </a:solidFill>
                <a:latin typeface="Times New Roman" panose="02020603050405020304" pitchFamily="18" charset="0"/>
                <a:cs typeface="Times New Roman" panose="02020603050405020304" pitchFamily="18" charset="0"/>
              </a:rPr>
              <a:t>的二元前缀码对应的二叉树</a:t>
            </a:r>
            <a:r>
              <a:rPr lang="zh-CN" altLang="en-US" sz="2400" dirty="0">
                <a:latin typeface="Times New Roman" panose="02020603050405020304" pitchFamily="18" charset="0"/>
                <a:cs typeface="Times New Roman" panose="02020603050405020304" pitchFamily="18" charset="0"/>
              </a:rPr>
              <a:t>，则 </a:t>
            </a:r>
            <a:r>
              <a:rPr lang="fr-FR" altLang="zh-CN" sz="2400" i="1" dirty="0">
                <a:latin typeface="Times New Roman" panose="02020603050405020304" pitchFamily="18" charset="0"/>
                <a:cs typeface="Times New Roman" panose="02020603050405020304" pitchFamily="18" charset="0"/>
              </a:rPr>
              <a:t>B</a:t>
            </a:r>
            <a:r>
              <a:rPr lang="fr-FR" altLang="zh-CN" sz="2400" dirty="0">
                <a:latin typeface="Times New Roman" panose="02020603050405020304" pitchFamily="18" charset="0"/>
                <a:cs typeface="Times New Roman" panose="02020603050405020304" pitchFamily="18" charset="0"/>
              </a:rPr>
              <a:t>(</a:t>
            </a:r>
            <a:r>
              <a:rPr lang="fr-FR" altLang="zh-CN" sz="2400" i="1" dirty="0">
                <a:latin typeface="Times New Roman" panose="02020603050405020304" pitchFamily="18" charset="0"/>
                <a:cs typeface="Times New Roman" panose="02020603050405020304" pitchFamily="18" charset="0"/>
              </a:rPr>
              <a:t>T</a:t>
            </a:r>
            <a:r>
              <a:rPr lang="fr-FR" altLang="zh-CN" sz="2400" dirty="0">
                <a:latin typeface="Times New Roman" panose="02020603050405020304" pitchFamily="18" charset="0"/>
                <a:cs typeface="Times New Roman" panose="02020603050405020304" pitchFamily="18" charset="0"/>
              </a:rPr>
              <a:t>)=</a:t>
            </a:r>
            <a:r>
              <a:rPr lang="fr-FR" altLang="zh-CN" sz="2400" i="1" dirty="0">
                <a:latin typeface="Times New Roman" panose="02020603050405020304" pitchFamily="18" charset="0"/>
                <a:cs typeface="Times New Roman" panose="02020603050405020304" pitchFamily="18" charset="0"/>
              </a:rPr>
              <a:t>B</a:t>
            </a:r>
            <a:r>
              <a:rPr lang="fr-FR" altLang="zh-CN" sz="2400" dirty="0">
                <a:latin typeface="Times New Roman" panose="02020603050405020304" pitchFamily="18" charset="0"/>
                <a:cs typeface="Times New Roman" panose="02020603050405020304" pitchFamily="18" charset="0"/>
              </a:rPr>
              <a:t>(</a:t>
            </a:r>
            <a:r>
              <a:rPr lang="fr-FR" altLang="zh-CN" sz="2400" i="1" dirty="0">
                <a:latin typeface="Times New Roman" panose="02020603050405020304" pitchFamily="18" charset="0"/>
                <a:cs typeface="Times New Roman" panose="02020603050405020304" pitchFamily="18" charset="0"/>
              </a:rPr>
              <a:t>T'</a:t>
            </a:r>
            <a:r>
              <a:rPr lang="fr-FR" altLang="zh-CN" sz="2400" dirty="0">
                <a:latin typeface="Times New Roman" panose="02020603050405020304" pitchFamily="18" charset="0"/>
                <a:cs typeface="Times New Roman" panose="02020603050405020304" pitchFamily="18" charset="0"/>
              </a:rPr>
              <a:t>)+</a:t>
            </a:r>
            <a:r>
              <a:rPr lang="fr-FR" altLang="zh-CN" sz="2400" i="1" dirty="0">
                <a:latin typeface="Times New Roman" panose="02020603050405020304" pitchFamily="18" charset="0"/>
                <a:cs typeface="Times New Roman" panose="02020603050405020304" pitchFamily="18" charset="0"/>
              </a:rPr>
              <a:t>f</a:t>
            </a:r>
            <a:r>
              <a:rPr lang="fr-FR" altLang="zh-CN" sz="2400" dirty="0">
                <a:latin typeface="Times New Roman" panose="02020603050405020304" pitchFamily="18" charset="0"/>
                <a:cs typeface="Times New Roman" panose="02020603050405020304" pitchFamily="18" charset="0"/>
              </a:rPr>
              <a:t>(</a:t>
            </a:r>
            <a:r>
              <a:rPr lang="fr-FR" altLang="zh-CN" sz="2400" i="1" dirty="0">
                <a:latin typeface="Times New Roman" panose="02020603050405020304" pitchFamily="18" charset="0"/>
                <a:cs typeface="Times New Roman" panose="02020603050405020304" pitchFamily="18" charset="0"/>
              </a:rPr>
              <a:t>x</a:t>
            </a:r>
            <a:r>
              <a:rPr lang="fr-FR" altLang="zh-CN" sz="2400" dirty="0">
                <a:latin typeface="Times New Roman" panose="02020603050405020304" pitchFamily="18" charset="0"/>
                <a:cs typeface="Times New Roman" panose="02020603050405020304" pitchFamily="18" charset="0"/>
              </a:rPr>
              <a:t>)+</a:t>
            </a:r>
            <a:r>
              <a:rPr lang="fr-FR" altLang="zh-CN" sz="2400" i="1" dirty="0">
                <a:latin typeface="Times New Roman" panose="02020603050405020304" pitchFamily="18" charset="0"/>
                <a:cs typeface="Times New Roman" panose="02020603050405020304" pitchFamily="18" charset="0"/>
              </a:rPr>
              <a:t>f </a:t>
            </a:r>
            <a:r>
              <a:rPr lang="fr-FR" altLang="zh-CN" sz="2400" dirty="0">
                <a:latin typeface="Times New Roman" panose="02020603050405020304" pitchFamily="18" charset="0"/>
                <a:cs typeface="Times New Roman" panose="02020603050405020304" pitchFamily="18" charset="0"/>
              </a:rPr>
              <a:t>(</a:t>
            </a:r>
            <a:r>
              <a:rPr lang="fr-FR" altLang="zh-CN" sz="2400" i="1" dirty="0">
                <a:latin typeface="Times New Roman" panose="02020603050405020304" pitchFamily="18" charset="0"/>
                <a:cs typeface="Times New Roman" panose="02020603050405020304" pitchFamily="18" charset="0"/>
              </a:rPr>
              <a:t>y</a:t>
            </a:r>
            <a:r>
              <a:rPr lang="fr-FR"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marL="457200" lvl="1" indent="0">
              <a:buNone/>
            </a:pPr>
            <a:endParaRPr lang="zh-CN" altLang="en-US" dirty="0"/>
          </a:p>
        </p:txBody>
      </p:sp>
      <p:sp>
        <p:nvSpPr>
          <p:cNvPr id="3" name="标题 2"/>
          <p:cNvSpPr>
            <a:spLocks noGrp="1"/>
          </p:cNvSpPr>
          <p:nvPr>
            <p:ph type="title"/>
          </p:nvPr>
        </p:nvSpPr>
        <p:spPr/>
        <p:txBody>
          <a:bodyPr/>
          <a:lstStyle/>
          <a:p>
            <a:r>
              <a:rPr lang="en-US" altLang="zh-CN" dirty="0"/>
              <a:t> </a:t>
            </a:r>
            <a:endParaRPr lang="zh-CN" altLang="en-US" dirty="0"/>
          </a:p>
        </p:txBody>
      </p:sp>
      <p:pic>
        <p:nvPicPr>
          <p:cNvPr id="6" name="图片 5"/>
          <p:cNvPicPr>
            <a:picLocks noChangeAspect="1"/>
          </p:cNvPicPr>
          <p:nvPr/>
        </p:nvPicPr>
        <p:blipFill>
          <a:blip r:embed="rId2"/>
          <a:stretch>
            <a:fillRect/>
          </a:stretch>
        </p:blipFill>
        <p:spPr>
          <a:xfrm>
            <a:off x="1100633" y="3701603"/>
            <a:ext cx="2441058" cy="2582276"/>
          </a:xfrm>
          <a:prstGeom prst="rect">
            <a:avLst/>
          </a:prstGeom>
        </p:spPr>
      </p:pic>
      <p:pic>
        <p:nvPicPr>
          <p:cNvPr id="7" name="图片 6"/>
          <p:cNvPicPr>
            <a:picLocks noChangeAspect="1"/>
          </p:cNvPicPr>
          <p:nvPr/>
        </p:nvPicPr>
        <p:blipFill>
          <a:blip r:embed="rId3"/>
          <a:stretch>
            <a:fillRect/>
          </a:stretch>
        </p:blipFill>
        <p:spPr>
          <a:xfrm>
            <a:off x="5085596" y="3701603"/>
            <a:ext cx="2920437" cy="2584897"/>
          </a:xfrm>
          <a:prstGeom prst="rect">
            <a:avLst/>
          </a:prstGeom>
        </p:spPr>
      </p:pic>
      <p:sp>
        <p:nvSpPr>
          <p:cNvPr id="8" name="标题 2"/>
          <p:cNvSpPr txBox="1">
            <a:spLocks/>
          </p:cNvSpPr>
          <p:nvPr/>
        </p:nvSpPr>
        <p:spPr>
          <a:xfrm>
            <a:off x="22797" y="12700"/>
            <a:ext cx="9121203" cy="11382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mj-ea"/>
                <a:ea typeface="+mj-ea"/>
                <a:cs typeface="+mj-cs"/>
              </a:defRPr>
            </a:lvl1pPr>
          </a:lstStyle>
          <a:p>
            <a:pPr algn="ctr"/>
            <a:r>
              <a:rPr lang="en-US" altLang="zh-CN" dirty="0"/>
              <a:t> </a:t>
            </a:r>
            <a:r>
              <a:rPr lang="zh-CN" altLang="en-US" dirty="0"/>
              <a:t> 贪心算法</a:t>
            </a:r>
          </a:p>
        </p:txBody>
      </p:sp>
    </p:spTree>
    <p:extLst>
      <p:ext uri="{BB962C8B-B14F-4D97-AF65-F5344CB8AC3E}">
        <p14:creationId xmlns:p14="http://schemas.microsoft.com/office/powerpoint/2010/main" val="33824700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dirty="0"/>
              <a:t>证明：</a:t>
            </a:r>
            <a:endParaRPr lang="en-US" altLang="zh-CN" dirty="0"/>
          </a:p>
          <a:p>
            <a:pPr marL="0" indent="0">
              <a:buNone/>
            </a:pPr>
            <a:r>
              <a:rPr lang="en-US" altLang="zh-CN" dirty="0"/>
              <a:t> </a:t>
            </a:r>
            <a:r>
              <a:rPr lang="zh-CN" altLang="en-US" dirty="0">
                <a:latin typeface="Times New Roman" panose="02020603050405020304" pitchFamily="18" charset="0"/>
                <a:cs typeface="Times New Roman" panose="02020603050405020304" pitchFamily="18" charset="0"/>
              </a:rPr>
              <a:t>字符</a:t>
            </a:r>
            <a:r>
              <a:rPr lang="en-US" altLang="zh-CN" sz="2400" i="1"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C</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y </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d(c)=d</a:t>
            </a:r>
            <a:r>
              <a:rPr lang="fr-FR" altLang="zh-CN" sz="2400" i="1"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，字符</a:t>
            </a:r>
            <a:r>
              <a:rPr lang="en-US" altLang="zh-CN" sz="2400" i="1"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在</a:t>
            </a:r>
            <a:r>
              <a:rPr lang="en-US" altLang="zh-CN" sz="2400" i="1" dirty="0">
                <a:latin typeface="Times New Roman" panose="02020603050405020304" pitchFamily="18" charset="0"/>
                <a:cs typeface="Times New Roman" panose="02020603050405020304" pitchFamily="18" charset="0"/>
              </a:rPr>
              <a:t>T</a:t>
            </a:r>
            <a:r>
              <a:rPr lang="zh-CN" altLang="en-US" sz="2400" dirty="0">
                <a:latin typeface="Times New Roman" panose="02020603050405020304" pitchFamily="18" charset="0"/>
                <a:cs typeface="Times New Roman" panose="02020603050405020304" pitchFamily="18" charset="0"/>
              </a:rPr>
              <a:t>和</a:t>
            </a:r>
            <a:r>
              <a:rPr lang="en-US" altLang="zh-CN" sz="2400" i="1" dirty="0">
                <a:latin typeface="Times New Roman" panose="02020603050405020304" pitchFamily="18" charset="0"/>
                <a:cs typeface="Times New Roman" panose="02020603050405020304" pitchFamily="18" charset="0"/>
              </a:rPr>
              <a:t>T</a:t>
            </a:r>
            <a:r>
              <a:rPr lang="fr-FR" altLang="zh-CN" sz="2400" i="1"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中的深度一样</a:t>
            </a:r>
            <a:endParaRPr lang="en-US"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即：</a:t>
            </a:r>
            <a:r>
              <a:rPr lang="en-US" altLang="zh-CN" sz="2400" i="1" dirty="0">
                <a:latin typeface="Times New Roman" panose="02020603050405020304" pitchFamily="18" charset="0"/>
                <a:cs typeface="Times New Roman" panose="02020603050405020304" pitchFamily="18" charset="0"/>
              </a:rPr>
              <a:t>f(c)d(c)=f(c) d</a:t>
            </a:r>
            <a:r>
              <a:rPr lang="fr-FR" altLang="zh-CN" sz="2400" i="1"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(c)</a:t>
            </a:r>
          </a:p>
          <a:p>
            <a:pPr marL="0" indent="0">
              <a:buNone/>
            </a:pPr>
            <a:r>
              <a:rPr lang="en-US" altLang="zh-CN" sz="2400" i="1" dirty="0">
                <a:latin typeface="Times New Roman" panose="02020603050405020304" pitchFamily="18" charset="0"/>
                <a:cs typeface="Times New Roman" panose="02020603050405020304" pitchFamily="18" charset="0"/>
              </a:rPr>
              <a:t>    d(x)=d(y)=d</a:t>
            </a:r>
            <a:r>
              <a:rPr lang="fr-FR" altLang="zh-CN" sz="2400" i="1"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(z)+1                 f</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z</a:t>
            </a:r>
            <a:r>
              <a:rPr lang="en-US" altLang="zh-CN" sz="2400" dirty="0">
                <a:latin typeface="Times New Roman" panose="02020603050405020304" pitchFamily="18" charset="0"/>
                <a:cs typeface="Times New Roman" panose="02020603050405020304" pitchFamily="18" charset="0"/>
              </a:rPr>
              <a:t>) = </a:t>
            </a:r>
            <a:r>
              <a:rPr lang="en-US" altLang="zh-CN" sz="2400" i="1" dirty="0">
                <a:latin typeface="Times New Roman" panose="02020603050405020304" pitchFamily="18" charset="0"/>
                <a:cs typeface="Times New Roman" panose="02020603050405020304" pitchFamily="18" charset="0"/>
              </a:rPr>
              <a:t>f</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f</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y</a:t>
            </a:r>
            <a:r>
              <a:rPr lang="en-US" altLang="zh-CN" sz="2400" dirty="0">
                <a:latin typeface="Times New Roman" panose="02020603050405020304" pitchFamily="18" charset="0"/>
                <a:cs typeface="Times New Roman" panose="02020603050405020304" pitchFamily="18" charset="0"/>
              </a:rPr>
              <a:t>)</a:t>
            </a:r>
            <a:endParaRPr lang="en-US" altLang="zh-CN" sz="2400" i="1" dirty="0">
              <a:latin typeface="Times New Roman" panose="02020603050405020304" pitchFamily="18" charset="0"/>
              <a:cs typeface="Times New Roman" panose="02020603050405020304" pitchFamily="18" charset="0"/>
            </a:endParaRPr>
          </a:p>
          <a:p>
            <a:pPr marL="0" indent="0">
              <a:buNone/>
            </a:pPr>
            <a:r>
              <a:rPr lang="en-US" altLang="zh-CN" sz="2400" i="1" dirty="0">
                <a:latin typeface="Times New Roman" panose="02020603050405020304" pitchFamily="18" charset="0"/>
                <a:cs typeface="Times New Roman" panose="02020603050405020304" pitchFamily="18" charset="0"/>
              </a:rPr>
              <a:t>    f(x)d(x)+f(y)d(y)=(f(x)+f(y))(d</a:t>
            </a:r>
            <a:r>
              <a:rPr lang="fr-FR" altLang="zh-CN" sz="2400" i="1"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(z)+1)=f(z)d</a:t>
            </a:r>
            <a:r>
              <a:rPr lang="fr-FR" altLang="zh-CN" sz="2400" i="1"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(z)+f(x)+f(y)</a:t>
            </a:r>
          </a:p>
          <a:p>
            <a:pPr marL="0" indent="0">
              <a:buNone/>
            </a:pPr>
            <a:r>
              <a:rPr lang="en-US" altLang="zh-CN" sz="2400" i="1" dirty="0">
                <a:latin typeface="Times New Roman" panose="02020603050405020304" pitchFamily="18" charset="0"/>
                <a:cs typeface="Times New Roman" panose="02020603050405020304" pitchFamily="18" charset="0"/>
              </a:rPr>
              <a:t>    B(T)= </a:t>
            </a:r>
            <a:r>
              <a:rPr lang="en-US" altLang="zh-CN" sz="2400" i="1" dirty="0">
                <a:solidFill>
                  <a:srgbClr val="FF0000"/>
                </a:solidFill>
                <a:latin typeface="Times New Roman" panose="02020603050405020304" pitchFamily="18" charset="0"/>
                <a:cs typeface="Times New Roman" panose="02020603050405020304" pitchFamily="18" charset="0"/>
              </a:rPr>
              <a:t>B(</a:t>
            </a:r>
            <a:r>
              <a:rPr lang="zh-CN" altLang="en-US" sz="2400" dirty="0">
                <a:solidFill>
                  <a:srgbClr val="FF0000"/>
                </a:solidFill>
                <a:latin typeface="Times New Roman" panose="02020603050405020304" pitchFamily="18" charset="0"/>
                <a:cs typeface="Times New Roman" panose="02020603050405020304" pitchFamily="18" charset="0"/>
              </a:rPr>
              <a:t>∀</a:t>
            </a:r>
            <a:r>
              <a:rPr lang="en-US" altLang="zh-CN" sz="2400" i="1" dirty="0">
                <a:solidFill>
                  <a:srgbClr val="FF0000"/>
                </a:solidFill>
                <a:latin typeface="Times New Roman" panose="02020603050405020304" pitchFamily="18" charset="0"/>
                <a:cs typeface="Times New Roman" panose="02020603050405020304" pitchFamily="18" charset="0"/>
              </a:rPr>
              <a:t>c</a:t>
            </a:r>
            <a:r>
              <a:rPr lang="zh-CN" altLang="en-US" sz="2400" i="1" dirty="0">
                <a:solidFill>
                  <a:srgbClr val="FF0000"/>
                </a:solidFill>
                <a:latin typeface="Times New Roman" panose="02020603050405020304" pitchFamily="18" charset="0"/>
                <a:cs typeface="Times New Roman" panose="02020603050405020304" pitchFamily="18" charset="0"/>
              </a:rPr>
              <a:t>∈</a:t>
            </a:r>
            <a:r>
              <a:rPr lang="en-US" altLang="zh-CN" sz="2400" i="1" dirty="0">
                <a:solidFill>
                  <a:srgbClr val="FF0000"/>
                </a:solidFill>
                <a:latin typeface="Times New Roman" panose="02020603050405020304" pitchFamily="18" charset="0"/>
                <a:cs typeface="Times New Roman" panose="02020603050405020304" pitchFamily="18" charset="0"/>
              </a:rPr>
              <a:t> (C−{ x, y }))</a:t>
            </a:r>
            <a:r>
              <a:rPr lang="en-US" altLang="zh-CN" sz="2400" i="1" dirty="0">
                <a:latin typeface="Times New Roman" panose="02020603050405020304" pitchFamily="18" charset="0"/>
                <a:cs typeface="Times New Roman" panose="02020603050405020304" pitchFamily="18" charset="0"/>
              </a:rPr>
              <a:t>+f(x)d(x)+f(y)d(y)=B</a:t>
            </a:r>
            <a:r>
              <a:rPr lang="fr-FR" altLang="zh-CN" sz="2400" i="1"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(T)+f(x)+f(y)</a:t>
            </a:r>
          </a:p>
          <a:p>
            <a:pPr marL="0" indent="0">
              <a:buNone/>
            </a:pPr>
            <a:r>
              <a:rPr lang="en-US" altLang="zh-CN" sz="2400" i="1" dirty="0">
                <a:latin typeface="Times New Roman" panose="02020603050405020304" pitchFamily="18" charset="0"/>
                <a:cs typeface="Times New Roman" panose="02020603050405020304" pitchFamily="18" charset="0"/>
              </a:rPr>
              <a:t>     </a:t>
            </a:r>
            <a:r>
              <a:rPr lang="fr-FR" altLang="zh-CN" sz="2400" i="1" dirty="0">
                <a:latin typeface="Times New Roman" panose="02020603050405020304" pitchFamily="18" charset="0"/>
                <a:cs typeface="Times New Roman" panose="02020603050405020304" pitchFamily="18" charset="0"/>
              </a:rPr>
              <a:t>B</a:t>
            </a:r>
            <a:r>
              <a:rPr lang="fr-FR" altLang="zh-CN" sz="2400" dirty="0">
                <a:latin typeface="Times New Roman" panose="02020603050405020304" pitchFamily="18" charset="0"/>
                <a:cs typeface="Times New Roman" panose="02020603050405020304" pitchFamily="18" charset="0"/>
              </a:rPr>
              <a:t>(</a:t>
            </a:r>
            <a:r>
              <a:rPr lang="fr-FR" altLang="zh-CN" sz="2400" i="1" dirty="0">
                <a:latin typeface="Times New Roman" panose="02020603050405020304" pitchFamily="18" charset="0"/>
                <a:cs typeface="Times New Roman" panose="02020603050405020304" pitchFamily="18" charset="0"/>
              </a:rPr>
              <a:t>T</a:t>
            </a:r>
            <a:r>
              <a:rPr lang="fr-FR" altLang="zh-CN" sz="2400" dirty="0">
                <a:latin typeface="Times New Roman" panose="02020603050405020304" pitchFamily="18" charset="0"/>
                <a:cs typeface="Times New Roman" panose="02020603050405020304" pitchFamily="18" charset="0"/>
              </a:rPr>
              <a:t>)=</a:t>
            </a:r>
            <a:r>
              <a:rPr lang="fr-FR" altLang="zh-CN" sz="2400" i="1" dirty="0">
                <a:latin typeface="Times New Roman" panose="02020603050405020304" pitchFamily="18" charset="0"/>
                <a:cs typeface="Times New Roman" panose="02020603050405020304" pitchFamily="18" charset="0"/>
              </a:rPr>
              <a:t>B</a:t>
            </a:r>
            <a:r>
              <a:rPr lang="fr-FR" altLang="zh-CN" sz="2400" dirty="0">
                <a:latin typeface="Times New Roman" panose="02020603050405020304" pitchFamily="18" charset="0"/>
                <a:cs typeface="Times New Roman" panose="02020603050405020304" pitchFamily="18" charset="0"/>
              </a:rPr>
              <a:t>(</a:t>
            </a:r>
            <a:r>
              <a:rPr lang="fr-FR" altLang="zh-CN" sz="2400" i="1" dirty="0">
                <a:latin typeface="Times New Roman" panose="02020603050405020304" pitchFamily="18" charset="0"/>
                <a:cs typeface="Times New Roman" panose="02020603050405020304" pitchFamily="18" charset="0"/>
              </a:rPr>
              <a:t>T'</a:t>
            </a:r>
            <a:r>
              <a:rPr lang="fr-FR" altLang="zh-CN" sz="2400" dirty="0">
                <a:latin typeface="Times New Roman" panose="02020603050405020304" pitchFamily="18" charset="0"/>
                <a:cs typeface="Times New Roman" panose="02020603050405020304" pitchFamily="18" charset="0"/>
              </a:rPr>
              <a:t>)+</a:t>
            </a:r>
            <a:r>
              <a:rPr lang="fr-FR" altLang="zh-CN" sz="2400" i="1" dirty="0">
                <a:latin typeface="Times New Roman" panose="02020603050405020304" pitchFamily="18" charset="0"/>
                <a:cs typeface="Times New Roman" panose="02020603050405020304" pitchFamily="18" charset="0"/>
              </a:rPr>
              <a:t>f</a:t>
            </a:r>
            <a:r>
              <a:rPr lang="fr-FR" altLang="zh-CN" sz="2400" dirty="0">
                <a:latin typeface="Times New Roman" panose="02020603050405020304" pitchFamily="18" charset="0"/>
                <a:cs typeface="Times New Roman" panose="02020603050405020304" pitchFamily="18" charset="0"/>
              </a:rPr>
              <a:t>(</a:t>
            </a:r>
            <a:r>
              <a:rPr lang="fr-FR" altLang="zh-CN" sz="2400" i="1" dirty="0">
                <a:latin typeface="Times New Roman" panose="02020603050405020304" pitchFamily="18" charset="0"/>
                <a:cs typeface="Times New Roman" panose="02020603050405020304" pitchFamily="18" charset="0"/>
              </a:rPr>
              <a:t>x</a:t>
            </a:r>
            <a:r>
              <a:rPr lang="fr-FR" altLang="zh-CN" sz="2400" dirty="0">
                <a:latin typeface="Times New Roman" panose="02020603050405020304" pitchFamily="18" charset="0"/>
                <a:cs typeface="Times New Roman" panose="02020603050405020304" pitchFamily="18" charset="0"/>
              </a:rPr>
              <a:t>)+</a:t>
            </a:r>
            <a:r>
              <a:rPr lang="fr-FR" altLang="zh-CN" sz="2400" i="1" dirty="0">
                <a:latin typeface="Times New Roman" panose="02020603050405020304" pitchFamily="18" charset="0"/>
                <a:cs typeface="Times New Roman" panose="02020603050405020304" pitchFamily="18" charset="0"/>
              </a:rPr>
              <a:t>f </a:t>
            </a:r>
            <a:r>
              <a:rPr lang="fr-FR" altLang="zh-CN" sz="2400" dirty="0">
                <a:latin typeface="Times New Roman" panose="02020603050405020304" pitchFamily="18" charset="0"/>
                <a:cs typeface="Times New Roman" panose="02020603050405020304" pitchFamily="18" charset="0"/>
              </a:rPr>
              <a:t>(</a:t>
            </a:r>
            <a:r>
              <a:rPr lang="fr-FR" altLang="zh-CN" sz="2400" i="1" dirty="0">
                <a:latin typeface="Times New Roman" panose="02020603050405020304" pitchFamily="18" charset="0"/>
                <a:cs typeface="Times New Roman" panose="02020603050405020304" pitchFamily="18" charset="0"/>
              </a:rPr>
              <a:t>y</a:t>
            </a:r>
            <a:r>
              <a:rPr lang="fr-FR"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marL="0" indent="0">
              <a:buNone/>
            </a:pPr>
            <a:endParaRPr lang="zh-CN" altLang="en-US" sz="2400" i="1" dirty="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normAutofit/>
          </a:bodyPr>
          <a:lstStyle/>
          <a:p>
            <a:pPr algn="ctr"/>
            <a:r>
              <a:rPr lang="en-US" altLang="zh-CN" dirty="0"/>
              <a:t> </a:t>
            </a:r>
            <a:r>
              <a:rPr lang="zh-CN" altLang="en-US" dirty="0"/>
              <a:t> 贪心算法</a:t>
            </a:r>
          </a:p>
        </p:txBody>
      </p:sp>
    </p:spTree>
    <p:extLst>
      <p:ext uri="{BB962C8B-B14F-4D97-AF65-F5344CB8AC3E}">
        <p14:creationId xmlns:p14="http://schemas.microsoft.com/office/powerpoint/2010/main" val="7806612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457200" indent="-457200">
              <a:spcBef>
                <a:spcPts val="0"/>
              </a:spcBef>
              <a:spcAft>
                <a:spcPts val="0"/>
              </a:spcAft>
            </a:pPr>
            <a:r>
              <a:rPr lang="zh-CN" altLang="en-US" dirty="0"/>
              <a:t>由引理</a:t>
            </a:r>
            <a:r>
              <a:rPr lang="en-US" altLang="zh-CN" dirty="0"/>
              <a:t>2</a:t>
            </a:r>
            <a:r>
              <a:rPr lang="zh-CN" altLang="en-US" dirty="0"/>
              <a:t>引申出</a:t>
            </a:r>
            <a:endParaRPr lang="en-US" altLang="zh-CN" i="1" dirty="0">
              <a:solidFill>
                <a:srgbClr val="0000CC"/>
              </a:solidFill>
              <a:latin typeface="Times New Roman" panose="02020603050405020304" pitchFamily="18" charset="0"/>
              <a:cs typeface="Times New Roman" panose="02020603050405020304" pitchFamily="18" charset="0"/>
            </a:endParaRPr>
          </a:p>
          <a:p>
            <a:pPr marL="0" indent="0">
              <a:spcBef>
                <a:spcPts val="0"/>
              </a:spcBef>
              <a:spcAft>
                <a:spcPts val="0"/>
              </a:spcAft>
              <a:buNone/>
            </a:pPr>
            <a:r>
              <a:rPr lang="en-US" altLang="zh-CN" sz="2400" i="1"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是字符集，∀</a:t>
            </a:r>
            <a:r>
              <a:rPr lang="en-US" altLang="zh-CN" sz="2400" i="1"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C</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都有一个频率 </a:t>
            </a:r>
            <a:r>
              <a:rPr lang="en-US" altLang="zh-CN" sz="2400" i="1" dirty="0">
                <a:latin typeface="Times New Roman" panose="02020603050405020304" pitchFamily="18" charset="0"/>
                <a:cs typeface="Times New Roman" panose="02020603050405020304" pitchFamily="18" charset="0"/>
              </a:rPr>
              <a:t>f</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c</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x, y</a:t>
            </a:r>
            <a:r>
              <a:rPr lang="zh-CN" altLang="en-US" sz="2400" dirty="0">
                <a:latin typeface="Times New Roman" panose="02020603050405020304" pitchFamily="18" charset="0"/>
                <a:cs typeface="Times New Roman" panose="02020603050405020304" pitchFamily="18" charset="0"/>
              </a:rPr>
              <a:t>是</a:t>
            </a:r>
            <a:r>
              <a:rPr lang="en-US" altLang="zh-CN" sz="2400"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中频率最小的两个字符。</a:t>
            </a:r>
            <a:r>
              <a:rPr lang="en-US" altLang="zh-CN" sz="2400" dirty="0">
                <a:latin typeface="Times New Roman" panose="02020603050405020304" pitchFamily="18" charset="0"/>
                <a:cs typeface="Times New Roman" panose="02020603050405020304" pitchFamily="18" charset="0"/>
              </a:rPr>
              <a:t> </a:t>
            </a:r>
            <a:r>
              <a:rPr lang="zh-CN" altLang="en-US" sz="2400" dirty="0">
                <a:solidFill>
                  <a:srgbClr val="FF0000"/>
                </a:solidFill>
                <a:latin typeface="Times New Roman" panose="02020603050405020304" pitchFamily="18" charset="0"/>
                <a:cs typeface="Times New Roman" panose="02020603050405020304" pitchFamily="18" charset="0"/>
              </a:rPr>
              <a:t>字符集</a:t>
            </a:r>
            <a:r>
              <a:rPr lang="en-US" altLang="zh-CN" sz="2400" i="1" dirty="0">
                <a:solidFill>
                  <a:srgbClr val="FF0000"/>
                </a:solidFill>
                <a:latin typeface="Times New Roman" panose="02020603050405020304" pitchFamily="18" charset="0"/>
                <a:cs typeface="Times New Roman" panose="02020603050405020304" pitchFamily="18" charset="0"/>
              </a:rPr>
              <a:t>C</a:t>
            </a:r>
            <a:r>
              <a:rPr lang="fr-FR" altLang="zh-CN" sz="2400" i="1" dirty="0">
                <a:latin typeface="Times New Roman" panose="02020603050405020304" pitchFamily="18" charset="0"/>
                <a:cs typeface="Times New Roman" panose="02020603050405020304" pitchFamily="18" charset="0"/>
              </a:rPr>
              <a:t>' </a:t>
            </a:r>
            <a:r>
              <a:rPr lang="en-US" altLang="zh-CN" sz="2400" dirty="0">
                <a:solidFill>
                  <a:srgbClr val="FF0000"/>
                </a:solidFill>
                <a:latin typeface="Times New Roman" panose="02020603050405020304" pitchFamily="18" charset="0"/>
                <a:cs typeface="Times New Roman" panose="02020603050405020304" pitchFamily="18" charset="0"/>
              </a:rPr>
              <a:t>= (</a:t>
            </a:r>
            <a:r>
              <a:rPr lang="en-US" altLang="zh-CN" sz="2400" i="1" dirty="0">
                <a:solidFill>
                  <a:srgbClr val="FF0000"/>
                </a:solidFill>
                <a:latin typeface="Times New Roman" panose="02020603050405020304" pitchFamily="18" charset="0"/>
                <a:cs typeface="Times New Roman" panose="02020603050405020304" pitchFamily="18" charset="0"/>
              </a:rPr>
              <a:t>C</a:t>
            </a:r>
            <a:r>
              <a:rPr lang="en-US" altLang="zh-CN" sz="2400" dirty="0">
                <a:solidFill>
                  <a:srgbClr val="FF0000"/>
                </a:solidFill>
                <a:latin typeface="Times New Roman" panose="02020603050405020304" pitchFamily="18" charset="0"/>
                <a:cs typeface="Times New Roman" panose="02020603050405020304" pitchFamily="18" charset="0"/>
              </a:rPr>
              <a:t>−{ </a:t>
            </a:r>
            <a:r>
              <a:rPr lang="en-US" altLang="zh-CN" sz="2400" i="1" dirty="0">
                <a:solidFill>
                  <a:srgbClr val="FF0000"/>
                </a:solidFill>
                <a:latin typeface="Times New Roman" panose="02020603050405020304" pitchFamily="18" charset="0"/>
                <a:cs typeface="Times New Roman" panose="02020603050405020304" pitchFamily="18" charset="0"/>
              </a:rPr>
              <a:t>x</a:t>
            </a:r>
            <a:r>
              <a:rPr lang="en-US" altLang="zh-CN" sz="2400" dirty="0">
                <a:solidFill>
                  <a:srgbClr val="FF0000"/>
                </a:solidFill>
                <a:latin typeface="Times New Roman" panose="02020603050405020304" pitchFamily="18" charset="0"/>
                <a:cs typeface="Times New Roman" panose="02020603050405020304" pitchFamily="18" charset="0"/>
              </a:rPr>
              <a:t>, </a:t>
            </a:r>
            <a:r>
              <a:rPr lang="en-US" altLang="zh-CN" sz="2400" i="1" dirty="0">
                <a:solidFill>
                  <a:srgbClr val="FF0000"/>
                </a:solidFill>
                <a:latin typeface="Times New Roman" panose="02020603050405020304" pitchFamily="18" charset="0"/>
                <a:cs typeface="Times New Roman" panose="02020603050405020304" pitchFamily="18" charset="0"/>
              </a:rPr>
              <a:t>y </a:t>
            </a:r>
            <a:r>
              <a:rPr lang="en-US" altLang="zh-CN" sz="2400" dirty="0">
                <a:solidFill>
                  <a:srgbClr val="FF0000"/>
                </a:solidFill>
                <a:latin typeface="Times New Roman" panose="02020603050405020304" pitchFamily="18" charset="0"/>
                <a:cs typeface="Times New Roman" panose="02020603050405020304" pitchFamily="18" charset="0"/>
              </a:rPr>
              <a:t>})∪{ </a:t>
            </a:r>
            <a:r>
              <a:rPr lang="en-US" altLang="zh-CN" sz="2400" i="1" dirty="0">
                <a:solidFill>
                  <a:srgbClr val="FF0000"/>
                </a:solidFill>
                <a:latin typeface="Times New Roman" panose="02020603050405020304" pitchFamily="18" charset="0"/>
                <a:cs typeface="Times New Roman" panose="02020603050405020304" pitchFamily="18" charset="0"/>
              </a:rPr>
              <a:t>z </a:t>
            </a:r>
            <a:r>
              <a:rPr lang="en-US" altLang="zh-CN" sz="2400" dirty="0">
                <a:solidFill>
                  <a:srgbClr val="FF0000"/>
                </a:solidFill>
                <a:latin typeface="Times New Roman" panose="02020603050405020304" pitchFamily="18" charset="0"/>
                <a:cs typeface="Times New Roman" panose="02020603050405020304" pitchFamily="18" charset="0"/>
              </a:rPr>
              <a:t>} </a:t>
            </a:r>
            <a:r>
              <a:rPr lang="zh-CN" altLang="en-US" sz="2400" dirty="0">
                <a:solidFill>
                  <a:srgbClr val="FF0000"/>
                </a:solidFill>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z </a:t>
            </a:r>
            <a:r>
              <a:rPr lang="zh-CN" altLang="en-US" sz="2400" dirty="0">
                <a:latin typeface="Times New Roman" panose="02020603050405020304" pitchFamily="18" charset="0"/>
                <a:cs typeface="Times New Roman" panose="02020603050405020304" pitchFamily="18" charset="0"/>
              </a:rPr>
              <a:t>的频率</a:t>
            </a:r>
            <a:r>
              <a:rPr lang="en-US" altLang="zh-CN" sz="2400" i="1" dirty="0">
                <a:latin typeface="Times New Roman" panose="02020603050405020304" pitchFamily="18" charset="0"/>
                <a:cs typeface="Times New Roman" panose="02020603050405020304" pitchFamily="18" charset="0"/>
              </a:rPr>
              <a:t> f</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z</a:t>
            </a:r>
            <a:r>
              <a:rPr lang="en-US" altLang="zh-CN" sz="2400" dirty="0">
                <a:latin typeface="Times New Roman" panose="02020603050405020304" pitchFamily="18" charset="0"/>
                <a:cs typeface="Times New Roman" panose="02020603050405020304" pitchFamily="18" charset="0"/>
              </a:rPr>
              <a:t>) = </a:t>
            </a:r>
            <a:r>
              <a:rPr lang="en-US" altLang="zh-CN" sz="2400" i="1" dirty="0">
                <a:latin typeface="Times New Roman" panose="02020603050405020304" pitchFamily="18" charset="0"/>
                <a:cs typeface="Times New Roman" panose="02020603050405020304" pitchFamily="18" charset="0"/>
              </a:rPr>
              <a:t>f</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f</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y</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0" indent="0">
              <a:spcBef>
                <a:spcPts val="0"/>
              </a:spcBef>
              <a:spcAft>
                <a:spcPts val="0"/>
              </a:spcAft>
              <a:buNone/>
            </a:pPr>
            <a:r>
              <a:rPr lang="en-US" altLang="zh-CN" sz="2400" i="1" dirty="0">
                <a:solidFill>
                  <a:srgbClr val="FF0000"/>
                </a:solidFill>
                <a:latin typeface="Times New Roman" panose="02020603050405020304" pitchFamily="18" charset="0"/>
                <a:cs typeface="Times New Roman" panose="02020603050405020304" pitchFamily="18" charset="0"/>
              </a:rPr>
              <a:t>T</a:t>
            </a:r>
            <a:r>
              <a:rPr lang="fr-FR" altLang="zh-CN" sz="2400" i="1" dirty="0">
                <a:solidFill>
                  <a:srgbClr val="FF0000"/>
                </a:solidFill>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是</a:t>
            </a:r>
            <a:r>
              <a:rPr lang="en-US" altLang="zh-CN" sz="2400" i="1" dirty="0">
                <a:solidFill>
                  <a:srgbClr val="FF0000"/>
                </a:solidFill>
                <a:latin typeface="Times New Roman" panose="02020603050405020304" pitchFamily="18" charset="0"/>
                <a:cs typeface="Times New Roman" panose="02020603050405020304" pitchFamily="18" charset="0"/>
              </a:rPr>
              <a:t>C</a:t>
            </a:r>
            <a:r>
              <a:rPr lang="fr-FR" altLang="zh-CN" sz="2400" i="1" dirty="0">
                <a:solidFill>
                  <a:srgbClr val="FF0000"/>
                </a:solidFill>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的最优前缀码对应的二叉树</a:t>
            </a:r>
            <a:r>
              <a:rPr lang="zh-CN" altLang="en-US" sz="2400" dirty="0">
                <a:solidFill>
                  <a:srgbClr val="FF0000"/>
                </a:solidFill>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则将</a:t>
            </a:r>
            <a:r>
              <a:rPr lang="en-US" altLang="zh-CN" sz="2400" dirty="0">
                <a:latin typeface="Times New Roman" panose="02020603050405020304" pitchFamily="18" charset="0"/>
                <a:cs typeface="Times New Roman" panose="02020603050405020304" pitchFamily="18" charset="0"/>
              </a:rPr>
              <a:t>T</a:t>
            </a:r>
            <a:r>
              <a:rPr lang="fr-FR" altLang="zh-CN" sz="2400" i="1"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中叶结点</a:t>
            </a:r>
            <a:r>
              <a:rPr lang="en-US" altLang="zh-CN" sz="2400" dirty="0">
                <a:latin typeface="Times New Roman" panose="02020603050405020304" pitchFamily="18" charset="0"/>
                <a:cs typeface="Times New Roman" panose="02020603050405020304" pitchFamily="18" charset="0"/>
              </a:rPr>
              <a:t>z</a:t>
            </a:r>
            <a:r>
              <a:rPr lang="zh-CN" altLang="en-US" sz="2400" dirty="0">
                <a:latin typeface="Times New Roman" panose="02020603050405020304" pitchFamily="18" charset="0"/>
                <a:cs typeface="Times New Roman" panose="02020603050405020304" pitchFamily="18" charset="0"/>
              </a:rPr>
              <a:t>替换为一个以</a:t>
            </a:r>
            <a:r>
              <a:rPr lang="en-US" altLang="zh-CN"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和</a:t>
            </a:r>
            <a:r>
              <a:rPr lang="en-US" altLang="zh-CN" sz="2400" i="1"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为孩子的内部结点，得到树</a:t>
            </a:r>
            <a:r>
              <a:rPr lang="en-US" altLang="zh-CN" sz="2400" i="1" dirty="0">
                <a:latin typeface="Times New Roman" panose="02020603050405020304" pitchFamily="18" charset="0"/>
                <a:cs typeface="Times New Roman" panose="02020603050405020304" pitchFamily="18" charset="0"/>
              </a:rPr>
              <a:t>T</a:t>
            </a:r>
            <a:r>
              <a:rPr lang="zh-CN" altLang="en-US" sz="2400" dirty="0">
                <a:latin typeface="Times New Roman" panose="02020603050405020304" pitchFamily="18" charset="0"/>
                <a:cs typeface="Times New Roman" panose="02020603050405020304" pitchFamily="18" charset="0"/>
              </a:rPr>
              <a:t>，则</a:t>
            </a:r>
            <a:r>
              <a:rPr lang="en-US" altLang="zh-CN" sz="2400" i="1" dirty="0">
                <a:latin typeface="Times New Roman" panose="02020603050405020304" pitchFamily="18" charset="0"/>
                <a:cs typeface="Times New Roman" panose="02020603050405020304" pitchFamily="18" charset="0"/>
              </a:rPr>
              <a:t>T</a:t>
            </a:r>
            <a:r>
              <a:rPr lang="zh-CN" altLang="en-US" sz="2400" dirty="0">
                <a:latin typeface="Times New Roman" panose="02020603050405020304" pitchFamily="18" charset="0"/>
                <a:cs typeface="Times New Roman" panose="02020603050405020304" pitchFamily="18" charset="0"/>
              </a:rPr>
              <a:t>是</a:t>
            </a:r>
            <a:r>
              <a:rPr lang="en-US" altLang="zh-CN" sz="2400" i="1"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的一个最优前缀码对应的二叉树</a:t>
            </a:r>
            <a:r>
              <a:rPr lang="en-US" altLang="zh-CN" sz="2400" dirty="0">
                <a:latin typeface="Times New Roman" panose="02020603050405020304" pitchFamily="18" charset="0"/>
                <a:cs typeface="Times New Roman" panose="02020603050405020304" pitchFamily="18" charset="0"/>
              </a:rPr>
              <a:t>.</a:t>
            </a:r>
          </a:p>
          <a:p>
            <a:pPr marL="457200" lvl="1" indent="0">
              <a:buNone/>
            </a:pPr>
            <a:endParaRPr lang="zh-CN" altLang="en-US" dirty="0"/>
          </a:p>
        </p:txBody>
      </p:sp>
      <p:sp>
        <p:nvSpPr>
          <p:cNvPr id="3" name="标题 2"/>
          <p:cNvSpPr>
            <a:spLocks noGrp="1"/>
          </p:cNvSpPr>
          <p:nvPr>
            <p:ph type="title"/>
          </p:nvPr>
        </p:nvSpPr>
        <p:spPr/>
        <p:txBody>
          <a:bodyPr/>
          <a:lstStyle/>
          <a:p>
            <a:r>
              <a:rPr lang="en-US" altLang="zh-CN" dirty="0"/>
              <a:t> </a:t>
            </a:r>
            <a:endParaRPr lang="zh-CN" altLang="en-US" dirty="0"/>
          </a:p>
        </p:txBody>
      </p:sp>
      <p:pic>
        <p:nvPicPr>
          <p:cNvPr id="6" name="图片 5"/>
          <p:cNvPicPr>
            <a:picLocks noChangeAspect="1"/>
          </p:cNvPicPr>
          <p:nvPr/>
        </p:nvPicPr>
        <p:blipFill>
          <a:blip r:embed="rId2"/>
          <a:stretch>
            <a:fillRect/>
          </a:stretch>
        </p:blipFill>
        <p:spPr>
          <a:xfrm>
            <a:off x="6059000" y="3585362"/>
            <a:ext cx="2441058" cy="2582276"/>
          </a:xfrm>
          <a:prstGeom prst="rect">
            <a:avLst/>
          </a:prstGeom>
        </p:spPr>
      </p:pic>
      <p:pic>
        <p:nvPicPr>
          <p:cNvPr id="7" name="图片 6"/>
          <p:cNvPicPr>
            <a:picLocks noChangeAspect="1"/>
          </p:cNvPicPr>
          <p:nvPr/>
        </p:nvPicPr>
        <p:blipFill>
          <a:blip r:embed="rId3"/>
          <a:stretch>
            <a:fillRect/>
          </a:stretch>
        </p:blipFill>
        <p:spPr>
          <a:xfrm>
            <a:off x="1974439" y="3582741"/>
            <a:ext cx="2920437" cy="2584897"/>
          </a:xfrm>
          <a:prstGeom prst="rect">
            <a:avLst/>
          </a:prstGeom>
        </p:spPr>
      </p:pic>
      <p:sp>
        <p:nvSpPr>
          <p:cNvPr id="8" name="标题 2"/>
          <p:cNvSpPr txBox="1">
            <a:spLocks/>
          </p:cNvSpPr>
          <p:nvPr/>
        </p:nvSpPr>
        <p:spPr>
          <a:xfrm>
            <a:off x="22797" y="12700"/>
            <a:ext cx="9121203" cy="11382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mj-ea"/>
                <a:ea typeface="+mj-ea"/>
                <a:cs typeface="+mj-cs"/>
              </a:defRPr>
            </a:lvl1pPr>
          </a:lstStyle>
          <a:p>
            <a:pPr algn="ctr"/>
            <a:r>
              <a:rPr lang="en-US" altLang="zh-CN" dirty="0"/>
              <a:t> </a:t>
            </a:r>
            <a:r>
              <a:rPr lang="zh-CN" altLang="en-US" dirty="0"/>
              <a:t> 贪心算法</a:t>
            </a:r>
          </a:p>
        </p:txBody>
      </p:sp>
    </p:spTree>
    <p:extLst>
      <p:ext uri="{BB962C8B-B14F-4D97-AF65-F5344CB8AC3E}">
        <p14:creationId xmlns:p14="http://schemas.microsoft.com/office/powerpoint/2010/main" val="935749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定理：</a:t>
            </a:r>
            <a:r>
              <a:rPr lang="en-US" altLang="zh-CN" i="1" dirty="0">
                <a:latin typeface="Times New Roman" panose="02020603050405020304" pitchFamily="18" charset="0"/>
                <a:cs typeface="Times New Roman" panose="02020603050405020304" pitchFamily="18" charset="0"/>
              </a:rPr>
              <a:t>Huffman</a:t>
            </a:r>
            <a:r>
              <a:rPr lang="zh-CN" altLang="en-US" dirty="0">
                <a:latin typeface="Times New Roman" panose="02020603050405020304" pitchFamily="18" charset="0"/>
                <a:cs typeface="Times New Roman" panose="02020603050405020304" pitchFamily="18" charset="0"/>
              </a:rPr>
              <a:t>算法对任意规模为</a:t>
            </a:r>
            <a:r>
              <a:rPr lang="en-US" altLang="zh-CN" i="1" dirty="0">
                <a:latin typeface="Times New Roman" panose="02020603050405020304" pitchFamily="18" charset="0"/>
                <a:cs typeface="Times New Roman" panose="02020603050405020304" pitchFamily="18" charset="0"/>
              </a:rPr>
              <a:t>n(n≥2</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的字符集</a:t>
            </a:r>
            <a:r>
              <a:rPr lang="en-US" altLang="zh-CN" i="1" dirty="0">
                <a:latin typeface="Times New Roman" panose="02020603050405020304" pitchFamily="18" charset="0"/>
                <a:cs typeface="Times New Roman" panose="02020603050405020304" pitchFamily="18" charset="0"/>
              </a:rPr>
              <a:t>C </a:t>
            </a:r>
            <a:r>
              <a:rPr lang="zh-CN" altLang="en-US" dirty="0">
                <a:latin typeface="Times New Roman" panose="02020603050405020304" pitchFamily="18" charset="0"/>
                <a:cs typeface="Times New Roman" panose="02020603050405020304" pitchFamily="18" charset="0"/>
              </a:rPr>
              <a:t>都得到关于</a:t>
            </a:r>
            <a:r>
              <a:rPr lang="en-US" altLang="zh-CN" i="1" dirty="0">
                <a:latin typeface="Times New Roman" panose="02020603050405020304" pitchFamily="18" charset="0"/>
                <a:cs typeface="Times New Roman" panose="02020603050405020304" pitchFamily="18" charset="0"/>
              </a:rPr>
              <a:t>C </a:t>
            </a:r>
            <a:r>
              <a:rPr lang="zh-CN" altLang="en-US" dirty="0">
                <a:latin typeface="Times New Roman" panose="02020603050405020304" pitchFamily="18" charset="0"/>
                <a:cs typeface="Times New Roman" panose="02020603050405020304" pitchFamily="18" charset="0"/>
              </a:rPr>
              <a:t>的最优前缀码的二叉树。</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数学归纳法证明定理</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归纳基础证明：对于</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的字符集</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Huffman</a:t>
            </a:r>
            <a:r>
              <a:rPr lang="zh-CN" altLang="en-US" dirty="0">
                <a:latin typeface="Times New Roman" panose="02020603050405020304" pitchFamily="18" charset="0"/>
                <a:cs typeface="Times New Roman" panose="02020603050405020304" pitchFamily="18" charset="0"/>
              </a:rPr>
              <a:t>算法得到最优前缀码。</a:t>
            </a:r>
          </a:p>
          <a:p>
            <a:pPr lvl="1"/>
            <a:r>
              <a:rPr lang="zh-CN" altLang="en-US" dirty="0">
                <a:latin typeface="Times New Roman" panose="02020603050405020304" pitchFamily="18" charset="0"/>
                <a:cs typeface="Times New Roman" panose="02020603050405020304" pitchFamily="18" charset="0"/>
              </a:rPr>
              <a:t>归纳步骤证明：假设</a:t>
            </a:r>
            <a:r>
              <a:rPr lang="en-US" altLang="zh-CN" i="1" dirty="0">
                <a:latin typeface="Times New Roman" panose="02020603050405020304" pitchFamily="18" charset="0"/>
                <a:cs typeface="Times New Roman" panose="02020603050405020304" pitchFamily="18" charset="0"/>
              </a:rPr>
              <a:t>Huffman</a:t>
            </a:r>
            <a:r>
              <a:rPr lang="zh-CN" altLang="en-US" dirty="0">
                <a:latin typeface="Times New Roman" panose="02020603050405020304" pitchFamily="18" charset="0"/>
                <a:cs typeface="Times New Roman" panose="02020603050405020304" pitchFamily="18" charset="0"/>
              </a:rPr>
              <a:t>算法对于规模为</a:t>
            </a:r>
            <a:r>
              <a:rPr lang="en-US" altLang="zh-CN" i="1" dirty="0">
                <a:latin typeface="Times New Roman" panose="02020603050405020304" pitchFamily="18" charset="0"/>
                <a:cs typeface="Times New Roman" panose="02020603050405020304" pitchFamily="18" charset="0"/>
              </a:rPr>
              <a:t>k </a:t>
            </a:r>
            <a:r>
              <a:rPr lang="zh-CN" altLang="en-US" dirty="0">
                <a:latin typeface="Times New Roman" panose="02020603050405020304" pitchFamily="18" charset="0"/>
                <a:cs typeface="Times New Roman" panose="02020603050405020304" pitchFamily="18" charset="0"/>
              </a:rPr>
              <a:t>的字符集都得到最优前缀码，那么对于规模为</a:t>
            </a:r>
            <a:r>
              <a:rPr lang="en-US" altLang="zh-CN" i="1"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的字符集也得到最优前缀码。</a:t>
            </a:r>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p:spTree>
    <p:extLst>
      <p:ext uri="{BB962C8B-B14F-4D97-AF65-F5344CB8AC3E}">
        <p14:creationId xmlns:p14="http://schemas.microsoft.com/office/powerpoint/2010/main" val="4836894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、归纳基础证明：</a:t>
            </a:r>
            <a:endParaRPr lang="pt-BR" altLang="zh-CN" dirty="0">
              <a:latin typeface="Times New Roman" panose="02020603050405020304" pitchFamily="18" charset="0"/>
              <a:cs typeface="Times New Roman" panose="02020603050405020304" pitchFamily="18" charset="0"/>
            </a:endParaRPr>
          </a:p>
          <a:p>
            <a:pPr lvl="1"/>
            <a:r>
              <a:rPr lang="pt-BR" altLang="zh-CN" i="1" dirty="0">
                <a:latin typeface="Times New Roman" panose="02020603050405020304" pitchFamily="18" charset="0"/>
                <a:cs typeface="Times New Roman" panose="02020603050405020304" pitchFamily="18" charset="0"/>
              </a:rPr>
              <a:t>n</a:t>
            </a:r>
            <a:r>
              <a:rPr lang="pt-BR" altLang="zh-CN" dirty="0">
                <a:latin typeface="Times New Roman" panose="02020603050405020304" pitchFamily="18" charset="0"/>
                <a:cs typeface="Times New Roman" panose="02020603050405020304" pitchFamily="18" charset="0"/>
              </a:rPr>
              <a:t>=2</a:t>
            </a:r>
            <a:r>
              <a:rPr lang="zh-CN" altLang="pt-BR" b="0" dirty="0">
                <a:latin typeface="Times New Roman" panose="02020603050405020304" pitchFamily="18" charset="0"/>
                <a:cs typeface="Times New Roman" panose="02020603050405020304" pitchFamily="18" charset="0"/>
              </a:rPr>
              <a:t>，字符集</a:t>
            </a:r>
            <a:r>
              <a:rPr lang="pt-BR" altLang="zh-CN" i="1" dirty="0">
                <a:latin typeface="Times New Roman" panose="02020603050405020304" pitchFamily="18" charset="0"/>
                <a:cs typeface="Times New Roman" panose="02020603050405020304" pitchFamily="18" charset="0"/>
              </a:rPr>
              <a:t>C </a:t>
            </a:r>
            <a:r>
              <a:rPr lang="pt-BR" altLang="zh-CN" dirty="0">
                <a:latin typeface="Times New Roman" panose="02020603050405020304" pitchFamily="18" charset="0"/>
                <a:cs typeface="Times New Roman" panose="02020603050405020304" pitchFamily="18" charset="0"/>
              </a:rPr>
              <a:t>= {</a:t>
            </a:r>
            <a:r>
              <a:rPr lang="pt-BR" altLang="zh-CN" i="1" dirty="0">
                <a:latin typeface="Times New Roman" panose="02020603050405020304" pitchFamily="18" charset="0"/>
                <a:cs typeface="Times New Roman" panose="02020603050405020304" pitchFamily="18" charset="0"/>
              </a:rPr>
              <a:t>x</a:t>
            </a:r>
            <a:r>
              <a:rPr lang="pt-BR" altLang="zh-CN" dirty="0">
                <a:latin typeface="Times New Roman" panose="02020603050405020304" pitchFamily="18" charset="0"/>
                <a:cs typeface="Times New Roman" panose="02020603050405020304" pitchFamily="18" charset="0"/>
              </a:rPr>
              <a:t>1, </a:t>
            </a:r>
            <a:r>
              <a:rPr lang="pt-BR" altLang="zh-CN" i="1" dirty="0">
                <a:latin typeface="Times New Roman" panose="02020603050405020304" pitchFamily="18" charset="0"/>
                <a:cs typeface="Times New Roman" panose="02020603050405020304" pitchFamily="18" charset="0"/>
              </a:rPr>
              <a:t>x</a:t>
            </a:r>
            <a:r>
              <a:rPr lang="pt-BR" altLang="zh-CN" dirty="0">
                <a:latin typeface="Times New Roman" panose="02020603050405020304" pitchFamily="18" charset="0"/>
                <a:cs typeface="Times New Roman" panose="02020603050405020304" pitchFamily="18" charset="0"/>
              </a:rPr>
              <a:t>2}</a:t>
            </a:r>
            <a:endParaRPr lang="zh-CN" altLang="pt-BR" b="0" dirty="0">
              <a:latin typeface="Times New Roman" panose="02020603050405020304" pitchFamily="18" charset="0"/>
              <a:cs typeface="Times New Roman" panose="02020603050405020304" pitchFamily="18" charset="0"/>
            </a:endParaRPr>
          </a:p>
          <a:p>
            <a:pPr lvl="1"/>
            <a:r>
              <a:rPr lang="zh-CN" altLang="en-US" b="0" dirty="0">
                <a:latin typeface="Times New Roman" panose="02020603050405020304" pitchFamily="18" charset="0"/>
                <a:cs typeface="Times New Roman" panose="02020603050405020304" pitchFamily="18" charset="0"/>
              </a:rPr>
              <a:t>对任何代码的字符至少都需要</a:t>
            </a:r>
            <a:r>
              <a:rPr lang="en-US" altLang="zh-CN" dirty="0">
                <a:latin typeface="Times New Roman" panose="02020603050405020304" pitchFamily="18" charset="0"/>
                <a:cs typeface="Times New Roman" panose="02020603050405020304" pitchFamily="18" charset="0"/>
              </a:rPr>
              <a:t>1</a:t>
            </a:r>
            <a:r>
              <a:rPr lang="zh-CN" altLang="en-US" b="0" dirty="0">
                <a:latin typeface="Times New Roman" panose="02020603050405020304" pitchFamily="18" charset="0"/>
                <a:cs typeface="Times New Roman" panose="02020603050405020304" pitchFamily="18" charset="0"/>
              </a:rPr>
              <a:t>位二进制数字</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r>
              <a:rPr lang="en-US" altLang="zh-CN" i="1" dirty="0">
                <a:latin typeface="Times New Roman" panose="02020603050405020304" pitchFamily="18" charset="0"/>
                <a:cs typeface="Times New Roman" panose="02020603050405020304" pitchFamily="18" charset="0"/>
              </a:rPr>
              <a:t>Huffman</a:t>
            </a:r>
            <a:r>
              <a:rPr lang="zh-CN" altLang="en-US" b="0" dirty="0">
                <a:latin typeface="Times New Roman" panose="02020603050405020304" pitchFamily="18" charset="0"/>
                <a:cs typeface="Times New Roman" panose="02020603050405020304" pitchFamily="18" charset="0"/>
              </a:rPr>
              <a:t>算法得到的代码是</a:t>
            </a:r>
            <a:r>
              <a:rPr lang="en-US" altLang="zh-CN" dirty="0">
                <a:latin typeface="Times New Roman" panose="02020603050405020304" pitchFamily="18" charset="0"/>
                <a:cs typeface="Times New Roman" panose="02020603050405020304" pitchFamily="18" charset="0"/>
              </a:rPr>
              <a:t>0</a:t>
            </a:r>
            <a:r>
              <a:rPr lang="zh-CN" altLang="en-US" b="0"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1</a:t>
            </a:r>
            <a:r>
              <a:rPr lang="zh-CN" altLang="en-US" b="0" dirty="0">
                <a:latin typeface="Times New Roman" panose="02020603050405020304" pitchFamily="18" charset="0"/>
                <a:cs typeface="Times New Roman" panose="02020603050405020304" pitchFamily="18" charset="0"/>
              </a:rPr>
              <a:t>，是最优前缀码</a:t>
            </a:r>
            <a:r>
              <a:rPr lang="zh-CN" altLang="en-US" dirty="0">
                <a:latin typeface="Times New Roman" panose="02020603050405020304" pitchFamily="18" charset="0"/>
                <a:cs typeface="Times New Roman" panose="02020603050405020304" pitchFamily="18" charset="0"/>
              </a:rPr>
              <a:t>。</a:t>
            </a:r>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p:pic>
        <p:nvPicPr>
          <p:cNvPr id="4" name="图片 3"/>
          <p:cNvPicPr>
            <a:picLocks noChangeAspect="1"/>
          </p:cNvPicPr>
          <p:nvPr/>
        </p:nvPicPr>
        <p:blipFill>
          <a:blip r:embed="rId2"/>
          <a:stretch>
            <a:fillRect/>
          </a:stretch>
        </p:blipFill>
        <p:spPr>
          <a:xfrm>
            <a:off x="2506483" y="3606151"/>
            <a:ext cx="2276475" cy="2066925"/>
          </a:xfrm>
          <a:prstGeom prst="rect">
            <a:avLst/>
          </a:prstGeom>
        </p:spPr>
      </p:pic>
    </p:spTree>
    <p:extLst>
      <p:ext uri="{BB962C8B-B14F-4D97-AF65-F5344CB8AC3E}">
        <p14:creationId xmlns:p14="http://schemas.microsoft.com/office/powerpoint/2010/main" val="2913174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lang="en-US" altLang="zh-CN" dirty="0"/>
              <a:t>2</a:t>
            </a:r>
            <a:r>
              <a:rPr lang="zh-CN" altLang="en-US" dirty="0"/>
              <a:t>、归纳步骤证明：</a:t>
            </a:r>
            <a:endParaRPr lang="en-US" altLang="zh-CN" dirty="0"/>
          </a:p>
          <a:p>
            <a:pPr marL="0" indent="0">
              <a:buNone/>
            </a:pPr>
            <a:r>
              <a:rPr lang="zh-CN" altLang="en-US" sz="2400" b="0" dirty="0">
                <a:latin typeface="Times New Roman" panose="02020603050405020304" pitchFamily="18" charset="0"/>
                <a:cs typeface="Times New Roman" panose="02020603050405020304" pitchFamily="18" charset="0"/>
              </a:rPr>
              <a:t>假设</a:t>
            </a:r>
            <a:r>
              <a:rPr lang="en-US" altLang="zh-CN" sz="2400" i="1" dirty="0">
                <a:latin typeface="Times New Roman" panose="02020603050405020304" pitchFamily="18" charset="0"/>
                <a:cs typeface="Times New Roman" panose="02020603050405020304" pitchFamily="18" charset="0"/>
              </a:rPr>
              <a:t>Huffman</a:t>
            </a:r>
            <a:r>
              <a:rPr lang="zh-CN" altLang="en-US" sz="2400" b="0" dirty="0">
                <a:latin typeface="Times New Roman" panose="02020603050405020304" pitchFamily="18" charset="0"/>
                <a:cs typeface="Times New Roman" panose="02020603050405020304" pitchFamily="18" charset="0"/>
              </a:rPr>
              <a:t>算法对于规模为</a:t>
            </a:r>
            <a:r>
              <a:rPr lang="en-US" altLang="zh-CN" sz="2400" i="1" dirty="0">
                <a:latin typeface="Times New Roman" panose="02020603050405020304" pitchFamily="18" charset="0"/>
                <a:cs typeface="Times New Roman" panose="02020603050405020304" pitchFamily="18" charset="0"/>
              </a:rPr>
              <a:t>k </a:t>
            </a:r>
            <a:r>
              <a:rPr lang="zh-CN" altLang="en-US" sz="2400" b="0" dirty="0">
                <a:latin typeface="Times New Roman" panose="02020603050405020304" pitchFamily="18" charset="0"/>
                <a:cs typeface="Times New Roman" panose="02020603050405020304" pitchFamily="18" charset="0"/>
              </a:rPr>
              <a:t>的字符集都得到最优前缀码</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0" indent="0">
              <a:buNone/>
            </a:pPr>
            <a:r>
              <a:rPr lang="zh-CN" altLang="en-US" sz="2400" b="0" dirty="0">
                <a:latin typeface="Times New Roman" panose="02020603050405020304" pitchFamily="18" charset="0"/>
                <a:cs typeface="Times New Roman" panose="02020603050405020304" pitchFamily="18" charset="0"/>
              </a:rPr>
              <a:t>考虑规模为</a:t>
            </a:r>
            <a:r>
              <a:rPr lang="en-US" altLang="zh-CN" sz="2400" i="1" dirty="0">
                <a:latin typeface="Times New Roman" panose="02020603050405020304" pitchFamily="18" charset="0"/>
                <a:cs typeface="Times New Roman" panose="02020603050405020304" pitchFamily="18" charset="0"/>
              </a:rPr>
              <a:t>k+1</a:t>
            </a:r>
            <a:r>
              <a:rPr lang="zh-CN" altLang="en-US" sz="2400" b="0" dirty="0">
                <a:latin typeface="Times New Roman" panose="02020603050405020304" pitchFamily="18" charset="0"/>
                <a:cs typeface="Times New Roman" panose="02020603050405020304" pitchFamily="18" charset="0"/>
              </a:rPr>
              <a:t>的字符集</a:t>
            </a:r>
            <a:r>
              <a:rPr lang="en-US" altLang="zh-CN" sz="2400" i="1" dirty="0">
                <a:latin typeface="Times New Roman" panose="02020603050405020304" pitchFamily="18" charset="0"/>
                <a:cs typeface="Times New Roman" panose="02020603050405020304" pitchFamily="18" charset="0"/>
              </a:rPr>
              <a:t>C </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 </a:t>
            </a:r>
            <a:r>
              <a:rPr lang="en-US" altLang="zh-CN" sz="2400" i="1" dirty="0">
                <a:latin typeface="Times New Roman" panose="02020603050405020304" pitchFamily="18" charset="0"/>
                <a:cs typeface="Times New Roman" panose="02020603050405020304" pitchFamily="18" charset="0"/>
              </a:rPr>
              <a:t>x</a:t>
            </a:r>
            <a:r>
              <a:rPr lang="en-US" altLang="zh-CN" sz="2400" i="1" baseline="-25000" dirty="0">
                <a:latin typeface="Times New Roman" panose="02020603050405020304" pitchFamily="18" charset="0"/>
                <a:cs typeface="Times New Roman" panose="02020603050405020304" pitchFamily="18" charset="0"/>
              </a:rPr>
              <a:t>k</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zh-CN" altLang="en-US" sz="2400" b="0" dirty="0">
                <a:latin typeface="Times New Roman" panose="02020603050405020304" pitchFamily="18" charset="0"/>
                <a:cs typeface="Times New Roman" panose="02020603050405020304" pitchFamily="18" charset="0"/>
              </a:rPr>
              <a:t>其中</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2</a:t>
            </a:r>
            <a:r>
              <a:rPr lang="zh-CN" altLang="en-US" sz="2400" b="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C</a:t>
            </a:r>
            <a:r>
              <a:rPr lang="zh-CN" altLang="en-US" sz="2400" b="0" dirty="0">
                <a:latin typeface="Times New Roman" panose="02020603050405020304" pitchFamily="18" charset="0"/>
                <a:cs typeface="Times New Roman" panose="02020603050405020304" pitchFamily="18" charset="0"/>
              </a:rPr>
              <a:t>是频率最小的两个字符</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p>
          <a:p>
            <a:pPr marL="0" indent="0">
              <a:buNone/>
            </a:pPr>
            <a:r>
              <a:rPr lang="zh-CN" altLang="en-US" sz="2400" dirty="0">
                <a:latin typeface="Times New Roman" panose="02020603050405020304" pitchFamily="18" charset="0"/>
                <a:cs typeface="Times New Roman" panose="02020603050405020304" pitchFamily="18" charset="0"/>
              </a:rPr>
              <a:t>令</a:t>
            </a:r>
            <a:r>
              <a:rPr lang="en-US" altLang="zh-CN" sz="2400" i="1" dirty="0">
                <a:solidFill>
                  <a:srgbClr val="FF0000"/>
                </a:solidFill>
                <a:latin typeface="Times New Roman" panose="02020603050405020304" pitchFamily="18" charset="0"/>
                <a:cs typeface="Times New Roman" panose="02020603050405020304" pitchFamily="18" charset="0"/>
              </a:rPr>
              <a:t>C' </a:t>
            </a:r>
            <a:r>
              <a:rPr lang="en-US" altLang="zh-CN" sz="2400" dirty="0">
                <a:solidFill>
                  <a:srgbClr val="FF0000"/>
                </a:solidFill>
                <a:latin typeface="Times New Roman" panose="02020603050405020304" pitchFamily="18" charset="0"/>
                <a:cs typeface="Times New Roman" panose="02020603050405020304" pitchFamily="18" charset="0"/>
              </a:rPr>
              <a:t>= (</a:t>
            </a:r>
            <a:r>
              <a:rPr lang="en-US" altLang="zh-CN" sz="2400" i="1" dirty="0">
                <a:solidFill>
                  <a:srgbClr val="FF0000"/>
                </a:solidFill>
                <a:latin typeface="Times New Roman" panose="02020603050405020304" pitchFamily="18" charset="0"/>
                <a:cs typeface="Times New Roman" panose="02020603050405020304" pitchFamily="18" charset="0"/>
              </a:rPr>
              <a:t>C</a:t>
            </a:r>
            <a:r>
              <a:rPr lang="en-US" altLang="zh-CN" sz="2400" dirty="0">
                <a:solidFill>
                  <a:srgbClr val="FF0000"/>
                </a:solidFill>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solidFill>
                  <a:srgbClr val="FF0000"/>
                </a:solidFill>
                <a:latin typeface="Times New Roman" panose="02020603050405020304" pitchFamily="18" charset="0"/>
                <a:cs typeface="Times New Roman" panose="02020603050405020304" pitchFamily="18" charset="0"/>
              </a:rPr>
              <a:t>})∪{ </a:t>
            </a:r>
            <a:r>
              <a:rPr lang="en-US" altLang="zh-CN" sz="2400" i="1" dirty="0">
                <a:solidFill>
                  <a:srgbClr val="FF0000"/>
                </a:solidFill>
                <a:latin typeface="Times New Roman" panose="02020603050405020304" pitchFamily="18" charset="0"/>
                <a:cs typeface="Times New Roman" panose="02020603050405020304" pitchFamily="18" charset="0"/>
              </a:rPr>
              <a:t>z </a:t>
            </a:r>
            <a:r>
              <a:rPr lang="en-US" altLang="zh-CN" sz="2400" dirty="0">
                <a:solidFill>
                  <a:srgbClr val="FF0000"/>
                </a:solidFill>
                <a:latin typeface="Times New Roman" panose="02020603050405020304" pitchFamily="18" charset="0"/>
                <a:cs typeface="Times New Roman" panose="02020603050405020304" pitchFamily="18" charset="0"/>
              </a:rPr>
              <a:t>}</a:t>
            </a:r>
            <a:r>
              <a:rPr lang="zh-CN" altLang="en-US" sz="2400" dirty="0">
                <a:solidFill>
                  <a:srgbClr val="FF0000"/>
                </a:solidFill>
                <a:latin typeface="Times New Roman" panose="02020603050405020304" pitchFamily="18" charset="0"/>
                <a:cs typeface="Times New Roman" panose="02020603050405020304" pitchFamily="18" charset="0"/>
              </a:rPr>
              <a:t>，</a:t>
            </a:r>
            <a:r>
              <a:rPr lang="en-US" altLang="zh-CN" sz="2400" i="1" dirty="0">
                <a:solidFill>
                  <a:srgbClr val="FF0000"/>
                </a:solidFill>
                <a:latin typeface="Times New Roman" panose="02020603050405020304" pitchFamily="18" charset="0"/>
                <a:cs typeface="Times New Roman" panose="02020603050405020304" pitchFamily="18" charset="0"/>
              </a:rPr>
              <a:t> f</a:t>
            </a:r>
            <a:r>
              <a:rPr lang="en-US" altLang="zh-CN" sz="2400" dirty="0">
                <a:solidFill>
                  <a:srgbClr val="FF0000"/>
                </a:solidFill>
                <a:latin typeface="Times New Roman" panose="02020603050405020304" pitchFamily="18" charset="0"/>
                <a:cs typeface="Times New Roman" panose="02020603050405020304" pitchFamily="18" charset="0"/>
              </a:rPr>
              <a:t>(</a:t>
            </a:r>
            <a:r>
              <a:rPr lang="en-US" altLang="zh-CN" sz="2400" i="1" dirty="0">
                <a:solidFill>
                  <a:srgbClr val="FF0000"/>
                </a:solidFill>
                <a:latin typeface="Times New Roman" panose="02020603050405020304" pitchFamily="18" charset="0"/>
                <a:cs typeface="Times New Roman" panose="02020603050405020304" pitchFamily="18" charset="0"/>
              </a:rPr>
              <a:t>z</a:t>
            </a:r>
            <a:r>
              <a:rPr lang="en-US" altLang="zh-CN" sz="2400" dirty="0">
                <a:solidFill>
                  <a:srgbClr val="FF0000"/>
                </a:solidFill>
                <a:latin typeface="Times New Roman" panose="02020603050405020304" pitchFamily="18" charset="0"/>
                <a:cs typeface="Times New Roman" panose="02020603050405020304" pitchFamily="18" charset="0"/>
              </a:rPr>
              <a:t>) = </a:t>
            </a:r>
            <a:r>
              <a:rPr lang="en-US" altLang="zh-CN" sz="2400" i="1" dirty="0">
                <a:solidFill>
                  <a:srgbClr val="FF0000"/>
                </a:solidFill>
                <a:latin typeface="Times New Roman" panose="02020603050405020304" pitchFamily="18" charset="0"/>
                <a:cs typeface="Times New Roman" panose="02020603050405020304" pitchFamily="18" charset="0"/>
              </a:rPr>
              <a:t>f</a:t>
            </a:r>
            <a:r>
              <a:rPr lang="en-US" altLang="zh-CN" sz="2400" dirty="0">
                <a:solidFill>
                  <a:srgbClr val="FF0000"/>
                </a:solidFill>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solidFill>
                  <a:srgbClr val="FF0000"/>
                </a:solidFill>
                <a:latin typeface="Times New Roman" panose="02020603050405020304" pitchFamily="18" charset="0"/>
                <a:cs typeface="Times New Roman" panose="02020603050405020304" pitchFamily="18" charset="0"/>
              </a:rPr>
              <a:t>)+</a:t>
            </a:r>
            <a:r>
              <a:rPr lang="en-US" altLang="zh-CN" sz="2400" i="1" dirty="0">
                <a:solidFill>
                  <a:srgbClr val="FF0000"/>
                </a:solidFill>
                <a:latin typeface="Times New Roman" panose="02020603050405020304" pitchFamily="18" charset="0"/>
                <a:cs typeface="Times New Roman" panose="02020603050405020304" pitchFamily="18" charset="0"/>
              </a:rPr>
              <a:t>f</a:t>
            </a:r>
            <a:r>
              <a:rPr lang="en-US" altLang="zh-CN" sz="2400" dirty="0">
                <a:solidFill>
                  <a:srgbClr val="FF0000"/>
                </a:solidFill>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solidFill>
                  <a:srgbClr val="FF0000"/>
                </a:solidFill>
                <a:latin typeface="Times New Roman" panose="02020603050405020304" pitchFamily="18" charset="0"/>
                <a:cs typeface="Times New Roman" panose="02020603050405020304" pitchFamily="18" charset="0"/>
              </a:rPr>
              <a:t>)</a:t>
            </a:r>
          </a:p>
          <a:p>
            <a:pPr marL="0" indent="0">
              <a:buNone/>
            </a:pPr>
            <a:r>
              <a:rPr lang="zh-CN" altLang="en-US" sz="2400" b="0" dirty="0">
                <a:latin typeface="Times New Roman" panose="02020603050405020304" pitchFamily="18" charset="0"/>
                <a:cs typeface="Times New Roman" panose="02020603050405020304" pitchFamily="18" charset="0"/>
              </a:rPr>
              <a:t>根据归纳假设，</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Huffman</a:t>
            </a:r>
            <a:r>
              <a:rPr lang="zh-CN" altLang="en-US" sz="2400" b="0" dirty="0">
                <a:latin typeface="Times New Roman" panose="02020603050405020304" pitchFamily="18" charset="0"/>
                <a:cs typeface="Times New Roman" panose="02020603050405020304" pitchFamily="18" charset="0"/>
              </a:rPr>
              <a:t>算法得到一棵关于字符集</a:t>
            </a:r>
            <a:r>
              <a:rPr lang="en-US" altLang="zh-CN" sz="2400" i="1"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a:t>
            </a:r>
            <a:r>
              <a:rPr lang="zh-CN" altLang="en-US" sz="2400" b="0" dirty="0">
                <a:latin typeface="Times New Roman" panose="02020603050405020304" pitchFamily="18" charset="0"/>
                <a:cs typeface="Times New Roman" panose="02020603050405020304" pitchFamily="18" charset="0"/>
              </a:rPr>
              <a:t>频率</a:t>
            </a:r>
            <a:r>
              <a:rPr lang="en-US" altLang="zh-CN" sz="2400" i="1" dirty="0">
                <a:latin typeface="Times New Roman" panose="02020603050405020304" pitchFamily="18" charset="0"/>
                <a:cs typeface="Times New Roman" panose="02020603050405020304" pitchFamily="18" charset="0"/>
              </a:rPr>
              <a:t>f</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z</a:t>
            </a:r>
            <a:r>
              <a:rPr lang="en-US" altLang="zh-CN" sz="2400" dirty="0">
                <a:latin typeface="Times New Roman" panose="02020603050405020304" pitchFamily="18" charset="0"/>
                <a:cs typeface="Times New Roman" panose="02020603050405020304" pitchFamily="18" charset="0"/>
              </a:rPr>
              <a:t>)</a:t>
            </a:r>
            <a:r>
              <a:rPr lang="zh-CN" altLang="en-US" sz="2400" b="0" dirty="0">
                <a:latin typeface="Times New Roman" panose="02020603050405020304" pitchFamily="18" charset="0"/>
                <a:cs typeface="Times New Roman" panose="02020603050405020304" pitchFamily="18" charset="0"/>
              </a:rPr>
              <a:t>和</a:t>
            </a:r>
            <a:r>
              <a:rPr lang="en-US" altLang="zh-CN" sz="2400" i="1" dirty="0">
                <a:latin typeface="Times New Roman" panose="02020603050405020304" pitchFamily="18" charset="0"/>
                <a:cs typeface="Times New Roman" panose="02020603050405020304" pitchFamily="18" charset="0"/>
              </a:rPr>
              <a:t>f</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i="1" baseline="-25000" dirty="0">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a:t>
            </a:r>
            <a:r>
              <a:rPr lang="en-US" altLang="zh-CN" sz="2400" i="1" dirty="0" err="1">
                <a:latin typeface="Times New Roman" panose="02020603050405020304" pitchFamily="18" charset="0"/>
                <a:cs typeface="Times New Roman" panose="02020603050405020304" pitchFamily="18" charset="0"/>
              </a:rPr>
              <a:t>i</a:t>
            </a:r>
            <a:r>
              <a:rPr lang="en-US" altLang="zh-CN" sz="2400" i="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=3,4, ...,</a:t>
            </a:r>
            <a:r>
              <a:rPr lang="en-US" altLang="zh-CN" sz="2400" i="1" dirty="0">
                <a:latin typeface="Times New Roman" panose="02020603050405020304" pitchFamily="18" charset="0"/>
                <a:cs typeface="Times New Roman" panose="02020603050405020304" pitchFamily="18" charset="0"/>
              </a:rPr>
              <a:t>k</a:t>
            </a:r>
            <a:r>
              <a:rPr lang="en-US" altLang="zh-CN" sz="2400" dirty="0">
                <a:latin typeface="Times New Roman" panose="02020603050405020304" pitchFamily="18" charset="0"/>
                <a:cs typeface="Times New Roman" panose="02020603050405020304" pitchFamily="18" charset="0"/>
              </a:rPr>
              <a:t>+1)</a:t>
            </a:r>
            <a:r>
              <a:rPr lang="zh-CN" altLang="en-US" sz="2400" b="0" dirty="0">
                <a:latin typeface="Times New Roman" panose="02020603050405020304" pitchFamily="18" charset="0"/>
                <a:cs typeface="Times New Roman" panose="02020603050405020304" pitchFamily="18" charset="0"/>
              </a:rPr>
              <a:t>的最优前缀码的二叉树</a:t>
            </a:r>
            <a:r>
              <a:rPr lang="en-US" altLang="zh-CN" sz="2400" i="1" dirty="0">
                <a:latin typeface="Times New Roman" panose="02020603050405020304" pitchFamily="18" charset="0"/>
                <a:cs typeface="Times New Roman" panose="02020603050405020304" pitchFamily="18" charset="0"/>
              </a:rPr>
              <a:t>T'</a:t>
            </a:r>
            <a:endParaRPr lang="en-US" altLang="zh-CN" sz="2400" dirty="0">
              <a:latin typeface="Times New Roman" panose="02020603050405020304" pitchFamily="18" charset="0"/>
              <a:cs typeface="Times New Roman" panose="02020603050405020304" pitchFamily="18" charset="0"/>
            </a:endParaRPr>
          </a:p>
          <a:p>
            <a:pPr marL="0" indent="0">
              <a:buNone/>
            </a:pPr>
            <a:endParaRPr lang="zh-CN" altLang="en-US" sz="2400" dirty="0">
              <a:solidFill>
                <a:srgbClr val="FF0000"/>
              </a:solidFill>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p:spTree>
    <p:extLst>
      <p:ext uri="{BB962C8B-B14F-4D97-AF65-F5344CB8AC3E}">
        <p14:creationId xmlns:p14="http://schemas.microsoft.com/office/powerpoint/2010/main" val="209945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1E9FE57-DC69-4CED-A94A-A97C7834CD0D}"/>
              </a:ext>
            </a:extLst>
          </p:cNvPr>
          <p:cNvSpPr>
            <a:spLocks noGrp="1"/>
          </p:cNvSpPr>
          <p:nvPr>
            <p:ph idx="1"/>
          </p:nvPr>
        </p:nvSpPr>
        <p:spPr/>
        <p:txBody>
          <a:bodyPr>
            <a:normAutofit/>
          </a:bodyPr>
          <a:lstStyle/>
          <a:p>
            <a:r>
              <a:rPr lang="zh-CN" altLang="en-US" dirty="0">
                <a:latin typeface="楷体" panose="02010609060101010101" pitchFamily="49" charset="-122"/>
                <a:ea typeface="楷体" panose="02010609060101010101" pitchFamily="49" charset="-122"/>
              </a:rPr>
              <a:t>找零问题：</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假设纸币面值分别为：1、2、4、5、6元。现找给顾客9元</a:t>
            </a:r>
            <a:endParaRPr lang="en-US" altLang="zh-CN" dirty="0">
              <a:latin typeface="楷体" panose="02010609060101010101" pitchFamily="49" charset="-122"/>
              <a:ea typeface="楷体" panose="02010609060101010101" pitchFamily="49" charset="-122"/>
            </a:endParaRPr>
          </a:p>
          <a:p>
            <a:pPr lvl="2"/>
            <a:r>
              <a:rPr lang="zh-CN" altLang="en-US" dirty="0">
                <a:latin typeface="楷体" panose="02010609060101010101" pitchFamily="49" charset="-122"/>
                <a:ea typeface="楷体" panose="02010609060101010101" pitchFamily="49" charset="-122"/>
              </a:rPr>
              <a:t>用贪心法，答案是：6 + 2 + 1，至少需要3张纸币，而最优解为：5 + 4，只需要2张纸币。</a:t>
            </a:r>
          </a:p>
          <a:p>
            <a:pPr lvl="1"/>
            <a:r>
              <a:rPr lang="zh-CN" altLang="en-US" dirty="0">
                <a:latin typeface="楷体" panose="02010609060101010101" pitchFamily="49" charset="-122"/>
                <a:ea typeface="楷体" panose="02010609060101010101" pitchFamily="49" charset="-122"/>
              </a:rPr>
              <a:t>在找零问题中，用贪心法是否能得到最优，跟纸币面值有关。如果是1、2、5这样的面值，贪心是有效的，而对于1、2、4、5、6这样的面值，贪心是无效的。</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思考：</a:t>
            </a:r>
            <a:r>
              <a:rPr lang="zh-CN" altLang="en-US" dirty="0">
                <a:latin typeface="楷体" panose="02010609060101010101" pitchFamily="49" charset="-122"/>
                <a:ea typeface="楷体" panose="02010609060101010101" pitchFamily="49" charset="-122"/>
                <a:sym typeface="+mn-ea"/>
              </a:rPr>
              <a:t>什么面值的纸币能用贪心法？</a:t>
            </a:r>
            <a:endParaRPr lang="en-US" altLang="zh-CN" dirty="0">
              <a:latin typeface="楷体" panose="02010609060101010101" pitchFamily="49" charset="-122"/>
              <a:ea typeface="楷体" panose="02010609060101010101" pitchFamily="49" charset="-122"/>
              <a:sym typeface="+mn-ea"/>
            </a:endParaRPr>
          </a:p>
          <a:p>
            <a:r>
              <a:rPr lang="zh-CN" altLang="en-US" dirty="0">
                <a:latin typeface="楷体" panose="02010609060101010101" pitchFamily="49" charset="-122"/>
                <a:ea typeface="楷体" panose="02010609060101010101" pitchFamily="49" charset="-122"/>
              </a:rPr>
              <a:t>任意面值找零问题的</a:t>
            </a:r>
            <a:r>
              <a:rPr lang="zh-CN" altLang="en-US">
                <a:latin typeface="楷体" panose="02010609060101010101" pitchFamily="49" charset="-122"/>
                <a:ea typeface="楷体" panose="02010609060101010101" pitchFamily="49" charset="-122"/>
              </a:rPr>
              <a:t>求解：</a:t>
            </a:r>
            <a:r>
              <a:rPr lang="zh-CN" altLang="en-US">
                <a:solidFill>
                  <a:srgbClr val="FF0000"/>
                </a:solidFill>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0" indent="0">
              <a:buNone/>
            </a:pPr>
            <a:endParaRPr lang="zh-CN" altLang="en-US" dirty="0">
              <a:latin typeface="楷体" panose="02010609060101010101" pitchFamily="49" charset="-122"/>
              <a:ea typeface="楷体" panose="02010609060101010101" pitchFamily="49" charset="-122"/>
            </a:endParaRPr>
          </a:p>
          <a:p>
            <a:endParaRPr lang="zh-CN" altLang="en-US" dirty="0"/>
          </a:p>
        </p:txBody>
      </p:sp>
      <p:sp>
        <p:nvSpPr>
          <p:cNvPr id="3" name="标题 2">
            <a:extLst>
              <a:ext uri="{FF2B5EF4-FFF2-40B4-BE49-F238E27FC236}">
                <a16:creationId xmlns:a16="http://schemas.microsoft.com/office/drawing/2014/main" id="{C7F3B548-F1CB-4114-A6ED-00F53DC16532}"/>
              </a:ext>
            </a:extLst>
          </p:cNvPr>
          <p:cNvSpPr>
            <a:spLocks noGrp="1"/>
          </p:cNvSpPr>
          <p:nvPr>
            <p:ph type="title"/>
          </p:nvPr>
        </p:nvSpPr>
        <p:spPr/>
        <p:txBody>
          <a:bodyPr/>
          <a:lstStyle/>
          <a:p>
            <a:pPr algn="ctr"/>
            <a:r>
              <a:rPr lang="en-US" altLang="zh-CN" dirty="0"/>
              <a:t> </a:t>
            </a:r>
            <a:r>
              <a:rPr lang="zh-CN" altLang="en-US" dirty="0"/>
              <a:t> 贪心算法</a:t>
            </a:r>
          </a:p>
        </p:txBody>
      </p:sp>
    </p:spTree>
    <p:extLst>
      <p:ext uri="{BB962C8B-B14F-4D97-AF65-F5344CB8AC3E}">
        <p14:creationId xmlns:p14="http://schemas.microsoft.com/office/powerpoint/2010/main" val="237121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b="0" dirty="0">
                <a:latin typeface="Times New Roman" panose="02020603050405020304" pitchFamily="18" charset="0"/>
                <a:cs typeface="Times New Roman" panose="02020603050405020304" pitchFamily="18" charset="0"/>
              </a:rPr>
              <a:t>把</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zh-CN" altLang="en-US" b="0" dirty="0">
                <a:latin typeface="Times New Roman" panose="02020603050405020304" pitchFamily="18" charset="0"/>
                <a:cs typeface="Times New Roman" panose="02020603050405020304" pitchFamily="18" charset="0"/>
              </a:rPr>
              <a:t>作为</a:t>
            </a:r>
            <a:r>
              <a:rPr lang="en-US" altLang="zh-CN" i="1" dirty="0">
                <a:latin typeface="Times New Roman" panose="02020603050405020304" pitchFamily="18" charset="0"/>
                <a:cs typeface="Times New Roman" panose="02020603050405020304" pitchFamily="18" charset="0"/>
              </a:rPr>
              <a:t>z </a:t>
            </a:r>
            <a:r>
              <a:rPr lang="zh-CN" altLang="en-US" b="0" dirty="0">
                <a:latin typeface="Times New Roman" panose="02020603050405020304" pitchFamily="18" charset="0"/>
                <a:cs typeface="Times New Roman" panose="02020603050405020304" pitchFamily="18" charset="0"/>
              </a:rPr>
              <a:t>的儿子附到</a:t>
            </a:r>
            <a:r>
              <a:rPr lang="en-US" altLang="zh-CN" i="1" dirty="0">
                <a:latin typeface="Times New Roman" panose="02020603050405020304" pitchFamily="18" charset="0"/>
                <a:cs typeface="Times New Roman" panose="02020603050405020304" pitchFamily="18" charset="0"/>
              </a:rPr>
              <a:t>T '</a:t>
            </a:r>
            <a:r>
              <a:rPr lang="zh-CN" altLang="en-US" b="0" dirty="0">
                <a:latin typeface="Times New Roman" panose="02020603050405020304" pitchFamily="18" charset="0"/>
                <a:cs typeface="Times New Roman" panose="02020603050405020304" pitchFamily="18" charset="0"/>
              </a:rPr>
              <a:t>上，得到树</a:t>
            </a:r>
            <a:r>
              <a:rPr lang="en-US" altLang="zh-CN" i="1" dirty="0">
                <a:latin typeface="Times New Roman" panose="02020603050405020304" pitchFamily="18" charset="0"/>
                <a:cs typeface="Times New Roman" panose="02020603050405020304" pitchFamily="18" charset="0"/>
              </a:rPr>
              <a:t>T</a:t>
            </a:r>
            <a:r>
              <a:rPr lang="zh-CN" altLang="en-US" b="0" dirty="0">
                <a:latin typeface="Times New Roman" panose="02020603050405020304" pitchFamily="18" charset="0"/>
                <a:cs typeface="Times New Roman" panose="02020603050405020304" pitchFamily="18" charset="0"/>
              </a:rPr>
              <a:t>，那么</a:t>
            </a:r>
            <a:r>
              <a:rPr lang="en-US" altLang="zh-CN" i="1" dirty="0">
                <a:latin typeface="Times New Roman" panose="02020603050405020304" pitchFamily="18" charset="0"/>
                <a:cs typeface="Times New Roman" panose="02020603050405020304" pitchFamily="18" charset="0"/>
              </a:rPr>
              <a:t>T</a:t>
            </a:r>
            <a:r>
              <a:rPr lang="zh-CN" altLang="en-US" b="0" dirty="0">
                <a:latin typeface="Times New Roman" panose="02020603050405020304" pitchFamily="18" charset="0"/>
                <a:cs typeface="Times New Roman" panose="02020603050405020304" pitchFamily="18" charset="0"/>
              </a:rPr>
              <a:t>是关于</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C ' </a:t>
            </a:r>
            <a:r>
              <a:rPr lang="zh-CN" altLang="en-US" b="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z</a:t>
            </a:r>
            <a:r>
              <a:rPr lang="en-US" altLang="zh-CN" dirty="0">
                <a:latin typeface="Times New Roman" panose="02020603050405020304" pitchFamily="18" charset="0"/>
                <a:cs typeface="Times New Roman" panose="02020603050405020304" pitchFamily="18" charset="0"/>
              </a:rPr>
              <a:t>})</a:t>
            </a:r>
            <a:r>
              <a:rPr lang="zh-CN" altLang="en-US" b="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zh-CN" altLang="en-US" b="0" dirty="0">
                <a:latin typeface="Times New Roman" panose="02020603050405020304" pitchFamily="18" charset="0"/>
                <a:cs typeface="Times New Roman" panose="02020603050405020304" pitchFamily="18" charset="0"/>
              </a:rPr>
              <a:t>的最优前缀码的二叉树</a:t>
            </a:r>
            <a:r>
              <a:rPr lang="zh-CN" altLang="en-US" dirty="0">
                <a:latin typeface="Times New Roman" panose="02020603050405020304" pitchFamily="18" charset="0"/>
                <a:cs typeface="Times New Roman" panose="02020603050405020304" pitchFamily="18" charset="0"/>
              </a:rPr>
              <a:t>。</a:t>
            </a:r>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p:pic>
        <p:nvPicPr>
          <p:cNvPr id="4" name="图片 3"/>
          <p:cNvPicPr>
            <a:picLocks noChangeAspect="1"/>
          </p:cNvPicPr>
          <p:nvPr/>
        </p:nvPicPr>
        <p:blipFill>
          <a:blip r:embed="rId2"/>
          <a:stretch>
            <a:fillRect/>
          </a:stretch>
        </p:blipFill>
        <p:spPr>
          <a:xfrm>
            <a:off x="646694" y="2901233"/>
            <a:ext cx="7680149" cy="3254867"/>
          </a:xfrm>
          <a:prstGeom prst="rect">
            <a:avLst/>
          </a:prstGeom>
        </p:spPr>
      </p:pic>
    </p:spTree>
    <p:extLst>
      <p:ext uri="{BB962C8B-B14F-4D97-AF65-F5344CB8AC3E}">
        <p14:creationId xmlns:p14="http://schemas.microsoft.com/office/powerpoint/2010/main" val="29228891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lang="zh-CN" altLang="en-US" dirty="0">
                <a:latin typeface="Times New Roman" panose="02020603050405020304" pitchFamily="18" charset="0"/>
                <a:cs typeface="Times New Roman" panose="02020603050405020304" pitchFamily="18" charset="0"/>
              </a:rPr>
              <a:t>假如</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不是最优前缀码的二叉树，而存在更优树</a:t>
            </a:r>
            <a:r>
              <a:rPr lang="en-US" altLang="zh-CN" i="1" dirty="0">
                <a:solidFill>
                  <a:srgbClr val="FF0000"/>
                </a:solidFill>
                <a:latin typeface="Times New Roman" panose="02020603050405020304" pitchFamily="18" charset="0"/>
                <a:cs typeface="Times New Roman" panose="02020603050405020304" pitchFamily="18" charset="0"/>
              </a:rPr>
              <a:t>T </a:t>
            </a:r>
            <a:r>
              <a:rPr lang="en-US" altLang="zh-CN" baseline="30000" dirty="0">
                <a:solidFill>
                  <a:srgbClr val="FF0000"/>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p>
          <a:p>
            <a:pPr marL="0" indent="0">
              <a:buNone/>
            </a:pPr>
            <a:r>
              <a:rPr lang="en-US" altLang="zh-CN" i="1" dirty="0">
                <a:solidFill>
                  <a:srgbClr val="FF0000"/>
                </a:solidFill>
                <a:latin typeface="Times New Roman" panose="02020603050405020304" pitchFamily="18" charset="0"/>
                <a:cs typeface="Times New Roman" panose="02020603050405020304" pitchFamily="18" charset="0"/>
              </a:rPr>
              <a:t>B</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i="1" dirty="0">
                <a:solidFill>
                  <a:srgbClr val="FF0000"/>
                </a:solidFill>
                <a:latin typeface="Times New Roman" panose="02020603050405020304" pitchFamily="18" charset="0"/>
                <a:cs typeface="Times New Roman" panose="02020603050405020304" pitchFamily="18" charset="0"/>
              </a:rPr>
              <a:t>T </a:t>
            </a:r>
            <a:r>
              <a:rPr lang="en-US" altLang="zh-CN" baseline="30000" dirty="0">
                <a:solidFill>
                  <a:srgbClr val="FF0000"/>
                </a:solidFill>
                <a:latin typeface="Times New Roman" panose="02020603050405020304" pitchFamily="18" charset="0"/>
                <a:cs typeface="Times New Roman" panose="02020603050405020304" pitchFamily="18" charset="0"/>
              </a:rPr>
              <a:t>*</a:t>
            </a:r>
            <a:r>
              <a:rPr lang="en-US" altLang="zh-CN" dirty="0">
                <a:solidFill>
                  <a:srgbClr val="FF0000"/>
                </a:solidFill>
                <a:latin typeface="Times New Roman" panose="02020603050405020304" pitchFamily="18" charset="0"/>
                <a:cs typeface="Times New Roman" panose="02020603050405020304" pitchFamily="18" charset="0"/>
              </a:rPr>
              <a:t>)&lt;</a:t>
            </a:r>
            <a:r>
              <a:rPr lang="en-US" altLang="zh-CN" i="1" dirty="0">
                <a:solidFill>
                  <a:srgbClr val="FF0000"/>
                </a:solidFill>
                <a:latin typeface="Times New Roman" panose="02020603050405020304" pitchFamily="18" charset="0"/>
                <a:cs typeface="Times New Roman" panose="02020603050405020304" pitchFamily="18" charset="0"/>
              </a:rPr>
              <a:t>B</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i="1" dirty="0">
                <a:solidFill>
                  <a:srgbClr val="FF0000"/>
                </a:solidFill>
                <a:latin typeface="Times New Roman" panose="02020603050405020304" pitchFamily="18" charset="0"/>
                <a:cs typeface="Times New Roman" panose="02020603050405020304" pitchFamily="18" charset="0"/>
              </a:rPr>
              <a:t>T</a:t>
            </a:r>
            <a:r>
              <a:rPr lang="en-US" altLang="zh-CN" dirty="0">
                <a:solidFill>
                  <a:srgbClr val="FF0000"/>
                </a:solidFill>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则由引理</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i="1" dirty="0">
                <a:solidFill>
                  <a:srgbClr val="FF0000"/>
                </a:solidFill>
                <a:latin typeface="Times New Roman" panose="02020603050405020304" pitchFamily="18" charset="0"/>
                <a:cs typeface="Times New Roman" panose="02020603050405020304" pitchFamily="18" charset="0"/>
              </a:rPr>
              <a:t>T </a:t>
            </a:r>
            <a:r>
              <a:rPr lang="en-US" altLang="zh-CN" baseline="30000" dirty="0">
                <a:solidFill>
                  <a:srgbClr val="FF0000"/>
                </a:solidFill>
                <a:latin typeface="Times New Roman" panose="02020603050405020304" pitchFamily="18" charset="0"/>
                <a:cs typeface="Times New Roman" panose="02020603050405020304" pitchFamily="18" charset="0"/>
              </a:rPr>
              <a:t>*</a:t>
            </a:r>
            <a:r>
              <a:rPr lang="zh-CN" altLang="en-US" dirty="0">
                <a:solidFill>
                  <a:srgbClr val="FF0000"/>
                </a:solidFill>
                <a:latin typeface="Times New Roman" panose="02020603050405020304" pitchFamily="18" charset="0"/>
                <a:cs typeface="Times New Roman" panose="02020603050405020304" pitchFamily="18" charset="0"/>
              </a:rPr>
              <a:t>树叶兄弟是</a:t>
            </a:r>
            <a:r>
              <a:rPr lang="en-US" altLang="zh-CN" i="1" dirty="0">
                <a:solidFill>
                  <a:srgbClr val="FF0000"/>
                </a:solidFill>
                <a:latin typeface="Times New Roman" panose="02020603050405020304" pitchFamily="18" charset="0"/>
                <a:cs typeface="Times New Roman" panose="02020603050405020304" pitchFamily="18" charset="0"/>
              </a:rPr>
              <a:t>x</a:t>
            </a:r>
            <a:r>
              <a:rPr lang="en-US" altLang="zh-CN" baseline="-25000" dirty="0">
                <a:solidFill>
                  <a:srgbClr val="FF0000"/>
                </a:solidFill>
                <a:latin typeface="Times New Roman" panose="02020603050405020304" pitchFamily="18" charset="0"/>
                <a:cs typeface="Times New Roman" panose="02020603050405020304" pitchFamily="18" charset="0"/>
              </a:rPr>
              <a:t>1</a:t>
            </a:r>
            <a:r>
              <a:rPr lang="zh-CN" altLang="en-US" dirty="0">
                <a:solidFill>
                  <a:srgbClr val="FF0000"/>
                </a:solidFill>
                <a:latin typeface="Times New Roman" panose="02020603050405020304" pitchFamily="18" charset="0"/>
                <a:cs typeface="Times New Roman" panose="02020603050405020304" pitchFamily="18" charset="0"/>
              </a:rPr>
              <a:t>和</a:t>
            </a:r>
            <a:r>
              <a:rPr lang="en-US" altLang="zh-CN" i="1" dirty="0">
                <a:solidFill>
                  <a:srgbClr val="FF0000"/>
                </a:solidFill>
                <a:latin typeface="Times New Roman" panose="02020603050405020304" pitchFamily="18" charset="0"/>
                <a:cs typeface="Times New Roman" panose="02020603050405020304" pitchFamily="18" charset="0"/>
              </a:rPr>
              <a:t>x</a:t>
            </a:r>
            <a:r>
              <a:rPr lang="en-US" altLang="zh-CN" baseline="-25000" dirty="0">
                <a:solidFill>
                  <a:srgbClr val="FF0000"/>
                </a:solidFill>
                <a:latin typeface="Times New Roman" panose="02020603050405020304" pitchFamily="18" charset="0"/>
                <a:cs typeface="Times New Roman" panose="02020603050405020304" pitchFamily="18" charset="0"/>
              </a:rPr>
              <a:t>2</a:t>
            </a:r>
          </a:p>
          <a:p>
            <a:pPr marL="0" indent="0">
              <a:buNone/>
            </a:pPr>
            <a:r>
              <a:rPr lang="zh-CN" altLang="en-US" dirty="0">
                <a:latin typeface="Times New Roman" panose="02020603050405020304" pitchFamily="18" charset="0"/>
                <a:cs typeface="Times New Roman" panose="02020603050405020304" pitchFamily="18" charset="0"/>
              </a:rPr>
              <a:t>去掉</a:t>
            </a:r>
            <a:r>
              <a:rPr lang="en-US" altLang="zh-CN" i="1" dirty="0">
                <a:latin typeface="Times New Roman" panose="02020603050405020304" pitchFamily="18" charset="0"/>
                <a:cs typeface="Times New Roman" panose="02020603050405020304" pitchFamily="18" charset="0"/>
              </a:rPr>
              <a:t>T </a:t>
            </a:r>
            <a:r>
              <a:rPr lang="en-US" altLang="zh-CN" baseline="30000"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中</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和</a:t>
            </a:r>
            <a:r>
              <a:rPr lang="en-US" altLang="zh-CN" i="1"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，得到</a:t>
            </a:r>
            <a:r>
              <a:rPr lang="en-US" altLang="zh-CN" i="1" dirty="0">
                <a:latin typeface="Times New Roman" panose="02020603050405020304" pitchFamily="18" charset="0"/>
                <a:cs typeface="Times New Roman" panose="02020603050405020304" pitchFamily="18" charset="0"/>
              </a:rPr>
              <a:t>T </a:t>
            </a:r>
            <a:r>
              <a:rPr lang="en-US" altLang="zh-CN" baseline="3000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，根据引理</a:t>
            </a:r>
            <a:r>
              <a:rPr lang="en-US" altLang="zh-CN" dirty="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p>
            <a:pPr marL="0" indent="0">
              <a:buNone/>
            </a:pPr>
            <a:r>
              <a:rPr lang="en-US" altLang="zh-CN" i="1" dirty="0">
                <a:solidFill>
                  <a:srgbClr val="0000CC"/>
                </a:solidFill>
                <a:latin typeface="Times New Roman" panose="02020603050405020304" pitchFamily="18" charset="0"/>
                <a:cs typeface="Times New Roman" panose="02020603050405020304" pitchFamily="18" charset="0"/>
              </a:rPr>
              <a:t>B</a:t>
            </a:r>
            <a:r>
              <a:rPr lang="en-US" altLang="zh-CN" dirty="0">
                <a:solidFill>
                  <a:srgbClr val="0000CC"/>
                </a:solidFill>
                <a:latin typeface="Times New Roman" panose="02020603050405020304" pitchFamily="18" charset="0"/>
                <a:cs typeface="Times New Roman" panose="02020603050405020304" pitchFamily="18" charset="0"/>
              </a:rPr>
              <a:t>(</a:t>
            </a:r>
            <a:r>
              <a:rPr lang="en-US" altLang="zh-CN" i="1" dirty="0">
                <a:solidFill>
                  <a:srgbClr val="0000CC"/>
                </a:solidFill>
                <a:latin typeface="Times New Roman" panose="02020603050405020304" pitchFamily="18" charset="0"/>
                <a:cs typeface="Times New Roman" panose="02020603050405020304" pitchFamily="18" charset="0"/>
              </a:rPr>
              <a:t>T </a:t>
            </a:r>
            <a:r>
              <a:rPr lang="en-US" altLang="zh-CN" baseline="30000" dirty="0">
                <a:solidFill>
                  <a:srgbClr val="0000CC"/>
                </a:solidFill>
                <a:latin typeface="Times New Roman" panose="02020603050405020304" pitchFamily="18" charset="0"/>
                <a:cs typeface="Times New Roman" panose="02020603050405020304" pitchFamily="18" charset="0"/>
              </a:rPr>
              <a:t>*</a:t>
            </a:r>
            <a:r>
              <a:rPr lang="en-US" altLang="zh-CN" dirty="0">
                <a:solidFill>
                  <a:srgbClr val="0000CC"/>
                </a:solidFill>
                <a:latin typeface="Times New Roman" panose="02020603050405020304" pitchFamily="18" charset="0"/>
                <a:cs typeface="Times New Roman" panose="02020603050405020304" pitchFamily="18" charset="0"/>
              </a:rPr>
              <a:t>')</a:t>
            </a:r>
            <a:r>
              <a:rPr lang="zh-CN" altLang="en-US" dirty="0">
                <a:solidFill>
                  <a:srgbClr val="0000CC"/>
                </a:solidFill>
                <a:latin typeface="Times New Roman" panose="02020603050405020304" pitchFamily="18" charset="0"/>
                <a:cs typeface="Times New Roman" panose="02020603050405020304" pitchFamily="18" charset="0"/>
              </a:rPr>
              <a:t>＝</a:t>
            </a:r>
            <a:r>
              <a:rPr lang="en-US" altLang="zh-CN" i="1" dirty="0">
                <a:solidFill>
                  <a:srgbClr val="0000CC"/>
                </a:solidFill>
                <a:latin typeface="Times New Roman" panose="02020603050405020304" pitchFamily="18" charset="0"/>
                <a:cs typeface="Times New Roman" panose="02020603050405020304" pitchFamily="18" charset="0"/>
              </a:rPr>
              <a:t>B</a:t>
            </a:r>
            <a:r>
              <a:rPr lang="en-US" altLang="zh-CN" dirty="0">
                <a:solidFill>
                  <a:srgbClr val="0000CC"/>
                </a:solidFill>
                <a:latin typeface="Times New Roman" panose="02020603050405020304" pitchFamily="18" charset="0"/>
                <a:cs typeface="Times New Roman" panose="02020603050405020304" pitchFamily="18" charset="0"/>
              </a:rPr>
              <a:t>(</a:t>
            </a:r>
            <a:r>
              <a:rPr lang="en-US" altLang="zh-CN" i="1" dirty="0">
                <a:solidFill>
                  <a:srgbClr val="0000CC"/>
                </a:solidFill>
                <a:latin typeface="Times New Roman" panose="02020603050405020304" pitchFamily="18" charset="0"/>
                <a:cs typeface="Times New Roman" panose="02020603050405020304" pitchFamily="18" charset="0"/>
              </a:rPr>
              <a:t>T </a:t>
            </a:r>
            <a:r>
              <a:rPr lang="en-US" altLang="zh-CN" baseline="30000" dirty="0">
                <a:solidFill>
                  <a:srgbClr val="0000CC"/>
                </a:solidFill>
                <a:latin typeface="Times New Roman" panose="02020603050405020304" pitchFamily="18" charset="0"/>
                <a:cs typeface="Times New Roman" panose="02020603050405020304" pitchFamily="18" charset="0"/>
              </a:rPr>
              <a:t>*</a:t>
            </a:r>
            <a:r>
              <a:rPr lang="en-US" altLang="zh-CN" dirty="0">
                <a:solidFill>
                  <a:srgbClr val="0000CC"/>
                </a:solidFill>
                <a:latin typeface="Times New Roman" panose="02020603050405020304" pitchFamily="18" charset="0"/>
                <a:cs typeface="Times New Roman" panose="02020603050405020304" pitchFamily="18" charset="0"/>
              </a:rPr>
              <a:t>)</a:t>
            </a:r>
            <a:r>
              <a:rPr lang="zh-CN" altLang="en-US" dirty="0">
                <a:solidFill>
                  <a:srgbClr val="0000CC"/>
                </a:solidFill>
                <a:latin typeface="Times New Roman" panose="02020603050405020304" pitchFamily="18" charset="0"/>
                <a:cs typeface="Times New Roman" panose="02020603050405020304" pitchFamily="18" charset="0"/>
              </a:rPr>
              <a:t>－</a:t>
            </a:r>
            <a:r>
              <a:rPr lang="en-US" altLang="zh-CN" dirty="0">
                <a:solidFill>
                  <a:srgbClr val="0000CC"/>
                </a:solidFill>
                <a:latin typeface="Times New Roman" panose="02020603050405020304" pitchFamily="18" charset="0"/>
                <a:cs typeface="Times New Roman" panose="02020603050405020304" pitchFamily="18" charset="0"/>
              </a:rPr>
              <a:t>( </a:t>
            </a:r>
            <a:r>
              <a:rPr lang="en-US" altLang="zh-CN" i="1" dirty="0">
                <a:solidFill>
                  <a:srgbClr val="0000CC"/>
                </a:solidFill>
                <a:latin typeface="Times New Roman" panose="02020603050405020304" pitchFamily="18" charset="0"/>
                <a:cs typeface="Times New Roman" panose="02020603050405020304" pitchFamily="18" charset="0"/>
              </a:rPr>
              <a:t>f</a:t>
            </a:r>
            <a:r>
              <a:rPr lang="en-US" altLang="zh-CN" dirty="0">
                <a:solidFill>
                  <a:srgbClr val="0000CC"/>
                </a:solidFill>
                <a:latin typeface="Times New Roman" panose="02020603050405020304" pitchFamily="18" charset="0"/>
                <a:cs typeface="Times New Roman" panose="02020603050405020304" pitchFamily="18" charset="0"/>
              </a:rPr>
              <a:t>(</a:t>
            </a:r>
            <a:r>
              <a:rPr lang="en-US" altLang="zh-CN" i="1" dirty="0">
                <a:solidFill>
                  <a:srgbClr val="0000CC"/>
                </a:solidFill>
                <a:latin typeface="Times New Roman" panose="02020603050405020304" pitchFamily="18" charset="0"/>
                <a:cs typeface="Times New Roman" panose="02020603050405020304" pitchFamily="18" charset="0"/>
              </a:rPr>
              <a:t>x</a:t>
            </a:r>
            <a:r>
              <a:rPr lang="en-US" altLang="zh-CN" baseline="-25000" dirty="0">
                <a:solidFill>
                  <a:srgbClr val="0000CC"/>
                </a:solidFill>
                <a:latin typeface="Times New Roman" panose="02020603050405020304" pitchFamily="18" charset="0"/>
                <a:cs typeface="Times New Roman" panose="02020603050405020304" pitchFamily="18" charset="0"/>
              </a:rPr>
              <a:t>1</a:t>
            </a:r>
            <a:r>
              <a:rPr lang="en-US" altLang="zh-CN" dirty="0">
                <a:solidFill>
                  <a:srgbClr val="0000CC"/>
                </a:solidFill>
                <a:latin typeface="Times New Roman" panose="02020603050405020304" pitchFamily="18" charset="0"/>
                <a:cs typeface="Times New Roman" panose="02020603050405020304" pitchFamily="18" charset="0"/>
              </a:rPr>
              <a:t>)+</a:t>
            </a:r>
            <a:r>
              <a:rPr lang="en-US" altLang="zh-CN" i="1" dirty="0">
                <a:solidFill>
                  <a:srgbClr val="0000CC"/>
                </a:solidFill>
                <a:latin typeface="Times New Roman" panose="02020603050405020304" pitchFamily="18" charset="0"/>
                <a:cs typeface="Times New Roman" panose="02020603050405020304" pitchFamily="18" charset="0"/>
              </a:rPr>
              <a:t>f</a:t>
            </a:r>
            <a:r>
              <a:rPr lang="en-US" altLang="zh-CN" dirty="0">
                <a:solidFill>
                  <a:srgbClr val="0000CC"/>
                </a:solidFill>
                <a:latin typeface="Times New Roman" panose="02020603050405020304" pitchFamily="18" charset="0"/>
                <a:cs typeface="Times New Roman" panose="02020603050405020304" pitchFamily="18" charset="0"/>
              </a:rPr>
              <a:t>(</a:t>
            </a:r>
            <a:r>
              <a:rPr lang="en-US" altLang="zh-CN" i="1" dirty="0">
                <a:solidFill>
                  <a:srgbClr val="0000CC"/>
                </a:solidFill>
                <a:latin typeface="Times New Roman" panose="02020603050405020304" pitchFamily="18" charset="0"/>
                <a:cs typeface="Times New Roman" panose="02020603050405020304" pitchFamily="18" charset="0"/>
              </a:rPr>
              <a:t>x</a:t>
            </a:r>
            <a:r>
              <a:rPr lang="en-US" altLang="zh-CN" baseline="-25000" dirty="0">
                <a:solidFill>
                  <a:srgbClr val="0000CC"/>
                </a:solidFill>
                <a:latin typeface="Times New Roman" panose="02020603050405020304" pitchFamily="18" charset="0"/>
                <a:cs typeface="Times New Roman" panose="02020603050405020304" pitchFamily="18" charset="0"/>
              </a:rPr>
              <a:t>2</a:t>
            </a:r>
            <a:r>
              <a:rPr lang="en-US" altLang="zh-CN" dirty="0">
                <a:solidFill>
                  <a:srgbClr val="0000CC"/>
                </a:solidFill>
                <a:latin typeface="Times New Roman" panose="02020603050405020304" pitchFamily="18" charset="0"/>
                <a:cs typeface="Times New Roman" panose="02020603050405020304" pitchFamily="18" charset="0"/>
              </a:rPr>
              <a:t>))</a:t>
            </a:r>
          </a:p>
          <a:p>
            <a:pPr marL="0" indent="0">
              <a:buNone/>
            </a:pPr>
            <a:r>
              <a:rPr lang="en-US" altLang="zh-CN" dirty="0">
                <a:solidFill>
                  <a:srgbClr val="0000CC"/>
                </a:solidFill>
                <a:latin typeface="Times New Roman" panose="02020603050405020304" pitchFamily="18" charset="0"/>
                <a:cs typeface="Times New Roman" panose="02020603050405020304" pitchFamily="18" charset="0"/>
              </a:rPr>
              <a:t>            &lt; </a:t>
            </a:r>
            <a:r>
              <a:rPr lang="en-US" altLang="zh-CN" i="1" dirty="0">
                <a:solidFill>
                  <a:srgbClr val="0000CC"/>
                </a:solidFill>
                <a:latin typeface="Times New Roman" panose="02020603050405020304" pitchFamily="18" charset="0"/>
                <a:cs typeface="Times New Roman" panose="02020603050405020304" pitchFamily="18" charset="0"/>
              </a:rPr>
              <a:t>B</a:t>
            </a:r>
            <a:r>
              <a:rPr lang="en-US" altLang="zh-CN" dirty="0">
                <a:solidFill>
                  <a:srgbClr val="0000CC"/>
                </a:solidFill>
                <a:latin typeface="Times New Roman" panose="02020603050405020304" pitchFamily="18" charset="0"/>
                <a:cs typeface="Times New Roman" panose="02020603050405020304" pitchFamily="18" charset="0"/>
              </a:rPr>
              <a:t>(</a:t>
            </a:r>
            <a:r>
              <a:rPr lang="en-US" altLang="zh-CN" i="1" dirty="0">
                <a:solidFill>
                  <a:srgbClr val="0000CC"/>
                </a:solidFill>
                <a:latin typeface="Times New Roman" panose="02020603050405020304" pitchFamily="18" charset="0"/>
                <a:cs typeface="Times New Roman" panose="02020603050405020304" pitchFamily="18" charset="0"/>
              </a:rPr>
              <a:t>T</a:t>
            </a:r>
            <a:r>
              <a:rPr lang="en-US" altLang="zh-CN" dirty="0">
                <a:solidFill>
                  <a:srgbClr val="0000CC"/>
                </a:solidFill>
                <a:latin typeface="Times New Roman" panose="02020603050405020304" pitchFamily="18" charset="0"/>
                <a:cs typeface="Times New Roman" panose="02020603050405020304" pitchFamily="18" charset="0"/>
              </a:rPr>
              <a:t>)</a:t>
            </a:r>
            <a:r>
              <a:rPr lang="zh-CN" altLang="en-US" dirty="0">
                <a:solidFill>
                  <a:srgbClr val="0000CC"/>
                </a:solidFill>
                <a:latin typeface="Times New Roman" panose="02020603050405020304" pitchFamily="18" charset="0"/>
                <a:cs typeface="Times New Roman" panose="02020603050405020304" pitchFamily="18" charset="0"/>
              </a:rPr>
              <a:t>－</a:t>
            </a:r>
            <a:r>
              <a:rPr lang="en-US" altLang="zh-CN" dirty="0">
                <a:solidFill>
                  <a:srgbClr val="0000CC"/>
                </a:solidFill>
                <a:latin typeface="Times New Roman" panose="02020603050405020304" pitchFamily="18" charset="0"/>
                <a:cs typeface="Times New Roman" panose="02020603050405020304" pitchFamily="18" charset="0"/>
              </a:rPr>
              <a:t>( </a:t>
            </a:r>
            <a:r>
              <a:rPr lang="en-US" altLang="zh-CN" i="1" dirty="0">
                <a:solidFill>
                  <a:srgbClr val="0000CC"/>
                </a:solidFill>
                <a:latin typeface="Times New Roman" panose="02020603050405020304" pitchFamily="18" charset="0"/>
                <a:cs typeface="Times New Roman" panose="02020603050405020304" pitchFamily="18" charset="0"/>
              </a:rPr>
              <a:t>f</a:t>
            </a:r>
            <a:r>
              <a:rPr lang="en-US" altLang="zh-CN" dirty="0">
                <a:solidFill>
                  <a:srgbClr val="0000CC"/>
                </a:solidFill>
                <a:latin typeface="Times New Roman" panose="02020603050405020304" pitchFamily="18" charset="0"/>
                <a:cs typeface="Times New Roman" panose="02020603050405020304" pitchFamily="18" charset="0"/>
              </a:rPr>
              <a:t>(</a:t>
            </a:r>
            <a:r>
              <a:rPr lang="en-US" altLang="zh-CN" i="1" dirty="0">
                <a:solidFill>
                  <a:srgbClr val="0000CC"/>
                </a:solidFill>
                <a:latin typeface="Times New Roman" panose="02020603050405020304" pitchFamily="18" charset="0"/>
                <a:cs typeface="Times New Roman" panose="02020603050405020304" pitchFamily="18" charset="0"/>
              </a:rPr>
              <a:t>x</a:t>
            </a:r>
            <a:r>
              <a:rPr lang="en-US" altLang="zh-CN" baseline="-25000" dirty="0">
                <a:solidFill>
                  <a:srgbClr val="0000CC"/>
                </a:solidFill>
                <a:latin typeface="Times New Roman" panose="02020603050405020304" pitchFamily="18" charset="0"/>
                <a:cs typeface="Times New Roman" panose="02020603050405020304" pitchFamily="18" charset="0"/>
              </a:rPr>
              <a:t>1</a:t>
            </a:r>
            <a:r>
              <a:rPr lang="en-US" altLang="zh-CN" dirty="0">
                <a:solidFill>
                  <a:srgbClr val="0000CC"/>
                </a:solidFill>
                <a:latin typeface="Times New Roman" panose="02020603050405020304" pitchFamily="18" charset="0"/>
                <a:cs typeface="Times New Roman" panose="02020603050405020304" pitchFamily="18" charset="0"/>
              </a:rPr>
              <a:t>)+</a:t>
            </a:r>
            <a:r>
              <a:rPr lang="en-US" altLang="zh-CN" i="1" dirty="0">
                <a:solidFill>
                  <a:srgbClr val="0000CC"/>
                </a:solidFill>
                <a:latin typeface="Times New Roman" panose="02020603050405020304" pitchFamily="18" charset="0"/>
                <a:cs typeface="Times New Roman" panose="02020603050405020304" pitchFamily="18" charset="0"/>
              </a:rPr>
              <a:t>f</a:t>
            </a:r>
            <a:r>
              <a:rPr lang="en-US" altLang="zh-CN" dirty="0">
                <a:solidFill>
                  <a:srgbClr val="0000CC"/>
                </a:solidFill>
                <a:latin typeface="Times New Roman" panose="02020603050405020304" pitchFamily="18" charset="0"/>
                <a:cs typeface="Times New Roman" panose="02020603050405020304" pitchFamily="18" charset="0"/>
              </a:rPr>
              <a:t>(</a:t>
            </a:r>
            <a:r>
              <a:rPr lang="en-US" altLang="zh-CN" i="1" dirty="0">
                <a:solidFill>
                  <a:srgbClr val="0000CC"/>
                </a:solidFill>
                <a:latin typeface="Times New Roman" panose="02020603050405020304" pitchFamily="18" charset="0"/>
                <a:cs typeface="Times New Roman" panose="02020603050405020304" pitchFamily="18" charset="0"/>
              </a:rPr>
              <a:t>x</a:t>
            </a:r>
            <a:r>
              <a:rPr lang="en-US" altLang="zh-CN" baseline="-25000" dirty="0">
                <a:solidFill>
                  <a:srgbClr val="0000CC"/>
                </a:solidFill>
                <a:latin typeface="Times New Roman" panose="02020603050405020304" pitchFamily="18" charset="0"/>
                <a:cs typeface="Times New Roman" panose="02020603050405020304" pitchFamily="18" charset="0"/>
              </a:rPr>
              <a:t>2</a:t>
            </a:r>
            <a:r>
              <a:rPr lang="en-US" altLang="zh-CN" dirty="0">
                <a:solidFill>
                  <a:srgbClr val="0000CC"/>
                </a:solidFill>
                <a:latin typeface="Times New Roman" panose="02020603050405020304" pitchFamily="18" charset="0"/>
                <a:cs typeface="Times New Roman" panose="02020603050405020304" pitchFamily="18" charset="0"/>
              </a:rPr>
              <a:t>))  = </a:t>
            </a:r>
            <a:r>
              <a:rPr lang="en-US" altLang="zh-CN" i="1" dirty="0">
                <a:solidFill>
                  <a:srgbClr val="0000CC"/>
                </a:solidFill>
                <a:latin typeface="Times New Roman" panose="02020603050405020304" pitchFamily="18" charset="0"/>
                <a:cs typeface="Times New Roman" panose="02020603050405020304" pitchFamily="18" charset="0"/>
              </a:rPr>
              <a:t>B</a:t>
            </a:r>
            <a:r>
              <a:rPr lang="en-US" altLang="zh-CN" dirty="0">
                <a:solidFill>
                  <a:srgbClr val="0000CC"/>
                </a:solidFill>
                <a:latin typeface="Times New Roman" panose="02020603050405020304" pitchFamily="18" charset="0"/>
                <a:cs typeface="Times New Roman" panose="02020603050405020304" pitchFamily="18" charset="0"/>
              </a:rPr>
              <a:t>(</a:t>
            </a:r>
            <a:r>
              <a:rPr lang="en-US" altLang="zh-CN" i="1" dirty="0">
                <a:solidFill>
                  <a:srgbClr val="0000CC"/>
                </a:solidFill>
                <a:latin typeface="Times New Roman" panose="02020603050405020304" pitchFamily="18" charset="0"/>
                <a:cs typeface="Times New Roman" panose="02020603050405020304" pitchFamily="18" charset="0"/>
              </a:rPr>
              <a:t>T' </a:t>
            </a:r>
            <a:r>
              <a:rPr lang="en-US" altLang="zh-CN" dirty="0">
                <a:solidFill>
                  <a:srgbClr val="0000CC"/>
                </a:solidFill>
                <a:latin typeface="Times New Roman" panose="02020603050405020304" pitchFamily="18" charset="0"/>
                <a:cs typeface="Times New Roman" panose="02020603050405020304" pitchFamily="18" charset="0"/>
              </a:rPr>
              <a:t>)</a:t>
            </a:r>
          </a:p>
          <a:p>
            <a:pPr marL="0" indent="0">
              <a:buNone/>
            </a:pPr>
            <a:r>
              <a:rPr lang="zh-CN" altLang="en-US" dirty="0">
                <a:solidFill>
                  <a:srgbClr val="0000CC"/>
                </a:solidFill>
                <a:latin typeface="Times New Roman" panose="02020603050405020304" pitchFamily="18" charset="0"/>
                <a:cs typeface="Times New Roman" panose="02020603050405020304" pitchFamily="18" charset="0"/>
              </a:rPr>
              <a:t>即：</a:t>
            </a:r>
            <a:r>
              <a:rPr lang="en-US" altLang="zh-CN" i="1" dirty="0">
                <a:solidFill>
                  <a:srgbClr val="0000CC"/>
                </a:solidFill>
                <a:latin typeface="Times New Roman" panose="02020603050405020304" pitchFamily="18" charset="0"/>
                <a:cs typeface="Times New Roman" panose="02020603050405020304" pitchFamily="18" charset="0"/>
              </a:rPr>
              <a:t> B</a:t>
            </a:r>
            <a:r>
              <a:rPr lang="en-US" altLang="zh-CN" dirty="0">
                <a:solidFill>
                  <a:srgbClr val="0000CC"/>
                </a:solidFill>
                <a:latin typeface="Times New Roman" panose="02020603050405020304" pitchFamily="18" charset="0"/>
                <a:cs typeface="Times New Roman" panose="02020603050405020304" pitchFamily="18" charset="0"/>
              </a:rPr>
              <a:t>(</a:t>
            </a:r>
            <a:r>
              <a:rPr lang="en-US" altLang="zh-CN" i="1" dirty="0">
                <a:solidFill>
                  <a:srgbClr val="0000CC"/>
                </a:solidFill>
                <a:latin typeface="Times New Roman" panose="02020603050405020304" pitchFamily="18" charset="0"/>
                <a:cs typeface="Times New Roman" panose="02020603050405020304" pitchFamily="18" charset="0"/>
              </a:rPr>
              <a:t>T </a:t>
            </a:r>
            <a:r>
              <a:rPr lang="en-US" altLang="zh-CN" baseline="30000" dirty="0">
                <a:solidFill>
                  <a:srgbClr val="0000CC"/>
                </a:solidFill>
                <a:latin typeface="Times New Roman" panose="02020603050405020304" pitchFamily="18" charset="0"/>
                <a:cs typeface="Times New Roman" panose="02020603050405020304" pitchFamily="18" charset="0"/>
              </a:rPr>
              <a:t>*</a:t>
            </a:r>
            <a:r>
              <a:rPr lang="en-US" altLang="zh-CN" dirty="0">
                <a:solidFill>
                  <a:srgbClr val="0000CC"/>
                </a:solidFill>
                <a:latin typeface="Times New Roman" panose="02020603050405020304" pitchFamily="18" charset="0"/>
                <a:cs typeface="Times New Roman" panose="02020603050405020304" pitchFamily="18" charset="0"/>
              </a:rPr>
              <a:t>')&lt;</a:t>
            </a:r>
            <a:r>
              <a:rPr lang="en-US" altLang="zh-CN" i="1" dirty="0">
                <a:solidFill>
                  <a:srgbClr val="0000CC"/>
                </a:solidFill>
                <a:latin typeface="Times New Roman" panose="02020603050405020304" pitchFamily="18" charset="0"/>
                <a:cs typeface="Times New Roman" panose="02020603050405020304" pitchFamily="18" charset="0"/>
              </a:rPr>
              <a:t>B</a:t>
            </a:r>
            <a:r>
              <a:rPr lang="en-US" altLang="zh-CN" dirty="0">
                <a:solidFill>
                  <a:srgbClr val="0000CC"/>
                </a:solidFill>
                <a:latin typeface="Times New Roman" panose="02020603050405020304" pitchFamily="18" charset="0"/>
                <a:cs typeface="Times New Roman" panose="02020603050405020304" pitchFamily="18" charset="0"/>
              </a:rPr>
              <a:t>(</a:t>
            </a:r>
            <a:r>
              <a:rPr lang="en-US" altLang="zh-CN" i="1" dirty="0">
                <a:solidFill>
                  <a:srgbClr val="0000CC"/>
                </a:solidFill>
                <a:latin typeface="Times New Roman" panose="02020603050405020304" pitchFamily="18" charset="0"/>
                <a:cs typeface="Times New Roman" panose="02020603050405020304" pitchFamily="18" charset="0"/>
              </a:rPr>
              <a:t>T' </a:t>
            </a:r>
            <a:r>
              <a:rPr lang="en-US" altLang="zh-CN" dirty="0">
                <a:solidFill>
                  <a:srgbClr val="0000CC"/>
                </a:solidFill>
                <a:latin typeface="Times New Roman" panose="02020603050405020304" pitchFamily="18" charset="0"/>
                <a:cs typeface="Times New Roman" panose="02020603050405020304" pitchFamily="18" charset="0"/>
              </a:rPr>
              <a:t>)</a:t>
            </a:r>
          </a:p>
          <a:p>
            <a:pPr marL="0" indent="0">
              <a:buNone/>
            </a:pPr>
            <a:r>
              <a:rPr lang="zh-CN" altLang="en-US" dirty="0">
                <a:latin typeface="Times New Roman" panose="02020603050405020304" pitchFamily="18" charset="0"/>
                <a:cs typeface="Times New Roman" panose="02020603050405020304" pitchFamily="18" charset="0"/>
              </a:rPr>
              <a:t>与</a:t>
            </a:r>
            <a:r>
              <a:rPr lang="en-US" altLang="zh-CN" i="1"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是一棵关于</a:t>
            </a:r>
            <a:r>
              <a:rPr lang="en-US" altLang="zh-CN" i="1"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的最优前缀码的二叉树矛盾。</a:t>
            </a:r>
          </a:p>
        </p:txBody>
      </p:sp>
      <p:sp>
        <p:nvSpPr>
          <p:cNvPr id="3" name="标题 2"/>
          <p:cNvSpPr>
            <a:spLocks noGrp="1"/>
          </p:cNvSpPr>
          <p:nvPr>
            <p:ph type="title"/>
          </p:nvPr>
        </p:nvSpPr>
        <p:spPr/>
        <p:txBody>
          <a:bodyPr/>
          <a:lstStyle/>
          <a:p>
            <a:pPr algn="ctr"/>
            <a:r>
              <a:rPr lang="en-US" altLang="zh-CN" dirty="0"/>
              <a:t> </a:t>
            </a:r>
            <a:r>
              <a:rPr lang="zh-CN" altLang="en-US" dirty="0"/>
              <a:t> 贪心算法</a:t>
            </a:r>
            <a:endParaRPr lang="zh-CN" altLang="en-US" baseline="-25000" dirty="0"/>
          </a:p>
        </p:txBody>
      </p:sp>
    </p:spTree>
    <p:extLst>
      <p:ext uri="{BB962C8B-B14F-4D97-AF65-F5344CB8AC3E}">
        <p14:creationId xmlns:p14="http://schemas.microsoft.com/office/powerpoint/2010/main" val="1872032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latin typeface="Courier New" panose="02070309020205020404" pitchFamily="49" charset="0"/>
                <a:cs typeface="Courier New" panose="02070309020205020404" pitchFamily="49" charset="0"/>
              </a:rPr>
              <a:t>请阅读</a:t>
            </a:r>
            <a:r>
              <a:rPr lang="en-US" altLang="zh-CN" b="1" dirty="0">
                <a:latin typeface="Courier New" panose="02070309020205020404" pitchFamily="49" charset="0"/>
                <a:cs typeface="Courier New" panose="02070309020205020404" pitchFamily="49" charset="0"/>
              </a:rPr>
              <a:t>《Introduction to Algorithms</a:t>
            </a:r>
            <a:r>
              <a:rPr lang="zh-CN" altLang="zh-CN" b="1" dirty="0">
                <a:latin typeface="Courier New" panose="02070309020205020404" pitchFamily="49" charset="0"/>
                <a:cs typeface="Courier New" panose="02070309020205020404" pitchFamily="49" charset="0"/>
              </a:rPr>
              <a:t>，</a:t>
            </a:r>
            <a:r>
              <a:rPr lang="en-US" altLang="zh-CN" b="1" dirty="0">
                <a:latin typeface="Courier New" panose="02070309020205020404" pitchFamily="49" charset="0"/>
                <a:cs typeface="Courier New" panose="02070309020205020404" pitchFamily="49" charset="0"/>
              </a:rPr>
              <a:t>Third Edition》</a:t>
            </a:r>
            <a:r>
              <a:rPr lang="zh-CN" altLang="en-US"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marL="0" indent="0">
              <a:buNone/>
            </a:pPr>
            <a:endParaRPr lang="en-US" altLang="zh-CN" b="1" dirty="0">
              <a:latin typeface="Courier New" panose="02070309020205020404" pitchFamily="49" charset="0"/>
              <a:cs typeface="Courier New" panose="02070309020205020404" pitchFamily="49" charset="0"/>
            </a:endParaRPr>
          </a:p>
          <a:p>
            <a:pPr lvl="1"/>
            <a:r>
              <a:rPr lang="en-US" altLang="zh-CN" b="1" dirty="0">
                <a:latin typeface="Arial" panose="020B0604020202020204" pitchFamily="34" charset="0"/>
                <a:cs typeface="Arial" panose="020B0604020202020204" pitchFamily="34" charset="0"/>
              </a:rPr>
              <a:t>Chapter 16</a:t>
            </a:r>
            <a:r>
              <a:rPr lang="zh-CN" altLang="en-US" b="1" dirty="0">
                <a:latin typeface="Arial" panose="020B0604020202020204" pitchFamily="34" charset="0"/>
                <a:cs typeface="Arial" panose="020B0604020202020204" pitchFamily="34" charset="0"/>
              </a:rPr>
              <a:t>：</a:t>
            </a:r>
            <a:r>
              <a:rPr lang="en-US" altLang="zh-CN" b="1"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Greedy Algorithms</a:t>
            </a:r>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p:spTree>
    <p:extLst>
      <p:ext uri="{BB962C8B-B14F-4D97-AF65-F5344CB8AC3E}">
        <p14:creationId xmlns:p14="http://schemas.microsoft.com/office/powerpoint/2010/main" val="3428693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EB5C21B-C614-4202-860D-DB0ACFDFAA42}"/>
              </a:ext>
            </a:extLst>
          </p:cNvPr>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贪心思想</a:t>
            </a:r>
            <a:endParaRPr lang="en-US" altLang="zh-CN" dirty="0">
              <a:latin typeface="楷体" panose="02010609060101010101" pitchFamily="49" charset="-122"/>
              <a:ea typeface="楷体" panose="02010609060101010101" pitchFamily="49" charset="-122"/>
            </a:endParaRPr>
          </a:p>
          <a:p>
            <a:pPr lvl="1" algn="just">
              <a:spcBef>
                <a:spcPct val="50000"/>
              </a:spcBef>
            </a:pPr>
            <a:r>
              <a:rPr lang="zh-CN" altLang="en-US" dirty="0">
                <a:latin typeface="楷体" panose="02010609060101010101" pitchFamily="49" charset="-122"/>
                <a:ea typeface="楷体" panose="02010609060101010101" pitchFamily="49" charset="-122"/>
              </a:rPr>
              <a:t>看一步走一步，而且只看一步；</a:t>
            </a:r>
            <a:endParaRPr lang="en-US" altLang="zh-CN" dirty="0">
              <a:latin typeface="楷体" panose="02010609060101010101" pitchFamily="49" charset="-122"/>
              <a:ea typeface="楷体" panose="02010609060101010101" pitchFamily="49" charset="-122"/>
            </a:endParaRPr>
          </a:p>
          <a:p>
            <a:pPr lvl="1" algn="just">
              <a:spcBef>
                <a:spcPct val="50000"/>
              </a:spcBef>
            </a:pPr>
            <a:r>
              <a:rPr lang="zh-CN" altLang="en-US" dirty="0">
                <a:latin typeface="楷体" panose="02010609060101010101" pitchFamily="49" charset="-122"/>
                <a:ea typeface="楷体" panose="02010609060101010101" pitchFamily="49" charset="-122"/>
              </a:rPr>
              <a:t>在每一步，选当前最优的；</a:t>
            </a:r>
            <a:endParaRPr lang="en-US" altLang="zh-CN" dirty="0">
              <a:latin typeface="楷体" panose="02010609060101010101" pitchFamily="49" charset="-122"/>
              <a:ea typeface="楷体" panose="02010609060101010101" pitchFamily="49" charset="-122"/>
            </a:endParaRPr>
          </a:p>
          <a:p>
            <a:pPr lvl="1" algn="just">
              <a:spcBef>
                <a:spcPct val="50000"/>
              </a:spcBef>
            </a:pPr>
            <a:r>
              <a:rPr lang="zh-CN" altLang="en-US" dirty="0">
                <a:latin typeface="楷体" panose="02010609060101010101" pitchFamily="49" charset="-122"/>
                <a:ea typeface="楷体" panose="02010609060101010101" pitchFamily="49" charset="-122"/>
              </a:rPr>
              <a:t>不回头，不改变已有的选择。</a:t>
            </a:r>
            <a:endParaRPr lang="en-US" altLang="zh-CN" dirty="0">
              <a:latin typeface="楷体" panose="02010609060101010101" pitchFamily="49" charset="-122"/>
              <a:ea typeface="楷体" panose="02010609060101010101" pitchFamily="49" charset="-122"/>
            </a:endParaRPr>
          </a:p>
          <a:p>
            <a:pPr lvl="1" algn="just">
              <a:spcBef>
                <a:spcPct val="50000"/>
              </a:spcBef>
            </a:pPr>
            <a:endParaRPr lang="zh-CN" altLang="en-US" dirty="0"/>
          </a:p>
        </p:txBody>
      </p:sp>
      <p:sp>
        <p:nvSpPr>
          <p:cNvPr id="3" name="标题 2">
            <a:extLst>
              <a:ext uri="{FF2B5EF4-FFF2-40B4-BE49-F238E27FC236}">
                <a16:creationId xmlns:a16="http://schemas.microsoft.com/office/drawing/2014/main" id="{B192BDED-A1EE-4A73-8404-BA139F31C84F}"/>
              </a:ext>
            </a:extLst>
          </p:cNvPr>
          <p:cNvSpPr>
            <a:spLocks noGrp="1"/>
          </p:cNvSpPr>
          <p:nvPr>
            <p:ph type="title"/>
          </p:nvPr>
        </p:nvSpPr>
        <p:spPr/>
        <p:txBody>
          <a:bodyPr/>
          <a:lstStyle/>
          <a:p>
            <a:pPr algn="ctr"/>
            <a:r>
              <a:rPr lang="en-US" altLang="zh-CN" dirty="0"/>
              <a:t> </a:t>
            </a:r>
            <a:r>
              <a:rPr lang="zh-CN" altLang="en-US" dirty="0"/>
              <a:t> 贪心算法</a:t>
            </a:r>
          </a:p>
        </p:txBody>
      </p:sp>
    </p:spTree>
    <p:extLst>
      <p:ext uri="{BB962C8B-B14F-4D97-AF65-F5344CB8AC3E}">
        <p14:creationId xmlns:p14="http://schemas.microsoft.com/office/powerpoint/2010/main" val="1369731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DAE5D67-9784-439F-9079-19C22ED0B645}"/>
              </a:ext>
            </a:extLst>
          </p:cNvPr>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虽然贪心算法不能对所有问题都得到全局最优解，但对许多问题它能产生全局最优解。如单源最短路径问题，最小生成树问题等。在一些情况下，即使贪心算法不能得到全局最优解，其最终结果却是最优解的很好近似。</a:t>
            </a:r>
          </a:p>
          <a:p>
            <a:endParaRPr lang="zh-CN" altLang="en-US" dirty="0"/>
          </a:p>
        </p:txBody>
      </p:sp>
      <p:sp>
        <p:nvSpPr>
          <p:cNvPr id="3" name="标题 2">
            <a:extLst>
              <a:ext uri="{FF2B5EF4-FFF2-40B4-BE49-F238E27FC236}">
                <a16:creationId xmlns:a16="http://schemas.microsoft.com/office/drawing/2014/main" id="{63824407-CD2F-4EBC-A946-9FA0EB06620A}"/>
              </a:ext>
            </a:extLst>
          </p:cNvPr>
          <p:cNvSpPr>
            <a:spLocks noGrp="1"/>
          </p:cNvSpPr>
          <p:nvPr>
            <p:ph type="title"/>
          </p:nvPr>
        </p:nvSpPr>
        <p:spPr/>
        <p:txBody>
          <a:bodyPr/>
          <a:lstStyle/>
          <a:p>
            <a:pPr algn="ctr"/>
            <a:r>
              <a:rPr lang="en-US" altLang="zh-CN" dirty="0"/>
              <a:t> </a:t>
            </a:r>
            <a:r>
              <a:rPr lang="zh-CN" altLang="en-US" dirty="0"/>
              <a:t> 贪心算法</a:t>
            </a:r>
          </a:p>
        </p:txBody>
      </p:sp>
    </p:spTree>
    <p:extLst>
      <p:ext uri="{BB962C8B-B14F-4D97-AF65-F5344CB8AC3E}">
        <p14:creationId xmlns:p14="http://schemas.microsoft.com/office/powerpoint/2010/main" val="298319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例</a:t>
            </a:r>
            <a:r>
              <a:rPr lang="en-US" altLang="zh-CN" dirty="0"/>
              <a:t>2</a:t>
            </a:r>
            <a:r>
              <a:rPr lang="zh-CN" altLang="en-US" dirty="0"/>
              <a:t>：活动安排问题</a:t>
            </a:r>
            <a:endParaRPr lang="en-US" altLang="zh-CN" dirty="0"/>
          </a:p>
          <a:p>
            <a:pPr lvl="1"/>
            <a:r>
              <a:rPr lang="zh-CN" altLang="en-US" dirty="0">
                <a:latin typeface="Arial" panose="020B0604020202020204" pitchFamily="34" charset="0"/>
                <a:cs typeface="Arial" panose="020B0604020202020204" pitchFamily="34" charset="0"/>
              </a:rPr>
              <a:t>设有</a:t>
            </a:r>
            <a:r>
              <a:rPr lang="en-US" altLang="zh-CN" dirty="0">
                <a:latin typeface="Arial" panose="020B0604020202020204" pitchFamily="34" charset="0"/>
                <a:cs typeface="Arial" panose="020B0604020202020204" pitchFamily="34" charset="0"/>
              </a:rPr>
              <a:t>n</a:t>
            </a:r>
            <a:r>
              <a:rPr lang="zh-CN" altLang="en-US" dirty="0">
                <a:latin typeface="Arial" panose="020B0604020202020204" pitchFamily="34" charset="0"/>
                <a:cs typeface="Arial" panose="020B0604020202020204" pitchFamily="34" charset="0"/>
              </a:rPr>
              <a:t>个活动的集合</a:t>
            </a:r>
            <a:r>
              <a:rPr lang="en-US" altLang="zh-CN" dirty="0">
                <a:latin typeface="Arial" panose="020B0604020202020204" pitchFamily="34" charset="0"/>
                <a:cs typeface="Arial" panose="020B0604020202020204" pitchFamily="34" charset="0"/>
              </a:rPr>
              <a:t>E={ a</a:t>
            </a:r>
            <a:r>
              <a:rPr lang="en-US" altLang="zh-CN" baseline="-25000" dirty="0">
                <a:latin typeface="Arial" panose="020B0604020202020204" pitchFamily="34" charset="0"/>
                <a:cs typeface="Arial" panose="020B0604020202020204" pitchFamily="34" charset="0"/>
              </a:rPr>
              <a:t>1</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n</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，其中每个活动都要求使用同一资源，如演讲会场等，而在同一时间内只有一个活动能使用这一资源。每个活动</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i</a:t>
            </a:r>
            <a:r>
              <a:rPr lang="zh-CN" altLang="en-US" dirty="0">
                <a:latin typeface="Arial" panose="020B0604020202020204" pitchFamily="34" charset="0"/>
                <a:cs typeface="Arial" panose="020B0604020202020204" pitchFamily="34" charset="0"/>
              </a:rPr>
              <a:t>都有一个要求使用该资源的起始时间</a:t>
            </a:r>
            <a:r>
              <a:rPr lang="en-US" altLang="zh-CN" dirty="0" err="1">
                <a:latin typeface="Arial" panose="020B0604020202020204" pitchFamily="34" charset="0"/>
                <a:cs typeface="Arial" panose="020B0604020202020204" pitchFamily="34" charset="0"/>
              </a:rPr>
              <a:t>s</a:t>
            </a:r>
            <a:r>
              <a:rPr lang="en-US" altLang="zh-CN" baseline="-25000" dirty="0" err="1">
                <a:latin typeface="Arial" panose="020B0604020202020204" pitchFamily="34" charset="0"/>
                <a:cs typeface="Arial" panose="020B0604020202020204" pitchFamily="34" charset="0"/>
              </a:rPr>
              <a:t>i</a:t>
            </a:r>
            <a:r>
              <a:rPr lang="zh-CN" altLang="en-US" dirty="0">
                <a:latin typeface="Arial" panose="020B0604020202020204" pitchFamily="34" charset="0"/>
                <a:cs typeface="Arial" panose="020B0604020202020204" pitchFamily="34" charset="0"/>
              </a:rPr>
              <a:t>和一个结束时间</a:t>
            </a:r>
            <a:r>
              <a:rPr lang="en-US" altLang="zh-CN" dirty="0">
                <a:latin typeface="Arial" panose="020B0604020202020204" pitchFamily="34" charset="0"/>
                <a:cs typeface="Arial" panose="020B0604020202020204" pitchFamily="34" charset="0"/>
              </a:rPr>
              <a:t>f</a:t>
            </a:r>
            <a:r>
              <a:rPr lang="en-US" altLang="zh-CN" baseline="-25000" dirty="0">
                <a:latin typeface="Arial" panose="020B0604020202020204" pitchFamily="34" charset="0"/>
                <a:cs typeface="Arial" panose="020B0604020202020204" pitchFamily="34" charset="0"/>
              </a:rPr>
              <a:t>i</a:t>
            </a:r>
            <a:r>
              <a:rPr lang="zh-CN" altLang="en-US" dirty="0">
                <a:latin typeface="Arial" panose="020B0604020202020204" pitchFamily="34" charset="0"/>
                <a:cs typeface="Arial" panose="020B0604020202020204" pitchFamily="34" charset="0"/>
              </a:rPr>
              <a:t>，且</a:t>
            </a:r>
            <a:r>
              <a:rPr lang="en-US" altLang="zh-CN" dirty="0">
                <a:latin typeface="Arial" panose="020B0604020202020204" pitchFamily="34" charset="0"/>
                <a:cs typeface="Arial" panose="020B0604020202020204" pitchFamily="34" charset="0"/>
              </a:rPr>
              <a:t>0</a:t>
            </a:r>
            <a:r>
              <a:rPr lang="zh-CN" altLang="en-US"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s</a:t>
            </a:r>
            <a:r>
              <a:rPr lang="en-US" altLang="zh-CN" baseline="-25000"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&lt;f</a:t>
            </a:r>
            <a:r>
              <a:rPr lang="en-US" altLang="zh-CN" baseline="-25000" dirty="0">
                <a:latin typeface="Arial" panose="020B0604020202020204" pitchFamily="34" charset="0"/>
                <a:cs typeface="Arial" panose="020B0604020202020204" pitchFamily="34" charset="0"/>
              </a:rPr>
              <a:t>i</a:t>
            </a:r>
            <a:r>
              <a:rPr lang="zh-CN" altLang="en-US" dirty="0">
                <a:latin typeface="Arial" panose="020B0604020202020204" pitchFamily="34" charset="0"/>
                <a:cs typeface="Arial" panose="020B0604020202020204" pitchFamily="34" charset="0"/>
              </a:rPr>
              <a:t>。如果选择了活动</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i</a:t>
            </a:r>
            <a:r>
              <a:rPr lang="en-US" altLang="zh-CN" baseline="-25000"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，则它在半开时间区间</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s</a:t>
            </a:r>
            <a:r>
              <a:rPr lang="en-US" altLang="zh-CN" baseline="-25000"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f</a:t>
            </a:r>
            <a:r>
              <a:rPr lang="en-US" altLang="zh-CN" baseline="-25000" dirty="0">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内占用资源。</a:t>
            </a:r>
            <a:endParaRPr lang="en-US" altLang="zh-CN" dirty="0">
              <a:latin typeface="Arial" panose="020B0604020202020204" pitchFamily="34" charset="0"/>
              <a:cs typeface="Arial" panose="020B0604020202020204" pitchFamily="34" charset="0"/>
            </a:endParaRPr>
          </a:p>
          <a:p>
            <a:pPr lvl="1"/>
            <a:r>
              <a:rPr lang="zh-CN" altLang="en-US" dirty="0">
                <a:latin typeface="Arial" panose="020B0604020202020204" pitchFamily="34" charset="0"/>
                <a:cs typeface="Arial" panose="020B0604020202020204" pitchFamily="34" charset="0"/>
              </a:rPr>
              <a:t>若</a:t>
            </a:r>
            <a:r>
              <a:rPr lang="zh-CN" altLang="en-US" dirty="0">
                <a:solidFill>
                  <a:srgbClr val="FF0000"/>
                </a:solidFill>
                <a:latin typeface="Arial" panose="020B0604020202020204" pitchFamily="34" charset="0"/>
                <a:cs typeface="Arial" panose="020B0604020202020204" pitchFamily="34" charset="0"/>
              </a:rPr>
              <a:t>区间</a:t>
            </a:r>
            <a:r>
              <a:rPr lang="en-US" altLang="zh-CN" dirty="0">
                <a:solidFill>
                  <a:srgbClr val="FF0000"/>
                </a:solidFill>
                <a:latin typeface="Arial" panose="020B0604020202020204" pitchFamily="34" charset="0"/>
                <a:cs typeface="Arial" panose="020B0604020202020204" pitchFamily="34" charset="0"/>
              </a:rPr>
              <a:t>[</a:t>
            </a:r>
            <a:r>
              <a:rPr lang="en-US" altLang="zh-CN" dirty="0" err="1">
                <a:solidFill>
                  <a:srgbClr val="FF0000"/>
                </a:solidFill>
                <a:latin typeface="Arial" panose="020B0604020202020204" pitchFamily="34" charset="0"/>
                <a:cs typeface="Arial" panose="020B0604020202020204" pitchFamily="34" charset="0"/>
              </a:rPr>
              <a:t>s</a:t>
            </a:r>
            <a:r>
              <a:rPr lang="en-US" altLang="zh-CN" baseline="-25000" dirty="0" err="1">
                <a:solidFill>
                  <a:srgbClr val="FF0000"/>
                </a:solidFill>
                <a:latin typeface="Arial" panose="020B0604020202020204" pitchFamily="34" charset="0"/>
                <a:cs typeface="Arial" panose="020B0604020202020204" pitchFamily="34" charset="0"/>
              </a:rPr>
              <a:t>i</a:t>
            </a:r>
            <a:r>
              <a:rPr lang="en-US" altLang="zh-CN" dirty="0">
                <a:solidFill>
                  <a:srgbClr val="FF0000"/>
                </a:solidFill>
                <a:latin typeface="Arial" panose="020B0604020202020204" pitchFamily="34" charset="0"/>
                <a:cs typeface="Arial" panose="020B0604020202020204" pitchFamily="34" charset="0"/>
              </a:rPr>
              <a:t>, f</a:t>
            </a:r>
            <a:r>
              <a:rPr lang="en-US" altLang="zh-CN" baseline="-25000" dirty="0">
                <a:solidFill>
                  <a:srgbClr val="FF0000"/>
                </a:solidFill>
                <a:latin typeface="Arial" panose="020B0604020202020204" pitchFamily="34" charset="0"/>
                <a:cs typeface="Arial" panose="020B0604020202020204" pitchFamily="34" charset="0"/>
              </a:rPr>
              <a:t>i</a:t>
            </a:r>
            <a:r>
              <a:rPr lang="en-US" altLang="zh-CN" dirty="0">
                <a:solidFill>
                  <a:srgbClr val="FF0000"/>
                </a:solidFill>
                <a:latin typeface="Arial" panose="020B0604020202020204" pitchFamily="34" charset="0"/>
                <a:cs typeface="Arial" panose="020B0604020202020204" pitchFamily="34" charset="0"/>
              </a:rPr>
              <a:t>)</a:t>
            </a:r>
            <a:r>
              <a:rPr lang="zh-CN" altLang="en-US" dirty="0">
                <a:solidFill>
                  <a:srgbClr val="FF0000"/>
                </a:solidFill>
                <a:latin typeface="Arial" panose="020B0604020202020204" pitchFamily="34" charset="0"/>
                <a:cs typeface="Arial" panose="020B0604020202020204" pitchFamily="34" charset="0"/>
              </a:rPr>
              <a:t>与区间</a:t>
            </a:r>
            <a:r>
              <a:rPr lang="en-US" altLang="zh-CN" dirty="0">
                <a:solidFill>
                  <a:srgbClr val="FF0000"/>
                </a:solidFill>
                <a:latin typeface="Arial" panose="020B0604020202020204" pitchFamily="34" charset="0"/>
                <a:cs typeface="Arial" panose="020B0604020202020204" pitchFamily="34" charset="0"/>
              </a:rPr>
              <a:t>[</a:t>
            </a:r>
            <a:r>
              <a:rPr lang="en-US" altLang="zh-CN" dirty="0" err="1">
                <a:solidFill>
                  <a:srgbClr val="FF0000"/>
                </a:solidFill>
                <a:latin typeface="Arial" panose="020B0604020202020204" pitchFamily="34" charset="0"/>
                <a:cs typeface="Arial" panose="020B0604020202020204" pitchFamily="34" charset="0"/>
              </a:rPr>
              <a:t>s</a:t>
            </a:r>
            <a:r>
              <a:rPr lang="en-US" altLang="zh-CN" baseline="-25000" dirty="0" err="1">
                <a:solidFill>
                  <a:srgbClr val="FF0000"/>
                </a:solidFill>
                <a:latin typeface="Arial" panose="020B0604020202020204" pitchFamily="34" charset="0"/>
                <a:cs typeface="Arial" panose="020B0604020202020204" pitchFamily="34" charset="0"/>
              </a:rPr>
              <a:t>j</a:t>
            </a:r>
            <a:r>
              <a:rPr lang="en-US" altLang="zh-CN" dirty="0">
                <a:solidFill>
                  <a:srgbClr val="FF0000"/>
                </a:solidFill>
                <a:latin typeface="Arial" panose="020B0604020202020204" pitchFamily="34" charset="0"/>
                <a:cs typeface="Arial" panose="020B0604020202020204" pitchFamily="34" charset="0"/>
              </a:rPr>
              <a:t>, f</a:t>
            </a:r>
            <a:r>
              <a:rPr lang="en-US" altLang="zh-CN" baseline="-25000" dirty="0">
                <a:solidFill>
                  <a:srgbClr val="FF0000"/>
                </a:solidFill>
                <a:latin typeface="Arial" panose="020B0604020202020204" pitchFamily="34" charset="0"/>
                <a:cs typeface="Arial" panose="020B0604020202020204" pitchFamily="34" charset="0"/>
              </a:rPr>
              <a:t>j</a:t>
            </a:r>
            <a:r>
              <a:rPr lang="en-US" altLang="zh-CN" dirty="0">
                <a:solidFill>
                  <a:srgbClr val="FF0000"/>
                </a:solidFill>
                <a:latin typeface="Arial" panose="020B0604020202020204" pitchFamily="34" charset="0"/>
                <a:cs typeface="Arial" panose="020B0604020202020204" pitchFamily="34" charset="0"/>
              </a:rPr>
              <a:t>)</a:t>
            </a:r>
            <a:r>
              <a:rPr lang="zh-CN" altLang="en-US" dirty="0">
                <a:solidFill>
                  <a:srgbClr val="FF0000"/>
                </a:solidFill>
                <a:latin typeface="Arial" panose="020B0604020202020204" pitchFamily="34" charset="0"/>
                <a:cs typeface="Arial" panose="020B0604020202020204" pitchFamily="34" charset="0"/>
              </a:rPr>
              <a:t>不重叠，则称活动</a:t>
            </a:r>
            <a:r>
              <a:rPr lang="en-US" altLang="zh-CN" dirty="0" err="1">
                <a:solidFill>
                  <a:srgbClr val="FF0000"/>
                </a:solidFill>
                <a:latin typeface="Arial" panose="020B0604020202020204" pitchFamily="34" charset="0"/>
                <a:cs typeface="Arial" panose="020B0604020202020204" pitchFamily="34" charset="0"/>
              </a:rPr>
              <a:t>a</a:t>
            </a:r>
            <a:r>
              <a:rPr lang="en-US" altLang="zh-CN" baseline="-25000" dirty="0" err="1">
                <a:solidFill>
                  <a:srgbClr val="FF0000"/>
                </a:solidFill>
                <a:latin typeface="Arial" panose="020B0604020202020204" pitchFamily="34" charset="0"/>
                <a:cs typeface="Arial" panose="020B0604020202020204" pitchFamily="34" charset="0"/>
              </a:rPr>
              <a:t>i</a:t>
            </a:r>
            <a:r>
              <a:rPr lang="zh-CN" altLang="en-US" dirty="0">
                <a:solidFill>
                  <a:srgbClr val="FF0000"/>
                </a:solidFill>
                <a:latin typeface="Arial" panose="020B0604020202020204" pitchFamily="34" charset="0"/>
                <a:cs typeface="Arial" panose="020B0604020202020204" pitchFamily="34" charset="0"/>
              </a:rPr>
              <a:t>与活动</a:t>
            </a:r>
            <a:r>
              <a:rPr lang="en-US" altLang="zh-CN" dirty="0" err="1">
                <a:solidFill>
                  <a:srgbClr val="FF0000"/>
                </a:solidFill>
                <a:latin typeface="Arial" panose="020B0604020202020204" pitchFamily="34" charset="0"/>
                <a:cs typeface="Arial" panose="020B0604020202020204" pitchFamily="34" charset="0"/>
              </a:rPr>
              <a:t>a</a:t>
            </a:r>
            <a:r>
              <a:rPr lang="en-US" altLang="zh-CN" baseline="-25000" dirty="0" err="1">
                <a:solidFill>
                  <a:srgbClr val="FF0000"/>
                </a:solidFill>
                <a:latin typeface="Arial" panose="020B0604020202020204" pitchFamily="34" charset="0"/>
                <a:cs typeface="Arial" panose="020B0604020202020204" pitchFamily="34" charset="0"/>
              </a:rPr>
              <a:t>j</a:t>
            </a:r>
            <a:r>
              <a:rPr lang="zh-CN" altLang="en-US" dirty="0">
                <a:solidFill>
                  <a:srgbClr val="FF0000"/>
                </a:solidFill>
                <a:latin typeface="Arial" panose="020B0604020202020204" pitchFamily="34" charset="0"/>
                <a:cs typeface="Arial" panose="020B0604020202020204" pitchFamily="34" charset="0"/>
              </a:rPr>
              <a:t>是相容的</a:t>
            </a:r>
            <a:r>
              <a:rPr lang="zh-CN" altLang="en-US" dirty="0">
                <a:latin typeface="Arial" panose="020B0604020202020204" pitchFamily="34" charset="0"/>
                <a:cs typeface="Arial" panose="020B0604020202020204" pitchFamily="34" charset="0"/>
              </a:rPr>
              <a:t>。也就是说，当</a:t>
            </a:r>
            <a:r>
              <a:rPr lang="en-US" altLang="zh-CN" dirty="0" err="1">
                <a:latin typeface="Arial" panose="020B0604020202020204" pitchFamily="34" charset="0"/>
                <a:cs typeface="Arial" panose="020B0604020202020204" pitchFamily="34" charset="0"/>
              </a:rPr>
              <a:t>s</a:t>
            </a:r>
            <a:r>
              <a:rPr lang="en-US" altLang="zh-CN" baseline="-25000" dirty="0" err="1">
                <a:latin typeface="Arial" panose="020B0604020202020204" pitchFamily="34" charset="0"/>
                <a:cs typeface="Arial" panose="020B0604020202020204" pitchFamily="34" charset="0"/>
              </a:rPr>
              <a:t>i</a:t>
            </a:r>
            <a:r>
              <a:rPr lang="en-US" altLang="zh-CN" dirty="0" err="1">
                <a:latin typeface="Arial" panose="020B0604020202020204" pitchFamily="34" charset="0"/>
                <a:cs typeface="Arial" panose="020B0604020202020204" pitchFamily="34" charset="0"/>
              </a:rPr>
              <a:t>≥f</a:t>
            </a:r>
            <a:r>
              <a:rPr lang="en-US" altLang="zh-CN" baseline="-25000" dirty="0" err="1">
                <a:latin typeface="Arial" panose="020B0604020202020204" pitchFamily="34" charset="0"/>
                <a:cs typeface="Arial" panose="020B0604020202020204" pitchFamily="34" charset="0"/>
              </a:rPr>
              <a:t>j</a:t>
            </a:r>
            <a:r>
              <a:rPr lang="zh-CN" altLang="en-US" dirty="0">
                <a:latin typeface="Arial" panose="020B0604020202020204" pitchFamily="34" charset="0"/>
                <a:cs typeface="Arial" panose="020B0604020202020204" pitchFamily="34" charset="0"/>
              </a:rPr>
              <a:t>或</a:t>
            </a:r>
            <a:r>
              <a:rPr lang="en-US" altLang="zh-CN" dirty="0" err="1">
                <a:latin typeface="Arial" panose="020B0604020202020204" pitchFamily="34" charset="0"/>
                <a:cs typeface="Arial" panose="020B0604020202020204" pitchFamily="34" charset="0"/>
              </a:rPr>
              <a:t>s</a:t>
            </a:r>
            <a:r>
              <a:rPr lang="en-US" altLang="zh-CN" baseline="-25000" dirty="0" err="1">
                <a:latin typeface="Arial" panose="020B0604020202020204" pitchFamily="34" charset="0"/>
                <a:cs typeface="Arial" panose="020B0604020202020204" pitchFamily="34" charset="0"/>
              </a:rPr>
              <a:t>j</a:t>
            </a:r>
            <a:r>
              <a:rPr lang="en-US" altLang="zh-CN" dirty="0" err="1">
                <a:latin typeface="Arial" panose="020B0604020202020204" pitchFamily="34" charset="0"/>
                <a:cs typeface="Arial" panose="020B0604020202020204" pitchFamily="34" charset="0"/>
              </a:rPr>
              <a:t>≥f</a:t>
            </a:r>
            <a:r>
              <a:rPr lang="en-US" altLang="zh-CN" baseline="-25000" dirty="0" err="1">
                <a:latin typeface="Arial" panose="020B0604020202020204" pitchFamily="34" charset="0"/>
                <a:cs typeface="Arial" panose="020B0604020202020204" pitchFamily="34" charset="0"/>
              </a:rPr>
              <a:t>i</a:t>
            </a:r>
            <a:r>
              <a:rPr lang="zh-CN" altLang="en-US" dirty="0">
                <a:latin typeface="Arial" panose="020B0604020202020204" pitchFamily="34" charset="0"/>
                <a:cs typeface="Arial" panose="020B0604020202020204" pitchFamily="34" charset="0"/>
              </a:rPr>
              <a:t>时，活动</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i</a:t>
            </a:r>
            <a:r>
              <a:rPr lang="zh-CN" altLang="en-US" dirty="0">
                <a:latin typeface="Arial" panose="020B0604020202020204" pitchFamily="34" charset="0"/>
                <a:cs typeface="Arial" panose="020B0604020202020204" pitchFamily="34" charset="0"/>
              </a:rPr>
              <a:t>与活动</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j</a:t>
            </a:r>
            <a:r>
              <a:rPr lang="zh-CN" altLang="en-US" dirty="0">
                <a:latin typeface="Arial" panose="020B0604020202020204" pitchFamily="34" charset="0"/>
                <a:cs typeface="Arial" panose="020B0604020202020204" pitchFamily="34" charset="0"/>
              </a:rPr>
              <a:t>相容。</a:t>
            </a:r>
            <a:endParaRPr lang="en-US" altLang="zh-CN" dirty="0">
              <a:latin typeface="Arial" panose="020B0604020202020204" pitchFamily="34" charset="0"/>
              <a:cs typeface="Arial" panose="020B0604020202020204" pitchFamily="34" charset="0"/>
            </a:endParaRPr>
          </a:p>
          <a:p>
            <a:pPr lvl="1"/>
            <a:r>
              <a:rPr lang="zh-CN" altLang="en-US" dirty="0">
                <a:latin typeface="Arial" panose="020B0604020202020204" pitchFamily="34" charset="0"/>
                <a:cs typeface="Arial" panose="020B0604020202020204" pitchFamily="34" charset="0"/>
              </a:rPr>
              <a:t>活动安排问题就是要在所给的活动集合中选出</a:t>
            </a:r>
            <a:r>
              <a:rPr lang="zh-CN" altLang="en-US" dirty="0">
                <a:solidFill>
                  <a:srgbClr val="FF0000"/>
                </a:solidFill>
                <a:latin typeface="Arial" panose="020B0604020202020204" pitchFamily="34" charset="0"/>
                <a:cs typeface="Arial" panose="020B0604020202020204" pitchFamily="34" charset="0"/>
              </a:rPr>
              <a:t>最大的相容活动子集合</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lvl="1"/>
            <a:endParaRPr lang="zh-CN" altLang="en-US" dirty="0">
              <a:latin typeface="Arial" panose="020B0604020202020204" pitchFamily="34" charset="0"/>
              <a:cs typeface="Arial" panose="020B0604020202020204" pitchFamily="34" charset="0"/>
            </a:endParaRPr>
          </a:p>
          <a:p>
            <a:pPr lvl="1"/>
            <a:endParaRPr lang="zh-CN" altLang="en-US" dirty="0"/>
          </a:p>
        </p:txBody>
      </p:sp>
      <p:sp>
        <p:nvSpPr>
          <p:cNvPr id="3" name="标题 2"/>
          <p:cNvSpPr>
            <a:spLocks noGrp="1"/>
          </p:cNvSpPr>
          <p:nvPr>
            <p:ph type="title"/>
          </p:nvPr>
        </p:nvSpPr>
        <p:spPr/>
        <p:txBody>
          <a:bodyPr/>
          <a:lstStyle/>
          <a:p>
            <a:pPr algn="ctr"/>
            <a:r>
              <a:rPr lang="en-US" altLang="zh-CN" dirty="0"/>
              <a:t> </a:t>
            </a:r>
            <a:r>
              <a:rPr lang="zh-CN" altLang="en-US" dirty="0"/>
              <a:t> 贪心算法</a:t>
            </a:r>
          </a:p>
        </p:txBody>
      </p:sp>
    </p:spTree>
    <p:extLst>
      <p:ext uri="{BB962C8B-B14F-4D97-AF65-F5344CB8AC3E}">
        <p14:creationId xmlns:p14="http://schemas.microsoft.com/office/powerpoint/2010/main" val="2877847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extLst>
              <p:ext uri="{D42A27DB-BD31-4B8C-83A1-F6EECF244321}">
                <p14:modId xmlns:p14="http://schemas.microsoft.com/office/powerpoint/2010/main" val="579683540"/>
              </p:ext>
            </p:extLst>
          </p:nvPr>
        </p:nvGraphicFramePr>
        <p:xfrm>
          <a:off x="971550" y="1245939"/>
          <a:ext cx="6096000" cy="1484312"/>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1078">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71078">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1078">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1078">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CN" altLang="en-US" sz="1800" dirty="0"/>
                    </a:p>
                  </a:txBody>
                  <a:tcPr marT="45749" marB="457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grpSp>
        <p:nvGrpSpPr>
          <p:cNvPr id="2" name="组合 1"/>
          <p:cNvGrpSpPr/>
          <p:nvPr/>
        </p:nvGrpSpPr>
        <p:grpSpPr>
          <a:xfrm>
            <a:off x="395288" y="1822202"/>
            <a:ext cx="8208962" cy="1293633"/>
            <a:chOff x="395288" y="1345687"/>
            <a:chExt cx="8208962" cy="1293633"/>
          </a:xfrm>
        </p:grpSpPr>
        <p:cxnSp>
          <p:nvCxnSpPr>
            <p:cNvPr id="5" name="直接箭头连接符 4"/>
            <p:cNvCxnSpPr/>
            <p:nvPr/>
          </p:nvCxnSpPr>
          <p:spPr>
            <a:xfrm>
              <a:off x="395288" y="2282312"/>
              <a:ext cx="820896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71550" y="2093399"/>
              <a:ext cx="122396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573213" y="1942587"/>
              <a:ext cx="183673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297" name="TextBox 16"/>
            <p:cNvSpPr txBox="1">
              <a:spLocks noChangeArrowheads="1"/>
            </p:cNvSpPr>
            <p:nvPr/>
          </p:nvSpPr>
          <p:spPr bwMode="auto">
            <a:xfrm>
              <a:off x="811213" y="2256554"/>
              <a:ext cx="395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dirty="0"/>
                <a:t>1</a:t>
              </a:r>
              <a:endParaRPr lang="zh-CN" altLang="en-US" sz="1800" b="1" dirty="0"/>
            </a:p>
          </p:txBody>
        </p:sp>
        <p:sp>
          <p:nvSpPr>
            <p:cNvPr id="10298" name="TextBox 17"/>
            <p:cNvSpPr txBox="1">
              <a:spLocks noChangeArrowheads="1"/>
            </p:cNvSpPr>
            <p:nvPr/>
          </p:nvSpPr>
          <p:spPr bwMode="auto">
            <a:xfrm>
              <a:off x="1423988" y="2265028"/>
              <a:ext cx="396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dirty="0"/>
                <a:t>2</a:t>
              </a:r>
              <a:endParaRPr lang="zh-CN" altLang="en-US" sz="1800" b="1" dirty="0"/>
            </a:p>
          </p:txBody>
        </p:sp>
        <p:sp>
          <p:nvSpPr>
            <p:cNvPr id="10299" name="TextBox 18"/>
            <p:cNvSpPr txBox="1">
              <a:spLocks noChangeArrowheads="1"/>
            </p:cNvSpPr>
            <p:nvPr/>
          </p:nvSpPr>
          <p:spPr bwMode="auto">
            <a:xfrm>
              <a:off x="2027238" y="2265028"/>
              <a:ext cx="395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a:t>3</a:t>
              </a:r>
              <a:endParaRPr lang="zh-CN" altLang="en-US" sz="1800" b="1"/>
            </a:p>
          </p:txBody>
        </p:sp>
        <p:sp>
          <p:nvSpPr>
            <p:cNvPr id="10300" name="TextBox 19"/>
            <p:cNvSpPr txBox="1">
              <a:spLocks noChangeArrowheads="1"/>
            </p:cNvSpPr>
            <p:nvPr/>
          </p:nvSpPr>
          <p:spPr bwMode="auto">
            <a:xfrm>
              <a:off x="3241675" y="2255145"/>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dirty="0"/>
                <a:t>5</a:t>
              </a:r>
              <a:endParaRPr lang="zh-CN" altLang="en-US" sz="1800" b="1" dirty="0"/>
            </a:p>
          </p:txBody>
        </p:sp>
        <p:sp>
          <p:nvSpPr>
            <p:cNvPr id="10301" name="TextBox 20"/>
            <p:cNvSpPr txBox="1">
              <a:spLocks noChangeArrowheads="1"/>
            </p:cNvSpPr>
            <p:nvPr/>
          </p:nvSpPr>
          <p:spPr bwMode="auto">
            <a:xfrm>
              <a:off x="5076825" y="2256554"/>
              <a:ext cx="395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a:t>8</a:t>
              </a:r>
              <a:endParaRPr lang="zh-CN" altLang="en-US" sz="1800" b="1"/>
            </a:p>
          </p:txBody>
        </p:sp>
        <p:cxnSp>
          <p:nvCxnSpPr>
            <p:cNvPr id="22" name="直接连接符 21"/>
            <p:cNvCxnSpPr/>
            <p:nvPr/>
          </p:nvCxnSpPr>
          <p:spPr>
            <a:xfrm>
              <a:off x="2808288" y="1806062"/>
              <a:ext cx="18351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303" name="TextBox 22"/>
            <p:cNvSpPr txBox="1">
              <a:spLocks noChangeArrowheads="1"/>
            </p:cNvSpPr>
            <p:nvPr/>
          </p:nvSpPr>
          <p:spPr bwMode="auto">
            <a:xfrm>
              <a:off x="2657475" y="2253737"/>
              <a:ext cx="396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dirty="0"/>
                <a:t>4</a:t>
              </a:r>
              <a:endParaRPr lang="zh-CN" altLang="en-US" sz="1800" b="1" dirty="0"/>
            </a:p>
          </p:txBody>
        </p:sp>
        <p:sp>
          <p:nvSpPr>
            <p:cNvPr id="10304" name="TextBox 23"/>
            <p:cNvSpPr txBox="1">
              <a:spLocks noChangeArrowheads="1"/>
            </p:cNvSpPr>
            <p:nvPr/>
          </p:nvSpPr>
          <p:spPr bwMode="auto">
            <a:xfrm>
              <a:off x="4460875" y="2265028"/>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dirty="0"/>
                <a:t>7</a:t>
              </a:r>
              <a:endParaRPr lang="zh-CN" altLang="en-US" sz="1800" b="1" dirty="0"/>
            </a:p>
          </p:txBody>
        </p:sp>
        <p:cxnSp>
          <p:nvCxnSpPr>
            <p:cNvPr id="25" name="直接连接符 24"/>
            <p:cNvCxnSpPr/>
            <p:nvPr/>
          </p:nvCxnSpPr>
          <p:spPr>
            <a:xfrm>
              <a:off x="4032250" y="1561587"/>
              <a:ext cx="18351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306" name="TextBox 25"/>
            <p:cNvSpPr txBox="1">
              <a:spLocks noChangeArrowheads="1"/>
            </p:cNvSpPr>
            <p:nvPr/>
          </p:nvSpPr>
          <p:spPr bwMode="auto">
            <a:xfrm>
              <a:off x="3851275" y="2269433"/>
              <a:ext cx="396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dirty="0"/>
                <a:t>6</a:t>
              </a:r>
              <a:endParaRPr lang="zh-CN" altLang="en-US" sz="1800" b="1" dirty="0"/>
            </a:p>
          </p:txBody>
        </p:sp>
        <p:sp>
          <p:nvSpPr>
            <p:cNvPr id="10307" name="TextBox 26"/>
            <p:cNvSpPr txBox="1">
              <a:spLocks noChangeArrowheads="1"/>
            </p:cNvSpPr>
            <p:nvPr/>
          </p:nvSpPr>
          <p:spPr bwMode="auto">
            <a:xfrm>
              <a:off x="5700713" y="2253558"/>
              <a:ext cx="395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a:t>9</a:t>
              </a:r>
              <a:endParaRPr lang="zh-CN" altLang="en-US" sz="1800" b="1"/>
            </a:p>
          </p:txBody>
        </p:sp>
        <p:sp>
          <p:nvSpPr>
            <p:cNvPr id="10308" name="TextBox 27"/>
            <p:cNvSpPr txBox="1">
              <a:spLocks noChangeArrowheads="1"/>
            </p:cNvSpPr>
            <p:nvPr/>
          </p:nvSpPr>
          <p:spPr bwMode="auto">
            <a:xfrm>
              <a:off x="6303963" y="2256554"/>
              <a:ext cx="571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1"/>
                <a:t>10</a:t>
              </a:r>
              <a:endParaRPr lang="zh-CN" altLang="en-US" sz="1800" b="1"/>
            </a:p>
          </p:txBody>
        </p:sp>
        <p:cxnSp>
          <p:nvCxnSpPr>
            <p:cNvPr id="29" name="直接连接符 28"/>
            <p:cNvCxnSpPr/>
            <p:nvPr/>
          </p:nvCxnSpPr>
          <p:spPr>
            <a:xfrm>
              <a:off x="5256213" y="1345687"/>
              <a:ext cx="12239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310" name="TextBox 29"/>
          <p:cNvSpPr txBox="1">
            <a:spLocks noChangeArrowheads="1"/>
          </p:cNvSpPr>
          <p:nvPr/>
        </p:nvSpPr>
        <p:spPr bwMode="auto">
          <a:xfrm>
            <a:off x="971550" y="3068638"/>
            <a:ext cx="72009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a:t>n=5 </a:t>
            </a:r>
          </a:p>
        </p:txBody>
      </p:sp>
      <p:graphicFrame>
        <p:nvGraphicFramePr>
          <p:cNvPr id="31" name="表格 30"/>
          <p:cNvGraphicFramePr>
            <a:graphicFrameLocks noGrp="1"/>
          </p:cNvGraphicFramePr>
          <p:nvPr>
            <p:extLst>
              <p:ext uri="{D42A27DB-BD31-4B8C-83A1-F6EECF244321}">
                <p14:modId xmlns:p14="http://schemas.microsoft.com/office/powerpoint/2010/main" val="347119931"/>
              </p:ext>
            </p:extLst>
          </p:nvPr>
        </p:nvGraphicFramePr>
        <p:xfrm>
          <a:off x="1009650" y="3789363"/>
          <a:ext cx="6096000" cy="1737102"/>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578908">
                <a:tc>
                  <a:txBody>
                    <a:bodyPr/>
                    <a:lstStyle/>
                    <a:p>
                      <a:pPr algn="ctr"/>
                      <a:r>
                        <a:rPr lang="en-US" altLang="zh-CN" sz="3200" baseline="0" dirty="0" err="1">
                          <a:solidFill>
                            <a:schemeClr val="tx1"/>
                          </a:solidFill>
                        </a:rPr>
                        <a:t>a</a:t>
                      </a:r>
                      <a:r>
                        <a:rPr lang="en-US" altLang="zh-CN" sz="3200" baseline="-25000" dirty="0" err="1">
                          <a:solidFill>
                            <a:schemeClr val="tx1"/>
                          </a:solidFill>
                        </a:rPr>
                        <a:t>i</a:t>
                      </a:r>
                      <a:endParaRPr lang="zh-CN" altLang="en-US" sz="3200" baseline="-25000" dirty="0">
                        <a:solidFill>
                          <a:schemeClr val="tx1"/>
                        </a:solidFill>
                      </a:endParaRPr>
                    </a:p>
                  </a:txBody>
                  <a:tcPr marT="45677" marB="45677"/>
                </a:tc>
                <a:tc>
                  <a:txBody>
                    <a:bodyPr/>
                    <a:lstStyle/>
                    <a:p>
                      <a:pPr algn="ctr"/>
                      <a:r>
                        <a:rPr lang="en-US" altLang="zh-CN" sz="3200" dirty="0">
                          <a:solidFill>
                            <a:schemeClr val="tx1"/>
                          </a:solidFill>
                        </a:rPr>
                        <a:t>1</a:t>
                      </a:r>
                      <a:endParaRPr lang="zh-CN" altLang="en-US" sz="3200" dirty="0">
                        <a:solidFill>
                          <a:schemeClr val="tx1"/>
                        </a:solidFill>
                      </a:endParaRPr>
                    </a:p>
                  </a:txBody>
                  <a:tcPr marT="45677" marB="45677"/>
                </a:tc>
                <a:tc>
                  <a:txBody>
                    <a:bodyPr/>
                    <a:lstStyle/>
                    <a:p>
                      <a:pPr algn="ctr"/>
                      <a:r>
                        <a:rPr lang="en-US" altLang="zh-CN" sz="3200" dirty="0">
                          <a:solidFill>
                            <a:schemeClr val="tx1"/>
                          </a:solidFill>
                        </a:rPr>
                        <a:t>2</a:t>
                      </a:r>
                      <a:endParaRPr lang="zh-CN" altLang="en-US" sz="3200" dirty="0">
                        <a:solidFill>
                          <a:schemeClr val="tx1"/>
                        </a:solidFill>
                      </a:endParaRPr>
                    </a:p>
                  </a:txBody>
                  <a:tcPr marT="45677" marB="45677"/>
                </a:tc>
                <a:tc>
                  <a:txBody>
                    <a:bodyPr/>
                    <a:lstStyle/>
                    <a:p>
                      <a:pPr algn="ctr"/>
                      <a:r>
                        <a:rPr lang="en-US" altLang="zh-CN" sz="3200" dirty="0">
                          <a:solidFill>
                            <a:schemeClr val="tx1"/>
                          </a:solidFill>
                        </a:rPr>
                        <a:t>3</a:t>
                      </a:r>
                      <a:endParaRPr lang="zh-CN" altLang="en-US" sz="3200" dirty="0">
                        <a:solidFill>
                          <a:schemeClr val="tx1"/>
                        </a:solidFill>
                      </a:endParaRPr>
                    </a:p>
                  </a:txBody>
                  <a:tcPr marT="45677" marB="45677"/>
                </a:tc>
                <a:tc>
                  <a:txBody>
                    <a:bodyPr/>
                    <a:lstStyle/>
                    <a:p>
                      <a:pPr algn="ctr"/>
                      <a:r>
                        <a:rPr lang="en-US" altLang="zh-CN" sz="3200" dirty="0">
                          <a:solidFill>
                            <a:schemeClr val="tx1"/>
                          </a:solidFill>
                        </a:rPr>
                        <a:t>4</a:t>
                      </a:r>
                      <a:endParaRPr lang="zh-CN" altLang="en-US" sz="3200" dirty="0">
                        <a:solidFill>
                          <a:schemeClr val="tx1"/>
                        </a:solidFill>
                      </a:endParaRPr>
                    </a:p>
                  </a:txBody>
                  <a:tcPr marT="45677" marB="45677"/>
                </a:tc>
                <a:tc>
                  <a:txBody>
                    <a:bodyPr/>
                    <a:lstStyle/>
                    <a:p>
                      <a:pPr algn="ctr"/>
                      <a:r>
                        <a:rPr lang="en-US" altLang="zh-CN" sz="3200" dirty="0">
                          <a:solidFill>
                            <a:schemeClr val="tx1"/>
                          </a:solidFill>
                        </a:rPr>
                        <a:t>5</a:t>
                      </a:r>
                      <a:endParaRPr lang="zh-CN" altLang="en-US" sz="3200" dirty="0">
                        <a:solidFill>
                          <a:schemeClr val="tx1"/>
                        </a:solidFill>
                      </a:endParaRPr>
                    </a:p>
                  </a:txBody>
                  <a:tcPr marT="45677" marB="45677"/>
                </a:tc>
                <a:extLst>
                  <a:ext uri="{0D108BD9-81ED-4DB2-BD59-A6C34878D82A}">
                    <a16:rowId xmlns:a16="http://schemas.microsoft.com/office/drawing/2014/main" val="10000"/>
                  </a:ext>
                </a:extLst>
              </a:tr>
              <a:tr h="578908">
                <a:tc>
                  <a:txBody>
                    <a:bodyPr/>
                    <a:lstStyle/>
                    <a:p>
                      <a:pPr algn="ctr"/>
                      <a:r>
                        <a:rPr lang="en-US" altLang="zh-CN" sz="3200" dirty="0" err="1"/>
                        <a:t>s</a:t>
                      </a:r>
                      <a:r>
                        <a:rPr lang="en-US" altLang="zh-CN" sz="3200" baseline="-25000" dirty="0" err="1"/>
                        <a:t>i</a:t>
                      </a:r>
                      <a:endParaRPr lang="zh-CN" altLang="en-US" sz="3200" baseline="-25000" dirty="0">
                        <a:solidFill>
                          <a:srgbClr val="FF0000"/>
                        </a:solidFill>
                      </a:endParaRPr>
                    </a:p>
                  </a:txBody>
                  <a:tcPr marT="45677" marB="45677"/>
                </a:tc>
                <a:tc>
                  <a:txBody>
                    <a:bodyPr/>
                    <a:lstStyle/>
                    <a:p>
                      <a:pPr algn="ctr"/>
                      <a:r>
                        <a:rPr lang="en-US" altLang="zh-CN" sz="3200" dirty="0">
                          <a:solidFill>
                            <a:srgbClr val="FF0000"/>
                          </a:solidFill>
                        </a:rPr>
                        <a:t>1</a:t>
                      </a:r>
                      <a:endParaRPr lang="zh-CN" altLang="en-US" sz="3200" dirty="0">
                        <a:solidFill>
                          <a:srgbClr val="FF0000"/>
                        </a:solidFill>
                      </a:endParaRPr>
                    </a:p>
                  </a:txBody>
                  <a:tcPr marT="45677" marB="45677"/>
                </a:tc>
                <a:tc>
                  <a:txBody>
                    <a:bodyPr/>
                    <a:lstStyle/>
                    <a:p>
                      <a:pPr algn="ctr"/>
                      <a:r>
                        <a:rPr lang="en-US" altLang="zh-CN" sz="3200" dirty="0">
                          <a:solidFill>
                            <a:srgbClr val="FF0000"/>
                          </a:solidFill>
                        </a:rPr>
                        <a:t>2</a:t>
                      </a:r>
                      <a:endParaRPr lang="zh-CN" altLang="en-US" sz="3200" dirty="0">
                        <a:solidFill>
                          <a:srgbClr val="FF0000"/>
                        </a:solidFill>
                      </a:endParaRPr>
                    </a:p>
                  </a:txBody>
                  <a:tcPr marT="45677" marB="45677"/>
                </a:tc>
                <a:tc>
                  <a:txBody>
                    <a:bodyPr/>
                    <a:lstStyle/>
                    <a:p>
                      <a:pPr algn="ctr"/>
                      <a:r>
                        <a:rPr lang="en-US" altLang="zh-CN" sz="3200" dirty="0">
                          <a:solidFill>
                            <a:srgbClr val="FF0000"/>
                          </a:solidFill>
                        </a:rPr>
                        <a:t>4</a:t>
                      </a:r>
                      <a:endParaRPr lang="zh-CN" altLang="en-US" sz="3200" dirty="0">
                        <a:solidFill>
                          <a:srgbClr val="FF0000"/>
                        </a:solidFill>
                      </a:endParaRPr>
                    </a:p>
                  </a:txBody>
                  <a:tcPr marT="45677" marB="45677"/>
                </a:tc>
                <a:tc>
                  <a:txBody>
                    <a:bodyPr/>
                    <a:lstStyle/>
                    <a:p>
                      <a:pPr algn="ctr"/>
                      <a:r>
                        <a:rPr lang="en-US" altLang="zh-CN" sz="3200" dirty="0">
                          <a:solidFill>
                            <a:srgbClr val="FF0000"/>
                          </a:solidFill>
                        </a:rPr>
                        <a:t>6</a:t>
                      </a:r>
                      <a:endParaRPr lang="zh-CN" altLang="en-US" sz="3200" dirty="0">
                        <a:solidFill>
                          <a:srgbClr val="FF0000"/>
                        </a:solidFill>
                      </a:endParaRPr>
                    </a:p>
                  </a:txBody>
                  <a:tcPr marT="45677" marB="45677"/>
                </a:tc>
                <a:tc>
                  <a:txBody>
                    <a:bodyPr/>
                    <a:lstStyle/>
                    <a:p>
                      <a:pPr algn="ctr"/>
                      <a:r>
                        <a:rPr lang="en-US" altLang="zh-CN" sz="3200" dirty="0">
                          <a:solidFill>
                            <a:srgbClr val="FF0000"/>
                          </a:solidFill>
                        </a:rPr>
                        <a:t>8</a:t>
                      </a:r>
                      <a:endParaRPr lang="zh-CN" altLang="en-US" sz="3200" dirty="0">
                        <a:solidFill>
                          <a:srgbClr val="FF0000"/>
                        </a:solidFill>
                      </a:endParaRPr>
                    </a:p>
                  </a:txBody>
                  <a:tcPr marT="45677" marB="45677"/>
                </a:tc>
                <a:extLst>
                  <a:ext uri="{0D108BD9-81ED-4DB2-BD59-A6C34878D82A}">
                    <a16:rowId xmlns:a16="http://schemas.microsoft.com/office/drawing/2014/main" val="10001"/>
                  </a:ext>
                </a:extLst>
              </a:tr>
              <a:tr h="578908">
                <a:tc>
                  <a:txBody>
                    <a:bodyPr/>
                    <a:lstStyle/>
                    <a:p>
                      <a:pPr algn="ctr"/>
                      <a:r>
                        <a:rPr lang="en-US" altLang="zh-CN" sz="3200" baseline="0" dirty="0"/>
                        <a:t>f</a:t>
                      </a:r>
                      <a:r>
                        <a:rPr lang="en-US" altLang="zh-CN" sz="3200" baseline="-25000" dirty="0"/>
                        <a:t>i</a:t>
                      </a:r>
                      <a:endParaRPr lang="zh-CN" altLang="en-US" sz="3200" baseline="-25000" dirty="0">
                        <a:solidFill>
                          <a:srgbClr val="FF0000"/>
                        </a:solidFill>
                      </a:endParaRPr>
                    </a:p>
                  </a:txBody>
                  <a:tcPr marT="45677" marB="45677"/>
                </a:tc>
                <a:tc>
                  <a:txBody>
                    <a:bodyPr/>
                    <a:lstStyle/>
                    <a:p>
                      <a:pPr algn="ctr"/>
                      <a:r>
                        <a:rPr lang="en-US" altLang="zh-CN" sz="3200" dirty="0">
                          <a:solidFill>
                            <a:srgbClr val="FF0000"/>
                          </a:solidFill>
                        </a:rPr>
                        <a:t>3</a:t>
                      </a:r>
                      <a:endParaRPr lang="zh-CN" altLang="en-US" sz="3200" dirty="0">
                        <a:solidFill>
                          <a:srgbClr val="FF0000"/>
                        </a:solidFill>
                      </a:endParaRPr>
                    </a:p>
                  </a:txBody>
                  <a:tcPr marT="45677" marB="45677"/>
                </a:tc>
                <a:tc>
                  <a:txBody>
                    <a:bodyPr/>
                    <a:lstStyle/>
                    <a:p>
                      <a:pPr algn="ctr"/>
                      <a:r>
                        <a:rPr lang="en-US" altLang="zh-CN" sz="3200" dirty="0">
                          <a:solidFill>
                            <a:srgbClr val="FF0000"/>
                          </a:solidFill>
                        </a:rPr>
                        <a:t>5</a:t>
                      </a:r>
                      <a:endParaRPr lang="zh-CN" altLang="en-US" sz="3200" dirty="0">
                        <a:solidFill>
                          <a:srgbClr val="FF0000"/>
                        </a:solidFill>
                      </a:endParaRPr>
                    </a:p>
                  </a:txBody>
                  <a:tcPr marT="45677" marB="45677"/>
                </a:tc>
                <a:tc>
                  <a:txBody>
                    <a:bodyPr/>
                    <a:lstStyle/>
                    <a:p>
                      <a:pPr algn="ctr"/>
                      <a:r>
                        <a:rPr lang="en-US" altLang="zh-CN" sz="3200" dirty="0">
                          <a:solidFill>
                            <a:srgbClr val="FF0000"/>
                          </a:solidFill>
                        </a:rPr>
                        <a:t>7</a:t>
                      </a:r>
                      <a:endParaRPr lang="zh-CN" altLang="en-US" sz="3200" dirty="0">
                        <a:solidFill>
                          <a:srgbClr val="FF0000"/>
                        </a:solidFill>
                      </a:endParaRPr>
                    </a:p>
                  </a:txBody>
                  <a:tcPr marT="45677" marB="45677"/>
                </a:tc>
                <a:tc>
                  <a:txBody>
                    <a:bodyPr/>
                    <a:lstStyle/>
                    <a:p>
                      <a:pPr algn="ctr"/>
                      <a:r>
                        <a:rPr lang="en-US" altLang="zh-CN" sz="3200" dirty="0">
                          <a:solidFill>
                            <a:srgbClr val="FF0000"/>
                          </a:solidFill>
                        </a:rPr>
                        <a:t>9</a:t>
                      </a:r>
                      <a:endParaRPr lang="zh-CN" altLang="en-US" sz="3200" dirty="0">
                        <a:solidFill>
                          <a:srgbClr val="FF0000"/>
                        </a:solidFill>
                      </a:endParaRPr>
                    </a:p>
                  </a:txBody>
                  <a:tcPr marT="45677" marB="45677"/>
                </a:tc>
                <a:tc>
                  <a:txBody>
                    <a:bodyPr/>
                    <a:lstStyle/>
                    <a:p>
                      <a:pPr algn="ctr"/>
                      <a:r>
                        <a:rPr lang="en-US" altLang="zh-CN" sz="3200" dirty="0">
                          <a:solidFill>
                            <a:srgbClr val="FF0000"/>
                          </a:solidFill>
                        </a:rPr>
                        <a:t>10</a:t>
                      </a:r>
                      <a:endParaRPr lang="zh-CN" altLang="en-US" sz="3200" dirty="0">
                        <a:solidFill>
                          <a:srgbClr val="FF0000"/>
                        </a:solidFill>
                      </a:endParaRPr>
                    </a:p>
                  </a:txBody>
                  <a:tcPr marT="45677" marB="45677"/>
                </a:tc>
                <a:extLst>
                  <a:ext uri="{0D108BD9-81ED-4DB2-BD59-A6C34878D82A}">
                    <a16:rowId xmlns:a16="http://schemas.microsoft.com/office/drawing/2014/main" val="10002"/>
                  </a:ext>
                </a:extLst>
              </a:tr>
            </a:tbl>
          </a:graphicData>
        </a:graphic>
      </p:graphicFrame>
      <p:sp>
        <p:nvSpPr>
          <p:cNvPr id="33" name="TextBox 32"/>
          <p:cNvSpPr txBox="1">
            <a:spLocks noChangeArrowheads="1"/>
          </p:cNvSpPr>
          <p:nvPr/>
        </p:nvSpPr>
        <p:spPr bwMode="auto">
          <a:xfrm>
            <a:off x="1820863" y="5805488"/>
            <a:ext cx="49534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400" b="1" dirty="0">
                <a:solidFill>
                  <a:srgbClr val="FF0000"/>
                </a:solidFill>
                <a:cs typeface="Arial" panose="020B0604020202020204" pitchFamily="34" charset="0"/>
              </a:rPr>
              <a:t>最大的相容活动子集</a:t>
            </a:r>
            <a:r>
              <a:rPr lang="en-US" altLang="zh-CN" sz="2400" b="1" dirty="0">
                <a:solidFill>
                  <a:srgbClr val="FF0000"/>
                </a:solidFill>
              </a:rPr>
              <a:t>,{a</a:t>
            </a:r>
            <a:r>
              <a:rPr lang="en-US" altLang="zh-CN" sz="2400" b="1" baseline="-25000" dirty="0">
                <a:solidFill>
                  <a:srgbClr val="FF0000"/>
                </a:solidFill>
              </a:rPr>
              <a:t>1</a:t>
            </a:r>
            <a:r>
              <a:rPr lang="en-US" altLang="zh-CN" sz="2400" b="1" dirty="0">
                <a:solidFill>
                  <a:srgbClr val="FF0000"/>
                </a:solidFill>
              </a:rPr>
              <a:t>,a</a:t>
            </a:r>
            <a:r>
              <a:rPr lang="en-US" altLang="zh-CN" sz="2400" b="1" baseline="-25000" dirty="0">
                <a:solidFill>
                  <a:srgbClr val="FF0000"/>
                </a:solidFill>
              </a:rPr>
              <a:t>3</a:t>
            </a:r>
            <a:r>
              <a:rPr lang="en-US" altLang="zh-CN" sz="2400" b="1" dirty="0">
                <a:solidFill>
                  <a:srgbClr val="FF0000"/>
                </a:solidFill>
              </a:rPr>
              <a:t>,a</a:t>
            </a:r>
            <a:r>
              <a:rPr lang="en-US" altLang="zh-CN" sz="2400" b="1" baseline="-25000" dirty="0">
                <a:solidFill>
                  <a:srgbClr val="FF0000"/>
                </a:solidFill>
              </a:rPr>
              <a:t>5</a:t>
            </a:r>
            <a:r>
              <a:rPr lang="en-US" altLang="zh-CN" sz="2400" b="1" dirty="0">
                <a:solidFill>
                  <a:srgbClr val="FF0000"/>
                </a:solidFill>
              </a:rPr>
              <a:t>}</a:t>
            </a:r>
            <a:endParaRPr lang="zh-CN" altLang="en-US" sz="2400" b="1" dirty="0">
              <a:solidFill>
                <a:srgbClr val="FF0000"/>
              </a:solidFill>
            </a:endParaRPr>
          </a:p>
        </p:txBody>
      </p:sp>
      <p:sp>
        <p:nvSpPr>
          <p:cNvPr id="24" name="标题 2"/>
          <p:cNvSpPr>
            <a:spLocks noGrp="1"/>
          </p:cNvSpPr>
          <p:nvPr>
            <p:ph type="title"/>
          </p:nvPr>
        </p:nvSpPr>
        <p:spPr>
          <a:xfrm>
            <a:off x="22797" y="12700"/>
            <a:ext cx="9121203" cy="1138237"/>
          </a:xfrm>
        </p:spPr>
        <p:txBody>
          <a:bodyPr/>
          <a:lstStyle/>
          <a:p>
            <a:pPr algn="ctr"/>
            <a:r>
              <a:rPr lang="en-US" altLang="zh-CN" dirty="0"/>
              <a:t> </a:t>
            </a:r>
            <a:r>
              <a:rPr lang="zh-CN" altLang="en-US" dirty="0"/>
              <a:t> 贪心算法</a:t>
            </a:r>
          </a:p>
        </p:txBody>
      </p:sp>
    </p:spTree>
    <p:extLst>
      <p:ext uri="{BB962C8B-B14F-4D97-AF65-F5344CB8AC3E}">
        <p14:creationId xmlns:p14="http://schemas.microsoft.com/office/powerpoint/2010/main" val="29496357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marL="285750" indent="-285750">
          <a:buFont typeface="Arial" panose="020B0604020202020204" pitchFamily="34" charset="0"/>
          <a:buChar cha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5635</TotalTime>
  <Words>4653</Words>
  <Application>Microsoft Office PowerPoint</Application>
  <PresentationFormat>全屏显示(4:3)</PresentationFormat>
  <Paragraphs>517</Paragraphs>
  <Slides>52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52</vt:i4>
      </vt:variant>
    </vt:vector>
  </HeadingPairs>
  <TitlesOfParts>
    <vt:vector size="66" baseType="lpstr">
      <vt:lpstr>KaiTi</vt:lpstr>
      <vt:lpstr>等线</vt:lpstr>
      <vt:lpstr>楷体</vt:lpstr>
      <vt:lpstr>楷体_GB2312</vt:lpstr>
      <vt:lpstr>宋体</vt:lpstr>
      <vt:lpstr>宋体..耀.</vt:lpstr>
      <vt:lpstr>Arial</vt:lpstr>
      <vt:lpstr>Calibri</vt:lpstr>
      <vt:lpstr>Calibri Light</vt:lpstr>
      <vt:lpstr>Cambria Math</vt:lpstr>
      <vt:lpstr>Courier New</vt:lpstr>
      <vt:lpstr>Times New Roman</vt:lpstr>
      <vt:lpstr>Wingdings</vt:lpstr>
      <vt:lpstr>Office 主题</vt:lpstr>
      <vt:lpstr>PowerPoint 演示文稿</vt:lpstr>
      <vt:lpstr>  贪心算法</vt:lpstr>
      <vt:lpstr>  贪心算法</vt:lpstr>
      <vt:lpstr>  贪心算法</vt:lpstr>
      <vt:lpstr>  贪心算法</vt:lpstr>
      <vt:lpstr>  贪心算法</vt:lpstr>
      <vt:lpstr>  贪心算法</vt:lpstr>
      <vt:lpstr>  贪心算法</vt:lpstr>
      <vt:lpstr>  贪心算法</vt:lpstr>
      <vt:lpstr>  贪心算法</vt:lpstr>
      <vt:lpstr>  贪心算法</vt:lpstr>
      <vt:lpstr>  贪心算法</vt:lpstr>
      <vt:lpstr>  贪心算法</vt:lpstr>
      <vt:lpstr>  贪心算法</vt:lpstr>
      <vt:lpstr>  贪心算法</vt:lpstr>
      <vt:lpstr>  贪心算法</vt:lpstr>
      <vt:lpstr>PowerPoint 演示文稿</vt:lpstr>
      <vt:lpstr>  贪心算法</vt:lpstr>
      <vt:lpstr>  贪心算法</vt:lpstr>
      <vt:lpstr>  贪心算法</vt:lpstr>
      <vt:lpstr>  贪心算法</vt:lpstr>
      <vt:lpstr>  贪心算法</vt:lpstr>
      <vt:lpstr>  贪心算法</vt:lpstr>
      <vt:lpstr>  贪心算法</vt:lpstr>
      <vt:lpstr>  贪心算法</vt:lpstr>
      <vt:lpstr>  贪心算法</vt:lpstr>
      <vt:lpstr>  贪心算法</vt:lpstr>
      <vt:lpstr>  贪心算法</vt:lpstr>
      <vt:lpstr>  贪心算法</vt:lpstr>
      <vt:lpstr>  贪心算法</vt:lpstr>
      <vt:lpstr>  贪心算法</vt:lpstr>
      <vt:lpstr>  贪心算法</vt:lpstr>
      <vt:lpstr>  贪心算法</vt:lpstr>
      <vt:lpstr>  贪心算法</vt:lpstr>
      <vt:lpstr>  贪心算法</vt:lpstr>
      <vt:lpstr>  贪心算法</vt:lpstr>
      <vt:lpstr>  贪心算法</vt:lpstr>
      <vt:lpstr>PowerPoint 演示文稿</vt:lpstr>
      <vt:lpstr>  贪心算法</vt:lpstr>
      <vt:lpstr>  贪心算法</vt:lpstr>
      <vt:lpstr>  贪心算法</vt:lpstr>
      <vt:lpstr>PowerPoint 演示文稿</vt:lpstr>
      <vt:lpstr>PowerPoint 演示文稿</vt:lpstr>
      <vt:lpstr> </vt:lpstr>
      <vt:lpstr>  贪心算法</vt:lpstr>
      <vt:lpstr> </vt:lpstr>
      <vt:lpstr>  贪心算法</vt:lpstr>
      <vt:lpstr>  贪心算法</vt:lpstr>
      <vt:lpstr>  贪心算法</vt:lpstr>
      <vt:lpstr>  贪心算法</vt:lpstr>
      <vt:lpstr>  贪心算法</vt:lpstr>
      <vt:lpstr>  贪心算法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cyxiao</dc:creator>
  <cp:lastModifiedBy>xu sunny</cp:lastModifiedBy>
  <cp:revision>585</cp:revision>
  <dcterms:created xsi:type="dcterms:W3CDTF">2016-02-17T02:04:21Z</dcterms:created>
  <dcterms:modified xsi:type="dcterms:W3CDTF">2020-04-30T06:20:28Z</dcterms:modified>
</cp:coreProperties>
</file>