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3.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4.xml" ContentType="application/vnd.openxmlformats-officedocument.presentationml.notesSlide+xml"/>
  <Override PartName="/ppt/tags/tag17.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8"/>
  </p:notesMasterIdLst>
  <p:handoutMasterIdLst>
    <p:handoutMasterId r:id="rId39"/>
  </p:handoutMasterIdLst>
  <p:sldIdLst>
    <p:sldId id="256" r:id="rId2"/>
    <p:sldId id="284" r:id="rId3"/>
    <p:sldId id="312" r:id="rId4"/>
    <p:sldId id="340" r:id="rId5"/>
    <p:sldId id="341" r:id="rId6"/>
    <p:sldId id="342" r:id="rId7"/>
    <p:sldId id="367" r:id="rId8"/>
    <p:sldId id="343" r:id="rId9"/>
    <p:sldId id="345" r:id="rId10"/>
    <p:sldId id="346" r:id="rId11"/>
    <p:sldId id="348" r:id="rId12"/>
    <p:sldId id="349" r:id="rId13"/>
    <p:sldId id="331" r:id="rId14"/>
    <p:sldId id="370" r:id="rId15"/>
    <p:sldId id="369" r:id="rId16"/>
    <p:sldId id="329" r:id="rId17"/>
    <p:sldId id="371" r:id="rId18"/>
    <p:sldId id="373" r:id="rId19"/>
    <p:sldId id="351" r:id="rId20"/>
    <p:sldId id="375" r:id="rId21"/>
    <p:sldId id="352" r:id="rId22"/>
    <p:sldId id="377" r:id="rId23"/>
    <p:sldId id="353" r:id="rId24"/>
    <p:sldId id="354" r:id="rId25"/>
    <p:sldId id="379" r:id="rId26"/>
    <p:sldId id="355" r:id="rId27"/>
    <p:sldId id="382" r:id="rId28"/>
    <p:sldId id="356" r:id="rId29"/>
    <p:sldId id="357" r:id="rId30"/>
    <p:sldId id="359" r:id="rId31"/>
    <p:sldId id="361" r:id="rId32"/>
    <p:sldId id="384" r:id="rId33"/>
    <p:sldId id="385" r:id="rId34"/>
    <p:sldId id="362" r:id="rId35"/>
    <p:sldId id="365" r:id="rId36"/>
    <p:sldId id="366" r:id="rId37"/>
  </p:sldIdLst>
  <p:sldSz cx="9144000" cy="6858000" type="letter"/>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accent1"/>
        </a:solidFill>
        <a:latin typeface="Arial" charset="0"/>
        <a:ea typeface="+mn-ea"/>
        <a:cs typeface="+mn-cs"/>
      </a:defRPr>
    </a:lvl1pPr>
    <a:lvl2pPr marL="457200" algn="l" rtl="0" eaLnBrk="0" fontAlgn="base" hangingPunct="0">
      <a:spcBef>
        <a:spcPct val="0"/>
      </a:spcBef>
      <a:spcAft>
        <a:spcPct val="0"/>
      </a:spcAft>
      <a:defRPr kern="1200">
        <a:solidFill>
          <a:schemeClr val="accent1"/>
        </a:solidFill>
        <a:latin typeface="Arial" charset="0"/>
        <a:ea typeface="+mn-ea"/>
        <a:cs typeface="+mn-cs"/>
      </a:defRPr>
    </a:lvl2pPr>
    <a:lvl3pPr marL="914400" algn="l" rtl="0" eaLnBrk="0" fontAlgn="base" hangingPunct="0">
      <a:spcBef>
        <a:spcPct val="0"/>
      </a:spcBef>
      <a:spcAft>
        <a:spcPct val="0"/>
      </a:spcAft>
      <a:defRPr kern="1200">
        <a:solidFill>
          <a:schemeClr val="accent1"/>
        </a:solidFill>
        <a:latin typeface="Arial" charset="0"/>
        <a:ea typeface="+mn-ea"/>
        <a:cs typeface="+mn-cs"/>
      </a:defRPr>
    </a:lvl3pPr>
    <a:lvl4pPr marL="1371600" algn="l" rtl="0" eaLnBrk="0" fontAlgn="base" hangingPunct="0">
      <a:spcBef>
        <a:spcPct val="0"/>
      </a:spcBef>
      <a:spcAft>
        <a:spcPct val="0"/>
      </a:spcAft>
      <a:defRPr kern="1200">
        <a:solidFill>
          <a:schemeClr val="accent1"/>
        </a:solidFill>
        <a:latin typeface="Arial" charset="0"/>
        <a:ea typeface="+mn-ea"/>
        <a:cs typeface="+mn-cs"/>
      </a:defRPr>
    </a:lvl4pPr>
    <a:lvl5pPr marL="1828800" algn="l" rtl="0" eaLnBrk="0" fontAlgn="base" hangingPunct="0">
      <a:spcBef>
        <a:spcPct val="0"/>
      </a:spcBef>
      <a:spcAft>
        <a:spcPct val="0"/>
      </a:spcAft>
      <a:defRPr kern="1200">
        <a:solidFill>
          <a:schemeClr val="accent1"/>
        </a:solidFill>
        <a:latin typeface="Arial" charset="0"/>
        <a:ea typeface="+mn-ea"/>
        <a:cs typeface="+mn-cs"/>
      </a:defRPr>
    </a:lvl5pPr>
    <a:lvl6pPr marL="2286000" algn="l" defTabSz="914400" rtl="0" eaLnBrk="1" latinLnBrk="0" hangingPunct="1">
      <a:defRPr kern="1200">
        <a:solidFill>
          <a:schemeClr val="accent1"/>
        </a:solidFill>
        <a:latin typeface="Arial" charset="0"/>
        <a:ea typeface="+mn-ea"/>
        <a:cs typeface="+mn-cs"/>
      </a:defRPr>
    </a:lvl6pPr>
    <a:lvl7pPr marL="2743200" algn="l" defTabSz="914400" rtl="0" eaLnBrk="1" latinLnBrk="0" hangingPunct="1">
      <a:defRPr kern="1200">
        <a:solidFill>
          <a:schemeClr val="accent1"/>
        </a:solidFill>
        <a:latin typeface="Arial" charset="0"/>
        <a:ea typeface="+mn-ea"/>
        <a:cs typeface="+mn-cs"/>
      </a:defRPr>
    </a:lvl7pPr>
    <a:lvl8pPr marL="3200400" algn="l" defTabSz="914400" rtl="0" eaLnBrk="1" latinLnBrk="0" hangingPunct="1">
      <a:defRPr kern="1200">
        <a:solidFill>
          <a:schemeClr val="accent1"/>
        </a:solidFill>
        <a:latin typeface="Arial" charset="0"/>
        <a:ea typeface="+mn-ea"/>
        <a:cs typeface="+mn-cs"/>
      </a:defRPr>
    </a:lvl8pPr>
    <a:lvl9pPr marL="3657600" algn="l" defTabSz="914400" rtl="0" eaLnBrk="1" latinLnBrk="0" hangingPunct="1">
      <a:defRPr kern="1200">
        <a:solidFill>
          <a:schemeClr val="accent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1584">
          <p15:clr>
            <a:srgbClr val="A4A3A4"/>
          </p15:clr>
        </p15:guide>
      </p15:sldGuideLst>
    </p:ext>
    <p:ext uri="{2D200454-40CA-4A62-9FC3-DE9A4176ACB9}">
      <p15:notesGuideLst xmlns:p15="http://schemas.microsoft.com/office/powerpoint/2012/main">
        <p15:guide id="1" orient="horz" pos="2879">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01F3"/>
    <a:srgbClr val="009900"/>
    <a:srgbClr val="00A091"/>
    <a:srgbClr val="51DC00"/>
    <a:srgbClr val="5A11FD"/>
    <a:srgbClr val="000000"/>
    <a:srgbClr val="CC3399"/>
    <a:srgbClr val="0082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9" autoAdjust="0"/>
    <p:restoredTop sz="93822" autoAdjust="0"/>
  </p:normalViewPr>
  <p:slideViewPr>
    <p:cSldViewPr>
      <p:cViewPr varScale="1">
        <p:scale>
          <a:sx n="79" d="100"/>
          <a:sy n="79" d="100"/>
        </p:scale>
        <p:origin x="1562" y="41"/>
      </p:cViewPr>
      <p:guideLst>
        <p:guide orient="horz" pos="2160"/>
        <p:guide pos="15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44"/>
    </p:cViewPr>
  </p:sorterViewPr>
  <p:notesViewPr>
    <p:cSldViewPr>
      <p:cViewPr varScale="1">
        <p:scale>
          <a:sx n="64" d="100"/>
          <a:sy n="64" d="100"/>
        </p:scale>
        <p:origin x="2991" y="55"/>
      </p:cViewPr>
      <p:guideLst>
        <p:guide orient="horz" pos="2879"/>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roundedCorners val="1"/>
  <c:style val="2"/>
  <c:chart>
    <c:autoTitleDeleted val="1"/>
    <c:plotArea>
      <c:layout>
        <c:manualLayout>
          <c:layoutTarget val="inner"/>
          <c:xMode val="edge"/>
          <c:yMode val="edge"/>
          <c:x val="0.11936293564570252"/>
          <c:y val="0.11650634295713122"/>
          <c:w val="0.8485721294184021"/>
          <c:h val="0.52648546335554214"/>
        </c:manualLayout>
      </c:layout>
      <c:lineChart>
        <c:grouping val="standard"/>
        <c:varyColors val="1"/>
        <c:ser>
          <c:idx val="0"/>
          <c:order val="0"/>
          <c:spPr>
            <a:ln w="56868">
              <a:solidFill>
                <a:schemeClr val="accent2"/>
              </a:solidFill>
            </a:ln>
          </c:spPr>
          <c:marker>
            <c:symbol val="none"/>
          </c:marker>
          <c:cat>
            <c:strRef>
              <c:f>Sheet1!$A$1:$H$1</c:f>
              <c:strCache>
                <c:ptCount val="8"/>
                <c:pt idx="0">
                  <c:v>80286 (1982)</c:v>
                </c:pt>
                <c:pt idx="1">
                  <c:v>80386 (1985)</c:v>
                </c:pt>
                <c:pt idx="2">
                  <c:v>80386 (1989)</c:v>
                </c:pt>
                <c:pt idx="3">
                  <c:v>Pentium (1993)</c:v>
                </c:pt>
                <c:pt idx="4">
                  <c:v>PPro 1997)</c:v>
                </c:pt>
                <c:pt idx="5">
                  <c:v>P4 Will (2001)</c:v>
                </c:pt>
                <c:pt idx="6">
                  <c:v>P4 Pres (2004)</c:v>
                </c:pt>
                <c:pt idx="7">
                  <c:v>CoreDuo (2007)</c:v>
                </c:pt>
              </c:strCache>
            </c:strRef>
          </c:cat>
          <c:val>
            <c:numRef>
              <c:f>Sheet1!$A$2:$H$2</c:f>
              <c:numCache>
                <c:formatCode>General</c:formatCode>
                <c:ptCount val="8"/>
                <c:pt idx="0">
                  <c:v>3.3</c:v>
                </c:pt>
                <c:pt idx="1">
                  <c:v>4.0999999999999996</c:v>
                </c:pt>
                <c:pt idx="2">
                  <c:v>4.9000000000000004</c:v>
                </c:pt>
                <c:pt idx="3">
                  <c:v>10.1</c:v>
                </c:pt>
                <c:pt idx="4">
                  <c:v>29.1</c:v>
                </c:pt>
                <c:pt idx="5">
                  <c:v>75.3</c:v>
                </c:pt>
                <c:pt idx="6">
                  <c:v>103</c:v>
                </c:pt>
                <c:pt idx="7">
                  <c:v>95</c:v>
                </c:pt>
              </c:numCache>
            </c:numRef>
          </c:val>
          <c:smooth val="1"/>
        </c:ser>
        <c:dLbls>
          <c:showLegendKey val="0"/>
          <c:showVal val="0"/>
          <c:showCatName val="0"/>
          <c:showSerName val="0"/>
          <c:showPercent val="0"/>
          <c:showBubbleSize val="0"/>
        </c:dLbls>
        <c:smooth val="0"/>
        <c:axId val="302006080"/>
        <c:axId val="302011680"/>
      </c:lineChart>
      <c:catAx>
        <c:axId val="302006080"/>
        <c:scaling>
          <c:orientation val="minMax"/>
        </c:scaling>
        <c:delete val="1"/>
        <c:axPos val="b"/>
        <c:numFmt formatCode="General" sourceLinked="1"/>
        <c:majorTickMark val="cross"/>
        <c:minorTickMark val="cross"/>
        <c:tickLblPos val="nextTo"/>
        <c:crossAx val="302011680"/>
        <c:crosses val="autoZero"/>
        <c:auto val="1"/>
        <c:lblAlgn val="ctr"/>
        <c:lblOffset val="100"/>
        <c:noMultiLvlLbl val="1"/>
      </c:catAx>
      <c:valAx>
        <c:axId val="302011680"/>
        <c:scaling>
          <c:orientation val="minMax"/>
        </c:scaling>
        <c:delete val="1"/>
        <c:axPos val="l"/>
        <c:majorGridlines/>
        <c:title>
          <c:tx>
            <c:rich>
              <a:bodyPr/>
              <a:lstStyle/>
              <a:p>
                <a:pPr>
                  <a:defRPr sz="1764" b="1" i="0" u="none" strike="noStrike" baseline="0">
                    <a:solidFill>
                      <a:srgbClr val="000000"/>
                    </a:solidFill>
                    <a:latin typeface="Calibri"/>
                    <a:ea typeface="Calibri"/>
                    <a:cs typeface="Calibri"/>
                  </a:defRPr>
                </a:pPr>
                <a:r>
                  <a:rPr lang="en-US"/>
                  <a:t>Power (Watts)</a:t>
                </a:r>
              </a:p>
            </c:rich>
          </c:tx>
          <c:layout/>
          <c:overlay val="1"/>
        </c:title>
        <c:numFmt formatCode="General" sourceLinked="1"/>
        <c:majorTickMark val="cross"/>
        <c:minorTickMark val="cross"/>
        <c:tickLblPos val="nextTo"/>
        <c:crossAx val="302006080"/>
        <c:crosses val="autoZero"/>
        <c:crossBetween val="between"/>
      </c:valAx>
    </c:plotArea>
    <c:plotVisOnly val="1"/>
    <c:dispBlanksAs val="gap"/>
    <c:showDLblsOverMax val="1"/>
  </c:chart>
  <c:txPr>
    <a:bodyPr/>
    <a:lstStyle/>
    <a:p>
      <a:pPr>
        <a:defRPr sz="1792"/>
      </a:pPr>
      <a:endParaRPr lang="zh-CN"/>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35178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idx="2"/>
          </p:nvPr>
        </p:nvSpPr>
        <p:spPr bwMode="auto">
          <a:xfrm>
            <a:off x="1160463" y="588963"/>
            <a:ext cx="4551362" cy="3414712"/>
          </a:xfrm>
          <a:prstGeom prst="rect">
            <a:avLst/>
          </a:prstGeom>
          <a:noFill/>
          <a:ln w="12700">
            <a:noFill/>
            <a:miter lim="800000"/>
            <a:headEnd/>
            <a:tailEnd/>
          </a:ln>
        </p:spPr>
      </p:sp>
      <p:sp>
        <p:nvSpPr>
          <p:cNvPr id="2051" name="Rectangle 3"/>
          <p:cNvSpPr>
            <a:spLocks noGrp="1" noChangeArrowheads="1"/>
          </p:cNvSpPr>
          <p:nvPr>
            <p:ph type="body" sz="quarter" idx="3"/>
          </p:nvPr>
        </p:nvSpPr>
        <p:spPr bwMode="auto">
          <a:xfrm>
            <a:off x="515938" y="4341813"/>
            <a:ext cx="5910262" cy="4114800"/>
          </a:xfrm>
          <a:prstGeom prst="rect">
            <a:avLst/>
          </a:prstGeom>
          <a:noFill/>
          <a:ln w="12700">
            <a:solidFill>
              <a:schemeClr val="tx1"/>
            </a:solidFill>
            <a:miter lim="800000"/>
            <a:headEnd/>
            <a:tailEnd/>
          </a:ln>
          <a:effectLst/>
        </p:spPr>
        <p:txBody>
          <a:bodyPr vert="horz" wrap="square" lIns="91993" tIns="45189" rIns="91993" bIns="45189" numCol="1" anchor="t" anchorCtr="0" compatLnSpc="1">
            <a:prstTxWarp prst="textNoShape">
              <a:avLst/>
            </a:prstTxWarp>
          </a:bodyPr>
          <a:lstStyle/>
          <a:p>
            <a:pPr lvl="0"/>
            <a:r>
              <a:rPr lang="en-US" noProof="0" smtClean="0"/>
              <a:t>we want this to be in font 11 and justify.</a:t>
            </a:r>
          </a:p>
        </p:txBody>
      </p:sp>
    </p:spTree>
    <p:extLst>
      <p:ext uri="{BB962C8B-B14F-4D97-AF65-F5344CB8AC3E}">
        <p14:creationId xmlns:p14="http://schemas.microsoft.com/office/powerpoint/2010/main" val="4115441007"/>
      </p:ext>
    </p:extLst>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w="9525">
            <a:noFill/>
          </a:ln>
        </p:spPr>
        <p:txBody>
          <a:bodyPr/>
          <a:lstStyle/>
          <a:p>
            <a:r>
              <a:rPr lang="en-US" dirty="0" smtClean="0"/>
              <a:t>Combinations to AV system, etc. 0808 (1988 in 113 IST)</a:t>
            </a:r>
          </a:p>
          <a:p>
            <a:r>
              <a:rPr lang="en-US" dirty="0" smtClean="0"/>
              <a:t>Call AV hot line at 8-777-0035</a:t>
            </a:r>
          </a:p>
        </p:txBody>
      </p:sp>
      <p:sp>
        <p:nvSpPr>
          <p:cNvPr id="56323" name="Rectangle 3"/>
          <p:cNvSpPr>
            <a:spLocks noGrp="1" noRot="1" noChangeAspect="1" noChangeArrowheads="1" noTextEdit="1"/>
          </p:cNvSpPr>
          <p:nvPr>
            <p:ph type="sldImg"/>
          </p:nvPr>
        </p:nvSpPr>
        <p:spPr/>
      </p:sp>
    </p:spTree>
    <p:extLst>
      <p:ext uri="{BB962C8B-B14F-4D97-AF65-F5344CB8AC3E}">
        <p14:creationId xmlns:p14="http://schemas.microsoft.com/office/powerpoint/2010/main" val="3599362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p:spPr>
        <p:txBody>
          <a:bodyPr/>
          <a:lstStyle/>
          <a:p>
            <a:r>
              <a:rPr lang="en-US" smtClean="0"/>
              <a:t>Or smallest/lightest</a:t>
            </a:r>
          </a:p>
          <a:p>
            <a:r>
              <a:rPr lang="en-US" smtClean="0"/>
              <a:t>Longest battery life</a:t>
            </a:r>
          </a:p>
          <a:p>
            <a:r>
              <a:rPr lang="en-US" smtClean="0"/>
              <a:t>Most reliable/durable (in space)</a:t>
            </a:r>
          </a:p>
        </p:txBody>
      </p:sp>
    </p:spTree>
    <p:extLst>
      <p:ext uri="{BB962C8B-B14F-4D97-AF65-F5344CB8AC3E}">
        <p14:creationId xmlns:p14="http://schemas.microsoft.com/office/powerpoint/2010/main" val="250353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p:sp>
      <p:sp>
        <p:nvSpPr>
          <p:cNvPr id="70659" name="Rectangle 3"/>
          <p:cNvSpPr>
            <a:spLocks noGrp="1" noChangeArrowheads="1"/>
          </p:cNvSpPr>
          <p:nvPr>
            <p:ph type="body" idx="1"/>
          </p:nvPr>
        </p:nvSpPr>
        <p:spPr>
          <a:noFill/>
        </p:spPr>
        <p:txBody>
          <a:bodyPr/>
          <a:lstStyle/>
          <a:p>
            <a:r>
              <a:rPr lang="en-US" smtClean="0"/>
              <a:t>Increasing performance requires decreasing execution time</a:t>
            </a:r>
          </a:p>
        </p:txBody>
      </p:sp>
    </p:spTree>
    <p:extLst>
      <p:ext uri="{BB962C8B-B14F-4D97-AF65-F5344CB8AC3E}">
        <p14:creationId xmlns:p14="http://schemas.microsoft.com/office/powerpoint/2010/main" val="1457164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p:sp>
      <p:sp>
        <p:nvSpPr>
          <p:cNvPr id="71683" name="Rectangle 3"/>
          <p:cNvSpPr>
            <a:spLocks noGrp="1" noChangeArrowheads="1"/>
          </p:cNvSpPr>
          <p:nvPr>
            <p:ph type="body" idx="1"/>
          </p:nvPr>
        </p:nvSpPr>
        <p:spPr>
          <a:noFill/>
        </p:spPr>
        <p:txBody>
          <a:bodyPr/>
          <a:lstStyle/>
          <a:p>
            <a:r>
              <a:rPr lang="en-US" smtClean="0"/>
              <a:t>Many techniques that decrease the number of clock cycles also increase the clock cycle time</a:t>
            </a:r>
          </a:p>
        </p:txBody>
      </p:sp>
    </p:spTree>
    <p:extLst>
      <p:ext uri="{BB962C8B-B14F-4D97-AF65-F5344CB8AC3E}">
        <p14:creationId xmlns:p14="http://schemas.microsoft.com/office/powerpoint/2010/main" val="2704606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p:sp>
      <p:sp>
        <p:nvSpPr>
          <p:cNvPr id="72707" name="Rectangle 3"/>
          <p:cNvSpPr>
            <a:spLocks noGrp="1" noChangeArrowheads="1"/>
          </p:cNvSpPr>
          <p:nvPr>
            <p:ph type="body" idx="1"/>
          </p:nvPr>
        </p:nvSpPr>
        <p:spPr>
          <a:noFill/>
        </p:spPr>
        <p:txBody>
          <a:bodyPr/>
          <a:lstStyle/>
          <a:p>
            <a:r>
              <a:rPr lang="en-US" smtClean="0"/>
              <a:t>A clock cycle is the basic unit of time to execute one operation/pipeline stage/etc.</a:t>
            </a:r>
          </a:p>
        </p:txBody>
      </p:sp>
    </p:spTree>
    <p:extLst>
      <p:ext uri="{BB962C8B-B14F-4D97-AF65-F5344CB8AC3E}">
        <p14:creationId xmlns:p14="http://schemas.microsoft.com/office/powerpoint/2010/main" val="2849922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lecture</a:t>
            </a:r>
            <a:endParaRPr lang="en-US" dirty="0"/>
          </a:p>
        </p:txBody>
      </p:sp>
    </p:spTree>
    <p:extLst>
      <p:ext uri="{BB962C8B-B14F-4D97-AF65-F5344CB8AC3E}">
        <p14:creationId xmlns:p14="http://schemas.microsoft.com/office/powerpoint/2010/main" val="806328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lecture</a:t>
            </a:r>
            <a:endParaRPr lang="en-US" dirty="0"/>
          </a:p>
        </p:txBody>
      </p:sp>
    </p:spTree>
    <p:extLst>
      <p:ext uri="{BB962C8B-B14F-4D97-AF65-F5344CB8AC3E}">
        <p14:creationId xmlns:p14="http://schemas.microsoft.com/office/powerpoint/2010/main" val="1716022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a:noFill/>
        </p:spPr>
        <p:txBody>
          <a:bodyPr/>
          <a:lstStyle/>
          <a:p>
            <a:r>
              <a:rPr lang="en-US" smtClean="0"/>
              <a:t>Note that instruction count is dynamic – i.e., its not the number of lines in the code, but THE NUMBER OF INSTRUCTIONS EXECUTED</a:t>
            </a:r>
          </a:p>
        </p:txBody>
      </p:sp>
    </p:spTree>
    <p:extLst>
      <p:ext uri="{BB962C8B-B14F-4D97-AF65-F5344CB8AC3E}">
        <p14:creationId xmlns:p14="http://schemas.microsoft.com/office/powerpoint/2010/main" val="3514778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p:sp>
      <p:sp>
        <p:nvSpPr>
          <p:cNvPr id="75779" name="Rectangle 3"/>
          <p:cNvSpPr>
            <a:spLocks noGrp="1" noChangeArrowheads="1"/>
          </p:cNvSpPr>
          <p:nvPr>
            <p:ph type="body" idx="1"/>
          </p:nvPr>
        </p:nvSpPr>
        <p:spPr>
          <a:noFill/>
        </p:spPr>
        <p:txBody>
          <a:bodyPr/>
          <a:lstStyle/>
          <a:p>
            <a:r>
              <a:rPr lang="en-US" smtClean="0"/>
              <a:t>For lecture</a:t>
            </a:r>
          </a:p>
        </p:txBody>
      </p:sp>
    </p:spTree>
    <p:extLst>
      <p:ext uri="{BB962C8B-B14F-4D97-AF65-F5344CB8AC3E}">
        <p14:creationId xmlns:p14="http://schemas.microsoft.com/office/powerpoint/2010/main" val="3149080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p:sp>
      <p:sp>
        <p:nvSpPr>
          <p:cNvPr id="76803" name="Rectangle 3"/>
          <p:cNvSpPr>
            <a:spLocks noGrp="1" noChangeArrowheads="1"/>
          </p:cNvSpPr>
          <p:nvPr>
            <p:ph type="body" idx="1"/>
          </p:nvPr>
        </p:nvSpPr>
        <p:spPr>
          <a:noFill/>
        </p:spPr>
        <p:txBody>
          <a:bodyPr/>
          <a:lstStyle/>
          <a:p>
            <a:r>
              <a:rPr lang="en-US" smtClean="0"/>
              <a:t>For lecture</a:t>
            </a:r>
          </a:p>
        </p:txBody>
      </p:sp>
    </p:spTree>
    <p:extLst>
      <p:ext uri="{BB962C8B-B14F-4D97-AF65-F5344CB8AC3E}">
        <p14:creationId xmlns:p14="http://schemas.microsoft.com/office/powerpoint/2010/main" val="34126693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p:sp>
      <p:sp>
        <p:nvSpPr>
          <p:cNvPr id="77827" name="Notes Placeholder 2"/>
          <p:cNvSpPr>
            <a:spLocks noGrp="1"/>
          </p:cNvSpPr>
          <p:nvPr>
            <p:ph type="body" idx="1"/>
          </p:nvPr>
        </p:nvSpPr>
        <p:spPr>
          <a:noFill/>
        </p:spPr>
        <p:txBody>
          <a:bodyPr/>
          <a:lstStyle/>
          <a:p>
            <a:r>
              <a:rPr lang="en-US" smtClean="0"/>
              <a:t>Perl – interpreted string processing</a:t>
            </a:r>
          </a:p>
          <a:p>
            <a:r>
              <a:rPr lang="en-US" smtClean="0"/>
              <a:t>Bzip2 – block-sorting compression</a:t>
            </a:r>
          </a:p>
          <a:p>
            <a:r>
              <a:rPr lang="en-US" smtClean="0"/>
              <a:t>Gcc – GNU C compiler</a:t>
            </a:r>
          </a:p>
          <a:p>
            <a:r>
              <a:rPr lang="en-US" smtClean="0"/>
              <a:t>Mcf – combinatorial optimization</a:t>
            </a:r>
          </a:p>
          <a:p>
            <a:r>
              <a:rPr lang="en-US" smtClean="0"/>
              <a:t>Go – Go came (AI)</a:t>
            </a:r>
          </a:p>
          <a:p>
            <a:r>
              <a:rPr lang="en-US" smtClean="0"/>
              <a:t>Hmmer – search gene sequence</a:t>
            </a:r>
          </a:p>
          <a:p>
            <a:r>
              <a:rPr lang="en-US" smtClean="0"/>
              <a:t>Sjeng – chess game (AI)</a:t>
            </a:r>
          </a:p>
          <a:p>
            <a:r>
              <a:rPr lang="en-US" smtClean="0"/>
              <a:t>Libquantum – quantum computer simulation</a:t>
            </a:r>
          </a:p>
          <a:p>
            <a:r>
              <a:rPr lang="en-US" smtClean="0"/>
              <a:t>H264avc – video compression</a:t>
            </a:r>
          </a:p>
          <a:p>
            <a:r>
              <a:rPr lang="en-US" smtClean="0"/>
              <a:t>Omnetpp – discret event simulation library</a:t>
            </a:r>
          </a:p>
          <a:p>
            <a:r>
              <a:rPr lang="en-US" smtClean="0"/>
              <a:t>Astar – games/path finding</a:t>
            </a:r>
          </a:p>
          <a:p>
            <a:r>
              <a:rPr lang="en-US" smtClean="0"/>
              <a:t>Xalancbmk – XML parsing</a:t>
            </a:r>
          </a:p>
        </p:txBody>
      </p:sp>
    </p:spTree>
    <p:extLst>
      <p:ext uri="{BB962C8B-B14F-4D97-AF65-F5344CB8AC3E}">
        <p14:creationId xmlns:p14="http://schemas.microsoft.com/office/powerpoint/2010/main" val="1716675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p:sp>
      <p:sp>
        <p:nvSpPr>
          <p:cNvPr id="60419" name="Notes Placeholder 2"/>
          <p:cNvSpPr>
            <a:spLocks noGrp="1"/>
          </p:cNvSpPr>
          <p:nvPr>
            <p:ph type="body" idx="1"/>
          </p:nvPr>
        </p:nvSpPr>
        <p:spPr>
          <a:noFill/>
        </p:spPr>
        <p:txBody>
          <a:bodyPr/>
          <a:lstStyle/>
          <a:p>
            <a:r>
              <a:rPr lang="en-US" smtClean="0"/>
              <a:t>Cell phone sales exceeded PCs by only a factor of 1.4 in 1997, but the ratio grew to 4.5 in 2007.</a:t>
            </a:r>
          </a:p>
          <a:p>
            <a:r>
              <a:rPr lang="en-US" smtClean="0"/>
              <a:t>The total number in use in 2004 estimated to be about 2.0B televisions, 1.8B cell phones, and 0.8B PCs.  As the worlds population was about 6.4B in 2004, that makes about 1PC, 2.2 cell phones, and 2.5 televisions for every 8 people on the planet.</a:t>
            </a:r>
          </a:p>
        </p:txBody>
      </p:sp>
    </p:spTree>
    <p:extLst>
      <p:ext uri="{BB962C8B-B14F-4D97-AF65-F5344CB8AC3E}">
        <p14:creationId xmlns:p14="http://schemas.microsoft.com/office/powerpoint/2010/main" val="30351334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From Version 3 of the book – probably</a:t>
            </a:r>
            <a:r>
              <a:rPr lang="en-US" baseline="0" dirty="0" smtClean="0"/>
              <a:t> needs replaced or dropped </a:t>
            </a:r>
            <a:r>
              <a:rPr lang="en-US" baseline="0" smtClean="0"/>
              <a:t>(based on SPEC2000)</a:t>
            </a:r>
            <a:endParaRPr lang="en-US" dirty="0"/>
          </a:p>
        </p:txBody>
      </p:sp>
    </p:spTree>
    <p:extLst>
      <p:ext uri="{BB962C8B-B14F-4D97-AF65-F5344CB8AC3E}">
        <p14:creationId xmlns:p14="http://schemas.microsoft.com/office/powerpoint/2010/main" val="159497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p:sp>
      <p:sp>
        <p:nvSpPr>
          <p:cNvPr id="61443" name="Rectangle 3"/>
          <p:cNvSpPr>
            <a:spLocks noGrp="1" noChangeArrowheads="1"/>
          </p:cNvSpPr>
          <p:nvPr>
            <p:ph type="body" idx="1"/>
          </p:nvPr>
        </p:nvSpPr>
        <p:spPr>
          <a:noFill/>
        </p:spPr>
        <p:txBody>
          <a:bodyPr/>
          <a:lstStyle/>
          <a:p>
            <a:r>
              <a:rPr lang="en-US" altLang="zh-CN" dirty="0" smtClean="0"/>
              <a:t>Computer only understands zeros and ones – instructions of 0’s and 1’s</a:t>
            </a:r>
          </a:p>
          <a:p>
            <a:endParaRPr lang="en-US" altLang="zh-CN" dirty="0" smtClean="0"/>
          </a:p>
          <a:p>
            <a:r>
              <a:rPr lang="en-US" altLang="zh-CN" dirty="0" smtClean="0"/>
              <a:t>Early programmers found representing machine instructions in a symbolic notation – assembly language</a:t>
            </a:r>
          </a:p>
          <a:p>
            <a:r>
              <a:rPr lang="en-US" altLang="zh-CN" dirty="0" smtClean="0"/>
              <a:t>And developed programs that translate from assembler to machine code</a:t>
            </a:r>
          </a:p>
          <a:p>
            <a:endParaRPr lang="en-US" altLang="zh-CN" dirty="0" smtClean="0"/>
          </a:p>
          <a:p>
            <a:r>
              <a:rPr lang="en-US" altLang="zh-CN" dirty="0" smtClean="0"/>
              <a:t>Eventually, programmers found working even in assembler too tedious so migrated to higher-level languages and developed compilers that would translate from the higher-level languages to assembler</a:t>
            </a:r>
          </a:p>
          <a:p>
            <a:endParaRPr lang="zh-CN" altLang="en-US" dirty="0" smtClean="0"/>
          </a:p>
        </p:txBody>
      </p:sp>
    </p:spTree>
    <p:extLst>
      <p:ext uri="{BB962C8B-B14F-4D97-AF65-F5344CB8AC3E}">
        <p14:creationId xmlns:p14="http://schemas.microsoft.com/office/powerpoint/2010/main" val="11101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p:sp>
      <p:sp>
        <p:nvSpPr>
          <p:cNvPr id="62467" name="Rectangle 3"/>
          <p:cNvSpPr>
            <a:spLocks noGrp="1" noChangeArrowheads="1"/>
          </p:cNvSpPr>
          <p:nvPr>
            <p:ph type="body" idx="1"/>
          </p:nvPr>
        </p:nvSpPr>
        <p:spPr>
          <a:noFill/>
        </p:spPr>
        <p:txBody>
          <a:bodyPr/>
          <a:lstStyle/>
          <a:p>
            <a:r>
              <a:rPr lang="en-US" altLang="zh-CN" smtClean="0"/>
              <a:t>For class handout</a:t>
            </a:r>
          </a:p>
        </p:txBody>
      </p:sp>
    </p:spTree>
    <p:extLst>
      <p:ext uri="{BB962C8B-B14F-4D97-AF65-F5344CB8AC3E}">
        <p14:creationId xmlns:p14="http://schemas.microsoft.com/office/powerpoint/2010/main" val="548313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p:sp>
      <p:sp>
        <p:nvSpPr>
          <p:cNvPr id="64515" name="Notes Placeholder 2"/>
          <p:cNvSpPr>
            <a:spLocks noGrp="1"/>
          </p:cNvSpPr>
          <p:nvPr>
            <p:ph type="body" idx="1"/>
          </p:nvPr>
        </p:nvSpPr>
        <p:spPr>
          <a:noFill/>
        </p:spPr>
        <p:txBody>
          <a:bodyPr/>
          <a:lstStyle/>
          <a:p>
            <a:endParaRPr lang="en-US" smtClean="0"/>
          </a:p>
        </p:txBody>
      </p:sp>
    </p:spTree>
    <p:extLst>
      <p:ext uri="{BB962C8B-B14F-4D97-AF65-F5344CB8AC3E}">
        <p14:creationId xmlns:p14="http://schemas.microsoft.com/office/powerpoint/2010/main" val="1379485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4294967295"/>
          </p:nvPr>
        </p:nvSpPr>
        <p:spPr bwMode="auto">
          <a:xfrm>
            <a:off x="3884613" y="8685213"/>
            <a:ext cx="2971800" cy="457200"/>
          </a:xfrm>
          <a:prstGeom prst="rect">
            <a:avLst/>
          </a:prstGeom>
          <a:noFill/>
          <a:ln>
            <a:miter lim="800000"/>
            <a:headEnd/>
            <a:tailEnd/>
          </a:ln>
        </p:spPr>
        <p:txBody>
          <a:bodyPr lIns="91432" tIns="45716" rIns="91432" bIns="45716"/>
          <a:lstStyle/>
          <a:p>
            <a:fld id="{39E467A1-68FD-48AD-AAE1-362AE7E57548}" type="slidenum">
              <a:rPr lang="en-US"/>
              <a:pPr/>
              <a:t>15</a:t>
            </a:fld>
            <a:endParaRPr lang="en-US"/>
          </a:p>
        </p:txBody>
      </p:sp>
      <p:sp>
        <p:nvSpPr>
          <p:cNvPr id="65539" name="Rectangle 2"/>
          <p:cNvSpPr>
            <a:spLocks noGrp="1" noRot="1" noChangeAspect="1" noChangeArrowheads="1" noTextEdit="1"/>
          </p:cNvSpPr>
          <p:nvPr>
            <p:ph type="sldImg"/>
          </p:nvPr>
        </p:nvSpPr>
        <p:spPr/>
      </p:sp>
      <p:sp>
        <p:nvSpPr>
          <p:cNvPr id="65540" name="Rectangle 3"/>
          <p:cNvSpPr>
            <a:spLocks noGrp="1" noChangeArrowheads="1"/>
          </p:cNvSpPr>
          <p:nvPr>
            <p:ph type="body" idx="1"/>
          </p:nvPr>
        </p:nvSpPr>
        <p:spPr>
          <a:noFill/>
        </p:spPr>
        <p:txBody>
          <a:bodyPr/>
          <a:lstStyle/>
          <a:p>
            <a:r>
              <a:rPr lang="en-US" smtClean="0"/>
              <a:t>International Technology Roadmap for Semiconductors</a:t>
            </a:r>
          </a:p>
        </p:txBody>
      </p:sp>
    </p:spTree>
    <p:extLst>
      <p:ext uri="{BB962C8B-B14F-4D97-AF65-F5344CB8AC3E}">
        <p14:creationId xmlns:p14="http://schemas.microsoft.com/office/powerpoint/2010/main" val="34824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p:sp>
      <p:sp>
        <p:nvSpPr>
          <p:cNvPr id="66563" name="Rectangle 3"/>
          <p:cNvSpPr>
            <a:spLocks noGrp="1" noChangeArrowheads="1"/>
          </p:cNvSpPr>
          <p:nvPr>
            <p:ph type="body" idx="1"/>
          </p:nvPr>
        </p:nvSpPr>
        <p:spPr>
          <a:noFill/>
        </p:spPr>
        <p:txBody>
          <a:bodyPr/>
          <a:lstStyle/>
          <a:p>
            <a:r>
              <a:rPr lang="en-US" smtClean="0"/>
              <a:t>Memories have quadrupled capacity every 3 years (up until 1996) – a 60% increase per year for 20 years.  Now is doubling in capacity every two to three years.</a:t>
            </a:r>
          </a:p>
        </p:txBody>
      </p:sp>
    </p:spTree>
    <p:extLst>
      <p:ext uri="{BB962C8B-B14F-4D97-AF65-F5344CB8AC3E}">
        <p14:creationId xmlns:p14="http://schemas.microsoft.com/office/powerpoint/2010/main" val="3971029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p:sp>
      <p:sp>
        <p:nvSpPr>
          <p:cNvPr id="67587" name="Notes Placeholder 2"/>
          <p:cNvSpPr>
            <a:spLocks noGrp="1"/>
          </p:cNvSpPr>
          <p:nvPr>
            <p:ph type="body" idx="1"/>
          </p:nvPr>
        </p:nvSpPr>
        <p:spPr>
          <a:noFill/>
        </p:spPr>
        <p:txBody>
          <a:bodyPr/>
          <a:lstStyle/>
          <a:p>
            <a:r>
              <a:rPr lang="en-US" smtClean="0"/>
              <a:t>Packaging issues for laptop and desktop PC set the “power” limit at 100 Watts.</a:t>
            </a:r>
          </a:p>
        </p:txBody>
      </p:sp>
    </p:spTree>
    <p:extLst>
      <p:ext uri="{BB962C8B-B14F-4D97-AF65-F5344CB8AC3E}">
        <p14:creationId xmlns:p14="http://schemas.microsoft.com/office/powerpoint/2010/main" val="1553522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p:sp>
      <p:sp>
        <p:nvSpPr>
          <p:cNvPr id="68611" name="Notes Placeholder 2"/>
          <p:cNvSpPr>
            <a:spLocks noGrp="1"/>
          </p:cNvSpPr>
          <p:nvPr>
            <p:ph type="body" idx="1"/>
          </p:nvPr>
        </p:nvSpPr>
        <p:spPr>
          <a:noFill/>
        </p:spPr>
        <p:txBody>
          <a:bodyPr/>
          <a:lstStyle/>
          <a:p>
            <a:r>
              <a:rPr lang="en-US" smtClean="0"/>
              <a:t>Multicore issues</a:t>
            </a:r>
          </a:p>
          <a:p>
            <a:r>
              <a:rPr lang="en-US" smtClean="0"/>
              <a:t>Hard for programmers to write explicitly parallel programs - task scheduling with load balancing and minimal communication and synchronization overhead.</a:t>
            </a:r>
          </a:p>
        </p:txBody>
      </p:sp>
    </p:spTree>
    <p:extLst>
      <p:ext uri="{BB962C8B-B14F-4D97-AF65-F5344CB8AC3E}">
        <p14:creationId xmlns:p14="http://schemas.microsoft.com/office/powerpoint/2010/main" val="986526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04800"/>
            <a:ext cx="2038350" cy="3003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04800"/>
            <a:ext cx="5962650" cy="3003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a:lstStyle/>
          <a:p>
            <a:pPr lvl="0"/>
            <a:endParaRPr lang="en-US"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914400"/>
            <a:ext cx="4000500" cy="2393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4000500" cy="2393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533400" y="304800"/>
            <a:ext cx="8153400" cy="422275"/>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smtClean="0"/>
              <a:t>Title goes here</a:t>
            </a:r>
          </a:p>
        </p:txBody>
      </p:sp>
      <p:sp>
        <p:nvSpPr>
          <p:cNvPr id="1027" name="Rectangle 3"/>
          <p:cNvSpPr>
            <a:spLocks noChangeArrowheads="1"/>
          </p:cNvSpPr>
          <p:nvPr/>
        </p:nvSpPr>
        <p:spPr bwMode="auto">
          <a:xfrm>
            <a:off x="381000" y="6553200"/>
            <a:ext cx="1455738" cy="204788"/>
          </a:xfrm>
          <a:prstGeom prst="rect">
            <a:avLst/>
          </a:prstGeom>
          <a:noFill/>
          <a:ln w="12700">
            <a:noFill/>
            <a:miter lim="800000"/>
            <a:headEnd/>
            <a:tailEnd/>
          </a:ln>
          <a:effectLst/>
        </p:spPr>
        <p:txBody>
          <a:bodyPr wrap="none" lIns="63500" tIns="25400" rIns="63500" bIns="25400">
            <a:spAutoFit/>
          </a:bodyPr>
          <a:lstStyle/>
          <a:p>
            <a:pPr>
              <a:defRPr/>
            </a:pPr>
            <a:r>
              <a:rPr lang="en-US" sz="1000" b="1" dirty="0">
                <a:solidFill>
                  <a:schemeClr val="tx1"/>
                </a:solidFill>
              </a:rPr>
              <a:t>CSE431  Chapter 1.</a:t>
            </a:r>
            <a:fld id="{0915467B-C37D-4D40-AF00-15BB81BE187C}" type="slidenum">
              <a:rPr lang="en-US" sz="1000" b="1">
                <a:solidFill>
                  <a:schemeClr val="tx1"/>
                </a:solidFill>
              </a:rPr>
              <a:pPr>
                <a:defRPr/>
              </a:pPr>
              <a:t>‹#›</a:t>
            </a:fld>
            <a:endParaRPr lang="en-US" sz="1000" b="1" dirty="0">
              <a:solidFill>
                <a:schemeClr val="tx1"/>
              </a:solidFill>
            </a:endParaRPr>
          </a:p>
        </p:txBody>
      </p:sp>
      <p:sp>
        <p:nvSpPr>
          <p:cNvPr id="1028" name="Rectangle 4"/>
          <p:cNvSpPr>
            <a:spLocks noChangeArrowheads="1"/>
          </p:cNvSpPr>
          <p:nvPr/>
        </p:nvSpPr>
        <p:spPr bwMode="auto">
          <a:xfrm>
            <a:off x="7620000" y="6553200"/>
            <a:ext cx="1101725" cy="355600"/>
          </a:xfrm>
          <a:prstGeom prst="rect">
            <a:avLst/>
          </a:prstGeom>
          <a:noFill/>
          <a:ln w="12700">
            <a:noFill/>
            <a:miter lim="800000"/>
            <a:headEnd/>
            <a:tailEnd/>
          </a:ln>
          <a:effectLst/>
        </p:spPr>
        <p:txBody>
          <a:bodyPr wrap="none" lIns="63500" tIns="25400" rIns="63500" bIns="25400">
            <a:spAutoFit/>
          </a:bodyPr>
          <a:lstStyle/>
          <a:p>
            <a:pPr>
              <a:defRPr/>
            </a:pPr>
            <a:r>
              <a:rPr lang="en-US" sz="1000" b="1">
                <a:solidFill>
                  <a:schemeClr val="tx1"/>
                </a:solidFill>
              </a:rPr>
              <a:t>Irwin, PSU, 2008</a:t>
            </a:r>
          </a:p>
          <a:p>
            <a:pPr>
              <a:defRPr/>
            </a:pPr>
            <a:endParaRPr lang="en-US" sz="1000" b="1">
              <a:solidFill>
                <a:schemeClr val="tx1"/>
              </a:solidFill>
            </a:endParaRPr>
          </a:p>
        </p:txBody>
      </p:sp>
      <p:sp>
        <p:nvSpPr>
          <p:cNvPr id="5125" name="Rectangle 5"/>
          <p:cNvSpPr>
            <a:spLocks noGrp="1" noChangeArrowheads="1"/>
          </p:cNvSpPr>
          <p:nvPr>
            <p:ph type="body" idx="1"/>
          </p:nvPr>
        </p:nvSpPr>
        <p:spPr bwMode="auto">
          <a:xfrm>
            <a:off x="533400" y="914400"/>
            <a:ext cx="8153400" cy="239395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smtClean="0"/>
              <a:t>This is our 1st Level Bullet</a:t>
            </a:r>
          </a:p>
          <a:p>
            <a:pPr lvl="1"/>
            <a:r>
              <a:rPr lang="en-US" smtClean="0"/>
              <a:t>this is our 2nd level bullet</a:t>
            </a:r>
          </a:p>
          <a:p>
            <a:pPr lvl="2"/>
            <a:r>
              <a:rPr lang="en-US" smtClean="0"/>
              <a:t>this is our 3rd level bullet</a:t>
            </a:r>
          </a:p>
          <a:p>
            <a:pPr lvl="0"/>
            <a:r>
              <a:rPr lang="en-US" smtClean="0"/>
              <a:t>This is our next 1st Level Bullet</a:t>
            </a:r>
          </a:p>
          <a:p>
            <a:pPr lvl="1"/>
            <a:r>
              <a:rPr lang="en-US" smtClean="0"/>
              <a:t>this is our 2nd level bullet</a:t>
            </a:r>
          </a:p>
          <a:p>
            <a:pPr lvl="2"/>
            <a:r>
              <a:rPr lang="en-US" smtClean="0"/>
              <a:t>this is our 3rd level bullet</a:t>
            </a:r>
          </a:p>
        </p:txBody>
      </p:sp>
      <p:sp>
        <p:nvSpPr>
          <p:cNvPr id="1030" name="Line 6"/>
          <p:cNvSpPr>
            <a:spLocks noChangeShapeType="1"/>
          </p:cNvSpPr>
          <p:nvPr/>
        </p:nvSpPr>
        <p:spPr bwMode="auto">
          <a:xfrm>
            <a:off x="533400" y="685800"/>
            <a:ext cx="8153400" cy="0"/>
          </a:xfrm>
          <a:prstGeom prst="line">
            <a:avLst/>
          </a:prstGeom>
          <a:noFill/>
          <a:ln w="57150" cmpd="thickThin">
            <a:solidFill>
              <a:schemeClr val="accent2"/>
            </a:solidFill>
            <a:round/>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sldNum="0" hdr="0" ftr="0"/>
  <p:txStyles>
    <p:titleStyle>
      <a:lvl1pPr algn="l" rtl="0" eaLnBrk="0" fontAlgn="base" hangingPunct="0">
        <a:lnSpc>
          <a:spcPct val="87000"/>
        </a:lnSpc>
        <a:spcBef>
          <a:spcPct val="0"/>
        </a:spcBef>
        <a:spcAft>
          <a:spcPct val="0"/>
        </a:spcAft>
        <a:defRPr sz="2800" b="1">
          <a:solidFill>
            <a:schemeClr val="accent2"/>
          </a:solidFill>
          <a:latin typeface="+mj-lt"/>
          <a:ea typeface="+mj-ea"/>
          <a:cs typeface="+mj-cs"/>
        </a:defRPr>
      </a:lvl1pPr>
      <a:lvl2pPr algn="l" rtl="0" eaLnBrk="0" fontAlgn="base" hangingPunct="0">
        <a:lnSpc>
          <a:spcPct val="87000"/>
        </a:lnSpc>
        <a:spcBef>
          <a:spcPct val="0"/>
        </a:spcBef>
        <a:spcAft>
          <a:spcPct val="0"/>
        </a:spcAft>
        <a:defRPr sz="2800" b="1">
          <a:solidFill>
            <a:schemeClr val="accent2"/>
          </a:solidFill>
          <a:latin typeface="Arial" charset="0"/>
        </a:defRPr>
      </a:lvl2pPr>
      <a:lvl3pPr algn="l" rtl="0" eaLnBrk="0" fontAlgn="base" hangingPunct="0">
        <a:lnSpc>
          <a:spcPct val="87000"/>
        </a:lnSpc>
        <a:spcBef>
          <a:spcPct val="0"/>
        </a:spcBef>
        <a:spcAft>
          <a:spcPct val="0"/>
        </a:spcAft>
        <a:defRPr sz="2800" b="1">
          <a:solidFill>
            <a:schemeClr val="accent2"/>
          </a:solidFill>
          <a:latin typeface="Arial" charset="0"/>
        </a:defRPr>
      </a:lvl3pPr>
      <a:lvl4pPr algn="l" rtl="0" eaLnBrk="0" fontAlgn="base" hangingPunct="0">
        <a:lnSpc>
          <a:spcPct val="87000"/>
        </a:lnSpc>
        <a:spcBef>
          <a:spcPct val="0"/>
        </a:spcBef>
        <a:spcAft>
          <a:spcPct val="0"/>
        </a:spcAft>
        <a:defRPr sz="2800" b="1">
          <a:solidFill>
            <a:schemeClr val="accent2"/>
          </a:solidFill>
          <a:latin typeface="Arial" charset="0"/>
        </a:defRPr>
      </a:lvl4pPr>
      <a:lvl5pPr algn="l" rtl="0" eaLnBrk="0" fontAlgn="base" hangingPunct="0">
        <a:lnSpc>
          <a:spcPct val="87000"/>
        </a:lnSpc>
        <a:spcBef>
          <a:spcPct val="0"/>
        </a:spcBef>
        <a:spcAft>
          <a:spcPct val="0"/>
        </a:spcAft>
        <a:defRPr sz="2800" b="1">
          <a:solidFill>
            <a:schemeClr val="accent2"/>
          </a:solidFill>
          <a:latin typeface="Arial" charset="0"/>
        </a:defRPr>
      </a:lvl5pPr>
      <a:lvl6pPr marL="457200" algn="l" rtl="0" eaLnBrk="0" fontAlgn="base" hangingPunct="0">
        <a:lnSpc>
          <a:spcPct val="87000"/>
        </a:lnSpc>
        <a:spcBef>
          <a:spcPct val="0"/>
        </a:spcBef>
        <a:spcAft>
          <a:spcPct val="0"/>
        </a:spcAft>
        <a:defRPr sz="2800" b="1">
          <a:solidFill>
            <a:schemeClr val="accent2"/>
          </a:solidFill>
          <a:latin typeface="Arial" charset="0"/>
        </a:defRPr>
      </a:lvl6pPr>
      <a:lvl7pPr marL="914400" algn="l" rtl="0" eaLnBrk="0" fontAlgn="base" hangingPunct="0">
        <a:lnSpc>
          <a:spcPct val="87000"/>
        </a:lnSpc>
        <a:spcBef>
          <a:spcPct val="0"/>
        </a:spcBef>
        <a:spcAft>
          <a:spcPct val="0"/>
        </a:spcAft>
        <a:defRPr sz="2800" b="1">
          <a:solidFill>
            <a:schemeClr val="accent2"/>
          </a:solidFill>
          <a:latin typeface="Arial" charset="0"/>
        </a:defRPr>
      </a:lvl7pPr>
      <a:lvl8pPr marL="1371600" algn="l" rtl="0" eaLnBrk="0" fontAlgn="base" hangingPunct="0">
        <a:lnSpc>
          <a:spcPct val="87000"/>
        </a:lnSpc>
        <a:spcBef>
          <a:spcPct val="0"/>
        </a:spcBef>
        <a:spcAft>
          <a:spcPct val="0"/>
        </a:spcAft>
        <a:defRPr sz="2800" b="1">
          <a:solidFill>
            <a:schemeClr val="accent2"/>
          </a:solidFill>
          <a:latin typeface="Arial" charset="0"/>
        </a:defRPr>
      </a:lvl8pPr>
      <a:lvl9pPr marL="1828800" algn="l" rtl="0" eaLnBrk="0" fontAlgn="base" hangingPunct="0">
        <a:lnSpc>
          <a:spcPct val="87000"/>
        </a:lnSpc>
        <a:spcBef>
          <a:spcPct val="0"/>
        </a:spcBef>
        <a:spcAft>
          <a:spcPct val="0"/>
        </a:spcAft>
        <a:defRPr sz="2800" b="1">
          <a:solidFill>
            <a:schemeClr val="accent2"/>
          </a:solidFill>
          <a:latin typeface="Arial" charset="0"/>
        </a:defRPr>
      </a:lvl9pPr>
    </p:titleStyle>
    <p:bodyStyle>
      <a:lvl1pPr marL="287338" indent="-287338" algn="l" rtl="0" eaLnBrk="0" fontAlgn="base" hangingPunct="0">
        <a:lnSpc>
          <a:spcPct val="90000"/>
        </a:lnSpc>
        <a:spcBef>
          <a:spcPct val="65000"/>
        </a:spcBef>
        <a:spcAft>
          <a:spcPct val="0"/>
        </a:spcAft>
        <a:buClr>
          <a:schemeClr val="accent1"/>
        </a:buClr>
        <a:buSzPct val="75000"/>
        <a:buFont typeface="Wingdings" pitchFamily="2" charset="2"/>
        <a:buChar char="q"/>
        <a:defRPr sz="2400">
          <a:solidFill>
            <a:schemeClr val="tx1"/>
          </a:solidFill>
          <a:latin typeface="+mn-lt"/>
          <a:ea typeface="+mn-ea"/>
          <a:cs typeface="+mn-cs"/>
        </a:defRPr>
      </a:lvl1pPr>
      <a:lvl2pPr marL="741363" indent="-246063" algn="l" rtl="0" eaLnBrk="0" fontAlgn="base" hangingPunct="0">
        <a:lnSpc>
          <a:spcPct val="85000"/>
        </a:lnSpc>
        <a:spcBef>
          <a:spcPct val="40000"/>
        </a:spcBef>
        <a:spcAft>
          <a:spcPct val="0"/>
        </a:spcAft>
        <a:buClr>
          <a:schemeClr val="accent1"/>
        </a:buClr>
        <a:buSzPct val="75000"/>
        <a:buFont typeface="Monotype Sorts" pitchFamily="2" charset="2"/>
        <a:buChar char="l"/>
        <a:defRPr sz="2000">
          <a:solidFill>
            <a:schemeClr val="tx1"/>
          </a:solidFill>
          <a:latin typeface="+mn-lt"/>
        </a:defRPr>
      </a:lvl2pPr>
      <a:lvl3pPr marL="1146175" indent="-176213"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5.png"/><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chart" Target="../charts/chart1.xml"/><Relationship Id="rId5" Type="http://schemas.openxmlformats.org/officeDocument/2006/relationships/image" Target="../media/image6.png"/><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hyperlink" Target="http://www.spec.or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6" Type="http://schemas.openxmlformats.org/officeDocument/2006/relationships/notesSlide" Target="../notesSlides/notesSlide3.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2.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2173440" y="1709750"/>
            <a:ext cx="4892366" cy="1336648"/>
          </a:xfrm>
          <a:noFill/>
        </p:spPr>
        <p:txBody>
          <a:bodyPr wrap="none" anchor="ctr"/>
          <a:lstStyle/>
          <a:p>
            <a:pPr algn="ctr"/>
            <a:r>
              <a:rPr lang="en-US" sz="3200" dirty="0" smtClean="0"/>
              <a:t/>
            </a:r>
            <a:br>
              <a:rPr lang="en-US" sz="3200" dirty="0" smtClean="0"/>
            </a:br>
            <a:r>
              <a:rPr lang="en-US" sz="3200" dirty="0" smtClean="0"/>
              <a:t/>
            </a:r>
            <a:br>
              <a:rPr lang="en-US" sz="3200" dirty="0" smtClean="0"/>
            </a:br>
            <a:r>
              <a:rPr lang="zh-CN" altLang="en-US" sz="3200" dirty="0"/>
              <a:t>第一章</a:t>
            </a:r>
            <a:r>
              <a:rPr lang="en-US" sz="3200" dirty="0" smtClean="0"/>
              <a:t>: </a:t>
            </a:r>
            <a:r>
              <a:rPr lang="zh-CN" altLang="en-US" sz="3200" dirty="0" smtClean="0"/>
              <a:t>计算机概要与技术</a:t>
            </a:r>
            <a:endParaRPr lang="en-US" sz="3200" dirty="0" smtClean="0"/>
          </a:p>
        </p:txBody>
      </p:sp>
      <p:sp>
        <p:nvSpPr>
          <p:cNvPr id="6147" name="Rectangle 3"/>
          <p:cNvSpPr>
            <a:spLocks noGrp="1" noChangeArrowheads="1"/>
          </p:cNvSpPr>
          <p:nvPr>
            <p:ph type="subTitle" idx="1"/>
          </p:nvPr>
        </p:nvSpPr>
        <p:spPr>
          <a:xfrm>
            <a:off x="685800" y="3886200"/>
            <a:ext cx="7848600" cy="2285754"/>
          </a:xfrm>
          <a:noFill/>
        </p:spPr>
        <p:txBody>
          <a:bodyPr/>
          <a:lstStyle/>
          <a:p>
            <a:pPr marL="203200" indent="-203200"/>
            <a:endParaRPr lang="en-US" dirty="0" smtClean="0"/>
          </a:p>
          <a:p>
            <a:pPr marL="203200" indent="-203200"/>
            <a:endParaRPr lang="en-US" dirty="0" smtClean="0"/>
          </a:p>
          <a:p>
            <a:pPr marL="203200" indent="-203200">
              <a:spcBef>
                <a:spcPct val="30000"/>
              </a:spcBef>
            </a:pPr>
            <a:r>
              <a:rPr lang="en-US" sz="1800" dirty="0" smtClean="0"/>
              <a:t>[Adapted from </a:t>
            </a:r>
            <a:r>
              <a:rPr lang="en-US" sz="1800" i="1" dirty="0" smtClean="0"/>
              <a:t>Computer Organization and Design, 4</a:t>
            </a:r>
            <a:r>
              <a:rPr lang="en-US" sz="1800" i="1" baseline="30000" dirty="0" smtClean="0"/>
              <a:t>th</a:t>
            </a:r>
            <a:r>
              <a:rPr lang="en-US" sz="1800" i="1" dirty="0" smtClean="0"/>
              <a:t> Edition</a:t>
            </a:r>
            <a:r>
              <a:rPr lang="en-US" sz="1800" dirty="0" smtClean="0"/>
              <a:t>,  </a:t>
            </a:r>
          </a:p>
          <a:p>
            <a:pPr marL="203200" indent="-203200">
              <a:spcBef>
                <a:spcPct val="30000"/>
              </a:spcBef>
            </a:pPr>
            <a:r>
              <a:rPr lang="en-US" sz="1800" dirty="0" smtClean="0"/>
              <a:t>Patterson &amp; Hennessy, © 2008, MK]</a:t>
            </a:r>
          </a:p>
          <a:p>
            <a:pPr marL="203200" indent="-203200">
              <a:spcBef>
                <a:spcPct val="30000"/>
              </a:spcBef>
            </a:pPr>
            <a:r>
              <a:rPr lang="en-US" sz="1800" dirty="0"/>
              <a:t>Courtesy for Mary Jane Irwin of PSU</a:t>
            </a:r>
          </a:p>
          <a:p>
            <a:pPr marL="203200" indent="-203200">
              <a:spcBef>
                <a:spcPct val="30000"/>
              </a:spcBef>
            </a:pPr>
            <a:endParaRPr lang="en-US" sz="1800" dirty="0" smtClean="0"/>
          </a:p>
        </p:txBody>
      </p:sp>
      <p:sp>
        <p:nvSpPr>
          <p:cNvPr id="2" name="TextBox 1"/>
          <p:cNvSpPr txBox="1"/>
          <p:nvPr/>
        </p:nvSpPr>
        <p:spPr>
          <a:xfrm>
            <a:off x="914400" y="6781800"/>
            <a:ext cx="184731" cy="369332"/>
          </a:xfrm>
          <a:prstGeom prst="rect">
            <a:avLst/>
          </a:prstGeom>
          <a:noFill/>
        </p:spPr>
        <p:txBody>
          <a:bodyPr wrap="none" rtlCol="0">
            <a:spAutoFit/>
          </a:bodyPr>
          <a:lstStyle/>
          <a:p>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1026"/>
          <p:cNvSpPr>
            <a:spLocks noGrp="1" noChangeArrowheads="1"/>
          </p:cNvSpPr>
          <p:nvPr>
            <p:ph type="title"/>
            <p:custDataLst>
              <p:tags r:id="rId1"/>
            </p:custDataLst>
          </p:nvPr>
        </p:nvSpPr>
        <p:spPr>
          <a:xfrm>
            <a:off x="685800" y="304800"/>
            <a:ext cx="7415213" cy="422275"/>
          </a:xfrm>
        </p:spPr>
        <p:txBody>
          <a:bodyPr/>
          <a:lstStyle/>
          <a:p>
            <a:r>
              <a:rPr lang="zh-CN" altLang="en-US" dirty="0" smtClean="0">
                <a:ea typeface="宋体" pitchFamily="2" charset="-122"/>
              </a:rPr>
              <a:t>高级语言的优点</a:t>
            </a:r>
            <a:r>
              <a:rPr lang="en-US" altLang="zh-CN" dirty="0" smtClean="0">
                <a:ea typeface="宋体" pitchFamily="2" charset="-122"/>
              </a:rPr>
              <a:t>?</a:t>
            </a:r>
          </a:p>
        </p:txBody>
      </p:sp>
      <p:sp>
        <p:nvSpPr>
          <p:cNvPr id="3" name="Rectangle 3"/>
          <p:cNvSpPr txBox="1">
            <a:spLocks noChangeArrowheads="1"/>
          </p:cNvSpPr>
          <p:nvPr>
            <p:custDataLst>
              <p:tags r:id="rId2"/>
            </p:custDataLst>
          </p:nvPr>
        </p:nvSpPr>
        <p:spPr bwMode="auto">
          <a:xfrm>
            <a:off x="685800" y="914400"/>
            <a:ext cx="7848600" cy="3329116"/>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defRPr/>
            </a:pPr>
            <a:r>
              <a:rPr lang="zh-CN" altLang="en-US" sz="2400" kern="0" dirty="0" smtClean="0">
                <a:solidFill>
                  <a:schemeClr val="tx1"/>
                </a:solidFill>
                <a:latin typeface="宋体" panose="02010600030101010101" pitchFamily="2" charset="-122"/>
                <a:ea typeface="宋体" panose="02010600030101010101" pitchFamily="2" charset="-122"/>
                <a:cs typeface="宋体"/>
              </a:rPr>
              <a:t>高级语言</a:t>
            </a:r>
            <a:endParaRPr lang="en-US" altLang="zh-CN" sz="2400" kern="0" dirty="0">
              <a:solidFill>
                <a:schemeClr val="tx1"/>
              </a:solidFill>
              <a:latin typeface="宋体" panose="02010600030101010101" pitchFamily="2" charset="-122"/>
              <a:ea typeface="宋体" panose="02010600030101010101" pitchFamily="2" charset="-122"/>
              <a:cs typeface="宋体"/>
            </a:endParaRPr>
          </a:p>
          <a:p>
            <a:pPr marL="741363" lvl="1" indent="-246063">
              <a:lnSpc>
                <a:spcPct val="85000"/>
              </a:lnSpc>
              <a:spcBef>
                <a:spcPct val="40000"/>
              </a:spcBef>
              <a:buClr>
                <a:schemeClr val="accent1"/>
              </a:buClr>
              <a:buSzPct val="75000"/>
              <a:buFont typeface="Monotype Sorts" pitchFamily="2" charset="2"/>
              <a:buChar char="l"/>
              <a:defRPr/>
            </a:pPr>
            <a:r>
              <a:rPr lang="zh-CN" altLang="en-US" sz="2000" kern="0" dirty="0" smtClean="0">
                <a:solidFill>
                  <a:schemeClr val="tx1"/>
                </a:solidFill>
                <a:latin typeface="宋体" panose="02010600030101010101" pitchFamily="2" charset="-122"/>
                <a:ea typeface="宋体" panose="02010600030101010101" pitchFamily="2" charset="-122"/>
                <a:cs typeface="宋体"/>
              </a:rPr>
              <a:t>使程序员用更自然的语言来思考，用英文和代数符号来表示，形成的程序看起来更像文字</a:t>
            </a:r>
            <a:endParaRPr lang="en-US" altLang="zh-CN" sz="2000" kern="0" dirty="0" smtClean="0">
              <a:solidFill>
                <a:schemeClr val="tx1"/>
              </a:solidFill>
              <a:latin typeface="宋体" panose="02010600030101010101" pitchFamily="2" charset="-122"/>
              <a:ea typeface="宋体" panose="02010600030101010101" pitchFamily="2" charset="-122"/>
              <a:cs typeface="宋体"/>
            </a:endParaRPr>
          </a:p>
          <a:p>
            <a:pPr marL="741363" lvl="1" indent="-246063">
              <a:lnSpc>
                <a:spcPct val="85000"/>
              </a:lnSpc>
              <a:spcBef>
                <a:spcPct val="40000"/>
              </a:spcBef>
              <a:buClr>
                <a:schemeClr val="accent1"/>
              </a:buClr>
              <a:buSzPct val="75000"/>
              <a:buFont typeface="Monotype Sorts" pitchFamily="2" charset="2"/>
              <a:buChar char="l"/>
              <a:defRPr/>
            </a:pPr>
            <a:r>
              <a:rPr lang="zh-CN" altLang="en-US" sz="2000" kern="0" dirty="0" smtClean="0">
                <a:solidFill>
                  <a:schemeClr val="tx1"/>
                </a:solidFill>
                <a:latin typeface="宋体" panose="02010600030101010101" pitchFamily="2" charset="-122"/>
                <a:ea typeface="宋体" panose="02010600030101010101" pitchFamily="2" charset="-122"/>
                <a:cs typeface="宋体"/>
              </a:rPr>
              <a:t>高级语言提高了程序员的工作效率</a:t>
            </a:r>
            <a:endParaRPr lang="en-US" altLang="zh-CN" sz="2000" kern="0" dirty="0" smtClean="0">
              <a:solidFill>
                <a:schemeClr val="tx1"/>
              </a:solidFill>
              <a:latin typeface="宋体" panose="02010600030101010101" pitchFamily="2" charset="-122"/>
              <a:ea typeface="宋体" panose="02010600030101010101" pitchFamily="2" charset="-122"/>
              <a:cs typeface="宋体"/>
            </a:endParaRPr>
          </a:p>
          <a:p>
            <a:pPr marL="741363" lvl="1" indent="-246063">
              <a:lnSpc>
                <a:spcPct val="85000"/>
              </a:lnSpc>
              <a:spcBef>
                <a:spcPct val="40000"/>
              </a:spcBef>
              <a:buClr>
                <a:schemeClr val="accent1"/>
              </a:buClr>
              <a:buSzPct val="75000"/>
              <a:buFont typeface="Monotype Sorts" pitchFamily="2" charset="2"/>
              <a:buChar char="l"/>
              <a:defRPr/>
            </a:pPr>
            <a:r>
              <a:rPr lang="zh-CN" altLang="en-US" sz="2000" kern="0" dirty="0">
                <a:solidFill>
                  <a:schemeClr val="tx1"/>
                </a:solidFill>
                <a:latin typeface="宋体" panose="02010600030101010101" pitchFamily="2" charset="-122"/>
                <a:ea typeface="宋体" panose="02010600030101010101" pitchFamily="2" charset="-122"/>
                <a:cs typeface="宋体"/>
              </a:rPr>
              <a:t>提高</a:t>
            </a:r>
            <a:r>
              <a:rPr lang="zh-CN" altLang="en-US" sz="2000" kern="0" dirty="0" smtClean="0">
                <a:solidFill>
                  <a:schemeClr val="tx1"/>
                </a:solidFill>
                <a:latin typeface="宋体" panose="02010600030101010101" pitchFamily="2" charset="-122"/>
                <a:ea typeface="宋体" panose="02010600030101010101" pitchFamily="2" charset="-122"/>
                <a:cs typeface="宋体"/>
              </a:rPr>
              <a:t>了程序的可维护性</a:t>
            </a:r>
            <a:endParaRPr lang="en-US" altLang="zh-CN" sz="2000" kern="0" dirty="0" smtClean="0">
              <a:solidFill>
                <a:schemeClr val="tx1"/>
              </a:solidFill>
              <a:latin typeface="宋体" panose="02010600030101010101" pitchFamily="2" charset="-122"/>
              <a:ea typeface="宋体" panose="02010600030101010101" pitchFamily="2" charset="-122"/>
              <a:cs typeface="宋体"/>
            </a:endParaRPr>
          </a:p>
          <a:p>
            <a:pPr marL="741363" lvl="1" indent="-246063">
              <a:lnSpc>
                <a:spcPct val="85000"/>
              </a:lnSpc>
              <a:spcBef>
                <a:spcPct val="40000"/>
              </a:spcBef>
              <a:buClr>
                <a:schemeClr val="accent1"/>
              </a:buClr>
              <a:buSzPct val="75000"/>
              <a:buFont typeface="Monotype Sorts" pitchFamily="2" charset="2"/>
              <a:buChar char="l"/>
              <a:defRPr/>
            </a:pPr>
            <a:r>
              <a:rPr lang="zh-CN" altLang="en-US" sz="2000" kern="0" dirty="0">
                <a:solidFill>
                  <a:schemeClr val="tx1"/>
                </a:solidFill>
                <a:latin typeface="宋体" panose="02010600030101010101" pitchFamily="2" charset="-122"/>
                <a:ea typeface="宋体" panose="02010600030101010101" pitchFamily="2" charset="-122"/>
                <a:cs typeface="宋体"/>
              </a:rPr>
              <a:t>采用高级语言</a:t>
            </a:r>
            <a:r>
              <a:rPr lang="zh-CN" altLang="en-US" sz="2000" kern="0" dirty="0" smtClean="0">
                <a:solidFill>
                  <a:schemeClr val="tx1"/>
                </a:solidFill>
                <a:latin typeface="宋体" panose="02010600030101010101" pitchFamily="2" charset="-122"/>
                <a:ea typeface="宋体" panose="02010600030101010101" pitchFamily="2" charset="-122"/>
                <a:cs typeface="宋体"/>
              </a:rPr>
              <a:t>编写程序提高了程序的可移植性</a:t>
            </a:r>
            <a:endParaRPr lang="en-US" altLang="zh-CN" sz="2000" kern="0" dirty="0">
              <a:solidFill>
                <a:schemeClr val="tx1"/>
              </a:solidFill>
              <a:latin typeface="宋体" panose="02010600030101010101" pitchFamily="2" charset="-122"/>
              <a:ea typeface="宋体" panose="02010600030101010101" pitchFamily="2" charset="-122"/>
              <a:cs typeface="宋体"/>
            </a:endParaRPr>
          </a:p>
          <a:p>
            <a:pPr>
              <a:lnSpc>
                <a:spcPct val="90000"/>
              </a:lnSpc>
              <a:spcBef>
                <a:spcPct val="65000"/>
              </a:spcBef>
              <a:buClr>
                <a:schemeClr val="accent1"/>
              </a:buClr>
              <a:buSzPct val="75000"/>
              <a:defRPr/>
            </a:pPr>
            <a:endParaRPr lang="en-US" altLang="zh-CN" sz="2400" kern="0" dirty="0">
              <a:solidFill>
                <a:schemeClr val="tx1"/>
              </a:solidFill>
              <a:latin typeface="宋体" panose="02010600030101010101" pitchFamily="2" charset="-122"/>
              <a:ea typeface="宋体" panose="02010600030101010101" pitchFamily="2" charset="-122"/>
              <a:cs typeface="宋体"/>
            </a:endParaRPr>
          </a:p>
          <a:p>
            <a:pPr marL="287338" indent="-287338">
              <a:lnSpc>
                <a:spcPct val="90000"/>
              </a:lnSpc>
              <a:spcBef>
                <a:spcPct val="65000"/>
              </a:spcBef>
              <a:buClr>
                <a:schemeClr val="accent1"/>
              </a:buClr>
              <a:buSzPct val="75000"/>
              <a:buFont typeface="Wingdings" pitchFamily="2" charset="2"/>
              <a:buChar char="q"/>
              <a:defRPr/>
            </a:pPr>
            <a:r>
              <a:rPr lang="zh-CN" altLang="en-US" sz="2400" kern="0" dirty="0" smtClean="0">
                <a:solidFill>
                  <a:schemeClr val="tx1"/>
                </a:solidFill>
                <a:latin typeface="宋体" panose="02010600030101010101" pitchFamily="2" charset="-122"/>
                <a:ea typeface="宋体" panose="02010600030101010101" pitchFamily="2" charset="-122"/>
                <a:cs typeface="宋体"/>
              </a:rPr>
              <a:t>因此，现在用汇编语言编写的汇编程序越来越少</a:t>
            </a:r>
            <a:endParaRPr lang="zh-CN" altLang="en-US" sz="2000" kern="0" dirty="0">
              <a:solidFill>
                <a:schemeClr val="tx1"/>
              </a:solidFill>
              <a:latin typeface="宋体" panose="02010600030101010101" pitchFamily="2" charset="-122"/>
              <a:ea typeface="宋体" panose="02010600030101010101" pitchFamily="2" charset="-122"/>
              <a:cs typeface="宋体"/>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计算机的内部结构</a:t>
            </a:r>
            <a:endParaRPr lang="en-US" dirty="0" smtClean="0">
              <a:latin typeface="宋体" panose="02010600030101010101" pitchFamily="2" charset="-122"/>
              <a:ea typeface="宋体" panose="02010600030101010101" pitchFamily="2" charset="-122"/>
            </a:endParaRPr>
          </a:p>
        </p:txBody>
      </p:sp>
      <p:sp>
        <p:nvSpPr>
          <p:cNvPr id="19459" name="Content Placeholder 2"/>
          <p:cNvSpPr>
            <a:spLocks noGrp="1"/>
          </p:cNvSpPr>
          <p:nvPr>
            <p:ph idx="1"/>
          </p:nvPr>
        </p:nvSpPr>
        <p:spPr>
          <a:xfrm>
            <a:off x="533400" y="914400"/>
            <a:ext cx="8153400" cy="716093"/>
          </a:xfrm>
        </p:spPr>
        <p:txBody>
          <a:bodyPr/>
          <a:lstStyle/>
          <a:p>
            <a:r>
              <a:rPr lang="zh-CN" altLang="en-US" dirty="0" smtClean="0">
                <a:latin typeface="宋体" panose="02010600030101010101" pitchFamily="2" charset="-122"/>
                <a:ea typeface="宋体" panose="02010600030101010101" pitchFamily="2" charset="-122"/>
              </a:rPr>
              <a:t>组成计算机的五个典型部件是 </a:t>
            </a:r>
            <a:r>
              <a:rPr lang="en-US" dirty="0" smtClean="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输入</a:t>
            </a:r>
            <a:r>
              <a:rPr lang="en-US"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输出，存储器，运算器（数据通路）和控制器。</a:t>
            </a:r>
            <a:endParaRPr lang="en-US" dirty="0" smtClean="0">
              <a:latin typeface="宋体" panose="02010600030101010101" pitchFamily="2" charset="-122"/>
              <a:ea typeface="宋体" panose="02010600030101010101" pitchFamily="2" charset="-122"/>
            </a:endParaRPr>
          </a:p>
        </p:txBody>
      </p:sp>
      <p:pic>
        <p:nvPicPr>
          <p:cNvPr id="19460" name="Picture 4" descr="05~Figure_1"/>
          <p:cNvPicPr>
            <a:picLocks noChangeAspect="1" noChangeArrowheads="1"/>
          </p:cNvPicPr>
          <p:nvPr>
            <p:custDataLst>
              <p:tags r:id="rId1"/>
            </p:custDataLst>
          </p:nvPr>
        </p:nvPicPr>
        <p:blipFill>
          <a:blip r:embed="rId3"/>
          <a:srcRect/>
          <a:stretch>
            <a:fillRect/>
          </a:stretch>
        </p:blipFill>
        <p:spPr bwMode="auto">
          <a:xfrm>
            <a:off x="2560638" y="2209800"/>
            <a:ext cx="6262687" cy="3886200"/>
          </a:xfrm>
          <a:prstGeom prst="rect">
            <a:avLst/>
          </a:prstGeom>
          <a:noFill/>
          <a:ln w="9525">
            <a:noFill/>
            <a:miter lim="800000"/>
            <a:headEnd/>
            <a:tailEnd/>
          </a:ln>
        </p:spPr>
      </p:pic>
      <p:sp>
        <p:nvSpPr>
          <p:cNvPr id="5" name="Content Placeholder 2"/>
          <p:cNvSpPr txBox="1">
            <a:spLocks/>
          </p:cNvSpPr>
          <p:nvPr/>
        </p:nvSpPr>
        <p:spPr bwMode="auto">
          <a:xfrm>
            <a:off x="533400" y="3048000"/>
            <a:ext cx="1828800" cy="1380891"/>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defRPr/>
            </a:pPr>
            <a:r>
              <a:rPr lang="zh-CN" altLang="en-US" sz="2400" kern="0" dirty="0" smtClean="0">
                <a:solidFill>
                  <a:schemeClr val="tx1"/>
                </a:solidFill>
                <a:latin typeface="宋体" panose="02010600030101010101" pitchFamily="2" charset="-122"/>
                <a:ea typeface="宋体" panose="02010600030101010101" pitchFamily="2" charset="-122"/>
              </a:rPr>
              <a:t>运算器</a:t>
            </a:r>
            <a:r>
              <a:rPr lang="en-US" sz="2400" kern="0" dirty="0" smtClean="0">
                <a:solidFill>
                  <a:schemeClr val="tx1"/>
                </a:solidFill>
                <a:latin typeface="宋体" panose="02010600030101010101" pitchFamily="2" charset="-122"/>
                <a:ea typeface="宋体" panose="02010600030101010101" pitchFamily="2" charset="-122"/>
              </a:rPr>
              <a:t>+ </a:t>
            </a:r>
            <a:r>
              <a:rPr lang="zh-CN" altLang="en-US" sz="2400" kern="0" dirty="0">
                <a:solidFill>
                  <a:schemeClr val="tx1"/>
                </a:solidFill>
                <a:latin typeface="宋体" panose="02010600030101010101" pitchFamily="2" charset="-122"/>
                <a:ea typeface="宋体" panose="02010600030101010101" pitchFamily="2" charset="-122"/>
              </a:rPr>
              <a:t>控制</a:t>
            </a:r>
            <a:r>
              <a:rPr lang="zh-CN" altLang="en-US" sz="2400" kern="0" dirty="0" smtClean="0">
                <a:solidFill>
                  <a:schemeClr val="tx1"/>
                </a:solidFill>
                <a:latin typeface="宋体" panose="02010600030101010101" pitchFamily="2" charset="-122"/>
                <a:ea typeface="宋体" panose="02010600030101010101" pitchFamily="2" charset="-122"/>
              </a:rPr>
              <a:t>器</a:t>
            </a:r>
            <a:r>
              <a:rPr lang="en-US" sz="2400" kern="0" dirty="0" smtClean="0">
                <a:solidFill>
                  <a:schemeClr val="tx1"/>
                </a:solidFill>
                <a:latin typeface="宋体" panose="02010600030101010101" pitchFamily="2" charset="-122"/>
                <a:ea typeface="宋体" panose="02010600030101010101" pitchFamily="2" charset="-122"/>
              </a:rPr>
              <a:t>= </a:t>
            </a:r>
            <a:r>
              <a:rPr lang="zh-CN" altLang="en-US" sz="2400" kern="0" dirty="0" smtClean="0">
                <a:solidFill>
                  <a:schemeClr val="tx1"/>
                </a:solidFill>
                <a:latin typeface="宋体" panose="02010600030101010101" pitchFamily="2" charset="-122"/>
                <a:ea typeface="宋体" panose="02010600030101010101" pitchFamily="2" charset="-122"/>
              </a:rPr>
              <a:t>中央处理器</a:t>
            </a:r>
            <a:r>
              <a:rPr lang="en-US" sz="2400" kern="0" dirty="0" smtClean="0">
                <a:solidFill>
                  <a:schemeClr val="tx1"/>
                </a:solidFill>
                <a:latin typeface="宋体" panose="02010600030101010101" pitchFamily="2" charset="-122"/>
                <a:ea typeface="宋体" panose="02010600030101010101" pitchFamily="2" charset="-122"/>
              </a:rPr>
              <a:t>(</a:t>
            </a:r>
            <a:r>
              <a:rPr lang="en-US" sz="2400" kern="0" dirty="0">
                <a:solidFill>
                  <a:schemeClr val="tx1"/>
                </a:solidFill>
                <a:latin typeface="宋体" panose="02010600030101010101" pitchFamily="2" charset="-122"/>
                <a:ea typeface="宋体" panose="02010600030101010101" pitchFamily="2" charset="-122"/>
              </a:rPr>
              <a:t>CPU)</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33400" y="304800"/>
            <a:ext cx="8153400" cy="426142"/>
          </a:xfrm>
        </p:spPr>
        <p:txBody>
          <a:bodyPr/>
          <a:lstStyle/>
          <a:p>
            <a:r>
              <a:rPr lang="en-US" dirty="0" smtClean="0">
                <a:latin typeface="宋体" panose="02010600030101010101" pitchFamily="2" charset="-122"/>
                <a:ea typeface="宋体" panose="02010600030101010101" pitchFamily="2" charset="-122"/>
              </a:rPr>
              <a:t>AMD’s Barcelona </a:t>
            </a:r>
            <a:r>
              <a:rPr lang="zh-CN" altLang="en-US" dirty="0" smtClean="0">
                <a:latin typeface="宋体" panose="02010600030101010101" pitchFamily="2" charset="-122"/>
                <a:ea typeface="宋体" panose="02010600030101010101" pitchFamily="2" charset="-122"/>
              </a:rPr>
              <a:t>多核微处理器芯片（图</a:t>
            </a:r>
            <a:r>
              <a:rPr lang="en-US" altLang="zh-CN" dirty="0" smtClean="0">
                <a:latin typeface="宋体" panose="02010600030101010101" pitchFamily="2" charset="-122"/>
                <a:ea typeface="宋体" panose="02010600030101010101" pitchFamily="2" charset="-122"/>
              </a:rPr>
              <a:t>1-9</a:t>
            </a:r>
            <a:r>
              <a:rPr lang="zh-CN" altLang="en-US" dirty="0" smtClean="0">
                <a:latin typeface="宋体" panose="02010600030101010101" pitchFamily="2" charset="-122"/>
                <a:ea typeface="宋体" panose="02010600030101010101" pitchFamily="2" charset="-122"/>
              </a:rPr>
              <a:t>）</a:t>
            </a:r>
            <a:endParaRPr lang="en-US" dirty="0" smtClean="0">
              <a:latin typeface="宋体" panose="02010600030101010101" pitchFamily="2" charset="-122"/>
              <a:ea typeface="宋体" panose="02010600030101010101" pitchFamily="2" charset="-122"/>
            </a:endParaRPr>
          </a:p>
        </p:txBody>
      </p:sp>
      <p:pic>
        <p:nvPicPr>
          <p:cNvPr id="20483" name="Picture 2"/>
          <p:cNvPicPr>
            <a:picLocks noGrp="1" noChangeAspect="1" noChangeArrowheads="1"/>
          </p:cNvPicPr>
          <p:nvPr>
            <p:ph idx="1"/>
          </p:nvPr>
        </p:nvPicPr>
        <p:blipFill>
          <a:blip r:embed="rId3"/>
          <a:srcRect/>
          <a:stretch>
            <a:fillRect/>
          </a:stretch>
        </p:blipFill>
        <p:spPr>
          <a:xfrm>
            <a:off x="609600" y="990600"/>
            <a:ext cx="5756275" cy="5486400"/>
          </a:xfrm>
          <a:noFill/>
        </p:spPr>
      </p:pic>
      <p:sp>
        <p:nvSpPr>
          <p:cNvPr id="20484" name="TextBox 4"/>
          <p:cNvSpPr txBox="1">
            <a:spLocks noChangeArrowheads="1"/>
          </p:cNvSpPr>
          <p:nvPr/>
        </p:nvSpPr>
        <p:spPr bwMode="auto">
          <a:xfrm>
            <a:off x="1828800" y="6488113"/>
            <a:ext cx="5670550" cy="339725"/>
          </a:xfrm>
          <a:prstGeom prst="rect">
            <a:avLst/>
          </a:prstGeom>
          <a:noFill/>
          <a:ln w="9525">
            <a:noFill/>
            <a:miter lim="800000"/>
            <a:headEnd/>
            <a:tailEnd/>
          </a:ln>
        </p:spPr>
        <p:txBody>
          <a:bodyPr wrap="none">
            <a:spAutoFit/>
          </a:bodyPr>
          <a:lstStyle/>
          <a:p>
            <a:r>
              <a:rPr lang="en-US" sz="1600"/>
              <a:t>http://www.techwarelabs.com/reviews/processors/barcelona/</a:t>
            </a:r>
          </a:p>
        </p:txBody>
      </p:sp>
      <p:sp>
        <p:nvSpPr>
          <p:cNvPr id="20485" name="Rectangle 5"/>
          <p:cNvSpPr>
            <a:spLocks noChangeArrowheads="1"/>
          </p:cNvSpPr>
          <p:nvPr/>
        </p:nvSpPr>
        <p:spPr bwMode="auto">
          <a:xfrm>
            <a:off x="4267200" y="1447800"/>
            <a:ext cx="1447800" cy="1905000"/>
          </a:xfrm>
          <a:prstGeom prst="rect">
            <a:avLst/>
          </a:prstGeom>
          <a:noFill/>
          <a:ln w="38100" algn="ctr">
            <a:solidFill>
              <a:srgbClr val="FFFF00"/>
            </a:solidFill>
            <a:round/>
            <a:headEnd/>
            <a:tailEnd/>
          </a:ln>
        </p:spPr>
        <p:txBody>
          <a:bodyPr/>
          <a:lstStyle/>
          <a:p>
            <a:endParaRPr lang="en-US" b="1">
              <a:solidFill>
                <a:srgbClr val="FFFF00"/>
              </a:solidFill>
            </a:endParaRPr>
          </a:p>
        </p:txBody>
      </p:sp>
      <p:sp>
        <p:nvSpPr>
          <p:cNvPr id="20486" name="Rectangle 6"/>
          <p:cNvSpPr>
            <a:spLocks noChangeArrowheads="1"/>
          </p:cNvSpPr>
          <p:nvPr/>
        </p:nvSpPr>
        <p:spPr bwMode="auto">
          <a:xfrm>
            <a:off x="4267200" y="4114800"/>
            <a:ext cx="1447800" cy="1905000"/>
          </a:xfrm>
          <a:prstGeom prst="rect">
            <a:avLst/>
          </a:prstGeom>
          <a:noFill/>
          <a:ln w="38100" algn="ctr">
            <a:solidFill>
              <a:srgbClr val="FFFF00"/>
            </a:solidFill>
            <a:round/>
            <a:headEnd/>
            <a:tailEnd/>
          </a:ln>
        </p:spPr>
        <p:txBody>
          <a:bodyPr/>
          <a:lstStyle/>
          <a:p>
            <a:endParaRPr lang="en-US" b="1">
              <a:solidFill>
                <a:srgbClr val="FFFF00"/>
              </a:solidFill>
            </a:endParaRPr>
          </a:p>
        </p:txBody>
      </p:sp>
      <p:sp>
        <p:nvSpPr>
          <p:cNvPr id="20487" name="Rectangle 7"/>
          <p:cNvSpPr>
            <a:spLocks noChangeArrowheads="1"/>
          </p:cNvSpPr>
          <p:nvPr/>
        </p:nvSpPr>
        <p:spPr bwMode="auto">
          <a:xfrm>
            <a:off x="1676400" y="4114800"/>
            <a:ext cx="1447800" cy="1905000"/>
          </a:xfrm>
          <a:prstGeom prst="rect">
            <a:avLst/>
          </a:prstGeom>
          <a:noFill/>
          <a:ln w="38100" algn="ctr">
            <a:solidFill>
              <a:srgbClr val="FFFF00"/>
            </a:solidFill>
            <a:round/>
            <a:headEnd/>
            <a:tailEnd/>
          </a:ln>
        </p:spPr>
        <p:txBody>
          <a:bodyPr/>
          <a:lstStyle/>
          <a:p>
            <a:endParaRPr lang="en-US" b="1">
              <a:solidFill>
                <a:srgbClr val="FFFF00"/>
              </a:solidFill>
            </a:endParaRPr>
          </a:p>
        </p:txBody>
      </p:sp>
      <p:sp>
        <p:nvSpPr>
          <p:cNvPr id="20488" name="Rectangle 9"/>
          <p:cNvSpPr>
            <a:spLocks noChangeArrowheads="1"/>
          </p:cNvSpPr>
          <p:nvPr/>
        </p:nvSpPr>
        <p:spPr bwMode="auto">
          <a:xfrm>
            <a:off x="1676400" y="1447800"/>
            <a:ext cx="1447800" cy="1905000"/>
          </a:xfrm>
          <a:prstGeom prst="rect">
            <a:avLst/>
          </a:prstGeom>
          <a:noFill/>
          <a:ln w="38100" algn="ctr">
            <a:solidFill>
              <a:srgbClr val="FFFF00"/>
            </a:solidFill>
            <a:round/>
            <a:headEnd/>
            <a:tailEnd/>
          </a:ln>
        </p:spPr>
        <p:txBody>
          <a:bodyPr/>
          <a:lstStyle/>
          <a:p>
            <a:endParaRPr lang="en-US" b="1">
              <a:solidFill>
                <a:srgbClr val="FFFF00"/>
              </a:solidFill>
            </a:endParaRPr>
          </a:p>
        </p:txBody>
      </p:sp>
      <p:sp>
        <p:nvSpPr>
          <p:cNvPr id="20489" name="Rectangle 10"/>
          <p:cNvSpPr>
            <a:spLocks noChangeArrowheads="1"/>
          </p:cNvSpPr>
          <p:nvPr/>
        </p:nvSpPr>
        <p:spPr bwMode="auto">
          <a:xfrm>
            <a:off x="1905000" y="3505200"/>
            <a:ext cx="3048000" cy="457200"/>
          </a:xfrm>
          <a:prstGeom prst="rect">
            <a:avLst/>
          </a:prstGeom>
          <a:noFill/>
          <a:ln w="38100" algn="ctr">
            <a:solidFill>
              <a:srgbClr val="FFFF00"/>
            </a:solidFill>
            <a:round/>
            <a:headEnd/>
            <a:tailEnd/>
          </a:ln>
        </p:spPr>
        <p:txBody>
          <a:bodyPr/>
          <a:lstStyle/>
          <a:p>
            <a:endParaRPr lang="en-US" b="1">
              <a:solidFill>
                <a:srgbClr val="FFFF00"/>
              </a:solidFill>
            </a:endParaRPr>
          </a:p>
        </p:txBody>
      </p:sp>
      <p:sp>
        <p:nvSpPr>
          <p:cNvPr id="20490" name="Rectangle 11"/>
          <p:cNvSpPr>
            <a:spLocks noChangeArrowheads="1"/>
          </p:cNvSpPr>
          <p:nvPr/>
        </p:nvSpPr>
        <p:spPr bwMode="auto">
          <a:xfrm>
            <a:off x="914400" y="1143000"/>
            <a:ext cx="685800" cy="5105400"/>
          </a:xfrm>
          <a:prstGeom prst="rect">
            <a:avLst/>
          </a:prstGeom>
          <a:noFill/>
          <a:ln w="38100" algn="ctr">
            <a:solidFill>
              <a:srgbClr val="FFFF00"/>
            </a:solidFill>
            <a:round/>
            <a:headEnd/>
            <a:tailEnd/>
          </a:ln>
        </p:spPr>
        <p:txBody>
          <a:bodyPr/>
          <a:lstStyle/>
          <a:p>
            <a:endParaRPr lang="en-US" b="1">
              <a:solidFill>
                <a:srgbClr val="FFFF00"/>
              </a:solidFill>
            </a:endParaRPr>
          </a:p>
        </p:txBody>
      </p:sp>
      <p:sp>
        <p:nvSpPr>
          <p:cNvPr id="20491" name="Rectangle 12"/>
          <p:cNvSpPr>
            <a:spLocks noChangeArrowheads="1"/>
          </p:cNvSpPr>
          <p:nvPr/>
        </p:nvSpPr>
        <p:spPr bwMode="auto">
          <a:xfrm>
            <a:off x="3733800" y="4114800"/>
            <a:ext cx="457200" cy="1752600"/>
          </a:xfrm>
          <a:prstGeom prst="rect">
            <a:avLst/>
          </a:prstGeom>
          <a:noFill/>
          <a:ln w="38100" algn="ctr">
            <a:solidFill>
              <a:srgbClr val="FFFF00"/>
            </a:solidFill>
            <a:round/>
            <a:headEnd/>
            <a:tailEnd/>
          </a:ln>
        </p:spPr>
        <p:txBody>
          <a:bodyPr/>
          <a:lstStyle/>
          <a:p>
            <a:endParaRPr lang="en-US" sz="2400" b="1">
              <a:solidFill>
                <a:srgbClr val="FFFF00"/>
              </a:solidFill>
            </a:endParaRPr>
          </a:p>
        </p:txBody>
      </p:sp>
      <p:sp>
        <p:nvSpPr>
          <p:cNvPr id="20492" name="Rectangle 14"/>
          <p:cNvSpPr>
            <a:spLocks noChangeArrowheads="1"/>
          </p:cNvSpPr>
          <p:nvPr/>
        </p:nvSpPr>
        <p:spPr bwMode="auto">
          <a:xfrm>
            <a:off x="3200400" y="4114800"/>
            <a:ext cx="457200" cy="1752600"/>
          </a:xfrm>
          <a:prstGeom prst="rect">
            <a:avLst/>
          </a:prstGeom>
          <a:noFill/>
          <a:ln w="38100" algn="ctr">
            <a:solidFill>
              <a:srgbClr val="FFFF00"/>
            </a:solidFill>
            <a:round/>
            <a:headEnd/>
            <a:tailEnd/>
          </a:ln>
        </p:spPr>
        <p:txBody>
          <a:bodyPr/>
          <a:lstStyle/>
          <a:p>
            <a:endParaRPr lang="en-US" sz="2400" b="1">
              <a:solidFill>
                <a:srgbClr val="FFFF00"/>
              </a:solidFill>
            </a:endParaRPr>
          </a:p>
        </p:txBody>
      </p:sp>
      <p:sp>
        <p:nvSpPr>
          <p:cNvPr id="20493" name="Rectangle 15"/>
          <p:cNvSpPr>
            <a:spLocks noChangeArrowheads="1"/>
          </p:cNvSpPr>
          <p:nvPr/>
        </p:nvSpPr>
        <p:spPr bwMode="auto">
          <a:xfrm>
            <a:off x="3200400" y="1600200"/>
            <a:ext cx="457200" cy="1752600"/>
          </a:xfrm>
          <a:prstGeom prst="rect">
            <a:avLst/>
          </a:prstGeom>
          <a:noFill/>
          <a:ln w="38100" algn="ctr">
            <a:solidFill>
              <a:srgbClr val="FFFF00"/>
            </a:solidFill>
            <a:round/>
            <a:headEnd/>
            <a:tailEnd/>
          </a:ln>
        </p:spPr>
        <p:txBody>
          <a:bodyPr/>
          <a:lstStyle/>
          <a:p>
            <a:endParaRPr lang="en-US" sz="2400" b="1">
              <a:solidFill>
                <a:srgbClr val="FFFF00"/>
              </a:solidFill>
            </a:endParaRPr>
          </a:p>
        </p:txBody>
      </p:sp>
      <p:sp>
        <p:nvSpPr>
          <p:cNvPr id="20494" name="Rectangle 16"/>
          <p:cNvSpPr>
            <a:spLocks noChangeArrowheads="1"/>
          </p:cNvSpPr>
          <p:nvPr/>
        </p:nvSpPr>
        <p:spPr bwMode="auto">
          <a:xfrm>
            <a:off x="3733800" y="1600200"/>
            <a:ext cx="457200" cy="1752600"/>
          </a:xfrm>
          <a:prstGeom prst="rect">
            <a:avLst/>
          </a:prstGeom>
          <a:noFill/>
          <a:ln w="38100" algn="ctr">
            <a:solidFill>
              <a:srgbClr val="FFFF00"/>
            </a:solidFill>
            <a:round/>
            <a:headEnd/>
            <a:tailEnd/>
          </a:ln>
        </p:spPr>
        <p:txBody>
          <a:bodyPr/>
          <a:lstStyle/>
          <a:p>
            <a:endParaRPr lang="en-US" sz="2400" b="1">
              <a:solidFill>
                <a:srgbClr val="FFFF00"/>
              </a:solidFill>
            </a:endParaRPr>
          </a:p>
        </p:txBody>
      </p:sp>
      <p:sp>
        <p:nvSpPr>
          <p:cNvPr id="20495" name="TextBox 17"/>
          <p:cNvSpPr txBox="1">
            <a:spLocks noChangeArrowheads="1"/>
          </p:cNvSpPr>
          <p:nvPr/>
        </p:nvSpPr>
        <p:spPr bwMode="auto">
          <a:xfrm>
            <a:off x="1981200" y="2209800"/>
            <a:ext cx="1128713" cy="461963"/>
          </a:xfrm>
          <a:prstGeom prst="rect">
            <a:avLst/>
          </a:prstGeom>
          <a:noFill/>
          <a:ln w="9525">
            <a:noFill/>
            <a:miter lim="800000"/>
            <a:headEnd/>
            <a:tailEnd/>
          </a:ln>
        </p:spPr>
        <p:txBody>
          <a:bodyPr wrap="none">
            <a:spAutoFit/>
          </a:bodyPr>
          <a:lstStyle/>
          <a:p>
            <a:r>
              <a:rPr lang="en-US" sz="2400" b="1">
                <a:solidFill>
                  <a:srgbClr val="FFFF00"/>
                </a:solidFill>
              </a:rPr>
              <a:t>Core</a:t>
            </a:r>
            <a:r>
              <a:rPr lang="en-US" sz="2000" b="1">
                <a:solidFill>
                  <a:srgbClr val="FFFF00"/>
                </a:solidFill>
              </a:rPr>
              <a:t> </a:t>
            </a:r>
            <a:r>
              <a:rPr lang="en-US" sz="2400" b="1">
                <a:solidFill>
                  <a:srgbClr val="FFFF00"/>
                </a:solidFill>
              </a:rPr>
              <a:t>1</a:t>
            </a:r>
          </a:p>
        </p:txBody>
      </p:sp>
      <p:sp>
        <p:nvSpPr>
          <p:cNvPr id="20496" name="TextBox 18"/>
          <p:cNvSpPr txBox="1">
            <a:spLocks noChangeArrowheads="1"/>
          </p:cNvSpPr>
          <p:nvPr/>
        </p:nvSpPr>
        <p:spPr bwMode="auto">
          <a:xfrm>
            <a:off x="4572000" y="2209800"/>
            <a:ext cx="1143000" cy="461963"/>
          </a:xfrm>
          <a:prstGeom prst="rect">
            <a:avLst/>
          </a:prstGeom>
          <a:noFill/>
          <a:ln w="9525">
            <a:noFill/>
            <a:miter lim="800000"/>
            <a:headEnd/>
            <a:tailEnd/>
          </a:ln>
        </p:spPr>
        <p:txBody>
          <a:bodyPr wrap="none">
            <a:spAutoFit/>
          </a:bodyPr>
          <a:lstStyle/>
          <a:p>
            <a:r>
              <a:rPr lang="en-US" sz="2400" b="1">
                <a:solidFill>
                  <a:srgbClr val="FFFF00"/>
                </a:solidFill>
              </a:rPr>
              <a:t>Core 2</a:t>
            </a:r>
          </a:p>
        </p:txBody>
      </p:sp>
      <p:sp>
        <p:nvSpPr>
          <p:cNvPr id="20497" name="TextBox 19"/>
          <p:cNvSpPr txBox="1">
            <a:spLocks noChangeArrowheads="1"/>
          </p:cNvSpPr>
          <p:nvPr/>
        </p:nvSpPr>
        <p:spPr bwMode="auto">
          <a:xfrm>
            <a:off x="1981200" y="4800600"/>
            <a:ext cx="1143000" cy="461963"/>
          </a:xfrm>
          <a:prstGeom prst="rect">
            <a:avLst/>
          </a:prstGeom>
          <a:noFill/>
          <a:ln w="9525">
            <a:noFill/>
            <a:miter lim="800000"/>
            <a:headEnd/>
            <a:tailEnd/>
          </a:ln>
        </p:spPr>
        <p:txBody>
          <a:bodyPr wrap="none">
            <a:spAutoFit/>
          </a:bodyPr>
          <a:lstStyle/>
          <a:p>
            <a:r>
              <a:rPr lang="en-US" sz="2400" b="1">
                <a:solidFill>
                  <a:srgbClr val="FFFF00"/>
                </a:solidFill>
              </a:rPr>
              <a:t>Core 3</a:t>
            </a:r>
          </a:p>
        </p:txBody>
      </p:sp>
      <p:sp>
        <p:nvSpPr>
          <p:cNvPr id="20498" name="TextBox 20"/>
          <p:cNvSpPr txBox="1">
            <a:spLocks noChangeArrowheads="1"/>
          </p:cNvSpPr>
          <p:nvPr/>
        </p:nvSpPr>
        <p:spPr bwMode="auto">
          <a:xfrm>
            <a:off x="4495800" y="4800600"/>
            <a:ext cx="1143000" cy="461963"/>
          </a:xfrm>
          <a:prstGeom prst="rect">
            <a:avLst/>
          </a:prstGeom>
          <a:noFill/>
          <a:ln w="9525">
            <a:noFill/>
            <a:miter lim="800000"/>
            <a:headEnd/>
            <a:tailEnd/>
          </a:ln>
        </p:spPr>
        <p:txBody>
          <a:bodyPr wrap="none">
            <a:spAutoFit/>
          </a:bodyPr>
          <a:lstStyle/>
          <a:p>
            <a:r>
              <a:rPr lang="en-US" sz="2400" b="1">
                <a:solidFill>
                  <a:srgbClr val="FFFF00"/>
                </a:solidFill>
              </a:rPr>
              <a:t>Core 4</a:t>
            </a:r>
          </a:p>
        </p:txBody>
      </p:sp>
      <p:sp>
        <p:nvSpPr>
          <p:cNvPr id="20499" name="TextBox 22"/>
          <p:cNvSpPr txBox="1">
            <a:spLocks noChangeArrowheads="1"/>
          </p:cNvSpPr>
          <p:nvPr/>
        </p:nvSpPr>
        <p:spPr bwMode="auto">
          <a:xfrm>
            <a:off x="2667000" y="3581400"/>
            <a:ext cx="1944688" cy="461963"/>
          </a:xfrm>
          <a:prstGeom prst="rect">
            <a:avLst/>
          </a:prstGeom>
          <a:noFill/>
          <a:ln w="9525">
            <a:noFill/>
            <a:miter lim="800000"/>
            <a:headEnd/>
            <a:tailEnd/>
          </a:ln>
        </p:spPr>
        <p:txBody>
          <a:bodyPr wrap="none">
            <a:spAutoFit/>
          </a:bodyPr>
          <a:lstStyle/>
          <a:p>
            <a:r>
              <a:rPr lang="en-US" sz="2400" b="1">
                <a:solidFill>
                  <a:srgbClr val="FFFF00"/>
                </a:solidFill>
              </a:rPr>
              <a:t>Northbridge</a:t>
            </a:r>
          </a:p>
        </p:txBody>
      </p:sp>
      <p:sp>
        <p:nvSpPr>
          <p:cNvPr id="20500" name="TextBox 23"/>
          <p:cNvSpPr txBox="1">
            <a:spLocks noChangeArrowheads="1"/>
          </p:cNvSpPr>
          <p:nvPr/>
        </p:nvSpPr>
        <p:spPr bwMode="auto">
          <a:xfrm rot="-5400000">
            <a:off x="2547144" y="2248694"/>
            <a:ext cx="1674813" cy="460375"/>
          </a:xfrm>
          <a:prstGeom prst="rect">
            <a:avLst/>
          </a:prstGeom>
          <a:noFill/>
          <a:ln w="9525">
            <a:noFill/>
            <a:miter lim="800000"/>
            <a:headEnd/>
            <a:tailEnd/>
          </a:ln>
        </p:spPr>
        <p:txBody>
          <a:bodyPr wrap="none">
            <a:spAutoFit/>
          </a:bodyPr>
          <a:lstStyle/>
          <a:p>
            <a:r>
              <a:rPr lang="en-US" sz="2400" b="1">
                <a:solidFill>
                  <a:srgbClr val="FFFF00"/>
                </a:solidFill>
              </a:rPr>
              <a:t>512KB L2 </a:t>
            </a:r>
          </a:p>
        </p:txBody>
      </p:sp>
      <p:sp>
        <p:nvSpPr>
          <p:cNvPr id="20501" name="TextBox 24"/>
          <p:cNvSpPr txBox="1">
            <a:spLocks noChangeArrowheads="1"/>
          </p:cNvSpPr>
          <p:nvPr/>
        </p:nvSpPr>
        <p:spPr bwMode="auto">
          <a:xfrm rot="-5400000">
            <a:off x="3080544" y="2248694"/>
            <a:ext cx="1674813" cy="460375"/>
          </a:xfrm>
          <a:prstGeom prst="rect">
            <a:avLst/>
          </a:prstGeom>
          <a:noFill/>
          <a:ln w="9525">
            <a:noFill/>
            <a:miter lim="800000"/>
            <a:headEnd/>
            <a:tailEnd/>
          </a:ln>
        </p:spPr>
        <p:txBody>
          <a:bodyPr wrap="none">
            <a:spAutoFit/>
          </a:bodyPr>
          <a:lstStyle/>
          <a:p>
            <a:r>
              <a:rPr lang="en-US" sz="2400" b="1">
                <a:solidFill>
                  <a:srgbClr val="FFFF00"/>
                </a:solidFill>
              </a:rPr>
              <a:t>512KB L2 </a:t>
            </a:r>
          </a:p>
        </p:txBody>
      </p:sp>
      <p:sp>
        <p:nvSpPr>
          <p:cNvPr id="20502" name="TextBox 25"/>
          <p:cNvSpPr txBox="1">
            <a:spLocks noChangeArrowheads="1"/>
          </p:cNvSpPr>
          <p:nvPr/>
        </p:nvSpPr>
        <p:spPr bwMode="auto">
          <a:xfrm rot="-5400000">
            <a:off x="3080544" y="4763294"/>
            <a:ext cx="1674813" cy="460375"/>
          </a:xfrm>
          <a:prstGeom prst="rect">
            <a:avLst/>
          </a:prstGeom>
          <a:noFill/>
          <a:ln w="9525">
            <a:noFill/>
            <a:miter lim="800000"/>
            <a:headEnd/>
            <a:tailEnd/>
          </a:ln>
        </p:spPr>
        <p:txBody>
          <a:bodyPr wrap="none">
            <a:spAutoFit/>
          </a:bodyPr>
          <a:lstStyle/>
          <a:p>
            <a:r>
              <a:rPr lang="en-US" sz="2400" b="1">
                <a:solidFill>
                  <a:srgbClr val="FFFF00"/>
                </a:solidFill>
              </a:rPr>
              <a:t>512KB L2 </a:t>
            </a:r>
          </a:p>
        </p:txBody>
      </p:sp>
      <p:sp>
        <p:nvSpPr>
          <p:cNvPr id="20503" name="TextBox 26"/>
          <p:cNvSpPr txBox="1">
            <a:spLocks noChangeArrowheads="1"/>
          </p:cNvSpPr>
          <p:nvPr/>
        </p:nvSpPr>
        <p:spPr bwMode="auto">
          <a:xfrm rot="-5400000">
            <a:off x="2547144" y="4763294"/>
            <a:ext cx="1674813" cy="460375"/>
          </a:xfrm>
          <a:prstGeom prst="rect">
            <a:avLst/>
          </a:prstGeom>
          <a:noFill/>
          <a:ln w="9525">
            <a:noFill/>
            <a:miter lim="800000"/>
            <a:headEnd/>
            <a:tailEnd/>
          </a:ln>
        </p:spPr>
        <p:txBody>
          <a:bodyPr wrap="none">
            <a:spAutoFit/>
          </a:bodyPr>
          <a:lstStyle/>
          <a:p>
            <a:r>
              <a:rPr lang="en-US" sz="2400" b="1">
                <a:solidFill>
                  <a:srgbClr val="FFFF00"/>
                </a:solidFill>
              </a:rPr>
              <a:t>512KB L2 </a:t>
            </a:r>
          </a:p>
        </p:txBody>
      </p:sp>
      <p:sp>
        <p:nvSpPr>
          <p:cNvPr id="20504" name="TextBox 27"/>
          <p:cNvSpPr txBox="1">
            <a:spLocks noChangeArrowheads="1"/>
          </p:cNvSpPr>
          <p:nvPr/>
        </p:nvSpPr>
        <p:spPr bwMode="auto">
          <a:xfrm rot="-5400000">
            <a:off x="-758825" y="3595688"/>
            <a:ext cx="4021137" cy="522288"/>
          </a:xfrm>
          <a:prstGeom prst="rect">
            <a:avLst/>
          </a:prstGeom>
          <a:noFill/>
          <a:ln w="9525">
            <a:noFill/>
            <a:miter lim="800000"/>
            <a:headEnd/>
            <a:tailEnd/>
          </a:ln>
        </p:spPr>
        <p:txBody>
          <a:bodyPr wrap="none">
            <a:spAutoFit/>
          </a:bodyPr>
          <a:lstStyle/>
          <a:p>
            <a:r>
              <a:rPr lang="en-US" sz="2800" b="1">
                <a:solidFill>
                  <a:srgbClr val="FFFF00"/>
                </a:solidFill>
              </a:rPr>
              <a:t>2MB shared L3 Cache </a:t>
            </a:r>
          </a:p>
        </p:txBody>
      </p:sp>
      <p:sp>
        <p:nvSpPr>
          <p:cNvPr id="29" name="Content Placeholder 2"/>
          <p:cNvSpPr txBox="1">
            <a:spLocks/>
          </p:cNvSpPr>
          <p:nvPr/>
        </p:nvSpPr>
        <p:spPr bwMode="auto">
          <a:xfrm>
            <a:off x="6629400" y="990600"/>
            <a:ext cx="2209800" cy="5905500"/>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defRPr/>
            </a:pPr>
            <a:r>
              <a:rPr lang="en-US" sz="2400" kern="0" dirty="0">
                <a:solidFill>
                  <a:schemeClr val="tx1"/>
                </a:solidFill>
                <a:latin typeface="+mn-lt"/>
              </a:rPr>
              <a:t>Four out-of-order cores on one chip</a:t>
            </a:r>
          </a:p>
          <a:p>
            <a:pPr marL="287338" indent="-287338">
              <a:lnSpc>
                <a:spcPct val="90000"/>
              </a:lnSpc>
              <a:spcBef>
                <a:spcPct val="65000"/>
              </a:spcBef>
              <a:buClr>
                <a:schemeClr val="accent1"/>
              </a:buClr>
              <a:buSzPct val="75000"/>
              <a:buFont typeface="Wingdings" pitchFamily="2" charset="2"/>
              <a:buChar char="q"/>
              <a:defRPr/>
            </a:pPr>
            <a:r>
              <a:rPr lang="en-US" sz="2400" kern="0" dirty="0">
                <a:solidFill>
                  <a:schemeClr val="tx1"/>
                </a:solidFill>
                <a:latin typeface="+mn-lt"/>
              </a:rPr>
              <a:t>1.9 GHz clock rate</a:t>
            </a:r>
          </a:p>
          <a:p>
            <a:pPr marL="287338" indent="-287338">
              <a:lnSpc>
                <a:spcPct val="90000"/>
              </a:lnSpc>
              <a:spcBef>
                <a:spcPct val="65000"/>
              </a:spcBef>
              <a:buClr>
                <a:schemeClr val="accent1"/>
              </a:buClr>
              <a:buSzPct val="75000"/>
              <a:buFont typeface="Wingdings" pitchFamily="2" charset="2"/>
              <a:buChar char="q"/>
              <a:defRPr/>
            </a:pPr>
            <a:r>
              <a:rPr lang="en-US" sz="2400" kern="0" dirty="0">
                <a:solidFill>
                  <a:schemeClr val="tx1"/>
                </a:solidFill>
                <a:latin typeface="+mn-lt"/>
              </a:rPr>
              <a:t>65nm technology</a:t>
            </a:r>
          </a:p>
          <a:p>
            <a:pPr marL="287338" indent="-287338">
              <a:lnSpc>
                <a:spcPct val="90000"/>
              </a:lnSpc>
              <a:spcBef>
                <a:spcPct val="65000"/>
              </a:spcBef>
              <a:buClr>
                <a:schemeClr val="accent1"/>
              </a:buClr>
              <a:buSzPct val="75000"/>
              <a:buFont typeface="Wingdings" pitchFamily="2" charset="2"/>
              <a:buChar char="q"/>
              <a:defRPr/>
            </a:pPr>
            <a:r>
              <a:rPr lang="en-US" sz="2400" kern="0" dirty="0">
                <a:solidFill>
                  <a:schemeClr val="tx1"/>
                </a:solidFill>
                <a:latin typeface="+mn-lt"/>
              </a:rPr>
              <a:t>Three levels of caches (L1, L2, L3) on chip</a:t>
            </a:r>
          </a:p>
          <a:p>
            <a:pPr marL="287338" indent="-287338">
              <a:lnSpc>
                <a:spcPct val="90000"/>
              </a:lnSpc>
              <a:spcBef>
                <a:spcPct val="65000"/>
              </a:spcBef>
              <a:buClr>
                <a:schemeClr val="accent1"/>
              </a:buClr>
              <a:buSzPct val="75000"/>
              <a:buFont typeface="Wingdings" pitchFamily="2" charset="2"/>
              <a:buChar char="q"/>
              <a:defRPr/>
            </a:pPr>
            <a:r>
              <a:rPr lang="en-US" sz="2400" kern="0" dirty="0">
                <a:solidFill>
                  <a:schemeClr val="tx1"/>
                </a:solidFill>
                <a:latin typeface="+mn-lt"/>
              </a:rPr>
              <a:t>Integrated Northbridge</a:t>
            </a:r>
          </a:p>
          <a:p>
            <a:pPr marL="287338" indent="-287338">
              <a:lnSpc>
                <a:spcPct val="90000"/>
              </a:lnSpc>
              <a:spcBef>
                <a:spcPct val="65000"/>
              </a:spcBef>
              <a:buClr>
                <a:schemeClr val="accent1"/>
              </a:buClr>
              <a:buSzPct val="75000"/>
              <a:buFont typeface="Wingdings" pitchFamily="2" charset="2"/>
              <a:buChar char="q"/>
              <a:defRPr/>
            </a:pPr>
            <a:endParaRPr lang="en-US" sz="2400" kern="0" dirty="0">
              <a:solidFill>
                <a:schemeClr val="tx1"/>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9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4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4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9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8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49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4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4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50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50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49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49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50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50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49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50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48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4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animBg="1"/>
      <p:bldP spid="20486" grpId="0" animBg="1"/>
      <p:bldP spid="20487" grpId="0" animBg="1"/>
      <p:bldP spid="20488" grpId="0" animBg="1"/>
      <p:bldP spid="20489" grpId="0" animBg="1"/>
      <p:bldP spid="20490" grpId="0" animBg="1"/>
      <p:bldP spid="20491" grpId="0" animBg="1"/>
      <p:bldP spid="20492" grpId="0" animBg="1"/>
      <p:bldP spid="20493" grpId="0" animBg="1"/>
      <p:bldP spid="20494" grpId="0" animBg="1"/>
      <p:bldP spid="20495" grpId="0"/>
      <p:bldP spid="20496" grpId="0"/>
      <p:bldP spid="20497" grpId="0"/>
      <p:bldP spid="20498" grpId="0"/>
      <p:bldP spid="20499" grpId="0"/>
      <p:bldP spid="20500" grpId="0"/>
      <p:bldP spid="20501" grpId="0"/>
      <p:bldP spid="20502" grpId="0"/>
      <p:bldP spid="20503" grpId="0"/>
      <p:bldP spid="2050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dirty="0" smtClean="0">
                <a:latin typeface="宋体" panose="02010600030101010101" pitchFamily="2" charset="-122"/>
                <a:ea typeface="宋体" panose="02010600030101010101" pitchFamily="2" charset="-122"/>
              </a:rPr>
              <a:t>指令集体系结构</a:t>
            </a:r>
            <a:r>
              <a:rPr lang="en-US" dirty="0" smtClean="0">
                <a:latin typeface="宋体" panose="02010600030101010101" pitchFamily="2" charset="-122"/>
                <a:ea typeface="宋体" panose="02010600030101010101" pitchFamily="2" charset="-122"/>
              </a:rPr>
              <a:t>(ISA)</a:t>
            </a:r>
          </a:p>
        </p:txBody>
      </p:sp>
      <p:sp>
        <p:nvSpPr>
          <p:cNvPr id="539651" name="Rectangle 3"/>
          <p:cNvSpPr>
            <a:spLocks noGrp="1" noChangeArrowheads="1"/>
          </p:cNvSpPr>
          <p:nvPr>
            <p:ph type="body" idx="1"/>
          </p:nvPr>
        </p:nvSpPr>
        <p:spPr>
          <a:xfrm>
            <a:off x="533400" y="914400"/>
            <a:ext cx="8153400" cy="3036729"/>
          </a:xfrm>
        </p:spPr>
        <p:txBody>
          <a:bodyPr/>
          <a:lstStyle/>
          <a:p>
            <a:r>
              <a:rPr lang="zh-CN" altLang="en-US" dirty="0" smtClean="0">
                <a:latin typeface="宋体" panose="02010600030101010101" pitchFamily="2" charset="-122"/>
                <a:ea typeface="宋体" panose="02010600030101010101" pitchFamily="2" charset="-122"/>
              </a:rPr>
              <a:t>指令集体系结构，也叫体系结构，是低层次软件和硬件之间的抽象接口，包含了需要写机器语言程序的所有必要信息，包括指令，寄存器，存储访问和</a:t>
            </a:r>
            <a:r>
              <a:rPr lang="en-US" altLang="zh-CN" dirty="0" smtClean="0">
                <a:latin typeface="宋体" panose="02010600030101010101" pitchFamily="2" charset="-122"/>
                <a:ea typeface="宋体" panose="02010600030101010101" pitchFamily="2" charset="-122"/>
              </a:rPr>
              <a:t>I/O</a:t>
            </a:r>
            <a:r>
              <a:rPr lang="zh-CN" altLang="en-US" dirty="0" smtClean="0">
                <a:latin typeface="宋体" panose="02010600030101010101" pitchFamily="2" charset="-122"/>
                <a:ea typeface="宋体" panose="02010600030101010101" pitchFamily="2" charset="-122"/>
              </a:rPr>
              <a:t>等。</a:t>
            </a:r>
            <a:endParaRPr lang="en-US" dirty="0" smtClean="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能使得同一软件可以由成本不同、性能也不同的实现方法来完成</a:t>
            </a:r>
            <a:endParaRPr lang="en-US" dirty="0" smtClean="0">
              <a:latin typeface="宋体" panose="02010600030101010101" pitchFamily="2" charset="-122"/>
              <a:ea typeface="宋体" panose="02010600030101010101" pitchFamily="2" charset="-122"/>
            </a:endParaRPr>
          </a:p>
          <a:p>
            <a:pPr lvl="1"/>
            <a:endParaRPr lang="en-US"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基本指令集和操作系统接口合称为应用二进制接口</a:t>
            </a:r>
            <a:r>
              <a:rPr lang="en-US" dirty="0" smtClean="0">
                <a:latin typeface="宋体" panose="02010600030101010101" pitchFamily="2" charset="-122"/>
                <a:ea typeface="宋体" panose="02010600030101010101" pitchFamily="2" charset="-122"/>
              </a:rPr>
              <a:t> (ABI)</a:t>
            </a:r>
          </a:p>
          <a:p>
            <a:pPr lvl="1"/>
            <a:r>
              <a:rPr lang="en-US" dirty="0" smtClean="0">
                <a:latin typeface="宋体" panose="02010600030101010101" pitchFamily="2" charset="-122"/>
                <a:ea typeface="宋体" panose="02010600030101010101" pitchFamily="2" charset="-122"/>
              </a:rPr>
              <a:t>ABI – </a:t>
            </a:r>
            <a:r>
              <a:rPr lang="zh-CN" altLang="en-US" dirty="0" smtClean="0">
                <a:latin typeface="宋体" panose="02010600030101010101" pitchFamily="2" charset="-122"/>
                <a:ea typeface="宋体" panose="02010600030101010101" pitchFamily="2" charset="-122"/>
              </a:rPr>
              <a:t>用户部分的指令加上应用程序员调用的操作系统接口，定义了二进制层次可移植的计算机的标准。</a:t>
            </a:r>
            <a:endParaRPr lang="en-US"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39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96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965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9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processor_Chart"/>
          <p:cNvPicPr>
            <a:picLocks noChangeAspect="1" noChangeArrowheads="1"/>
          </p:cNvPicPr>
          <p:nvPr/>
        </p:nvPicPr>
        <p:blipFill>
          <a:blip r:embed="rId2"/>
          <a:srcRect/>
          <a:stretch>
            <a:fillRect/>
          </a:stretch>
        </p:blipFill>
        <p:spPr bwMode="auto">
          <a:xfrm>
            <a:off x="1306513" y="195263"/>
            <a:ext cx="7294562" cy="6291262"/>
          </a:xfrm>
          <a:prstGeom prst="rect">
            <a:avLst/>
          </a:prstGeom>
          <a:noFill/>
          <a:ln w="9525">
            <a:noFill/>
            <a:miter lim="800000"/>
            <a:headEnd/>
            <a:tailEnd/>
          </a:ln>
        </p:spPr>
      </p:pic>
      <p:sp>
        <p:nvSpPr>
          <p:cNvPr id="5" name="Text Box 5"/>
          <p:cNvSpPr txBox="1">
            <a:spLocks noChangeArrowheads="1"/>
          </p:cNvSpPr>
          <p:nvPr/>
        </p:nvSpPr>
        <p:spPr bwMode="auto">
          <a:xfrm>
            <a:off x="5681663" y="6302375"/>
            <a:ext cx="1720850" cy="366713"/>
          </a:xfrm>
          <a:prstGeom prst="rect">
            <a:avLst/>
          </a:prstGeom>
          <a:noFill/>
          <a:ln w="12700">
            <a:noFill/>
            <a:miter lim="800000"/>
            <a:headEnd/>
            <a:tailEnd/>
          </a:ln>
        </p:spPr>
        <p:txBody>
          <a:bodyPr wrap="none">
            <a:spAutoFit/>
          </a:bodyPr>
          <a:lstStyle/>
          <a:p>
            <a:r>
              <a:rPr lang="en-US" sz="1600">
                <a:solidFill>
                  <a:srgbClr val="FF0000"/>
                </a:solidFill>
              </a:rPr>
              <a:t>Courtesy, Intel </a:t>
            </a:r>
            <a:r>
              <a:rPr lang="en-US">
                <a:solidFill>
                  <a:srgbClr val="FF0000"/>
                </a:solidFill>
              </a:rPr>
              <a:t>®</a:t>
            </a:r>
          </a:p>
        </p:txBody>
      </p:sp>
      <p:sp>
        <p:nvSpPr>
          <p:cNvPr id="6" name="Text Box 7"/>
          <p:cNvSpPr txBox="1">
            <a:spLocks noChangeArrowheads="1"/>
          </p:cNvSpPr>
          <p:nvPr/>
        </p:nvSpPr>
        <p:spPr bwMode="auto">
          <a:xfrm>
            <a:off x="5964238" y="962025"/>
            <a:ext cx="2425700" cy="1187450"/>
          </a:xfrm>
          <a:prstGeom prst="rect">
            <a:avLst/>
          </a:prstGeom>
          <a:solidFill>
            <a:schemeClr val="bg1"/>
          </a:solidFill>
          <a:ln w="25400">
            <a:noFill/>
            <a:miter lim="800000"/>
            <a:headEnd type="none" w="sm" len="sm"/>
            <a:tailEnd type="none" w="sm" len="sm"/>
          </a:ln>
        </p:spPr>
        <p:txBody>
          <a:bodyPr>
            <a:spAutoFit/>
          </a:bodyPr>
          <a:lstStyle/>
          <a:p>
            <a:pPr algn="ctr"/>
            <a:r>
              <a:rPr lang="en-US" sz="2400" dirty="0"/>
              <a:t>Dual Core Itanium with 1.7B transistors</a:t>
            </a:r>
          </a:p>
        </p:txBody>
      </p:sp>
      <p:sp>
        <p:nvSpPr>
          <p:cNvPr id="22533" name="Title 1"/>
          <p:cNvSpPr>
            <a:spLocks noGrp="1"/>
          </p:cNvSpPr>
          <p:nvPr>
            <p:ph type="title"/>
          </p:nvPr>
        </p:nvSpPr>
        <p:spPr>
          <a:xfrm>
            <a:off x="533400" y="304801"/>
            <a:ext cx="8001000" cy="381000"/>
          </a:xfrm>
        </p:spPr>
        <p:txBody>
          <a:bodyPr/>
          <a:lstStyle/>
          <a:p>
            <a:r>
              <a:rPr lang="zh-CN" altLang="en-US" dirty="0" smtClean="0">
                <a:latin typeface="宋体" panose="02010600030101010101" pitchFamily="2" charset="-122"/>
                <a:ea typeface="宋体" panose="02010600030101010101" pitchFamily="2" charset="-122"/>
              </a:rPr>
              <a:t>摩尔定律</a:t>
            </a:r>
            <a:endParaRPr lang="en-US" dirty="0" smtClean="0">
              <a:latin typeface="宋体" panose="02010600030101010101" pitchFamily="2" charset="-122"/>
              <a:ea typeface="宋体" panose="02010600030101010101" pitchFamily="2" charset="-122"/>
            </a:endParaRPr>
          </a:p>
        </p:txBody>
      </p:sp>
      <p:sp>
        <p:nvSpPr>
          <p:cNvPr id="7" name="AutoShape 6"/>
          <p:cNvSpPr>
            <a:spLocks noChangeArrowheads="1"/>
          </p:cNvSpPr>
          <p:nvPr/>
        </p:nvSpPr>
        <p:spPr bwMode="auto">
          <a:xfrm>
            <a:off x="914400" y="2971800"/>
            <a:ext cx="2974975" cy="1746250"/>
          </a:xfrm>
          <a:prstGeom prst="cloudCallout">
            <a:avLst>
              <a:gd name="adj1" fmla="val 97227"/>
              <a:gd name="adj2" fmla="val 25384"/>
            </a:avLst>
          </a:prstGeom>
          <a:solidFill>
            <a:schemeClr val="bg1"/>
          </a:solidFill>
          <a:ln w="12700">
            <a:solidFill>
              <a:schemeClr val="tx1"/>
            </a:solidFill>
            <a:round/>
            <a:headEnd/>
            <a:tailEnd/>
          </a:ln>
        </p:spPr>
        <p:txBody>
          <a:bodyPr/>
          <a:lstStyle/>
          <a:p>
            <a:pPr algn="ctr"/>
            <a:r>
              <a:rPr lang="en-US" sz="2600" dirty="0"/>
              <a:t>feature size</a:t>
            </a:r>
          </a:p>
          <a:p>
            <a:pPr algn="ctr"/>
            <a:r>
              <a:rPr lang="en-US" sz="2600" dirty="0"/>
              <a:t>&amp;</a:t>
            </a:r>
          </a:p>
          <a:p>
            <a:pPr algn="ctr"/>
            <a:r>
              <a:rPr lang="en-US" sz="2600" dirty="0"/>
              <a:t>die size</a:t>
            </a:r>
          </a:p>
        </p:txBody>
      </p:sp>
      <p:sp>
        <p:nvSpPr>
          <p:cNvPr id="9" name="Rectangle 33"/>
          <p:cNvSpPr txBox="1">
            <a:spLocks noChangeArrowheads="1"/>
          </p:cNvSpPr>
          <p:nvPr/>
        </p:nvSpPr>
        <p:spPr bwMode="auto">
          <a:xfrm>
            <a:off x="685800" y="914400"/>
            <a:ext cx="4648200" cy="1048492"/>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defRPr/>
            </a:pPr>
            <a:r>
              <a:rPr lang="en-US" sz="2400" kern="0" dirty="0">
                <a:solidFill>
                  <a:schemeClr val="tx1"/>
                </a:solidFill>
                <a:latin typeface="宋体" panose="02010600030101010101" pitchFamily="2" charset="-122"/>
                <a:ea typeface="宋体" panose="02010600030101010101" pitchFamily="2" charset="-122"/>
              </a:rPr>
              <a:t>In 1965, </a:t>
            </a:r>
            <a:r>
              <a:rPr lang="en-US" sz="2400" kern="0" dirty="0" smtClean="0">
                <a:solidFill>
                  <a:schemeClr val="tx1"/>
                </a:solidFill>
                <a:latin typeface="宋体" panose="02010600030101010101" pitchFamily="2" charset="-122"/>
                <a:ea typeface="宋体" panose="02010600030101010101" pitchFamily="2" charset="-122"/>
              </a:rPr>
              <a:t>Intel</a:t>
            </a:r>
            <a:r>
              <a:rPr lang="zh-CN" altLang="en-US" sz="2400" kern="0" dirty="0">
                <a:solidFill>
                  <a:schemeClr val="tx1"/>
                </a:solidFill>
                <a:latin typeface="宋体" panose="02010600030101010101" pitchFamily="2" charset="-122"/>
                <a:ea typeface="宋体" panose="02010600030101010101" pitchFamily="2" charset="-122"/>
              </a:rPr>
              <a:t>的</a:t>
            </a:r>
            <a:r>
              <a:rPr lang="en-US" sz="2400" kern="0" dirty="0" smtClean="0">
                <a:solidFill>
                  <a:schemeClr val="tx1"/>
                </a:solidFill>
                <a:latin typeface="宋体" panose="02010600030101010101" pitchFamily="2" charset="-122"/>
                <a:ea typeface="宋体" panose="02010600030101010101" pitchFamily="2" charset="-122"/>
              </a:rPr>
              <a:t> </a:t>
            </a:r>
            <a:r>
              <a:rPr lang="en-US" sz="2400" kern="0" dirty="0">
                <a:solidFill>
                  <a:schemeClr val="tx1"/>
                </a:solidFill>
                <a:latin typeface="宋体" panose="02010600030101010101" pitchFamily="2" charset="-122"/>
                <a:ea typeface="宋体" panose="02010600030101010101" pitchFamily="2" charset="-122"/>
              </a:rPr>
              <a:t>Gordon Moore </a:t>
            </a:r>
            <a:r>
              <a:rPr lang="zh-CN" altLang="en-US" sz="2400" kern="0" dirty="0" smtClean="0">
                <a:solidFill>
                  <a:schemeClr val="tx1"/>
                </a:solidFill>
                <a:latin typeface="宋体" panose="02010600030101010101" pitchFamily="2" charset="-122"/>
                <a:ea typeface="宋体" panose="02010600030101010101" pitchFamily="2" charset="-122"/>
              </a:rPr>
              <a:t>预测芯片上晶体管的数量将每两年翻一番</a:t>
            </a:r>
            <a:endParaRPr lang="en-US" sz="2400" kern="0" dirty="0">
              <a:solidFill>
                <a:srgbClr val="0000D0"/>
              </a:solidFill>
              <a:latin typeface="宋体" panose="02010600030101010101" pitchFamily="2" charset="-122"/>
              <a:ea typeface="宋体" panose="02010600030101010101" pitchFamily="2" charset="-122"/>
            </a:endParaRPr>
          </a:p>
        </p:txBody>
      </p:sp>
      <p:sp>
        <p:nvSpPr>
          <p:cNvPr id="8" name="TextBox 7"/>
          <p:cNvSpPr txBox="1"/>
          <p:nvPr/>
        </p:nvSpPr>
        <p:spPr>
          <a:xfrm>
            <a:off x="7848600" y="3124200"/>
            <a:ext cx="1210588" cy="369332"/>
          </a:xfrm>
          <a:prstGeom prst="rect">
            <a:avLst/>
          </a:prstGeom>
          <a:noFill/>
          <a:scene3d>
            <a:camera prst="orthographicFront">
              <a:rot lat="300000" lon="0" rev="0"/>
            </a:camera>
            <a:lightRig rig="threePt" dir="t"/>
          </a:scene3d>
        </p:spPr>
        <p:txBody>
          <a:bodyPr wrap="none">
            <a:spAutoFit/>
          </a:bodyPr>
          <a:lstStyle/>
          <a:p>
            <a:pPr>
              <a:defRPr/>
            </a:pPr>
            <a:r>
              <a:rPr lang="en-US" dirty="0">
                <a:latin typeface="Arial" pitchFamily="34" charset="0"/>
              </a:rPr>
              <a:t>Log Scale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strVal val="#ppt_w*0.70"/>
                                          </p:val>
                                        </p:tav>
                                        <p:tav tm="100000">
                                          <p:val>
                                            <p:strVal val="#ppt_w"/>
                                          </p:val>
                                        </p:tav>
                                      </p:tavLst>
                                    </p:anim>
                                    <p:anim calcmode="lin" valueType="num">
                                      <p:cBhvr>
                                        <p:cTn id="20" dur="1000" fill="hold"/>
                                        <p:tgtEl>
                                          <p:spTgt spid="7"/>
                                        </p:tgtEl>
                                        <p:attrNameLst>
                                          <p:attrName>ppt_h</p:attrName>
                                        </p:attrNameLst>
                                      </p:cBhvr>
                                      <p:tavLst>
                                        <p:tav tm="0">
                                          <p:val>
                                            <p:strVal val="#ppt_h"/>
                                          </p:val>
                                        </p:tav>
                                        <p:tav tm="100000">
                                          <p:val>
                                            <p:strVal val="#ppt_h"/>
                                          </p:val>
                                        </p:tav>
                                      </p:tavLst>
                                    </p:anim>
                                    <p:animEffect transition="in" filter="fade">
                                      <p:cBhvr>
                                        <p:cTn id="2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smtClean="0"/>
              <a:t>Technology Scaling Road Map (ITRS)</a:t>
            </a:r>
          </a:p>
        </p:txBody>
      </p:sp>
      <p:graphicFrame>
        <p:nvGraphicFramePr>
          <p:cNvPr id="336899" name="Group 3"/>
          <p:cNvGraphicFramePr>
            <a:graphicFrameLocks noGrp="1"/>
          </p:cNvGraphicFramePr>
          <p:nvPr>
            <p:ph sz="half" idx="2"/>
          </p:nvPr>
        </p:nvGraphicFramePr>
        <p:xfrm>
          <a:off x="457200" y="1635125"/>
          <a:ext cx="8305800" cy="1600200"/>
        </p:xfrm>
        <a:graphic>
          <a:graphicData uri="http://schemas.openxmlformats.org/drawingml/2006/table">
            <a:tbl>
              <a:tblPr/>
              <a:tblGrid>
                <a:gridCol w="2743200"/>
                <a:gridCol w="1066800"/>
                <a:gridCol w="1066800"/>
                <a:gridCol w="1066800"/>
                <a:gridCol w="1143000"/>
                <a:gridCol w="1219200"/>
              </a:tblGrid>
              <a:tr h="533400">
                <a:tc>
                  <a:txBody>
                    <a:bodyPr/>
                    <a:lstStyle/>
                    <a:p>
                      <a:pPr marL="0" marR="0" lvl="0" indent="0" algn="ctr" defTabSz="914400" rtl="0" eaLnBrk="1" fontAlgn="base" latinLnBrk="0" hangingPunct="1">
                        <a:lnSpc>
                          <a:spcPct val="100000"/>
                        </a:lnSpc>
                        <a:spcBef>
                          <a:spcPct val="20000"/>
                        </a:spcBef>
                        <a:spcAft>
                          <a:spcPct val="0"/>
                        </a:spcAft>
                        <a:buClr>
                          <a:srgbClr val="0000D0"/>
                        </a:buClr>
                        <a:buSzPct val="80000"/>
                        <a:buFont typeface="Wingdings" pitchFamily="2" charset="2"/>
                        <a:buNone/>
                        <a:tabLst/>
                      </a:pPr>
                      <a:r>
                        <a:rPr kumimoji="0" lang="en-US" sz="2400" b="1" i="0" u="none" strike="noStrike" cap="none" normalizeH="0" baseline="0" dirty="0" smtClean="0">
                          <a:ln>
                            <a:noFill/>
                          </a:ln>
                          <a:solidFill>
                            <a:schemeClr val="tx1"/>
                          </a:solidFill>
                          <a:effectLst/>
                          <a:latin typeface="Arial" pitchFamily="34" charset="0"/>
                        </a:rPr>
                        <a:t>Year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D0"/>
                        </a:buClr>
                        <a:buSzPct val="80000"/>
                        <a:buFont typeface="Wingdings" pitchFamily="2" charset="2"/>
                        <a:buNone/>
                        <a:tabLst/>
                      </a:pPr>
                      <a:r>
                        <a:rPr kumimoji="0" lang="en-US" sz="2400" b="1" i="0" u="none" strike="noStrike" cap="none" normalizeH="0" baseline="0" smtClean="0">
                          <a:ln>
                            <a:noFill/>
                          </a:ln>
                          <a:solidFill>
                            <a:schemeClr val="tx1"/>
                          </a:solidFill>
                          <a:effectLst/>
                          <a:latin typeface="Arial" pitchFamily="34" charset="0"/>
                        </a:rPr>
                        <a:t>2004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D0"/>
                        </a:buClr>
                        <a:buSzPct val="80000"/>
                        <a:buFont typeface="Wingdings" pitchFamily="2" charset="2"/>
                        <a:buNone/>
                        <a:tabLst/>
                      </a:pPr>
                      <a:r>
                        <a:rPr kumimoji="0" lang="en-US" sz="2400" b="1" i="0" u="none" strike="noStrike" cap="none" normalizeH="0" baseline="0" smtClean="0">
                          <a:ln>
                            <a:noFill/>
                          </a:ln>
                          <a:solidFill>
                            <a:schemeClr val="tx1"/>
                          </a:solidFill>
                          <a:effectLst/>
                          <a:latin typeface="Arial" pitchFamily="34" charset="0"/>
                        </a:rPr>
                        <a:t>2006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D0"/>
                        </a:buClr>
                        <a:buSzPct val="80000"/>
                        <a:buFont typeface="Wingdings" pitchFamily="2" charset="2"/>
                        <a:buNone/>
                        <a:tabLst/>
                      </a:pPr>
                      <a:r>
                        <a:rPr kumimoji="0" lang="en-US" sz="2400" b="1" i="0" u="none" strike="noStrike" cap="none" normalizeH="0" baseline="0" smtClean="0">
                          <a:ln>
                            <a:noFill/>
                          </a:ln>
                          <a:solidFill>
                            <a:schemeClr val="tx1"/>
                          </a:solidFill>
                          <a:effectLst/>
                          <a:latin typeface="Arial" pitchFamily="34" charset="0"/>
                        </a:rPr>
                        <a:t>2008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D0"/>
                        </a:buClr>
                        <a:buSzPct val="80000"/>
                        <a:buFont typeface="Wingdings" pitchFamily="2" charset="2"/>
                        <a:buNone/>
                        <a:tabLst/>
                      </a:pPr>
                      <a:r>
                        <a:rPr kumimoji="0" lang="en-US" sz="2400" b="1" i="0" u="none" strike="noStrike" cap="none" normalizeH="0" baseline="0" smtClean="0">
                          <a:ln>
                            <a:noFill/>
                          </a:ln>
                          <a:solidFill>
                            <a:schemeClr val="tx1"/>
                          </a:solidFill>
                          <a:effectLst/>
                          <a:latin typeface="Arial" pitchFamily="34" charset="0"/>
                        </a:rPr>
                        <a:t>2010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D0"/>
                        </a:buClr>
                        <a:buSzPct val="80000"/>
                        <a:buFont typeface="Wingdings" pitchFamily="2" charset="2"/>
                        <a:buNone/>
                        <a:tabLst/>
                      </a:pPr>
                      <a:r>
                        <a:rPr kumimoji="0" lang="en-US" sz="2400" b="1" i="0" u="none" strike="noStrike" cap="none" normalizeH="0" baseline="0" smtClean="0">
                          <a:ln>
                            <a:noFill/>
                          </a:ln>
                          <a:solidFill>
                            <a:schemeClr val="tx1"/>
                          </a:solidFill>
                          <a:effectLst/>
                          <a:latin typeface="Arial" pitchFamily="34" charset="0"/>
                        </a:rPr>
                        <a:t>2012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rgbClr val="0000D0"/>
                        </a:buClr>
                        <a:buSzPct val="80000"/>
                        <a:buFont typeface="Wingdings" pitchFamily="2" charset="2"/>
                        <a:buNone/>
                        <a:tabLst/>
                      </a:pPr>
                      <a:r>
                        <a:rPr kumimoji="0" lang="en-US" sz="2400" b="0" i="0" u="none" strike="noStrike" cap="none" normalizeH="0" baseline="0" smtClean="0">
                          <a:ln>
                            <a:noFill/>
                          </a:ln>
                          <a:solidFill>
                            <a:srgbClr val="0033CC"/>
                          </a:solidFill>
                          <a:effectLst/>
                          <a:latin typeface="Arial" pitchFamily="34" charset="0"/>
                        </a:rPr>
                        <a:t>Feature size (nm)</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D0"/>
                        </a:buClr>
                        <a:buSzPct val="80000"/>
                        <a:buFont typeface="Wingdings" pitchFamily="2" charset="2"/>
                        <a:buNone/>
                        <a:tabLst/>
                      </a:pPr>
                      <a:r>
                        <a:rPr kumimoji="0" lang="en-US" sz="2400" b="0" i="0" u="none" strike="noStrike" cap="none" normalizeH="0" baseline="0" smtClean="0">
                          <a:ln>
                            <a:noFill/>
                          </a:ln>
                          <a:solidFill>
                            <a:srgbClr val="0033CC"/>
                          </a:solidFill>
                          <a:effectLst/>
                          <a:latin typeface="Arial" pitchFamily="34" charset="0"/>
                        </a:rPr>
                        <a:t>90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D0"/>
                        </a:buClr>
                        <a:buSzPct val="80000"/>
                        <a:buFont typeface="Wingdings" pitchFamily="2" charset="2"/>
                        <a:buNone/>
                        <a:tabLst/>
                      </a:pPr>
                      <a:r>
                        <a:rPr kumimoji="0" lang="en-US" sz="2400" b="0" i="0" u="none" strike="noStrike" cap="none" normalizeH="0" baseline="0" smtClean="0">
                          <a:ln>
                            <a:noFill/>
                          </a:ln>
                          <a:solidFill>
                            <a:srgbClr val="0033CC"/>
                          </a:solidFill>
                          <a:effectLst/>
                          <a:latin typeface="Arial" pitchFamily="34"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D0"/>
                        </a:buClr>
                        <a:buSzPct val="80000"/>
                        <a:buFont typeface="Wingdings" pitchFamily="2" charset="2"/>
                        <a:buNone/>
                        <a:tabLst/>
                      </a:pPr>
                      <a:r>
                        <a:rPr kumimoji="0" lang="en-US" sz="2400" b="0" i="0" u="none" strike="noStrike" cap="none" normalizeH="0" baseline="0" smtClean="0">
                          <a:ln>
                            <a:noFill/>
                          </a:ln>
                          <a:solidFill>
                            <a:srgbClr val="0033CC"/>
                          </a:solidFill>
                          <a:effectLst/>
                          <a:latin typeface="Arial" pitchFamily="34"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D0"/>
                        </a:buClr>
                        <a:buSzPct val="80000"/>
                        <a:buFont typeface="Wingdings" pitchFamily="2" charset="2"/>
                        <a:buNone/>
                        <a:tabLst/>
                      </a:pPr>
                      <a:r>
                        <a:rPr kumimoji="0" lang="en-US" sz="2400" b="0" i="0" u="none" strike="noStrike" cap="none" normalizeH="0" baseline="0" smtClean="0">
                          <a:ln>
                            <a:noFill/>
                          </a:ln>
                          <a:solidFill>
                            <a:srgbClr val="0033CC"/>
                          </a:solidFill>
                          <a:effectLst/>
                          <a:latin typeface="Arial"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D0"/>
                        </a:buClr>
                        <a:buSzPct val="80000"/>
                        <a:buFont typeface="Wingdings" pitchFamily="2" charset="2"/>
                        <a:buNone/>
                        <a:tabLst/>
                      </a:pPr>
                      <a:r>
                        <a:rPr kumimoji="0" lang="en-US" sz="2400" b="0" i="0" u="none" strike="noStrike" cap="none" normalizeH="0" baseline="0" smtClean="0">
                          <a:ln>
                            <a:noFill/>
                          </a:ln>
                          <a:solidFill>
                            <a:srgbClr val="0033CC"/>
                          </a:solidFill>
                          <a:effectLst/>
                          <a:latin typeface="Arial" pitchFamily="34" charset="0"/>
                        </a:rPr>
                        <a:t>22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rgbClr val="0000D0"/>
                        </a:buClr>
                        <a:buSzPct val="80000"/>
                        <a:buFont typeface="Wingdings" pitchFamily="2" charset="2"/>
                        <a:buNone/>
                        <a:tabLst/>
                      </a:pPr>
                      <a:r>
                        <a:rPr kumimoji="0" lang="en-US" sz="2400" b="0" i="0" u="none" strike="noStrike" cap="none" normalizeH="0" baseline="0" smtClean="0">
                          <a:ln>
                            <a:noFill/>
                          </a:ln>
                          <a:solidFill>
                            <a:schemeClr val="tx1"/>
                          </a:solidFill>
                          <a:effectLst/>
                          <a:latin typeface="Arial" pitchFamily="34" charset="0"/>
                        </a:rPr>
                        <a:t>Intg. Capacity (BT)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D0"/>
                        </a:buClr>
                        <a:buSzPct val="80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D0"/>
                        </a:buClr>
                        <a:buSzPct val="80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D0"/>
                        </a:buClr>
                        <a:buSzPct val="80000"/>
                        <a:buFont typeface="Wingdings" pitchFamily="2" charset="2"/>
                        <a:buNone/>
                        <a:tabLst/>
                      </a:pPr>
                      <a:r>
                        <a:rPr kumimoji="0" lang="en-US" sz="2400" b="0" i="0" u="none" strike="noStrike" cap="none" normalizeH="0" baseline="0" smtClean="0">
                          <a:ln>
                            <a:noFill/>
                          </a:ln>
                          <a:solidFill>
                            <a:schemeClr val="tx1"/>
                          </a:solidFill>
                          <a:effectLst/>
                          <a:latin typeface="Arial"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D0"/>
                        </a:buClr>
                        <a:buSzPct val="80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D0"/>
                        </a:buClr>
                        <a:buSzPct val="80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6929" name="Rectangle 33"/>
          <p:cNvSpPr>
            <a:spLocks noGrp="1" noChangeArrowheads="1"/>
          </p:cNvSpPr>
          <p:nvPr>
            <p:ph type="body" sz="half" idx="1"/>
          </p:nvPr>
        </p:nvSpPr>
        <p:spPr>
          <a:xfrm>
            <a:off x="762000" y="3602038"/>
            <a:ext cx="7772400" cy="1799467"/>
          </a:xfrm>
          <a:noFill/>
        </p:spPr>
        <p:txBody>
          <a:bodyPr/>
          <a:lstStyle/>
          <a:p>
            <a:r>
              <a:rPr lang="zh-CN" altLang="en-US" dirty="0" smtClean="0">
                <a:latin typeface="宋体" panose="02010600030101010101" pitchFamily="2" charset="-122"/>
                <a:ea typeface="宋体" panose="02010600030101010101" pitchFamily="2" charset="-122"/>
              </a:rPr>
              <a:t>关于</a:t>
            </a:r>
            <a:r>
              <a:rPr lang="en-US" dirty="0" smtClean="0">
                <a:latin typeface="宋体" panose="02010600030101010101" pitchFamily="2" charset="-122"/>
                <a:ea typeface="宋体" panose="02010600030101010101" pitchFamily="2" charset="-122"/>
              </a:rPr>
              <a:t>45nm </a:t>
            </a:r>
            <a:r>
              <a:rPr lang="zh-CN" altLang="en-US" dirty="0" smtClean="0">
                <a:latin typeface="宋体" panose="02010600030101010101" pitchFamily="2" charset="-122"/>
                <a:ea typeface="宋体" panose="02010600030101010101" pitchFamily="2" charset="-122"/>
              </a:rPr>
              <a:t>晶体管的一些有趣事实</a:t>
            </a:r>
            <a:endParaRPr lang="en-US" dirty="0" smtClean="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一个大头针的顶部可以安放</a:t>
            </a:r>
            <a:r>
              <a:rPr lang="en-US" dirty="0" smtClean="0">
                <a:latin typeface="宋体" panose="02010600030101010101" pitchFamily="2" charset="-122"/>
                <a:ea typeface="宋体" panose="02010600030101010101" pitchFamily="2" charset="-122"/>
              </a:rPr>
              <a:t>30 million</a:t>
            </a:r>
            <a:r>
              <a:rPr lang="zh-CN" altLang="en-US" dirty="0" smtClean="0">
                <a:latin typeface="宋体" panose="02010600030101010101" pitchFamily="2" charset="-122"/>
                <a:ea typeface="宋体" panose="02010600030101010101" pitchFamily="2" charset="-122"/>
              </a:rPr>
              <a:t>个</a:t>
            </a:r>
            <a:r>
              <a:rPr lang="en-US" altLang="zh-CN" dirty="0" smtClean="0">
                <a:latin typeface="宋体" panose="02010600030101010101" pitchFamily="2" charset="-122"/>
                <a:ea typeface="宋体" panose="02010600030101010101" pitchFamily="2" charset="-122"/>
              </a:rPr>
              <a:t>45nm</a:t>
            </a:r>
            <a:r>
              <a:rPr lang="zh-CN" altLang="en-US" dirty="0" smtClean="0">
                <a:latin typeface="宋体" panose="02010600030101010101" pitchFamily="2" charset="-122"/>
                <a:ea typeface="宋体" panose="02010600030101010101" pitchFamily="2" charset="-122"/>
              </a:rPr>
              <a:t>晶体管</a:t>
            </a:r>
            <a:r>
              <a:rPr lang="en-US" dirty="0" smtClean="0">
                <a:latin typeface="宋体" panose="02010600030101010101" pitchFamily="2" charset="-122"/>
                <a:ea typeface="宋体" panose="02010600030101010101" pitchFamily="2" charset="-122"/>
              </a:rPr>
              <a:t> </a:t>
            </a:r>
          </a:p>
          <a:p>
            <a:pPr lvl="1"/>
            <a:r>
              <a:rPr lang="zh-CN" altLang="en-US" dirty="0" smtClean="0">
                <a:latin typeface="宋体" panose="02010600030101010101" pitchFamily="2" charset="-122"/>
                <a:ea typeface="宋体" panose="02010600030101010101" pitchFamily="2" charset="-122"/>
              </a:rPr>
              <a:t>一根人类头发的宽度内，可以安放</a:t>
            </a:r>
            <a:r>
              <a:rPr lang="en-US" dirty="0" smtClean="0">
                <a:latin typeface="宋体" panose="02010600030101010101" pitchFamily="2" charset="-122"/>
                <a:ea typeface="宋体" panose="02010600030101010101" pitchFamily="2" charset="-122"/>
              </a:rPr>
              <a:t>2,000</a:t>
            </a:r>
            <a:r>
              <a:rPr lang="zh-CN" altLang="en-US" dirty="0" smtClean="0">
                <a:latin typeface="宋体" panose="02010600030101010101" pitchFamily="2" charset="-122"/>
                <a:ea typeface="宋体" panose="02010600030101010101" pitchFamily="2" charset="-122"/>
              </a:rPr>
              <a:t>多个</a:t>
            </a:r>
            <a:r>
              <a:rPr lang="en-US" altLang="zh-CN" dirty="0">
                <a:latin typeface="宋体" panose="02010600030101010101" pitchFamily="2" charset="-122"/>
                <a:ea typeface="宋体" panose="02010600030101010101" pitchFamily="2" charset="-122"/>
              </a:rPr>
              <a:t>45nm</a:t>
            </a:r>
            <a:r>
              <a:rPr lang="zh-CN" altLang="en-US" dirty="0" smtClean="0">
                <a:latin typeface="宋体" panose="02010600030101010101" pitchFamily="2" charset="-122"/>
                <a:ea typeface="宋体" panose="02010600030101010101" pitchFamily="2" charset="-122"/>
              </a:rPr>
              <a:t>晶体管</a:t>
            </a:r>
            <a:endParaRPr lang="en-US" altLang="zh-CN" dirty="0" smtClean="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如果轿车像一个晶体管从</a:t>
            </a:r>
            <a:r>
              <a:rPr lang="en-US" altLang="zh-CN" dirty="0" smtClean="0">
                <a:latin typeface="宋体" panose="02010600030101010101" pitchFamily="2" charset="-122"/>
                <a:ea typeface="宋体" panose="02010600030101010101" pitchFamily="2" charset="-122"/>
              </a:rPr>
              <a:t>1968</a:t>
            </a:r>
            <a:r>
              <a:rPr lang="zh-CN" altLang="en-US" dirty="0" smtClean="0">
                <a:latin typeface="宋体" panose="02010600030101010101" pitchFamily="2" charset="-122"/>
                <a:ea typeface="宋体" panose="02010600030101010101" pitchFamily="2" charset="-122"/>
              </a:rPr>
              <a:t>开始的降价速率降低卖价的话，一辆新车只需一美分</a:t>
            </a:r>
            <a:endParaRPr lang="en-US" dirty="0" smtClean="0">
              <a:latin typeface="宋体" panose="02010600030101010101" pitchFamily="2" charset="-122"/>
              <a:ea typeface="宋体" panose="02010600030101010101" pitchFamily="2" charset="-122"/>
            </a:endParaRPr>
          </a:p>
        </p:txBody>
      </p:sp>
      <p:sp>
        <p:nvSpPr>
          <p:cNvPr id="336930" name="Oval 34"/>
          <p:cNvSpPr>
            <a:spLocks noChangeArrowheads="1"/>
          </p:cNvSpPr>
          <p:nvPr/>
        </p:nvSpPr>
        <p:spPr bwMode="auto">
          <a:xfrm>
            <a:off x="5334000" y="1477963"/>
            <a:ext cx="1066800" cy="1871662"/>
          </a:xfrm>
          <a:prstGeom prst="ellipse">
            <a:avLst/>
          </a:prstGeom>
          <a:noFill/>
          <a:ln w="38100">
            <a:solidFill>
              <a:srgbClr val="FF00FF"/>
            </a:solidFill>
            <a:round/>
            <a:headEnd type="none" w="sm" len="sm"/>
            <a:tailEnd type="none" w="sm" len="sm"/>
          </a:ln>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36930"/>
                                        </p:tgtEl>
                                        <p:attrNameLst>
                                          <p:attrName>style.visibility</p:attrName>
                                        </p:attrNameLst>
                                      </p:cBhvr>
                                      <p:to>
                                        <p:strVal val="visible"/>
                                      </p:to>
                                    </p:set>
                                    <p:anim calcmode="lin" valueType="num">
                                      <p:cBhvr>
                                        <p:cTn id="7" dur="1000" fill="hold"/>
                                        <p:tgtEl>
                                          <p:spTgt spid="336930"/>
                                        </p:tgtEl>
                                        <p:attrNameLst>
                                          <p:attrName>ppt_w</p:attrName>
                                        </p:attrNameLst>
                                      </p:cBhvr>
                                      <p:tavLst>
                                        <p:tav tm="0">
                                          <p:val>
                                            <p:strVal val="#ppt_w*0.70"/>
                                          </p:val>
                                        </p:tav>
                                        <p:tav tm="100000">
                                          <p:val>
                                            <p:strVal val="#ppt_w"/>
                                          </p:val>
                                        </p:tav>
                                      </p:tavLst>
                                    </p:anim>
                                    <p:anim calcmode="lin" valueType="num">
                                      <p:cBhvr>
                                        <p:cTn id="8" dur="1000" fill="hold"/>
                                        <p:tgtEl>
                                          <p:spTgt spid="336930"/>
                                        </p:tgtEl>
                                        <p:attrNameLst>
                                          <p:attrName>ppt_h</p:attrName>
                                        </p:attrNameLst>
                                      </p:cBhvr>
                                      <p:tavLst>
                                        <p:tav tm="0">
                                          <p:val>
                                            <p:strVal val="#ppt_h"/>
                                          </p:val>
                                        </p:tav>
                                        <p:tav tm="100000">
                                          <p:val>
                                            <p:strVal val="#ppt_h"/>
                                          </p:val>
                                        </p:tav>
                                      </p:tavLst>
                                    </p:anim>
                                    <p:animEffect transition="in" filter="fade">
                                      <p:cBhvr>
                                        <p:cTn id="9" dur="1000"/>
                                        <p:tgtEl>
                                          <p:spTgt spid="336930"/>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36929">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36929">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36929">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3692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29" grpId="0" build="p" bldLvl="2"/>
      <p:bldP spid="33693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4"/>
          <p:cNvSpPr>
            <a:spLocks noGrp="1" noChangeArrowheads="1"/>
          </p:cNvSpPr>
          <p:nvPr>
            <p:ph type="title"/>
          </p:nvPr>
        </p:nvSpPr>
        <p:spPr/>
        <p:txBody>
          <a:bodyPr/>
          <a:lstStyle/>
          <a:p>
            <a:r>
              <a:rPr lang="zh-CN" altLang="en-US" dirty="0" smtClean="0">
                <a:latin typeface="宋体" panose="02010600030101010101" pitchFamily="2" charset="-122"/>
                <a:ea typeface="宋体" panose="02010600030101010101" pitchFamily="2" charset="-122"/>
              </a:rPr>
              <a:t>关于摩尔定律影响的另一个例子</a:t>
            </a:r>
            <a:endParaRPr lang="en-US" dirty="0" smtClean="0">
              <a:latin typeface="宋体" panose="02010600030101010101" pitchFamily="2" charset="-122"/>
              <a:ea typeface="宋体" panose="02010600030101010101" pitchFamily="2" charset="-122"/>
            </a:endParaRPr>
          </a:p>
        </p:txBody>
      </p:sp>
      <p:graphicFrame>
        <p:nvGraphicFramePr>
          <p:cNvPr id="2050" name="Object 5"/>
          <p:cNvGraphicFramePr>
            <a:graphicFrameLocks noGrp="1" noChangeAspect="1"/>
          </p:cNvGraphicFramePr>
          <p:nvPr>
            <p:ph type="chart" idx="1"/>
          </p:nvPr>
        </p:nvGraphicFramePr>
        <p:xfrm>
          <a:off x="228600" y="1382713"/>
          <a:ext cx="8383588" cy="5246687"/>
        </p:xfrm>
        <a:graphic>
          <a:graphicData uri="http://schemas.openxmlformats.org/presentationml/2006/ole">
            <mc:AlternateContent xmlns:mc="http://schemas.openxmlformats.org/markup-compatibility/2006">
              <mc:Choice xmlns:v="urn:schemas-microsoft-com:vml" Requires="v">
                <p:oleObj spid="_x0000_s2106" r:id="rId4" imgW="8382727" imgH="5249111" progId="Excel.Sheet.8">
                  <p:embed/>
                </p:oleObj>
              </mc:Choice>
              <mc:Fallback>
                <p:oleObj r:id="rId4" imgW="8382727" imgH="5249111" progId="Excel.Sheet.8">
                  <p:embed/>
                  <p:pic>
                    <p:nvPicPr>
                      <p:cNvPr id="0" name="Object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382713"/>
                        <a:ext cx="8383588" cy="5246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 name="Rectangle 6"/>
          <p:cNvSpPr>
            <a:spLocks noChangeArrowheads="1"/>
          </p:cNvSpPr>
          <p:nvPr/>
        </p:nvSpPr>
        <p:spPr bwMode="auto">
          <a:xfrm>
            <a:off x="2324100" y="5334000"/>
            <a:ext cx="685800" cy="298450"/>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b="1">
                <a:solidFill>
                  <a:schemeClr val="tx1"/>
                </a:solidFill>
              </a:rPr>
              <a:t>16K</a:t>
            </a:r>
          </a:p>
        </p:txBody>
      </p:sp>
      <p:sp>
        <p:nvSpPr>
          <p:cNvPr id="2053" name="Rectangle 7"/>
          <p:cNvSpPr>
            <a:spLocks noChangeArrowheads="1"/>
          </p:cNvSpPr>
          <p:nvPr/>
        </p:nvSpPr>
        <p:spPr bwMode="auto">
          <a:xfrm>
            <a:off x="2476500" y="4724400"/>
            <a:ext cx="685800" cy="298450"/>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b="1">
                <a:solidFill>
                  <a:schemeClr val="tx1"/>
                </a:solidFill>
              </a:rPr>
              <a:t>64K</a:t>
            </a:r>
          </a:p>
        </p:txBody>
      </p:sp>
      <p:sp>
        <p:nvSpPr>
          <p:cNvPr id="2054" name="Rectangle 8"/>
          <p:cNvSpPr>
            <a:spLocks noChangeArrowheads="1"/>
          </p:cNvSpPr>
          <p:nvPr/>
        </p:nvSpPr>
        <p:spPr bwMode="auto">
          <a:xfrm>
            <a:off x="3314700" y="4800600"/>
            <a:ext cx="685800" cy="298450"/>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b="1">
                <a:solidFill>
                  <a:schemeClr val="tx1"/>
                </a:solidFill>
              </a:rPr>
              <a:t>256K</a:t>
            </a:r>
          </a:p>
        </p:txBody>
      </p:sp>
      <p:sp>
        <p:nvSpPr>
          <p:cNvPr id="2055" name="Rectangle 9"/>
          <p:cNvSpPr>
            <a:spLocks noChangeArrowheads="1"/>
          </p:cNvSpPr>
          <p:nvPr/>
        </p:nvSpPr>
        <p:spPr bwMode="auto">
          <a:xfrm>
            <a:off x="3543300" y="3962400"/>
            <a:ext cx="685800" cy="298450"/>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b="1">
                <a:solidFill>
                  <a:schemeClr val="tx1"/>
                </a:solidFill>
              </a:rPr>
              <a:t>1M</a:t>
            </a:r>
          </a:p>
        </p:txBody>
      </p:sp>
      <p:sp>
        <p:nvSpPr>
          <p:cNvPr id="2056" name="Rectangle 10"/>
          <p:cNvSpPr>
            <a:spLocks noChangeArrowheads="1"/>
          </p:cNvSpPr>
          <p:nvPr/>
        </p:nvSpPr>
        <p:spPr bwMode="auto">
          <a:xfrm>
            <a:off x="4152900" y="3581400"/>
            <a:ext cx="685800" cy="298450"/>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b="1">
                <a:solidFill>
                  <a:schemeClr val="tx1"/>
                </a:solidFill>
              </a:rPr>
              <a:t>4M</a:t>
            </a:r>
          </a:p>
        </p:txBody>
      </p:sp>
      <p:sp>
        <p:nvSpPr>
          <p:cNvPr id="2057" name="Rectangle 11"/>
          <p:cNvSpPr>
            <a:spLocks noChangeArrowheads="1"/>
          </p:cNvSpPr>
          <p:nvPr/>
        </p:nvSpPr>
        <p:spPr bwMode="auto">
          <a:xfrm>
            <a:off x="5067300" y="3733800"/>
            <a:ext cx="685800" cy="298450"/>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b="1">
                <a:solidFill>
                  <a:schemeClr val="tx1"/>
                </a:solidFill>
              </a:rPr>
              <a:t>16M</a:t>
            </a:r>
          </a:p>
        </p:txBody>
      </p:sp>
      <p:sp>
        <p:nvSpPr>
          <p:cNvPr id="2058" name="Rectangle 12"/>
          <p:cNvSpPr>
            <a:spLocks noChangeArrowheads="1"/>
          </p:cNvSpPr>
          <p:nvPr/>
        </p:nvSpPr>
        <p:spPr bwMode="auto">
          <a:xfrm>
            <a:off x="5524500" y="2743200"/>
            <a:ext cx="685800" cy="298450"/>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b="1">
                <a:solidFill>
                  <a:schemeClr val="tx1"/>
                </a:solidFill>
              </a:rPr>
              <a:t>64M</a:t>
            </a:r>
          </a:p>
        </p:txBody>
      </p:sp>
      <p:sp>
        <p:nvSpPr>
          <p:cNvPr id="2059" name="Rectangle 13"/>
          <p:cNvSpPr>
            <a:spLocks noChangeArrowheads="1"/>
          </p:cNvSpPr>
          <p:nvPr/>
        </p:nvSpPr>
        <p:spPr bwMode="auto">
          <a:xfrm>
            <a:off x="6286500" y="2971800"/>
            <a:ext cx="762000" cy="298450"/>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b="1">
                <a:solidFill>
                  <a:schemeClr val="tx1"/>
                </a:solidFill>
              </a:rPr>
              <a:t>128M</a:t>
            </a:r>
          </a:p>
        </p:txBody>
      </p:sp>
      <p:sp>
        <p:nvSpPr>
          <p:cNvPr id="2060" name="Rectangle 14"/>
          <p:cNvSpPr>
            <a:spLocks noChangeArrowheads="1"/>
          </p:cNvSpPr>
          <p:nvPr/>
        </p:nvSpPr>
        <p:spPr bwMode="auto">
          <a:xfrm>
            <a:off x="6286500" y="2362200"/>
            <a:ext cx="762000" cy="298450"/>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b="1">
                <a:solidFill>
                  <a:schemeClr val="tx1"/>
                </a:solidFill>
              </a:rPr>
              <a:t>256M</a:t>
            </a:r>
          </a:p>
        </p:txBody>
      </p:sp>
      <p:sp>
        <p:nvSpPr>
          <p:cNvPr id="2061" name="Rectangle 15"/>
          <p:cNvSpPr>
            <a:spLocks noChangeArrowheads="1"/>
          </p:cNvSpPr>
          <p:nvPr/>
        </p:nvSpPr>
        <p:spPr bwMode="auto">
          <a:xfrm>
            <a:off x="7277100" y="2667000"/>
            <a:ext cx="838200" cy="298450"/>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b="1">
                <a:solidFill>
                  <a:schemeClr val="tx1"/>
                </a:solidFill>
              </a:rPr>
              <a:t>512M</a:t>
            </a:r>
          </a:p>
        </p:txBody>
      </p:sp>
      <p:sp>
        <p:nvSpPr>
          <p:cNvPr id="536592" name="Line 16"/>
          <p:cNvSpPr>
            <a:spLocks noChangeShapeType="1"/>
          </p:cNvSpPr>
          <p:nvPr/>
        </p:nvSpPr>
        <p:spPr bwMode="auto">
          <a:xfrm flipV="1">
            <a:off x="2019300" y="1752600"/>
            <a:ext cx="6248400" cy="3886200"/>
          </a:xfrm>
          <a:prstGeom prst="line">
            <a:avLst/>
          </a:prstGeom>
          <a:noFill/>
          <a:ln w="28575">
            <a:solidFill>
              <a:schemeClr val="accent1"/>
            </a:solidFill>
            <a:round/>
            <a:headEnd/>
            <a:tailEnd/>
          </a:ln>
        </p:spPr>
        <p:txBody>
          <a:bodyPr/>
          <a:lstStyle/>
          <a:p>
            <a:endParaRPr lang="en-US"/>
          </a:p>
        </p:txBody>
      </p:sp>
      <p:sp>
        <p:nvSpPr>
          <p:cNvPr id="2063" name="Rectangle 15"/>
          <p:cNvSpPr>
            <a:spLocks noChangeArrowheads="1"/>
          </p:cNvSpPr>
          <p:nvPr/>
        </p:nvSpPr>
        <p:spPr bwMode="auto">
          <a:xfrm>
            <a:off x="7734300" y="1981200"/>
            <a:ext cx="838200" cy="298450"/>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b="1">
                <a:solidFill>
                  <a:schemeClr val="tx1"/>
                </a:solidFill>
              </a:rPr>
              <a:t>1G</a:t>
            </a:r>
          </a:p>
        </p:txBody>
      </p:sp>
      <p:sp>
        <p:nvSpPr>
          <p:cNvPr id="16" name="Content Placeholder 2"/>
          <p:cNvSpPr txBox="1">
            <a:spLocks/>
          </p:cNvSpPr>
          <p:nvPr/>
        </p:nvSpPr>
        <p:spPr bwMode="auto">
          <a:xfrm>
            <a:off x="1600200" y="1066801"/>
            <a:ext cx="7239000" cy="381000"/>
          </a:xfrm>
          <a:prstGeom prst="rect">
            <a:avLst/>
          </a:prstGeom>
          <a:noFill/>
          <a:ln w="12700">
            <a:noFill/>
            <a:miter lim="800000"/>
            <a:headEnd/>
            <a:tailEnd/>
          </a:ln>
        </p:spPr>
        <p:txBody>
          <a:bodyPr wrap="square" lIns="63500" tIns="25400" rIns="63500" bIns="25400">
            <a:spAutoFit/>
          </a:bodyPr>
          <a:lstStyle/>
          <a:p>
            <a:pPr marL="287338" indent="-287338" algn="ctr">
              <a:lnSpc>
                <a:spcPct val="90000"/>
              </a:lnSpc>
              <a:spcBef>
                <a:spcPct val="65000"/>
              </a:spcBef>
              <a:buClr>
                <a:schemeClr val="accent1"/>
              </a:buClr>
              <a:buSzPct val="75000"/>
              <a:defRPr/>
            </a:pPr>
            <a:r>
              <a:rPr lang="en-US" sz="2400" kern="0" dirty="0" smtClean="0">
                <a:solidFill>
                  <a:schemeClr val="tx1"/>
                </a:solidFill>
                <a:latin typeface="宋体" panose="02010600030101010101" pitchFamily="2" charset="-122"/>
                <a:ea typeface="宋体" panose="02010600030101010101" pitchFamily="2" charset="-122"/>
              </a:rPr>
              <a:t>30</a:t>
            </a:r>
            <a:r>
              <a:rPr lang="zh-CN" altLang="en-US" sz="2400" kern="0" dirty="0" smtClean="0">
                <a:solidFill>
                  <a:schemeClr val="tx1"/>
                </a:solidFill>
                <a:latin typeface="宋体" panose="02010600030101010101" pitchFamily="2" charset="-122"/>
                <a:ea typeface="宋体" panose="02010600030101010101" pitchFamily="2" charset="-122"/>
              </a:rPr>
              <a:t>年内</a:t>
            </a:r>
            <a:r>
              <a:rPr lang="en-US" sz="2400" kern="0" dirty="0" smtClean="0">
                <a:solidFill>
                  <a:schemeClr val="tx1"/>
                </a:solidFill>
                <a:latin typeface="宋体" panose="02010600030101010101" pitchFamily="2" charset="-122"/>
                <a:ea typeface="宋体" panose="02010600030101010101" pitchFamily="2" charset="-122"/>
              </a:rPr>
              <a:t>DRAM </a:t>
            </a:r>
            <a:r>
              <a:rPr lang="zh-CN" altLang="en-US" sz="2400" kern="0" dirty="0" smtClean="0">
                <a:solidFill>
                  <a:schemeClr val="tx1"/>
                </a:solidFill>
                <a:latin typeface="宋体" panose="02010600030101010101" pitchFamily="2" charset="-122"/>
                <a:ea typeface="宋体" panose="02010600030101010101" pitchFamily="2" charset="-122"/>
              </a:rPr>
              <a:t>的容量增长</a:t>
            </a:r>
            <a:endParaRPr lang="en-US" sz="2400" kern="0" dirty="0">
              <a:solidFill>
                <a:schemeClr val="tx1"/>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36592"/>
                                        </p:tgtEl>
                                        <p:attrNameLst>
                                          <p:attrName>style.visibility</p:attrName>
                                        </p:attrNameLst>
                                      </p:cBhvr>
                                      <p:to>
                                        <p:strVal val="visible"/>
                                      </p:to>
                                    </p:set>
                                    <p:animEffect transition="in" filter="wipe(down)">
                                      <p:cBhvr>
                                        <p:cTn id="7" dur="500"/>
                                        <p:tgtEl>
                                          <p:spTgt spid="536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9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时钟频率的变化</a:t>
            </a:r>
            <a:endParaRPr lang="en-US" dirty="0" smtClean="0">
              <a:latin typeface="宋体" panose="02010600030101010101" pitchFamily="2" charset="-122"/>
              <a:ea typeface="宋体" panose="02010600030101010101" pitchFamily="2" charset="-122"/>
            </a:endParaRPr>
          </a:p>
        </p:txBody>
      </p:sp>
      <p:graphicFrame>
        <p:nvGraphicFramePr>
          <p:cNvPr id="4098" name="Chart Placeholder 3"/>
          <p:cNvGraphicFramePr>
            <a:graphicFrameLocks noGrp="1"/>
          </p:cNvGraphicFramePr>
          <p:nvPr>
            <p:ph type="chart" idx="1"/>
          </p:nvPr>
        </p:nvGraphicFramePr>
        <p:xfrm>
          <a:off x="236538" y="917575"/>
          <a:ext cx="5076825" cy="5559425"/>
        </p:xfrm>
        <a:graphic>
          <a:graphicData uri="http://schemas.openxmlformats.org/presentationml/2006/ole">
            <mc:AlternateContent xmlns:mc="http://schemas.openxmlformats.org/markup-compatibility/2006">
              <mc:Choice xmlns:v="urn:schemas-microsoft-com:vml" Requires="v">
                <p:oleObj spid="_x0000_s4154" r:id="rId4" imgW="5078408" imgH="5560034" progId="Excel.Sheet.8">
                  <p:embed/>
                </p:oleObj>
              </mc:Choice>
              <mc:Fallback>
                <p:oleObj r:id="rId4" imgW="5078408" imgH="5560034" progId="Excel.Sheet.8">
                  <p:embed/>
                  <p:pic>
                    <p:nvPicPr>
                      <p:cNvPr id="0" name="Chart Placeholder 3"/>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538" y="917575"/>
                        <a:ext cx="5076825" cy="555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Diagonal Stripe 7"/>
          <p:cNvSpPr/>
          <p:nvPr/>
        </p:nvSpPr>
        <p:spPr bwMode="auto">
          <a:xfrm>
            <a:off x="2819400" y="1143000"/>
            <a:ext cx="6324600" cy="5257800"/>
          </a:xfrm>
          <a:prstGeom prst="diagStripe">
            <a:avLst/>
          </a:prstGeom>
          <a:solidFill>
            <a:schemeClr val="bg1"/>
          </a:solidFill>
          <a:ln w="12700" cap="flat" cmpd="sng" algn="ctr">
            <a:solidFill>
              <a:schemeClr val="bg1"/>
            </a:solidFill>
            <a:prstDash val="solid"/>
            <a:round/>
            <a:headEnd type="none" w="med" len="med"/>
            <a:tailEnd type="none" w="med" len="med"/>
          </a:ln>
          <a:effectLst/>
        </p:spPr>
        <p:txBody>
          <a:bodyPr/>
          <a:lstStyle/>
          <a:p>
            <a:pPr>
              <a:defRPr/>
            </a:pPr>
            <a:endParaRPr lang="en-US"/>
          </a:p>
        </p:txBody>
      </p:sp>
      <p:graphicFrame>
        <p:nvGraphicFramePr>
          <p:cNvPr id="7" name="Chart Placeholder 3"/>
          <p:cNvGraphicFramePr>
            <a:graphicFrameLocks/>
          </p:cNvGraphicFramePr>
          <p:nvPr/>
        </p:nvGraphicFramePr>
        <p:xfrm>
          <a:off x="3352800" y="1981200"/>
          <a:ext cx="5562600" cy="4572000"/>
        </p:xfrm>
        <a:graphic>
          <a:graphicData uri="http://schemas.openxmlformats.org/drawingml/2006/chart">
            <c:chart xmlns:c="http://schemas.openxmlformats.org/drawingml/2006/chart" xmlns:r="http://schemas.openxmlformats.org/officeDocument/2006/relationships" r:id="rId6"/>
          </a:graphicData>
        </a:graphic>
      </p:graphicFrame>
      <p:sp>
        <p:nvSpPr>
          <p:cNvPr id="9" name="Rectangle 33"/>
          <p:cNvSpPr txBox="1">
            <a:spLocks noChangeArrowheads="1"/>
          </p:cNvSpPr>
          <p:nvPr/>
        </p:nvSpPr>
        <p:spPr bwMode="auto">
          <a:xfrm>
            <a:off x="5715000" y="1219200"/>
            <a:ext cx="2895600" cy="716093"/>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defRPr/>
            </a:pPr>
            <a:r>
              <a:rPr lang="zh-CN" altLang="en-US" sz="2400" kern="0" dirty="0" smtClean="0">
                <a:solidFill>
                  <a:schemeClr val="tx1"/>
                </a:solidFill>
                <a:latin typeface="宋体" panose="02010600030101010101" pitchFamily="2" charset="-122"/>
                <a:ea typeface="宋体" panose="02010600030101010101" pitchFamily="2" charset="-122"/>
              </a:rPr>
              <a:t>时钟频率的增长遇到了“功耗墙”</a:t>
            </a:r>
            <a:endParaRPr lang="en-US" sz="2400" kern="0" dirty="0">
              <a:solidFill>
                <a:srgbClr val="0000D0"/>
              </a:solidFill>
              <a:latin typeface="宋体" panose="02010600030101010101" pitchFamily="2" charset="-122"/>
              <a:ea typeface="宋体" panose="02010600030101010101" pitchFamily="2" charset="-122"/>
            </a:endParaRPr>
          </a:p>
        </p:txBody>
      </p:sp>
      <p:cxnSp>
        <p:nvCxnSpPr>
          <p:cNvPr id="11" name="Straight Connector 10"/>
          <p:cNvCxnSpPr>
            <a:cxnSpLocks noChangeShapeType="1"/>
          </p:cNvCxnSpPr>
          <p:nvPr/>
        </p:nvCxnSpPr>
        <p:spPr bwMode="auto">
          <a:xfrm>
            <a:off x="4038600" y="2895600"/>
            <a:ext cx="4800600" cy="1588"/>
          </a:xfrm>
          <a:prstGeom prst="line">
            <a:avLst/>
          </a:prstGeom>
          <a:noFill/>
          <a:ln w="38100" algn="ctr">
            <a:solidFill>
              <a:srgbClr val="FFC000"/>
            </a:solidFill>
            <a:round/>
            <a:headEnd/>
            <a:tailEn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Graphic spid="7" grpId="0">
        <p:bldAsOne/>
      </p:bldGraphic>
      <p:bldP spid="9" grpId="0" build="p" bldLvl="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沧海巨变：从单处理器向多处理器转变</a:t>
            </a:r>
            <a:endParaRPr lang="en-US" dirty="0" smtClean="0">
              <a:latin typeface="宋体" panose="02010600030101010101" pitchFamily="2" charset="-122"/>
              <a:ea typeface="宋体" panose="02010600030101010101" pitchFamily="2" charset="-122"/>
            </a:endParaRPr>
          </a:p>
        </p:txBody>
      </p:sp>
      <p:sp>
        <p:nvSpPr>
          <p:cNvPr id="24579" name="Content Placeholder 2"/>
          <p:cNvSpPr>
            <a:spLocks noGrp="1"/>
          </p:cNvSpPr>
          <p:nvPr>
            <p:ph idx="1"/>
          </p:nvPr>
        </p:nvSpPr>
        <p:spPr>
          <a:xfrm>
            <a:off x="533400" y="914400"/>
            <a:ext cx="8153400" cy="1934889"/>
          </a:xfrm>
        </p:spPr>
        <p:txBody>
          <a:bodyPr/>
          <a:lstStyle/>
          <a:p>
            <a:r>
              <a:rPr lang="zh-CN" altLang="en-US" dirty="0" smtClean="0">
                <a:latin typeface="宋体" panose="02010600030101010101" pitchFamily="2" charset="-122"/>
                <a:ea typeface="宋体" panose="02010600030101010101" pitchFamily="2" charset="-122"/>
              </a:rPr>
              <a:t>功耗问题的挑战迫使微处理器的设计发生改变</a:t>
            </a:r>
            <a:endParaRPr lang="en-US" dirty="0" smtClean="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从</a:t>
            </a:r>
            <a:r>
              <a:rPr lang="en-US" altLang="zh-CN" dirty="0" smtClean="0">
                <a:latin typeface="宋体" panose="02010600030101010101" pitchFamily="2" charset="-122"/>
                <a:ea typeface="宋体" panose="02010600030101010101" pitchFamily="2" charset="-122"/>
              </a:rPr>
              <a:t>2002</a:t>
            </a:r>
            <a:r>
              <a:rPr lang="zh-CN" altLang="en-US" dirty="0" smtClean="0">
                <a:latin typeface="宋体" panose="02010600030101010101" pitchFamily="2" charset="-122"/>
                <a:ea typeface="宋体" panose="02010600030101010101" pitchFamily="2" charset="-122"/>
              </a:rPr>
              <a:t>年起，桌面微处理器的程序响应时间每年的变化速度由</a:t>
            </a:r>
            <a:r>
              <a:rPr lang="en-US" altLang="zh-CN" dirty="0" smtClean="0">
                <a:latin typeface="宋体" panose="02010600030101010101" pitchFamily="2" charset="-122"/>
                <a:ea typeface="宋体" panose="02010600030101010101" pitchFamily="2" charset="-122"/>
              </a:rPr>
              <a:t>1.5</a:t>
            </a:r>
            <a:r>
              <a:rPr lang="zh-CN" altLang="en-US" dirty="0" smtClean="0">
                <a:latin typeface="宋体" panose="02010600030101010101" pitchFamily="2" charset="-122"/>
                <a:ea typeface="宋体" panose="02010600030101010101" pitchFamily="2" charset="-122"/>
              </a:rPr>
              <a:t>下降到不足</a:t>
            </a:r>
            <a:r>
              <a:rPr lang="en-US" altLang="zh-CN" dirty="0" smtClean="0">
                <a:latin typeface="宋体" panose="02010600030101010101" pitchFamily="2" charset="-122"/>
                <a:ea typeface="宋体" panose="02010600030101010101" pitchFamily="2" charset="-122"/>
              </a:rPr>
              <a:t>1.2</a:t>
            </a:r>
            <a:endParaRPr lang="en-US"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在</a:t>
            </a:r>
            <a:r>
              <a:rPr lang="en-US" altLang="zh-CN" dirty="0" smtClean="0">
                <a:latin typeface="宋体" panose="02010600030101010101" pitchFamily="2" charset="-122"/>
                <a:ea typeface="宋体" panose="02010600030101010101" pitchFamily="2" charset="-122"/>
              </a:rPr>
              <a:t>2006</a:t>
            </a:r>
            <a:r>
              <a:rPr lang="zh-CN" altLang="en-US" dirty="0" smtClean="0">
                <a:latin typeface="宋体" panose="02010600030101010101" pitchFamily="2" charset="-122"/>
                <a:ea typeface="宋体" panose="02010600030101010101" pitchFamily="2" charset="-122"/>
              </a:rPr>
              <a:t>年，所有桌面和服务器公司都在单片微处理器中加入了多个处理器</a:t>
            </a:r>
            <a:endParaRPr lang="en-US" dirty="0" smtClean="0">
              <a:latin typeface="宋体" panose="02010600030101010101" pitchFamily="2" charset="-122"/>
              <a:ea typeface="宋体" panose="02010600030101010101" pitchFamily="2" charset="-122"/>
            </a:endParaRPr>
          </a:p>
        </p:txBody>
      </p:sp>
      <p:graphicFrame>
        <p:nvGraphicFramePr>
          <p:cNvPr id="4" name="Table 3"/>
          <p:cNvGraphicFramePr>
            <a:graphicFrameLocks noGrp="1"/>
          </p:cNvGraphicFramePr>
          <p:nvPr>
            <p:extLst>
              <p:ext uri="{D42A27DB-BD31-4B8C-83A1-F6EECF244321}">
                <p14:modId xmlns:p14="http://schemas.microsoft.com/office/powerpoint/2010/main" val="4224730350"/>
              </p:ext>
            </p:extLst>
          </p:nvPr>
        </p:nvGraphicFramePr>
        <p:xfrm>
          <a:off x="914400" y="3810000"/>
          <a:ext cx="7467600" cy="1752600"/>
        </p:xfrm>
        <a:graphic>
          <a:graphicData uri="http://schemas.openxmlformats.org/drawingml/2006/table">
            <a:tbl>
              <a:tblPr firstRow="1" bandRow="1">
                <a:tableStyleId>{5940675A-B579-460E-94D1-54222C63F5DA}</a:tableStyleId>
              </a:tblPr>
              <a:tblGrid>
                <a:gridCol w="1676400"/>
                <a:gridCol w="1310640"/>
                <a:gridCol w="1493520"/>
                <a:gridCol w="1493520"/>
                <a:gridCol w="1493520"/>
              </a:tblGrid>
              <a:tr h="370840">
                <a:tc>
                  <a:txBody>
                    <a:bodyPr/>
                    <a:lstStyle/>
                    <a:p>
                      <a:r>
                        <a:rPr lang="zh-CN" altLang="en-US" dirty="0" smtClean="0"/>
                        <a:t>产品</a:t>
                      </a:r>
                      <a:endParaRPr lang="en-US" dirty="0"/>
                    </a:p>
                  </a:txBody>
                  <a:tcPr/>
                </a:tc>
                <a:tc>
                  <a:txBody>
                    <a:bodyPr/>
                    <a:lstStyle/>
                    <a:p>
                      <a:pPr algn="ctr"/>
                      <a:r>
                        <a:rPr lang="en-US" dirty="0" smtClean="0"/>
                        <a:t>AMD Barcelona</a:t>
                      </a:r>
                      <a:endParaRPr lang="en-US" dirty="0"/>
                    </a:p>
                  </a:txBody>
                  <a:tcPr/>
                </a:tc>
                <a:tc>
                  <a:txBody>
                    <a:bodyPr/>
                    <a:lstStyle/>
                    <a:p>
                      <a:pPr algn="ctr"/>
                      <a:r>
                        <a:rPr lang="en-US" dirty="0" smtClean="0"/>
                        <a:t>Intel Nehalem</a:t>
                      </a:r>
                      <a:endParaRPr lang="en-US" dirty="0"/>
                    </a:p>
                  </a:txBody>
                  <a:tcPr/>
                </a:tc>
                <a:tc>
                  <a:txBody>
                    <a:bodyPr/>
                    <a:lstStyle/>
                    <a:p>
                      <a:pPr algn="ctr"/>
                      <a:r>
                        <a:rPr lang="en-US" dirty="0" smtClean="0"/>
                        <a:t>IBM Power 6</a:t>
                      </a:r>
                      <a:endParaRPr lang="en-US" dirty="0"/>
                    </a:p>
                  </a:txBody>
                  <a:tcPr/>
                </a:tc>
                <a:tc>
                  <a:txBody>
                    <a:bodyPr/>
                    <a:lstStyle/>
                    <a:p>
                      <a:pPr algn="ctr"/>
                      <a:r>
                        <a:rPr lang="en-US" dirty="0" smtClean="0"/>
                        <a:t>Sun Niagara 2</a:t>
                      </a:r>
                      <a:endParaRPr lang="en-US" dirty="0"/>
                    </a:p>
                  </a:txBody>
                  <a:tcPr/>
                </a:tc>
              </a:tr>
              <a:tr h="370840">
                <a:tc>
                  <a:txBody>
                    <a:bodyPr/>
                    <a:lstStyle/>
                    <a:p>
                      <a:r>
                        <a:rPr lang="zh-CN" altLang="en-US" dirty="0" smtClean="0"/>
                        <a:t>每片核数</a:t>
                      </a:r>
                      <a:endParaRPr lang="en-US" dirty="0"/>
                    </a:p>
                  </a:txBody>
                  <a:tcPr/>
                </a:tc>
                <a:tc>
                  <a:txBody>
                    <a:bodyPr/>
                    <a:lstStyle/>
                    <a:p>
                      <a:pPr algn="ctr"/>
                      <a:r>
                        <a:rPr lang="en-US" dirty="0" smtClean="0"/>
                        <a:t>4</a:t>
                      </a:r>
                      <a:endParaRPr lang="en-US" dirty="0"/>
                    </a:p>
                  </a:txBody>
                  <a:tcPr/>
                </a:tc>
                <a:tc>
                  <a:txBody>
                    <a:bodyPr/>
                    <a:lstStyle/>
                    <a:p>
                      <a:pPr algn="ctr"/>
                      <a:r>
                        <a:rPr lang="en-US" dirty="0" smtClean="0"/>
                        <a:t>4</a:t>
                      </a:r>
                      <a:endParaRPr lang="en-US" dirty="0"/>
                    </a:p>
                  </a:txBody>
                  <a:tcPr/>
                </a:tc>
                <a:tc>
                  <a:txBody>
                    <a:bodyPr/>
                    <a:lstStyle/>
                    <a:p>
                      <a:pPr algn="ctr"/>
                      <a:r>
                        <a:rPr lang="en-US" dirty="0" smtClean="0"/>
                        <a:t>2</a:t>
                      </a:r>
                      <a:endParaRPr lang="en-US" dirty="0"/>
                    </a:p>
                  </a:txBody>
                  <a:tcPr/>
                </a:tc>
                <a:tc>
                  <a:txBody>
                    <a:bodyPr/>
                    <a:lstStyle/>
                    <a:p>
                      <a:pPr algn="ctr"/>
                      <a:r>
                        <a:rPr lang="en-US" dirty="0" smtClean="0"/>
                        <a:t>8</a:t>
                      </a:r>
                      <a:endParaRPr lang="en-US" dirty="0"/>
                    </a:p>
                  </a:txBody>
                  <a:tcPr/>
                </a:tc>
              </a:tr>
              <a:tr h="370840">
                <a:tc>
                  <a:txBody>
                    <a:bodyPr/>
                    <a:lstStyle/>
                    <a:p>
                      <a:r>
                        <a:rPr lang="zh-CN" altLang="en-US" dirty="0" smtClean="0"/>
                        <a:t>时钟频率</a:t>
                      </a:r>
                      <a:endParaRPr lang="en-US" dirty="0"/>
                    </a:p>
                  </a:txBody>
                  <a:tcPr/>
                </a:tc>
                <a:tc>
                  <a:txBody>
                    <a:bodyPr/>
                    <a:lstStyle/>
                    <a:p>
                      <a:pPr algn="ctr"/>
                      <a:r>
                        <a:rPr lang="en-US" dirty="0" smtClean="0"/>
                        <a:t>2.5 GHz</a:t>
                      </a:r>
                      <a:endParaRPr lang="en-US" dirty="0"/>
                    </a:p>
                  </a:txBody>
                  <a:tcPr/>
                </a:tc>
                <a:tc>
                  <a:txBody>
                    <a:bodyPr/>
                    <a:lstStyle/>
                    <a:p>
                      <a:pPr algn="ctr"/>
                      <a:r>
                        <a:rPr lang="en-US" dirty="0" smtClean="0"/>
                        <a:t>~2.5</a:t>
                      </a:r>
                      <a:r>
                        <a:rPr lang="en-US" baseline="0" dirty="0" smtClean="0"/>
                        <a:t> GHz?</a:t>
                      </a:r>
                      <a:endParaRPr lang="en-US" dirty="0"/>
                    </a:p>
                  </a:txBody>
                  <a:tcPr/>
                </a:tc>
                <a:tc>
                  <a:txBody>
                    <a:bodyPr/>
                    <a:lstStyle/>
                    <a:p>
                      <a:pPr algn="ctr"/>
                      <a:r>
                        <a:rPr lang="en-US" dirty="0" smtClean="0"/>
                        <a:t>4.7 GHz</a:t>
                      </a:r>
                      <a:endParaRPr lang="en-US" dirty="0"/>
                    </a:p>
                  </a:txBody>
                  <a:tcPr/>
                </a:tc>
                <a:tc>
                  <a:txBody>
                    <a:bodyPr/>
                    <a:lstStyle/>
                    <a:p>
                      <a:pPr algn="ctr"/>
                      <a:r>
                        <a:rPr lang="en-US" dirty="0" smtClean="0"/>
                        <a:t>1.4 GHz</a:t>
                      </a:r>
                      <a:endParaRPr lang="en-US" dirty="0"/>
                    </a:p>
                  </a:txBody>
                  <a:tcPr/>
                </a:tc>
              </a:tr>
              <a:tr h="370840">
                <a:tc>
                  <a:txBody>
                    <a:bodyPr/>
                    <a:lstStyle/>
                    <a:p>
                      <a:r>
                        <a:rPr lang="zh-CN" altLang="en-US" dirty="0" smtClean="0"/>
                        <a:t>功耗</a:t>
                      </a:r>
                      <a:endParaRPr lang="en-US" dirty="0"/>
                    </a:p>
                  </a:txBody>
                  <a:tcPr/>
                </a:tc>
                <a:tc>
                  <a:txBody>
                    <a:bodyPr/>
                    <a:lstStyle/>
                    <a:p>
                      <a:pPr algn="ctr"/>
                      <a:r>
                        <a:rPr lang="en-US" dirty="0" smtClean="0"/>
                        <a:t>120 W</a:t>
                      </a:r>
                      <a:endParaRPr lang="en-US" dirty="0"/>
                    </a:p>
                  </a:txBody>
                  <a:tcPr/>
                </a:tc>
                <a:tc>
                  <a:txBody>
                    <a:bodyPr/>
                    <a:lstStyle/>
                    <a:p>
                      <a:pPr algn="ctr"/>
                      <a:r>
                        <a:rPr lang="en-US" dirty="0" smtClean="0"/>
                        <a:t>~100</a:t>
                      </a:r>
                      <a:r>
                        <a:rPr lang="en-US" baseline="0" dirty="0" smtClean="0"/>
                        <a:t> W?</a:t>
                      </a:r>
                      <a:endParaRPr lang="en-US" dirty="0"/>
                    </a:p>
                  </a:txBody>
                  <a:tcPr/>
                </a:tc>
                <a:tc>
                  <a:txBody>
                    <a:bodyPr/>
                    <a:lstStyle/>
                    <a:p>
                      <a:pPr algn="ctr"/>
                      <a:r>
                        <a:rPr lang="en-US" dirty="0" smtClean="0"/>
                        <a:t>~100 W?</a:t>
                      </a:r>
                      <a:endParaRPr lang="en-US" dirty="0"/>
                    </a:p>
                  </a:txBody>
                  <a:tcPr/>
                </a:tc>
                <a:tc>
                  <a:txBody>
                    <a:bodyPr/>
                    <a:lstStyle/>
                    <a:p>
                      <a:pPr algn="ctr"/>
                      <a:r>
                        <a:rPr lang="en-US" dirty="0" smtClean="0"/>
                        <a:t>94 W</a:t>
                      </a:r>
                      <a:endParaRPr lang="en-US" dirty="0"/>
                    </a:p>
                  </a:txBody>
                  <a:tcPr/>
                </a:tc>
              </a:tr>
            </a:tbl>
          </a:graphicData>
        </a:graphic>
      </p:graphicFrame>
      <p:sp>
        <p:nvSpPr>
          <p:cNvPr id="5" name="Content Placeholder 2"/>
          <p:cNvSpPr txBox="1">
            <a:spLocks/>
          </p:cNvSpPr>
          <p:nvPr/>
        </p:nvSpPr>
        <p:spPr bwMode="auto">
          <a:xfrm>
            <a:off x="609600" y="5715000"/>
            <a:ext cx="8305800" cy="383695"/>
          </a:xfrm>
          <a:prstGeom prst="rect">
            <a:avLst/>
          </a:prstGeom>
          <a:noFill/>
          <a:ln w="12700">
            <a:noFill/>
            <a:miter lim="800000"/>
            <a:headEnd/>
            <a:tailEnd/>
          </a:ln>
        </p:spPr>
        <p:txBody>
          <a:bodyPr wrap="square"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defRPr/>
            </a:pPr>
            <a:r>
              <a:rPr lang="zh-CN" altLang="en-US" sz="2400" kern="0" dirty="0" smtClean="0">
                <a:solidFill>
                  <a:schemeClr val="tx1"/>
                </a:solidFill>
                <a:latin typeface="宋体" panose="02010600030101010101" pitchFamily="2" charset="-122"/>
                <a:ea typeface="宋体" panose="02010600030101010101" pitchFamily="2" charset="-122"/>
              </a:rPr>
              <a:t>在许多公司的产品计划中，核的数目大约每</a:t>
            </a:r>
            <a:r>
              <a:rPr lang="en-US" altLang="zh-CN" sz="2400" kern="0" dirty="0" smtClean="0">
                <a:solidFill>
                  <a:schemeClr val="tx1"/>
                </a:solidFill>
                <a:latin typeface="宋体" panose="02010600030101010101" pitchFamily="2" charset="-122"/>
                <a:ea typeface="宋体" panose="02010600030101010101" pitchFamily="2" charset="-122"/>
              </a:rPr>
              <a:t>2</a:t>
            </a:r>
            <a:r>
              <a:rPr lang="zh-CN" altLang="en-US" sz="2400" kern="0" dirty="0" smtClean="0">
                <a:solidFill>
                  <a:schemeClr val="tx1"/>
                </a:solidFill>
                <a:latin typeface="宋体" panose="02010600030101010101" pitchFamily="2" charset="-122"/>
                <a:ea typeface="宋体" panose="02010600030101010101" pitchFamily="2" charset="-122"/>
              </a:rPr>
              <a:t>年将会翻一番</a:t>
            </a:r>
            <a:endParaRPr lang="en-US" sz="2400" kern="0" dirty="0">
              <a:solidFill>
                <a:schemeClr val="tx1"/>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228600"/>
            <a:ext cx="1570943" cy="426142"/>
          </a:xfrm>
          <a:noFill/>
        </p:spPr>
        <p:txBody>
          <a:bodyPr wrap="none"/>
          <a:lstStyle/>
          <a:p>
            <a:r>
              <a:rPr lang="zh-CN" altLang="en-US" dirty="0" smtClean="0">
                <a:latin typeface="宋体" panose="02010600030101010101" pitchFamily="2" charset="-122"/>
                <a:ea typeface="宋体" panose="02010600030101010101" pitchFamily="2" charset="-122"/>
              </a:rPr>
              <a:t>性能标准</a:t>
            </a:r>
            <a:endParaRPr lang="en-US" dirty="0" smtClean="0">
              <a:latin typeface="宋体" panose="02010600030101010101" pitchFamily="2" charset="-122"/>
              <a:ea typeface="宋体" panose="02010600030101010101" pitchFamily="2" charset="-122"/>
            </a:endParaRPr>
          </a:p>
        </p:txBody>
      </p:sp>
      <p:sp>
        <p:nvSpPr>
          <p:cNvPr id="887811" name="Rectangle 3"/>
          <p:cNvSpPr>
            <a:spLocks noGrp="1" noChangeArrowheads="1"/>
          </p:cNvSpPr>
          <p:nvPr>
            <p:ph type="body" idx="1"/>
          </p:nvPr>
        </p:nvSpPr>
        <p:spPr>
          <a:xfrm>
            <a:off x="457200" y="685800"/>
            <a:ext cx="8305800" cy="5455853"/>
          </a:xfrm>
          <a:noFill/>
        </p:spPr>
        <p:txBody>
          <a:bodyPr/>
          <a:lstStyle/>
          <a:p>
            <a:pPr>
              <a:lnSpc>
                <a:spcPct val="100000"/>
              </a:lnSpc>
              <a:spcBef>
                <a:spcPct val="10000"/>
              </a:spcBef>
            </a:pPr>
            <a:r>
              <a:rPr lang="en-US" sz="2800" dirty="0" smtClean="0">
                <a:latin typeface="宋体" panose="02010600030101010101" pitchFamily="2" charset="-122"/>
                <a:ea typeface="宋体" panose="02010600030101010101" pitchFamily="2" charset="-122"/>
              </a:rPr>
              <a:t> </a:t>
            </a:r>
            <a:r>
              <a:rPr lang="zh-CN" altLang="en-US" sz="2800" dirty="0" smtClean="0">
                <a:latin typeface="宋体" panose="02010600030101010101" pitchFamily="2" charset="-122"/>
                <a:ea typeface="宋体" panose="02010600030101010101" pitchFamily="2" charset="-122"/>
              </a:rPr>
              <a:t>购买的角度</a:t>
            </a:r>
            <a:endParaRPr lang="en-US" sz="2800" dirty="0" smtClean="0">
              <a:latin typeface="宋体" panose="02010600030101010101" pitchFamily="2" charset="-122"/>
              <a:ea typeface="宋体" panose="02010600030101010101" pitchFamily="2" charset="-122"/>
            </a:endParaRPr>
          </a:p>
          <a:p>
            <a:pPr lvl="1">
              <a:lnSpc>
                <a:spcPct val="100000"/>
              </a:lnSpc>
              <a:spcBef>
                <a:spcPct val="10000"/>
              </a:spcBef>
            </a:pPr>
            <a:r>
              <a:rPr lang="zh-CN" altLang="en-US" dirty="0" smtClean="0">
                <a:latin typeface="宋体" panose="02010600030101010101" pitchFamily="2" charset="-122"/>
                <a:ea typeface="宋体" panose="02010600030101010101" pitchFamily="2" charset="-122"/>
              </a:rPr>
              <a:t>给定一批机器，哪台机器有</a:t>
            </a:r>
            <a:r>
              <a:rPr lang="en-US" sz="2400" dirty="0" smtClean="0">
                <a:latin typeface="宋体" panose="02010600030101010101" pitchFamily="2" charset="-122"/>
                <a:ea typeface="宋体" panose="02010600030101010101" pitchFamily="2" charset="-122"/>
              </a:rPr>
              <a:t> </a:t>
            </a:r>
          </a:p>
          <a:p>
            <a:pPr lvl="2">
              <a:lnSpc>
                <a:spcPct val="100000"/>
              </a:lnSpc>
              <a:spcBef>
                <a:spcPct val="10000"/>
              </a:spcBef>
            </a:pPr>
            <a:r>
              <a:rPr lang="zh-CN" altLang="en-US" dirty="0" smtClean="0">
                <a:latin typeface="宋体" panose="02010600030101010101" pitchFamily="2" charset="-122"/>
                <a:ea typeface="宋体" panose="02010600030101010101" pitchFamily="2" charset="-122"/>
              </a:rPr>
              <a:t>最好的性能？</a:t>
            </a:r>
            <a:endParaRPr lang="en-US" altLang="zh-CN" dirty="0" smtClean="0">
              <a:latin typeface="宋体" panose="02010600030101010101" pitchFamily="2" charset="-122"/>
              <a:ea typeface="宋体" panose="02010600030101010101" pitchFamily="2" charset="-122"/>
            </a:endParaRPr>
          </a:p>
          <a:p>
            <a:pPr lvl="2">
              <a:lnSpc>
                <a:spcPct val="100000"/>
              </a:lnSpc>
              <a:spcBef>
                <a:spcPct val="10000"/>
              </a:spcBef>
            </a:pPr>
            <a:r>
              <a:rPr lang="zh-CN" altLang="en-US" dirty="0" smtClean="0">
                <a:latin typeface="宋体" panose="02010600030101010101" pitchFamily="2" charset="-122"/>
                <a:ea typeface="宋体" panose="02010600030101010101" pitchFamily="2" charset="-122"/>
              </a:rPr>
              <a:t>最低的价格？</a:t>
            </a:r>
            <a:endParaRPr lang="en-US" altLang="zh-CN" dirty="0" smtClean="0">
              <a:latin typeface="宋体" panose="02010600030101010101" pitchFamily="2" charset="-122"/>
              <a:ea typeface="宋体" panose="02010600030101010101" pitchFamily="2" charset="-122"/>
            </a:endParaRPr>
          </a:p>
          <a:p>
            <a:pPr lvl="2">
              <a:lnSpc>
                <a:spcPct val="100000"/>
              </a:lnSpc>
              <a:spcBef>
                <a:spcPct val="10000"/>
              </a:spcBef>
            </a:pPr>
            <a:r>
              <a:rPr lang="zh-CN" altLang="en-US" dirty="0" smtClean="0">
                <a:latin typeface="宋体" panose="02010600030101010101" pitchFamily="2" charset="-122"/>
                <a:ea typeface="宋体" panose="02010600030101010101" pitchFamily="2" charset="-122"/>
              </a:rPr>
              <a:t>最高的性价比？</a:t>
            </a:r>
            <a:endParaRPr lang="en-US" sz="2000" dirty="0" smtClean="0">
              <a:latin typeface="宋体" panose="02010600030101010101" pitchFamily="2" charset="-122"/>
              <a:ea typeface="宋体" panose="02010600030101010101" pitchFamily="2" charset="-122"/>
            </a:endParaRPr>
          </a:p>
          <a:p>
            <a:pPr>
              <a:lnSpc>
                <a:spcPct val="100000"/>
              </a:lnSpc>
              <a:spcBef>
                <a:spcPct val="10000"/>
              </a:spcBef>
            </a:pPr>
            <a:r>
              <a:rPr lang="zh-CN" altLang="en-US" dirty="0" smtClean="0">
                <a:latin typeface="宋体" panose="02010600030101010101" pitchFamily="2" charset="-122"/>
                <a:ea typeface="宋体" panose="02010600030101010101" pitchFamily="2" charset="-122"/>
              </a:rPr>
              <a:t>设计的角度</a:t>
            </a:r>
            <a:endParaRPr lang="en-US" sz="2800" dirty="0" smtClean="0">
              <a:latin typeface="宋体" panose="02010600030101010101" pitchFamily="2" charset="-122"/>
              <a:ea typeface="宋体" panose="02010600030101010101" pitchFamily="2" charset="-122"/>
            </a:endParaRPr>
          </a:p>
          <a:p>
            <a:pPr lvl="1">
              <a:lnSpc>
                <a:spcPct val="100000"/>
              </a:lnSpc>
              <a:spcBef>
                <a:spcPct val="10000"/>
              </a:spcBef>
            </a:pPr>
            <a:r>
              <a:rPr lang="zh-CN" altLang="en-US" dirty="0" smtClean="0">
                <a:latin typeface="宋体" panose="02010600030101010101" pitchFamily="2" charset="-122"/>
                <a:ea typeface="宋体" panose="02010600030101010101" pitchFamily="2" charset="-122"/>
              </a:rPr>
              <a:t>面临的设计选项，有</a:t>
            </a:r>
            <a:r>
              <a:rPr lang="en-US" sz="2400" dirty="0" smtClean="0">
                <a:latin typeface="宋体" panose="02010600030101010101" pitchFamily="2" charset="-122"/>
                <a:ea typeface="宋体" panose="02010600030101010101" pitchFamily="2" charset="-122"/>
              </a:rPr>
              <a:t> </a:t>
            </a:r>
          </a:p>
          <a:p>
            <a:pPr lvl="2">
              <a:lnSpc>
                <a:spcPct val="100000"/>
              </a:lnSpc>
              <a:spcBef>
                <a:spcPct val="10000"/>
              </a:spcBef>
            </a:pPr>
            <a:r>
              <a:rPr lang="zh-CN" altLang="en-US" dirty="0" smtClean="0">
                <a:latin typeface="宋体" panose="02010600030101010101" pitchFamily="2" charset="-122"/>
                <a:ea typeface="宋体" panose="02010600030101010101" pitchFamily="2" charset="-122"/>
              </a:rPr>
              <a:t>最好的性能改进？</a:t>
            </a:r>
            <a:endParaRPr lang="en-US" dirty="0" smtClean="0">
              <a:latin typeface="宋体" panose="02010600030101010101" pitchFamily="2" charset="-122"/>
              <a:ea typeface="宋体" panose="02010600030101010101" pitchFamily="2" charset="-122"/>
            </a:endParaRPr>
          </a:p>
          <a:p>
            <a:pPr lvl="2">
              <a:lnSpc>
                <a:spcPct val="100000"/>
              </a:lnSpc>
              <a:spcBef>
                <a:spcPct val="10000"/>
              </a:spcBef>
            </a:pPr>
            <a:r>
              <a:rPr lang="zh-CN" altLang="en-US" dirty="0" smtClean="0">
                <a:latin typeface="宋体" panose="02010600030101010101" pitchFamily="2" charset="-122"/>
                <a:ea typeface="宋体" panose="02010600030101010101" pitchFamily="2" charset="-122"/>
              </a:rPr>
              <a:t>最低的价格？</a:t>
            </a:r>
            <a:endParaRPr lang="en-US" altLang="zh-CN" dirty="0" smtClean="0">
              <a:latin typeface="宋体" panose="02010600030101010101" pitchFamily="2" charset="-122"/>
              <a:ea typeface="宋体" panose="02010600030101010101" pitchFamily="2" charset="-122"/>
            </a:endParaRPr>
          </a:p>
          <a:p>
            <a:pPr lvl="2">
              <a:lnSpc>
                <a:spcPct val="100000"/>
              </a:lnSpc>
              <a:spcBef>
                <a:spcPct val="10000"/>
              </a:spcBef>
            </a:pPr>
            <a:r>
              <a:rPr lang="zh-CN" altLang="en-US" dirty="0" smtClean="0">
                <a:latin typeface="宋体" panose="02010600030101010101" pitchFamily="2" charset="-122"/>
                <a:ea typeface="宋体" panose="02010600030101010101" pitchFamily="2" charset="-122"/>
              </a:rPr>
              <a:t>最高的</a:t>
            </a:r>
            <a:r>
              <a:rPr lang="zh-CN" altLang="en-US" dirty="0">
                <a:latin typeface="宋体" panose="02010600030101010101" pitchFamily="2" charset="-122"/>
                <a:ea typeface="宋体" panose="02010600030101010101" pitchFamily="2" charset="-122"/>
              </a:rPr>
              <a:t>性价比</a:t>
            </a:r>
            <a:r>
              <a:rPr lang="zh-CN" altLang="en-US" dirty="0" smtClean="0">
                <a:latin typeface="宋体" panose="02010600030101010101" pitchFamily="2" charset="-122"/>
                <a:ea typeface="宋体" panose="02010600030101010101" pitchFamily="2" charset="-122"/>
              </a:rPr>
              <a:t>？</a:t>
            </a:r>
            <a:endParaRPr lang="en-US" sz="2000" dirty="0" smtClean="0">
              <a:latin typeface="宋体" panose="02010600030101010101" pitchFamily="2" charset="-122"/>
              <a:ea typeface="宋体" panose="02010600030101010101" pitchFamily="2" charset="-122"/>
            </a:endParaRPr>
          </a:p>
          <a:p>
            <a:pPr>
              <a:lnSpc>
                <a:spcPct val="100000"/>
              </a:lnSpc>
              <a:spcBef>
                <a:spcPct val="10000"/>
              </a:spcBef>
            </a:pPr>
            <a:r>
              <a:rPr lang="zh-CN" altLang="en-US" dirty="0" smtClean="0">
                <a:latin typeface="宋体" panose="02010600030101010101" pitchFamily="2" charset="-122"/>
                <a:ea typeface="宋体" panose="02010600030101010101" pitchFamily="2" charset="-122"/>
              </a:rPr>
              <a:t>都需要</a:t>
            </a:r>
            <a:endParaRPr lang="en-US" sz="2800" dirty="0" smtClean="0">
              <a:latin typeface="宋体" panose="02010600030101010101" pitchFamily="2" charset="-122"/>
              <a:ea typeface="宋体" panose="02010600030101010101" pitchFamily="2" charset="-122"/>
            </a:endParaRPr>
          </a:p>
          <a:p>
            <a:pPr lvl="1">
              <a:lnSpc>
                <a:spcPct val="100000"/>
              </a:lnSpc>
              <a:spcBef>
                <a:spcPct val="10000"/>
              </a:spcBef>
            </a:pPr>
            <a:r>
              <a:rPr lang="zh-CN" altLang="en-US" dirty="0" smtClean="0">
                <a:latin typeface="宋体" panose="02010600030101010101" pitchFamily="2" charset="-122"/>
                <a:ea typeface="宋体" panose="02010600030101010101" pitchFamily="2" charset="-122"/>
              </a:rPr>
              <a:t>对比的基础</a:t>
            </a:r>
            <a:endParaRPr lang="en-US" dirty="0" smtClean="0">
              <a:latin typeface="宋体" panose="02010600030101010101" pitchFamily="2" charset="-122"/>
              <a:ea typeface="宋体" panose="02010600030101010101" pitchFamily="2" charset="-122"/>
            </a:endParaRPr>
          </a:p>
          <a:p>
            <a:pPr lvl="1">
              <a:lnSpc>
                <a:spcPct val="100000"/>
              </a:lnSpc>
              <a:spcBef>
                <a:spcPct val="10000"/>
              </a:spcBef>
            </a:pPr>
            <a:r>
              <a:rPr lang="zh-CN" altLang="en-US" dirty="0">
                <a:latin typeface="宋体" panose="02010600030101010101" pitchFamily="2" charset="-122"/>
                <a:ea typeface="宋体" panose="02010600030101010101" pitchFamily="2" charset="-122"/>
              </a:rPr>
              <a:t>评估</a:t>
            </a:r>
            <a:r>
              <a:rPr lang="zh-CN" altLang="en-US" dirty="0" smtClean="0">
                <a:latin typeface="宋体" panose="02010600030101010101" pitchFamily="2" charset="-122"/>
                <a:ea typeface="宋体" panose="02010600030101010101" pitchFamily="2" charset="-122"/>
              </a:rPr>
              <a:t>的标准</a:t>
            </a:r>
            <a:endParaRPr lang="en-US" sz="2400" dirty="0" smtClean="0">
              <a:latin typeface="宋体" panose="02010600030101010101" pitchFamily="2" charset="-122"/>
              <a:ea typeface="宋体" panose="02010600030101010101" pitchFamily="2" charset="-122"/>
            </a:endParaRPr>
          </a:p>
          <a:p>
            <a:pPr>
              <a:lnSpc>
                <a:spcPct val="100000"/>
              </a:lnSpc>
              <a:spcBef>
                <a:spcPct val="10000"/>
              </a:spcBef>
            </a:pPr>
            <a:r>
              <a:rPr lang="zh-CN" altLang="en-US" dirty="0" smtClean="0">
                <a:latin typeface="宋体" panose="02010600030101010101" pitchFamily="2" charset="-122"/>
                <a:ea typeface="宋体" panose="02010600030101010101" pitchFamily="2" charset="-122"/>
              </a:rPr>
              <a:t>我们的目标是理解体系结构中哪些因素有助于提高系统的整体性能以及这些因素所占的相关比重和开销是多少</a:t>
            </a:r>
            <a:endParaRPr lang="en-US" sz="2800" dirty="0" smtClean="0">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87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78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78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78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878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781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8781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781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781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7811">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7811">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87811">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87811">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8781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78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33400" y="304800"/>
            <a:ext cx="8153400" cy="426142"/>
          </a:xfrm>
        </p:spPr>
        <p:txBody>
          <a:bodyPr/>
          <a:lstStyle/>
          <a:p>
            <a:r>
              <a:rPr lang="zh-CN" altLang="en-US" dirty="0" smtClean="0">
                <a:latin typeface="宋体" panose="02010600030101010101" pitchFamily="2" charset="-122"/>
                <a:ea typeface="宋体" panose="02010600030101010101" pitchFamily="2" charset="-122"/>
              </a:rPr>
              <a:t>课程内容</a:t>
            </a:r>
            <a:endParaRPr lang="en-US" dirty="0" smtClean="0">
              <a:latin typeface="宋体" panose="02010600030101010101" pitchFamily="2" charset="-122"/>
              <a:ea typeface="宋体" panose="02010600030101010101" pitchFamily="2" charset="-122"/>
            </a:endParaRPr>
          </a:p>
        </p:txBody>
      </p:sp>
      <p:sp>
        <p:nvSpPr>
          <p:cNvPr id="406531" name="Rectangle 3"/>
          <p:cNvSpPr>
            <a:spLocks noGrp="1" noChangeArrowheads="1"/>
          </p:cNvSpPr>
          <p:nvPr>
            <p:ph type="body" idx="1"/>
          </p:nvPr>
        </p:nvSpPr>
        <p:spPr>
          <a:xfrm>
            <a:off x="533400" y="914400"/>
            <a:ext cx="8001000" cy="4101636"/>
          </a:xfrm>
        </p:spPr>
        <p:txBody>
          <a:bodyPr/>
          <a:lstStyle/>
          <a:p>
            <a:r>
              <a:rPr lang="zh-CN" altLang="en-US" dirty="0" smtClean="0">
                <a:latin typeface="宋体" panose="02010600030101010101" pitchFamily="2" charset="-122"/>
                <a:ea typeface="宋体" panose="02010600030101010101" pitchFamily="2" charset="-122"/>
              </a:rPr>
              <a:t>分级存储器体系与设计，处理器设计，流水线，多处理器体系结构</a:t>
            </a:r>
            <a:endParaRPr lang="en-US" dirty="0" smtClean="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这门课程将向学生介绍一个计算机系统的体系结构层级设计问题，将运用数字逻辑设计的知识来探索各个计算机系统硬件部分的高层次交互。串行和并行体系结构的概念包括：不同存储部件的交互，它们的布局和位置，多个处理器之间的相互通信，流水线的作用，以及性能问题。这些内容都将会被涉及。同学们将通过学习这些概念并将其运用于评估给定的计算机系统体系结构的优缺点。</a:t>
            </a:r>
            <a:endParaRPr lang="en-US" altLang="zh-CN" dirty="0" smtClean="0">
              <a:latin typeface="宋体" panose="02010600030101010101" pitchFamily="2" charset="-122"/>
              <a:ea typeface="宋体" panose="02010600030101010101" pitchFamily="2" charset="-122"/>
            </a:endParaRPr>
          </a:p>
          <a:p>
            <a:pPr lvl="2"/>
            <a:r>
              <a:rPr lang="zh-CN" altLang="en-US" sz="2000" dirty="0" smtClean="0">
                <a:latin typeface="宋体" panose="02010600030101010101" pitchFamily="2" charset="-122"/>
                <a:ea typeface="宋体" panose="02010600030101010101" pitchFamily="2" charset="-122"/>
              </a:rPr>
              <a:t>学习计算机系统</a:t>
            </a:r>
            <a:r>
              <a:rPr lang="zh-CN" altLang="en-US" sz="2000" dirty="0">
                <a:latin typeface="宋体" panose="02010600030101010101" pitchFamily="2" charset="-122"/>
                <a:ea typeface="宋体" panose="02010600030101010101" pitchFamily="2" charset="-122"/>
              </a:rPr>
              <a:t>性</a:t>
            </a:r>
            <a:r>
              <a:rPr lang="zh-CN" altLang="en-US" sz="2000" dirty="0" smtClean="0">
                <a:latin typeface="宋体" panose="02010600030101010101" pitchFamily="2" charset="-122"/>
                <a:ea typeface="宋体" panose="02010600030101010101" pitchFamily="2" charset="-122"/>
              </a:rPr>
              <a:t>能的决定因素有哪些，理解计算机体系结构及其软件之间的交互，以便于未来的软件设计者（编译器编写者，操作系统设计者，数据库程序员，应用程序开发者，等等）能够在开销</a:t>
            </a:r>
            <a:r>
              <a:rPr lang="zh-CN" altLang="en-US" sz="2000" dirty="0">
                <a:latin typeface="宋体" panose="02010600030101010101" pitchFamily="2" charset="-122"/>
                <a:ea typeface="宋体" panose="02010600030101010101" pitchFamily="2" charset="-122"/>
              </a:rPr>
              <a:t>与</a:t>
            </a:r>
            <a:r>
              <a:rPr lang="zh-CN" altLang="en-US" sz="2000" dirty="0" smtClean="0">
                <a:latin typeface="宋体" panose="02010600030101010101" pitchFamily="2" charset="-122"/>
                <a:ea typeface="宋体" panose="02010600030101010101" pitchFamily="2" charset="-122"/>
              </a:rPr>
              <a:t>性能之间实现最好的平衡，以便于未来的架构师能够理解他们的设计选择对软件产生的作用。</a:t>
            </a:r>
            <a:endParaRPr lang="en-US" sz="2000" dirty="0" smtClean="0">
              <a:latin typeface="宋体" panose="02010600030101010101" pitchFamily="2" charset="-122"/>
              <a:ea typeface="宋体" panose="02010600030101010101" pitchFamily="2" charset="-122"/>
            </a:endParaRPr>
          </a:p>
        </p:txBody>
      </p:sp>
      <p:sp>
        <p:nvSpPr>
          <p:cNvPr id="4" name="Rectangle 3"/>
          <p:cNvSpPr/>
          <p:nvPr/>
        </p:nvSpPr>
        <p:spPr bwMode="auto">
          <a:xfrm>
            <a:off x="1371600" y="3581400"/>
            <a:ext cx="7086600" cy="1676400"/>
          </a:xfrm>
          <a:prstGeom prst="rect">
            <a:avLst/>
          </a:prstGeom>
          <a:noFill/>
          <a:ln w="28575" cap="flat" cmpd="sng" algn="ctr">
            <a:solidFill>
              <a:schemeClr val="tx2">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065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65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65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吞吐量</a:t>
            </a:r>
            <a:r>
              <a:rPr lang="en-US" dirty="0" smtClean="0">
                <a:latin typeface="宋体" panose="02010600030101010101" pitchFamily="2" charset="-122"/>
                <a:ea typeface="宋体" panose="02010600030101010101" pitchFamily="2" charset="-122"/>
              </a:rPr>
              <a:t> </a:t>
            </a:r>
            <a:r>
              <a:rPr lang="en-US" altLang="zh-CN" dirty="0" smtClean="0">
                <a:latin typeface="宋体" panose="02010600030101010101" pitchFamily="2" charset="-122"/>
                <a:ea typeface="宋体" panose="02010600030101010101" pitchFamily="2" charset="-122"/>
              </a:rPr>
              <a:t>vs </a:t>
            </a:r>
            <a:r>
              <a:rPr lang="zh-CN" altLang="en-US" dirty="0" smtClean="0">
                <a:latin typeface="宋体" panose="02010600030101010101" pitchFamily="2" charset="-122"/>
                <a:ea typeface="宋体" panose="02010600030101010101" pitchFamily="2" charset="-122"/>
              </a:rPr>
              <a:t>响应时间</a:t>
            </a:r>
            <a:endParaRPr lang="en-US" dirty="0" smtClean="0">
              <a:latin typeface="宋体" panose="02010600030101010101" pitchFamily="2" charset="-122"/>
              <a:ea typeface="宋体" panose="02010600030101010101" pitchFamily="2" charset="-122"/>
            </a:endParaRPr>
          </a:p>
        </p:txBody>
      </p:sp>
      <p:sp>
        <p:nvSpPr>
          <p:cNvPr id="29699" name="Content Placeholder 2"/>
          <p:cNvSpPr>
            <a:spLocks noGrp="1"/>
          </p:cNvSpPr>
          <p:nvPr>
            <p:ph idx="1"/>
          </p:nvPr>
        </p:nvSpPr>
        <p:spPr>
          <a:xfrm>
            <a:off x="533400" y="914400"/>
            <a:ext cx="8153400" cy="1725601"/>
          </a:xfrm>
          <a:ln>
            <a:solidFill>
              <a:schemeClr val="bg1"/>
            </a:solidFill>
          </a:ln>
        </p:spPr>
        <p:txBody>
          <a:bodyPr/>
          <a:lstStyle/>
          <a:p>
            <a:r>
              <a:rPr lang="zh-CN" altLang="en-US" dirty="0" smtClean="0">
                <a:latin typeface="宋体" panose="02010600030101010101" pitchFamily="2" charset="-122"/>
                <a:ea typeface="宋体" panose="02010600030101010101" pitchFamily="2" charset="-122"/>
              </a:rPr>
              <a:t>响应时间 </a:t>
            </a:r>
            <a:r>
              <a:rPr lang="en-US"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执行时间</a:t>
            </a:r>
            <a:r>
              <a:rPr lang="en-US" dirty="0" smtClean="0">
                <a:latin typeface="宋体" panose="02010600030101010101" pitchFamily="2" charset="-122"/>
                <a:ea typeface="宋体" panose="02010600030101010101" pitchFamily="2" charset="-122"/>
              </a:rPr>
              <a:t>) – </a:t>
            </a:r>
            <a:r>
              <a:rPr lang="zh-CN" altLang="en-US" dirty="0" smtClean="0">
                <a:latin typeface="宋体" panose="02010600030101010101" pitchFamily="2" charset="-122"/>
                <a:ea typeface="宋体" panose="02010600030101010101" pitchFamily="2" charset="-122"/>
              </a:rPr>
              <a:t>任务开始到结束的间隔时间</a:t>
            </a:r>
            <a:endParaRPr lang="en-US" dirty="0" smtClean="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对于单用户很重要</a:t>
            </a:r>
            <a:endParaRPr lang="en-US"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吞吐量</a:t>
            </a:r>
            <a:r>
              <a:rPr lang="en-US"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带宽</a:t>
            </a:r>
            <a:r>
              <a:rPr lang="en-US" dirty="0" smtClean="0">
                <a:latin typeface="宋体" panose="02010600030101010101" pitchFamily="2" charset="-122"/>
                <a:ea typeface="宋体" panose="02010600030101010101" pitchFamily="2" charset="-122"/>
              </a:rPr>
              <a:t>) – </a:t>
            </a:r>
            <a:r>
              <a:rPr lang="zh-CN" altLang="en-US" dirty="0" smtClean="0">
                <a:latin typeface="宋体" panose="02010600030101010101" pitchFamily="2" charset="-122"/>
                <a:ea typeface="宋体" panose="02010600030101010101" pitchFamily="2" charset="-122"/>
              </a:rPr>
              <a:t>给定时间内完成的任务总量</a:t>
            </a:r>
            <a:endParaRPr lang="en-US" dirty="0" smtClean="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对于数据中心管理者很重要</a:t>
            </a:r>
            <a:endParaRPr lang="en-US" dirty="0" smtClean="0">
              <a:latin typeface="宋体" panose="02010600030101010101" pitchFamily="2" charset="-122"/>
              <a:ea typeface="宋体" panose="02010600030101010101" pitchFamily="2" charset="-122"/>
            </a:endParaRPr>
          </a:p>
        </p:txBody>
      </p:sp>
      <p:sp>
        <p:nvSpPr>
          <p:cNvPr id="4" name="Content Placeholder 2"/>
          <p:cNvSpPr txBox="1">
            <a:spLocks/>
          </p:cNvSpPr>
          <p:nvPr/>
        </p:nvSpPr>
        <p:spPr bwMode="auto">
          <a:xfrm>
            <a:off x="533400" y="2819400"/>
            <a:ext cx="8153400" cy="2547364"/>
          </a:xfrm>
          <a:prstGeom prst="rect">
            <a:avLst/>
          </a:prstGeom>
          <a:noFill/>
          <a:ln w="12700">
            <a:solidFill>
              <a:schemeClr val="bg1"/>
            </a:solidFill>
            <a:miter lim="800000"/>
            <a:headEnd/>
            <a:tailEnd/>
          </a:ln>
        </p:spPr>
        <p:txBody>
          <a:bodyPr lIns="63500" tIns="25400" rIns="63500" bIns="25400">
            <a:spAutoFit/>
          </a:bodyPr>
          <a:lstStyle/>
          <a:p>
            <a:pPr marL="741363" lvl="1" indent="-246063">
              <a:lnSpc>
                <a:spcPct val="85000"/>
              </a:lnSpc>
              <a:spcBef>
                <a:spcPct val="40000"/>
              </a:spcBef>
              <a:buClr>
                <a:schemeClr val="accent1"/>
              </a:buClr>
              <a:buSzPct val="75000"/>
              <a:buFont typeface="Monotype Sorts" pitchFamily="2" charset="2"/>
              <a:buChar char="l"/>
              <a:defRPr/>
            </a:pPr>
            <a:endParaRPr lang="en-US" sz="2000" kern="0" dirty="0">
              <a:solidFill>
                <a:schemeClr val="tx1"/>
              </a:solidFill>
              <a:latin typeface="+mn-lt"/>
            </a:endParaRPr>
          </a:p>
          <a:p>
            <a:pPr marL="287338" indent="-287338">
              <a:lnSpc>
                <a:spcPct val="90000"/>
              </a:lnSpc>
              <a:spcBef>
                <a:spcPct val="65000"/>
              </a:spcBef>
              <a:buClr>
                <a:schemeClr val="accent1"/>
              </a:buClr>
              <a:buSzPct val="75000"/>
              <a:buFont typeface="Wingdings" pitchFamily="2" charset="2"/>
              <a:buChar char="q"/>
              <a:defRPr/>
            </a:pPr>
            <a:r>
              <a:rPr lang="zh-CN" altLang="en-US" sz="2400" kern="0" dirty="0" smtClean="0">
                <a:solidFill>
                  <a:schemeClr val="tx1"/>
                </a:solidFill>
                <a:latin typeface="宋体" panose="02010600030101010101" pitchFamily="2" charset="-122"/>
                <a:ea typeface="宋体" panose="02010600030101010101" pitchFamily="2" charset="-122"/>
              </a:rPr>
              <a:t>如果在两台不同的桌面计算机运行同一个程序，那么可以说首先完成作业的那台计算机更快。如果运行的是一个数据中心，它有好几台服务器供很多用户投放作业，那么可以说在一天之内完成作业最多的那台计算机更快。作为个人计算机的用户，对降低响应时间感兴趣，而数据中心感兴趣的常常是吞吐量。</a:t>
            </a:r>
            <a:endParaRPr lang="en-US" sz="2400" kern="0" dirty="0">
              <a:solidFill>
                <a:schemeClr val="tx1"/>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33400" y="304800"/>
            <a:ext cx="8153400" cy="426142"/>
          </a:xfrm>
        </p:spPr>
        <p:txBody>
          <a:bodyPr/>
          <a:lstStyle/>
          <a:p>
            <a:r>
              <a:rPr lang="zh-CN" altLang="en-US" dirty="0" smtClean="0">
                <a:latin typeface="宋体" panose="02010600030101010101" pitchFamily="2" charset="-122"/>
                <a:ea typeface="宋体" panose="02010600030101010101" pitchFamily="2" charset="-122"/>
              </a:rPr>
              <a:t>性能的定义（速度）</a:t>
            </a:r>
            <a:endParaRPr lang="en-US" dirty="0" smtClean="0">
              <a:latin typeface="宋体" panose="02010600030101010101" pitchFamily="2" charset="-122"/>
              <a:ea typeface="宋体" panose="02010600030101010101" pitchFamily="2" charset="-122"/>
            </a:endParaRPr>
          </a:p>
        </p:txBody>
      </p:sp>
      <p:sp>
        <p:nvSpPr>
          <p:cNvPr id="31747" name="Rectangle 3"/>
          <p:cNvSpPr>
            <a:spLocks noGrp="1" noChangeArrowheads="1"/>
          </p:cNvSpPr>
          <p:nvPr>
            <p:ph type="body" idx="1"/>
          </p:nvPr>
        </p:nvSpPr>
        <p:spPr>
          <a:xfrm>
            <a:off x="533400" y="914400"/>
            <a:ext cx="8382000" cy="383695"/>
          </a:xfrm>
        </p:spPr>
        <p:txBody>
          <a:bodyPr/>
          <a:lstStyle/>
          <a:p>
            <a:r>
              <a:rPr lang="zh-CN" altLang="en-US" dirty="0" smtClean="0">
                <a:latin typeface="宋体" panose="02010600030101010101" pitchFamily="2" charset="-122"/>
                <a:ea typeface="宋体" panose="02010600030101010101" pitchFamily="2" charset="-122"/>
              </a:rPr>
              <a:t>为了最大化性能，需要最小化执行时间</a:t>
            </a:r>
            <a:endParaRPr lang="en-US" dirty="0" smtClean="0">
              <a:latin typeface="宋体" panose="02010600030101010101" pitchFamily="2" charset="-122"/>
              <a:ea typeface="宋体" panose="02010600030101010101" pitchFamily="2" charset="-122"/>
            </a:endParaRPr>
          </a:p>
        </p:txBody>
      </p:sp>
      <p:sp>
        <p:nvSpPr>
          <p:cNvPr id="904197" name="Rectangle 5"/>
          <p:cNvSpPr>
            <a:spLocks noChangeArrowheads="1"/>
          </p:cNvSpPr>
          <p:nvPr/>
        </p:nvSpPr>
        <p:spPr bwMode="auto">
          <a:xfrm>
            <a:off x="457200" y="2057400"/>
            <a:ext cx="8153400" cy="383695"/>
          </a:xfrm>
          <a:prstGeom prst="rect">
            <a:avLst/>
          </a:prstGeom>
          <a:noFill/>
          <a:ln w="12700">
            <a:noFill/>
            <a:miter lim="800000"/>
            <a:headEnd/>
            <a:tailEnd/>
          </a:ln>
        </p:spPr>
        <p:txBody>
          <a:bodyPr lIns="63500" tIns="25400" rIns="63500" bIns="25400">
            <a:spAutoFit/>
          </a:bodyPr>
          <a:lstStyle/>
          <a:p>
            <a:pPr marL="287338" indent="-287338" algn="ctr">
              <a:lnSpc>
                <a:spcPct val="90000"/>
              </a:lnSpc>
              <a:spcBef>
                <a:spcPct val="65000"/>
              </a:spcBef>
              <a:buClr>
                <a:schemeClr val="accent1"/>
              </a:buClr>
              <a:buSzPct val="75000"/>
              <a:buFont typeface="Wingdings" pitchFamily="2" charset="2"/>
              <a:buNone/>
            </a:pPr>
            <a:r>
              <a:rPr lang="zh-CN" altLang="en-US" sz="2400" dirty="0" smtClean="0">
                <a:solidFill>
                  <a:schemeClr val="tx1"/>
                </a:solidFill>
                <a:latin typeface="宋体" panose="02010600030101010101" pitchFamily="2" charset="-122"/>
                <a:ea typeface="宋体" panose="02010600030101010101" pitchFamily="2" charset="-122"/>
              </a:rPr>
              <a:t>性能</a:t>
            </a:r>
            <a:r>
              <a:rPr lang="en-US" sz="2400" baseline="-25000" dirty="0" smtClean="0">
                <a:solidFill>
                  <a:schemeClr val="tx1"/>
                </a:solidFill>
                <a:latin typeface="宋体" panose="02010600030101010101" pitchFamily="2" charset="-122"/>
                <a:ea typeface="宋体" panose="02010600030101010101" pitchFamily="2" charset="-122"/>
              </a:rPr>
              <a:t>X</a:t>
            </a:r>
            <a:r>
              <a:rPr lang="en-US" sz="2400" dirty="0" smtClean="0">
                <a:solidFill>
                  <a:schemeClr val="tx1"/>
                </a:solidFill>
                <a:latin typeface="宋体" panose="02010600030101010101" pitchFamily="2" charset="-122"/>
                <a:ea typeface="宋体" panose="02010600030101010101" pitchFamily="2" charset="-122"/>
              </a:rPr>
              <a:t> </a:t>
            </a:r>
            <a:r>
              <a:rPr lang="en-US" sz="2400" dirty="0">
                <a:solidFill>
                  <a:schemeClr val="tx1"/>
                </a:solidFill>
                <a:latin typeface="宋体" panose="02010600030101010101" pitchFamily="2" charset="-122"/>
                <a:ea typeface="宋体" panose="02010600030101010101" pitchFamily="2" charset="-122"/>
              </a:rPr>
              <a:t>= 1 / </a:t>
            </a:r>
            <a:r>
              <a:rPr lang="zh-CN" altLang="en-US" sz="2400" dirty="0" smtClean="0">
                <a:solidFill>
                  <a:schemeClr val="tx1"/>
                </a:solidFill>
                <a:latin typeface="宋体" panose="02010600030101010101" pitchFamily="2" charset="-122"/>
                <a:ea typeface="宋体" panose="02010600030101010101" pitchFamily="2" charset="-122"/>
              </a:rPr>
              <a:t>执行时间</a:t>
            </a:r>
            <a:r>
              <a:rPr lang="en-US" sz="2400" baseline="-25000" dirty="0" smtClean="0">
                <a:solidFill>
                  <a:schemeClr val="tx1"/>
                </a:solidFill>
                <a:latin typeface="宋体" panose="02010600030101010101" pitchFamily="2" charset="-122"/>
                <a:ea typeface="宋体" panose="02010600030101010101" pitchFamily="2" charset="-122"/>
              </a:rPr>
              <a:t>X</a:t>
            </a:r>
            <a:endParaRPr lang="en-US" sz="2400" baseline="-25000" dirty="0">
              <a:solidFill>
                <a:schemeClr val="tx1"/>
              </a:solidFill>
              <a:latin typeface="宋体" panose="02010600030101010101" pitchFamily="2" charset="-122"/>
              <a:ea typeface="宋体" panose="02010600030101010101" pitchFamily="2" charset="-122"/>
            </a:endParaRPr>
          </a:p>
        </p:txBody>
      </p:sp>
      <p:sp>
        <p:nvSpPr>
          <p:cNvPr id="904198" name="Rectangle 6"/>
          <p:cNvSpPr>
            <a:spLocks noChangeArrowheads="1"/>
          </p:cNvSpPr>
          <p:nvPr/>
        </p:nvSpPr>
        <p:spPr bwMode="auto">
          <a:xfrm>
            <a:off x="381000" y="2895600"/>
            <a:ext cx="8153400" cy="365125"/>
          </a:xfrm>
          <a:prstGeom prst="rect">
            <a:avLst/>
          </a:prstGeom>
          <a:noFill/>
          <a:ln w="12700">
            <a:noFill/>
            <a:miter lim="800000"/>
            <a:headEnd/>
            <a:tailEnd/>
          </a:ln>
        </p:spPr>
        <p:txBody>
          <a:bodyPr lIns="63500" tIns="25400" rIns="63500" bIns="25400">
            <a:spAutoFit/>
          </a:bodyPr>
          <a:lstStyle/>
          <a:p>
            <a:pPr marL="741363" lvl="1" indent="-246063">
              <a:lnSpc>
                <a:spcPct val="85000"/>
              </a:lnSpc>
              <a:spcBef>
                <a:spcPct val="40000"/>
              </a:spcBef>
              <a:buClr>
                <a:schemeClr val="accent1"/>
              </a:buClr>
              <a:buSzPct val="75000"/>
              <a:buFont typeface="Monotype Sorts" pitchFamily="2" charset="2"/>
              <a:buNone/>
            </a:pPr>
            <a:r>
              <a:rPr lang="zh-CN" altLang="en-US" sz="2400" dirty="0" smtClean="0">
                <a:solidFill>
                  <a:schemeClr val="tx1"/>
                </a:solidFill>
                <a:latin typeface="宋体" panose="02010600030101010101" pitchFamily="2" charset="-122"/>
                <a:ea typeface="宋体" panose="02010600030101010101" pitchFamily="2" charset="-122"/>
              </a:rPr>
              <a:t>如果</a:t>
            </a:r>
            <a:r>
              <a:rPr lang="en-US" sz="2400" dirty="0" smtClean="0">
                <a:solidFill>
                  <a:schemeClr val="tx1"/>
                </a:solidFill>
                <a:latin typeface="宋体" panose="02010600030101010101" pitchFamily="2" charset="-122"/>
                <a:ea typeface="宋体" panose="02010600030101010101" pitchFamily="2" charset="-122"/>
              </a:rPr>
              <a:t>X</a:t>
            </a:r>
            <a:r>
              <a:rPr lang="zh-CN" altLang="en-US" sz="2400" dirty="0" smtClean="0">
                <a:solidFill>
                  <a:schemeClr val="tx1"/>
                </a:solidFill>
                <a:latin typeface="宋体" panose="02010600030101010101" pitchFamily="2" charset="-122"/>
                <a:ea typeface="宋体" panose="02010600030101010101" pitchFamily="2" charset="-122"/>
              </a:rPr>
              <a:t>是</a:t>
            </a:r>
            <a:r>
              <a:rPr lang="en-US" sz="2400" dirty="0" smtClean="0">
                <a:solidFill>
                  <a:schemeClr val="tx1"/>
                </a:solidFill>
                <a:latin typeface="宋体" panose="02010600030101010101" pitchFamily="2" charset="-122"/>
                <a:ea typeface="宋体" panose="02010600030101010101" pitchFamily="2" charset="-122"/>
              </a:rPr>
              <a:t>Y</a:t>
            </a:r>
            <a:r>
              <a:rPr lang="zh-CN" altLang="en-US" sz="2400" dirty="0" smtClean="0">
                <a:solidFill>
                  <a:schemeClr val="tx1"/>
                </a:solidFill>
                <a:latin typeface="宋体" panose="02010600030101010101" pitchFamily="2" charset="-122"/>
                <a:ea typeface="宋体" panose="02010600030101010101" pitchFamily="2" charset="-122"/>
              </a:rPr>
              <a:t>的</a:t>
            </a:r>
            <a:r>
              <a:rPr lang="en-US" altLang="zh-CN" sz="2400" dirty="0" smtClean="0">
                <a:solidFill>
                  <a:schemeClr val="tx1"/>
                </a:solidFill>
                <a:latin typeface="宋体" panose="02010600030101010101" pitchFamily="2" charset="-122"/>
                <a:ea typeface="宋体" panose="02010600030101010101" pitchFamily="2" charset="-122"/>
              </a:rPr>
              <a:t>n</a:t>
            </a:r>
            <a:r>
              <a:rPr lang="zh-CN" altLang="en-US" sz="2400" dirty="0" smtClean="0">
                <a:solidFill>
                  <a:schemeClr val="tx1"/>
                </a:solidFill>
                <a:latin typeface="宋体" panose="02010600030101010101" pitchFamily="2" charset="-122"/>
                <a:ea typeface="宋体" panose="02010600030101010101" pitchFamily="2" charset="-122"/>
              </a:rPr>
              <a:t>倍快</a:t>
            </a:r>
            <a:r>
              <a:rPr lang="en-US" sz="2400" dirty="0" smtClean="0">
                <a:solidFill>
                  <a:schemeClr val="tx1"/>
                </a:solidFill>
                <a:latin typeface="宋体" panose="02010600030101010101" pitchFamily="2" charset="-122"/>
                <a:ea typeface="宋体" panose="02010600030101010101" pitchFamily="2" charset="-122"/>
              </a:rPr>
              <a:t>, </a:t>
            </a:r>
            <a:r>
              <a:rPr lang="zh-CN" altLang="en-US" sz="2400" dirty="0" smtClean="0">
                <a:solidFill>
                  <a:schemeClr val="tx1"/>
                </a:solidFill>
                <a:latin typeface="宋体" panose="02010600030101010101" pitchFamily="2" charset="-122"/>
                <a:ea typeface="宋体" panose="02010600030101010101" pitchFamily="2" charset="-122"/>
              </a:rPr>
              <a:t>那么</a:t>
            </a:r>
            <a:endParaRPr lang="en-US" sz="2400" baseline="-25000" dirty="0">
              <a:solidFill>
                <a:schemeClr val="tx1"/>
              </a:solidFill>
              <a:latin typeface="宋体" panose="02010600030101010101" pitchFamily="2" charset="-122"/>
              <a:ea typeface="宋体" panose="02010600030101010101" pitchFamily="2" charset="-122"/>
            </a:endParaRPr>
          </a:p>
        </p:txBody>
      </p:sp>
      <p:grpSp>
        <p:nvGrpSpPr>
          <p:cNvPr id="2" name="Group 10"/>
          <p:cNvGrpSpPr>
            <a:grpSpLocks/>
          </p:cNvGrpSpPr>
          <p:nvPr/>
        </p:nvGrpSpPr>
        <p:grpSpPr bwMode="auto">
          <a:xfrm>
            <a:off x="381000" y="3733802"/>
            <a:ext cx="8229600" cy="841376"/>
            <a:chOff x="240" y="2448"/>
            <a:chExt cx="5184" cy="530"/>
          </a:xfrm>
        </p:grpSpPr>
        <p:sp>
          <p:nvSpPr>
            <p:cNvPr id="31752" name="Rectangle 7"/>
            <p:cNvSpPr>
              <a:spLocks noChangeArrowheads="1"/>
            </p:cNvSpPr>
            <p:nvPr/>
          </p:nvSpPr>
          <p:spPr bwMode="auto">
            <a:xfrm>
              <a:off x="240" y="2448"/>
              <a:ext cx="5136" cy="242"/>
            </a:xfrm>
            <a:prstGeom prst="rect">
              <a:avLst/>
            </a:prstGeom>
            <a:noFill/>
            <a:ln w="12700">
              <a:noFill/>
              <a:miter lim="800000"/>
              <a:headEnd/>
              <a:tailEnd/>
            </a:ln>
          </p:spPr>
          <p:txBody>
            <a:bodyPr lIns="63500" tIns="25400" rIns="63500" bIns="25400">
              <a:spAutoFit/>
            </a:bodyPr>
            <a:lstStyle/>
            <a:p>
              <a:pPr marL="287338" indent="-287338" algn="ctr">
                <a:lnSpc>
                  <a:spcPct val="90000"/>
                </a:lnSpc>
                <a:spcBef>
                  <a:spcPct val="65000"/>
                </a:spcBef>
                <a:buClr>
                  <a:schemeClr val="accent1"/>
                </a:buClr>
                <a:buSzPct val="75000"/>
                <a:buFont typeface="Wingdings" pitchFamily="2" charset="2"/>
                <a:buNone/>
              </a:pPr>
              <a:r>
                <a:rPr lang="zh-CN" altLang="en-US" sz="2400" dirty="0" smtClean="0">
                  <a:solidFill>
                    <a:schemeClr val="tx1"/>
                  </a:solidFill>
                  <a:latin typeface="宋体" panose="02010600030101010101" pitchFamily="2" charset="-122"/>
                  <a:ea typeface="宋体" panose="02010600030101010101" pitchFamily="2" charset="-122"/>
                </a:rPr>
                <a:t>  性能</a:t>
              </a:r>
              <a:r>
                <a:rPr lang="en-US" sz="2400" baseline="-25000" dirty="0" smtClean="0">
                  <a:solidFill>
                    <a:schemeClr val="tx1"/>
                  </a:solidFill>
                  <a:latin typeface="宋体" panose="02010600030101010101" pitchFamily="2" charset="-122"/>
                  <a:ea typeface="宋体" panose="02010600030101010101" pitchFamily="2" charset="-122"/>
                </a:rPr>
                <a:t>X</a:t>
              </a:r>
              <a:r>
                <a:rPr lang="en-US" sz="2400" dirty="0" smtClean="0">
                  <a:solidFill>
                    <a:schemeClr val="tx1"/>
                  </a:solidFill>
                  <a:latin typeface="宋体" panose="02010600030101010101" pitchFamily="2" charset="-122"/>
                  <a:ea typeface="宋体" panose="02010600030101010101" pitchFamily="2" charset="-122"/>
                </a:rPr>
                <a:t>           </a:t>
              </a:r>
              <a:r>
                <a:rPr lang="zh-CN" altLang="en-US" sz="2400" dirty="0" smtClean="0">
                  <a:solidFill>
                    <a:schemeClr val="tx1"/>
                  </a:solidFill>
                  <a:latin typeface="宋体" panose="02010600030101010101" pitchFamily="2" charset="-122"/>
                  <a:ea typeface="宋体" panose="02010600030101010101" pitchFamily="2" charset="-122"/>
                </a:rPr>
                <a:t>执行时间</a:t>
              </a:r>
              <a:r>
                <a:rPr lang="en-US" sz="2400" baseline="-25000" dirty="0" smtClean="0">
                  <a:solidFill>
                    <a:schemeClr val="tx1"/>
                  </a:solidFill>
                  <a:latin typeface="宋体" panose="02010600030101010101" pitchFamily="2" charset="-122"/>
                  <a:ea typeface="宋体" panose="02010600030101010101" pitchFamily="2" charset="-122"/>
                </a:rPr>
                <a:t>Y </a:t>
              </a:r>
              <a:endParaRPr lang="en-US" sz="2400" baseline="-25000" dirty="0">
                <a:solidFill>
                  <a:schemeClr val="tx1"/>
                </a:solidFill>
                <a:latin typeface="宋体" panose="02010600030101010101" pitchFamily="2" charset="-122"/>
                <a:ea typeface="宋体" panose="02010600030101010101" pitchFamily="2" charset="-122"/>
              </a:endParaRPr>
            </a:p>
          </p:txBody>
        </p:sp>
        <p:sp>
          <p:nvSpPr>
            <p:cNvPr id="31753" name="Rectangle 8"/>
            <p:cNvSpPr>
              <a:spLocks noChangeArrowheads="1"/>
            </p:cNvSpPr>
            <p:nvPr/>
          </p:nvSpPr>
          <p:spPr bwMode="auto">
            <a:xfrm>
              <a:off x="288" y="2592"/>
              <a:ext cx="5136" cy="239"/>
            </a:xfrm>
            <a:prstGeom prst="rect">
              <a:avLst/>
            </a:prstGeom>
            <a:noFill/>
            <a:ln w="12700">
              <a:noFill/>
              <a:miter lim="800000"/>
              <a:headEnd/>
              <a:tailEnd/>
            </a:ln>
          </p:spPr>
          <p:txBody>
            <a:bodyPr lIns="63500" tIns="25400" rIns="63500" bIns="25400">
              <a:spAutoFit/>
            </a:bodyPr>
            <a:lstStyle/>
            <a:p>
              <a:pPr marL="287338" indent="-287338" algn="ctr">
                <a:lnSpc>
                  <a:spcPct val="90000"/>
                </a:lnSpc>
                <a:spcBef>
                  <a:spcPct val="65000"/>
                </a:spcBef>
                <a:buClr>
                  <a:schemeClr val="accent1"/>
                </a:buClr>
                <a:buSzPct val="75000"/>
                <a:buFont typeface="Wingdings" pitchFamily="2" charset="2"/>
                <a:buNone/>
              </a:pPr>
              <a:r>
                <a:rPr lang="en-US" sz="2400" dirty="0">
                  <a:solidFill>
                    <a:schemeClr val="tx1"/>
                  </a:solidFill>
                </a:rPr>
                <a:t>    --------------------   =    ---------------------  = n</a:t>
              </a:r>
              <a:endParaRPr lang="en-US" sz="2400" baseline="-25000" dirty="0">
                <a:solidFill>
                  <a:schemeClr val="tx1"/>
                </a:solidFill>
              </a:endParaRPr>
            </a:p>
          </p:txBody>
        </p:sp>
        <p:sp>
          <p:nvSpPr>
            <p:cNvPr id="31754" name="Rectangle 9"/>
            <p:cNvSpPr>
              <a:spLocks noChangeArrowheads="1"/>
            </p:cNvSpPr>
            <p:nvPr/>
          </p:nvSpPr>
          <p:spPr bwMode="auto">
            <a:xfrm>
              <a:off x="240" y="2736"/>
              <a:ext cx="5136" cy="242"/>
            </a:xfrm>
            <a:prstGeom prst="rect">
              <a:avLst/>
            </a:prstGeom>
            <a:noFill/>
            <a:ln w="12700">
              <a:noFill/>
              <a:miter lim="800000"/>
              <a:headEnd/>
              <a:tailEnd/>
            </a:ln>
          </p:spPr>
          <p:txBody>
            <a:bodyPr lIns="63500" tIns="25400" rIns="63500" bIns="25400">
              <a:spAutoFit/>
            </a:bodyPr>
            <a:lstStyle/>
            <a:p>
              <a:pPr marL="287338" indent="-287338" algn="ctr">
                <a:lnSpc>
                  <a:spcPct val="90000"/>
                </a:lnSpc>
                <a:spcBef>
                  <a:spcPct val="65000"/>
                </a:spcBef>
                <a:buClr>
                  <a:schemeClr val="accent1"/>
                </a:buClr>
                <a:buSzPct val="75000"/>
                <a:buFont typeface="Wingdings" pitchFamily="2" charset="2"/>
                <a:buNone/>
              </a:pPr>
              <a:r>
                <a:rPr lang="zh-CN" altLang="en-US" sz="2400" dirty="0" smtClean="0">
                  <a:solidFill>
                    <a:schemeClr val="tx1"/>
                  </a:solidFill>
                  <a:latin typeface="宋体" panose="02010600030101010101" pitchFamily="2" charset="-122"/>
                  <a:ea typeface="宋体" panose="02010600030101010101" pitchFamily="2" charset="-122"/>
                </a:rPr>
                <a:t>  性能</a:t>
              </a:r>
              <a:r>
                <a:rPr lang="en-US" sz="2400" baseline="-25000" dirty="0" smtClean="0">
                  <a:solidFill>
                    <a:schemeClr val="tx1"/>
                  </a:solidFill>
                  <a:latin typeface="宋体" panose="02010600030101010101" pitchFamily="2" charset="-122"/>
                  <a:ea typeface="宋体" panose="02010600030101010101" pitchFamily="2" charset="-122"/>
                </a:rPr>
                <a:t>Y</a:t>
              </a:r>
              <a:r>
                <a:rPr lang="en-US" sz="2400" dirty="0" smtClean="0">
                  <a:solidFill>
                    <a:schemeClr val="tx1"/>
                  </a:solidFill>
                  <a:latin typeface="宋体" panose="02010600030101010101" pitchFamily="2" charset="-122"/>
                  <a:ea typeface="宋体" panose="02010600030101010101" pitchFamily="2" charset="-122"/>
                </a:rPr>
                <a:t>           </a:t>
              </a:r>
              <a:r>
                <a:rPr lang="zh-CN" altLang="en-US" sz="2400" dirty="0" smtClean="0">
                  <a:solidFill>
                    <a:schemeClr val="tx1"/>
                  </a:solidFill>
                  <a:latin typeface="宋体" panose="02010600030101010101" pitchFamily="2" charset="-122"/>
                  <a:ea typeface="宋体" panose="02010600030101010101" pitchFamily="2" charset="-122"/>
                </a:rPr>
                <a:t>执行时间</a:t>
              </a:r>
              <a:r>
                <a:rPr lang="en-US" sz="2400" baseline="-25000" dirty="0" smtClean="0">
                  <a:solidFill>
                    <a:schemeClr val="tx1"/>
                  </a:solidFill>
                  <a:latin typeface="宋体" panose="02010600030101010101" pitchFamily="2" charset="-122"/>
                  <a:ea typeface="宋体" panose="02010600030101010101" pitchFamily="2" charset="-122"/>
                </a:rPr>
                <a:t>X </a:t>
              </a:r>
              <a:endParaRPr lang="en-US" sz="2400" baseline="-25000" dirty="0">
                <a:solidFill>
                  <a:schemeClr val="tx1"/>
                </a:solidFill>
                <a:latin typeface="宋体" panose="02010600030101010101" pitchFamily="2" charset="-122"/>
                <a:ea typeface="宋体" panose="02010600030101010101" pitchFamily="2" charset="-122"/>
              </a:endParaRPr>
            </a:p>
          </p:txBody>
        </p:sp>
      </p:grpSp>
      <p:sp>
        <p:nvSpPr>
          <p:cNvPr id="11" name="Rectangle 3"/>
          <p:cNvSpPr txBox="1">
            <a:spLocks noChangeArrowheads="1"/>
          </p:cNvSpPr>
          <p:nvPr/>
        </p:nvSpPr>
        <p:spPr bwMode="auto">
          <a:xfrm>
            <a:off x="533400" y="5257800"/>
            <a:ext cx="8382000" cy="383695"/>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defRPr/>
            </a:pPr>
            <a:r>
              <a:rPr lang="zh-CN" altLang="en-US" sz="2400" kern="0" dirty="0" smtClean="0">
                <a:solidFill>
                  <a:schemeClr val="tx1"/>
                </a:solidFill>
                <a:latin typeface="宋体" panose="02010600030101010101" pitchFamily="2" charset="-122"/>
                <a:ea typeface="宋体" panose="02010600030101010101" pitchFamily="2" charset="-122"/>
              </a:rPr>
              <a:t>降低响应时间通常会提高吞吐量</a:t>
            </a:r>
            <a:endParaRPr lang="en-US" sz="2400" kern="0" dirty="0">
              <a:solidFill>
                <a:schemeClr val="tx1"/>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41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419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4197" grpId="0"/>
      <p:bldP spid="904198"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一个相对性能的例子</a:t>
            </a:r>
            <a:endParaRPr lang="en-US" dirty="0" smtClean="0"/>
          </a:p>
        </p:txBody>
      </p:sp>
      <p:sp>
        <p:nvSpPr>
          <p:cNvPr id="33795" name="Content Placeholder 2"/>
          <p:cNvSpPr>
            <a:spLocks noGrp="1"/>
          </p:cNvSpPr>
          <p:nvPr>
            <p:ph idx="1"/>
          </p:nvPr>
        </p:nvSpPr>
        <p:spPr>
          <a:xfrm>
            <a:off x="533400" y="914400"/>
            <a:ext cx="8153400" cy="716093"/>
          </a:xfrm>
        </p:spPr>
        <p:txBody>
          <a:bodyPr/>
          <a:lstStyle/>
          <a:p>
            <a:r>
              <a:rPr lang="zh-CN" altLang="en-US" dirty="0">
                <a:latin typeface="宋体" panose="02010600030101010101" pitchFamily="2" charset="-122"/>
                <a:ea typeface="宋体" panose="02010600030101010101" pitchFamily="2" charset="-122"/>
              </a:rPr>
              <a:t>如果计算机</a:t>
            </a:r>
            <a:r>
              <a:rPr lang="en-US" altLang="zh-CN" dirty="0">
                <a:latin typeface="宋体" panose="02010600030101010101" pitchFamily="2" charset="-122"/>
                <a:ea typeface="宋体" panose="02010600030101010101" pitchFamily="2" charset="-122"/>
              </a:rPr>
              <a:t>A</a:t>
            </a:r>
            <a:r>
              <a:rPr lang="zh-CN" altLang="en-US" dirty="0">
                <a:latin typeface="宋体" panose="02010600030101010101" pitchFamily="2" charset="-122"/>
                <a:ea typeface="宋体" panose="02010600030101010101" pitchFamily="2" charset="-122"/>
              </a:rPr>
              <a:t>运行一个程序只需要</a:t>
            </a:r>
            <a:r>
              <a:rPr lang="en-US" altLang="zh-CN" dirty="0">
                <a:latin typeface="宋体" panose="02010600030101010101" pitchFamily="2" charset="-122"/>
                <a:ea typeface="宋体" panose="02010600030101010101" pitchFamily="2" charset="-122"/>
              </a:rPr>
              <a:t>10</a:t>
            </a:r>
            <a:r>
              <a:rPr lang="zh-CN" altLang="en-US" dirty="0">
                <a:latin typeface="宋体" panose="02010600030101010101" pitchFamily="2" charset="-122"/>
                <a:ea typeface="宋体" panose="02010600030101010101" pitchFamily="2" charset="-122"/>
              </a:rPr>
              <a:t>秒，而计算机</a:t>
            </a:r>
            <a:r>
              <a:rPr lang="en-US" altLang="zh-CN" dirty="0">
                <a:latin typeface="宋体" panose="02010600030101010101" pitchFamily="2" charset="-122"/>
                <a:ea typeface="宋体" panose="02010600030101010101" pitchFamily="2" charset="-122"/>
              </a:rPr>
              <a:t>B</a:t>
            </a:r>
            <a:r>
              <a:rPr lang="zh-CN" altLang="en-US" dirty="0">
                <a:latin typeface="宋体" panose="02010600030101010101" pitchFamily="2" charset="-122"/>
                <a:ea typeface="宋体" panose="02010600030101010101" pitchFamily="2" charset="-122"/>
              </a:rPr>
              <a:t>运行同样的程序需要</a:t>
            </a:r>
            <a:r>
              <a:rPr lang="en-US" altLang="zh-CN" dirty="0">
                <a:latin typeface="宋体" panose="02010600030101010101" pitchFamily="2" charset="-122"/>
                <a:ea typeface="宋体" panose="02010600030101010101" pitchFamily="2" charset="-122"/>
              </a:rPr>
              <a:t>15</a:t>
            </a:r>
            <a:r>
              <a:rPr lang="zh-CN" altLang="en-US" dirty="0">
                <a:latin typeface="宋体" panose="02010600030101010101" pitchFamily="2" charset="-122"/>
                <a:ea typeface="宋体" panose="02010600030101010101" pitchFamily="2" charset="-122"/>
              </a:rPr>
              <a:t>秒，那么计算机</a:t>
            </a:r>
            <a:r>
              <a:rPr lang="en-US" altLang="zh-CN" dirty="0">
                <a:latin typeface="宋体" panose="02010600030101010101" pitchFamily="2" charset="-122"/>
                <a:ea typeface="宋体" panose="02010600030101010101" pitchFamily="2" charset="-122"/>
              </a:rPr>
              <a:t>A</a:t>
            </a:r>
            <a:r>
              <a:rPr lang="zh-CN" altLang="en-US" dirty="0">
                <a:latin typeface="宋体" panose="02010600030101010101" pitchFamily="2" charset="-122"/>
                <a:ea typeface="宋体" panose="02010600030101010101" pitchFamily="2" charset="-122"/>
              </a:rPr>
              <a:t>比计算机</a:t>
            </a:r>
            <a:r>
              <a:rPr lang="en-US" altLang="zh-CN" dirty="0">
                <a:latin typeface="宋体" panose="02010600030101010101" pitchFamily="2" charset="-122"/>
                <a:ea typeface="宋体" panose="02010600030101010101" pitchFamily="2" charset="-122"/>
              </a:rPr>
              <a:t>B</a:t>
            </a:r>
            <a:r>
              <a:rPr lang="zh-CN" altLang="en-US" dirty="0">
                <a:latin typeface="宋体" panose="02010600030101010101" pitchFamily="2" charset="-122"/>
                <a:ea typeface="宋体" panose="02010600030101010101" pitchFamily="2" charset="-122"/>
              </a:rPr>
              <a:t>快多少？</a:t>
            </a:r>
            <a:endParaRPr lang="en-US" altLang="zh-CN" dirty="0">
              <a:latin typeface="宋体" panose="02010600030101010101" pitchFamily="2" charset="-122"/>
              <a:ea typeface="宋体" panose="02010600030101010101" pitchFamily="2" charset="-122"/>
            </a:endParaRPr>
          </a:p>
        </p:txBody>
      </p:sp>
      <p:sp>
        <p:nvSpPr>
          <p:cNvPr id="4" name="Content Placeholder 2"/>
          <p:cNvSpPr txBox="1">
            <a:spLocks/>
          </p:cNvSpPr>
          <p:nvPr/>
        </p:nvSpPr>
        <p:spPr bwMode="auto">
          <a:xfrm>
            <a:off x="533400" y="2133600"/>
            <a:ext cx="8153400" cy="384175"/>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defRPr/>
            </a:pPr>
            <a:r>
              <a:rPr lang="zh-CN" altLang="en-US" sz="2400" kern="0" dirty="0" smtClean="0">
                <a:solidFill>
                  <a:schemeClr val="tx1"/>
                </a:solidFill>
                <a:latin typeface="宋体" panose="02010600030101010101" pitchFamily="2" charset="-122"/>
                <a:ea typeface="宋体" panose="02010600030101010101" pitchFamily="2" charset="-122"/>
              </a:rPr>
              <a:t>我们知道，</a:t>
            </a:r>
            <a:r>
              <a:rPr lang="en-US" altLang="zh-CN" sz="2400" kern="0" dirty="0" smtClean="0">
                <a:solidFill>
                  <a:schemeClr val="tx1"/>
                </a:solidFill>
                <a:latin typeface="宋体" panose="02010600030101010101" pitchFamily="2" charset="-122"/>
                <a:ea typeface="宋体" panose="02010600030101010101" pitchFamily="2" charset="-122"/>
              </a:rPr>
              <a:t>A</a:t>
            </a:r>
            <a:r>
              <a:rPr lang="zh-CN" altLang="en-US" sz="2400" kern="0" dirty="0" smtClean="0">
                <a:solidFill>
                  <a:schemeClr val="tx1"/>
                </a:solidFill>
                <a:latin typeface="宋体" panose="02010600030101010101" pitchFamily="2" charset="-122"/>
                <a:ea typeface="宋体" panose="02010600030101010101" pitchFamily="2" charset="-122"/>
              </a:rPr>
              <a:t>是</a:t>
            </a:r>
            <a:r>
              <a:rPr lang="en-US" altLang="zh-CN" sz="2400" kern="0" dirty="0" smtClean="0">
                <a:solidFill>
                  <a:schemeClr val="tx1"/>
                </a:solidFill>
                <a:latin typeface="宋体" panose="02010600030101010101" pitchFamily="2" charset="-122"/>
                <a:ea typeface="宋体" panose="02010600030101010101" pitchFamily="2" charset="-122"/>
              </a:rPr>
              <a:t>B</a:t>
            </a:r>
            <a:r>
              <a:rPr lang="zh-CN" altLang="en-US" sz="2400" kern="0" dirty="0" smtClean="0">
                <a:solidFill>
                  <a:schemeClr val="tx1"/>
                </a:solidFill>
                <a:latin typeface="宋体" panose="02010600030101010101" pitchFamily="2" charset="-122"/>
                <a:ea typeface="宋体" panose="02010600030101010101" pitchFamily="2" charset="-122"/>
              </a:rPr>
              <a:t>的</a:t>
            </a:r>
            <a:r>
              <a:rPr lang="en-US" altLang="zh-CN" sz="2400" kern="0" dirty="0" smtClean="0">
                <a:solidFill>
                  <a:schemeClr val="tx1"/>
                </a:solidFill>
                <a:latin typeface="宋体" panose="02010600030101010101" pitchFamily="2" charset="-122"/>
                <a:ea typeface="宋体" panose="02010600030101010101" pitchFamily="2" charset="-122"/>
              </a:rPr>
              <a:t>n</a:t>
            </a:r>
            <a:r>
              <a:rPr lang="zh-CN" altLang="en-US" sz="2400" kern="0" dirty="0" smtClean="0">
                <a:solidFill>
                  <a:schemeClr val="tx1"/>
                </a:solidFill>
                <a:latin typeface="宋体" panose="02010600030101010101" pitchFamily="2" charset="-122"/>
                <a:ea typeface="宋体" panose="02010600030101010101" pitchFamily="2" charset="-122"/>
              </a:rPr>
              <a:t>倍快，则</a:t>
            </a:r>
            <a:endParaRPr lang="en-US" sz="2400" kern="0" dirty="0">
              <a:solidFill>
                <a:schemeClr val="tx1"/>
              </a:solidFill>
              <a:latin typeface="宋体" panose="02010600030101010101" pitchFamily="2" charset="-122"/>
              <a:ea typeface="宋体" panose="02010600030101010101" pitchFamily="2" charset="-122"/>
            </a:endParaRPr>
          </a:p>
        </p:txBody>
      </p:sp>
      <p:grpSp>
        <p:nvGrpSpPr>
          <p:cNvPr id="2" name="Group 10"/>
          <p:cNvGrpSpPr>
            <a:grpSpLocks/>
          </p:cNvGrpSpPr>
          <p:nvPr/>
        </p:nvGrpSpPr>
        <p:grpSpPr bwMode="auto">
          <a:xfrm>
            <a:off x="304800" y="2895600"/>
            <a:ext cx="8229600" cy="841375"/>
            <a:chOff x="240" y="2448"/>
            <a:chExt cx="5184" cy="530"/>
          </a:xfrm>
        </p:grpSpPr>
        <p:sp>
          <p:nvSpPr>
            <p:cNvPr id="33804" name="Rectangle 7"/>
            <p:cNvSpPr>
              <a:spLocks noChangeArrowheads="1"/>
            </p:cNvSpPr>
            <p:nvPr/>
          </p:nvSpPr>
          <p:spPr bwMode="auto">
            <a:xfrm>
              <a:off x="240" y="2448"/>
              <a:ext cx="5136" cy="242"/>
            </a:xfrm>
            <a:prstGeom prst="rect">
              <a:avLst/>
            </a:prstGeom>
            <a:noFill/>
            <a:ln w="12700">
              <a:noFill/>
              <a:miter lim="800000"/>
              <a:headEnd/>
              <a:tailEnd/>
            </a:ln>
          </p:spPr>
          <p:txBody>
            <a:bodyPr lIns="63500" tIns="25400" rIns="63500" bIns="25400">
              <a:spAutoFit/>
            </a:bodyPr>
            <a:lstStyle/>
            <a:p>
              <a:pPr marL="287338" indent="-287338" algn="ctr">
                <a:lnSpc>
                  <a:spcPct val="90000"/>
                </a:lnSpc>
                <a:spcBef>
                  <a:spcPct val="65000"/>
                </a:spcBef>
                <a:buClr>
                  <a:schemeClr val="accent1"/>
                </a:buClr>
                <a:buSzPct val="75000"/>
                <a:buFont typeface="Wingdings" pitchFamily="2" charset="2"/>
                <a:buNone/>
              </a:pPr>
              <a:r>
                <a:rPr lang="zh-CN" altLang="en-US" sz="2400" dirty="0" smtClean="0">
                  <a:solidFill>
                    <a:schemeClr val="tx1"/>
                  </a:solidFill>
                  <a:latin typeface="宋体" panose="02010600030101010101" pitchFamily="2" charset="-122"/>
                  <a:ea typeface="宋体" panose="02010600030101010101" pitchFamily="2" charset="-122"/>
                </a:rPr>
                <a:t>性能</a:t>
              </a:r>
              <a:r>
                <a:rPr lang="en-US" sz="2400" baseline="-25000" dirty="0" smtClean="0">
                  <a:solidFill>
                    <a:schemeClr val="tx1"/>
                  </a:solidFill>
                  <a:latin typeface="宋体" panose="02010600030101010101" pitchFamily="2" charset="-122"/>
                  <a:ea typeface="宋体" panose="02010600030101010101" pitchFamily="2" charset="-122"/>
                </a:rPr>
                <a:t>A</a:t>
              </a:r>
              <a:r>
                <a:rPr lang="en-US" sz="2400" dirty="0" smtClean="0">
                  <a:solidFill>
                    <a:schemeClr val="tx1"/>
                  </a:solidFill>
                  <a:latin typeface="宋体" panose="02010600030101010101" pitchFamily="2" charset="-122"/>
                  <a:ea typeface="宋体" panose="02010600030101010101" pitchFamily="2" charset="-122"/>
                </a:rPr>
                <a:t>         </a:t>
              </a:r>
              <a:r>
                <a:rPr lang="zh-CN" altLang="en-US" sz="2400" dirty="0" smtClean="0">
                  <a:solidFill>
                    <a:schemeClr val="tx1"/>
                  </a:solidFill>
                  <a:latin typeface="宋体" panose="02010600030101010101" pitchFamily="2" charset="-122"/>
                  <a:ea typeface="宋体" panose="02010600030101010101" pitchFamily="2" charset="-122"/>
                </a:rPr>
                <a:t>执行时间</a:t>
              </a:r>
              <a:r>
                <a:rPr lang="en-US" sz="2400" baseline="-25000" dirty="0" smtClean="0">
                  <a:solidFill>
                    <a:schemeClr val="tx1"/>
                  </a:solidFill>
                  <a:latin typeface="宋体" panose="02010600030101010101" pitchFamily="2" charset="-122"/>
                  <a:ea typeface="宋体" panose="02010600030101010101" pitchFamily="2" charset="-122"/>
                </a:rPr>
                <a:t>B </a:t>
              </a:r>
              <a:endParaRPr lang="en-US" sz="2400" baseline="-25000" dirty="0">
                <a:solidFill>
                  <a:schemeClr val="tx1"/>
                </a:solidFill>
                <a:latin typeface="宋体" panose="02010600030101010101" pitchFamily="2" charset="-122"/>
                <a:ea typeface="宋体" panose="02010600030101010101" pitchFamily="2" charset="-122"/>
              </a:endParaRPr>
            </a:p>
          </p:txBody>
        </p:sp>
        <p:sp>
          <p:nvSpPr>
            <p:cNvPr id="33805" name="Rectangle 8"/>
            <p:cNvSpPr>
              <a:spLocks noChangeArrowheads="1"/>
            </p:cNvSpPr>
            <p:nvPr/>
          </p:nvSpPr>
          <p:spPr bwMode="auto">
            <a:xfrm>
              <a:off x="288" y="2592"/>
              <a:ext cx="5136" cy="239"/>
            </a:xfrm>
            <a:prstGeom prst="rect">
              <a:avLst/>
            </a:prstGeom>
            <a:noFill/>
            <a:ln w="12700">
              <a:noFill/>
              <a:miter lim="800000"/>
              <a:headEnd/>
              <a:tailEnd/>
            </a:ln>
          </p:spPr>
          <p:txBody>
            <a:bodyPr lIns="63500" tIns="25400" rIns="63500" bIns="25400">
              <a:spAutoFit/>
            </a:bodyPr>
            <a:lstStyle/>
            <a:p>
              <a:pPr marL="287338" indent="-287338" algn="ctr">
                <a:lnSpc>
                  <a:spcPct val="90000"/>
                </a:lnSpc>
                <a:spcBef>
                  <a:spcPct val="65000"/>
                </a:spcBef>
                <a:buClr>
                  <a:schemeClr val="accent1"/>
                </a:buClr>
                <a:buSzPct val="75000"/>
                <a:buFont typeface="Wingdings" pitchFamily="2" charset="2"/>
                <a:buNone/>
              </a:pPr>
              <a:r>
                <a:rPr lang="en-US" sz="2400" dirty="0">
                  <a:solidFill>
                    <a:schemeClr val="tx1"/>
                  </a:solidFill>
                </a:rPr>
                <a:t>    --------------------   = </a:t>
              </a:r>
              <a:r>
                <a:rPr lang="en-US" sz="2400" dirty="0" smtClean="0">
                  <a:solidFill>
                    <a:schemeClr val="tx1"/>
                  </a:solidFill>
                </a:rPr>
                <a:t>   </a:t>
              </a:r>
              <a:r>
                <a:rPr lang="en-US" sz="2400" dirty="0">
                  <a:solidFill>
                    <a:schemeClr val="tx1"/>
                  </a:solidFill>
                </a:rPr>
                <a:t>---------------------  = n</a:t>
              </a:r>
              <a:endParaRPr lang="en-US" sz="2400" baseline="-25000" dirty="0">
                <a:solidFill>
                  <a:schemeClr val="tx1"/>
                </a:solidFill>
              </a:endParaRPr>
            </a:p>
          </p:txBody>
        </p:sp>
        <p:sp>
          <p:nvSpPr>
            <p:cNvPr id="33806" name="Rectangle 9"/>
            <p:cNvSpPr>
              <a:spLocks noChangeArrowheads="1"/>
            </p:cNvSpPr>
            <p:nvPr/>
          </p:nvSpPr>
          <p:spPr bwMode="auto">
            <a:xfrm>
              <a:off x="240" y="2736"/>
              <a:ext cx="5136" cy="242"/>
            </a:xfrm>
            <a:prstGeom prst="rect">
              <a:avLst/>
            </a:prstGeom>
            <a:noFill/>
            <a:ln w="12700">
              <a:noFill/>
              <a:miter lim="800000"/>
              <a:headEnd/>
              <a:tailEnd/>
            </a:ln>
          </p:spPr>
          <p:txBody>
            <a:bodyPr lIns="63500" tIns="25400" rIns="63500" bIns="25400">
              <a:spAutoFit/>
            </a:bodyPr>
            <a:lstStyle/>
            <a:p>
              <a:pPr marL="287338" indent="-287338" algn="ctr">
                <a:lnSpc>
                  <a:spcPct val="90000"/>
                </a:lnSpc>
                <a:spcBef>
                  <a:spcPct val="65000"/>
                </a:spcBef>
                <a:buClr>
                  <a:schemeClr val="accent1"/>
                </a:buClr>
                <a:buSzPct val="75000"/>
                <a:buFont typeface="Wingdings" pitchFamily="2" charset="2"/>
                <a:buNone/>
              </a:pPr>
              <a:r>
                <a:rPr lang="zh-CN" altLang="en-US" sz="2400" dirty="0" smtClean="0">
                  <a:solidFill>
                    <a:schemeClr val="tx1"/>
                  </a:solidFill>
                  <a:latin typeface="宋体" panose="02010600030101010101" pitchFamily="2" charset="-122"/>
                  <a:ea typeface="宋体" panose="02010600030101010101" pitchFamily="2" charset="-122"/>
                </a:rPr>
                <a:t>性能</a:t>
              </a:r>
              <a:r>
                <a:rPr lang="en-US" sz="2400" baseline="-25000" dirty="0" smtClean="0">
                  <a:solidFill>
                    <a:schemeClr val="tx1"/>
                  </a:solidFill>
                  <a:latin typeface="宋体" panose="02010600030101010101" pitchFamily="2" charset="-122"/>
                  <a:ea typeface="宋体" panose="02010600030101010101" pitchFamily="2" charset="-122"/>
                </a:rPr>
                <a:t>B</a:t>
              </a:r>
              <a:r>
                <a:rPr lang="en-US" sz="2400" dirty="0" smtClean="0">
                  <a:solidFill>
                    <a:schemeClr val="tx1"/>
                  </a:solidFill>
                  <a:latin typeface="宋体" panose="02010600030101010101" pitchFamily="2" charset="-122"/>
                  <a:ea typeface="宋体" panose="02010600030101010101" pitchFamily="2" charset="-122"/>
                </a:rPr>
                <a:t>         </a:t>
              </a:r>
              <a:r>
                <a:rPr lang="zh-CN" altLang="en-US" sz="2400" dirty="0" smtClean="0">
                  <a:solidFill>
                    <a:schemeClr val="tx1"/>
                  </a:solidFill>
                  <a:latin typeface="宋体" panose="02010600030101010101" pitchFamily="2" charset="-122"/>
                  <a:ea typeface="宋体" panose="02010600030101010101" pitchFamily="2" charset="-122"/>
                </a:rPr>
                <a:t>执行时间</a:t>
              </a:r>
              <a:r>
                <a:rPr lang="en-US" sz="2400" baseline="-25000" dirty="0" smtClean="0">
                  <a:solidFill>
                    <a:schemeClr val="tx1"/>
                  </a:solidFill>
                  <a:latin typeface="宋体" panose="02010600030101010101" pitchFamily="2" charset="-122"/>
                  <a:ea typeface="宋体" panose="02010600030101010101" pitchFamily="2" charset="-122"/>
                </a:rPr>
                <a:t>A </a:t>
              </a:r>
              <a:endParaRPr lang="en-US" sz="2400" baseline="-25000" dirty="0">
                <a:solidFill>
                  <a:schemeClr val="tx1"/>
                </a:solidFill>
                <a:latin typeface="宋体" panose="02010600030101010101" pitchFamily="2" charset="-122"/>
                <a:ea typeface="宋体" panose="02010600030101010101" pitchFamily="2" charset="-122"/>
              </a:endParaRPr>
            </a:p>
          </p:txBody>
        </p:sp>
      </p:grpSp>
      <p:grpSp>
        <p:nvGrpSpPr>
          <p:cNvPr id="3" name="Group 10"/>
          <p:cNvGrpSpPr>
            <a:grpSpLocks/>
          </p:cNvGrpSpPr>
          <p:nvPr/>
        </p:nvGrpSpPr>
        <p:grpSpPr bwMode="auto">
          <a:xfrm>
            <a:off x="3429000" y="4267200"/>
            <a:ext cx="3733800" cy="841375"/>
            <a:chOff x="240" y="2448"/>
            <a:chExt cx="5184" cy="530"/>
          </a:xfrm>
        </p:grpSpPr>
        <p:sp>
          <p:nvSpPr>
            <p:cNvPr id="33801" name="Rectangle 7"/>
            <p:cNvSpPr>
              <a:spLocks noChangeArrowheads="1"/>
            </p:cNvSpPr>
            <p:nvPr/>
          </p:nvSpPr>
          <p:spPr bwMode="auto">
            <a:xfrm>
              <a:off x="240" y="2448"/>
              <a:ext cx="5136" cy="242"/>
            </a:xfrm>
            <a:prstGeom prst="rect">
              <a:avLst/>
            </a:prstGeom>
            <a:noFill/>
            <a:ln w="12700">
              <a:noFill/>
              <a:miter lim="800000"/>
              <a:headEnd/>
              <a:tailEnd/>
            </a:ln>
          </p:spPr>
          <p:txBody>
            <a:bodyPr lIns="63500" tIns="25400" rIns="63500" bIns="25400">
              <a:spAutoFit/>
            </a:bodyPr>
            <a:lstStyle/>
            <a:p>
              <a:pPr marL="287338" indent="-287338" algn="ctr">
                <a:lnSpc>
                  <a:spcPct val="90000"/>
                </a:lnSpc>
                <a:spcBef>
                  <a:spcPct val="65000"/>
                </a:spcBef>
                <a:buClr>
                  <a:schemeClr val="accent1"/>
                </a:buClr>
                <a:buSzPct val="75000"/>
                <a:buFont typeface="Wingdings" pitchFamily="2" charset="2"/>
                <a:buNone/>
              </a:pPr>
              <a:r>
                <a:rPr lang="en-US" sz="2400">
                  <a:solidFill>
                    <a:schemeClr val="tx1"/>
                  </a:solidFill>
                </a:rPr>
                <a:t>15        </a:t>
              </a:r>
              <a:r>
                <a:rPr lang="en-US" sz="2400" baseline="-25000">
                  <a:solidFill>
                    <a:schemeClr val="tx1"/>
                  </a:solidFill>
                </a:rPr>
                <a:t> </a:t>
              </a:r>
            </a:p>
          </p:txBody>
        </p:sp>
        <p:sp>
          <p:nvSpPr>
            <p:cNvPr id="33802" name="Rectangle 8"/>
            <p:cNvSpPr>
              <a:spLocks noChangeArrowheads="1"/>
            </p:cNvSpPr>
            <p:nvPr/>
          </p:nvSpPr>
          <p:spPr bwMode="auto">
            <a:xfrm>
              <a:off x="288" y="2592"/>
              <a:ext cx="5136" cy="242"/>
            </a:xfrm>
            <a:prstGeom prst="rect">
              <a:avLst/>
            </a:prstGeom>
            <a:noFill/>
            <a:ln w="12700">
              <a:noFill/>
              <a:miter lim="800000"/>
              <a:headEnd/>
              <a:tailEnd/>
            </a:ln>
          </p:spPr>
          <p:txBody>
            <a:bodyPr lIns="63500" tIns="25400" rIns="63500" bIns="25400">
              <a:spAutoFit/>
            </a:bodyPr>
            <a:lstStyle/>
            <a:p>
              <a:pPr marL="287338" indent="-287338" algn="ctr">
                <a:lnSpc>
                  <a:spcPct val="90000"/>
                </a:lnSpc>
                <a:spcBef>
                  <a:spcPct val="65000"/>
                </a:spcBef>
                <a:buClr>
                  <a:schemeClr val="accent1"/>
                </a:buClr>
                <a:buSzPct val="75000"/>
                <a:buFont typeface="Wingdings" pitchFamily="2" charset="2"/>
                <a:buNone/>
              </a:pPr>
              <a:r>
                <a:rPr lang="en-US" sz="2400">
                  <a:solidFill>
                    <a:schemeClr val="tx1"/>
                  </a:solidFill>
                </a:rPr>
                <a:t>         ------   = 1.5</a:t>
              </a:r>
              <a:endParaRPr lang="en-US" sz="2400" baseline="-25000">
                <a:solidFill>
                  <a:schemeClr val="tx1"/>
                </a:solidFill>
              </a:endParaRPr>
            </a:p>
          </p:txBody>
        </p:sp>
        <p:sp>
          <p:nvSpPr>
            <p:cNvPr id="33803" name="Rectangle 9"/>
            <p:cNvSpPr>
              <a:spLocks noChangeArrowheads="1"/>
            </p:cNvSpPr>
            <p:nvPr/>
          </p:nvSpPr>
          <p:spPr bwMode="auto">
            <a:xfrm>
              <a:off x="240" y="2736"/>
              <a:ext cx="5136" cy="242"/>
            </a:xfrm>
            <a:prstGeom prst="rect">
              <a:avLst/>
            </a:prstGeom>
            <a:noFill/>
            <a:ln w="12700">
              <a:noFill/>
              <a:miter lim="800000"/>
              <a:headEnd/>
              <a:tailEnd/>
            </a:ln>
          </p:spPr>
          <p:txBody>
            <a:bodyPr lIns="63500" tIns="25400" rIns="63500" bIns="25400">
              <a:spAutoFit/>
            </a:bodyPr>
            <a:lstStyle/>
            <a:p>
              <a:pPr marL="287338" indent="-287338" algn="ctr">
                <a:lnSpc>
                  <a:spcPct val="90000"/>
                </a:lnSpc>
                <a:spcBef>
                  <a:spcPct val="65000"/>
                </a:spcBef>
                <a:buClr>
                  <a:schemeClr val="accent1"/>
                </a:buClr>
                <a:buSzPct val="75000"/>
                <a:buFont typeface="Wingdings" pitchFamily="2" charset="2"/>
                <a:buNone/>
              </a:pPr>
              <a:r>
                <a:rPr lang="en-US" sz="2400">
                  <a:solidFill>
                    <a:schemeClr val="tx1"/>
                  </a:solidFill>
                </a:rPr>
                <a:t>10        </a:t>
              </a:r>
              <a:r>
                <a:rPr lang="en-US" sz="2400" baseline="-25000">
                  <a:solidFill>
                    <a:schemeClr val="tx1"/>
                  </a:solidFill>
                </a:rPr>
                <a:t> </a:t>
              </a:r>
            </a:p>
          </p:txBody>
        </p:sp>
      </p:grpSp>
      <p:sp>
        <p:nvSpPr>
          <p:cNvPr id="14" name="Content Placeholder 2"/>
          <p:cNvSpPr txBox="1">
            <a:spLocks/>
          </p:cNvSpPr>
          <p:nvPr/>
        </p:nvSpPr>
        <p:spPr bwMode="auto">
          <a:xfrm>
            <a:off x="609600" y="4267200"/>
            <a:ext cx="8153400" cy="384175"/>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defRPr/>
            </a:pPr>
            <a:r>
              <a:rPr lang="zh-CN" altLang="en-US" sz="2400" kern="0" dirty="0" smtClean="0">
                <a:solidFill>
                  <a:schemeClr val="tx1"/>
                </a:solidFill>
                <a:latin typeface="宋体" panose="02010600030101010101" pitchFamily="2" charset="-122"/>
                <a:ea typeface="宋体" panose="02010600030101010101" pitchFamily="2" charset="-122"/>
              </a:rPr>
              <a:t>性能比是</a:t>
            </a:r>
            <a:endParaRPr lang="en-US" sz="2400" kern="0" dirty="0">
              <a:solidFill>
                <a:schemeClr val="tx1"/>
              </a:solidFill>
              <a:latin typeface="宋体" panose="02010600030101010101" pitchFamily="2" charset="-122"/>
              <a:ea typeface="宋体" panose="02010600030101010101" pitchFamily="2" charset="-122"/>
            </a:endParaRPr>
          </a:p>
        </p:txBody>
      </p:sp>
      <p:sp>
        <p:nvSpPr>
          <p:cNvPr id="15" name="Content Placeholder 2"/>
          <p:cNvSpPr txBox="1">
            <a:spLocks/>
          </p:cNvSpPr>
          <p:nvPr/>
        </p:nvSpPr>
        <p:spPr bwMode="auto">
          <a:xfrm>
            <a:off x="609600" y="5334000"/>
            <a:ext cx="8153400" cy="384175"/>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defRPr/>
            </a:pPr>
            <a:r>
              <a:rPr lang="zh-CN" altLang="en-US" sz="2400" kern="0" dirty="0" smtClean="0">
                <a:solidFill>
                  <a:schemeClr val="tx1"/>
                </a:solidFill>
                <a:latin typeface="宋体" panose="02010600030101010101" pitchFamily="2" charset="-122"/>
                <a:ea typeface="宋体" panose="02010600030101010101" pitchFamily="2" charset="-122"/>
              </a:rPr>
              <a:t>因此，</a:t>
            </a:r>
            <a:r>
              <a:rPr lang="en-US" altLang="zh-CN" sz="2400" kern="0" dirty="0" smtClean="0">
                <a:solidFill>
                  <a:schemeClr val="tx1"/>
                </a:solidFill>
                <a:latin typeface="宋体" panose="02010600030101010101" pitchFamily="2" charset="-122"/>
                <a:ea typeface="宋体" panose="02010600030101010101" pitchFamily="2" charset="-122"/>
              </a:rPr>
              <a:t>A</a:t>
            </a:r>
            <a:r>
              <a:rPr lang="zh-CN" altLang="en-US" sz="2400" kern="0" dirty="0" smtClean="0">
                <a:solidFill>
                  <a:schemeClr val="tx1"/>
                </a:solidFill>
                <a:latin typeface="宋体" panose="02010600030101010101" pitchFamily="2" charset="-122"/>
                <a:ea typeface="宋体" panose="02010600030101010101" pitchFamily="2" charset="-122"/>
              </a:rPr>
              <a:t>是</a:t>
            </a:r>
            <a:r>
              <a:rPr lang="en-US" altLang="zh-CN" sz="2400" kern="0" dirty="0" smtClean="0">
                <a:solidFill>
                  <a:schemeClr val="tx1"/>
                </a:solidFill>
                <a:latin typeface="宋体" panose="02010600030101010101" pitchFamily="2" charset="-122"/>
                <a:ea typeface="宋体" panose="02010600030101010101" pitchFamily="2" charset="-122"/>
              </a:rPr>
              <a:t>B</a:t>
            </a:r>
            <a:r>
              <a:rPr lang="zh-CN" altLang="en-US" sz="2400" kern="0" dirty="0" smtClean="0">
                <a:solidFill>
                  <a:schemeClr val="tx1"/>
                </a:solidFill>
                <a:latin typeface="宋体" panose="02010600030101010101" pitchFamily="2" charset="-122"/>
                <a:ea typeface="宋体" panose="02010600030101010101" pitchFamily="2" charset="-122"/>
              </a:rPr>
              <a:t>的</a:t>
            </a:r>
            <a:r>
              <a:rPr lang="en-US" altLang="zh-CN" sz="2400" kern="0" dirty="0" smtClean="0">
                <a:solidFill>
                  <a:schemeClr val="tx1"/>
                </a:solidFill>
                <a:latin typeface="宋体" panose="02010600030101010101" pitchFamily="2" charset="-122"/>
                <a:ea typeface="宋体" panose="02010600030101010101" pitchFamily="2" charset="-122"/>
              </a:rPr>
              <a:t>1.5</a:t>
            </a:r>
            <a:r>
              <a:rPr lang="zh-CN" altLang="en-US" sz="2400" kern="0" dirty="0" smtClean="0">
                <a:solidFill>
                  <a:schemeClr val="tx1"/>
                </a:solidFill>
                <a:latin typeface="宋体" panose="02010600030101010101" pitchFamily="2" charset="-122"/>
                <a:ea typeface="宋体" panose="02010600030101010101" pitchFamily="2" charset="-122"/>
              </a:rPr>
              <a:t>倍快。</a:t>
            </a:r>
            <a:endParaRPr lang="en-US" sz="2400" kern="0" dirty="0">
              <a:solidFill>
                <a:schemeClr val="tx1"/>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dirty="0" smtClean="0">
                <a:latin typeface="宋体" panose="02010600030101010101" pitchFamily="2" charset="-122"/>
                <a:ea typeface="宋体" panose="02010600030101010101" pitchFamily="2" charset="-122"/>
              </a:rPr>
              <a:t>性能因素</a:t>
            </a:r>
            <a:endParaRPr lang="en-US" dirty="0" smtClean="0">
              <a:latin typeface="宋体" panose="02010600030101010101" pitchFamily="2" charset="-122"/>
              <a:ea typeface="宋体" panose="02010600030101010101" pitchFamily="2" charset="-122"/>
            </a:endParaRPr>
          </a:p>
        </p:txBody>
      </p:sp>
      <p:sp>
        <p:nvSpPr>
          <p:cNvPr id="34819" name="Rectangle 3"/>
          <p:cNvSpPr>
            <a:spLocks noGrp="1" noChangeArrowheads="1"/>
          </p:cNvSpPr>
          <p:nvPr>
            <p:ph type="body" idx="1"/>
          </p:nvPr>
        </p:nvSpPr>
        <p:spPr>
          <a:xfrm>
            <a:off x="533400" y="762000"/>
            <a:ext cx="8153400" cy="1100814"/>
          </a:xfrm>
        </p:spPr>
        <p:txBody>
          <a:bodyPr/>
          <a:lstStyle/>
          <a:p>
            <a:r>
              <a:rPr lang="en-US" dirty="0" smtClean="0">
                <a:latin typeface="宋体" panose="02010600030101010101" pitchFamily="2" charset="-122"/>
                <a:ea typeface="宋体" panose="02010600030101010101" pitchFamily="2" charset="-122"/>
              </a:rPr>
              <a:t>CPU </a:t>
            </a:r>
            <a:r>
              <a:rPr lang="zh-CN" altLang="en-US" dirty="0" smtClean="0">
                <a:latin typeface="宋体" panose="02010600030101010101" pitchFamily="2" charset="-122"/>
                <a:ea typeface="宋体" panose="02010600030101010101" pitchFamily="2" charset="-122"/>
              </a:rPr>
              <a:t>执行时间</a:t>
            </a:r>
            <a:r>
              <a:rPr lang="en-US"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简称</a:t>
            </a:r>
            <a:r>
              <a:rPr lang="en-US" dirty="0" smtClean="0">
                <a:latin typeface="宋体" panose="02010600030101010101" pitchFamily="2" charset="-122"/>
                <a:ea typeface="宋体" panose="02010600030101010101" pitchFamily="2" charset="-122"/>
              </a:rPr>
              <a:t>CPU</a:t>
            </a:r>
            <a:r>
              <a:rPr lang="zh-CN" altLang="en-US" dirty="0" smtClean="0">
                <a:latin typeface="宋体" panose="02010600030101010101" pitchFamily="2" charset="-122"/>
                <a:ea typeface="宋体" panose="02010600030101010101" pitchFamily="2" charset="-122"/>
              </a:rPr>
              <a:t>时间</a:t>
            </a:r>
            <a:r>
              <a:rPr lang="en-US" dirty="0" smtClean="0">
                <a:latin typeface="宋体" panose="02010600030101010101" pitchFamily="2" charset="-122"/>
                <a:ea typeface="宋体" panose="02010600030101010101" pitchFamily="2" charset="-122"/>
              </a:rPr>
              <a:t>) – </a:t>
            </a:r>
            <a:r>
              <a:rPr lang="zh-CN" altLang="en-US" dirty="0" smtClean="0">
                <a:latin typeface="宋体" panose="02010600030101010101" pitchFamily="2" charset="-122"/>
                <a:ea typeface="宋体" panose="02010600030101010101" pitchFamily="2" charset="-122"/>
              </a:rPr>
              <a:t>执行某一任务在</a:t>
            </a:r>
            <a:r>
              <a:rPr lang="en-US" altLang="zh-CN" dirty="0" smtClean="0">
                <a:latin typeface="宋体" panose="02010600030101010101" pitchFamily="2" charset="-122"/>
                <a:ea typeface="宋体" panose="02010600030101010101" pitchFamily="2" charset="-122"/>
              </a:rPr>
              <a:t>CPU</a:t>
            </a:r>
            <a:r>
              <a:rPr lang="zh-CN" altLang="en-US" dirty="0" smtClean="0">
                <a:latin typeface="宋体" panose="02010600030101010101" pitchFamily="2" charset="-122"/>
                <a:ea typeface="宋体" panose="02010600030101010101" pitchFamily="2" charset="-122"/>
              </a:rPr>
              <a:t>上所花费的时间</a:t>
            </a:r>
            <a:endParaRPr lang="en-US" dirty="0" smtClean="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不包括等待</a:t>
            </a:r>
            <a:r>
              <a:rPr lang="en-US" dirty="0" smtClean="0">
                <a:latin typeface="宋体" panose="02010600030101010101" pitchFamily="2" charset="-122"/>
                <a:ea typeface="宋体" panose="02010600030101010101" pitchFamily="2" charset="-122"/>
              </a:rPr>
              <a:t>I/O</a:t>
            </a:r>
            <a:r>
              <a:rPr lang="zh-CN" altLang="en-US" dirty="0" smtClean="0">
                <a:latin typeface="宋体" panose="02010600030101010101" pitchFamily="2" charset="-122"/>
                <a:ea typeface="宋体" panose="02010600030101010101" pitchFamily="2" charset="-122"/>
              </a:rPr>
              <a:t>或运行其他程序的时间</a:t>
            </a:r>
            <a:endParaRPr lang="en-US" dirty="0" smtClean="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4828" name="Rectangle 5"/>
              <p:cNvSpPr>
                <a:spLocks noChangeArrowheads="1"/>
              </p:cNvSpPr>
              <p:nvPr/>
            </p:nvSpPr>
            <p:spPr bwMode="auto">
              <a:xfrm>
                <a:off x="457200" y="2514600"/>
                <a:ext cx="8686800" cy="328295"/>
              </a:xfrm>
              <a:prstGeom prst="rect">
                <a:avLst/>
              </a:prstGeom>
              <a:noFill/>
              <a:ln w="12700">
                <a:noFill/>
                <a:miter lim="800000"/>
                <a:headEnd/>
                <a:tailEnd/>
              </a:ln>
            </p:spPr>
            <p:txBody>
              <a:bodyPr wrap="square"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zh-CN" altLang="en-US" sz="2000" dirty="0" smtClean="0">
                    <a:solidFill>
                      <a:schemeClr val="tx1"/>
                    </a:solidFill>
                    <a:latin typeface="宋体" panose="02010600030101010101" pitchFamily="2" charset="-122"/>
                    <a:ea typeface="宋体" panose="02010600030101010101" pitchFamily="2" charset="-122"/>
                  </a:rPr>
                  <a:t>一个程序的</a:t>
                </a:r>
                <a:r>
                  <a:rPr lang="en-US" altLang="zh-CN" sz="2000" dirty="0" smtClean="0">
                    <a:solidFill>
                      <a:schemeClr val="tx1"/>
                    </a:solidFill>
                    <a:latin typeface="宋体" panose="02010600030101010101" pitchFamily="2" charset="-122"/>
                    <a:ea typeface="宋体" panose="02010600030101010101" pitchFamily="2" charset="-122"/>
                  </a:rPr>
                  <a:t>CPU</a:t>
                </a:r>
                <a:r>
                  <a:rPr lang="zh-CN" altLang="en-US" sz="2000" dirty="0" smtClean="0">
                    <a:solidFill>
                      <a:schemeClr val="tx1"/>
                    </a:solidFill>
                    <a:latin typeface="宋体" panose="02010600030101010101" pitchFamily="2" charset="-122"/>
                    <a:ea typeface="宋体" panose="02010600030101010101" pitchFamily="2" charset="-122"/>
                  </a:rPr>
                  <a:t>执行时间 </a:t>
                </a:r>
                <a:r>
                  <a:rPr lang="en-US" altLang="zh-CN" sz="2000" dirty="0" smtClean="0">
                    <a:solidFill>
                      <a:schemeClr val="tx1"/>
                    </a:solidFill>
                    <a:latin typeface="宋体" panose="02010600030101010101" pitchFamily="2" charset="-122"/>
                    <a:ea typeface="宋体" panose="02010600030101010101" pitchFamily="2" charset="-122"/>
                  </a:rPr>
                  <a:t>= </a:t>
                </a:r>
                <a:r>
                  <a:rPr lang="zh-CN" altLang="en-US" sz="2000" dirty="0" smtClean="0">
                    <a:solidFill>
                      <a:schemeClr val="tx1"/>
                    </a:solidFill>
                    <a:latin typeface="宋体" panose="02010600030101010101" pitchFamily="2" charset="-122"/>
                    <a:ea typeface="宋体" panose="02010600030101010101" pitchFamily="2" charset="-122"/>
                  </a:rPr>
                  <a:t>一个程序的</a:t>
                </a:r>
                <a:r>
                  <a:rPr lang="en-US" altLang="zh-CN" sz="2000" dirty="0" smtClean="0">
                    <a:solidFill>
                      <a:schemeClr val="tx1"/>
                    </a:solidFill>
                    <a:latin typeface="宋体" panose="02010600030101010101" pitchFamily="2" charset="-122"/>
                    <a:ea typeface="宋体" panose="02010600030101010101" pitchFamily="2" charset="-122"/>
                  </a:rPr>
                  <a:t>CPU</a:t>
                </a:r>
                <a:r>
                  <a:rPr lang="zh-CN" altLang="en-US" sz="2000" dirty="0" smtClean="0">
                    <a:solidFill>
                      <a:schemeClr val="tx1"/>
                    </a:solidFill>
                    <a:latin typeface="宋体" panose="02010600030101010101" pitchFamily="2" charset="-122"/>
                    <a:ea typeface="宋体" panose="02010600030101010101" pitchFamily="2" charset="-122"/>
                  </a:rPr>
                  <a:t>时钟周期数</a:t>
                </a:r>
                <a:r>
                  <a:rPr lang="en-US" altLang="zh-CN" sz="2000" dirty="0" smtClean="0">
                    <a:solidFill>
                      <a:schemeClr val="tx1"/>
                    </a:solidFill>
                    <a:latin typeface="宋体" panose="02010600030101010101" pitchFamily="2" charset="-122"/>
                    <a:ea typeface="宋体" panose="02010600030101010101" pitchFamily="2" charset="-122"/>
                  </a:rPr>
                  <a:t> </a:t>
                </a:r>
                <a14:m>
                  <m:oMath xmlns:m="http://schemas.openxmlformats.org/officeDocument/2006/math">
                    <m:r>
                      <a:rPr lang="en-US" altLang="zh-CN" sz="2000" b="0" i="1" smtClean="0">
                        <a:solidFill>
                          <a:schemeClr val="tx1"/>
                        </a:solidFill>
                        <a:latin typeface="Cambria Math" panose="02040503050406030204" pitchFamily="18" charset="0"/>
                        <a:ea typeface="宋体" panose="02010600030101010101" pitchFamily="2" charset="-122"/>
                      </a:rPr>
                      <m:t>× </m:t>
                    </m:r>
                  </m:oMath>
                </a14:m>
                <a:r>
                  <a:rPr lang="zh-CN" altLang="en-US" sz="2000" dirty="0" smtClean="0">
                    <a:solidFill>
                      <a:schemeClr val="tx1"/>
                    </a:solidFill>
                    <a:latin typeface="宋体" panose="02010600030101010101" pitchFamily="2" charset="-122"/>
                    <a:ea typeface="宋体" panose="02010600030101010101" pitchFamily="2" charset="-122"/>
                  </a:rPr>
                  <a:t>时钟周期时间</a:t>
                </a:r>
                <a:endParaRPr lang="en-US" sz="2000" dirty="0">
                  <a:solidFill>
                    <a:schemeClr val="tx1"/>
                  </a:solidFill>
                  <a:latin typeface="宋体" panose="02010600030101010101" pitchFamily="2" charset="-122"/>
                  <a:ea typeface="宋体" panose="02010600030101010101" pitchFamily="2" charset="-122"/>
                </a:endParaRPr>
              </a:p>
            </p:txBody>
          </p:sp>
        </mc:Choice>
        <mc:Fallback xmlns="">
          <p:sp>
            <p:nvSpPr>
              <p:cNvPr id="34828" name="Rectangle 5"/>
              <p:cNvSpPr>
                <a:spLocks noRot="1" noChangeAspect="1" noMove="1" noResize="1" noEditPoints="1" noAdjustHandles="1" noChangeArrowheads="1" noChangeShapeType="1" noTextEdit="1"/>
              </p:cNvSpPr>
              <p:nvPr/>
            </p:nvSpPr>
            <p:spPr bwMode="auto">
              <a:xfrm>
                <a:off x="457200" y="2514600"/>
                <a:ext cx="8686800" cy="328295"/>
              </a:xfrm>
              <a:prstGeom prst="rect">
                <a:avLst/>
              </a:prstGeom>
              <a:blipFill rotWithShape="0">
                <a:blip r:embed="rId3"/>
                <a:stretch>
                  <a:fillRect l="-1053" t="-30189" b="-35849"/>
                </a:stretch>
              </a:blipFill>
              <a:ln w="12700">
                <a:noFill/>
                <a:miter lim="800000"/>
                <a:headEnd/>
                <a:tailEnd/>
              </a:ln>
            </p:spPr>
            <p:txBody>
              <a:bodyPr/>
              <a:lstStyle/>
              <a:p>
                <a:r>
                  <a:rPr lang="zh-CN" altLang="en-US">
                    <a:noFill/>
                  </a:rPr>
                  <a:t> </a:t>
                </a:r>
              </a:p>
            </p:txBody>
          </p:sp>
        </mc:Fallback>
      </mc:AlternateContent>
      <p:sp>
        <p:nvSpPr>
          <p:cNvPr id="34824" name="Rectangle 10"/>
          <p:cNvSpPr>
            <a:spLocks noChangeArrowheads="1"/>
          </p:cNvSpPr>
          <p:nvPr/>
        </p:nvSpPr>
        <p:spPr bwMode="auto">
          <a:xfrm>
            <a:off x="457200" y="3481705"/>
            <a:ext cx="8382000" cy="328295"/>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zh-CN" altLang="en-US" sz="2000" dirty="0" smtClean="0">
                <a:solidFill>
                  <a:schemeClr val="tx1"/>
                </a:solidFill>
                <a:latin typeface="宋体" panose="02010600030101010101" pitchFamily="2" charset="-122"/>
                <a:ea typeface="宋体" panose="02010600030101010101" pitchFamily="2" charset="-122"/>
              </a:rPr>
              <a:t>一个程序的</a:t>
            </a:r>
            <a:r>
              <a:rPr lang="en-US" altLang="zh-CN" sz="2000" dirty="0" smtClean="0">
                <a:solidFill>
                  <a:schemeClr val="tx1"/>
                </a:solidFill>
                <a:latin typeface="宋体" panose="02010600030101010101" pitchFamily="2" charset="-122"/>
                <a:ea typeface="宋体" panose="02010600030101010101" pitchFamily="2" charset="-122"/>
              </a:rPr>
              <a:t>CPU</a:t>
            </a:r>
            <a:r>
              <a:rPr lang="zh-CN" altLang="en-US" sz="2000" dirty="0" smtClean="0">
                <a:solidFill>
                  <a:schemeClr val="tx1"/>
                </a:solidFill>
                <a:latin typeface="宋体" panose="02010600030101010101" pitchFamily="2" charset="-122"/>
                <a:ea typeface="宋体" panose="02010600030101010101" pitchFamily="2" charset="-122"/>
              </a:rPr>
              <a:t>执行时间 </a:t>
            </a:r>
            <a:r>
              <a:rPr lang="en-US" altLang="zh-CN" sz="2000" dirty="0" smtClean="0">
                <a:solidFill>
                  <a:schemeClr val="tx1"/>
                </a:solidFill>
                <a:latin typeface="宋体" panose="02010600030101010101" pitchFamily="2" charset="-122"/>
                <a:ea typeface="宋体" panose="02010600030101010101" pitchFamily="2" charset="-122"/>
              </a:rPr>
              <a:t>= </a:t>
            </a:r>
            <a:r>
              <a:rPr lang="zh-CN" altLang="en-US" sz="2000" dirty="0" smtClean="0">
                <a:solidFill>
                  <a:schemeClr val="tx1"/>
                </a:solidFill>
                <a:latin typeface="宋体" panose="02010600030101010101" pitchFamily="2" charset="-122"/>
                <a:ea typeface="宋体" panose="02010600030101010101" pitchFamily="2" charset="-122"/>
              </a:rPr>
              <a:t>一个程序的</a:t>
            </a:r>
            <a:r>
              <a:rPr lang="en-US" altLang="zh-CN" sz="2000" dirty="0" smtClean="0">
                <a:solidFill>
                  <a:schemeClr val="tx1"/>
                </a:solidFill>
                <a:latin typeface="宋体" panose="02010600030101010101" pitchFamily="2" charset="-122"/>
                <a:ea typeface="宋体" panose="02010600030101010101" pitchFamily="2" charset="-122"/>
              </a:rPr>
              <a:t>CPU</a:t>
            </a:r>
            <a:r>
              <a:rPr lang="zh-CN" altLang="en-US" sz="2000" dirty="0" smtClean="0">
                <a:solidFill>
                  <a:schemeClr val="tx1"/>
                </a:solidFill>
                <a:latin typeface="宋体" panose="02010600030101010101" pitchFamily="2" charset="-122"/>
                <a:ea typeface="宋体" panose="02010600030101010101" pitchFamily="2" charset="-122"/>
              </a:rPr>
              <a:t>时钟周期数</a:t>
            </a:r>
            <a:r>
              <a:rPr lang="en-US" altLang="zh-CN" sz="2000" dirty="0" smtClean="0">
                <a:solidFill>
                  <a:schemeClr val="tx1"/>
                </a:solidFill>
                <a:latin typeface="宋体" panose="02010600030101010101" pitchFamily="2" charset="-122"/>
                <a:ea typeface="宋体" panose="02010600030101010101" pitchFamily="2" charset="-122"/>
              </a:rPr>
              <a:t>/</a:t>
            </a:r>
            <a:r>
              <a:rPr lang="zh-CN" altLang="en-US" sz="2000" dirty="0" smtClean="0">
                <a:solidFill>
                  <a:schemeClr val="tx1"/>
                </a:solidFill>
                <a:latin typeface="宋体" panose="02010600030101010101" pitchFamily="2" charset="-122"/>
                <a:ea typeface="宋体" panose="02010600030101010101" pitchFamily="2" charset="-122"/>
              </a:rPr>
              <a:t>时钟频率</a:t>
            </a:r>
            <a:endParaRPr lang="en-US" sz="2000" dirty="0">
              <a:solidFill>
                <a:schemeClr val="tx1"/>
              </a:solidFill>
              <a:latin typeface="宋体" panose="02010600030101010101" pitchFamily="2" charset="-122"/>
              <a:ea typeface="宋体" panose="02010600030101010101" pitchFamily="2" charset="-122"/>
            </a:endParaRPr>
          </a:p>
        </p:txBody>
      </p:sp>
      <p:sp>
        <p:nvSpPr>
          <p:cNvPr id="906254" name="Rectangle 14"/>
          <p:cNvSpPr>
            <a:spLocks noChangeArrowheads="1"/>
          </p:cNvSpPr>
          <p:nvPr/>
        </p:nvSpPr>
        <p:spPr bwMode="auto">
          <a:xfrm>
            <a:off x="457200" y="4495800"/>
            <a:ext cx="8153400" cy="956159"/>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zh-CN" altLang="en-US" sz="2400" dirty="0" smtClean="0">
                <a:solidFill>
                  <a:schemeClr val="tx1"/>
                </a:solidFill>
                <a:latin typeface="宋体" panose="02010600030101010101" pitchFamily="2" charset="-122"/>
                <a:ea typeface="宋体" panose="02010600030101010101" pitchFamily="2" charset="-122"/>
              </a:rPr>
              <a:t>提高性能的方法：</a:t>
            </a:r>
            <a:endParaRPr lang="en-US" altLang="zh-CN" sz="2400" dirty="0" smtClean="0">
              <a:solidFill>
                <a:schemeClr val="tx1"/>
              </a:solidFill>
              <a:latin typeface="宋体" panose="02010600030101010101" pitchFamily="2" charset="-122"/>
              <a:ea typeface="宋体" panose="02010600030101010101" pitchFamily="2" charset="-122"/>
            </a:endParaRPr>
          </a:p>
          <a:p>
            <a:pPr>
              <a:lnSpc>
                <a:spcPct val="90000"/>
              </a:lnSpc>
              <a:spcBef>
                <a:spcPct val="65000"/>
              </a:spcBef>
              <a:buClr>
                <a:schemeClr val="accent1"/>
              </a:buClr>
              <a:buSzPct val="75000"/>
            </a:pPr>
            <a:r>
              <a:rPr lang="zh-CN" altLang="en-US" sz="2400" dirty="0" smtClean="0">
                <a:solidFill>
                  <a:schemeClr val="tx1"/>
                </a:solidFill>
                <a:latin typeface="宋体" panose="02010600030101010101" pitchFamily="2" charset="-122"/>
                <a:ea typeface="宋体" panose="02010600030101010101" pitchFamily="2" charset="-122"/>
              </a:rPr>
              <a:t>  缩短</a:t>
            </a:r>
            <a:r>
              <a:rPr lang="zh-CN" altLang="en-US" sz="2400" dirty="0" smtClean="0">
                <a:solidFill>
                  <a:srgbClr val="FF0000"/>
                </a:solidFill>
                <a:latin typeface="宋体" panose="02010600030101010101" pitchFamily="2" charset="-122"/>
                <a:ea typeface="宋体" panose="02010600030101010101" pitchFamily="2" charset="-122"/>
              </a:rPr>
              <a:t>时钟周期的长度</a:t>
            </a:r>
            <a:r>
              <a:rPr lang="zh-CN" altLang="en-US" sz="2400" dirty="0" smtClean="0">
                <a:solidFill>
                  <a:schemeClr val="tx1"/>
                </a:solidFill>
                <a:latin typeface="宋体" panose="02010600030101010101" pitchFamily="2" charset="-122"/>
                <a:ea typeface="宋体" panose="02010600030101010101" pitchFamily="2" charset="-122"/>
              </a:rPr>
              <a:t>或者减少一个程序的</a:t>
            </a:r>
            <a:r>
              <a:rPr lang="zh-CN" altLang="en-US" sz="2400" dirty="0" smtClean="0">
                <a:solidFill>
                  <a:srgbClr val="FF0000"/>
                </a:solidFill>
                <a:latin typeface="宋体" panose="02010600030101010101" pitchFamily="2" charset="-122"/>
                <a:ea typeface="宋体" panose="02010600030101010101" pitchFamily="2" charset="-122"/>
              </a:rPr>
              <a:t>时钟周期数</a:t>
            </a:r>
            <a:endParaRPr lang="en-US" sz="2400" dirty="0">
              <a:solidFill>
                <a:srgbClr val="FF0000"/>
              </a:solidFill>
              <a:latin typeface="宋体" panose="02010600030101010101" pitchFamily="2" charset="-122"/>
              <a:ea typeface="宋体" panose="02010600030101010101" pitchFamily="2" charset="-122"/>
            </a:endParaRPr>
          </a:p>
        </p:txBody>
      </p:sp>
      <p:sp>
        <p:nvSpPr>
          <p:cNvPr id="906255" name="Rectangle 15"/>
          <p:cNvSpPr>
            <a:spLocks noChangeArrowheads="1"/>
          </p:cNvSpPr>
          <p:nvPr/>
        </p:nvSpPr>
        <p:spPr bwMode="auto">
          <a:xfrm>
            <a:off x="533400" y="3027362"/>
            <a:ext cx="8153400" cy="325438"/>
          </a:xfrm>
          <a:prstGeom prst="rect">
            <a:avLst/>
          </a:prstGeom>
          <a:noFill/>
          <a:ln w="12700">
            <a:noFill/>
            <a:miter lim="800000"/>
            <a:headEnd/>
            <a:tailEnd/>
          </a:ln>
        </p:spPr>
        <p:txBody>
          <a:bodyPr lIns="63500" tIns="25400" rIns="63500" bIns="25400">
            <a:spAutoFit/>
          </a:bodyPr>
          <a:lstStyle/>
          <a:p>
            <a:pPr marL="287338" indent="-287338" algn="ctr">
              <a:lnSpc>
                <a:spcPct val="90000"/>
              </a:lnSpc>
              <a:spcBef>
                <a:spcPct val="65000"/>
              </a:spcBef>
              <a:buClr>
                <a:schemeClr val="accent1"/>
              </a:buClr>
              <a:buSzPct val="75000"/>
              <a:buFont typeface="Wingdings" pitchFamily="2" charset="2"/>
              <a:buNone/>
            </a:pPr>
            <a:r>
              <a:rPr lang="en-US" sz="2000" dirty="0">
                <a:solidFill>
                  <a:schemeClr val="tx1"/>
                </a:solidFill>
              </a:rPr>
              <a:t> </a:t>
            </a:r>
            <a:r>
              <a:rPr lang="zh-CN" altLang="en-US" sz="2000" dirty="0">
                <a:solidFill>
                  <a:schemeClr val="tx1"/>
                </a:solidFill>
                <a:latin typeface="宋体" panose="02010600030101010101" pitchFamily="2" charset="-122"/>
                <a:ea typeface="宋体" panose="02010600030101010101" pitchFamily="2" charset="-122"/>
              </a:rPr>
              <a:t>或者</a:t>
            </a:r>
            <a:endParaRPr lang="en-US" sz="20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06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6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254" grpId="0"/>
      <p:bldP spid="90625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33400" y="304800"/>
            <a:ext cx="6553200" cy="422275"/>
          </a:xfrm>
        </p:spPr>
        <p:txBody>
          <a:bodyPr/>
          <a:lstStyle/>
          <a:p>
            <a:r>
              <a:rPr lang="zh-CN" altLang="en-US" dirty="0" smtClean="0">
                <a:latin typeface="宋体" panose="02010600030101010101" pitchFamily="2" charset="-122"/>
                <a:ea typeface="宋体" panose="02010600030101010101" pitchFamily="2" charset="-122"/>
              </a:rPr>
              <a:t>复习</a:t>
            </a:r>
            <a:r>
              <a:rPr lang="en-US" dirty="0" smtClean="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机器时钟频率</a:t>
            </a:r>
            <a:endParaRPr lang="en-US" dirty="0" smtClean="0">
              <a:latin typeface="宋体" panose="02010600030101010101" pitchFamily="2" charset="-122"/>
              <a:ea typeface="宋体" panose="02010600030101010101" pitchFamily="2" charset="-122"/>
            </a:endParaRPr>
          </a:p>
        </p:txBody>
      </p:sp>
      <p:sp>
        <p:nvSpPr>
          <p:cNvPr id="35843" name="Rectangle 3"/>
          <p:cNvSpPr>
            <a:spLocks noGrp="1" noChangeArrowheads="1"/>
          </p:cNvSpPr>
          <p:nvPr>
            <p:ph type="body" idx="1"/>
          </p:nvPr>
        </p:nvSpPr>
        <p:spPr>
          <a:xfrm>
            <a:off x="533400" y="914400"/>
            <a:ext cx="8153400" cy="1289050"/>
          </a:xfrm>
        </p:spPr>
        <p:txBody>
          <a:bodyPr/>
          <a:lstStyle/>
          <a:p>
            <a:r>
              <a:rPr lang="zh-CN" altLang="en-US" dirty="0" smtClean="0">
                <a:latin typeface="宋体" panose="02010600030101010101" pitchFamily="2" charset="-122"/>
                <a:ea typeface="宋体" panose="02010600030101010101" pitchFamily="2" charset="-122"/>
              </a:rPr>
              <a:t>时钟频率</a:t>
            </a:r>
            <a:r>
              <a:rPr lang="en-US" dirty="0" smtClean="0">
                <a:latin typeface="宋体" panose="02010600030101010101" pitchFamily="2" charset="-122"/>
                <a:ea typeface="宋体" panose="02010600030101010101" pitchFamily="2" charset="-122"/>
              </a:rPr>
              <a:t> (clock cycles per second in MHz or GHz) </a:t>
            </a:r>
            <a:r>
              <a:rPr lang="zh-CN" altLang="en-US" dirty="0" smtClean="0">
                <a:latin typeface="宋体" panose="02010600030101010101" pitchFamily="2" charset="-122"/>
                <a:ea typeface="宋体" panose="02010600030101010101" pitchFamily="2" charset="-122"/>
              </a:rPr>
              <a:t>是时钟周期时间的倒数</a:t>
            </a:r>
            <a:r>
              <a:rPr lang="en-US" dirty="0" smtClean="0">
                <a:latin typeface="宋体" panose="02010600030101010101" pitchFamily="2" charset="-122"/>
                <a:ea typeface="宋体" panose="02010600030101010101" pitchFamily="2" charset="-122"/>
              </a:rPr>
              <a:t> (clock period)</a:t>
            </a:r>
            <a:endParaRPr lang="en-US" sz="2000" dirty="0" smtClean="0">
              <a:latin typeface="宋体" panose="02010600030101010101" pitchFamily="2" charset="-122"/>
              <a:ea typeface="宋体" panose="02010600030101010101" pitchFamily="2" charset="-122"/>
            </a:endParaRPr>
          </a:p>
          <a:p>
            <a:pPr algn="ctr">
              <a:buFont typeface="Wingdings" pitchFamily="2" charset="2"/>
              <a:buNone/>
            </a:pPr>
            <a:r>
              <a:rPr lang="zh-CN" altLang="en-US" dirty="0" smtClean="0">
                <a:latin typeface="宋体" panose="02010600030101010101" pitchFamily="2" charset="-122"/>
                <a:ea typeface="宋体" panose="02010600030101010101" pitchFamily="2" charset="-122"/>
              </a:rPr>
              <a:t>时钟频率</a:t>
            </a:r>
            <a:r>
              <a:rPr lang="en-US" dirty="0" smtClean="0">
                <a:latin typeface="宋体" panose="02010600030101010101" pitchFamily="2" charset="-122"/>
                <a:ea typeface="宋体" panose="02010600030101010101" pitchFamily="2" charset="-122"/>
              </a:rPr>
              <a:t>  =  1 / </a:t>
            </a:r>
            <a:r>
              <a:rPr lang="zh-CN" altLang="en-US" dirty="0" smtClean="0">
                <a:latin typeface="宋体" panose="02010600030101010101" pitchFamily="2" charset="-122"/>
                <a:ea typeface="宋体" panose="02010600030101010101" pitchFamily="2" charset="-122"/>
              </a:rPr>
              <a:t>时钟周期时间</a:t>
            </a:r>
            <a:endParaRPr lang="en-US" dirty="0" smtClean="0">
              <a:latin typeface="宋体" panose="02010600030101010101" pitchFamily="2" charset="-122"/>
              <a:ea typeface="宋体" panose="02010600030101010101" pitchFamily="2" charset="-122"/>
            </a:endParaRPr>
          </a:p>
        </p:txBody>
      </p:sp>
      <p:sp>
        <p:nvSpPr>
          <p:cNvPr id="35844" name="Line 4"/>
          <p:cNvSpPr>
            <a:spLocks noChangeShapeType="1"/>
          </p:cNvSpPr>
          <p:nvPr/>
        </p:nvSpPr>
        <p:spPr bwMode="auto">
          <a:xfrm>
            <a:off x="1524000" y="2971800"/>
            <a:ext cx="914400" cy="0"/>
          </a:xfrm>
          <a:prstGeom prst="line">
            <a:avLst/>
          </a:prstGeom>
          <a:noFill/>
          <a:ln w="19050">
            <a:solidFill>
              <a:schemeClr val="tx1"/>
            </a:solidFill>
            <a:round/>
            <a:headEnd/>
            <a:tailEnd/>
          </a:ln>
        </p:spPr>
        <p:txBody>
          <a:bodyPr wrap="none" anchor="ctr"/>
          <a:lstStyle/>
          <a:p>
            <a:endParaRPr lang="en-US"/>
          </a:p>
        </p:txBody>
      </p:sp>
      <p:sp>
        <p:nvSpPr>
          <p:cNvPr id="35845" name="Line 5"/>
          <p:cNvSpPr>
            <a:spLocks noChangeShapeType="1"/>
          </p:cNvSpPr>
          <p:nvPr/>
        </p:nvSpPr>
        <p:spPr bwMode="auto">
          <a:xfrm flipV="1">
            <a:off x="4267200" y="2514600"/>
            <a:ext cx="0" cy="457200"/>
          </a:xfrm>
          <a:prstGeom prst="line">
            <a:avLst/>
          </a:prstGeom>
          <a:noFill/>
          <a:ln w="19050">
            <a:solidFill>
              <a:schemeClr val="tx1"/>
            </a:solidFill>
            <a:round/>
            <a:headEnd/>
            <a:tailEnd/>
          </a:ln>
        </p:spPr>
        <p:txBody>
          <a:bodyPr wrap="none" anchor="ctr"/>
          <a:lstStyle/>
          <a:p>
            <a:endParaRPr lang="en-US"/>
          </a:p>
        </p:txBody>
      </p:sp>
      <p:sp>
        <p:nvSpPr>
          <p:cNvPr id="35846" name="Line 6"/>
          <p:cNvSpPr>
            <a:spLocks noChangeShapeType="1"/>
          </p:cNvSpPr>
          <p:nvPr/>
        </p:nvSpPr>
        <p:spPr bwMode="auto">
          <a:xfrm>
            <a:off x="2438400" y="2514600"/>
            <a:ext cx="914400" cy="0"/>
          </a:xfrm>
          <a:prstGeom prst="line">
            <a:avLst/>
          </a:prstGeom>
          <a:noFill/>
          <a:ln w="19050">
            <a:solidFill>
              <a:schemeClr val="tx1"/>
            </a:solidFill>
            <a:round/>
            <a:headEnd/>
            <a:tailEnd/>
          </a:ln>
        </p:spPr>
        <p:txBody>
          <a:bodyPr wrap="none" anchor="ctr"/>
          <a:lstStyle/>
          <a:p>
            <a:endParaRPr lang="en-US"/>
          </a:p>
        </p:txBody>
      </p:sp>
      <p:sp>
        <p:nvSpPr>
          <p:cNvPr id="35847" name="Line 7"/>
          <p:cNvSpPr>
            <a:spLocks noChangeShapeType="1"/>
          </p:cNvSpPr>
          <p:nvPr/>
        </p:nvSpPr>
        <p:spPr bwMode="auto">
          <a:xfrm flipV="1">
            <a:off x="2438400" y="2514600"/>
            <a:ext cx="0" cy="457200"/>
          </a:xfrm>
          <a:prstGeom prst="line">
            <a:avLst/>
          </a:prstGeom>
          <a:noFill/>
          <a:ln w="19050">
            <a:solidFill>
              <a:schemeClr val="tx1"/>
            </a:solidFill>
            <a:round/>
            <a:headEnd/>
            <a:tailEnd/>
          </a:ln>
        </p:spPr>
        <p:txBody>
          <a:bodyPr wrap="none" anchor="ctr"/>
          <a:lstStyle/>
          <a:p>
            <a:endParaRPr lang="en-US"/>
          </a:p>
        </p:txBody>
      </p:sp>
      <p:sp>
        <p:nvSpPr>
          <p:cNvPr id="35848" name="Line 8"/>
          <p:cNvSpPr>
            <a:spLocks noChangeShapeType="1"/>
          </p:cNvSpPr>
          <p:nvPr/>
        </p:nvSpPr>
        <p:spPr bwMode="auto">
          <a:xfrm>
            <a:off x="3352800" y="2971800"/>
            <a:ext cx="914400" cy="0"/>
          </a:xfrm>
          <a:prstGeom prst="line">
            <a:avLst/>
          </a:prstGeom>
          <a:noFill/>
          <a:ln w="19050">
            <a:solidFill>
              <a:schemeClr val="tx1"/>
            </a:solidFill>
            <a:round/>
            <a:headEnd/>
            <a:tailEnd/>
          </a:ln>
        </p:spPr>
        <p:txBody>
          <a:bodyPr wrap="none" anchor="ctr"/>
          <a:lstStyle/>
          <a:p>
            <a:endParaRPr lang="en-US"/>
          </a:p>
        </p:txBody>
      </p:sp>
      <p:sp>
        <p:nvSpPr>
          <p:cNvPr id="35849" name="Line 9"/>
          <p:cNvSpPr>
            <a:spLocks noChangeShapeType="1"/>
          </p:cNvSpPr>
          <p:nvPr/>
        </p:nvSpPr>
        <p:spPr bwMode="auto">
          <a:xfrm flipV="1">
            <a:off x="3352800" y="2514600"/>
            <a:ext cx="0" cy="457200"/>
          </a:xfrm>
          <a:prstGeom prst="line">
            <a:avLst/>
          </a:prstGeom>
          <a:noFill/>
          <a:ln w="19050">
            <a:solidFill>
              <a:schemeClr val="tx1"/>
            </a:solidFill>
            <a:round/>
            <a:headEnd/>
            <a:tailEnd/>
          </a:ln>
        </p:spPr>
        <p:txBody>
          <a:bodyPr wrap="none" anchor="ctr"/>
          <a:lstStyle/>
          <a:p>
            <a:endParaRPr lang="en-US"/>
          </a:p>
        </p:txBody>
      </p:sp>
      <p:sp>
        <p:nvSpPr>
          <p:cNvPr id="35850" name="Line 10"/>
          <p:cNvSpPr>
            <a:spLocks noChangeShapeType="1"/>
          </p:cNvSpPr>
          <p:nvPr/>
        </p:nvSpPr>
        <p:spPr bwMode="auto">
          <a:xfrm>
            <a:off x="4267200" y="2514600"/>
            <a:ext cx="914400" cy="0"/>
          </a:xfrm>
          <a:prstGeom prst="line">
            <a:avLst/>
          </a:prstGeom>
          <a:noFill/>
          <a:ln w="19050">
            <a:solidFill>
              <a:schemeClr val="tx1"/>
            </a:solidFill>
            <a:round/>
            <a:headEnd/>
            <a:tailEnd/>
          </a:ln>
        </p:spPr>
        <p:txBody>
          <a:bodyPr wrap="none" anchor="ctr"/>
          <a:lstStyle/>
          <a:p>
            <a:endParaRPr lang="en-US"/>
          </a:p>
        </p:txBody>
      </p:sp>
      <p:sp>
        <p:nvSpPr>
          <p:cNvPr id="35851" name="Line 11"/>
          <p:cNvSpPr>
            <a:spLocks noChangeShapeType="1"/>
          </p:cNvSpPr>
          <p:nvPr/>
        </p:nvSpPr>
        <p:spPr bwMode="auto">
          <a:xfrm flipV="1">
            <a:off x="5181600" y="2514600"/>
            <a:ext cx="0" cy="457200"/>
          </a:xfrm>
          <a:prstGeom prst="line">
            <a:avLst/>
          </a:prstGeom>
          <a:noFill/>
          <a:ln w="19050">
            <a:solidFill>
              <a:schemeClr val="tx1"/>
            </a:solidFill>
            <a:round/>
            <a:headEnd/>
            <a:tailEnd/>
          </a:ln>
        </p:spPr>
        <p:txBody>
          <a:bodyPr wrap="none" anchor="ctr"/>
          <a:lstStyle/>
          <a:p>
            <a:endParaRPr lang="en-US"/>
          </a:p>
        </p:txBody>
      </p:sp>
      <p:sp>
        <p:nvSpPr>
          <p:cNvPr id="35852" name="Line 12"/>
          <p:cNvSpPr>
            <a:spLocks noChangeShapeType="1"/>
          </p:cNvSpPr>
          <p:nvPr/>
        </p:nvSpPr>
        <p:spPr bwMode="auto">
          <a:xfrm>
            <a:off x="5181600" y="2971800"/>
            <a:ext cx="914400" cy="0"/>
          </a:xfrm>
          <a:prstGeom prst="line">
            <a:avLst/>
          </a:prstGeom>
          <a:noFill/>
          <a:ln w="19050">
            <a:solidFill>
              <a:schemeClr val="tx1"/>
            </a:solidFill>
            <a:round/>
            <a:headEnd/>
            <a:tailEnd/>
          </a:ln>
        </p:spPr>
        <p:txBody>
          <a:bodyPr wrap="none" anchor="ctr"/>
          <a:lstStyle/>
          <a:p>
            <a:endParaRPr lang="en-US"/>
          </a:p>
        </p:txBody>
      </p:sp>
      <p:sp>
        <p:nvSpPr>
          <p:cNvPr id="35853" name="Line 13"/>
          <p:cNvSpPr>
            <a:spLocks noChangeShapeType="1"/>
          </p:cNvSpPr>
          <p:nvPr/>
        </p:nvSpPr>
        <p:spPr bwMode="auto">
          <a:xfrm flipV="1">
            <a:off x="6096000" y="2514600"/>
            <a:ext cx="0" cy="457200"/>
          </a:xfrm>
          <a:prstGeom prst="line">
            <a:avLst/>
          </a:prstGeom>
          <a:noFill/>
          <a:ln w="19050">
            <a:solidFill>
              <a:schemeClr val="tx1"/>
            </a:solidFill>
            <a:round/>
            <a:headEnd/>
            <a:tailEnd/>
          </a:ln>
        </p:spPr>
        <p:txBody>
          <a:bodyPr wrap="none" anchor="ctr"/>
          <a:lstStyle/>
          <a:p>
            <a:endParaRPr lang="en-US"/>
          </a:p>
        </p:txBody>
      </p:sp>
      <p:sp>
        <p:nvSpPr>
          <p:cNvPr id="35854" name="Line 14"/>
          <p:cNvSpPr>
            <a:spLocks noChangeShapeType="1"/>
          </p:cNvSpPr>
          <p:nvPr/>
        </p:nvSpPr>
        <p:spPr bwMode="auto">
          <a:xfrm>
            <a:off x="6096000" y="2514600"/>
            <a:ext cx="914400" cy="0"/>
          </a:xfrm>
          <a:prstGeom prst="line">
            <a:avLst/>
          </a:prstGeom>
          <a:noFill/>
          <a:ln w="19050">
            <a:solidFill>
              <a:schemeClr val="tx1"/>
            </a:solidFill>
            <a:round/>
            <a:headEnd/>
            <a:tailEnd/>
          </a:ln>
        </p:spPr>
        <p:txBody>
          <a:bodyPr wrap="none" anchor="ctr"/>
          <a:lstStyle/>
          <a:p>
            <a:endParaRPr lang="en-US"/>
          </a:p>
        </p:txBody>
      </p:sp>
      <p:sp>
        <p:nvSpPr>
          <p:cNvPr id="35855" name="Line 15"/>
          <p:cNvSpPr>
            <a:spLocks noChangeShapeType="1"/>
          </p:cNvSpPr>
          <p:nvPr/>
        </p:nvSpPr>
        <p:spPr bwMode="auto">
          <a:xfrm flipV="1">
            <a:off x="7010400" y="2514600"/>
            <a:ext cx="0" cy="457200"/>
          </a:xfrm>
          <a:prstGeom prst="line">
            <a:avLst/>
          </a:prstGeom>
          <a:noFill/>
          <a:ln w="19050">
            <a:solidFill>
              <a:schemeClr val="tx1"/>
            </a:solidFill>
            <a:round/>
            <a:headEnd/>
            <a:tailEnd/>
          </a:ln>
        </p:spPr>
        <p:txBody>
          <a:bodyPr wrap="none" anchor="ctr"/>
          <a:lstStyle/>
          <a:p>
            <a:endParaRPr lang="en-US"/>
          </a:p>
        </p:txBody>
      </p:sp>
      <p:sp>
        <p:nvSpPr>
          <p:cNvPr id="35856" name="Line 16"/>
          <p:cNvSpPr>
            <a:spLocks noChangeShapeType="1"/>
          </p:cNvSpPr>
          <p:nvPr/>
        </p:nvSpPr>
        <p:spPr bwMode="auto">
          <a:xfrm>
            <a:off x="7010400" y="2971800"/>
            <a:ext cx="914400" cy="0"/>
          </a:xfrm>
          <a:prstGeom prst="line">
            <a:avLst/>
          </a:prstGeom>
          <a:noFill/>
          <a:ln w="19050">
            <a:solidFill>
              <a:schemeClr val="tx1"/>
            </a:solidFill>
            <a:round/>
            <a:headEnd/>
            <a:tailEnd/>
          </a:ln>
        </p:spPr>
        <p:txBody>
          <a:bodyPr wrap="none" anchor="ctr"/>
          <a:lstStyle/>
          <a:p>
            <a:endParaRPr lang="en-US"/>
          </a:p>
        </p:txBody>
      </p:sp>
      <p:sp>
        <p:nvSpPr>
          <p:cNvPr id="35857" name="Line 17"/>
          <p:cNvSpPr>
            <a:spLocks noChangeShapeType="1"/>
          </p:cNvSpPr>
          <p:nvPr/>
        </p:nvSpPr>
        <p:spPr bwMode="auto">
          <a:xfrm>
            <a:off x="3352800" y="3124200"/>
            <a:ext cx="0" cy="228600"/>
          </a:xfrm>
          <a:prstGeom prst="line">
            <a:avLst/>
          </a:prstGeom>
          <a:noFill/>
          <a:ln w="12700">
            <a:solidFill>
              <a:schemeClr val="tx1"/>
            </a:solidFill>
            <a:round/>
            <a:headEnd/>
            <a:tailEnd/>
          </a:ln>
        </p:spPr>
        <p:txBody>
          <a:bodyPr wrap="none" anchor="ctr"/>
          <a:lstStyle/>
          <a:p>
            <a:endParaRPr lang="en-US"/>
          </a:p>
        </p:txBody>
      </p:sp>
      <p:sp>
        <p:nvSpPr>
          <p:cNvPr id="35858" name="Line 18"/>
          <p:cNvSpPr>
            <a:spLocks noChangeShapeType="1"/>
          </p:cNvSpPr>
          <p:nvPr/>
        </p:nvSpPr>
        <p:spPr bwMode="auto">
          <a:xfrm>
            <a:off x="5181600" y="3124200"/>
            <a:ext cx="0" cy="228600"/>
          </a:xfrm>
          <a:prstGeom prst="line">
            <a:avLst/>
          </a:prstGeom>
          <a:noFill/>
          <a:ln w="12700">
            <a:solidFill>
              <a:schemeClr val="tx1"/>
            </a:solidFill>
            <a:round/>
            <a:headEnd/>
            <a:tailEnd/>
          </a:ln>
        </p:spPr>
        <p:txBody>
          <a:bodyPr wrap="none" anchor="ctr"/>
          <a:lstStyle/>
          <a:p>
            <a:endParaRPr lang="en-US"/>
          </a:p>
        </p:txBody>
      </p:sp>
      <p:sp>
        <p:nvSpPr>
          <p:cNvPr id="35859" name="Text Box 19"/>
          <p:cNvSpPr txBox="1">
            <a:spLocks noChangeArrowheads="1"/>
          </p:cNvSpPr>
          <p:nvPr/>
        </p:nvSpPr>
        <p:spPr bwMode="auto">
          <a:xfrm>
            <a:off x="3505200" y="3124200"/>
            <a:ext cx="1600200" cy="304800"/>
          </a:xfrm>
          <a:prstGeom prst="rect">
            <a:avLst/>
          </a:prstGeom>
          <a:noFill/>
          <a:ln w="12700">
            <a:noFill/>
            <a:miter lim="800000"/>
            <a:headEnd/>
            <a:tailEnd/>
          </a:ln>
        </p:spPr>
        <p:txBody>
          <a:bodyPr>
            <a:spAutoFit/>
          </a:bodyPr>
          <a:lstStyle/>
          <a:p>
            <a:pPr>
              <a:spcBef>
                <a:spcPct val="50000"/>
              </a:spcBef>
            </a:pPr>
            <a:r>
              <a:rPr lang="en-US" sz="1400" b="1">
                <a:solidFill>
                  <a:schemeClr val="tx1"/>
                </a:solidFill>
              </a:rPr>
              <a:t>one clock period</a:t>
            </a:r>
          </a:p>
        </p:txBody>
      </p:sp>
      <p:sp>
        <p:nvSpPr>
          <p:cNvPr id="35860" name="Line 20"/>
          <p:cNvSpPr>
            <a:spLocks noChangeShapeType="1"/>
          </p:cNvSpPr>
          <p:nvPr/>
        </p:nvSpPr>
        <p:spPr bwMode="auto">
          <a:xfrm flipH="1">
            <a:off x="3352800" y="3276600"/>
            <a:ext cx="228600" cy="0"/>
          </a:xfrm>
          <a:prstGeom prst="line">
            <a:avLst/>
          </a:prstGeom>
          <a:noFill/>
          <a:ln w="12700">
            <a:solidFill>
              <a:schemeClr val="tx1"/>
            </a:solidFill>
            <a:round/>
            <a:headEnd/>
            <a:tailEnd type="triangle" w="med" len="med"/>
          </a:ln>
        </p:spPr>
        <p:txBody>
          <a:bodyPr wrap="none" anchor="ctr"/>
          <a:lstStyle/>
          <a:p>
            <a:endParaRPr lang="en-US"/>
          </a:p>
        </p:txBody>
      </p:sp>
      <p:sp>
        <p:nvSpPr>
          <p:cNvPr id="35861" name="Line 21"/>
          <p:cNvSpPr>
            <a:spLocks noChangeShapeType="1"/>
          </p:cNvSpPr>
          <p:nvPr/>
        </p:nvSpPr>
        <p:spPr bwMode="auto">
          <a:xfrm>
            <a:off x="4953000" y="3276600"/>
            <a:ext cx="228600" cy="0"/>
          </a:xfrm>
          <a:prstGeom prst="line">
            <a:avLst/>
          </a:prstGeom>
          <a:noFill/>
          <a:ln w="12700">
            <a:solidFill>
              <a:schemeClr val="tx1"/>
            </a:solidFill>
            <a:round/>
            <a:headEnd/>
            <a:tailEnd type="triangle" w="med" len="med"/>
          </a:ln>
        </p:spPr>
        <p:txBody>
          <a:bodyPr wrap="none" anchor="ctr"/>
          <a:lstStyle/>
          <a:p>
            <a:endParaRPr lang="en-US"/>
          </a:p>
        </p:txBody>
      </p:sp>
      <p:sp>
        <p:nvSpPr>
          <p:cNvPr id="893974" name="Text Box 22"/>
          <p:cNvSpPr txBox="1">
            <a:spLocks noChangeArrowheads="1"/>
          </p:cNvSpPr>
          <p:nvPr/>
        </p:nvSpPr>
        <p:spPr bwMode="auto">
          <a:xfrm>
            <a:off x="1676400" y="3657600"/>
            <a:ext cx="5943600" cy="2862263"/>
          </a:xfrm>
          <a:prstGeom prst="rect">
            <a:avLst/>
          </a:prstGeom>
          <a:noFill/>
          <a:ln w="12700">
            <a:noFill/>
            <a:miter lim="800000"/>
            <a:headEnd/>
            <a:tailEnd/>
          </a:ln>
        </p:spPr>
        <p:txBody>
          <a:bodyPr>
            <a:spAutoFit/>
          </a:bodyPr>
          <a:lstStyle/>
          <a:p>
            <a:pPr>
              <a:spcBef>
                <a:spcPct val="50000"/>
              </a:spcBef>
            </a:pPr>
            <a:r>
              <a:rPr lang="en-US">
                <a:solidFill>
                  <a:schemeClr val="tx1"/>
                </a:solidFill>
              </a:rPr>
              <a:t>          10 nsec clock cycle  =&gt;  100 MHz clock rate</a:t>
            </a:r>
          </a:p>
          <a:p>
            <a:pPr>
              <a:spcBef>
                <a:spcPct val="50000"/>
              </a:spcBef>
            </a:pPr>
            <a:r>
              <a:rPr lang="en-US">
                <a:solidFill>
                  <a:schemeClr val="tx1"/>
                </a:solidFill>
              </a:rPr>
              <a:t>            5 nsec clock cycle  =&gt;  200 MHz clock rate</a:t>
            </a:r>
          </a:p>
          <a:p>
            <a:pPr>
              <a:spcBef>
                <a:spcPct val="50000"/>
              </a:spcBef>
            </a:pPr>
            <a:r>
              <a:rPr lang="en-US">
                <a:solidFill>
                  <a:schemeClr val="tx1"/>
                </a:solidFill>
              </a:rPr>
              <a:t>            2 nsec clock cycle  =&gt;  500 MHz clock rate</a:t>
            </a:r>
          </a:p>
          <a:p>
            <a:pPr>
              <a:spcBef>
                <a:spcPct val="50000"/>
              </a:spcBef>
            </a:pPr>
            <a:r>
              <a:rPr lang="en-US">
                <a:solidFill>
                  <a:schemeClr val="tx1"/>
                </a:solidFill>
              </a:rPr>
              <a:t>  1 nsec (10</a:t>
            </a:r>
            <a:r>
              <a:rPr lang="en-US" baseline="30000">
                <a:solidFill>
                  <a:schemeClr val="tx1"/>
                </a:solidFill>
              </a:rPr>
              <a:t>-9</a:t>
            </a:r>
            <a:r>
              <a:rPr lang="en-US">
                <a:solidFill>
                  <a:schemeClr val="tx1"/>
                </a:solidFill>
              </a:rPr>
              <a:t>) clock cycle   =&gt;  1 GHz (10</a:t>
            </a:r>
            <a:r>
              <a:rPr lang="en-US" baseline="30000">
                <a:solidFill>
                  <a:schemeClr val="tx1"/>
                </a:solidFill>
              </a:rPr>
              <a:t>9</a:t>
            </a:r>
            <a:r>
              <a:rPr lang="en-US">
                <a:solidFill>
                  <a:schemeClr val="tx1"/>
                </a:solidFill>
              </a:rPr>
              <a:t>) clock rate</a:t>
            </a:r>
          </a:p>
          <a:p>
            <a:pPr>
              <a:spcBef>
                <a:spcPct val="50000"/>
              </a:spcBef>
            </a:pPr>
            <a:r>
              <a:rPr lang="en-US">
                <a:solidFill>
                  <a:schemeClr val="tx1"/>
                </a:solidFill>
              </a:rPr>
              <a:t>        500 psec clock cycle  =&gt;   2 GHz clock rate</a:t>
            </a:r>
          </a:p>
          <a:p>
            <a:pPr>
              <a:spcBef>
                <a:spcPct val="50000"/>
              </a:spcBef>
            </a:pPr>
            <a:r>
              <a:rPr lang="en-US">
                <a:solidFill>
                  <a:schemeClr val="tx1"/>
                </a:solidFill>
              </a:rPr>
              <a:t>        250 psec clock cycle  =&gt;   4 GHz clock rate</a:t>
            </a:r>
          </a:p>
          <a:p>
            <a:pPr>
              <a:spcBef>
                <a:spcPct val="50000"/>
              </a:spcBef>
            </a:pPr>
            <a:r>
              <a:rPr lang="en-US">
                <a:solidFill>
                  <a:schemeClr val="tx1"/>
                </a:solidFill>
              </a:rPr>
              <a:t>        200 psec clock cycle  =&gt;   5 GHz clock rate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39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397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提高性能的例子</a:t>
            </a:r>
            <a:endParaRPr lang="en-US" dirty="0" smtClean="0">
              <a:latin typeface="宋体" panose="02010600030101010101" pitchFamily="2" charset="-122"/>
              <a:ea typeface="宋体" panose="02010600030101010101" pitchFamily="2" charset="-122"/>
            </a:endParaRPr>
          </a:p>
        </p:txBody>
      </p:sp>
      <p:sp>
        <p:nvSpPr>
          <p:cNvPr id="37891" name="Content Placeholder 2"/>
          <p:cNvSpPr>
            <a:spLocks noGrp="1"/>
          </p:cNvSpPr>
          <p:nvPr>
            <p:ph idx="1"/>
          </p:nvPr>
        </p:nvSpPr>
        <p:spPr>
          <a:xfrm>
            <a:off x="533400" y="914400"/>
            <a:ext cx="8153400" cy="1436291"/>
          </a:xfrm>
        </p:spPr>
        <p:txBody>
          <a:bodyPr/>
          <a:lstStyle/>
          <a:p>
            <a:r>
              <a:rPr lang="zh-CN" altLang="en-US" sz="2000" dirty="0" smtClean="0">
                <a:latin typeface="宋体" panose="02010600030101010101" pitchFamily="2" charset="-122"/>
                <a:ea typeface="宋体" panose="02010600030101010101" pitchFamily="2" charset="-122"/>
              </a:rPr>
              <a:t>某程序在一台时钟频率为</a:t>
            </a:r>
            <a:r>
              <a:rPr lang="en-US" altLang="zh-CN" sz="2000" dirty="0" smtClean="0">
                <a:latin typeface="宋体" panose="02010600030101010101" pitchFamily="2" charset="-122"/>
                <a:ea typeface="宋体" panose="02010600030101010101" pitchFamily="2" charset="-122"/>
              </a:rPr>
              <a:t>2GHz</a:t>
            </a:r>
            <a:r>
              <a:rPr lang="zh-CN" altLang="en-US" sz="2000" dirty="0" smtClean="0">
                <a:latin typeface="宋体" panose="02010600030101010101" pitchFamily="2" charset="-122"/>
                <a:ea typeface="宋体" panose="02010600030101010101" pitchFamily="2" charset="-122"/>
              </a:rPr>
              <a:t>的计算机</a:t>
            </a:r>
            <a:r>
              <a:rPr lang="en-US" altLang="zh-CN" sz="2000" dirty="0" smtClean="0">
                <a:latin typeface="宋体" panose="02010600030101010101" pitchFamily="2" charset="-122"/>
                <a:ea typeface="宋体" panose="02010600030101010101" pitchFamily="2" charset="-122"/>
              </a:rPr>
              <a:t>A</a:t>
            </a:r>
            <a:r>
              <a:rPr lang="zh-CN" altLang="en-US" sz="2000" dirty="0" smtClean="0">
                <a:latin typeface="宋体" panose="02010600030101010101" pitchFamily="2" charset="-122"/>
                <a:ea typeface="宋体" panose="02010600030101010101" pitchFamily="2" charset="-122"/>
              </a:rPr>
              <a:t>上运行需要</a:t>
            </a:r>
            <a:r>
              <a:rPr lang="en-US" altLang="zh-CN" sz="2000" dirty="0" smtClean="0">
                <a:latin typeface="宋体" panose="02010600030101010101" pitchFamily="2" charset="-122"/>
                <a:ea typeface="宋体" panose="02010600030101010101" pitchFamily="2" charset="-122"/>
              </a:rPr>
              <a:t>10</a:t>
            </a:r>
            <a:r>
              <a:rPr lang="zh-CN" altLang="en-US" sz="2000" dirty="0" smtClean="0">
                <a:latin typeface="宋体" panose="02010600030101010101" pitchFamily="2" charset="-122"/>
                <a:ea typeface="宋体" panose="02010600030101010101" pitchFamily="2" charset="-122"/>
              </a:rPr>
              <a:t>秒。现在将设计一台计算机</a:t>
            </a:r>
            <a:r>
              <a:rPr lang="en-US" altLang="zh-CN" sz="2000" dirty="0" smtClean="0">
                <a:latin typeface="宋体" panose="02010600030101010101" pitchFamily="2" charset="-122"/>
                <a:ea typeface="宋体" panose="02010600030101010101" pitchFamily="2" charset="-122"/>
              </a:rPr>
              <a:t>B</a:t>
            </a:r>
            <a:r>
              <a:rPr lang="zh-CN" altLang="en-US" sz="2000" dirty="0" smtClean="0">
                <a:latin typeface="宋体" panose="02010600030101010101" pitchFamily="2" charset="-122"/>
                <a:ea typeface="宋体" panose="02010600030101010101" pitchFamily="2" charset="-122"/>
              </a:rPr>
              <a:t>，希望将运行时间缩短为</a:t>
            </a:r>
            <a:r>
              <a:rPr lang="en-US" altLang="zh-CN" sz="2000" dirty="0" smtClean="0">
                <a:latin typeface="宋体" panose="02010600030101010101" pitchFamily="2" charset="-122"/>
                <a:ea typeface="宋体" panose="02010600030101010101" pitchFamily="2" charset="-122"/>
              </a:rPr>
              <a:t>6</a:t>
            </a:r>
            <a:r>
              <a:rPr lang="zh-CN" altLang="en-US" sz="2000" dirty="0" smtClean="0">
                <a:latin typeface="宋体" panose="02010600030101010101" pitchFamily="2" charset="-122"/>
                <a:ea typeface="宋体" panose="02010600030101010101" pitchFamily="2" charset="-122"/>
              </a:rPr>
              <a:t>秒。计算机设计者采用的方法是提高时钟频率，但这会影响</a:t>
            </a:r>
            <a:r>
              <a:rPr lang="en-US" altLang="zh-CN" sz="2000" dirty="0" smtClean="0">
                <a:latin typeface="宋体" panose="02010600030101010101" pitchFamily="2" charset="-122"/>
                <a:ea typeface="宋体" panose="02010600030101010101" pitchFamily="2" charset="-122"/>
              </a:rPr>
              <a:t>CPU</a:t>
            </a:r>
            <a:r>
              <a:rPr lang="zh-CN" altLang="en-US" sz="2000" dirty="0" smtClean="0">
                <a:latin typeface="宋体" panose="02010600030101010101" pitchFamily="2" charset="-122"/>
                <a:ea typeface="宋体" panose="02010600030101010101" pitchFamily="2" charset="-122"/>
              </a:rPr>
              <a:t>其余部分的设计，使计算机</a:t>
            </a:r>
            <a:r>
              <a:rPr lang="en-US" altLang="zh-CN" sz="2000" dirty="0" smtClean="0">
                <a:latin typeface="宋体" panose="02010600030101010101" pitchFamily="2" charset="-122"/>
                <a:ea typeface="宋体" panose="02010600030101010101" pitchFamily="2" charset="-122"/>
              </a:rPr>
              <a:t>B</a:t>
            </a:r>
            <a:r>
              <a:rPr lang="zh-CN" altLang="en-US" sz="2000" dirty="0" smtClean="0">
                <a:latin typeface="宋体" panose="02010600030101010101" pitchFamily="2" charset="-122"/>
                <a:ea typeface="宋体" panose="02010600030101010101" pitchFamily="2" charset="-122"/>
              </a:rPr>
              <a:t>运行该程序时需要相当于计算机</a:t>
            </a:r>
            <a:r>
              <a:rPr lang="en-US" altLang="zh-CN" sz="2000" dirty="0" smtClean="0">
                <a:latin typeface="宋体" panose="02010600030101010101" pitchFamily="2" charset="-122"/>
                <a:ea typeface="宋体" panose="02010600030101010101" pitchFamily="2" charset="-122"/>
              </a:rPr>
              <a:t>A1.2</a:t>
            </a:r>
            <a:r>
              <a:rPr lang="zh-CN" altLang="en-US" sz="2000" dirty="0" smtClean="0">
                <a:latin typeface="宋体" panose="02010600030101010101" pitchFamily="2" charset="-122"/>
                <a:ea typeface="宋体" panose="02010600030101010101" pitchFamily="2" charset="-122"/>
              </a:rPr>
              <a:t>倍的时钟周期数。那么设计者需要将时钟频率提高到多少？</a:t>
            </a:r>
            <a:endParaRPr lang="en-US" sz="2000" dirty="0" smtClean="0">
              <a:latin typeface="宋体" panose="02010600030101010101" pitchFamily="2" charset="-122"/>
              <a:ea typeface="宋体" panose="02010600030101010101" pitchFamily="2" charset="-122"/>
            </a:endParaRPr>
          </a:p>
        </p:txBody>
      </p:sp>
      <p:grpSp>
        <p:nvGrpSpPr>
          <p:cNvPr id="2" name="Group 13"/>
          <p:cNvGrpSpPr>
            <a:grpSpLocks/>
          </p:cNvGrpSpPr>
          <p:nvPr/>
        </p:nvGrpSpPr>
        <p:grpSpPr bwMode="auto">
          <a:xfrm>
            <a:off x="381000" y="2819400"/>
            <a:ext cx="8458200" cy="765175"/>
            <a:chOff x="240" y="2736"/>
            <a:chExt cx="5328" cy="482"/>
          </a:xfrm>
        </p:grpSpPr>
        <p:sp>
          <p:nvSpPr>
            <p:cNvPr id="37902" name="Rectangle 10"/>
            <p:cNvSpPr>
              <a:spLocks noChangeArrowheads="1"/>
            </p:cNvSpPr>
            <p:nvPr/>
          </p:nvSpPr>
          <p:spPr bwMode="auto">
            <a:xfrm>
              <a:off x="288" y="2736"/>
              <a:ext cx="5280" cy="242"/>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dirty="0">
                  <a:solidFill>
                    <a:schemeClr val="tx1"/>
                  </a:solidFill>
                </a:rPr>
                <a:t>               CPU </a:t>
              </a:r>
              <a:r>
                <a:rPr lang="zh-CN" altLang="en-US" sz="2400" dirty="0" smtClean="0">
                  <a:solidFill>
                    <a:schemeClr val="tx1"/>
                  </a:solidFill>
                </a:rPr>
                <a:t>时间</a:t>
              </a:r>
              <a:r>
                <a:rPr lang="en-US" sz="2400" baseline="-25000" dirty="0" smtClean="0">
                  <a:solidFill>
                    <a:schemeClr val="tx1"/>
                  </a:solidFill>
                </a:rPr>
                <a:t>A</a:t>
              </a:r>
              <a:r>
                <a:rPr lang="en-US" sz="2400" dirty="0" smtClean="0">
                  <a:solidFill>
                    <a:schemeClr val="tx1"/>
                  </a:solidFill>
                </a:rPr>
                <a:t>          CPU </a:t>
              </a:r>
              <a:r>
                <a:rPr lang="zh-CN" altLang="en-US" sz="2400" dirty="0" smtClean="0">
                  <a:solidFill>
                    <a:schemeClr val="tx1"/>
                  </a:solidFill>
                </a:rPr>
                <a:t>时钟周期数</a:t>
              </a:r>
              <a:r>
                <a:rPr lang="en-US" sz="2400" baseline="-25000" dirty="0" smtClean="0">
                  <a:solidFill>
                    <a:schemeClr val="tx1"/>
                  </a:solidFill>
                </a:rPr>
                <a:t>A</a:t>
              </a:r>
              <a:endParaRPr lang="en-US" sz="2400" baseline="-25000" dirty="0">
                <a:solidFill>
                  <a:schemeClr val="tx1"/>
                </a:solidFill>
              </a:endParaRPr>
            </a:p>
          </p:txBody>
        </p:sp>
        <p:sp>
          <p:nvSpPr>
            <p:cNvPr id="37903" name="Rectangle 11"/>
            <p:cNvSpPr>
              <a:spLocks noChangeArrowheads="1"/>
            </p:cNvSpPr>
            <p:nvPr/>
          </p:nvSpPr>
          <p:spPr bwMode="auto">
            <a:xfrm>
              <a:off x="240" y="2976"/>
              <a:ext cx="4416" cy="242"/>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dirty="0">
                  <a:solidFill>
                    <a:schemeClr val="tx1"/>
                  </a:solidFill>
                </a:rPr>
                <a:t>                                             </a:t>
              </a:r>
              <a:r>
                <a:rPr lang="en-US" sz="2400" dirty="0" smtClean="0">
                  <a:solidFill>
                    <a:schemeClr val="tx1"/>
                  </a:solidFill>
                </a:rPr>
                <a:t>  </a:t>
              </a:r>
              <a:r>
                <a:rPr lang="zh-CN" altLang="en-US" sz="2400" dirty="0" smtClean="0">
                  <a:solidFill>
                    <a:schemeClr val="tx1"/>
                  </a:solidFill>
                </a:rPr>
                <a:t>时钟频率</a:t>
              </a:r>
              <a:r>
                <a:rPr lang="en-US" sz="2400" baseline="-25000" dirty="0" smtClean="0">
                  <a:solidFill>
                    <a:schemeClr val="tx1"/>
                  </a:solidFill>
                </a:rPr>
                <a:t>A</a:t>
              </a:r>
              <a:r>
                <a:rPr lang="en-US" sz="2400" dirty="0" smtClean="0">
                  <a:solidFill>
                    <a:schemeClr val="tx1"/>
                  </a:solidFill>
                </a:rPr>
                <a:t>   </a:t>
              </a:r>
              <a:endParaRPr lang="en-US" sz="2400" dirty="0">
                <a:solidFill>
                  <a:schemeClr val="tx1"/>
                </a:solidFill>
              </a:endParaRPr>
            </a:p>
          </p:txBody>
        </p:sp>
        <p:sp>
          <p:nvSpPr>
            <p:cNvPr id="37904" name="Rectangle 12"/>
            <p:cNvSpPr>
              <a:spLocks noChangeArrowheads="1"/>
            </p:cNvSpPr>
            <p:nvPr/>
          </p:nvSpPr>
          <p:spPr bwMode="auto">
            <a:xfrm>
              <a:off x="240" y="2830"/>
              <a:ext cx="5328" cy="242"/>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dirty="0">
                  <a:solidFill>
                    <a:schemeClr val="tx1"/>
                  </a:solidFill>
                </a:rPr>
                <a:t>                                   =   </a:t>
              </a:r>
              <a:r>
                <a:rPr lang="en-US" sz="2400" dirty="0" smtClean="0">
                  <a:solidFill>
                    <a:schemeClr val="tx1"/>
                  </a:solidFill>
                </a:rPr>
                <a:t>-------------------------------</a:t>
              </a:r>
              <a:endParaRPr lang="en-US" sz="2400" dirty="0">
                <a:solidFill>
                  <a:schemeClr val="tx1"/>
                </a:solidFill>
              </a:endParaRPr>
            </a:p>
          </p:txBody>
        </p:sp>
      </p:grpSp>
      <p:sp>
        <p:nvSpPr>
          <p:cNvPr id="8" name="Rectangle 3"/>
          <p:cNvSpPr txBox="1">
            <a:spLocks noChangeArrowheads="1"/>
          </p:cNvSpPr>
          <p:nvPr/>
        </p:nvSpPr>
        <p:spPr bwMode="auto">
          <a:xfrm>
            <a:off x="1752600" y="3810000"/>
            <a:ext cx="8153400" cy="716093"/>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defRPr/>
            </a:pPr>
            <a:r>
              <a:rPr lang="en-US" sz="2400" kern="0" dirty="0">
                <a:solidFill>
                  <a:schemeClr val="tx1"/>
                </a:solidFill>
                <a:latin typeface="+mn-lt"/>
              </a:rPr>
              <a:t>CPU </a:t>
            </a:r>
            <a:r>
              <a:rPr lang="zh-CN" altLang="en-US" sz="2400" kern="0" dirty="0" smtClean="0">
                <a:solidFill>
                  <a:schemeClr val="tx1"/>
                </a:solidFill>
                <a:latin typeface="+mn-lt"/>
              </a:rPr>
              <a:t>时钟周期数</a:t>
            </a:r>
            <a:r>
              <a:rPr lang="en-US" sz="2400" kern="0" baseline="-25000" dirty="0" smtClean="0">
                <a:solidFill>
                  <a:schemeClr val="tx1"/>
                </a:solidFill>
                <a:latin typeface="+mn-lt"/>
              </a:rPr>
              <a:t>A</a:t>
            </a:r>
            <a:r>
              <a:rPr lang="en-US" sz="2400" kern="0" dirty="0" smtClean="0">
                <a:solidFill>
                  <a:schemeClr val="tx1"/>
                </a:solidFill>
                <a:latin typeface="+mn-lt"/>
              </a:rPr>
              <a:t> </a:t>
            </a:r>
            <a:r>
              <a:rPr lang="en-US" sz="2400" kern="0" dirty="0">
                <a:solidFill>
                  <a:schemeClr val="tx1"/>
                </a:solidFill>
                <a:latin typeface="+mn-lt"/>
              </a:rPr>
              <a:t>= 10 </a:t>
            </a:r>
            <a:r>
              <a:rPr lang="zh-CN" altLang="en-US" sz="2400" kern="0" dirty="0" smtClean="0">
                <a:solidFill>
                  <a:schemeClr val="tx1"/>
                </a:solidFill>
                <a:latin typeface="+mn-lt"/>
              </a:rPr>
              <a:t>秒</a:t>
            </a:r>
            <a:r>
              <a:rPr lang="en-US" sz="2400" kern="0" dirty="0" smtClean="0">
                <a:solidFill>
                  <a:schemeClr val="tx1"/>
                </a:solidFill>
                <a:latin typeface="+mn-lt"/>
              </a:rPr>
              <a:t>x </a:t>
            </a:r>
            <a:r>
              <a:rPr lang="en-US" sz="2400" kern="0" dirty="0">
                <a:solidFill>
                  <a:schemeClr val="tx1"/>
                </a:solidFill>
                <a:latin typeface="+mn-lt"/>
              </a:rPr>
              <a:t>2 x 10</a:t>
            </a:r>
            <a:r>
              <a:rPr lang="en-US" sz="2400" kern="0" baseline="30000" dirty="0">
                <a:solidFill>
                  <a:schemeClr val="tx1"/>
                </a:solidFill>
                <a:latin typeface="+mn-lt"/>
              </a:rPr>
              <a:t>9</a:t>
            </a:r>
            <a:r>
              <a:rPr lang="en-US" sz="2400" kern="0" dirty="0">
                <a:solidFill>
                  <a:schemeClr val="tx1"/>
                </a:solidFill>
                <a:latin typeface="+mn-lt"/>
              </a:rPr>
              <a:t> </a:t>
            </a:r>
            <a:r>
              <a:rPr lang="zh-CN" altLang="en-US" sz="2400" kern="0" dirty="0">
                <a:solidFill>
                  <a:schemeClr val="tx1"/>
                </a:solidFill>
                <a:latin typeface="+mn-lt"/>
              </a:rPr>
              <a:t>周期数</a:t>
            </a:r>
            <a:r>
              <a:rPr lang="en-US" sz="2400" kern="0" dirty="0" smtClean="0">
                <a:solidFill>
                  <a:schemeClr val="tx1"/>
                </a:solidFill>
                <a:latin typeface="+mn-lt"/>
              </a:rPr>
              <a:t>/</a:t>
            </a:r>
            <a:r>
              <a:rPr lang="zh-CN" altLang="en-US" sz="2400" kern="0" dirty="0" smtClean="0">
                <a:solidFill>
                  <a:schemeClr val="tx1"/>
                </a:solidFill>
                <a:latin typeface="+mn-lt"/>
              </a:rPr>
              <a:t>秒</a:t>
            </a:r>
            <a:r>
              <a:rPr lang="en-US" sz="2400" kern="0" dirty="0" smtClean="0">
                <a:solidFill>
                  <a:schemeClr val="tx1"/>
                </a:solidFill>
                <a:latin typeface="+mn-lt"/>
              </a:rPr>
              <a:t> </a:t>
            </a:r>
            <a:r>
              <a:rPr lang="en-US" sz="2400" kern="0" dirty="0">
                <a:solidFill>
                  <a:schemeClr val="tx1"/>
                </a:solidFill>
                <a:latin typeface="+mn-lt"/>
              </a:rPr>
              <a:t>				 </a:t>
            </a:r>
            <a:r>
              <a:rPr lang="en-US" sz="2400" kern="0" dirty="0" smtClean="0">
                <a:solidFill>
                  <a:schemeClr val="tx1"/>
                </a:solidFill>
                <a:latin typeface="+mn-lt"/>
              </a:rPr>
              <a:t>       = </a:t>
            </a:r>
            <a:r>
              <a:rPr lang="en-US" sz="2400" kern="0" dirty="0">
                <a:solidFill>
                  <a:schemeClr val="tx1"/>
                </a:solidFill>
                <a:latin typeface="+mn-lt"/>
              </a:rPr>
              <a:t>20 x 10</a:t>
            </a:r>
            <a:r>
              <a:rPr lang="en-US" sz="2400" kern="0" baseline="30000" dirty="0">
                <a:solidFill>
                  <a:schemeClr val="tx1"/>
                </a:solidFill>
                <a:latin typeface="+mn-lt"/>
              </a:rPr>
              <a:t>9</a:t>
            </a:r>
            <a:r>
              <a:rPr lang="en-US" sz="2400" kern="0" dirty="0">
                <a:solidFill>
                  <a:schemeClr val="tx1"/>
                </a:solidFill>
                <a:latin typeface="+mn-lt"/>
              </a:rPr>
              <a:t> </a:t>
            </a:r>
            <a:r>
              <a:rPr lang="zh-CN" altLang="en-US" sz="2400" kern="0" dirty="0" smtClean="0">
                <a:solidFill>
                  <a:schemeClr val="tx1"/>
                </a:solidFill>
                <a:latin typeface="+mn-lt"/>
              </a:rPr>
              <a:t>周期数</a:t>
            </a:r>
            <a:endParaRPr lang="en-US" sz="2400" kern="0" dirty="0">
              <a:solidFill>
                <a:schemeClr val="tx1"/>
              </a:solidFill>
              <a:latin typeface="+mn-lt"/>
            </a:endParaRPr>
          </a:p>
        </p:txBody>
      </p:sp>
      <p:grpSp>
        <p:nvGrpSpPr>
          <p:cNvPr id="3" name="Group 13"/>
          <p:cNvGrpSpPr>
            <a:grpSpLocks/>
          </p:cNvGrpSpPr>
          <p:nvPr/>
        </p:nvGrpSpPr>
        <p:grpSpPr bwMode="auto">
          <a:xfrm>
            <a:off x="457200" y="4724400"/>
            <a:ext cx="8458200" cy="765175"/>
            <a:chOff x="240" y="2736"/>
            <a:chExt cx="5328" cy="482"/>
          </a:xfrm>
        </p:grpSpPr>
        <p:sp>
          <p:nvSpPr>
            <p:cNvPr id="37899" name="Rectangle 10"/>
            <p:cNvSpPr>
              <a:spLocks noChangeArrowheads="1"/>
            </p:cNvSpPr>
            <p:nvPr/>
          </p:nvSpPr>
          <p:spPr bwMode="auto">
            <a:xfrm>
              <a:off x="240" y="2736"/>
              <a:ext cx="5280" cy="242"/>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dirty="0">
                  <a:solidFill>
                    <a:schemeClr val="tx1"/>
                  </a:solidFill>
                </a:rPr>
                <a:t>               CPU </a:t>
              </a:r>
              <a:r>
                <a:rPr lang="zh-CN" altLang="en-US" sz="2400" dirty="0">
                  <a:solidFill>
                    <a:schemeClr val="tx1"/>
                  </a:solidFill>
                </a:rPr>
                <a:t>时间</a:t>
              </a:r>
              <a:r>
                <a:rPr lang="en-US" sz="2400" baseline="-25000" dirty="0" smtClean="0">
                  <a:solidFill>
                    <a:schemeClr val="tx1"/>
                  </a:solidFill>
                </a:rPr>
                <a:t>B</a:t>
              </a:r>
              <a:r>
                <a:rPr lang="en-US" sz="2400" dirty="0" smtClean="0">
                  <a:solidFill>
                    <a:schemeClr val="tx1"/>
                  </a:solidFill>
                </a:rPr>
                <a:t>         </a:t>
              </a:r>
              <a:r>
                <a:rPr lang="en-US" sz="2400" dirty="0">
                  <a:solidFill>
                    <a:schemeClr val="tx1"/>
                  </a:solidFill>
                </a:rPr>
                <a:t>1.2 x 20 x 10</a:t>
              </a:r>
              <a:r>
                <a:rPr lang="en-US" sz="2400" baseline="30000" dirty="0">
                  <a:solidFill>
                    <a:schemeClr val="tx1"/>
                  </a:solidFill>
                </a:rPr>
                <a:t>9</a:t>
              </a:r>
              <a:r>
                <a:rPr lang="en-US" sz="2400" dirty="0">
                  <a:solidFill>
                    <a:schemeClr val="tx1"/>
                  </a:solidFill>
                </a:rPr>
                <a:t> </a:t>
              </a:r>
              <a:r>
                <a:rPr lang="zh-CN" altLang="en-US" sz="2400" dirty="0">
                  <a:solidFill>
                    <a:schemeClr val="tx1"/>
                  </a:solidFill>
                </a:rPr>
                <a:t>周期数</a:t>
              </a:r>
              <a:endParaRPr lang="en-US" sz="2400" baseline="-25000" dirty="0">
                <a:solidFill>
                  <a:schemeClr val="tx1"/>
                </a:solidFill>
              </a:endParaRPr>
            </a:p>
          </p:txBody>
        </p:sp>
        <p:sp>
          <p:nvSpPr>
            <p:cNvPr id="37900" name="Rectangle 11"/>
            <p:cNvSpPr>
              <a:spLocks noChangeArrowheads="1"/>
            </p:cNvSpPr>
            <p:nvPr/>
          </p:nvSpPr>
          <p:spPr bwMode="auto">
            <a:xfrm>
              <a:off x="240" y="2976"/>
              <a:ext cx="4416" cy="242"/>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dirty="0">
                  <a:solidFill>
                    <a:schemeClr val="tx1"/>
                  </a:solidFill>
                </a:rPr>
                <a:t>                                                </a:t>
              </a:r>
              <a:r>
                <a:rPr lang="zh-CN" altLang="en-US" sz="2400" dirty="0" smtClean="0">
                  <a:solidFill>
                    <a:schemeClr val="tx1"/>
                  </a:solidFill>
                </a:rPr>
                <a:t>时钟频率</a:t>
              </a:r>
              <a:r>
                <a:rPr lang="en-US" sz="2400" baseline="-25000" dirty="0" smtClean="0">
                  <a:solidFill>
                    <a:schemeClr val="tx1"/>
                  </a:solidFill>
                </a:rPr>
                <a:t>B</a:t>
              </a:r>
              <a:r>
                <a:rPr lang="en-US" sz="2400" dirty="0" smtClean="0">
                  <a:solidFill>
                    <a:schemeClr val="tx1"/>
                  </a:solidFill>
                </a:rPr>
                <a:t>   </a:t>
              </a:r>
              <a:endParaRPr lang="en-US" sz="2400" dirty="0">
                <a:solidFill>
                  <a:schemeClr val="tx1"/>
                </a:solidFill>
              </a:endParaRPr>
            </a:p>
          </p:txBody>
        </p:sp>
        <p:sp>
          <p:nvSpPr>
            <p:cNvPr id="37901" name="Rectangle 12"/>
            <p:cNvSpPr>
              <a:spLocks noChangeArrowheads="1"/>
            </p:cNvSpPr>
            <p:nvPr/>
          </p:nvSpPr>
          <p:spPr bwMode="auto">
            <a:xfrm>
              <a:off x="240" y="2832"/>
              <a:ext cx="5328" cy="242"/>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dirty="0">
                  <a:solidFill>
                    <a:schemeClr val="tx1"/>
                  </a:solidFill>
                </a:rPr>
                <a:t>                                   =   </a:t>
              </a:r>
              <a:r>
                <a:rPr lang="en-US" sz="2400" dirty="0" smtClean="0">
                  <a:solidFill>
                    <a:schemeClr val="tx1"/>
                  </a:solidFill>
                </a:rPr>
                <a:t>-------------------------------</a:t>
              </a:r>
              <a:endParaRPr lang="en-US" sz="2400" dirty="0">
                <a:solidFill>
                  <a:schemeClr val="tx1"/>
                </a:solidFill>
              </a:endParaRPr>
            </a:p>
          </p:txBody>
        </p:sp>
      </p:grpSp>
      <p:grpSp>
        <p:nvGrpSpPr>
          <p:cNvPr id="4" name="Group 13"/>
          <p:cNvGrpSpPr>
            <a:grpSpLocks/>
          </p:cNvGrpSpPr>
          <p:nvPr/>
        </p:nvGrpSpPr>
        <p:grpSpPr bwMode="auto">
          <a:xfrm>
            <a:off x="457200" y="5638800"/>
            <a:ext cx="8458200" cy="765175"/>
            <a:chOff x="240" y="2736"/>
            <a:chExt cx="5328" cy="482"/>
          </a:xfrm>
        </p:grpSpPr>
        <p:sp>
          <p:nvSpPr>
            <p:cNvPr id="37896" name="Rectangle 10"/>
            <p:cNvSpPr>
              <a:spLocks noChangeArrowheads="1"/>
            </p:cNvSpPr>
            <p:nvPr/>
          </p:nvSpPr>
          <p:spPr bwMode="auto">
            <a:xfrm>
              <a:off x="288" y="2736"/>
              <a:ext cx="5280" cy="242"/>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dirty="0">
                  <a:solidFill>
                    <a:schemeClr val="tx1"/>
                  </a:solidFill>
                </a:rPr>
                <a:t>               </a:t>
              </a:r>
              <a:r>
                <a:rPr lang="zh-CN" altLang="en-US" sz="2400" dirty="0">
                  <a:solidFill>
                    <a:schemeClr val="tx1"/>
                  </a:solidFill>
                </a:rPr>
                <a:t>时钟频率</a:t>
              </a:r>
              <a:r>
                <a:rPr lang="en-US" sz="2400" baseline="-25000" dirty="0" smtClean="0">
                  <a:solidFill>
                    <a:schemeClr val="tx1"/>
                  </a:solidFill>
                </a:rPr>
                <a:t>B</a:t>
              </a:r>
              <a:r>
                <a:rPr lang="en-US" sz="2400" dirty="0" smtClean="0">
                  <a:solidFill>
                    <a:schemeClr val="tx1"/>
                  </a:solidFill>
                </a:rPr>
                <a:t>         </a:t>
              </a:r>
              <a:r>
                <a:rPr lang="en-US" sz="2400" dirty="0">
                  <a:solidFill>
                    <a:schemeClr val="tx1"/>
                  </a:solidFill>
                </a:rPr>
                <a:t>1.2 x 20 x 10</a:t>
              </a:r>
              <a:r>
                <a:rPr lang="en-US" sz="2400" baseline="30000" dirty="0">
                  <a:solidFill>
                    <a:schemeClr val="tx1"/>
                  </a:solidFill>
                </a:rPr>
                <a:t>9</a:t>
              </a:r>
              <a:r>
                <a:rPr lang="en-US" sz="2400" dirty="0">
                  <a:solidFill>
                    <a:schemeClr val="tx1"/>
                  </a:solidFill>
                </a:rPr>
                <a:t> </a:t>
              </a:r>
              <a:endParaRPr lang="en-US" sz="2400" baseline="-25000" dirty="0">
                <a:solidFill>
                  <a:schemeClr val="tx1"/>
                </a:solidFill>
              </a:endParaRPr>
            </a:p>
          </p:txBody>
        </p:sp>
        <p:sp>
          <p:nvSpPr>
            <p:cNvPr id="37897" name="Rectangle 11"/>
            <p:cNvSpPr>
              <a:spLocks noChangeArrowheads="1"/>
            </p:cNvSpPr>
            <p:nvPr/>
          </p:nvSpPr>
          <p:spPr bwMode="auto">
            <a:xfrm>
              <a:off x="240" y="2976"/>
              <a:ext cx="4416" cy="242"/>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dirty="0">
                  <a:solidFill>
                    <a:schemeClr val="tx1"/>
                  </a:solidFill>
                </a:rPr>
                <a:t>                                                 6 </a:t>
              </a:r>
              <a:r>
                <a:rPr lang="zh-CN" altLang="en-US" sz="2400" dirty="0" smtClean="0">
                  <a:solidFill>
                    <a:schemeClr val="tx1"/>
                  </a:solidFill>
                </a:rPr>
                <a:t>秒</a:t>
              </a:r>
              <a:endParaRPr lang="en-US" sz="2400" dirty="0">
                <a:solidFill>
                  <a:schemeClr val="tx1"/>
                </a:solidFill>
              </a:endParaRPr>
            </a:p>
          </p:txBody>
        </p:sp>
        <p:sp>
          <p:nvSpPr>
            <p:cNvPr id="37898" name="Rectangle 12"/>
            <p:cNvSpPr>
              <a:spLocks noChangeArrowheads="1"/>
            </p:cNvSpPr>
            <p:nvPr/>
          </p:nvSpPr>
          <p:spPr bwMode="auto">
            <a:xfrm>
              <a:off x="240" y="2832"/>
              <a:ext cx="5328" cy="242"/>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dirty="0">
                  <a:solidFill>
                    <a:schemeClr val="tx1"/>
                  </a:solidFill>
                </a:rPr>
                <a:t>                                   =   ------------------------------- = 4 GHz</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dirty="0">
                <a:latin typeface="宋体" panose="02010600030101010101" pitchFamily="2" charset="-122"/>
                <a:ea typeface="宋体" panose="02010600030101010101" pitchFamily="2" charset="-122"/>
              </a:rPr>
              <a:t>每条</a:t>
            </a:r>
            <a:r>
              <a:rPr lang="zh-CN" altLang="en-US" dirty="0" smtClean="0">
                <a:latin typeface="宋体" panose="02010600030101010101" pitchFamily="2" charset="-122"/>
                <a:ea typeface="宋体" panose="02010600030101010101" pitchFamily="2" charset="-122"/>
              </a:rPr>
              <a:t>指令的时钟周期数（</a:t>
            </a:r>
            <a:r>
              <a:rPr lang="en-US" altLang="zh-CN" dirty="0" smtClean="0">
                <a:latin typeface="宋体" panose="02010600030101010101" pitchFamily="2" charset="-122"/>
                <a:ea typeface="宋体" panose="02010600030101010101" pitchFamily="2" charset="-122"/>
              </a:rPr>
              <a:t>CPI</a:t>
            </a:r>
            <a:r>
              <a:rPr lang="zh-CN" altLang="en-US" dirty="0" smtClean="0">
                <a:latin typeface="宋体" panose="02010600030101010101" pitchFamily="2" charset="-122"/>
                <a:ea typeface="宋体" panose="02010600030101010101" pitchFamily="2" charset="-122"/>
              </a:rPr>
              <a:t>）</a:t>
            </a:r>
            <a:endParaRPr lang="en-US" dirty="0" smtClean="0">
              <a:latin typeface="宋体" panose="02010600030101010101" pitchFamily="2" charset="-122"/>
              <a:ea typeface="宋体" panose="02010600030101010101" pitchFamily="2" charset="-122"/>
            </a:endParaRPr>
          </a:p>
        </p:txBody>
      </p:sp>
      <p:sp>
        <p:nvSpPr>
          <p:cNvPr id="38915" name="Rectangle 3"/>
          <p:cNvSpPr>
            <a:spLocks noGrp="1" noChangeArrowheads="1"/>
          </p:cNvSpPr>
          <p:nvPr>
            <p:ph type="body" sz="half" idx="1"/>
          </p:nvPr>
        </p:nvSpPr>
        <p:spPr>
          <a:xfrm>
            <a:off x="533400" y="838200"/>
            <a:ext cx="8229600" cy="1030026"/>
          </a:xfrm>
        </p:spPr>
        <p:txBody>
          <a:bodyPr/>
          <a:lstStyle/>
          <a:p>
            <a:r>
              <a:rPr lang="zh-CN" altLang="en-US" dirty="0" smtClean="0">
                <a:latin typeface="宋体" panose="02010600030101010101" pitchFamily="2" charset="-122"/>
                <a:ea typeface="宋体" panose="02010600030101010101" pitchFamily="2" charset="-122"/>
              </a:rPr>
              <a:t>不是每条指令需要的执行时间都相同</a:t>
            </a:r>
            <a:endParaRPr lang="en-US" dirty="0" smtClean="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一种考虑执行时间的方法是，执行时间等于执行的指令数乘以每条指令的平均时间</a:t>
            </a:r>
            <a:endParaRPr lang="en-US" dirty="0" smtClean="0">
              <a:latin typeface="宋体" panose="02010600030101010101" pitchFamily="2" charset="-122"/>
              <a:ea typeface="宋体" panose="02010600030101010101" pitchFamily="2" charset="-122"/>
            </a:endParaRPr>
          </a:p>
        </p:txBody>
      </p:sp>
      <p:sp>
        <p:nvSpPr>
          <p:cNvPr id="908293" name="Rectangle 5"/>
          <p:cNvSpPr>
            <a:spLocks noChangeArrowheads="1"/>
          </p:cNvSpPr>
          <p:nvPr/>
        </p:nvSpPr>
        <p:spPr bwMode="auto">
          <a:xfrm>
            <a:off x="533400" y="3276600"/>
            <a:ext cx="8153400" cy="1100814"/>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zh-CN" altLang="en-US" sz="2400" dirty="0">
                <a:latin typeface="宋体" panose="02010600030101010101" pitchFamily="2" charset="-122"/>
                <a:ea typeface="宋体" panose="02010600030101010101" pitchFamily="2" charset="-122"/>
              </a:rPr>
              <a:t>每条指令的时钟周期数</a:t>
            </a:r>
            <a:r>
              <a:rPr lang="en-US" sz="2400" dirty="0" smtClean="0">
                <a:solidFill>
                  <a:schemeClr val="tx1"/>
                </a:solidFill>
                <a:latin typeface="宋体" panose="02010600030101010101" pitchFamily="2" charset="-122"/>
                <a:ea typeface="宋体" panose="02010600030101010101" pitchFamily="2" charset="-122"/>
              </a:rPr>
              <a:t>(</a:t>
            </a:r>
            <a:r>
              <a:rPr lang="en-US" sz="2400" dirty="0">
                <a:solidFill>
                  <a:schemeClr val="tx1"/>
                </a:solidFill>
                <a:latin typeface="宋体" panose="02010600030101010101" pitchFamily="2" charset="-122"/>
                <a:ea typeface="宋体" panose="02010600030101010101" pitchFamily="2" charset="-122"/>
              </a:rPr>
              <a:t>CPI) – </a:t>
            </a:r>
            <a:r>
              <a:rPr lang="zh-CN" altLang="en-US" sz="2400" dirty="0" smtClean="0">
                <a:solidFill>
                  <a:schemeClr val="tx1"/>
                </a:solidFill>
                <a:latin typeface="宋体" panose="02010600030101010101" pitchFamily="2" charset="-122"/>
                <a:ea typeface="宋体" panose="02010600030101010101" pitchFamily="2" charset="-122"/>
              </a:rPr>
              <a:t>执行每条指令的平均时钟周期数</a:t>
            </a:r>
            <a:endParaRPr lang="en-US" sz="2400" dirty="0" smtClean="0">
              <a:solidFill>
                <a:schemeClr val="tx1"/>
              </a:solidFill>
              <a:latin typeface="宋体" panose="02010600030101010101" pitchFamily="2" charset="-122"/>
              <a:ea typeface="宋体" panose="02010600030101010101" pitchFamily="2" charset="-122"/>
            </a:endParaRPr>
          </a:p>
          <a:p>
            <a:pPr marL="741363" lvl="1" indent="-246063">
              <a:lnSpc>
                <a:spcPct val="85000"/>
              </a:lnSpc>
              <a:spcBef>
                <a:spcPct val="40000"/>
              </a:spcBef>
              <a:buClr>
                <a:schemeClr val="accent1"/>
              </a:buClr>
              <a:buSzPct val="75000"/>
              <a:buFont typeface="Monotype Sorts" pitchFamily="2" charset="2"/>
              <a:buChar char="l"/>
            </a:pPr>
            <a:r>
              <a:rPr lang="zh-CN" altLang="en-US" sz="2000" dirty="0" smtClean="0">
                <a:solidFill>
                  <a:schemeClr val="tx1"/>
                </a:solidFill>
                <a:latin typeface="宋体" panose="02010600030101010101" pitchFamily="2" charset="-122"/>
                <a:ea typeface="宋体" panose="02010600030101010101" pitchFamily="2" charset="-122"/>
              </a:rPr>
              <a:t>比较具有同样</a:t>
            </a:r>
            <a:r>
              <a:rPr lang="en-US" altLang="zh-CN" sz="2000" dirty="0" smtClean="0">
                <a:solidFill>
                  <a:schemeClr val="tx1"/>
                </a:solidFill>
                <a:latin typeface="宋体" panose="02010600030101010101" pitchFamily="2" charset="-122"/>
                <a:ea typeface="宋体" panose="02010600030101010101" pitchFamily="2" charset="-122"/>
              </a:rPr>
              <a:t>ISA</a:t>
            </a:r>
            <a:r>
              <a:rPr lang="zh-CN" altLang="en-US" sz="2000" dirty="0" smtClean="0">
                <a:solidFill>
                  <a:schemeClr val="tx1"/>
                </a:solidFill>
                <a:latin typeface="宋体" panose="02010600030101010101" pitchFamily="2" charset="-122"/>
                <a:ea typeface="宋体" panose="02010600030101010101" pitchFamily="2" charset="-122"/>
              </a:rPr>
              <a:t>的两种具体实现的方法</a:t>
            </a:r>
            <a:endParaRPr lang="en-US" sz="2000" dirty="0">
              <a:solidFill>
                <a:schemeClr val="tx1"/>
              </a:solidFill>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8938" name="Rectangle 8"/>
              <p:cNvSpPr>
                <a:spLocks noChangeArrowheads="1"/>
              </p:cNvSpPr>
              <p:nvPr/>
            </p:nvSpPr>
            <p:spPr bwMode="auto">
              <a:xfrm>
                <a:off x="609600" y="2283305"/>
                <a:ext cx="8305800" cy="383695"/>
              </a:xfrm>
              <a:prstGeom prst="rect">
                <a:avLst/>
              </a:prstGeom>
              <a:noFill/>
              <a:ln w="12700">
                <a:noFill/>
                <a:miter lim="800000"/>
                <a:headEnd/>
                <a:tailEnd/>
              </a:ln>
            </p:spPr>
            <p:txBody>
              <a:bodyPr wrap="square"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altLang="zh-CN" sz="2400" dirty="0" smtClean="0">
                    <a:solidFill>
                      <a:schemeClr val="tx1"/>
                    </a:solidFill>
                    <a:latin typeface="宋体" panose="02010600030101010101" pitchFamily="2" charset="-122"/>
                    <a:ea typeface="宋体" panose="02010600030101010101" pitchFamily="2" charset="-122"/>
                  </a:rPr>
                  <a:t>CPU</a:t>
                </a:r>
                <a:r>
                  <a:rPr lang="zh-CN" altLang="en-US" sz="2400" dirty="0" smtClean="0">
                    <a:solidFill>
                      <a:schemeClr val="tx1"/>
                    </a:solidFill>
                    <a:latin typeface="宋体" panose="02010600030101010101" pitchFamily="2" charset="-122"/>
                    <a:ea typeface="宋体" panose="02010600030101010101" pitchFamily="2" charset="-122"/>
                  </a:rPr>
                  <a:t>时钟周期数</a:t>
                </a:r>
                <a:r>
                  <a:rPr lang="en-US" altLang="zh-CN" sz="2400" dirty="0" smtClean="0">
                    <a:solidFill>
                      <a:schemeClr val="tx1"/>
                    </a:solidFill>
                    <a:latin typeface="宋体" panose="02010600030101010101" pitchFamily="2" charset="-122"/>
                    <a:ea typeface="宋体" panose="02010600030101010101" pitchFamily="2" charset="-122"/>
                  </a:rPr>
                  <a:t>=</a:t>
                </a:r>
                <a:r>
                  <a:rPr lang="zh-CN" altLang="en-US" sz="2400" dirty="0" smtClean="0">
                    <a:solidFill>
                      <a:schemeClr val="tx1"/>
                    </a:solidFill>
                    <a:latin typeface="宋体" panose="02010600030101010101" pitchFamily="2" charset="-122"/>
                    <a:ea typeface="宋体" panose="02010600030101010101" pitchFamily="2" charset="-122"/>
                  </a:rPr>
                  <a:t>程序的指令数</a:t>
                </a:r>
                <a14:m>
                  <m:oMath xmlns:m="http://schemas.openxmlformats.org/officeDocument/2006/math">
                    <m:r>
                      <a:rPr lang="en-US" altLang="zh-CN" sz="2400" b="0" i="1" smtClean="0">
                        <a:solidFill>
                          <a:schemeClr val="tx1"/>
                        </a:solidFill>
                        <a:latin typeface="Cambria Math" panose="02040503050406030204" pitchFamily="18" charset="0"/>
                      </a:rPr>
                      <m:t>×</m:t>
                    </m:r>
                  </m:oMath>
                </a14:m>
                <a:r>
                  <a:rPr lang="zh-CN" altLang="en-US" sz="2400" dirty="0" smtClean="0">
                    <a:solidFill>
                      <a:schemeClr val="tx1"/>
                    </a:solidFill>
                    <a:latin typeface="宋体" panose="02010600030101010101" pitchFamily="2" charset="-122"/>
                    <a:ea typeface="宋体" panose="02010600030101010101" pitchFamily="2" charset="-122"/>
                  </a:rPr>
                  <a:t>每条指令的平均时钟周期数</a:t>
                </a:r>
                <a:endParaRPr lang="en-US" sz="2400" dirty="0">
                  <a:solidFill>
                    <a:schemeClr val="tx1"/>
                  </a:solidFill>
                  <a:latin typeface="宋体" panose="02010600030101010101" pitchFamily="2" charset="-122"/>
                  <a:ea typeface="宋体" panose="02010600030101010101" pitchFamily="2" charset="-122"/>
                </a:endParaRPr>
              </a:p>
            </p:txBody>
          </p:sp>
        </mc:Choice>
        <mc:Fallback xmlns="">
          <p:sp>
            <p:nvSpPr>
              <p:cNvPr id="38938" name="Rectangle 8"/>
              <p:cNvSpPr>
                <a:spLocks noRot="1" noChangeAspect="1" noMove="1" noResize="1" noEditPoints="1" noAdjustHandles="1" noChangeArrowheads="1" noChangeShapeType="1" noTextEdit="1"/>
              </p:cNvSpPr>
              <p:nvPr/>
            </p:nvSpPr>
            <p:spPr bwMode="auto">
              <a:xfrm>
                <a:off x="609600" y="2283305"/>
                <a:ext cx="8305800" cy="383695"/>
              </a:xfrm>
              <a:prstGeom prst="rect">
                <a:avLst/>
              </a:prstGeom>
              <a:blipFill rotWithShape="0">
                <a:blip r:embed="rId2"/>
                <a:stretch>
                  <a:fillRect l="-1467" t="-33333" b="-34921"/>
                </a:stretch>
              </a:blipFill>
              <a:ln w="12700">
                <a:noFill/>
                <a:miter lim="800000"/>
                <a:headEnd/>
                <a:tailEnd/>
              </a:ln>
            </p:spPr>
            <p:txBody>
              <a:bodyPr/>
              <a:lstStyle/>
              <a:p>
                <a:r>
                  <a:rPr lang="zh-CN" altLang="en-US">
                    <a:noFill/>
                  </a:rPr>
                  <a:t> </a:t>
                </a:r>
              </a:p>
            </p:txBody>
          </p:sp>
        </mc:Fallback>
      </mc:AlternateContent>
      <p:graphicFrame>
        <p:nvGraphicFramePr>
          <p:cNvPr id="908337" name="Group 49"/>
          <p:cNvGraphicFramePr>
            <a:graphicFrameLocks noGrp="1"/>
          </p:cNvGraphicFramePr>
          <p:nvPr>
            <p:ph sz="half" idx="2"/>
            <p:extLst>
              <p:ext uri="{D42A27DB-BD31-4B8C-83A1-F6EECF244321}">
                <p14:modId xmlns:p14="http://schemas.microsoft.com/office/powerpoint/2010/main" val="3928507396"/>
              </p:ext>
            </p:extLst>
          </p:nvPr>
        </p:nvGraphicFramePr>
        <p:xfrm>
          <a:off x="2209800" y="4648200"/>
          <a:ext cx="4800600" cy="1179576"/>
        </p:xfrm>
        <a:graphic>
          <a:graphicData uri="http://schemas.openxmlformats.org/drawingml/2006/table">
            <a:tbl>
              <a:tblPr/>
              <a:tblGrid>
                <a:gridCol w="1000125"/>
                <a:gridCol w="1266825"/>
                <a:gridCol w="1266825"/>
                <a:gridCol w="1266825"/>
              </a:tblGrid>
              <a:tr h="381000">
                <a:tc rowSpan="2">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2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zh-CN" altLang="en-US" sz="2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每类指令的</a:t>
                      </a:r>
                      <a:r>
                        <a:rPr kumimoji="0" lang="en-US" sz="2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CPI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293688">
                <a:tc vMerge="1">
                  <a:txBody>
                    <a:bodyPr/>
                    <a:lstStyle/>
                    <a:p>
                      <a:endParaRPr lang="en-US"/>
                    </a:p>
                  </a:txBody>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257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CPI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829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83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29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使用性能公式</a:t>
            </a:r>
            <a:endParaRPr lang="en-US" dirty="0" smtClean="0">
              <a:latin typeface="宋体" panose="02010600030101010101" pitchFamily="2" charset="-122"/>
              <a:ea typeface="宋体" panose="02010600030101010101" pitchFamily="2" charset="-122"/>
            </a:endParaRPr>
          </a:p>
        </p:txBody>
      </p:sp>
      <p:sp>
        <p:nvSpPr>
          <p:cNvPr id="40963" name="Content Placeholder 2"/>
          <p:cNvSpPr>
            <a:spLocks noGrp="1"/>
          </p:cNvSpPr>
          <p:nvPr>
            <p:ph idx="1"/>
          </p:nvPr>
        </p:nvSpPr>
        <p:spPr>
          <a:xfrm>
            <a:off x="533400" y="914400"/>
            <a:ext cx="8305800" cy="1380891"/>
          </a:xfrm>
        </p:spPr>
        <p:txBody>
          <a:bodyPr/>
          <a:lstStyle/>
          <a:p>
            <a:r>
              <a:rPr lang="zh-CN" altLang="en-US" dirty="0" smtClean="0">
                <a:latin typeface="宋体" panose="02010600030101010101" pitchFamily="2" charset="-122"/>
                <a:ea typeface="宋体" panose="02010600030101010101" pitchFamily="2" charset="-122"/>
              </a:rPr>
              <a:t>假设计算机</a:t>
            </a:r>
            <a:r>
              <a:rPr lang="en-US" altLang="zh-CN" dirty="0" smtClean="0">
                <a:latin typeface="宋体" panose="02010600030101010101" pitchFamily="2" charset="-122"/>
                <a:ea typeface="宋体" panose="02010600030101010101" pitchFamily="2" charset="-122"/>
              </a:rPr>
              <a:t>A</a:t>
            </a:r>
            <a:r>
              <a:rPr lang="zh-CN" altLang="en-US" dirty="0" smtClean="0">
                <a:latin typeface="宋体" panose="02010600030101010101" pitchFamily="2" charset="-122"/>
                <a:ea typeface="宋体" panose="02010600030101010101" pitchFamily="2" charset="-122"/>
              </a:rPr>
              <a:t>和</a:t>
            </a:r>
            <a:r>
              <a:rPr lang="en-US" altLang="zh-CN" dirty="0" smtClean="0">
                <a:latin typeface="宋体" panose="02010600030101010101" pitchFamily="2" charset="-122"/>
                <a:ea typeface="宋体" panose="02010600030101010101" pitchFamily="2" charset="-122"/>
              </a:rPr>
              <a:t>B</a:t>
            </a:r>
            <a:r>
              <a:rPr lang="zh-CN" altLang="en-US" dirty="0" smtClean="0">
                <a:latin typeface="宋体" panose="02010600030101010101" pitchFamily="2" charset="-122"/>
                <a:ea typeface="宋体" panose="02010600030101010101" pitchFamily="2" charset="-122"/>
              </a:rPr>
              <a:t>有相同的指令集的两种不同实现方式。计算机</a:t>
            </a:r>
            <a:r>
              <a:rPr lang="en-US" dirty="0" smtClean="0">
                <a:latin typeface="宋体" panose="02010600030101010101" pitchFamily="2" charset="-122"/>
                <a:ea typeface="宋体" panose="02010600030101010101" pitchFamily="2" charset="-122"/>
              </a:rPr>
              <a:t>A</a:t>
            </a:r>
            <a:r>
              <a:rPr lang="zh-CN" altLang="en-US" dirty="0" smtClean="0">
                <a:latin typeface="宋体" panose="02010600030101010101" pitchFamily="2" charset="-122"/>
                <a:ea typeface="宋体" panose="02010600030101010101" pitchFamily="2" charset="-122"/>
              </a:rPr>
              <a:t>的时钟周期为</a:t>
            </a:r>
            <a:r>
              <a:rPr lang="en-US" dirty="0" smtClean="0">
                <a:latin typeface="宋体" panose="02010600030101010101" pitchFamily="2" charset="-122"/>
                <a:ea typeface="宋体" panose="02010600030101010101" pitchFamily="2" charset="-122"/>
              </a:rPr>
              <a:t>250ps</a:t>
            </a:r>
            <a:r>
              <a:rPr lang="zh-CN" altLang="en-US" dirty="0" smtClean="0">
                <a:latin typeface="宋体" panose="02010600030101010101" pitchFamily="2" charset="-122"/>
                <a:ea typeface="宋体" panose="02010600030101010101" pitchFamily="2" charset="-122"/>
              </a:rPr>
              <a:t>，对某程序的</a:t>
            </a:r>
            <a:r>
              <a:rPr lang="en-US" dirty="0" smtClean="0">
                <a:latin typeface="宋体" panose="02010600030101010101" pitchFamily="2" charset="-122"/>
                <a:ea typeface="宋体" panose="02010600030101010101" pitchFamily="2" charset="-122"/>
              </a:rPr>
              <a:t>CPI</a:t>
            </a:r>
            <a:r>
              <a:rPr lang="zh-CN" altLang="en-US" dirty="0" smtClean="0">
                <a:latin typeface="宋体" panose="02010600030101010101" pitchFamily="2" charset="-122"/>
                <a:ea typeface="宋体" panose="02010600030101010101" pitchFamily="2" charset="-122"/>
              </a:rPr>
              <a:t>为</a:t>
            </a:r>
            <a:r>
              <a:rPr lang="en-US" dirty="0" smtClean="0">
                <a:latin typeface="宋体" panose="02010600030101010101" pitchFamily="2" charset="-122"/>
                <a:ea typeface="宋体" panose="02010600030101010101" pitchFamily="2" charset="-122"/>
              </a:rPr>
              <a:t>2.0</a:t>
            </a:r>
            <a:r>
              <a:rPr lang="zh-CN" altLang="en-US" dirty="0" smtClean="0">
                <a:latin typeface="宋体" panose="02010600030101010101" pitchFamily="2" charset="-122"/>
                <a:ea typeface="宋体" panose="02010600030101010101" pitchFamily="2" charset="-122"/>
              </a:rPr>
              <a:t>；计算机</a:t>
            </a:r>
            <a:r>
              <a:rPr lang="en-US" altLang="zh-CN" dirty="0" smtClean="0">
                <a:latin typeface="宋体" panose="02010600030101010101" pitchFamily="2" charset="-122"/>
                <a:ea typeface="宋体" panose="02010600030101010101" pitchFamily="2" charset="-122"/>
              </a:rPr>
              <a:t>B</a:t>
            </a:r>
            <a:r>
              <a:rPr lang="zh-CN" altLang="en-US" dirty="0" smtClean="0">
                <a:latin typeface="宋体" panose="02010600030101010101" pitchFamily="2" charset="-122"/>
                <a:ea typeface="宋体" panose="02010600030101010101" pitchFamily="2" charset="-122"/>
              </a:rPr>
              <a:t>的时钟周期为</a:t>
            </a:r>
            <a:r>
              <a:rPr lang="en-US" altLang="zh-CN" dirty="0" smtClean="0">
                <a:latin typeface="宋体" panose="02010600030101010101" pitchFamily="2" charset="-122"/>
                <a:ea typeface="宋体" panose="02010600030101010101" pitchFamily="2" charset="-122"/>
              </a:rPr>
              <a:t>500ps</a:t>
            </a:r>
            <a:r>
              <a:rPr lang="zh-CN" altLang="en-US" dirty="0" smtClean="0">
                <a:latin typeface="宋体" panose="02010600030101010101" pitchFamily="2" charset="-122"/>
                <a:ea typeface="宋体" panose="02010600030101010101" pitchFamily="2" charset="-122"/>
              </a:rPr>
              <a:t>，对同样程序的</a:t>
            </a:r>
            <a:r>
              <a:rPr lang="en-US" altLang="zh-CN" dirty="0" smtClean="0">
                <a:latin typeface="宋体" panose="02010600030101010101" pitchFamily="2" charset="-122"/>
                <a:ea typeface="宋体" panose="02010600030101010101" pitchFamily="2" charset="-122"/>
              </a:rPr>
              <a:t>CPI</a:t>
            </a:r>
            <a:r>
              <a:rPr lang="zh-CN" altLang="en-US" dirty="0" smtClean="0">
                <a:latin typeface="宋体" panose="02010600030101010101" pitchFamily="2" charset="-122"/>
                <a:ea typeface="宋体" panose="02010600030101010101" pitchFamily="2" charset="-122"/>
              </a:rPr>
              <a:t>为</a:t>
            </a:r>
            <a:r>
              <a:rPr lang="en-US" altLang="zh-CN" dirty="0" smtClean="0">
                <a:latin typeface="宋体" panose="02010600030101010101" pitchFamily="2" charset="-122"/>
                <a:ea typeface="宋体" panose="02010600030101010101" pitchFamily="2" charset="-122"/>
              </a:rPr>
              <a:t>1.2</a:t>
            </a:r>
            <a:r>
              <a:rPr lang="zh-CN" altLang="en-US" dirty="0" smtClean="0">
                <a:latin typeface="宋体" panose="02010600030101010101" pitchFamily="2" charset="-122"/>
                <a:ea typeface="宋体" panose="02010600030101010101" pitchFamily="2" charset="-122"/>
              </a:rPr>
              <a:t>。对于该程序，请问哪台计算机执行的速度更快？快多少？</a:t>
            </a:r>
            <a:endParaRPr lang="en-US" dirty="0" smtClean="0">
              <a:latin typeface="宋体" panose="02010600030101010101" pitchFamily="2" charset="-122"/>
              <a:ea typeface="宋体" panose="02010600030101010101" pitchFamily="2" charset="-122"/>
            </a:endParaRPr>
          </a:p>
        </p:txBody>
      </p:sp>
      <p:sp>
        <p:nvSpPr>
          <p:cNvPr id="4" name="Content Placeholder 2"/>
          <p:cNvSpPr txBox="1">
            <a:spLocks/>
          </p:cNvSpPr>
          <p:nvPr/>
        </p:nvSpPr>
        <p:spPr bwMode="auto">
          <a:xfrm>
            <a:off x="533400" y="2743200"/>
            <a:ext cx="8305800" cy="383695"/>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defRPr/>
            </a:pPr>
            <a:r>
              <a:rPr lang="zh-CN" altLang="en-US" sz="2400" kern="0" dirty="0" smtClean="0">
                <a:solidFill>
                  <a:schemeClr val="tx1"/>
                </a:solidFill>
                <a:latin typeface="宋体" panose="02010600030101010101" pitchFamily="2" charset="-122"/>
                <a:ea typeface="宋体" panose="02010600030101010101" pitchFamily="2" charset="-122"/>
              </a:rPr>
              <a:t>对于固定的程序，每台计算机执行的总指令数相同，用</a:t>
            </a:r>
            <a:r>
              <a:rPr lang="en-US" sz="2400" i="1" kern="0" dirty="0" smtClean="0">
                <a:solidFill>
                  <a:schemeClr val="tx1"/>
                </a:solidFill>
                <a:latin typeface="宋体" panose="02010600030101010101" pitchFamily="2" charset="-122"/>
                <a:ea typeface="宋体" panose="02010600030101010101" pitchFamily="2" charset="-122"/>
              </a:rPr>
              <a:t>I</a:t>
            </a:r>
            <a:r>
              <a:rPr lang="zh-CN" altLang="en-US" sz="2400" kern="0" dirty="0" smtClean="0">
                <a:solidFill>
                  <a:schemeClr val="tx1"/>
                </a:solidFill>
                <a:latin typeface="宋体" panose="02010600030101010101" pitchFamily="2" charset="-122"/>
                <a:ea typeface="宋体" panose="02010600030101010101" pitchFamily="2" charset="-122"/>
              </a:rPr>
              <a:t>表示</a:t>
            </a:r>
            <a:r>
              <a:rPr lang="en-US" sz="2400" kern="0" dirty="0" smtClean="0">
                <a:solidFill>
                  <a:schemeClr val="tx1"/>
                </a:solidFill>
                <a:latin typeface="宋体" panose="02010600030101010101" pitchFamily="2" charset="-122"/>
                <a:ea typeface="宋体" panose="02010600030101010101" pitchFamily="2" charset="-122"/>
              </a:rPr>
              <a:t> </a:t>
            </a:r>
            <a:endParaRPr lang="en-US" sz="2400" kern="0" dirty="0">
              <a:solidFill>
                <a:schemeClr val="tx1"/>
              </a:solidFill>
              <a:latin typeface="宋体" panose="02010600030101010101" pitchFamily="2" charset="-122"/>
              <a:ea typeface="宋体" panose="02010600030101010101" pitchFamily="2" charset="-122"/>
            </a:endParaRPr>
          </a:p>
        </p:txBody>
      </p:sp>
      <p:sp>
        <p:nvSpPr>
          <p:cNvPr id="5" name="Content Placeholder 2"/>
          <p:cNvSpPr txBox="1">
            <a:spLocks/>
          </p:cNvSpPr>
          <p:nvPr/>
        </p:nvSpPr>
        <p:spPr bwMode="auto">
          <a:xfrm>
            <a:off x="457200" y="3505200"/>
            <a:ext cx="8305800" cy="384175"/>
          </a:xfrm>
          <a:prstGeom prst="rect">
            <a:avLst/>
          </a:prstGeom>
          <a:noFill/>
          <a:ln w="12700">
            <a:noFill/>
            <a:miter lim="800000"/>
            <a:headEnd/>
            <a:tailEnd/>
          </a:ln>
        </p:spPr>
        <p:txBody>
          <a:bodyPr lIns="63500" tIns="25400" rIns="63500" bIns="25400">
            <a:spAutoFit/>
          </a:bodyPr>
          <a:lstStyle/>
          <a:p>
            <a:pPr marL="287338" indent="-287338" algn="ctr">
              <a:lnSpc>
                <a:spcPct val="90000"/>
              </a:lnSpc>
              <a:spcBef>
                <a:spcPct val="65000"/>
              </a:spcBef>
              <a:buClr>
                <a:schemeClr val="accent1"/>
              </a:buClr>
              <a:buSzPct val="75000"/>
              <a:defRPr/>
            </a:pPr>
            <a:r>
              <a:rPr lang="en-US" sz="2400" kern="0" dirty="0">
                <a:solidFill>
                  <a:schemeClr val="tx1"/>
                </a:solidFill>
                <a:latin typeface="+mn-lt"/>
              </a:rPr>
              <a:t>CPU </a:t>
            </a:r>
            <a:r>
              <a:rPr lang="zh-CN" altLang="en-US" sz="2400" kern="0" dirty="0">
                <a:solidFill>
                  <a:schemeClr val="tx1"/>
                </a:solidFill>
                <a:latin typeface="+mn-lt"/>
              </a:rPr>
              <a:t>时间</a:t>
            </a:r>
            <a:r>
              <a:rPr lang="en-US" sz="2400" kern="0" baseline="-25000" dirty="0" smtClean="0">
                <a:solidFill>
                  <a:schemeClr val="tx1"/>
                </a:solidFill>
                <a:latin typeface="+mn-lt"/>
              </a:rPr>
              <a:t>A</a:t>
            </a:r>
            <a:r>
              <a:rPr lang="en-US" sz="2400" kern="0" dirty="0" smtClean="0">
                <a:solidFill>
                  <a:schemeClr val="tx1"/>
                </a:solidFill>
                <a:latin typeface="+mn-lt"/>
              </a:rPr>
              <a:t> </a:t>
            </a:r>
            <a:r>
              <a:rPr lang="en-US" sz="2400" kern="0" dirty="0">
                <a:solidFill>
                  <a:schemeClr val="tx1"/>
                </a:solidFill>
                <a:latin typeface="+mn-lt"/>
              </a:rPr>
              <a:t>= </a:t>
            </a:r>
            <a:r>
              <a:rPr lang="en-US" sz="2400" i="1" kern="0" dirty="0">
                <a:solidFill>
                  <a:schemeClr val="tx1"/>
                </a:solidFill>
                <a:latin typeface="+mn-lt"/>
              </a:rPr>
              <a:t>I</a:t>
            </a:r>
            <a:r>
              <a:rPr lang="en-US" sz="2400" kern="0" dirty="0">
                <a:solidFill>
                  <a:schemeClr val="tx1"/>
                </a:solidFill>
                <a:latin typeface="+mn-lt"/>
              </a:rPr>
              <a:t> x 2.0 x 250 </a:t>
            </a:r>
            <a:r>
              <a:rPr lang="en-US" sz="2400" kern="0" dirty="0" err="1">
                <a:solidFill>
                  <a:schemeClr val="tx1"/>
                </a:solidFill>
                <a:latin typeface="+mn-lt"/>
              </a:rPr>
              <a:t>ps</a:t>
            </a:r>
            <a:r>
              <a:rPr lang="en-US" sz="2400" kern="0" dirty="0">
                <a:solidFill>
                  <a:schemeClr val="tx1"/>
                </a:solidFill>
                <a:latin typeface="+mn-lt"/>
              </a:rPr>
              <a:t> = 500 x</a:t>
            </a:r>
            <a:r>
              <a:rPr lang="en-US" sz="2400" i="1" kern="0" dirty="0">
                <a:solidFill>
                  <a:schemeClr val="tx1"/>
                </a:solidFill>
                <a:latin typeface="+mn-lt"/>
              </a:rPr>
              <a:t> I </a:t>
            </a:r>
            <a:r>
              <a:rPr lang="en-US" sz="2400" kern="0" dirty="0" err="1">
                <a:solidFill>
                  <a:schemeClr val="tx1"/>
                </a:solidFill>
                <a:latin typeface="+mn-lt"/>
              </a:rPr>
              <a:t>ps</a:t>
            </a:r>
            <a:endParaRPr lang="en-US" sz="2400" kern="0" dirty="0">
              <a:solidFill>
                <a:schemeClr val="tx1"/>
              </a:solidFill>
              <a:latin typeface="+mn-lt"/>
            </a:endParaRPr>
          </a:p>
        </p:txBody>
      </p:sp>
      <p:sp>
        <p:nvSpPr>
          <p:cNvPr id="6" name="Content Placeholder 2"/>
          <p:cNvSpPr txBox="1">
            <a:spLocks/>
          </p:cNvSpPr>
          <p:nvPr/>
        </p:nvSpPr>
        <p:spPr bwMode="auto">
          <a:xfrm>
            <a:off x="457200" y="4038600"/>
            <a:ext cx="8305800" cy="384175"/>
          </a:xfrm>
          <a:prstGeom prst="rect">
            <a:avLst/>
          </a:prstGeom>
          <a:noFill/>
          <a:ln w="12700">
            <a:noFill/>
            <a:miter lim="800000"/>
            <a:headEnd/>
            <a:tailEnd/>
          </a:ln>
        </p:spPr>
        <p:txBody>
          <a:bodyPr lIns="63500" tIns="25400" rIns="63500" bIns="25400">
            <a:spAutoFit/>
          </a:bodyPr>
          <a:lstStyle/>
          <a:p>
            <a:pPr marL="287338" indent="-287338" algn="ctr">
              <a:lnSpc>
                <a:spcPct val="90000"/>
              </a:lnSpc>
              <a:spcBef>
                <a:spcPct val="65000"/>
              </a:spcBef>
              <a:buClr>
                <a:schemeClr val="accent1"/>
              </a:buClr>
              <a:buSzPct val="75000"/>
              <a:defRPr/>
            </a:pPr>
            <a:r>
              <a:rPr lang="en-US" sz="2400" kern="0" dirty="0">
                <a:solidFill>
                  <a:schemeClr val="tx1"/>
                </a:solidFill>
                <a:latin typeface="+mn-lt"/>
              </a:rPr>
              <a:t>CPU </a:t>
            </a:r>
            <a:r>
              <a:rPr lang="zh-CN" altLang="en-US" sz="2400" kern="0" dirty="0">
                <a:solidFill>
                  <a:schemeClr val="tx1"/>
                </a:solidFill>
                <a:latin typeface="+mn-lt"/>
              </a:rPr>
              <a:t>时间</a:t>
            </a:r>
            <a:r>
              <a:rPr lang="en-US" sz="2400" kern="0" baseline="-25000" dirty="0" smtClean="0">
                <a:solidFill>
                  <a:schemeClr val="tx1"/>
                </a:solidFill>
                <a:latin typeface="+mn-lt"/>
              </a:rPr>
              <a:t>B</a:t>
            </a:r>
            <a:r>
              <a:rPr lang="en-US" sz="2400" kern="0" dirty="0" smtClean="0">
                <a:solidFill>
                  <a:schemeClr val="tx1"/>
                </a:solidFill>
                <a:latin typeface="+mn-lt"/>
              </a:rPr>
              <a:t> </a:t>
            </a:r>
            <a:r>
              <a:rPr lang="en-US" sz="2400" kern="0" dirty="0">
                <a:solidFill>
                  <a:schemeClr val="tx1"/>
                </a:solidFill>
                <a:latin typeface="+mn-lt"/>
              </a:rPr>
              <a:t>= </a:t>
            </a:r>
            <a:r>
              <a:rPr lang="en-US" sz="2400" i="1" kern="0" dirty="0">
                <a:solidFill>
                  <a:schemeClr val="tx1"/>
                </a:solidFill>
                <a:latin typeface="+mn-lt"/>
              </a:rPr>
              <a:t>I</a:t>
            </a:r>
            <a:r>
              <a:rPr lang="en-US" sz="2400" kern="0" dirty="0">
                <a:solidFill>
                  <a:schemeClr val="tx1"/>
                </a:solidFill>
                <a:latin typeface="+mn-lt"/>
              </a:rPr>
              <a:t> x 1.2 x 500 </a:t>
            </a:r>
            <a:r>
              <a:rPr lang="en-US" sz="2400" kern="0" dirty="0" err="1">
                <a:solidFill>
                  <a:schemeClr val="tx1"/>
                </a:solidFill>
                <a:latin typeface="+mn-lt"/>
              </a:rPr>
              <a:t>ps</a:t>
            </a:r>
            <a:r>
              <a:rPr lang="en-US" sz="2400" kern="0" dirty="0">
                <a:solidFill>
                  <a:schemeClr val="tx1"/>
                </a:solidFill>
                <a:latin typeface="+mn-lt"/>
              </a:rPr>
              <a:t> = 600 x</a:t>
            </a:r>
            <a:r>
              <a:rPr lang="en-US" sz="2400" i="1" kern="0" dirty="0">
                <a:solidFill>
                  <a:schemeClr val="tx1"/>
                </a:solidFill>
                <a:latin typeface="+mn-lt"/>
              </a:rPr>
              <a:t> I </a:t>
            </a:r>
            <a:r>
              <a:rPr lang="en-US" sz="2400" kern="0" dirty="0" err="1">
                <a:solidFill>
                  <a:schemeClr val="tx1"/>
                </a:solidFill>
                <a:latin typeface="+mn-lt"/>
              </a:rPr>
              <a:t>ps</a:t>
            </a:r>
            <a:endParaRPr lang="en-US" sz="2400" kern="0" dirty="0">
              <a:solidFill>
                <a:schemeClr val="tx1"/>
              </a:solidFill>
              <a:latin typeface="+mn-lt"/>
            </a:endParaRPr>
          </a:p>
        </p:txBody>
      </p:sp>
      <p:sp>
        <p:nvSpPr>
          <p:cNvPr id="7" name="Content Placeholder 2"/>
          <p:cNvSpPr txBox="1">
            <a:spLocks/>
          </p:cNvSpPr>
          <p:nvPr/>
        </p:nvSpPr>
        <p:spPr bwMode="auto">
          <a:xfrm>
            <a:off x="457200" y="4724400"/>
            <a:ext cx="8305800" cy="383695"/>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defRPr/>
            </a:pPr>
            <a:r>
              <a:rPr lang="zh-CN" altLang="en-US" sz="2400" kern="0" dirty="0" smtClean="0">
                <a:solidFill>
                  <a:schemeClr val="tx1"/>
                </a:solidFill>
                <a:latin typeface="宋体" panose="02010600030101010101" pitchFamily="2" charset="-122"/>
                <a:ea typeface="宋体" panose="02010600030101010101" pitchFamily="2" charset="-122"/>
              </a:rPr>
              <a:t>显然，计算机</a:t>
            </a:r>
            <a:r>
              <a:rPr lang="en-US" altLang="zh-CN" sz="2400" kern="0" dirty="0" smtClean="0">
                <a:solidFill>
                  <a:schemeClr val="tx1"/>
                </a:solidFill>
                <a:latin typeface="宋体" panose="02010600030101010101" pitchFamily="2" charset="-122"/>
                <a:ea typeface="宋体" panose="02010600030101010101" pitchFamily="2" charset="-122"/>
              </a:rPr>
              <a:t>A</a:t>
            </a:r>
            <a:r>
              <a:rPr lang="zh-CN" altLang="en-US" sz="2400" kern="0" dirty="0" smtClean="0">
                <a:solidFill>
                  <a:schemeClr val="tx1"/>
                </a:solidFill>
                <a:latin typeface="宋体" panose="02010600030101010101" pitchFamily="2" charset="-122"/>
                <a:ea typeface="宋体" panose="02010600030101010101" pitchFamily="2" charset="-122"/>
              </a:rPr>
              <a:t>更快。快多少由执行时间之比来计算</a:t>
            </a:r>
            <a:endParaRPr lang="en-US" sz="2400" kern="0" dirty="0">
              <a:solidFill>
                <a:schemeClr val="tx1"/>
              </a:solidFill>
              <a:latin typeface="宋体" panose="02010600030101010101" pitchFamily="2" charset="-122"/>
              <a:ea typeface="宋体" panose="02010600030101010101" pitchFamily="2" charset="-122"/>
            </a:endParaRPr>
          </a:p>
        </p:txBody>
      </p:sp>
      <p:grpSp>
        <p:nvGrpSpPr>
          <p:cNvPr id="2" name="Group 10"/>
          <p:cNvGrpSpPr>
            <a:grpSpLocks/>
          </p:cNvGrpSpPr>
          <p:nvPr/>
        </p:nvGrpSpPr>
        <p:grpSpPr bwMode="auto">
          <a:xfrm>
            <a:off x="0" y="5334000"/>
            <a:ext cx="9144000" cy="841375"/>
            <a:chOff x="240" y="2448"/>
            <a:chExt cx="5184" cy="530"/>
          </a:xfrm>
        </p:grpSpPr>
        <p:sp>
          <p:nvSpPr>
            <p:cNvPr id="40969" name="Rectangle 7"/>
            <p:cNvSpPr>
              <a:spLocks noChangeArrowheads="1"/>
            </p:cNvSpPr>
            <p:nvPr/>
          </p:nvSpPr>
          <p:spPr bwMode="auto">
            <a:xfrm>
              <a:off x="240" y="2448"/>
              <a:ext cx="5136" cy="242"/>
            </a:xfrm>
            <a:prstGeom prst="rect">
              <a:avLst/>
            </a:prstGeom>
            <a:noFill/>
            <a:ln w="12700">
              <a:noFill/>
              <a:miter lim="800000"/>
              <a:headEnd/>
              <a:tailEnd/>
            </a:ln>
          </p:spPr>
          <p:txBody>
            <a:bodyPr lIns="63500" tIns="25400" rIns="63500" bIns="25400">
              <a:spAutoFit/>
            </a:bodyPr>
            <a:lstStyle/>
            <a:p>
              <a:pPr marL="287338" indent="-287338" algn="ctr">
                <a:lnSpc>
                  <a:spcPct val="90000"/>
                </a:lnSpc>
                <a:spcBef>
                  <a:spcPct val="65000"/>
                </a:spcBef>
                <a:buClr>
                  <a:schemeClr val="accent1"/>
                </a:buClr>
                <a:buSzPct val="75000"/>
                <a:buFont typeface="Wingdings" pitchFamily="2" charset="2"/>
                <a:buNone/>
              </a:pPr>
              <a:r>
                <a:rPr lang="zh-CN" altLang="en-US" sz="2400" dirty="0" smtClean="0">
                  <a:solidFill>
                    <a:schemeClr val="tx1"/>
                  </a:solidFill>
                </a:rPr>
                <a:t>    性能</a:t>
              </a:r>
              <a:r>
                <a:rPr lang="en-US" sz="2400" baseline="-25000" dirty="0" smtClean="0">
                  <a:solidFill>
                    <a:schemeClr val="tx1"/>
                  </a:solidFill>
                </a:rPr>
                <a:t>A</a:t>
              </a:r>
              <a:r>
                <a:rPr lang="en-US" sz="2400" dirty="0" smtClean="0">
                  <a:solidFill>
                    <a:schemeClr val="tx1"/>
                  </a:solidFill>
                </a:rPr>
                <a:t>                   </a:t>
              </a:r>
              <a:r>
                <a:rPr lang="zh-CN" altLang="en-US" sz="2400" dirty="0" smtClean="0">
                  <a:solidFill>
                    <a:schemeClr val="tx1"/>
                  </a:solidFill>
                </a:rPr>
                <a:t>执行时间</a:t>
              </a:r>
              <a:r>
                <a:rPr lang="en-US" sz="2400" baseline="-25000" dirty="0" smtClean="0">
                  <a:solidFill>
                    <a:schemeClr val="tx1"/>
                  </a:solidFill>
                </a:rPr>
                <a:t>B                      </a:t>
              </a:r>
              <a:r>
                <a:rPr lang="en-US" sz="2400" dirty="0" smtClean="0">
                  <a:solidFill>
                    <a:schemeClr val="tx1"/>
                  </a:solidFill>
                </a:rPr>
                <a:t>600 </a:t>
              </a:r>
              <a:r>
                <a:rPr lang="en-US" sz="2400" dirty="0">
                  <a:solidFill>
                    <a:schemeClr val="tx1"/>
                  </a:solidFill>
                </a:rPr>
                <a:t>x</a:t>
              </a:r>
              <a:r>
                <a:rPr lang="en-US" sz="2400" i="1" dirty="0">
                  <a:solidFill>
                    <a:schemeClr val="tx1"/>
                  </a:solidFill>
                </a:rPr>
                <a:t> I </a:t>
              </a:r>
              <a:r>
                <a:rPr lang="en-US" sz="2400" dirty="0" err="1">
                  <a:solidFill>
                    <a:schemeClr val="tx1"/>
                  </a:solidFill>
                </a:rPr>
                <a:t>ps</a:t>
              </a:r>
              <a:r>
                <a:rPr lang="en-US" sz="2400" dirty="0">
                  <a:solidFill>
                    <a:schemeClr val="tx1"/>
                  </a:solidFill>
                </a:rPr>
                <a:t> </a:t>
              </a:r>
            </a:p>
          </p:txBody>
        </p:sp>
        <p:sp>
          <p:nvSpPr>
            <p:cNvPr id="40970" name="Rectangle 8"/>
            <p:cNvSpPr>
              <a:spLocks noChangeArrowheads="1"/>
            </p:cNvSpPr>
            <p:nvPr/>
          </p:nvSpPr>
          <p:spPr bwMode="auto">
            <a:xfrm>
              <a:off x="288" y="2592"/>
              <a:ext cx="5136" cy="242"/>
            </a:xfrm>
            <a:prstGeom prst="rect">
              <a:avLst/>
            </a:prstGeom>
            <a:noFill/>
            <a:ln w="12700">
              <a:noFill/>
              <a:miter lim="800000"/>
              <a:headEnd/>
              <a:tailEnd/>
            </a:ln>
          </p:spPr>
          <p:txBody>
            <a:bodyPr lIns="63500" tIns="25400" rIns="63500" bIns="25400">
              <a:spAutoFit/>
            </a:bodyPr>
            <a:lstStyle/>
            <a:p>
              <a:pPr marL="287338" indent="-287338" algn="ctr">
                <a:lnSpc>
                  <a:spcPct val="90000"/>
                </a:lnSpc>
                <a:spcBef>
                  <a:spcPct val="65000"/>
                </a:spcBef>
                <a:buClr>
                  <a:schemeClr val="accent1"/>
                </a:buClr>
                <a:buSzPct val="75000"/>
                <a:buFont typeface="Wingdings" pitchFamily="2" charset="2"/>
                <a:buNone/>
              </a:pPr>
              <a:r>
                <a:rPr lang="en-US" sz="2400">
                  <a:solidFill>
                    <a:schemeClr val="tx1"/>
                  </a:solidFill>
                </a:rPr>
                <a:t>      -------------------  =  ---------------------  =   ---------------- = 1.2</a:t>
              </a:r>
              <a:endParaRPr lang="en-US" sz="2400" baseline="-25000">
                <a:solidFill>
                  <a:schemeClr val="tx1"/>
                </a:solidFill>
              </a:endParaRPr>
            </a:p>
          </p:txBody>
        </p:sp>
        <p:sp>
          <p:nvSpPr>
            <p:cNvPr id="40971" name="Rectangle 9"/>
            <p:cNvSpPr>
              <a:spLocks noChangeArrowheads="1"/>
            </p:cNvSpPr>
            <p:nvPr/>
          </p:nvSpPr>
          <p:spPr bwMode="auto">
            <a:xfrm>
              <a:off x="240" y="2736"/>
              <a:ext cx="5136" cy="242"/>
            </a:xfrm>
            <a:prstGeom prst="rect">
              <a:avLst/>
            </a:prstGeom>
            <a:noFill/>
            <a:ln w="12700">
              <a:noFill/>
              <a:miter lim="800000"/>
              <a:headEnd/>
              <a:tailEnd/>
            </a:ln>
          </p:spPr>
          <p:txBody>
            <a:bodyPr lIns="63500" tIns="25400" rIns="63500" bIns="25400">
              <a:spAutoFit/>
            </a:bodyPr>
            <a:lstStyle/>
            <a:p>
              <a:pPr marL="287338" indent="-287338" algn="ctr">
                <a:lnSpc>
                  <a:spcPct val="90000"/>
                </a:lnSpc>
                <a:spcBef>
                  <a:spcPct val="65000"/>
                </a:spcBef>
                <a:buClr>
                  <a:schemeClr val="accent1"/>
                </a:buClr>
                <a:buSzPct val="75000"/>
                <a:buFont typeface="Wingdings" pitchFamily="2" charset="2"/>
                <a:buNone/>
              </a:pPr>
              <a:r>
                <a:rPr lang="zh-CN" altLang="en-US" sz="2400" dirty="0" smtClean="0">
                  <a:solidFill>
                    <a:schemeClr val="tx1"/>
                  </a:solidFill>
                </a:rPr>
                <a:t>    性能</a:t>
              </a:r>
              <a:r>
                <a:rPr lang="en-US" sz="2400" baseline="-25000" dirty="0" smtClean="0">
                  <a:solidFill>
                    <a:schemeClr val="tx1"/>
                  </a:solidFill>
                </a:rPr>
                <a:t>B</a:t>
              </a:r>
              <a:r>
                <a:rPr lang="en-US" sz="2400" dirty="0" smtClean="0">
                  <a:solidFill>
                    <a:schemeClr val="tx1"/>
                  </a:solidFill>
                </a:rPr>
                <a:t>                   </a:t>
              </a:r>
              <a:r>
                <a:rPr lang="zh-CN" altLang="en-US" sz="2400" dirty="0" smtClean="0">
                  <a:solidFill>
                    <a:schemeClr val="tx1"/>
                  </a:solidFill>
                </a:rPr>
                <a:t>执行时间</a:t>
              </a:r>
              <a:r>
                <a:rPr lang="en-US" sz="2400" baseline="-25000" dirty="0" smtClean="0">
                  <a:solidFill>
                    <a:schemeClr val="tx1"/>
                  </a:solidFill>
                </a:rPr>
                <a:t>A                      </a:t>
              </a:r>
              <a:r>
                <a:rPr lang="en-US" sz="2400" dirty="0" smtClean="0">
                  <a:solidFill>
                    <a:schemeClr val="tx1"/>
                  </a:solidFill>
                </a:rPr>
                <a:t>500 </a:t>
              </a:r>
              <a:r>
                <a:rPr lang="en-US" sz="2400" dirty="0">
                  <a:solidFill>
                    <a:schemeClr val="tx1"/>
                  </a:solidFill>
                </a:rPr>
                <a:t>x </a:t>
              </a:r>
              <a:r>
                <a:rPr lang="en-US" sz="2400" i="1" dirty="0">
                  <a:solidFill>
                    <a:schemeClr val="tx1"/>
                  </a:solidFill>
                </a:rPr>
                <a:t>I</a:t>
              </a:r>
              <a:r>
                <a:rPr lang="en-US" sz="2400" dirty="0">
                  <a:solidFill>
                    <a:schemeClr val="tx1"/>
                  </a:solidFill>
                </a:rPr>
                <a:t> </a:t>
              </a:r>
              <a:r>
                <a:rPr lang="en-US" sz="2400" dirty="0" err="1">
                  <a:solidFill>
                    <a:schemeClr val="tx1"/>
                  </a:solidFill>
                </a:rPr>
                <a:t>ps</a:t>
              </a:r>
              <a:r>
                <a:rPr lang="en-US" sz="2400" dirty="0">
                  <a:solidFill>
                    <a:schemeClr val="tx1"/>
                  </a:solidFill>
                </a:rPr>
                <a:t> </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dirty="0" smtClean="0"/>
              <a:t>有效（平均）</a:t>
            </a:r>
            <a:r>
              <a:rPr lang="en-US" dirty="0" smtClean="0"/>
              <a:t>CPI</a:t>
            </a:r>
          </a:p>
        </p:txBody>
      </p:sp>
      <p:sp>
        <p:nvSpPr>
          <p:cNvPr id="41987" name="Rectangle 3"/>
          <p:cNvSpPr>
            <a:spLocks noGrp="1" noChangeArrowheads="1"/>
          </p:cNvSpPr>
          <p:nvPr>
            <p:ph type="body" idx="1"/>
          </p:nvPr>
        </p:nvSpPr>
        <p:spPr>
          <a:xfrm>
            <a:off x="533400" y="914400"/>
            <a:ext cx="8153400" cy="716093"/>
          </a:xfrm>
        </p:spPr>
        <p:txBody>
          <a:bodyPr/>
          <a:lstStyle/>
          <a:p>
            <a:r>
              <a:rPr lang="zh-CN" altLang="en-US" dirty="0" smtClean="0"/>
              <a:t>整体有效</a:t>
            </a:r>
            <a:r>
              <a:rPr lang="en-US" altLang="zh-CN" dirty="0" smtClean="0"/>
              <a:t>CPI</a:t>
            </a:r>
            <a:r>
              <a:rPr lang="zh-CN" altLang="en-US" dirty="0" smtClean="0"/>
              <a:t>是根据不同类型的指令以及它们各自的周期数来计算，并取平均值</a:t>
            </a:r>
            <a:endParaRPr lang="en-US" dirty="0" smtClean="0"/>
          </a:p>
        </p:txBody>
      </p:sp>
      <p:sp>
        <p:nvSpPr>
          <p:cNvPr id="41988" name="Rectangle 7"/>
          <p:cNvSpPr>
            <a:spLocks noChangeArrowheads="1"/>
          </p:cNvSpPr>
          <p:nvPr/>
        </p:nvSpPr>
        <p:spPr bwMode="auto">
          <a:xfrm>
            <a:off x="1524000" y="2209800"/>
            <a:ext cx="6324600" cy="488950"/>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a:solidFill>
                  <a:schemeClr val="tx1"/>
                </a:solidFill>
              </a:rPr>
              <a:t>Overall effective CPI   =    </a:t>
            </a:r>
            <a:r>
              <a:rPr lang="en-US" sz="3200">
                <a:solidFill>
                  <a:schemeClr val="tx1"/>
                </a:solidFill>
                <a:sym typeface="Symbol" pitchFamily="18" charset="2"/>
              </a:rPr>
              <a:t></a:t>
            </a:r>
            <a:r>
              <a:rPr lang="en-US" sz="2400">
                <a:solidFill>
                  <a:schemeClr val="tx1"/>
                </a:solidFill>
                <a:sym typeface="Symbol" pitchFamily="18" charset="2"/>
              </a:rPr>
              <a:t>   (CPI</a:t>
            </a:r>
            <a:r>
              <a:rPr lang="en-US" sz="2400" baseline="-25000">
                <a:solidFill>
                  <a:schemeClr val="tx1"/>
                </a:solidFill>
                <a:sym typeface="Symbol" pitchFamily="18" charset="2"/>
              </a:rPr>
              <a:t>i</a:t>
            </a:r>
            <a:r>
              <a:rPr lang="en-US" sz="2400">
                <a:solidFill>
                  <a:schemeClr val="tx1"/>
                </a:solidFill>
                <a:sym typeface="Symbol" pitchFamily="18" charset="2"/>
              </a:rPr>
              <a:t>  x  IC</a:t>
            </a:r>
            <a:r>
              <a:rPr lang="en-US" sz="2400" baseline="-25000">
                <a:solidFill>
                  <a:schemeClr val="tx1"/>
                </a:solidFill>
                <a:sym typeface="Symbol" pitchFamily="18" charset="2"/>
              </a:rPr>
              <a:t>i</a:t>
            </a:r>
            <a:r>
              <a:rPr lang="en-US" sz="2400">
                <a:solidFill>
                  <a:schemeClr val="tx1"/>
                </a:solidFill>
                <a:sym typeface="Symbol" pitchFamily="18" charset="2"/>
              </a:rPr>
              <a:t>)</a:t>
            </a:r>
          </a:p>
        </p:txBody>
      </p:sp>
      <p:sp>
        <p:nvSpPr>
          <p:cNvPr id="41989" name="Rectangle 8"/>
          <p:cNvSpPr>
            <a:spLocks noChangeArrowheads="1"/>
          </p:cNvSpPr>
          <p:nvPr/>
        </p:nvSpPr>
        <p:spPr bwMode="auto">
          <a:xfrm>
            <a:off x="5029200" y="2667000"/>
            <a:ext cx="1219200" cy="298450"/>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a:solidFill>
                  <a:schemeClr val="tx1"/>
                </a:solidFill>
              </a:rPr>
              <a:t>i = 1</a:t>
            </a:r>
            <a:endParaRPr lang="en-US" baseline="-25000">
              <a:solidFill>
                <a:schemeClr val="tx1"/>
              </a:solidFill>
              <a:sym typeface="Symbol" pitchFamily="18" charset="2"/>
            </a:endParaRPr>
          </a:p>
        </p:txBody>
      </p:sp>
      <p:sp>
        <p:nvSpPr>
          <p:cNvPr id="41990" name="Rectangle 9"/>
          <p:cNvSpPr>
            <a:spLocks noChangeArrowheads="1"/>
          </p:cNvSpPr>
          <p:nvPr/>
        </p:nvSpPr>
        <p:spPr bwMode="auto">
          <a:xfrm>
            <a:off x="5181600" y="1981200"/>
            <a:ext cx="1219200" cy="298450"/>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a:solidFill>
                  <a:schemeClr val="tx1"/>
                </a:solidFill>
              </a:rPr>
              <a:t>n</a:t>
            </a:r>
            <a:endParaRPr lang="en-US" baseline="-25000">
              <a:solidFill>
                <a:schemeClr val="tx1"/>
              </a:solidFill>
              <a:sym typeface="Symbol" pitchFamily="18" charset="2"/>
            </a:endParaRPr>
          </a:p>
        </p:txBody>
      </p:sp>
      <p:sp>
        <p:nvSpPr>
          <p:cNvPr id="41991" name="Rectangle 11"/>
          <p:cNvSpPr>
            <a:spLocks noChangeArrowheads="1"/>
          </p:cNvSpPr>
          <p:nvPr/>
        </p:nvSpPr>
        <p:spPr bwMode="auto">
          <a:xfrm>
            <a:off x="533400" y="3048000"/>
            <a:ext cx="8153400" cy="1082348"/>
          </a:xfrm>
          <a:prstGeom prst="rect">
            <a:avLst/>
          </a:prstGeom>
          <a:noFill/>
          <a:ln w="12700">
            <a:noFill/>
            <a:miter lim="800000"/>
            <a:headEnd/>
            <a:tailEnd/>
          </a:ln>
        </p:spPr>
        <p:txBody>
          <a:bodyPr lIns="63500" tIns="25400" rIns="63500" bIns="25400">
            <a:spAutoFit/>
          </a:bodyPr>
          <a:lstStyle/>
          <a:p>
            <a:pPr marL="741363" lvl="1" indent="-246063">
              <a:lnSpc>
                <a:spcPct val="85000"/>
              </a:lnSpc>
              <a:spcBef>
                <a:spcPct val="40000"/>
              </a:spcBef>
              <a:buClr>
                <a:schemeClr val="accent1"/>
              </a:buClr>
              <a:buSzPct val="75000"/>
              <a:buFont typeface="Monotype Sorts" pitchFamily="2" charset="2"/>
              <a:buChar char="l"/>
            </a:pPr>
            <a:r>
              <a:rPr lang="en-US" sz="2000" dirty="0" err="1" smtClean="0">
                <a:solidFill>
                  <a:schemeClr val="tx1"/>
                </a:solidFill>
              </a:rPr>
              <a:t>IC</a:t>
            </a:r>
            <a:r>
              <a:rPr lang="en-US" sz="2000" baseline="-25000" dirty="0" err="1" smtClean="0">
                <a:solidFill>
                  <a:schemeClr val="tx1"/>
                </a:solidFill>
              </a:rPr>
              <a:t>i</a:t>
            </a:r>
            <a:r>
              <a:rPr lang="en-US" sz="2000" dirty="0" smtClean="0">
                <a:solidFill>
                  <a:schemeClr val="tx1"/>
                </a:solidFill>
              </a:rPr>
              <a:t> </a:t>
            </a:r>
            <a:r>
              <a:rPr lang="zh-CN" altLang="en-US" sz="2000" dirty="0" smtClean="0">
                <a:solidFill>
                  <a:schemeClr val="tx1"/>
                </a:solidFill>
              </a:rPr>
              <a:t>是执行的第</a:t>
            </a:r>
            <a:r>
              <a:rPr lang="en-US" altLang="zh-CN" sz="2000" dirty="0" err="1" smtClean="0">
                <a:solidFill>
                  <a:schemeClr val="tx1"/>
                </a:solidFill>
              </a:rPr>
              <a:t>i</a:t>
            </a:r>
            <a:r>
              <a:rPr lang="zh-CN" altLang="en-US" sz="2000" dirty="0" smtClean="0">
                <a:solidFill>
                  <a:schemeClr val="tx1"/>
                </a:solidFill>
              </a:rPr>
              <a:t>类指令所占的比例</a:t>
            </a:r>
            <a:endParaRPr lang="en-US" altLang="zh-CN" sz="2000" dirty="0">
              <a:solidFill>
                <a:schemeClr val="tx1"/>
              </a:solidFill>
            </a:endParaRPr>
          </a:p>
          <a:p>
            <a:pPr marL="741363" lvl="1" indent="-246063">
              <a:lnSpc>
                <a:spcPct val="85000"/>
              </a:lnSpc>
              <a:spcBef>
                <a:spcPct val="40000"/>
              </a:spcBef>
              <a:buClr>
                <a:schemeClr val="accent1"/>
              </a:buClr>
              <a:buSzPct val="75000"/>
              <a:buFont typeface="Monotype Sorts" pitchFamily="2" charset="2"/>
              <a:buChar char="l"/>
            </a:pPr>
            <a:r>
              <a:rPr lang="en-US" sz="2000" dirty="0" err="1" smtClean="0">
                <a:solidFill>
                  <a:schemeClr val="tx1"/>
                </a:solidFill>
              </a:rPr>
              <a:t>CPI</a:t>
            </a:r>
            <a:r>
              <a:rPr lang="en-US" sz="2000" baseline="-25000" dirty="0" err="1" smtClean="0">
                <a:solidFill>
                  <a:schemeClr val="tx1"/>
                </a:solidFill>
              </a:rPr>
              <a:t>i</a:t>
            </a:r>
            <a:r>
              <a:rPr lang="en-US" sz="2000" dirty="0" smtClean="0">
                <a:solidFill>
                  <a:schemeClr val="tx1"/>
                </a:solidFill>
              </a:rPr>
              <a:t> </a:t>
            </a:r>
            <a:r>
              <a:rPr lang="zh-CN" altLang="en-US" sz="2000" dirty="0">
                <a:solidFill>
                  <a:schemeClr val="tx1"/>
                </a:solidFill>
              </a:rPr>
              <a:t>是第</a:t>
            </a:r>
            <a:r>
              <a:rPr lang="en-US" altLang="zh-CN" sz="2000" dirty="0" err="1">
                <a:solidFill>
                  <a:schemeClr val="tx1"/>
                </a:solidFill>
              </a:rPr>
              <a:t>i</a:t>
            </a:r>
            <a:r>
              <a:rPr lang="zh-CN" altLang="en-US" sz="2000" dirty="0">
                <a:solidFill>
                  <a:schemeClr val="tx1"/>
                </a:solidFill>
              </a:rPr>
              <a:t>类</a:t>
            </a:r>
            <a:r>
              <a:rPr lang="zh-CN" altLang="en-US" sz="2000" dirty="0" smtClean="0">
                <a:solidFill>
                  <a:schemeClr val="tx1"/>
                </a:solidFill>
              </a:rPr>
              <a:t>指令对应的平均每条指令的时钟周期数</a:t>
            </a:r>
            <a:endParaRPr lang="en-US" sz="2000" dirty="0">
              <a:solidFill>
                <a:schemeClr val="tx1"/>
              </a:solidFill>
            </a:endParaRPr>
          </a:p>
          <a:p>
            <a:pPr marL="741363" lvl="1" indent="-246063">
              <a:lnSpc>
                <a:spcPct val="85000"/>
              </a:lnSpc>
              <a:spcBef>
                <a:spcPct val="40000"/>
              </a:spcBef>
              <a:buClr>
                <a:schemeClr val="accent1"/>
              </a:buClr>
              <a:buSzPct val="75000"/>
              <a:buFont typeface="Monotype Sorts" pitchFamily="2" charset="2"/>
              <a:buChar char="l"/>
            </a:pPr>
            <a:r>
              <a:rPr lang="en-US" sz="2000" dirty="0">
                <a:solidFill>
                  <a:schemeClr val="tx1"/>
                </a:solidFill>
              </a:rPr>
              <a:t>n </a:t>
            </a:r>
            <a:r>
              <a:rPr lang="zh-CN" altLang="en-US" sz="2000" dirty="0" smtClean="0">
                <a:solidFill>
                  <a:schemeClr val="tx1"/>
                </a:solidFill>
              </a:rPr>
              <a:t>是指令种类的个数</a:t>
            </a:r>
            <a:endParaRPr lang="en-US" sz="2000" dirty="0">
              <a:solidFill>
                <a:schemeClr val="tx1"/>
              </a:solidFill>
            </a:endParaRPr>
          </a:p>
        </p:txBody>
      </p:sp>
      <p:sp>
        <p:nvSpPr>
          <p:cNvPr id="917516" name="Rectangle 12"/>
          <p:cNvSpPr>
            <a:spLocks noChangeArrowheads="1"/>
          </p:cNvSpPr>
          <p:nvPr/>
        </p:nvSpPr>
        <p:spPr bwMode="auto">
          <a:xfrm>
            <a:off x="457200" y="4800600"/>
            <a:ext cx="8153400" cy="716093"/>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zh-CN" altLang="en-US" sz="2400" dirty="0" smtClean="0">
                <a:solidFill>
                  <a:schemeClr val="tx1"/>
                </a:solidFill>
              </a:rPr>
              <a:t>整体有效</a:t>
            </a:r>
            <a:r>
              <a:rPr lang="en-US" altLang="zh-CN" sz="2400" dirty="0" smtClean="0">
                <a:solidFill>
                  <a:schemeClr val="tx1"/>
                </a:solidFill>
              </a:rPr>
              <a:t>CPI</a:t>
            </a:r>
            <a:r>
              <a:rPr lang="zh-CN" altLang="en-US" sz="2400" dirty="0" smtClean="0">
                <a:solidFill>
                  <a:schemeClr val="tx1"/>
                </a:solidFill>
              </a:rPr>
              <a:t>是随着指令组合而变化</a:t>
            </a:r>
            <a:r>
              <a:rPr lang="en-US" sz="2400" dirty="0" smtClean="0">
                <a:solidFill>
                  <a:schemeClr val="tx1"/>
                </a:solidFill>
              </a:rPr>
              <a:t> </a:t>
            </a:r>
            <a:r>
              <a:rPr lang="zh-CN" altLang="en-US" sz="2400" dirty="0" smtClean="0">
                <a:solidFill>
                  <a:schemeClr val="tx1"/>
                </a:solidFill>
              </a:rPr>
              <a:t>，它是一个或者多个程序间的指令动态频率的度量</a:t>
            </a:r>
            <a:endParaRPr lang="en-US"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75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75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dirty="0" smtClean="0"/>
              <a:t>性能公式</a:t>
            </a:r>
            <a:endParaRPr lang="en-US" dirty="0" smtClean="0"/>
          </a:p>
        </p:txBody>
      </p:sp>
      <p:sp>
        <p:nvSpPr>
          <p:cNvPr id="43011" name="Rectangle 3"/>
          <p:cNvSpPr>
            <a:spLocks noGrp="1" noChangeArrowheads="1"/>
          </p:cNvSpPr>
          <p:nvPr>
            <p:ph type="body" idx="1"/>
          </p:nvPr>
        </p:nvSpPr>
        <p:spPr>
          <a:xfrm>
            <a:off x="533400" y="763588"/>
            <a:ext cx="8153400" cy="383695"/>
          </a:xfrm>
        </p:spPr>
        <p:txBody>
          <a:bodyPr/>
          <a:lstStyle/>
          <a:p>
            <a:r>
              <a:rPr lang="zh-CN" altLang="en-US" dirty="0" smtClean="0"/>
              <a:t>基本的性能公式</a:t>
            </a:r>
            <a:endParaRPr lang="en-US" dirty="0" smtClean="0"/>
          </a:p>
        </p:txBody>
      </p:sp>
      <p:sp>
        <p:nvSpPr>
          <p:cNvPr id="43012" name="Rectangle 7"/>
          <p:cNvSpPr>
            <a:spLocks noChangeArrowheads="1"/>
          </p:cNvSpPr>
          <p:nvPr/>
        </p:nvSpPr>
        <p:spPr bwMode="auto">
          <a:xfrm>
            <a:off x="381000" y="1371600"/>
            <a:ext cx="8763000" cy="383695"/>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dirty="0">
                <a:solidFill>
                  <a:schemeClr val="tx1"/>
                </a:solidFill>
              </a:rPr>
              <a:t>      CPU time      =  </a:t>
            </a:r>
            <a:r>
              <a:rPr lang="zh-CN" altLang="en-US" sz="2400" dirty="0">
                <a:solidFill>
                  <a:schemeClr val="tx1"/>
                </a:solidFill>
              </a:rPr>
              <a:t>指令数</a:t>
            </a:r>
            <a:r>
              <a:rPr lang="en-US" sz="2400" dirty="0" smtClean="0">
                <a:solidFill>
                  <a:schemeClr val="tx1"/>
                </a:solidFill>
              </a:rPr>
              <a:t>  </a:t>
            </a:r>
            <a:r>
              <a:rPr lang="en-US" sz="2400" dirty="0">
                <a:solidFill>
                  <a:schemeClr val="tx1"/>
                </a:solidFill>
              </a:rPr>
              <a:t>x  CPI  x   </a:t>
            </a:r>
            <a:r>
              <a:rPr lang="zh-CN" altLang="en-US" sz="2400" dirty="0">
                <a:solidFill>
                  <a:schemeClr val="tx1"/>
                </a:solidFill>
              </a:rPr>
              <a:t>时钟</a:t>
            </a:r>
            <a:r>
              <a:rPr lang="zh-CN" altLang="en-US" sz="2400" dirty="0" smtClean="0">
                <a:solidFill>
                  <a:schemeClr val="tx1"/>
                </a:solidFill>
              </a:rPr>
              <a:t>周期时间</a:t>
            </a:r>
            <a:endParaRPr lang="en-US" sz="2400" dirty="0">
              <a:solidFill>
                <a:schemeClr val="tx1"/>
              </a:solidFill>
            </a:endParaRPr>
          </a:p>
        </p:txBody>
      </p:sp>
      <p:grpSp>
        <p:nvGrpSpPr>
          <p:cNvPr id="43013" name="Group 9"/>
          <p:cNvGrpSpPr>
            <a:grpSpLocks/>
          </p:cNvGrpSpPr>
          <p:nvPr/>
        </p:nvGrpSpPr>
        <p:grpSpPr bwMode="auto">
          <a:xfrm>
            <a:off x="381000" y="2362200"/>
            <a:ext cx="8458200" cy="990600"/>
            <a:chOff x="288" y="1152"/>
            <a:chExt cx="5328" cy="624"/>
          </a:xfrm>
        </p:grpSpPr>
        <p:sp>
          <p:nvSpPr>
            <p:cNvPr id="43016" name="Rectangle 10"/>
            <p:cNvSpPr>
              <a:spLocks noChangeArrowheads="1"/>
            </p:cNvSpPr>
            <p:nvPr/>
          </p:nvSpPr>
          <p:spPr bwMode="auto">
            <a:xfrm>
              <a:off x="336" y="1152"/>
              <a:ext cx="5280" cy="242"/>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dirty="0">
                  <a:solidFill>
                    <a:schemeClr val="tx1"/>
                  </a:solidFill>
                </a:rPr>
                <a:t>                                     </a:t>
              </a:r>
              <a:r>
                <a:rPr lang="zh-CN" altLang="en-US" sz="2400" dirty="0">
                  <a:solidFill>
                    <a:schemeClr val="tx1"/>
                  </a:solidFill>
                </a:rPr>
                <a:t>指令数</a:t>
              </a:r>
              <a:r>
                <a:rPr lang="en-US" sz="2400" dirty="0" smtClean="0">
                  <a:solidFill>
                    <a:schemeClr val="tx1"/>
                  </a:solidFill>
                </a:rPr>
                <a:t>    </a:t>
              </a:r>
              <a:r>
                <a:rPr lang="en-US" sz="2400" dirty="0">
                  <a:solidFill>
                    <a:schemeClr val="tx1"/>
                  </a:solidFill>
                </a:rPr>
                <a:t>x      CPI</a:t>
              </a:r>
            </a:p>
          </p:txBody>
        </p:sp>
        <p:sp>
          <p:nvSpPr>
            <p:cNvPr id="43017" name="Rectangle 11"/>
            <p:cNvSpPr>
              <a:spLocks noChangeArrowheads="1"/>
            </p:cNvSpPr>
            <p:nvPr/>
          </p:nvSpPr>
          <p:spPr bwMode="auto">
            <a:xfrm>
              <a:off x="288" y="1536"/>
              <a:ext cx="5136" cy="240"/>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dirty="0">
                  <a:solidFill>
                    <a:schemeClr val="tx1"/>
                  </a:solidFill>
                </a:rPr>
                <a:t>                                               </a:t>
              </a:r>
              <a:r>
                <a:rPr lang="en-US" sz="2400" dirty="0" smtClean="0">
                  <a:solidFill>
                    <a:schemeClr val="tx1"/>
                  </a:solidFill>
                </a:rPr>
                <a:t> </a:t>
              </a:r>
              <a:r>
                <a:rPr lang="zh-CN" altLang="en-US" sz="2400" dirty="0" smtClean="0">
                  <a:solidFill>
                    <a:schemeClr val="tx1"/>
                  </a:solidFill>
                </a:rPr>
                <a:t>时钟频率</a:t>
              </a:r>
              <a:endParaRPr lang="en-US" sz="2400" dirty="0">
                <a:solidFill>
                  <a:schemeClr val="tx1"/>
                </a:solidFill>
              </a:endParaRPr>
            </a:p>
          </p:txBody>
        </p:sp>
        <p:sp>
          <p:nvSpPr>
            <p:cNvPr id="43018" name="Rectangle 12"/>
            <p:cNvSpPr>
              <a:spLocks noChangeArrowheads="1"/>
            </p:cNvSpPr>
            <p:nvPr/>
          </p:nvSpPr>
          <p:spPr bwMode="auto">
            <a:xfrm>
              <a:off x="288" y="1344"/>
              <a:ext cx="5328" cy="239"/>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a:solidFill>
                    <a:schemeClr val="tx1"/>
                  </a:solidFill>
                </a:rPr>
                <a:t>      CPU time      =      -----------------------------------------------</a:t>
              </a:r>
            </a:p>
          </p:txBody>
        </p:sp>
      </p:grpSp>
      <p:sp>
        <p:nvSpPr>
          <p:cNvPr id="43014" name="Rectangle 13"/>
          <p:cNvSpPr>
            <a:spLocks noChangeArrowheads="1"/>
          </p:cNvSpPr>
          <p:nvPr/>
        </p:nvSpPr>
        <p:spPr bwMode="auto">
          <a:xfrm>
            <a:off x="533400" y="1905000"/>
            <a:ext cx="8153400" cy="325438"/>
          </a:xfrm>
          <a:prstGeom prst="rect">
            <a:avLst/>
          </a:prstGeom>
          <a:noFill/>
          <a:ln w="12700">
            <a:noFill/>
            <a:miter lim="800000"/>
            <a:headEnd/>
            <a:tailEnd/>
          </a:ln>
        </p:spPr>
        <p:txBody>
          <a:bodyPr lIns="63500" tIns="25400" rIns="63500" bIns="25400">
            <a:spAutoFit/>
          </a:bodyPr>
          <a:lstStyle/>
          <a:p>
            <a:pPr marL="287338" indent="-287338" algn="ctr">
              <a:lnSpc>
                <a:spcPct val="90000"/>
              </a:lnSpc>
              <a:spcBef>
                <a:spcPct val="65000"/>
              </a:spcBef>
              <a:buClr>
                <a:schemeClr val="accent1"/>
              </a:buClr>
              <a:buSzPct val="75000"/>
              <a:buFont typeface="Wingdings" pitchFamily="2" charset="2"/>
              <a:buNone/>
            </a:pPr>
            <a:r>
              <a:rPr lang="en-US" sz="2000">
                <a:solidFill>
                  <a:schemeClr val="tx1"/>
                </a:solidFill>
              </a:rPr>
              <a:t> or</a:t>
            </a:r>
            <a:endParaRPr lang="en-US" sz="2000"/>
          </a:p>
        </p:txBody>
      </p:sp>
      <p:sp>
        <p:nvSpPr>
          <p:cNvPr id="910350" name="Rectangle 14"/>
          <p:cNvSpPr>
            <a:spLocks noChangeArrowheads="1"/>
          </p:cNvSpPr>
          <p:nvPr/>
        </p:nvSpPr>
        <p:spPr bwMode="auto">
          <a:xfrm>
            <a:off x="533400" y="3657600"/>
            <a:ext cx="8153400" cy="2778196"/>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zh-CN" altLang="en-US" sz="2400" dirty="0" smtClean="0">
                <a:solidFill>
                  <a:schemeClr val="tx1"/>
                </a:solidFill>
              </a:rPr>
              <a:t>这些公式把性能分解为</a:t>
            </a:r>
            <a:r>
              <a:rPr lang="zh-CN" altLang="en-US" sz="2400" dirty="0" smtClean="0">
                <a:solidFill>
                  <a:srgbClr val="FF0000"/>
                </a:solidFill>
              </a:rPr>
              <a:t>三个关键因素</a:t>
            </a:r>
            <a:r>
              <a:rPr lang="zh-CN" altLang="en-US" sz="2400" dirty="0" smtClean="0">
                <a:solidFill>
                  <a:schemeClr val="tx1"/>
                </a:solidFill>
              </a:rPr>
              <a:t>，如何确定性能公式中这些因素的值呢？</a:t>
            </a:r>
            <a:endParaRPr lang="en-US" sz="2400" dirty="0">
              <a:solidFill>
                <a:schemeClr val="tx1"/>
              </a:solidFill>
            </a:endParaRPr>
          </a:p>
          <a:p>
            <a:pPr marL="741363" lvl="1" indent="-246063">
              <a:lnSpc>
                <a:spcPct val="85000"/>
              </a:lnSpc>
              <a:spcBef>
                <a:spcPct val="40000"/>
              </a:spcBef>
              <a:buClr>
                <a:schemeClr val="accent1"/>
              </a:buClr>
              <a:buSzPct val="75000"/>
              <a:buFont typeface="Monotype Sorts" pitchFamily="2" charset="2"/>
              <a:buChar char="l"/>
            </a:pPr>
            <a:r>
              <a:rPr lang="zh-CN" altLang="en-US" sz="2000" dirty="0" smtClean="0">
                <a:solidFill>
                  <a:schemeClr val="tx1"/>
                </a:solidFill>
              </a:rPr>
              <a:t>通过运行程序来测量</a:t>
            </a:r>
            <a:r>
              <a:rPr lang="en-US" sz="2000" dirty="0" smtClean="0">
                <a:solidFill>
                  <a:schemeClr val="tx1"/>
                </a:solidFill>
              </a:rPr>
              <a:t> </a:t>
            </a:r>
            <a:r>
              <a:rPr lang="en-US" sz="2000" dirty="0">
                <a:solidFill>
                  <a:schemeClr val="tx1"/>
                </a:solidFill>
              </a:rPr>
              <a:t>CPU </a:t>
            </a:r>
            <a:r>
              <a:rPr lang="zh-CN" altLang="en-US" sz="2000" dirty="0" smtClean="0">
                <a:solidFill>
                  <a:schemeClr val="tx1"/>
                </a:solidFill>
              </a:rPr>
              <a:t>的执行时间</a:t>
            </a:r>
            <a:endParaRPr lang="en-US" sz="2000" dirty="0">
              <a:solidFill>
                <a:schemeClr val="tx1"/>
              </a:solidFill>
            </a:endParaRPr>
          </a:p>
          <a:p>
            <a:pPr marL="741363" lvl="1" indent="-246063">
              <a:lnSpc>
                <a:spcPct val="85000"/>
              </a:lnSpc>
              <a:spcBef>
                <a:spcPct val="40000"/>
              </a:spcBef>
              <a:buClr>
                <a:schemeClr val="accent1"/>
              </a:buClr>
              <a:buSzPct val="75000"/>
              <a:buFont typeface="Monotype Sorts" pitchFamily="2" charset="2"/>
              <a:buChar char="l"/>
            </a:pPr>
            <a:r>
              <a:rPr lang="zh-CN" altLang="en-US" sz="2000" dirty="0" smtClean="0">
                <a:solidFill>
                  <a:schemeClr val="tx1"/>
                </a:solidFill>
              </a:rPr>
              <a:t>时钟周期时间通常会给出</a:t>
            </a:r>
            <a:endParaRPr lang="en-US" sz="2000" dirty="0">
              <a:solidFill>
                <a:schemeClr val="tx1"/>
              </a:solidFill>
            </a:endParaRPr>
          </a:p>
          <a:p>
            <a:pPr marL="741363" lvl="1" indent="-246063">
              <a:lnSpc>
                <a:spcPct val="85000"/>
              </a:lnSpc>
              <a:spcBef>
                <a:spcPct val="40000"/>
              </a:spcBef>
              <a:buClr>
                <a:schemeClr val="accent1"/>
              </a:buClr>
              <a:buSzPct val="75000"/>
              <a:buFont typeface="Monotype Sorts" pitchFamily="2" charset="2"/>
              <a:buChar char="l"/>
            </a:pPr>
            <a:r>
              <a:rPr lang="zh-CN" altLang="en-US" sz="2000" dirty="0" smtClean="0">
                <a:solidFill>
                  <a:schemeClr val="tx1"/>
                </a:solidFill>
              </a:rPr>
              <a:t>可以在不知道计算机全部实现细节的情况下用解析器</a:t>
            </a:r>
            <a:r>
              <a:rPr lang="en-US" altLang="zh-CN" sz="2000" dirty="0" smtClean="0">
                <a:solidFill>
                  <a:schemeClr val="tx1"/>
                </a:solidFill>
              </a:rPr>
              <a:t>(profiler)</a:t>
            </a:r>
            <a:r>
              <a:rPr lang="zh-CN" altLang="en-US" sz="2000" dirty="0" smtClean="0">
                <a:solidFill>
                  <a:schemeClr val="tx1"/>
                </a:solidFill>
              </a:rPr>
              <a:t>对指令数进行测量</a:t>
            </a:r>
            <a:endParaRPr lang="en-US" altLang="zh-CN" sz="2000" dirty="0" smtClean="0">
              <a:solidFill>
                <a:schemeClr val="tx1"/>
              </a:solidFill>
            </a:endParaRPr>
          </a:p>
          <a:p>
            <a:pPr marL="741363" lvl="1" indent="-246063">
              <a:lnSpc>
                <a:spcPct val="85000"/>
              </a:lnSpc>
              <a:spcBef>
                <a:spcPct val="40000"/>
              </a:spcBef>
              <a:buClr>
                <a:schemeClr val="accent1"/>
              </a:buClr>
              <a:buSzPct val="75000"/>
              <a:buFont typeface="Monotype Sorts" pitchFamily="2" charset="2"/>
              <a:buChar char="l"/>
            </a:pPr>
            <a:r>
              <a:rPr lang="en-US" sz="2000" dirty="0" smtClean="0">
                <a:solidFill>
                  <a:schemeClr val="tx1"/>
                </a:solidFill>
              </a:rPr>
              <a:t>CPI </a:t>
            </a:r>
            <a:r>
              <a:rPr lang="zh-CN" altLang="en-US" sz="2000" dirty="0" smtClean="0">
                <a:solidFill>
                  <a:schemeClr val="tx1"/>
                </a:solidFill>
              </a:rPr>
              <a:t>对于不同指令类型是不同的，对于</a:t>
            </a:r>
            <a:r>
              <a:rPr lang="zh-CN" altLang="en-US" sz="2000" smtClean="0">
                <a:solidFill>
                  <a:schemeClr val="tx1"/>
                </a:solidFill>
              </a:rPr>
              <a:t>相同指令的</a:t>
            </a:r>
            <a:r>
              <a:rPr lang="zh-CN" altLang="en-US" sz="2000" dirty="0" smtClean="0">
                <a:solidFill>
                  <a:schemeClr val="tx1"/>
                </a:solidFill>
              </a:rPr>
              <a:t>不同实现方式也是不同的</a:t>
            </a:r>
            <a:endParaRPr lang="en-US"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03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0350"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09600" y="304800"/>
            <a:ext cx="2652970" cy="426142"/>
          </a:xfrm>
          <a:noFill/>
        </p:spPr>
        <p:txBody>
          <a:bodyPr wrap="none"/>
          <a:lstStyle/>
          <a:p>
            <a:r>
              <a:rPr lang="zh-CN" altLang="en-US" dirty="0" smtClean="0">
                <a:latin typeface="宋体" panose="02010600030101010101" pitchFamily="2" charset="-122"/>
                <a:ea typeface="宋体" panose="02010600030101010101" pitchFamily="2" charset="-122"/>
              </a:rPr>
              <a:t>需要知道的内容</a:t>
            </a:r>
            <a:endParaRPr lang="en-US" dirty="0" smtClean="0">
              <a:latin typeface="宋体" panose="02010600030101010101" pitchFamily="2" charset="-122"/>
              <a:ea typeface="宋体" panose="02010600030101010101" pitchFamily="2" charset="-122"/>
            </a:endParaRPr>
          </a:p>
        </p:txBody>
      </p:sp>
      <p:sp>
        <p:nvSpPr>
          <p:cNvPr id="508931" name="Rectangle 3"/>
          <p:cNvSpPr>
            <a:spLocks noGrp="1" noChangeArrowheads="1"/>
          </p:cNvSpPr>
          <p:nvPr>
            <p:ph type="body" idx="1"/>
          </p:nvPr>
        </p:nvSpPr>
        <p:spPr>
          <a:xfrm>
            <a:off x="685800" y="914400"/>
            <a:ext cx="7848600" cy="4544834"/>
          </a:xfrm>
          <a:noFill/>
        </p:spPr>
        <p:txBody>
          <a:bodyPr/>
          <a:lstStyle/>
          <a:p>
            <a:r>
              <a:rPr lang="zh-CN" altLang="en-US" dirty="0" smtClean="0">
                <a:latin typeface="宋体" panose="02010600030101010101" pitchFamily="2" charset="-122"/>
                <a:ea typeface="宋体" panose="02010600030101010101" pitchFamily="2" charset="-122"/>
              </a:rPr>
              <a:t>基本逻辑设计和机器组成结构</a:t>
            </a:r>
            <a:endParaRPr lang="en-US" dirty="0" smtClean="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逻辑最小化，有限状态机，组件设计</a:t>
            </a:r>
            <a:endParaRPr lang="en-US" dirty="0" smtClean="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处理器，存储器</a:t>
            </a:r>
            <a:r>
              <a:rPr lang="en-US" dirty="0" smtClean="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输入输出设备</a:t>
            </a:r>
            <a:endParaRPr lang="en-US"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用一门汇编语言编写，</a:t>
            </a:r>
            <a:r>
              <a:rPr lang="zh-CN" altLang="en-US" dirty="0">
                <a:latin typeface="宋体" panose="02010600030101010101" pitchFamily="2" charset="-122"/>
                <a:ea typeface="宋体" panose="02010600030101010101" pitchFamily="2" charset="-122"/>
              </a:rPr>
              <a:t>编译</a:t>
            </a:r>
            <a:r>
              <a:rPr lang="zh-CN" altLang="en-US" dirty="0" smtClean="0">
                <a:latin typeface="宋体" panose="02010600030101010101" pitchFamily="2" charset="-122"/>
                <a:ea typeface="宋体" panose="02010600030101010101" pitchFamily="2" charset="-122"/>
              </a:rPr>
              <a:t>，运行和调试程序</a:t>
            </a:r>
            <a:endParaRPr lang="en-US" dirty="0" smtClean="0">
              <a:latin typeface="宋体" panose="02010600030101010101" pitchFamily="2" charset="-122"/>
              <a:ea typeface="宋体" panose="02010600030101010101" pitchFamily="2" charset="-122"/>
            </a:endParaRPr>
          </a:p>
          <a:p>
            <a:pPr lvl="1"/>
            <a:r>
              <a:rPr lang="en-US" dirty="0" smtClean="0"/>
              <a:t>MIPS </a:t>
            </a:r>
            <a:r>
              <a:rPr lang="zh-CN" altLang="en-US" dirty="0" smtClean="0">
                <a:latin typeface="宋体" panose="02010600030101010101" pitchFamily="2" charset="-122"/>
                <a:ea typeface="宋体" panose="02010600030101010101" pitchFamily="2" charset="-122"/>
              </a:rPr>
              <a:t>优先</a:t>
            </a:r>
            <a:endParaRPr lang="en-US"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用一门硬件描述语言编写，模拟和调试硬件结构</a:t>
            </a:r>
            <a:endParaRPr lang="en-US" dirty="0" smtClean="0">
              <a:latin typeface="宋体" panose="02010600030101010101" pitchFamily="2" charset="-122"/>
              <a:ea typeface="宋体" panose="02010600030101010101" pitchFamily="2" charset="-122"/>
            </a:endParaRPr>
          </a:p>
          <a:p>
            <a:pPr lvl="1"/>
            <a:r>
              <a:rPr lang="en-US" dirty="0" smtClean="0"/>
              <a:t>VHDL </a:t>
            </a:r>
            <a:r>
              <a:rPr lang="zh-CN" altLang="en-US" dirty="0" smtClean="0">
                <a:latin typeface="宋体" panose="02010600030101010101" pitchFamily="2" charset="-122"/>
                <a:ea typeface="宋体" panose="02010600030101010101" pitchFamily="2" charset="-122"/>
              </a:rPr>
              <a:t>或者</a:t>
            </a:r>
            <a:r>
              <a:rPr lang="en-US" dirty="0" smtClean="0"/>
              <a:t> </a:t>
            </a:r>
            <a:r>
              <a:rPr lang="en-US" dirty="0" err="1" smtClean="0"/>
              <a:t>verilog</a:t>
            </a:r>
            <a:r>
              <a:rPr lang="en-US" dirty="0" smtClean="0"/>
              <a:t> </a:t>
            </a:r>
          </a:p>
          <a:p>
            <a:r>
              <a:rPr lang="zh-CN" altLang="en-US" dirty="0" smtClean="0">
                <a:latin typeface="宋体" panose="02010600030101010101" pitchFamily="2" charset="-122"/>
                <a:ea typeface="宋体" panose="02010600030101010101" pitchFamily="2" charset="-122"/>
              </a:rPr>
              <a:t>生成，编译和运行</a:t>
            </a:r>
            <a:r>
              <a:rPr lang="en-US" dirty="0" smtClean="0">
                <a:latin typeface="宋体" panose="02010600030101010101" pitchFamily="2" charset="-122"/>
                <a:ea typeface="宋体" panose="02010600030101010101" pitchFamily="2" charset="-122"/>
              </a:rPr>
              <a:t> </a:t>
            </a:r>
            <a:r>
              <a:rPr lang="en-US" dirty="0" smtClean="0"/>
              <a:t>C (C++, Java) </a:t>
            </a:r>
            <a:r>
              <a:rPr lang="zh-CN" altLang="en-US" dirty="0" smtClean="0">
                <a:latin typeface="宋体" panose="02010600030101010101" pitchFamily="2" charset="-122"/>
                <a:ea typeface="宋体" panose="02010600030101010101" pitchFamily="2" charset="-122"/>
              </a:rPr>
              <a:t>程序</a:t>
            </a:r>
            <a:endParaRPr lang="en-US"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在</a:t>
            </a:r>
            <a:r>
              <a:rPr lang="en-US" altLang="zh-CN" dirty="0" smtClean="0"/>
              <a:t>Unix/Linux</a:t>
            </a:r>
            <a:r>
              <a:rPr lang="zh-CN" altLang="en-US" dirty="0" smtClean="0">
                <a:latin typeface="宋体" panose="02010600030101010101" pitchFamily="2" charset="-122"/>
                <a:ea typeface="宋体" panose="02010600030101010101" pitchFamily="2" charset="-122"/>
              </a:rPr>
              <a:t>系统上生成，组织，编辑文件以及运行程序</a:t>
            </a:r>
            <a:endParaRPr lang="en-US" dirty="0" smtClean="0">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089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89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89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893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893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0893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893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893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89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33400" y="304800"/>
            <a:ext cx="2656176" cy="426142"/>
          </a:xfrm>
          <a:noFill/>
        </p:spPr>
        <p:txBody>
          <a:bodyPr wrap="none"/>
          <a:lstStyle/>
          <a:p>
            <a:r>
              <a:rPr lang="en-US" dirty="0" smtClean="0">
                <a:latin typeface="宋体" panose="02010600030101010101" pitchFamily="2" charset="-122"/>
                <a:ea typeface="宋体" panose="02010600030101010101" pitchFamily="2" charset="-122"/>
              </a:rPr>
              <a:t>CPU </a:t>
            </a:r>
            <a:r>
              <a:rPr lang="zh-CN" altLang="en-US" dirty="0" smtClean="0">
                <a:latin typeface="宋体" panose="02010600030101010101" pitchFamily="2" charset="-122"/>
                <a:ea typeface="宋体" panose="02010600030101010101" pitchFamily="2" charset="-122"/>
              </a:rPr>
              <a:t>性能的确定</a:t>
            </a:r>
            <a:endParaRPr lang="en-US" dirty="0" smtClean="0">
              <a:latin typeface="宋体" panose="02010600030101010101" pitchFamily="2" charset="-122"/>
              <a:ea typeface="宋体" panose="02010600030101010101" pitchFamily="2" charset="-122"/>
            </a:endParaRPr>
          </a:p>
        </p:txBody>
      </p:sp>
      <p:sp>
        <p:nvSpPr>
          <p:cNvPr id="45059" name="Rectangle 3"/>
          <p:cNvSpPr>
            <a:spLocks noChangeArrowheads="1"/>
          </p:cNvSpPr>
          <p:nvPr/>
        </p:nvSpPr>
        <p:spPr bwMode="auto">
          <a:xfrm>
            <a:off x="0" y="914400"/>
            <a:ext cx="8763000" cy="383695"/>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dirty="0">
                <a:solidFill>
                  <a:schemeClr val="tx1"/>
                </a:solidFill>
              </a:rPr>
              <a:t>      CPU </a:t>
            </a:r>
            <a:r>
              <a:rPr lang="zh-CN" altLang="en-US" sz="2400" dirty="0" smtClean="0">
                <a:solidFill>
                  <a:schemeClr val="tx1"/>
                </a:solidFill>
              </a:rPr>
              <a:t>时间</a:t>
            </a:r>
            <a:r>
              <a:rPr lang="en-US" sz="2400" dirty="0" smtClean="0">
                <a:solidFill>
                  <a:schemeClr val="tx1"/>
                </a:solidFill>
              </a:rPr>
              <a:t>=  </a:t>
            </a:r>
            <a:r>
              <a:rPr lang="zh-CN" altLang="en-US" sz="2400" dirty="0" smtClean="0">
                <a:solidFill>
                  <a:schemeClr val="tx1"/>
                </a:solidFill>
              </a:rPr>
              <a:t>指令数</a:t>
            </a:r>
            <a:r>
              <a:rPr lang="en-US" sz="2400" dirty="0" smtClean="0">
                <a:solidFill>
                  <a:schemeClr val="tx1"/>
                </a:solidFill>
              </a:rPr>
              <a:t>  </a:t>
            </a:r>
            <a:r>
              <a:rPr lang="en-US" sz="2400" dirty="0">
                <a:solidFill>
                  <a:schemeClr val="tx1"/>
                </a:solidFill>
              </a:rPr>
              <a:t>x  CPI  x   </a:t>
            </a:r>
            <a:r>
              <a:rPr lang="zh-CN" altLang="en-US" sz="2400" dirty="0">
                <a:solidFill>
                  <a:schemeClr val="tx1"/>
                </a:solidFill>
              </a:rPr>
              <a:t>时钟</a:t>
            </a:r>
            <a:r>
              <a:rPr lang="zh-CN" altLang="en-US" sz="2400" dirty="0" smtClean="0">
                <a:solidFill>
                  <a:schemeClr val="tx1"/>
                </a:solidFill>
              </a:rPr>
              <a:t>周期时间</a:t>
            </a:r>
            <a:endParaRPr lang="en-US" sz="2400" dirty="0">
              <a:solidFill>
                <a:schemeClr val="tx1"/>
              </a:solidFill>
            </a:endParaRPr>
          </a:p>
        </p:txBody>
      </p:sp>
      <p:graphicFrame>
        <p:nvGraphicFramePr>
          <p:cNvPr id="915460" name="Group 4"/>
          <p:cNvGraphicFramePr>
            <a:graphicFrameLocks noGrp="1"/>
          </p:cNvGraphicFramePr>
          <p:nvPr>
            <p:ph sz="half" idx="2"/>
            <p:extLst>
              <p:ext uri="{D42A27DB-BD31-4B8C-83A1-F6EECF244321}">
                <p14:modId xmlns:p14="http://schemas.microsoft.com/office/powerpoint/2010/main" val="877835847"/>
              </p:ext>
            </p:extLst>
          </p:nvPr>
        </p:nvGraphicFramePr>
        <p:xfrm>
          <a:off x="1447800" y="1600200"/>
          <a:ext cx="6705601" cy="4745041"/>
        </p:xfrm>
        <a:graphic>
          <a:graphicData uri="http://schemas.openxmlformats.org/drawingml/2006/table">
            <a:tbl>
              <a:tblPr/>
              <a:tblGrid>
                <a:gridCol w="2051125"/>
                <a:gridCol w="1551492"/>
                <a:gridCol w="1551492"/>
                <a:gridCol w="1551492"/>
              </a:tblGrid>
              <a:tr h="677863">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zh-CN" altLang="en-US" sz="2000" b="0" i="0" u="none" strike="noStrike" cap="none" normalizeH="0" baseline="0" dirty="0" smtClean="0">
                          <a:ln>
                            <a:noFill/>
                          </a:ln>
                          <a:solidFill>
                            <a:schemeClr val="tx1"/>
                          </a:solidFill>
                          <a:effectLst/>
                          <a:latin typeface="Arial" pitchFamily="34" charset="0"/>
                        </a:rPr>
                        <a:t>指令数</a:t>
                      </a:r>
                      <a:endParaRPr kumimoji="0" lang="en-US" sz="20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CPI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zh-CN" altLang="en-US" sz="2000" b="0" i="0" u="none" strike="noStrike" cap="none" normalizeH="0" baseline="0" dirty="0" smtClean="0">
                          <a:ln>
                            <a:noFill/>
                          </a:ln>
                          <a:solidFill>
                            <a:schemeClr val="tx1"/>
                          </a:solidFill>
                          <a:effectLst/>
                          <a:latin typeface="Arial" pitchFamily="34" charset="0"/>
                        </a:rPr>
                        <a:t>时钟周期时间</a:t>
                      </a:r>
                      <a:endParaRPr kumimoji="0" lang="en-US" sz="20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zh-CN" altLang="en-US" sz="2000" b="0" i="0" u="none" strike="noStrike" cap="none" normalizeH="0" baseline="0" dirty="0" smtClean="0">
                          <a:ln>
                            <a:noFill/>
                          </a:ln>
                          <a:solidFill>
                            <a:schemeClr val="tx1"/>
                          </a:solidFill>
                          <a:effectLst/>
                          <a:latin typeface="Arial" pitchFamily="34" charset="0"/>
                        </a:rPr>
                        <a:t>算法</a:t>
                      </a:r>
                      <a:endParaRPr kumimoji="0" lang="en-US" sz="20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zh-CN" altLang="en-US" sz="2000" b="0" i="0" u="none" strike="noStrike" cap="none" normalizeH="0" baseline="0" dirty="0" smtClean="0">
                          <a:ln>
                            <a:noFill/>
                          </a:ln>
                          <a:solidFill>
                            <a:schemeClr val="tx1"/>
                          </a:solidFill>
                          <a:effectLst/>
                          <a:latin typeface="Arial" pitchFamily="34" charset="0"/>
                        </a:rPr>
                        <a:t>编程语言</a:t>
                      </a:r>
                      <a:endParaRPr kumimoji="0" lang="en-US" sz="20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zh-CN" altLang="en-US" sz="2000" b="0" i="0" u="none" strike="noStrike" cap="none" normalizeH="0" baseline="0" dirty="0" smtClean="0">
                          <a:ln>
                            <a:noFill/>
                          </a:ln>
                          <a:solidFill>
                            <a:schemeClr val="tx1"/>
                          </a:solidFill>
                          <a:effectLst/>
                          <a:latin typeface="Arial" pitchFamily="34" charset="0"/>
                        </a:rPr>
                        <a:t>编译程序</a:t>
                      </a:r>
                      <a:endParaRPr kumimoji="0" lang="en-US" sz="20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zh-CN" altLang="en-US" sz="2000" b="0" i="0" u="none" strike="noStrike" cap="none" normalizeH="0" baseline="0" dirty="0" smtClean="0">
                          <a:ln>
                            <a:noFill/>
                          </a:ln>
                          <a:solidFill>
                            <a:schemeClr val="tx1"/>
                          </a:solidFill>
                          <a:effectLst/>
                          <a:latin typeface="Arial" pitchFamily="34" charset="0"/>
                        </a:rPr>
                        <a:t>指令集体系结构</a:t>
                      </a:r>
                      <a:r>
                        <a:rPr kumimoji="0" lang="en-US" altLang="zh-CN" sz="2000" b="0" i="0" u="none" strike="noStrike" cap="none" normalizeH="0" baseline="0" dirty="0" smtClean="0">
                          <a:ln>
                            <a:noFill/>
                          </a:ln>
                          <a:solidFill>
                            <a:schemeClr val="tx1"/>
                          </a:solidFill>
                          <a:effectLst/>
                          <a:latin typeface="Arial" pitchFamily="34" charset="0"/>
                        </a:rPr>
                        <a:t>ISA</a:t>
                      </a:r>
                      <a:endParaRPr kumimoji="0" lang="en-US" sz="20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zh-CN" altLang="en-US" sz="2000" b="0" i="0" u="none" strike="noStrike" cap="none" normalizeH="0" baseline="0" dirty="0" smtClean="0">
                          <a:ln>
                            <a:noFill/>
                          </a:ln>
                          <a:solidFill>
                            <a:schemeClr val="tx1"/>
                          </a:solidFill>
                          <a:effectLst/>
                          <a:latin typeface="Arial" pitchFamily="34" charset="0"/>
                        </a:rPr>
                        <a:t>处理器组成</a:t>
                      </a:r>
                      <a:endParaRPr kumimoji="0" lang="en-US" sz="20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zh-CN" altLang="en-US" sz="2000" b="0" i="0" u="none" strike="noStrike" cap="none" normalizeH="0" baseline="0" dirty="0" smtClean="0">
                          <a:ln>
                            <a:noFill/>
                          </a:ln>
                          <a:solidFill>
                            <a:schemeClr val="tx1"/>
                          </a:solidFill>
                          <a:effectLst/>
                          <a:latin typeface="Arial" pitchFamily="34" charset="0"/>
                        </a:rPr>
                        <a:t>工艺</a:t>
                      </a:r>
                      <a:endParaRPr kumimoji="0" lang="en-US" sz="20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15502" name="Text Box 46"/>
          <p:cNvSpPr txBox="1">
            <a:spLocks noChangeArrowheads="1"/>
          </p:cNvSpPr>
          <p:nvPr/>
        </p:nvSpPr>
        <p:spPr bwMode="auto">
          <a:xfrm>
            <a:off x="6934200" y="5791200"/>
            <a:ext cx="381000" cy="396875"/>
          </a:xfrm>
          <a:prstGeom prst="rect">
            <a:avLst/>
          </a:prstGeom>
          <a:noFill/>
          <a:ln w="12700">
            <a:noFill/>
            <a:miter lim="800000"/>
            <a:headEnd/>
            <a:tailEnd/>
          </a:ln>
        </p:spPr>
        <p:txBody>
          <a:bodyPr>
            <a:spAutoFit/>
          </a:bodyPr>
          <a:lstStyle/>
          <a:p>
            <a:pPr>
              <a:spcBef>
                <a:spcPct val="50000"/>
              </a:spcBef>
            </a:pPr>
            <a:r>
              <a:rPr lang="en-US" sz="2000" b="1"/>
              <a:t>X</a:t>
            </a:r>
            <a:endParaRPr lang="en-US" sz="2000">
              <a:latin typeface="Times New Roman" pitchFamily="18" charset="0"/>
            </a:endParaRPr>
          </a:p>
        </p:txBody>
      </p:sp>
      <p:sp>
        <p:nvSpPr>
          <p:cNvPr id="915503" name="Text Box 47"/>
          <p:cNvSpPr txBox="1">
            <a:spLocks noChangeArrowheads="1"/>
          </p:cNvSpPr>
          <p:nvPr/>
        </p:nvSpPr>
        <p:spPr bwMode="auto">
          <a:xfrm>
            <a:off x="6934200" y="5105400"/>
            <a:ext cx="381000" cy="396875"/>
          </a:xfrm>
          <a:prstGeom prst="rect">
            <a:avLst/>
          </a:prstGeom>
          <a:noFill/>
          <a:ln w="12700">
            <a:noFill/>
            <a:miter lim="800000"/>
            <a:headEnd/>
            <a:tailEnd/>
          </a:ln>
        </p:spPr>
        <p:txBody>
          <a:bodyPr>
            <a:spAutoFit/>
          </a:bodyPr>
          <a:lstStyle/>
          <a:p>
            <a:pPr>
              <a:spcBef>
                <a:spcPct val="50000"/>
              </a:spcBef>
            </a:pPr>
            <a:r>
              <a:rPr lang="en-US" sz="2000" b="1"/>
              <a:t>X</a:t>
            </a:r>
            <a:endParaRPr lang="en-US" sz="2000">
              <a:latin typeface="Times New Roman" pitchFamily="18" charset="0"/>
            </a:endParaRPr>
          </a:p>
        </p:txBody>
      </p:sp>
      <p:sp>
        <p:nvSpPr>
          <p:cNvPr id="915504" name="Text Box 48"/>
          <p:cNvSpPr txBox="1">
            <a:spLocks noChangeArrowheads="1"/>
          </p:cNvSpPr>
          <p:nvPr/>
        </p:nvSpPr>
        <p:spPr bwMode="auto">
          <a:xfrm>
            <a:off x="5486400" y="5105400"/>
            <a:ext cx="381000" cy="396875"/>
          </a:xfrm>
          <a:prstGeom prst="rect">
            <a:avLst/>
          </a:prstGeom>
          <a:noFill/>
          <a:ln w="12700">
            <a:noFill/>
            <a:miter lim="800000"/>
            <a:headEnd/>
            <a:tailEnd/>
          </a:ln>
        </p:spPr>
        <p:txBody>
          <a:bodyPr>
            <a:spAutoFit/>
          </a:bodyPr>
          <a:lstStyle/>
          <a:p>
            <a:pPr>
              <a:spcBef>
                <a:spcPct val="50000"/>
              </a:spcBef>
            </a:pPr>
            <a:r>
              <a:rPr lang="en-US" sz="2000" b="1"/>
              <a:t>X</a:t>
            </a:r>
            <a:endParaRPr lang="en-US" sz="2000">
              <a:latin typeface="Times New Roman" pitchFamily="18" charset="0"/>
            </a:endParaRPr>
          </a:p>
        </p:txBody>
      </p:sp>
      <p:sp>
        <p:nvSpPr>
          <p:cNvPr id="915505" name="Text Box 49"/>
          <p:cNvSpPr txBox="1">
            <a:spLocks noChangeArrowheads="1"/>
          </p:cNvSpPr>
          <p:nvPr/>
        </p:nvSpPr>
        <p:spPr bwMode="auto">
          <a:xfrm>
            <a:off x="5486400" y="4419600"/>
            <a:ext cx="381000" cy="396875"/>
          </a:xfrm>
          <a:prstGeom prst="rect">
            <a:avLst/>
          </a:prstGeom>
          <a:noFill/>
          <a:ln w="12700">
            <a:noFill/>
            <a:miter lim="800000"/>
            <a:headEnd/>
            <a:tailEnd/>
          </a:ln>
        </p:spPr>
        <p:txBody>
          <a:bodyPr>
            <a:spAutoFit/>
          </a:bodyPr>
          <a:lstStyle/>
          <a:p>
            <a:pPr>
              <a:spcBef>
                <a:spcPct val="50000"/>
              </a:spcBef>
            </a:pPr>
            <a:r>
              <a:rPr lang="en-US" sz="2000" b="1"/>
              <a:t>X</a:t>
            </a:r>
            <a:endParaRPr lang="en-US" sz="2000">
              <a:latin typeface="Times New Roman" pitchFamily="18" charset="0"/>
            </a:endParaRPr>
          </a:p>
        </p:txBody>
      </p:sp>
      <p:sp>
        <p:nvSpPr>
          <p:cNvPr id="915506" name="Text Box 50"/>
          <p:cNvSpPr txBox="1">
            <a:spLocks noChangeArrowheads="1"/>
          </p:cNvSpPr>
          <p:nvPr/>
        </p:nvSpPr>
        <p:spPr bwMode="auto">
          <a:xfrm>
            <a:off x="3962400" y="4419600"/>
            <a:ext cx="381000" cy="396875"/>
          </a:xfrm>
          <a:prstGeom prst="rect">
            <a:avLst/>
          </a:prstGeom>
          <a:noFill/>
          <a:ln w="12700">
            <a:noFill/>
            <a:miter lim="800000"/>
            <a:headEnd/>
            <a:tailEnd/>
          </a:ln>
        </p:spPr>
        <p:txBody>
          <a:bodyPr>
            <a:spAutoFit/>
          </a:bodyPr>
          <a:lstStyle/>
          <a:p>
            <a:pPr>
              <a:spcBef>
                <a:spcPct val="50000"/>
              </a:spcBef>
            </a:pPr>
            <a:r>
              <a:rPr lang="en-US" sz="2000" b="1"/>
              <a:t>X</a:t>
            </a:r>
            <a:endParaRPr lang="en-US" sz="2000">
              <a:latin typeface="Times New Roman" pitchFamily="18" charset="0"/>
            </a:endParaRPr>
          </a:p>
        </p:txBody>
      </p:sp>
      <p:sp>
        <p:nvSpPr>
          <p:cNvPr id="915507" name="Text Box 51"/>
          <p:cNvSpPr txBox="1">
            <a:spLocks noChangeArrowheads="1"/>
          </p:cNvSpPr>
          <p:nvPr/>
        </p:nvSpPr>
        <p:spPr bwMode="auto">
          <a:xfrm>
            <a:off x="3962400" y="3733800"/>
            <a:ext cx="381000" cy="396875"/>
          </a:xfrm>
          <a:prstGeom prst="rect">
            <a:avLst/>
          </a:prstGeom>
          <a:noFill/>
          <a:ln w="12700">
            <a:noFill/>
            <a:miter lim="800000"/>
            <a:headEnd/>
            <a:tailEnd/>
          </a:ln>
        </p:spPr>
        <p:txBody>
          <a:bodyPr>
            <a:spAutoFit/>
          </a:bodyPr>
          <a:lstStyle/>
          <a:p>
            <a:pPr>
              <a:spcBef>
                <a:spcPct val="50000"/>
              </a:spcBef>
            </a:pPr>
            <a:r>
              <a:rPr lang="en-US" sz="2000" b="1"/>
              <a:t>X</a:t>
            </a:r>
            <a:endParaRPr lang="en-US" sz="2000">
              <a:latin typeface="Times New Roman" pitchFamily="18" charset="0"/>
            </a:endParaRPr>
          </a:p>
        </p:txBody>
      </p:sp>
      <p:sp>
        <p:nvSpPr>
          <p:cNvPr id="915508" name="Text Box 52"/>
          <p:cNvSpPr txBox="1">
            <a:spLocks noChangeArrowheads="1"/>
          </p:cNvSpPr>
          <p:nvPr/>
        </p:nvSpPr>
        <p:spPr bwMode="auto">
          <a:xfrm>
            <a:off x="5486400" y="3733800"/>
            <a:ext cx="381000" cy="396875"/>
          </a:xfrm>
          <a:prstGeom prst="rect">
            <a:avLst/>
          </a:prstGeom>
          <a:noFill/>
          <a:ln w="12700">
            <a:noFill/>
            <a:miter lim="800000"/>
            <a:headEnd/>
            <a:tailEnd/>
          </a:ln>
        </p:spPr>
        <p:txBody>
          <a:bodyPr>
            <a:spAutoFit/>
          </a:bodyPr>
          <a:lstStyle/>
          <a:p>
            <a:pPr>
              <a:spcBef>
                <a:spcPct val="50000"/>
              </a:spcBef>
            </a:pPr>
            <a:r>
              <a:rPr lang="en-US" sz="2000" b="1"/>
              <a:t>X</a:t>
            </a:r>
            <a:endParaRPr lang="en-US" sz="2000">
              <a:latin typeface="Times New Roman" pitchFamily="18" charset="0"/>
            </a:endParaRPr>
          </a:p>
        </p:txBody>
      </p:sp>
      <p:sp>
        <p:nvSpPr>
          <p:cNvPr id="915509" name="Text Box 53"/>
          <p:cNvSpPr txBox="1">
            <a:spLocks noChangeArrowheads="1"/>
          </p:cNvSpPr>
          <p:nvPr/>
        </p:nvSpPr>
        <p:spPr bwMode="auto">
          <a:xfrm>
            <a:off x="3962400" y="3048000"/>
            <a:ext cx="381000" cy="396875"/>
          </a:xfrm>
          <a:prstGeom prst="rect">
            <a:avLst/>
          </a:prstGeom>
          <a:noFill/>
          <a:ln w="12700">
            <a:noFill/>
            <a:miter lim="800000"/>
            <a:headEnd/>
            <a:tailEnd/>
          </a:ln>
        </p:spPr>
        <p:txBody>
          <a:bodyPr>
            <a:spAutoFit/>
          </a:bodyPr>
          <a:lstStyle/>
          <a:p>
            <a:pPr>
              <a:spcBef>
                <a:spcPct val="50000"/>
              </a:spcBef>
            </a:pPr>
            <a:r>
              <a:rPr lang="en-US" sz="2000" b="1"/>
              <a:t>X</a:t>
            </a:r>
            <a:endParaRPr lang="en-US" sz="2000">
              <a:latin typeface="Times New Roman" pitchFamily="18" charset="0"/>
            </a:endParaRPr>
          </a:p>
        </p:txBody>
      </p:sp>
      <p:sp>
        <p:nvSpPr>
          <p:cNvPr id="915510" name="Text Box 54"/>
          <p:cNvSpPr txBox="1">
            <a:spLocks noChangeArrowheads="1"/>
          </p:cNvSpPr>
          <p:nvPr/>
        </p:nvSpPr>
        <p:spPr bwMode="auto">
          <a:xfrm>
            <a:off x="3962400" y="2422525"/>
            <a:ext cx="381000" cy="396875"/>
          </a:xfrm>
          <a:prstGeom prst="rect">
            <a:avLst/>
          </a:prstGeom>
          <a:noFill/>
          <a:ln w="12700">
            <a:noFill/>
            <a:miter lim="800000"/>
            <a:headEnd/>
            <a:tailEnd/>
          </a:ln>
        </p:spPr>
        <p:txBody>
          <a:bodyPr>
            <a:spAutoFit/>
          </a:bodyPr>
          <a:lstStyle/>
          <a:p>
            <a:pPr>
              <a:spcBef>
                <a:spcPct val="50000"/>
              </a:spcBef>
            </a:pPr>
            <a:r>
              <a:rPr lang="en-US" sz="2000" b="1"/>
              <a:t>X</a:t>
            </a:r>
            <a:endParaRPr lang="en-US" sz="2000">
              <a:latin typeface="Times New Roman" pitchFamily="18" charset="0"/>
            </a:endParaRPr>
          </a:p>
        </p:txBody>
      </p:sp>
      <p:sp>
        <p:nvSpPr>
          <p:cNvPr id="915511" name="Text Box 55"/>
          <p:cNvSpPr txBox="1">
            <a:spLocks noChangeArrowheads="1"/>
          </p:cNvSpPr>
          <p:nvPr/>
        </p:nvSpPr>
        <p:spPr bwMode="auto">
          <a:xfrm>
            <a:off x="5486400" y="3048000"/>
            <a:ext cx="381000" cy="396875"/>
          </a:xfrm>
          <a:prstGeom prst="rect">
            <a:avLst/>
          </a:prstGeom>
          <a:noFill/>
          <a:ln w="12700">
            <a:noFill/>
            <a:miter lim="800000"/>
            <a:headEnd/>
            <a:tailEnd/>
          </a:ln>
        </p:spPr>
        <p:txBody>
          <a:bodyPr>
            <a:spAutoFit/>
          </a:bodyPr>
          <a:lstStyle/>
          <a:p>
            <a:pPr>
              <a:spcBef>
                <a:spcPct val="50000"/>
              </a:spcBef>
            </a:pPr>
            <a:r>
              <a:rPr lang="en-US" sz="2000" b="1">
                <a:solidFill>
                  <a:srgbClr val="FF95A7"/>
                </a:solidFill>
              </a:rPr>
              <a:t>X</a:t>
            </a:r>
            <a:endParaRPr lang="en-US" sz="2000">
              <a:solidFill>
                <a:srgbClr val="FF95A7"/>
              </a:solidFill>
              <a:latin typeface="Times New Roman" pitchFamily="18" charset="0"/>
            </a:endParaRPr>
          </a:p>
        </p:txBody>
      </p:sp>
      <p:sp>
        <p:nvSpPr>
          <p:cNvPr id="915512" name="Text Box 56"/>
          <p:cNvSpPr txBox="1">
            <a:spLocks noChangeArrowheads="1"/>
          </p:cNvSpPr>
          <p:nvPr/>
        </p:nvSpPr>
        <p:spPr bwMode="auto">
          <a:xfrm>
            <a:off x="5486400" y="2422525"/>
            <a:ext cx="381000" cy="396875"/>
          </a:xfrm>
          <a:prstGeom prst="rect">
            <a:avLst/>
          </a:prstGeom>
          <a:noFill/>
          <a:ln w="12700">
            <a:noFill/>
            <a:miter lim="800000"/>
            <a:headEnd/>
            <a:tailEnd/>
          </a:ln>
        </p:spPr>
        <p:txBody>
          <a:bodyPr>
            <a:spAutoFit/>
          </a:bodyPr>
          <a:lstStyle/>
          <a:p>
            <a:pPr>
              <a:spcBef>
                <a:spcPct val="50000"/>
              </a:spcBef>
            </a:pPr>
            <a:r>
              <a:rPr lang="en-US" sz="2000" b="1">
                <a:solidFill>
                  <a:srgbClr val="FF95A7"/>
                </a:solidFill>
              </a:rPr>
              <a:t>X</a:t>
            </a:r>
            <a:endParaRPr lang="en-US" sz="2000">
              <a:solidFill>
                <a:srgbClr val="FF95A7"/>
              </a:solidFill>
              <a:latin typeface="Times New Roman" pitchFamily="18" charset="0"/>
            </a:endParaRPr>
          </a:p>
        </p:txBody>
      </p:sp>
      <p:sp>
        <p:nvSpPr>
          <p:cNvPr id="915513" name="Text Box 57"/>
          <p:cNvSpPr txBox="1">
            <a:spLocks noChangeArrowheads="1"/>
          </p:cNvSpPr>
          <p:nvPr/>
        </p:nvSpPr>
        <p:spPr bwMode="auto">
          <a:xfrm>
            <a:off x="6934200" y="4419600"/>
            <a:ext cx="381000" cy="396875"/>
          </a:xfrm>
          <a:prstGeom prst="rect">
            <a:avLst/>
          </a:prstGeom>
          <a:noFill/>
          <a:ln w="12700">
            <a:noFill/>
            <a:miter lim="800000"/>
            <a:headEnd/>
            <a:tailEnd/>
          </a:ln>
        </p:spPr>
        <p:txBody>
          <a:bodyPr>
            <a:spAutoFit/>
          </a:bodyPr>
          <a:lstStyle/>
          <a:p>
            <a:pPr>
              <a:spcBef>
                <a:spcPct val="50000"/>
              </a:spcBef>
            </a:pPr>
            <a:r>
              <a:rPr lang="en-US" sz="2000" b="1"/>
              <a:t>X</a:t>
            </a:r>
            <a:endParaRPr lang="en-US" sz="200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iterate type="wd">
                                    <p:tmPct val="100000"/>
                                  </p:iterate>
                                  <p:childTnLst>
                                    <p:set>
                                      <p:cBhvr>
                                        <p:cTn id="6" dur="1" fill="hold">
                                          <p:stCondLst>
                                            <p:cond delay="0"/>
                                          </p:stCondLst>
                                        </p:cTn>
                                        <p:tgtEl>
                                          <p:spTgt spid="915502">
                                            <p:txEl>
                                              <p:pRg st="0" end="0"/>
                                            </p:txEl>
                                          </p:spTgt>
                                        </p:tgtEl>
                                        <p:attrNameLst>
                                          <p:attrName>style.visibility</p:attrName>
                                        </p:attrNameLst>
                                      </p:cBhvr>
                                      <p:to>
                                        <p:strVal val="visible"/>
                                      </p:to>
                                    </p:set>
                                    <p:anim calcmode="lin" valueType="num">
                                      <p:cBhvr additive="base">
                                        <p:cTn id="7" dur="300" fill="hold"/>
                                        <p:tgtEl>
                                          <p:spTgt spid="915502">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91550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iterate type="wd">
                                    <p:tmPct val="100000"/>
                                  </p:iterate>
                                  <p:childTnLst>
                                    <p:set>
                                      <p:cBhvr>
                                        <p:cTn id="12" dur="1" fill="hold">
                                          <p:stCondLst>
                                            <p:cond delay="0"/>
                                          </p:stCondLst>
                                        </p:cTn>
                                        <p:tgtEl>
                                          <p:spTgt spid="915504">
                                            <p:txEl>
                                              <p:pRg st="0" end="0"/>
                                            </p:txEl>
                                          </p:spTgt>
                                        </p:tgtEl>
                                        <p:attrNameLst>
                                          <p:attrName>style.visibility</p:attrName>
                                        </p:attrNameLst>
                                      </p:cBhvr>
                                      <p:to>
                                        <p:strVal val="visible"/>
                                      </p:to>
                                    </p:set>
                                    <p:anim calcmode="lin" valueType="num">
                                      <p:cBhvr additive="base">
                                        <p:cTn id="13" dur="300" fill="hold"/>
                                        <p:tgtEl>
                                          <p:spTgt spid="915504">
                                            <p:txEl>
                                              <p:pRg st="0" end="0"/>
                                            </p:txEl>
                                          </p:spTgt>
                                        </p:tgtEl>
                                        <p:attrNameLst>
                                          <p:attrName>ppt_x</p:attrName>
                                        </p:attrNameLst>
                                      </p:cBhvr>
                                      <p:tavLst>
                                        <p:tav tm="0">
                                          <p:val>
                                            <p:strVal val="#ppt_x"/>
                                          </p:val>
                                        </p:tav>
                                        <p:tav tm="100000">
                                          <p:val>
                                            <p:strVal val="#ppt_x"/>
                                          </p:val>
                                        </p:tav>
                                      </p:tavLst>
                                    </p:anim>
                                    <p:anim calcmode="lin" valueType="num">
                                      <p:cBhvr additive="base">
                                        <p:cTn id="14" dur="300" fill="hold"/>
                                        <p:tgtEl>
                                          <p:spTgt spid="91550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iterate type="wd">
                                    <p:tmPct val="100000"/>
                                  </p:iterate>
                                  <p:childTnLst>
                                    <p:set>
                                      <p:cBhvr>
                                        <p:cTn id="18" dur="1" fill="hold">
                                          <p:stCondLst>
                                            <p:cond delay="0"/>
                                          </p:stCondLst>
                                        </p:cTn>
                                        <p:tgtEl>
                                          <p:spTgt spid="915503">
                                            <p:txEl>
                                              <p:pRg st="0" end="0"/>
                                            </p:txEl>
                                          </p:spTgt>
                                        </p:tgtEl>
                                        <p:attrNameLst>
                                          <p:attrName>style.visibility</p:attrName>
                                        </p:attrNameLst>
                                      </p:cBhvr>
                                      <p:to>
                                        <p:strVal val="visible"/>
                                      </p:to>
                                    </p:set>
                                    <p:anim calcmode="lin" valueType="num">
                                      <p:cBhvr additive="base">
                                        <p:cTn id="19" dur="300" fill="hold"/>
                                        <p:tgtEl>
                                          <p:spTgt spid="915503">
                                            <p:txEl>
                                              <p:pRg st="0" end="0"/>
                                            </p:txEl>
                                          </p:spTgt>
                                        </p:tgtEl>
                                        <p:attrNameLst>
                                          <p:attrName>ppt_x</p:attrName>
                                        </p:attrNameLst>
                                      </p:cBhvr>
                                      <p:tavLst>
                                        <p:tav tm="0">
                                          <p:val>
                                            <p:strVal val="#ppt_x"/>
                                          </p:val>
                                        </p:tav>
                                        <p:tav tm="100000">
                                          <p:val>
                                            <p:strVal val="#ppt_x"/>
                                          </p:val>
                                        </p:tav>
                                      </p:tavLst>
                                    </p:anim>
                                    <p:anim calcmode="lin" valueType="num">
                                      <p:cBhvr additive="base">
                                        <p:cTn id="20" dur="300" fill="hold"/>
                                        <p:tgtEl>
                                          <p:spTgt spid="91550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iterate type="wd">
                                    <p:tmPct val="100000"/>
                                  </p:iterate>
                                  <p:childTnLst>
                                    <p:set>
                                      <p:cBhvr>
                                        <p:cTn id="24" dur="1" fill="hold">
                                          <p:stCondLst>
                                            <p:cond delay="0"/>
                                          </p:stCondLst>
                                        </p:cTn>
                                        <p:tgtEl>
                                          <p:spTgt spid="915506">
                                            <p:txEl>
                                              <p:pRg st="0" end="0"/>
                                            </p:txEl>
                                          </p:spTgt>
                                        </p:tgtEl>
                                        <p:attrNameLst>
                                          <p:attrName>style.visibility</p:attrName>
                                        </p:attrNameLst>
                                      </p:cBhvr>
                                      <p:to>
                                        <p:strVal val="visible"/>
                                      </p:to>
                                    </p:set>
                                    <p:anim calcmode="lin" valueType="num">
                                      <p:cBhvr additive="base">
                                        <p:cTn id="25" dur="300" fill="hold"/>
                                        <p:tgtEl>
                                          <p:spTgt spid="915506">
                                            <p:txEl>
                                              <p:pRg st="0" end="0"/>
                                            </p:txEl>
                                          </p:spTgt>
                                        </p:tgtEl>
                                        <p:attrNameLst>
                                          <p:attrName>ppt_x</p:attrName>
                                        </p:attrNameLst>
                                      </p:cBhvr>
                                      <p:tavLst>
                                        <p:tav tm="0">
                                          <p:val>
                                            <p:strVal val="#ppt_x"/>
                                          </p:val>
                                        </p:tav>
                                        <p:tav tm="100000">
                                          <p:val>
                                            <p:strVal val="#ppt_x"/>
                                          </p:val>
                                        </p:tav>
                                      </p:tavLst>
                                    </p:anim>
                                    <p:anim calcmode="lin" valueType="num">
                                      <p:cBhvr additive="base">
                                        <p:cTn id="26" dur="300" fill="hold"/>
                                        <p:tgtEl>
                                          <p:spTgt spid="91550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iterate type="wd">
                                    <p:tmPct val="100000"/>
                                  </p:iterate>
                                  <p:childTnLst>
                                    <p:set>
                                      <p:cBhvr>
                                        <p:cTn id="30" dur="1" fill="hold">
                                          <p:stCondLst>
                                            <p:cond delay="0"/>
                                          </p:stCondLst>
                                        </p:cTn>
                                        <p:tgtEl>
                                          <p:spTgt spid="915505">
                                            <p:txEl>
                                              <p:pRg st="0" end="0"/>
                                            </p:txEl>
                                          </p:spTgt>
                                        </p:tgtEl>
                                        <p:attrNameLst>
                                          <p:attrName>style.visibility</p:attrName>
                                        </p:attrNameLst>
                                      </p:cBhvr>
                                      <p:to>
                                        <p:strVal val="visible"/>
                                      </p:to>
                                    </p:set>
                                    <p:anim calcmode="lin" valueType="num">
                                      <p:cBhvr additive="base">
                                        <p:cTn id="31" dur="300" fill="hold"/>
                                        <p:tgtEl>
                                          <p:spTgt spid="915505">
                                            <p:txEl>
                                              <p:pRg st="0" end="0"/>
                                            </p:txEl>
                                          </p:spTgt>
                                        </p:tgtEl>
                                        <p:attrNameLst>
                                          <p:attrName>ppt_x</p:attrName>
                                        </p:attrNameLst>
                                      </p:cBhvr>
                                      <p:tavLst>
                                        <p:tav tm="0">
                                          <p:val>
                                            <p:strVal val="#ppt_x"/>
                                          </p:val>
                                        </p:tav>
                                        <p:tav tm="100000">
                                          <p:val>
                                            <p:strVal val="#ppt_x"/>
                                          </p:val>
                                        </p:tav>
                                      </p:tavLst>
                                    </p:anim>
                                    <p:anim calcmode="lin" valueType="num">
                                      <p:cBhvr additive="base">
                                        <p:cTn id="32" dur="300" fill="hold"/>
                                        <p:tgtEl>
                                          <p:spTgt spid="91550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iterate type="wd">
                                    <p:tmPct val="100000"/>
                                  </p:iterate>
                                  <p:childTnLst>
                                    <p:set>
                                      <p:cBhvr>
                                        <p:cTn id="36" dur="1" fill="hold">
                                          <p:stCondLst>
                                            <p:cond delay="0"/>
                                          </p:stCondLst>
                                        </p:cTn>
                                        <p:tgtEl>
                                          <p:spTgt spid="915513">
                                            <p:txEl>
                                              <p:pRg st="0" end="0"/>
                                            </p:txEl>
                                          </p:spTgt>
                                        </p:tgtEl>
                                        <p:attrNameLst>
                                          <p:attrName>style.visibility</p:attrName>
                                        </p:attrNameLst>
                                      </p:cBhvr>
                                      <p:to>
                                        <p:strVal val="visible"/>
                                      </p:to>
                                    </p:set>
                                    <p:anim calcmode="lin" valueType="num">
                                      <p:cBhvr additive="base">
                                        <p:cTn id="37" dur="300" fill="hold"/>
                                        <p:tgtEl>
                                          <p:spTgt spid="915513">
                                            <p:txEl>
                                              <p:pRg st="0" end="0"/>
                                            </p:txEl>
                                          </p:spTgt>
                                        </p:tgtEl>
                                        <p:attrNameLst>
                                          <p:attrName>ppt_x</p:attrName>
                                        </p:attrNameLst>
                                      </p:cBhvr>
                                      <p:tavLst>
                                        <p:tav tm="0">
                                          <p:val>
                                            <p:strVal val="#ppt_x"/>
                                          </p:val>
                                        </p:tav>
                                        <p:tav tm="100000">
                                          <p:val>
                                            <p:strVal val="#ppt_x"/>
                                          </p:val>
                                        </p:tav>
                                      </p:tavLst>
                                    </p:anim>
                                    <p:anim calcmode="lin" valueType="num">
                                      <p:cBhvr additive="base">
                                        <p:cTn id="38" dur="300" fill="hold"/>
                                        <p:tgtEl>
                                          <p:spTgt spid="91551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iterate type="wd">
                                    <p:tmPct val="100000"/>
                                  </p:iterate>
                                  <p:childTnLst>
                                    <p:set>
                                      <p:cBhvr>
                                        <p:cTn id="42" dur="1" fill="hold">
                                          <p:stCondLst>
                                            <p:cond delay="0"/>
                                          </p:stCondLst>
                                        </p:cTn>
                                        <p:tgtEl>
                                          <p:spTgt spid="915507">
                                            <p:txEl>
                                              <p:pRg st="0" end="0"/>
                                            </p:txEl>
                                          </p:spTgt>
                                        </p:tgtEl>
                                        <p:attrNameLst>
                                          <p:attrName>style.visibility</p:attrName>
                                        </p:attrNameLst>
                                      </p:cBhvr>
                                      <p:to>
                                        <p:strVal val="visible"/>
                                      </p:to>
                                    </p:set>
                                    <p:anim calcmode="lin" valueType="num">
                                      <p:cBhvr additive="base">
                                        <p:cTn id="43" dur="300" fill="hold"/>
                                        <p:tgtEl>
                                          <p:spTgt spid="915507">
                                            <p:txEl>
                                              <p:pRg st="0" end="0"/>
                                            </p:txEl>
                                          </p:spTgt>
                                        </p:tgtEl>
                                        <p:attrNameLst>
                                          <p:attrName>ppt_x</p:attrName>
                                        </p:attrNameLst>
                                      </p:cBhvr>
                                      <p:tavLst>
                                        <p:tav tm="0">
                                          <p:val>
                                            <p:strVal val="#ppt_x"/>
                                          </p:val>
                                        </p:tav>
                                        <p:tav tm="100000">
                                          <p:val>
                                            <p:strVal val="#ppt_x"/>
                                          </p:val>
                                        </p:tav>
                                      </p:tavLst>
                                    </p:anim>
                                    <p:anim calcmode="lin" valueType="num">
                                      <p:cBhvr additive="base">
                                        <p:cTn id="44" dur="300" fill="hold"/>
                                        <p:tgtEl>
                                          <p:spTgt spid="91550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iterate type="wd">
                                    <p:tmPct val="100000"/>
                                  </p:iterate>
                                  <p:childTnLst>
                                    <p:set>
                                      <p:cBhvr>
                                        <p:cTn id="48" dur="1" fill="hold">
                                          <p:stCondLst>
                                            <p:cond delay="0"/>
                                          </p:stCondLst>
                                        </p:cTn>
                                        <p:tgtEl>
                                          <p:spTgt spid="915508">
                                            <p:txEl>
                                              <p:pRg st="0" end="0"/>
                                            </p:txEl>
                                          </p:spTgt>
                                        </p:tgtEl>
                                        <p:attrNameLst>
                                          <p:attrName>style.visibility</p:attrName>
                                        </p:attrNameLst>
                                      </p:cBhvr>
                                      <p:to>
                                        <p:strVal val="visible"/>
                                      </p:to>
                                    </p:set>
                                    <p:anim calcmode="lin" valueType="num">
                                      <p:cBhvr additive="base">
                                        <p:cTn id="49" dur="300" fill="hold"/>
                                        <p:tgtEl>
                                          <p:spTgt spid="915508">
                                            <p:txEl>
                                              <p:pRg st="0" end="0"/>
                                            </p:txEl>
                                          </p:spTgt>
                                        </p:tgtEl>
                                        <p:attrNameLst>
                                          <p:attrName>ppt_x</p:attrName>
                                        </p:attrNameLst>
                                      </p:cBhvr>
                                      <p:tavLst>
                                        <p:tav tm="0">
                                          <p:val>
                                            <p:strVal val="#ppt_x"/>
                                          </p:val>
                                        </p:tav>
                                        <p:tav tm="100000">
                                          <p:val>
                                            <p:strVal val="#ppt_x"/>
                                          </p:val>
                                        </p:tav>
                                      </p:tavLst>
                                    </p:anim>
                                    <p:anim calcmode="lin" valueType="num">
                                      <p:cBhvr additive="base">
                                        <p:cTn id="50" dur="300" fill="hold"/>
                                        <p:tgtEl>
                                          <p:spTgt spid="91550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0" nodeType="clickEffect">
                                  <p:stCondLst>
                                    <p:cond delay="0"/>
                                  </p:stCondLst>
                                  <p:iterate type="wd">
                                    <p:tmPct val="100000"/>
                                  </p:iterate>
                                  <p:childTnLst>
                                    <p:set>
                                      <p:cBhvr>
                                        <p:cTn id="54" dur="1" fill="hold">
                                          <p:stCondLst>
                                            <p:cond delay="0"/>
                                          </p:stCondLst>
                                        </p:cTn>
                                        <p:tgtEl>
                                          <p:spTgt spid="915509">
                                            <p:txEl>
                                              <p:pRg st="0" end="0"/>
                                            </p:txEl>
                                          </p:spTgt>
                                        </p:tgtEl>
                                        <p:attrNameLst>
                                          <p:attrName>style.visibility</p:attrName>
                                        </p:attrNameLst>
                                      </p:cBhvr>
                                      <p:to>
                                        <p:strVal val="visible"/>
                                      </p:to>
                                    </p:set>
                                    <p:anim calcmode="lin" valueType="num">
                                      <p:cBhvr additive="base">
                                        <p:cTn id="55" dur="300" fill="hold"/>
                                        <p:tgtEl>
                                          <p:spTgt spid="915509">
                                            <p:txEl>
                                              <p:pRg st="0" end="0"/>
                                            </p:txEl>
                                          </p:spTgt>
                                        </p:tgtEl>
                                        <p:attrNameLst>
                                          <p:attrName>ppt_x</p:attrName>
                                        </p:attrNameLst>
                                      </p:cBhvr>
                                      <p:tavLst>
                                        <p:tav tm="0">
                                          <p:val>
                                            <p:strVal val="#ppt_x"/>
                                          </p:val>
                                        </p:tav>
                                        <p:tav tm="100000">
                                          <p:val>
                                            <p:strVal val="#ppt_x"/>
                                          </p:val>
                                        </p:tav>
                                      </p:tavLst>
                                    </p:anim>
                                    <p:anim calcmode="lin" valueType="num">
                                      <p:cBhvr additive="base">
                                        <p:cTn id="56" dur="300" fill="hold"/>
                                        <p:tgtEl>
                                          <p:spTgt spid="91550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iterate type="wd">
                                    <p:tmPct val="100000"/>
                                  </p:iterate>
                                  <p:childTnLst>
                                    <p:set>
                                      <p:cBhvr>
                                        <p:cTn id="60" dur="1" fill="hold">
                                          <p:stCondLst>
                                            <p:cond delay="0"/>
                                          </p:stCondLst>
                                        </p:cTn>
                                        <p:tgtEl>
                                          <p:spTgt spid="915511">
                                            <p:txEl>
                                              <p:pRg st="0" end="0"/>
                                            </p:txEl>
                                          </p:spTgt>
                                        </p:tgtEl>
                                        <p:attrNameLst>
                                          <p:attrName>style.visibility</p:attrName>
                                        </p:attrNameLst>
                                      </p:cBhvr>
                                      <p:to>
                                        <p:strVal val="visible"/>
                                      </p:to>
                                    </p:set>
                                    <p:anim calcmode="lin" valueType="num">
                                      <p:cBhvr additive="base">
                                        <p:cTn id="61" dur="300" fill="hold"/>
                                        <p:tgtEl>
                                          <p:spTgt spid="915511">
                                            <p:txEl>
                                              <p:pRg st="0" end="0"/>
                                            </p:txEl>
                                          </p:spTgt>
                                        </p:tgtEl>
                                        <p:attrNameLst>
                                          <p:attrName>ppt_x</p:attrName>
                                        </p:attrNameLst>
                                      </p:cBhvr>
                                      <p:tavLst>
                                        <p:tav tm="0">
                                          <p:val>
                                            <p:strVal val="#ppt_x"/>
                                          </p:val>
                                        </p:tav>
                                        <p:tav tm="100000">
                                          <p:val>
                                            <p:strVal val="#ppt_x"/>
                                          </p:val>
                                        </p:tav>
                                      </p:tavLst>
                                    </p:anim>
                                    <p:anim calcmode="lin" valueType="num">
                                      <p:cBhvr additive="base">
                                        <p:cTn id="62" dur="300" fill="hold"/>
                                        <p:tgtEl>
                                          <p:spTgt spid="91551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grpId="0" nodeType="clickEffect">
                                  <p:stCondLst>
                                    <p:cond delay="0"/>
                                  </p:stCondLst>
                                  <p:iterate type="wd">
                                    <p:tmPct val="100000"/>
                                  </p:iterate>
                                  <p:childTnLst>
                                    <p:set>
                                      <p:cBhvr>
                                        <p:cTn id="66" dur="1" fill="hold">
                                          <p:stCondLst>
                                            <p:cond delay="0"/>
                                          </p:stCondLst>
                                        </p:cTn>
                                        <p:tgtEl>
                                          <p:spTgt spid="915510">
                                            <p:txEl>
                                              <p:pRg st="0" end="0"/>
                                            </p:txEl>
                                          </p:spTgt>
                                        </p:tgtEl>
                                        <p:attrNameLst>
                                          <p:attrName>style.visibility</p:attrName>
                                        </p:attrNameLst>
                                      </p:cBhvr>
                                      <p:to>
                                        <p:strVal val="visible"/>
                                      </p:to>
                                    </p:set>
                                    <p:anim calcmode="lin" valueType="num">
                                      <p:cBhvr additive="base">
                                        <p:cTn id="67" dur="300" fill="hold"/>
                                        <p:tgtEl>
                                          <p:spTgt spid="915510">
                                            <p:txEl>
                                              <p:pRg st="0" end="0"/>
                                            </p:txEl>
                                          </p:spTgt>
                                        </p:tgtEl>
                                        <p:attrNameLst>
                                          <p:attrName>ppt_x</p:attrName>
                                        </p:attrNameLst>
                                      </p:cBhvr>
                                      <p:tavLst>
                                        <p:tav tm="0">
                                          <p:val>
                                            <p:strVal val="#ppt_x"/>
                                          </p:val>
                                        </p:tav>
                                        <p:tav tm="100000">
                                          <p:val>
                                            <p:strVal val="#ppt_x"/>
                                          </p:val>
                                        </p:tav>
                                      </p:tavLst>
                                    </p:anim>
                                    <p:anim calcmode="lin" valueType="num">
                                      <p:cBhvr additive="base">
                                        <p:cTn id="68" dur="300" fill="hold"/>
                                        <p:tgtEl>
                                          <p:spTgt spid="915510">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1" fill="hold" grpId="0" nodeType="clickEffect">
                                  <p:stCondLst>
                                    <p:cond delay="0"/>
                                  </p:stCondLst>
                                  <p:iterate type="wd">
                                    <p:tmPct val="100000"/>
                                  </p:iterate>
                                  <p:childTnLst>
                                    <p:set>
                                      <p:cBhvr>
                                        <p:cTn id="72" dur="1" fill="hold">
                                          <p:stCondLst>
                                            <p:cond delay="0"/>
                                          </p:stCondLst>
                                        </p:cTn>
                                        <p:tgtEl>
                                          <p:spTgt spid="915512">
                                            <p:txEl>
                                              <p:pRg st="0" end="0"/>
                                            </p:txEl>
                                          </p:spTgt>
                                        </p:tgtEl>
                                        <p:attrNameLst>
                                          <p:attrName>style.visibility</p:attrName>
                                        </p:attrNameLst>
                                      </p:cBhvr>
                                      <p:to>
                                        <p:strVal val="visible"/>
                                      </p:to>
                                    </p:set>
                                    <p:anim calcmode="lin" valueType="num">
                                      <p:cBhvr additive="base">
                                        <p:cTn id="73" dur="300" fill="hold"/>
                                        <p:tgtEl>
                                          <p:spTgt spid="915512">
                                            <p:txEl>
                                              <p:pRg st="0" end="0"/>
                                            </p:txEl>
                                          </p:spTgt>
                                        </p:tgtEl>
                                        <p:attrNameLst>
                                          <p:attrName>ppt_x</p:attrName>
                                        </p:attrNameLst>
                                      </p:cBhvr>
                                      <p:tavLst>
                                        <p:tav tm="0">
                                          <p:val>
                                            <p:strVal val="#ppt_x"/>
                                          </p:val>
                                        </p:tav>
                                        <p:tav tm="100000">
                                          <p:val>
                                            <p:strVal val="#ppt_x"/>
                                          </p:val>
                                        </p:tav>
                                      </p:tavLst>
                                    </p:anim>
                                    <p:anim calcmode="lin" valueType="num">
                                      <p:cBhvr additive="base">
                                        <p:cTn id="74" dur="300" fill="hold"/>
                                        <p:tgtEl>
                                          <p:spTgt spid="915512">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5502" grpId="0" build="p" autoUpdateAnimBg="0"/>
      <p:bldP spid="915503" grpId="0" build="p" autoUpdateAnimBg="0"/>
      <p:bldP spid="915504" grpId="0" build="p" autoUpdateAnimBg="0"/>
      <p:bldP spid="915505" grpId="0" build="p" autoUpdateAnimBg="0"/>
      <p:bldP spid="915506" grpId="0" build="p" autoUpdateAnimBg="0"/>
      <p:bldP spid="915507" grpId="0" build="p" autoUpdateAnimBg="0"/>
      <p:bldP spid="915508" grpId="0" build="p" autoUpdateAnimBg="0"/>
      <p:bldP spid="915509" grpId="0" build="p" autoUpdateAnimBg="0"/>
      <p:bldP spid="915510" grpId="0" build="p" autoUpdateAnimBg="0"/>
      <p:bldP spid="915511" grpId="0" build="p" autoUpdateAnimBg="0"/>
      <p:bldP spid="915512" grpId="0" build="p" autoUpdateAnimBg="0"/>
      <p:bldP spid="915513"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dirty="0">
                <a:latin typeface="宋体" panose="02010600030101010101" pitchFamily="2" charset="-122"/>
                <a:ea typeface="宋体" panose="02010600030101010101" pitchFamily="2" charset="-122"/>
              </a:rPr>
              <a:t>一个</a:t>
            </a:r>
            <a:r>
              <a:rPr lang="zh-CN" altLang="en-US" dirty="0" smtClean="0">
                <a:latin typeface="宋体" panose="02010600030101010101" pitchFamily="2" charset="-122"/>
                <a:ea typeface="宋体" panose="02010600030101010101" pitchFamily="2" charset="-122"/>
              </a:rPr>
              <a:t>简单的例子</a:t>
            </a:r>
            <a:endParaRPr lang="en-US" dirty="0" smtClean="0">
              <a:latin typeface="宋体" panose="02010600030101010101" pitchFamily="2" charset="-122"/>
              <a:ea typeface="宋体" panose="02010600030101010101" pitchFamily="2" charset="-122"/>
            </a:endParaRPr>
          </a:p>
        </p:txBody>
      </p:sp>
      <p:sp>
        <p:nvSpPr>
          <p:cNvPr id="47107" name="Rectangle 3"/>
          <p:cNvSpPr>
            <a:spLocks noGrp="1" noChangeArrowheads="1"/>
          </p:cNvSpPr>
          <p:nvPr>
            <p:ph type="body" sz="half" idx="1"/>
          </p:nvPr>
        </p:nvSpPr>
        <p:spPr>
          <a:xfrm>
            <a:off x="457200" y="4151312"/>
            <a:ext cx="8229600" cy="1642501"/>
          </a:xfrm>
        </p:spPr>
        <p:txBody>
          <a:bodyPr/>
          <a:lstStyle/>
          <a:p>
            <a:pPr>
              <a:spcBef>
                <a:spcPct val="100000"/>
              </a:spcBef>
            </a:pPr>
            <a:r>
              <a:rPr lang="zh-CN" altLang="en-US" sz="2200" dirty="0" smtClean="0">
                <a:latin typeface="宋体" panose="02010600030101010101" pitchFamily="2" charset="-122"/>
                <a:ea typeface="宋体" panose="02010600030101010101" pitchFamily="2" charset="-122"/>
              </a:rPr>
              <a:t>如果将平均</a:t>
            </a:r>
            <a:r>
              <a:rPr lang="en-US" altLang="zh-CN" sz="2200" dirty="0" smtClean="0">
                <a:latin typeface="宋体" panose="02010600030101010101" pitchFamily="2" charset="-122"/>
                <a:ea typeface="宋体" panose="02010600030101010101" pitchFamily="2" charset="-122"/>
              </a:rPr>
              <a:t>load</a:t>
            </a:r>
            <a:r>
              <a:rPr lang="zh-CN" altLang="en-US" sz="2200" dirty="0" smtClean="0">
                <a:latin typeface="宋体" panose="02010600030101010101" pitchFamily="2" charset="-122"/>
                <a:ea typeface="宋体" panose="02010600030101010101" pitchFamily="2" charset="-122"/>
              </a:rPr>
              <a:t>时间减少到</a:t>
            </a:r>
            <a:r>
              <a:rPr lang="en-US" sz="2200" dirty="0" smtClean="0">
                <a:latin typeface="宋体" panose="02010600030101010101" pitchFamily="2" charset="-122"/>
                <a:ea typeface="宋体" panose="02010600030101010101" pitchFamily="2" charset="-122"/>
              </a:rPr>
              <a:t>2 cycles</a:t>
            </a:r>
            <a:r>
              <a:rPr lang="zh-CN" altLang="en-US" sz="2200" dirty="0" smtClean="0">
                <a:latin typeface="宋体" panose="02010600030101010101" pitchFamily="2" charset="-122"/>
                <a:ea typeface="宋体" panose="02010600030101010101" pitchFamily="2" charset="-122"/>
              </a:rPr>
              <a:t>，将快多少？</a:t>
            </a:r>
            <a:endParaRPr lang="en-US" sz="2200" dirty="0" smtClean="0">
              <a:latin typeface="宋体" panose="02010600030101010101" pitchFamily="2" charset="-122"/>
              <a:ea typeface="宋体" panose="02010600030101010101" pitchFamily="2" charset="-122"/>
            </a:endParaRPr>
          </a:p>
          <a:p>
            <a:pPr>
              <a:spcBef>
                <a:spcPct val="100000"/>
              </a:spcBef>
            </a:pPr>
            <a:r>
              <a:rPr lang="zh-CN" altLang="en-US" sz="2200" dirty="0" smtClean="0">
                <a:latin typeface="宋体" panose="02010600030101010101" pitchFamily="2" charset="-122"/>
                <a:ea typeface="宋体" panose="02010600030101010101" pitchFamily="2" charset="-122"/>
              </a:rPr>
              <a:t>若是通过分支预测将分支时间减掉</a:t>
            </a:r>
            <a:r>
              <a:rPr lang="en-US" altLang="zh-CN" sz="2200" dirty="0" smtClean="0">
                <a:latin typeface="宋体" panose="02010600030101010101" pitchFamily="2" charset="-122"/>
                <a:ea typeface="宋体" panose="02010600030101010101" pitchFamily="2" charset="-122"/>
              </a:rPr>
              <a:t>1</a:t>
            </a:r>
            <a:r>
              <a:rPr lang="zh-CN" altLang="en-US" sz="2200" dirty="0" smtClean="0">
                <a:latin typeface="宋体" panose="02010600030101010101" pitchFamily="2" charset="-122"/>
                <a:ea typeface="宋体" panose="02010600030101010101" pitchFamily="2" charset="-122"/>
              </a:rPr>
              <a:t>个</a:t>
            </a:r>
            <a:r>
              <a:rPr lang="en-US" sz="2200" dirty="0" smtClean="0">
                <a:latin typeface="宋体" panose="02010600030101010101" pitchFamily="2" charset="-122"/>
                <a:ea typeface="宋体" panose="02010600030101010101" pitchFamily="2" charset="-122"/>
              </a:rPr>
              <a:t>cycle</a:t>
            </a:r>
            <a:r>
              <a:rPr lang="zh-CN" altLang="en-US" sz="2200" dirty="0" smtClean="0">
                <a:latin typeface="宋体" panose="02010600030101010101" pitchFamily="2" charset="-122"/>
                <a:ea typeface="宋体" panose="02010600030101010101" pitchFamily="2" charset="-122"/>
              </a:rPr>
              <a:t>，将快多少？</a:t>
            </a:r>
            <a:endParaRPr lang="en-US" sz="2200" dirty="0" smtClean="0">
              <a:latin typeface="宋体" panose="02010600030101010101" pitchFamily="2" charset="-122"/>
              <a:ea typeface="宋体" panose="02010600030101010101" pitchFamily="2" charset="-122"/>
            </a:endParaRPr>
          </a:p>
          <a:p>
            <a:pPr>
              <a:spcBef>
                <a:spcPct val="100000"/>
              </a:spcBef>
            </a:pPr>
            <a:r>
              <a:rPr lang="zh-CN" altLang="en-US" sz="2200" dirty="0" smtClean="0">
                <a:latin typeface="宋体" panose="02010600030101010101" pitchFamily="2" charset="-122"/>
                <a:ea typeface="宋体" panose="02010600030101010101" pitchFamily="2" charset="-122"/>
              </a:rPr>
              <a:t>如果两个</a:t>
            </a:r>
            <a:r>
              <a:rPr lang="en-US" sz="2200" dirty="0" smtClean="0">
                <a:latin typeface="宋体" panose="02010600030101010101" pitchFamily="2" charset="-122"/>
                <a:ea typeface="宋体" panose="02010600030101010101" pitchFamily="2" charset="-122"/>
              </a:rPr>
              <a:t>ALU</a:t>
            </a:r>
            <a:r>
              <a:rPr lang="zh-CN" altLang="en-US" sz="2200" dirty="0" smtClean="0">
                <a:latin typeface="宋体" panose="02010600030101010101" pitchFamily="2" charset="-122"/>
                <a:ea typeface="宋体" panose="02010600030101010101" pitchFamily="2" charset="-122"/>
              </a:rPr>
              <a:t>指令可以一次执行呢？</a:t>
            </a:r>
            <a:endParaRPr lang="en-US" sz="2200" dirty="0" smtClean="0">
              <a:latin typeface="宋体" panose="02010600030101010101" pitchFamily="2" charset="-122"/>
              <a:ea typeface="宋体" panose="02010600030101010101" pitchFamily="2" charset="-122"/>
            </a:endParaRPr>
          </a:p>
        </p:txBody>
      </p:sp>
      <p:graphicFrame>
        <p:nvGraphicFramePr>
          <p:cNvPr id="930820" name="Group 4"/>
          <p:cNvGraphicFramePr>
            <a:graphicFrameLocks noGrp="1"/>
          </p:cNvGraphicFramePr>
          <p:nvPr>
            <p:ph sz="half" idx="2"/>
          </p:nvPr>
        </p:nvGraphicFramePr>
        <p:xfrm>
          <a:off x="1143000" y="914400"/>
          <a:ext cx="4800600" cy="2873376"/>
        </p:xfrm>
        <a:graphic>
          <a:graphicData uri="http://schemas.openxmlformats.org/drawingml/2006/table">
            <a:tbl>
              <a:tblPr/>
              <a:tblGrid>
                <a:gridCol w="1416050"/>
                <a:gridCol w="946150"/>
                <a:gridCol w="914400"/>
                <a:gridCol w="1524000"/>
              </a:tblGrid>
              <a:tr h="47783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Op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dirty="0" err="1" smtClean="0">
                          <a:ln>
                            <a:noFill/>
                          </a:ln>
                          <a:solidFill>
                            <a:schemeClr val="tx1"/>
                          </a:solidFill>
                          <a:effectLst/>
                          <a:latin typeface="Arial" pitchFamily="34" charset="0"/>
                        </a:rPr>
                        <a:t>Freq</a:t>
                      </a:r>
                      <a:endParaRPr kumimoji="0" lang="en-US" sz="20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CPI</a:t>
                      </a:r>
                      <a:r>
                        <a:rPr kumimoji="0" lang="en-US" sz="2000" b="0" i="0" u="none" strike="noStrike" cap="none" normalizeH="0" baseline="-25000" smtClean="0">
                          <a:ln>
                            <a:noFill/>
                          </a:ln>
                          <a:solidFill>
                            <a:schemeClr val="tx1"/>
                          </a:solidFill>
                          <a:effectLst/>
                          <a:latin typeface="Arial" pitchFamily="34" charset="0"/>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Freq x CPI</a:t>
                      </a:r>
                      <a:r>
                        <a:rPr kumimoji="0" lang="en-US" sz="2000" b="0" i="0" u="none" strike="noStrike" cap="none" normalizeH="0" baseline="-25000" smtClean="0">
                          <a:ln>
                            <a:noFill/>
                          </a:ln>
                          <a:solidFill>
                            <a:schemeClr val="tx1"/>
                          </a:solidFill>
                          <a:effectLst/>
                          <a:latin typeface="Arial" pitchFamily="34" charset="0"/>
                        </a:rPr>
                        <a:t>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ALU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7838">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Load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Store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Branch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gridSpan="3">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Arial" pitchFamily="34" charset="0"/>
                          <a:sym typeface="Symbol" pitchFamily="18" charset="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30855" name="Text Box 39"/>
          <p:cNvSpPr txBox="1">
            <a:spLocks noChangeArrowheads="1"/>
          </p:cNvSpPr>
          <p:nvPr/>
        </p:nvSpPr>
        <p:spPr bwMode="auto">
          <a:xfrm>
            <a:off x="5334000" y="1295400"/>
            <a:ext cx="501650" cy="2016125"/>
          </a:xfrm>
          <a:prstGeom prst="rect">
            <a:avLst/>
          </a:prstGeom>
          <a:noFill/>
          <a:ln w="12700">
            <a:noFill/>
            <a:miter lim="800000"/>
            <a:headEnd/>
            <a:tailEnd/>
          </a:ln>
        </p:spPr>
        <p:txBody>
          <a:bodyPr wrap="none">
            <a:spAutoFit/>
          </a:bodyPr>
          <a:lstStyle/>
          <a:p>
            <a:pPr algn="r">
              <a:lnSpc>
                <a:spcPct val="175000"/>
              </a:lnSpc>
            </a:pPr>
            <a:r>
              <a:rPr lang="en-US"/>
              <a:t>.5</a:t>
            </a:r>
          </a:p>
          <a:p>
            <a:pPr algn="r">
              <a:lnSpc>
                <a:spcPct val="175000"/>
              </a:lnSpc>
            </a:pPr>
            <a:r>
              <a:rPr lang="en-US"/>
              <a:t>1.0</a:t>
            </a:r>
          </a:p>
          <a:p>
            <a:pPr algn="r">
              <a:lnSpc>
                <a:spcPct val="175000"/>
              </a:lnSpc>
            </a:pPr>
            <a:r>
              <a:rPr lang="en-US"/>
              <a:t>.3</a:t>
            </a:r>
          </a:p>
          <a:p>
            <a:pPr algn="r">
              <a:lnSpc>
                <a:spcPct val="175000"/>
              </a:lnSpc>
            </a:pPr>
            <a:r>
              <a:rPr lang="en-US"/>
              <a:t>.4</a:t>
            </a:r>
          </a:p>
        </p:txBody>
      </p:sp>
      <p:sp>
        <p:nvSpPr>
          <p:cNvPr id="930856" name="Text Box 40"/>
          <p:cNvSpPr txBox="1">
            <a:spLocks noChangeArrowheads="1"/>
          </p:cNvSpPr>
          <p:nvPr/>
        </p:nvSpPr>
        <p:spPr bwMode="auto">
          <a:xfrm>
            <a:off x="5365750" y="3200400"/>
            <a:ext cx="501650" cy="573088"/>
          </a:xfrm>
          <a:prstGeom prst="rect">
            <a:avLst/>
          </a:prstGeom>
          <a:noFill/>
          <a:ln w="12700">
            <a:noFill/>
            <a:miter lim="800000"/>
            <a:headEnd/>
            <a:tailEnd/>
          </a:ln>
        </p:spPr>
        <p:txBody>
          <a:bodyPr wrap="none">
            <a:spAutoFit/>
          </a:bodyPr>
          <a:lstStyle/>
          <a:p>
            <a:pPr algn="r">
              <a:lnSpc>
                <a:spcPct val="175000"/>
              </a:lnSpc>
            </a:pPr>
            <a:r>
              <a:rPr lang="en-US"/>
              <a:t>2.2</a:t>
            </a:r>
          </a:p>
        </p:txBody>
      </p:sp>
      <p:sp>
        <p:nvSpPr>
          <p:cNvPr id="930857" name="Text Box 41"/>
          <p:cNvSpPr txBox="1">
            <a:spLocks noChangeArrowheads="1"/>
          </p:cNvSpPr>
          <p:nvPr/>
        </p:nvSpPr>
        <p:spPr bwMode="auto">
          <a:xfrm>
            <a:off x="1371600" y="4340224"/>
            <a:ext cx="6743700" cy="573088"/>
          </a:xfrm>
          <a:prstGeom prst="rect">
            <a:avLst/>
          </a:prstGeom>
          <a:noFill/>
          <a:ln w="12700">
            <a:noFill/>
            <a:miter lim="800000"/>
            <a:headEnd/>
            <a:tailEnd/>
          </a:ln>
        </p:spPr>
        <p:txBody>
          <a:bodyPr wrap="none">
            <a:spAutoFit/>
          </a:bodyPr>
          <a:lstStyle/>
          <a:p>
            <a:pPr>
              <a:lnSpc>
                <a:spcPct val="175000"/>
              </a:lnSpc>
            </a:pPr>
            <a:r>
              <a:rPr lang="en-US" dirty="0"/>
              <a:t>CPU time new = 1.6 x IC x CC   so   2.2/1.6  means 37.5% faster</a:t>
            </a:r>
          </a:p>
        </p:txBody>
      </p:sp>
      <p:sp>
        <p:nvSpPr>
          <p:cNvPr id="930858" name="Text Box 42"/>
          <p:cNvSpPr txBox="1">
            <a:spLocks noChangeArrowheads="1"/>
          </p:cNvSpPr>
          <p:nvPr/>
        </p:nvSpPr>
        <p:spPr bwMode="auto">
          <a:xfrm>
            <a:off x="6172200" y="3200400"/>
            <a:ext cx="501650" cy="573088"/>
          </a:xfrm>
          <a:prstGeom prst="rect">
            <a:avLst/>
          </a:prstGeom>
          <a:noFill/>
          <a:ln w="12700">
            <a:noFill/>
            <a:miter lim="800000"/>
            <a:headEnd/>
            <a:tailEnd/>
          </a:ln>
        </p:spPr>
        <p:txBody>
          <a:bodyPr wrap="none">
            <a:spAutoFit/>
          </a:bodyPr>
          <a:lstStyle/>
          <a:p>
            <a:pPr algn="r">
              <a:lnSpc>
                <a:spcPct val="175000"/>
              </a:lnSpc>
            </a:pPr>
            <a:r>
              <a:rPr lang="en-US"/>
              <a:t>1.6</a:t>
            </a:r>
          </a:p>
        </p:txBody>
      </p:sp>
      <p:sp>
        <p:nvSpPr>
          <p:cNvPr id="930859" name="Text Box 43"/>
          <p:cNvSpPr txBox="1">
            <a:spLocks noChangeArrowheads="1"/>
          </p:cNvSpPr>
          <p:nvPr/>
        </p:nvSpPr>
        <p:spPr bwMode="auto">
          <a:xfrm>
            <a:off x="6235700" y="1295400"/>
            <a:ext cx="438150" cy="2016125"/>
          </a:xfrm>
          <a:prstGeom prst="rect">
            <a:avLst/>
          </a:prstGeom>
          <a:noFill/>
          <a:ln w="12700">
            <a:noFill/>
            <a:miter lim="800000"/>
            <a:headEnd/>
            <a:tailEnd/>
          </a:ln>
        </p:spPr>
        <p:txBody>
          <a:bodyPr wrap="none">
            <a:spAutoFit/>
          </a:bodyPr>
          <a:lstStyle/>
          <a:p>
            <a:pPr algn="r">
              <a:lnSpc>
                <a:spcPct val="175000"/>
              </a:lnSpc>
            </a:pPr>
            <a:r>
              <a:rPr lang="en-US"/>
              <a:t>.5</a:t>
            </a:r>
          </a:p>
          <a:p>
            <a:pPr algn="r">
              <a:lnSpc>
                <a:spcPct val="175000"/>
              </a:lnSpc>
            </a:pPr>
            <a:r>
              <a:rPr lang="en-US"/>
              <a:t> .4</a:t>
            </a:r>
          </a:p>
          <a:p>
            <a:pPr algn="r">
              <a:lnSpc>
                <a:spcPct val="175000"/>
              </a:lnSpc>
            </a:pPr>
            <a:r>
              <a:rPr lang="en-US"/>
              <a:t>.3</a:t>
            </a:r>
          </a:p>
          <a:p>
            <a:pPr algn="r">
              <a:lnSpc>
                <a:spcPct val="175000"/>
              </a:lnSpc>
            </a:pPr>
            <a:r>
              <a:rPr lang="en-US"/>
              <a:t>.4</a:t>
            </a:r>
          </a:p>
        </p:txBody>
      </p:sp>
      <p:sp>
        <p:nvSpPr>
          <p:cNvPr id="930860" name="Text Box 44"/>
          <p:cNvSpPr txBox="1">
            <a:spLocks noChangeArrowheads="1"/>
          </p:cNvSpPr>
          <p:nvPr/>
        </p:nvSpPr>
        <p:spPr bwMode="auto">
          <a:xfrm>
            <a:off x="6870700" y="1295400"/>
            <a:ext cx="501650" cy="2016125"/>
          </a:xfrm>
          <a:prstGeom prst="rect">
            <a:avLst/>
          </a:prstGeom>
          <a:noFill/>
          <a:ln w="12700">
            <a:noFill/>
            <a:miter lim="800000"/>
            <a:headEnd/>
            <a:tailEnd/>
          </a:ln>
        </p:spPr>
        <p:txBody>
          <a:bodyPr wrap="none">
            <a:spAutoFit/>
          </a:bodyPr>
          <a:lstStyle/>
          <a:p>
            <a:pPr algn="r">
              <a:lnSpc>
                <a:spcPct val="175000"/>
              </a:lnSpc>
            </a:pPr>
            <a:r>
              <a:rPr lang="en-US"/>
              <a:t>.5</a:t>
            </a:r>
          </a:p>
          <a:p>
            <a:pPr algn="r">
              <a:lnSpc>
                <a:spcPct val="175000"/>
              </a:lnSpc>
            </a:pPr>
            <a:r>
              <a:rPr lang="en-US"/>
              <a:t>1.0</a:t>
            </a:r>
          </a:p>
          <a:p>
            <a:pPr algn="r">
              <a:lnSpc>
                <a:spcPct val="175000"/>
              </a:lnSpc>
            </a:pPr>
            <a:r>
              <a:rPr lang="en-US"/>
              <a:t>.3</a:t>
            </a:r>
          </a:p>
          <a:p>
            <a:pPr algn="r">
              <a:lnSpc>
                <a:spcPct val="175000"/>
              </a:lnSpc>
            </a:pPr>
            <a:r>
              <a:rPr lang="en-US"/>
              <a:t>.2</a:t>
            </a:r>
          </a:p>
        </p:txBody>
      </p:sp>
      <p:sp>
        <p:nvSpPr>
          <p:cNvPr id="930861" name="Text Box 45"/>
          <p:cNvSpPr txBox="1">
            <a:spLocks noChangeArrowheads="1"/>
          </p:cNvSpPr>
          <p:nvPr/>
        </p:nvSpPr>
        <p:spPr bwMode="auto">
          <a:xfrm>
            <a:off x="6858000" y="3200400"/>
            <a:ext cx="501650" cy="573088"/>
          </a:xfrm>
          <a:prstGeom prst="rect">
            <a:avLst/>
          </a:prstGeom>
          <a:noFill/>
          <a:ln w="12700">
            <a:noFill/>
            <a:miter lim="800000"/>
            <a:headEnd/>
            <a:tailEnd/>
          </a:ln>
        </p:spPr>
        <p:txBody>
          <a:bodyPr wrap="none">
            <a:spAutoFit/>
          </a:bodyPr>
          <a:lstStyle/>
          <a:p>
            <a:pPr algn="r">
              <a:lnSpc>
                <a:spcPct val="175000"/>
              </a:lnSpc>
            </a:pPr>
            <a:r>
              <a:rPr lang="en-US"/>
              <a:t>2.0</a:t>
            </a:r>
          </a:p>
        </p:txBody>
      </p:sp>
      <p:sp>
        <p:nvSpPr>
          <p:cNvPr id="930862" name="Text Box 46"/>
          <p:cNvSpPr txBox="1">
            <a:spLocks noChangeArrowheads="1"/>
          </p:cNvSpPr>
          <p:nvPr/>
        </p:nvSpPr>
        <p:spPr bwMode="auto">
          <a:xfrm>
            <a:off x="1371600" y="4989512"/>
            <a:ext cx="6553200" cy="573088"/>
          </a:xfrm>
          <a:prstGeom prst="rect">
            <a:avLst/>
          </a:prstGeom>
          <a:noFill/>
          <a:ln w="12700">
            <a:noFill/>
            <a:miter lim="800000"/>
            <a:headEnd/>
            <a:tailEnd/>
          </a:ln>
        </p:spPr>
        <p:txBody>
          <a:bodyPr wrap="none">
            <a:spAutoFit/>
          </a:bodyPr>
          <a:lstStyle/>
          <a:p>
            <a:pPr>
              <a:lnSpc>
                <a:spcPct val="175000"/>
              </a:lnSpc>
            </a:pPr>
            <a:r>
              <a:rPr lang="en-US" dirty="0"/>
              <a:t>CPU time new = 2.0 x IC x CC   so   2.2/2.0  means 10% faster</a:t>
            </a:r>
          </a:p>
        </p:txBody>
      </p:sp>
      <p:sp>
        <p:nvSpPr>
          <p:cNvPr id="930863" name="Text Box 47"/>
          <p:cNvSpPr txBox="1">
            <a:spLocks noChangeArrowheads="1"/>
          </p:cNvSpPr>
          <p:nvPr/>
        </p:nvSpPr>
        <p:spPr bwMode="auto">
          <a:xfrm>
            <a:off x="7696200" y="1295400"/>
            <a:ext cx="501650" cy="2016125"/>
          </a:xfrm>
          <a:prstGeom prst="rect">
            <a:avLst/>
          </a:prstGeom>
          <a:noFill/>
          <a:ln w="12700">
            <a:noFill/>
            <a:miter lim="800000"/>
            <a:headEnd/>
            <a:tailEnd/>
          </a:ln>
        </p:spPr>
        <p:txBody>
          <a:bodyPr wrap="none">
            <a:spAutoFit/>
          </a:bodyPr>
          <a:lstStyle/>
          <a:p>
            <a:pPr algn="r">
              <a:lnSpc>
                <a:spcPct val="175000"/>
              </a:lnSpc>
            </a:pPr>
            <a:r>
              <a:rPr lang="en-US"/>
              <a:t>.25</a:t>
            </a:r>
          </a:p>
          <a:p>
            <a:pPr algn="r">
              <a:lnSpc>
                <a:spcPct val="175000"/>
              </a:lnSpc>
            </a:pPr>
            <a:r>
              <a:rPr lang="en-US"/>
              <a:t>1.0</a:t>
            </a:r>
          </a:p>
          <a:p>
            <a:pPr algn="r">
              <a:lnSpc>
                <a:spcPct val="175000"/>
              </a:lnSpc>
            </a:pPr>
            <a:r>
              <a:rPr lang="en-US"/>
              <a:t>.3</a:t>
            </a:r>
          </a:p>
          <a:p>
            <a:pPr algn="r">
              <a:lnSpc>
                <a:spcPct val="175000"/>
              </a:lnSpc>
            </a:pPr>
            <a:r>
              <a:rPr lang="en-US"/>
              <a:t>.4</a:t>
            </a:r>
          </a:p>
        </p:txBody>
      </p:sp>
      <p:sp>
        <p:nvSpPr>
          <p:cNvPr id="930864" name="Text Box 48"/>
          <p:cNvSpPr txBox="1">
            <a:spLocks noChangeArrowheads="1"/>
          </p:cNvSpPr>
          <p:nvPr/>
        </p:nvSpPr>
        <p:spPr bwMode="auto">
          <a:xfrm>
            <a:off x="7569200" y="3200400"/>
            <a:ext cx="628650" cy="573088"/>
          </a:xfrm>
          <a:prstGeom prst="rect">
            <a:avLst/>
          </a:prstGeom>
          <a:noFill/>
          <a:ln w="12700">
            <a:noFill/>
            <a:miter lim="800000"/>
            <a:headEnd/>
            <a:tailEnd/>
          </a:ln>
        </p:spPr>
        <p:txBody>
          <a:bodyPr wrap="none">
            <a:spAutoFit/>
          </a:bodyPr>
          <a:lstStyle/>
          <a:p>
            <a:pPr algn="r">
              <a:lnSpc>
                <a:spcPct val="175000"/>
              </a:lnSpc>
            </a:pPr>
            <a:r>
              <a:rPr lang="en-US"/>
              <a:t>1.95</a:t>
            </a:r>
          </a:p>
        </p:txBody>
      </p:sp>
      <p:sp>
        <p:nvSpPr>
          <p:cNvPr id="930865" name="Text Box 49"/>
          <p:cNvSpPr txBox="1">
            <a:spLocks noChangeArrowheads="1"/>
          </p:cNvSpPr>
          <p:nvPr/>
        </p:nvSpPr>
        <p:spPr bwMode="auto">
          <a:xfrm>
            <a:off x="1371600" y="5599112"/>
            <a:ext cx="6997700" cy="573088"/>
          </a:xfrm>
          <a:prstGeom prst="rect">
            <a:avLst/>
          </a:prstGeom>
          <a:noFill/>
          <a:ln w="12700">
            <a:noFill/>
            <a:miter lim="800000"/>
            <a:headEnd/>
            <a:tailEnd/>
          </a:ln>
        </p:spPr>
        <p:txBody>
          <a:bodyPr wrap="none">
            <a:spAutoFit/>
          </a:bodyPr>
          <a:lstStyle/>
          <a:p>
            <a:pPr>
              <a:lnSpc>
                <a:spcPct val="175000"/>
              </a:lnSpc>
            </a:pPr>
            <a:r>
              <a:rPr lang="en-US" dirty="0"/>
              <a:t>CPU time new = 1.95 x IC x CC   so   2.2/1.95  means 12.8% faster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085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93085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30859"/>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93085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308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30860"/>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93086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3086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930863"/>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9308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308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0855" grpId="0"/>
      <p:bldP spid="930856" grpId="0"/>
      <p:bldP spid="930857" grpId="0"/>
      <p:bldP spid="930858" grpId="0"/>
      <p:bldP spid="930859" grpId="0"/>
      <p:bldP spid="930860" grpId="0"/>
      <p:bldP spid="930861" grpId="0"/>
      <p:bldP spid="930862" grpId="0"/>
      <p:bldP spid="930863" grpId="0"/>
      <p:bldP spid="930864" grpId="0"/>
      <p:bldP spid="93086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工作负载和基准测试程序</a:t>
            </a:r>
            <a:endParaRPr lang="en-US" dirty="0" smtClean="0">
              <a:latin typeface="宋体" panose="02010600030101010101" pitchFamily="2" charset="-122"/>
              <a:ea typeface="宋体" panose="02010600030101010101" pitchFamily="2" charset="-122"/>
            </a:endParaRPr>
          </a:p>
        </p:txBody>
      </p:sp>
      <p:sp>
        <p:nvSpPr>
          <p:cNvPr id="48131" name="Content Placeholder 2"/>
          <p:cNvSpPr>
            <a:spLocks noGrp="1"/>
          </p:cNvSpPr>
          <p:nvPr>
            <p:ph idx="1"/>
          </p:nvPr>
        </p:nvSpPr>
        <p:spPr>
          <a:xfrm>
            <a:off x="533400" y="914400"/>
            <a:ext cx="8153400" cy="4427879"/>
          </a:xfrm>
        </p:spPr>
        <p:txBody>
          <a:bodyPr/>
          <a:lstStyle/>
          <a:p>
            <a:r>
              <a:rPr lang="zh-CN" altLang="en-US" dirty="0" smtClean="0">
                <a:latin typeface="宋体" panose="02010600030101010101" pitchFamily="2" charset="-122"/>
                <a:ea typeface="宋体" panose="02010600030101010101" pitchFamily="2" charset="-122"/>
              </a:rPr>
              <a:t>基准测试程序 </a:t>
            </a:r>
            <a:r>
              <a:rPr lang="en-US" dirty="0" smtClean="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一组专门用于测试性能的程序，这些测试程序形成负载</a:t>
            </a:r>
            <a:endParaRPr lang="en-US" dirty="0" smtClean="0">
              <a:latin typeface="宋体" panose="02010600030101010101" pitchFamily="2" charset="-122"/>
              <a:ea typeface="宋体" panose="02010600030101010101" pitchFamily="2" charset="-122"/>
            </a:endParaRPr>
          </a:p>
          <a:p>
            <a:r>
              <a:rPr lang="en-US" dirty="0" smtClean="0">
                <a:latin typeface="宋体" panose="02010600030101010101" pitchFamily="2" charset="-122"/>
                <a:ea typeface="宋体" panose="02010600030101010101" pitchFamily="2" charset="-122"/>
              </a:rPr>
              <a:t>SPEC (System Performance Evaluation Cooperative) </a:t>
            </a:r>
            <a:r>
              <a:rPr lang="zh-CN" altLang="en-US" dirty="0" smtClean="0">
                <a:latin typeface="宋体" panose="02010600030101010101" pitchFamily="2" charset="-122"/>
                <a:ea typeface="宋体" panose="02010600030101010101" pitchFamily="2" charset="-122"/>
              </a:rPr>
              <a:t>用于为现代计算机系统建立基准测试程序集，开始于</a:t>
            </a:r>
            <a:r>
              <a:rPr lang="en-US" dirty="0" smtClean="0">
                <a:latin typeface="宋体" panose="02010600030101010101" pitchFamily="2" charset="-122"/>
                <a:ea typeface="宋体" panose="02010600030101010101" pitchFamily="2" charset="-122"/>
              </a:rPr>
              <a:t>SPEC89.  </a:t>
            </a:r>
            <a:r>
              <a:rPr lang="zh-CN" altLang="en-US" dirty="0">
                <a:latin typeface="宋体" panose="02010600030101010101" pitchFamily="2" charset="-122"/>
                <a:ea typeface="宋体" panose="02010600030101010101" pitchFamily="2" charset="-122"/>
              </a:rPr>
              <a:t>最新的是</a:t>
            </a:r>
            <a:r>
              <a:rPr lang="en-US" dirty="0" smtClean="0">
                <a:latin typeface="宋体" panose="02010600030101010101" pitchFamily="2" charset="-122"/>
                <a:ea typeface="宋体" panose="02010600030101010101" pitchFamily="2" charset="-122"/>
              </a:rPr>
              <a:t> SPEC CPU2006</a:t>
            </a:r>
            <a:r>
              <a:rPr lang="zh-CN" altLang="en-US" dirty="0" smtClean="0">
                <a:latin typeface="宋体" panose="02010600030101010101" pitchFamily="2" charset="-122"/>
                <a:ea typeface="宋体" panose="02010600030101010101" pitchFamily="2" charset="-122"/>
              </a:rPr>
              <a:t>，包括</a:t>
            </a:r>
            <a:r>
              <a:rPr lang="en-US" altLang="zh-CN" dirty="0" smtClean="0">
                <a:latin typeface="宋体" panose="02010600030101010101" pitchFamily="2" charset="-122"/>
                <a:ea typeface="宋体" panose="02010600030101010101" pitchFamily="2" charset="-122"/>
              </a:rPr>
              <a:t>12</a:t>
            </a:r>
            <a:r>
              <a:rPr lang="zh-CN" altLang="en-US" dirty="0" smtClean="0">
                <a:latin typeface="宋体" panose="02010600030101010101" pitchFamily="2" charset="-122"/>
                <a:ea typeface="宋体" panose="02010600030101010101" pitchFamily="2" charset="-122"/>
              </a:rPr>
              <a:t>个整数基准程序集</a:t>
            </a:r>
            <a:r>
              <a:rPr lang="en-US" dirty="0" smtClean="0">
                <a:latin typeface="宋体" panose="02010600030101010101" pitchFamily="2" charset="-122"/>
                <a:ea typeface="宋体" panose="02010600030101010101" pitchFamily="2" charset="-122"/>
              </a:rPr>
              <a:t> (CINT2006) </a:t>
            </a:r>
            <a:r>
              <a:rPr lang="zh-CN" altLang="en-US" dirty="0" smtClean="0">
                <a:latin typeface="宋体" panose="02010600030101010101" pitchFamily="2" charset="-122"/>
                <a:ea typeface="宋体" panose="02010600030101010101" pitchFamily="2" charset="-122"/>
              </a:rPr>
              <a:t>和</a:t>
            </a:r>
            <a:r>
              <a:rPr lang="en-US" dirty="0" smtClean="0">
                <a:latin typeface="宋体" panose="02010600030101010101" pitchFamily="2" charset="-122"/>
                <a:ea typeface="宋体" panose="02010600030101010101" pitchFamily="2" charset="-122"/>
              </a:rPr>
              <a:t>17 </a:t>
            </a:r>
            <a:r>
              <a:rPr lang="zh-CN" altLang="en-US" dirty="0" smtClean="0">
                <a:latin typeface="宋体" panose="02010600030101010101" pitchFamily="2" charset="-122"/>
                <a:ea typeface="宋体" panose="02010600030101010101" pitchFamily="2" charset="-122"/>
              </a:rPr>
              <a:t>个浮点基准程序集</a:t>
            </a:r>
            <a:r>
              <a:rPr lang="en-US" dirty="0" smtClean="0">
                <a:latin typeface="宋体" panose="02010600030101010101" pitchFamily="2" charset="-122"/>
                <a:ea typeface="宋体" panose="02010600030101010101" pitchFamily="2" charset="-122"/>
              </a:rPr>
              <a:t> (CFP2006).</a:t>
            </a:r>
          </a:p>
          <a:p>
            <a:pPr algn="ctr">
              <a:buFont typeface="Wingdings" pitchFamily="2" charset="2"/>
              <a:buNone/>
            </a:pPr>
            <a:r>
              <a:rPr lang="en-US" dirty="0" smtClean="0">
                <a:latin typeface="宋体" panose="02010600030101010101" pitchFamily="2" charset="-122"/>
                <a:ea typeface="宋体" panose="02010600030101010101" pitchFamily="2" charset="-122"/>
                <a:hlinkClick r:id="rId2"/>
              </a:rPr>
              <a:t>www.spec.org</a:t>
            </a:r>
            <a:r>
              <a:rPr lang="en-US" dirty="0" smtClean="0">
                <a:latin typeface="宋体" panose="02010600030101010101" pitchFamily="2" charset="-122"/>
                <a:ea typeface="宋体" panose="02010600030101010101" pitchFamily="2" charset="-122"/>
              </a:rPr>
              <a:t> </a:t>
            </a:r>
          </a:p>
          <a:p>
            <a:r>
              <a:rPr lang="zh-CN" altLang="en-US" dirty="0" smtClean="0">
                <a:latin typeface="宋体" panose="02010600030101010101" pitchFamily="2" charset="-122"/>
                <a:ea typeface="宋体" panose="02010600030101010101" pitchFamily="2" charset="-122"/>
              </a:rPr>
              <a:t>例如：有很多用于功率负载的基准测试程序集</a:t>
            </a:r>
            <a:r>
              <a:rPr lang="en-US" dirty="0" smtClean="0">
                <a:latin typeface="宋体" panose="02010600030101010101" pitchFamily="2" charset="-122"/>
                <a:ea typeface="宋体" panose="02010600030101010101" pitchFamily="2" charset="-122"/>
              </a:rPr>
              <a:t> (SPECpower_ssj2008), </a:t>
            </a:r>
            <a:r>
              <a:rPr lang="zh-CN" altLang="en-US" dirty="0" smtClean="0">
                <a:latin typeface="宋体" panose="02010600030101010101" pitchFamily="2" charset="-122"/>
                <a:ea typeface="宋体" panose="02010600030101010101" pitchFamily="2" charset="-122"/>
              </a:rPr>
              <a:t>用于邮件</a:t>
            </a:r>
            <a:r>
              <a:rPr lang="zh-CN" altLang="en-US" dirty="0">
                <a:latin typeface="宋体" panose="02010600030101010101" pitchFamily="2" charset="-122"/>
                <a:ea typeface="宋体" panose="02010600030101010101" pitchFamily="2" charset="-122"/>
              </a:rPr>
              <a:t>负载的基准测试程序集</a:t>
            </a:r>
            <a:r>
              <a:rPr lang="en-US" dirty="0" smtClean="0">
                <a:latin typeface="宋体" panose="02010600030101010101" pitchFamily="2" charset="-122"/>
                <a:ea typeface="宋体" panose="02010600030101010101" pitchFamily="2" charset="-122"/>
              </a:rPr>
              <a:t> (SPECmail2008),</a:t>
            </a:r>
            <a:r>
              <a:rPr lang="zh-CN" altLang="en-US" dirty="0" smtClean="0">
                <a:latin typeface="宋体" panose="02010600030101010101" pitchFamily="2" charset="-122"/>
                <a:ea typeface="宋体" panose="02010600030101010101" pitchFamily="2" charset="-122"/>
              </a:rPr>
              <a:t>用于</a:t>
            </a:r>
            <a:r>
              <a:rPr lang="zh-CN" altLang="en-US" dirty="0">
                <a:latin typeface="宋体" panose="02010600030101010101" pitchFamily="2" charset="-122"/>
                <a:ea typeface="宋体" panose="02010600030101010101" pitchFamily="2" charset="-122"/>
              </a:rPr>
              <a:t>多媒体</a:t>
            </a:r>
            <a:r>
              <a:rPr lang="zh-CN" altLang="en-US" dirty="0" smtClean="0">
                <a:latin typeface="宋体" panose="02010600030101010101" pitchFamily="2" charset="-122"/>
                <a:ea typeface="宋体" panose="02010600030101010101" pitchFamily="2" charset="-122"/>
              </a:rPr>
              <a:t>负载</a:t>
            </a:r>
            <a:r>
              <a:rPr lang="zh-CN" altLang="en-US" dirty="0">
                <a:latin typeface="宋体" panose="02010600030101010101" pitchFamily="2" charset="-122"/>
                <a:ea typeface="宋体" panose="02010600030101010101" pitchFamily="2" charset="-122"/>
              </a:rPr>
              <a:t>的基准测试程序集</a:t>
            </a:r>
            <a:r>
              <a:rPr lang="en-US" altLang="zh-CN" dirty="0">
                <a:latin typeface="宋体" panose="02010600030101010101" pitchFamily="2" charset="-122"/>
                <a:ea typeface="宋体" panose="02010600030101010101" pitchFamily="2" charset="-122"/>
              </a:rPr>
              <a:t> </a:t>
            </a:r>
            <a:r>
              <a:rPr lang="en-US" dirty="0" smtClean="0">
                <a:latin typeface="宋体" panose="02010600030101010101" pitchFamily="2" charset="-122"/>
                <a:ea typeface="宋体" panose="02010600030101010101" pitchFamily="2" charset="-122"/>
              </a:rPr>
              <a:t>(</a:t>
            </a:r>
            <a:r>
              <a:rPr lang="en-US" dirty="0" err="1" smtClean="0">
                <a:latin typeface="宋体" panose="02010600030101010101" pitchFamily="2" charset="-122"/>
                <a:ea typeface="宋体" panose="02010600030101010101" pitchFamily="2" charset="-122"/>
              </a:rPr>
              <a:t>mediabench</a:t>
            </a:r>
            <a:r>
              <a:rPr lang="en-US"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等等</a:t>
            </a:r>
            <a:endParaRPr lang="en-US"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533400" y="304800"/>
            <a:ext cx="8610600" cy="372603"/>
          </a:xfrm>
        </p:spPr>
        <p:txBody>
          <a:bodyPr/>
          <a:lstStyle/>
          <a:p>
            <a:r>
              <a:rPr lang="en-US" sz="2400" dirty="0" smtClean="0">
                <a:latin typeface="宋体" panose="02010600030101010101" pitchFamily="2" charset="-122"/>
                <a:ea typeface="宋体" panose="02010600030101010101" pitchFamily="2" charset="-122"/>
              </a:rPr>
              <a:t>SPEC CINT2006 on Barcelona (CC = 0.4 x 10</a:t>
            </a:r>
            <a:r>
              <a:rPr lang="en-US" sz="2400" baseline="30000" dirty="0" smtClean="0">
                <a:latin typeface="宋体" panose="02010600030101010101" pitchFamily="2" charset="-122"/>
                <a:ea typeface="宋体" panose="02010600030101010101" pitchFamily="2" charset="-122"/>
              </a:rPr>
              <a:t>9</a:t>
            </a:r>
            <a:r>
              <a:rPr lang="en-US" sz="2400" dirty="0" smtClean="0">
                <a:latin typeface="宋体" panose="02010600030101010101" pitchFamily="2" charset="-122"/>
                <a:ea typeface="宋体" panose="02010600030101010101" pitchFamily="2" charset="-122"/>
              </a:rPr>
              <a:t>) </a:t>
            </a:r>
            <a:r>
              <a:rPr lang="zh-CN" altLang="en-US" sz="2400" dirty="0" smtClean="0">
                <a:latin typeface="宋体" panose="02010600030101010101" pitchFamily="2" charset="-122"/>
                <a:ea typeface="宋体" panose="02010600030101010101" pitchFamily="2" charset="-122"/>
              </a:rPr>
              <a:t>图</a:t>
            </a:r>
            <a:r>
              <a:rPr lang="en-US" altLang="zh-CN" sz="2400" dirty="0" smtClean="0">
                <a:latin typeface="宋体" panose="02010600030101010101" pitchFamily="2" charset="-122"/>
                <a:ea typeface="宋体" panose="02010600030101010101" pitchFamily="2" charset="-122"/>
              </a:rPr>
              <a:t>1-20</a:t>
            </a:r>
            <a:r>
              <a:rPr lang="en-US" sz="2400" dirty="0" smtClean="0">
                <a:latin typeface="宋体" panose="02010600030101010101" pitchFamily="2" charset="-122"/>
                <a:ea typeface="宋体" panose="02010600030101010101" pitchFamily="2" charset="-122"/>
              </a:rPr>
              <a:t> </a:t>
            </a:r>
          </a:p>
        </p:txBody>
      </p:sp>
      <p:graphicFrame>
        <p:nvGraphicFramePr>
          <p:cNvPr id="4" name="Content Placeholder 3"/>
          <p:cNvGraphicFramePr>
            <a:graphicFrameLocks noGrp="1"/>
          </p:cNvGraphicFramePr>
          <p:nvPr>
            <p:ph idx="1"/>
          </p:nvPr>
        </p:nvGraphicFramePr>
        <p:xfrm>
          <a:off x="533400" y="914400"/>
          <a:ext cx="8077200" cy="5461000"/>
        </p:xfrm>
        <a:graphic>
          <a:graphicData uri="http://schemas.openxmlformats.org/drawingml/2006/table">
            <a:tbl>
              <a:tblPr firstRow="1" bandRow="1">
                <a:tableStyleId>{5940675A-B579-460E-94D1-54222C63F5DA}</a:tableStyleId>
              </a:tblPr>
              <a:tblGrid>
                <a:gridCol w="1346200"/>
                <a:gridCol w="1346200"/>
                <a:gridCol w="1346200"/>
                <a:gridCol w="1346200"/>
                <a:gridCol w="1346200"/>
                <a:gridCol w="1346200"/>
              </a:tblGrid>
              <a:tr h="370840">
                <a:tc>
                  <a:txBody>
                    <a:bodyPr/>
                    <a:lstStyle/>
                    <a:p>
                      <a:r>
                        <a:rPr lang="en-US" b="1" dirty="0" smtClean="0"/>
                        <a:t>Name</a:t>
                      </a:r>
                      <a:endParaRPr lang="en-US" b="1" dirty="0"/>
                    </a:p>
                  </a:txBody>
                  <a:tcPr/>
                </a:tc>
                <a:tc>
                  <a:txBody>
                    <a:bodyPr/>
                    <a:lstStyle/>
                    <a:p>
                      <a:pPr algn="ctr"/>
                      <a:r>
                        <a:rPr lang="en-US" b="1" dirty="0" smtClean="0"/>
                        <a:t>ICx10</a:t>
                      </a:r>
                      <a:r>
                        <a:rPr lang="en-US" b="1" baseline="30000" dirty="0" smtClean="0"/>
                        <a:t>9</a:t>
                      </a:r>
                      <a:endParaRPr lang="en-US" b="1" baseline="30000" dirty="0"/>
                    </a:p>
                  </a:txBody>
                  <a:tcPr/>
                </a:tc>
                <a:tc>
                  <a:txBody>
                    <a:bodyPr/>
                    <a:lstStyle/>
                    <a:p>
                      <a:pPr algn="ctr"/>
                      <a:r>
                        <a:rPr lang="en-US" b="1" dirty="0" smtClean="0"/>
                        <a:t>CPI</a:t>
                      </a:r>
                      <a:endParaRPr lang="en-US" b="1" dirty="0"/>
                    </a:p>
                  </a:txBody>
                  <a:tcPr/>
                </a:tc>
                <a:tc>
                  <a:txBody>
                    <a:bodyPr/>
                    <a:lstStyle/>
                    <a:p>
                      <a:pPr algn="ctr"/>
                      <a:r>
                        <a:rPr lang="en-US" b="1" dirty="0" err="1" smtClean="0"/>
                        <a:t>ExTime</a:t>
                      </a:r>
                      <a:endParaRPr lang="en-US" b="1" dirty="0"/>
                    </a:p>
                  </a:txBody>
                  <a:tcPr/>
                </a:tc>
                <a:tc>
                  <a:txBody>
                    <a:bodyPr/>
                    <a:lstStyle/>
                    <a:p>
                      <a:pPr algn="ctr"/>
                      <a:r>
                        <a:rPr lang="en-US" b="1" dirty="0" err="1" smtClean="0"/>
                        <a:t>RefTime</a:t>
                      </a:r>
                      <a:endParaRPr lang="en-US" b="1" dirty="0"/>
                    </a:p>
                  </a:txBody>
                  <a:tcPr/>
                </a:tc>
                <a:tc>
                  <a:txBody>
                    <a:bodyPr/>
                    <a:lstStyle/>
                    <a:p>
                      <a:pPr algn="ctr"/>
                      <a:r>
                        <a:rPr lang="en-US" b="1" dirty="0" smtClean="0"/>
                        <a:t>SPEC ratio</a:t>
                      </a:r>
                      <a:endParaRPr lang="en-US" b="1" dirty="0"/>
                    </a:p>
                  </a:txBody>
                  <a:tcPr/>
                </a:tc>
              </a:tr>
              <a:tr h="370840">
                <a:tc>
                  <a:txBody>
                    <a:bodyPr/>
                    <a:lstStyle/>
                    <a:p>
                      <a:r>
                        <a:rPr lang="en-US" dirty="0" err="1" smtClean="0"/>
                        <a:t>perl</a:t>
                      </a:r>
                      <a:endParaRPr lang="en-US" dirty="0"/>
                    </a:p>
                  </a:txBody>
                  <a:tcPr/>
                </a:tc>
                <a:tc>
                  <a:txBody>
                    <a:bodyPr/>
                    <a:lstStyle/>
                    <a:p>
                      <a:pPr algn="ctr"/>
                      <a:r>
                        <a:rPr lang="en-US" dirty="0" smtClean="0"/>
                        <a:t>2,1118</a:t>
                      </a:r>
                      <a:endParaRPr lang="en-US" dirty="0"/>
                    </a:p>
                  </a:txBody>
                  <a:tcPr/>
                </a:tc>
                <a:tc>
                  <a:txBody>
                    <a:bodyPr/>
                    <a:lstStyle/>
                    <a:p>
                      <a:pPr algn="ctr"/>
                      <a:r>
                        <a:rPr lang="en-US" dirty="0" smtClean="0"/>
                        <a:t>0.75</a:t>
                      </a:r>
                      <a:endParaRPr lang="en-US" dirty="0"/>
                    </a:p>
                  </a:txBody>
                  <a:tcPr/>
                </a:tc>
                <a:tc>
                  <a:txBody>
                    <a:bodyPr/>
                    <a:lstStyle/>
                    <a:p>
                      <a:pPr algn="ctr"/>
                      <a:r>
                        <a:rPr lang="en-US" dirty="0" smtClean="0"/>
                        <a:t>637</a:t>
                      </a:r>
                      <a:endParaRPr lang="en-US" dirty="0"/>
                    </a:p>
                  </a:txBody>
                  <a:tcPr/>
                </a:tc>
                <a:tc>
                  <a:txBody>
                    <a:bodyPr/>
                    <a:lstStyle/>
                    <a:p>
                      <a:pPr algn="ctr"/>
                      <a:r>
                        <a:rPr lang="en-US" dirty="0" smtClean="0"/>
                        <a:t>9,770</a:t>
                      </a:r>
                      <a:endParaRPr lang="en-US" dirty="0"/>
                    </a:p>
                  </a:txBody>
                  <a:tcPr/>
                </a:tc>
                <a:tc>
                  <a:txBody>
                    <a:bodyPr/>
                    <a:lstStyle/>
                    <a:p>
                      <a:pPr algn="ctr"/>
                      <a:r>
                        <a:rPr lang="en-US" dirty="0" smtClean="0"/>
                        <a:t>15.3</a:t>
                      </a:r>
                      <a:endParaRPr lang="en-US" dirty="0"/>
                    </a:p>
                  </a:txBody>
                  <a:tcPr/>
                </a:tc>
              </a:tr>
              <a:tr h="370840">
                <a:tc>
                  <a:txBody>
                    <a:bodyPr/>
                    <a:lstStyle/>
                    <a:p>
                      <a:r>
                        <a:rPr lang="en-US" dirty="0" smtClean="0"/>
                        <a:t>bzip2</a:t>
                      </a:r>
                      <a:endParaRPr lang="en-US" dirty="0"/>
                    </a:p>
                  </a:txBody>
                  <a:tcPr/>
                </a:tc>
                <a:tc>
                  <a:txBody>
                    <a:bodyPr/>
                    <a:lstStyle/>
                    <a:p>
                      <a:pPr algn="ctr"/>
                      <a:r>
                        <a:rPr lang="en-US" dirty="0" smtClean="0"/>
                        <a:t>2,389</a:t>
                      </a:r>
                      <a:endParaRPr lang="en-US" dirty="0"/>
                    </a:p>
                  </a:txBody>
                  <a:tcPr/>
                </a:tc>
                <a:tc>
                  <a:txBody>
                    <a:bodyPr/>
                    <a:lstStyle/>
                    <a:p>
                      <a:pPr algn="ctr"/>
                      <a:r>
                        <a:rPr lang="en-US" dirty="0" smtClean="0"/>
                        <a:t>0.85</a:t>
                      </a:r>
                      <a:endParaRPr lang="en-US" dirty="0"/>
                    </a:p>
                  </a:txBody>
                  <a:tcPr/>
                </a:tc>
                <a:tc>
                  <a:txBody>
                    <a:bodyPr/>
                    <a:lstStyle/>
                    <a:p>
                      <a:pPr algn="ctr"/>
                      <a:r>
                        <a:rPr lang="en-US" dirty="0" smtClean="0"/>
                        <a:t>817</a:t>
                      </a:r>
                      <a:endParaRPr lang="en-US" dirty="0"/>
                    </a:p>
                  </a:txBody>
                  <a:tcPr/>
                </a:tc>
                <a:tc>
                  <a:txBody>
                    <a:bodyPr/>
                    <a:lstStyle/>
                    <a:p>
                      <a:pPr algn="ctr"/>
                      <a:r>
                        <a:rPr lang="en-US" dirty="0" smtClean="0"/>
                        <a:t>9,650</a:t>
                      </a:r>
                      <a:endParaRPr lang="en-US" dirty="0"/>
                    </a:p>
                  </a:txBody>
                  <a:tcPr/>
                </a:tc>
                <a:tc>
                  <a:txBody>
                    <a:bodyPr/>
                    <a:lstStyle/>
                    <a:p>
                      <a:pPr algn="ctr"/>
                      <a:r>
                        <a:rPr lang="en-US" dirty="0" smtClean="0"/>
                        <a:t>11.8</a:t>
                      </a:r>
                      <a:endParaRPr lang="en-US" dirty="0"/>
                    </a:p>
                  </a:txBody>
                  <a:tcPr/>
                </a:tc>
              </a:tr>
              <a:tr h="370840">
                <a:tc>
                  <a:txBody>
                    <a:bodyPr/>
                    <a:lstStyle/>
                    <a:p>
                      <a:r>
                        <a:rPr lang="en-US" dirty="0" err="1" smtClean="0"/>
                        <a:t>gcc</a:t>
                      </a:r>
                      <a:endParaRPr lang="en-US" dirty="0"/>
                    </a:p>
                  </a:txBody>
                  <a:tcPr/>
                </a:tc>
                <a:tc>
                  <a:txBody>
                    <a:bodyPr/>
                    <a:lstStyle/>
                    <a:p>
                      <a:pPr algn="ctr"/>
                      <a:r>
                        <a:rPr lang="en-US" dirty="0" smtClean="0"/>
                        <a:t>1,050</a:t>
                      </a:r>
                      <a:endParaRPr lang="en-US" dirty="0"/>
                    </a:p>
                  </a:txBody>
                  <a:tcPr/>
                </a:tc>
                <a:tc>
                  <a:txBody>
                    <a:bodyPr/>
                    <a:lstStyle/>
                    <a:p>
                      <a:pPr algn="ctr"/>
                      <a:r>
                        <a:rPr lang="en-US" dirty="0" smtClean="0"/>
                        <a:t>1.72</a:t>
                      </a:r>
                      <a:endParaRPr lang="en-US" dirty="0"/>
                    </a:p>
                  </a:txBody>
                  <a:tcPr/>
                </a:tc>
                <a:tc>
                  <a:txBody>
                    <a:bodyPr/>
                    <a:lstStyle/>
                    <a:p>
                      <a:pPr algn="ctr"/>
                      <a:r>
                        <a:rPr lang="en-US" dirty="0" smtClean="0"/>
                        <a:t>724</a:t>
                      </a:r>
                      <a:endParaRPr lang="en-US" dirty="0"/>
                    </a:p>
                  </a:txBody>
                  <a:tcPr/>
                </a:tc>
                <a:tc>
                  <a:txBody>
                    <a:bodyPr/>
                    <a:lstStyle/>
                    <a:p>
                      <a:pPr algn="ctr"/>
                      <a:r>
                        <a:rPr lang="en-US" dirty="0" smtClean="0"/>
                        <a:t>8,050</a:t>
                      </a:r>
                      <a:endParaRPr lang="en-US" dirty="0"/>
                    </a:p>
                  </a:txBody>
                  <a:tcPr/>
                </a:tc>
                <a:tc>
                  <a:txBody>
                    <a:bodyPr/>
                    <a:lstStyle/>
                    <a:p>
                      <a:pPr algn="ctr"/>
                      <a:r>
                        <a:rPr lang="en-US" dirty="0" smtClean="0"/>
                        <a:t>11.1</a:t>
                      </a:r>
                      <a:endParaRPr lang="en-US" dirty="0"/>
                    </a:p>
                  </a:txBody>
                  <a:tcPr/>
                </a:tc>
              </a:tr>
              <a:tr h="370840">
                <a:tc>
                  <a:txBody>
                    <a:bodyPr/>
                    <a:lstStyle/>
                    <a:p>
                      <a:r>
                        <a:rPr lang="en-US" dirty="0" err="1" smtClean="0"/>
                        <a:t>mcf</a:t>
                      </a:r>
                      <a:endParaRPr lang="en-US" dirty="0"/>
                    </a:p>
                  </a:txBody>
                  <a:tcPr/>
                </a:tc>
                <a:tc>
                  <a:txBody>
                    <a:bodyPr/>
                    <a:lstStyle/>
                    <a:p>
                      <a:pPr algn="ctr"/>
                      <a:r>
                        <a:rPr lang="en-US" dirty="0" smtClean="0"/>
                        <a:t>336</a:t>
                      </a:r>
                      <a:endParaRPr lang="en-US" dirty="0"/>
                    </a:p>
                  </a:txBody>
                  <a:tcPr/>
                </a:tc>
                <a:tc>
                  <a:txBody>
                    <a:bodyPr/>
                    <a:lstStyle/>
                    <a:p>
                      <a:pPr algn="ctr"/>
                      <a:r>
                        <a:rPr lang="en-US" dirty="0" smtClean="0">
                          <a:solidFill>
                            <a:srgbClr val="FF0000"/>
                          </a:solidFill>
                        </a:rPr>
                        <a:t>10.00</a:t>
                      </a:r>
                      <a:endParaRPr lang="en-US" dirty="0">
                        <a:solidFill>
                          <a:srgbClr val="FF0000"/>
                        </a:solidFill>
                      </a:endParaRPr>
                    </a:p>
                  </a:txBody>
                  <a:tcPr/>
                </a:tc>
                <a:tc>
                  <a:txBody>
                    <a:bodyPr/>
                    <a:lstStyle/>
                    <a:p>
                      <a:pPr algn="ctr"/>
                      <a:r>
                        <a:rPr lang="en-US" dirty="0" smtClean="0"/>
                        <a:t>1,345</a:t>
                      </a:r>
                      <a:endParaRPr lang="en-US" dirty="0"/>
                    </a:p>
                  </a:txBody>
                  <a:tcPr/>
                </a:tc>
                <a:tc>
                  <a:txBody>
                    <a:bodyPr/>
                    <a:lstStyle/>
                    <a:p>
                      <a:pPr algn="ctr"/>
                      <a:r>
                        <a:rPr lang="en-US" dirty="0" smtClean="0"/>
                        <a:t>9,120</a:t>
                      </a:r>
                      <a:endParaRPr lang="en-US" dirty="0"/>
                    </a:p>
                  </a:txBody>
                  <a:tcPr/>
                </a:tc>
                <a:tc>
                  <a:txBody>
                    <a:bodyPr/>
                    <a:lstStyle/>
                    <a:p>
                      <a:pPr algn="ctr"/>
                      <a:r>
                        <a:rPr lang="en-US" dirty="0" smtClean="0"/>
                        <a:t>6.8</a:t>
                      </a:r>
                      <a:endParaRPr lang="en-US" dirty="0"/>
                    </a:p>
                  </a:txBody>
                  <a:tcPr/>
                </a:tc>
              </a:tr>
              <a:tr h="370840">
                <a:tc>
                  <a:txBody>
                    <a:bodyPr/>
                    <a:lstStyle/>
                    <a:p>
                      <a:r>
                        <a:rPr lang="en-US" dirty="0" smtClean="0"/>
                        <a:t>go</a:t>
                      </a:r>
                      <a:endParaRPr lang="en-US" dirty="0"/>
                    </a:p>
                  </a:txBody>
                  <a:tcPr/>
                </a:tc>
                <a:tc>
                  <a:txBody>
                    <a:bodyPr/>
                    <a:lstStyle/>
                    <a:p>
                      <a:pPr algn="ctr"/>
                      <a:r>
                        <a:rPr lang="en-US" dirty="0" smtClean="0"/>
                        <a:t>1,658</a:t>
                      </a:r>
                      <a:endParaRPr lang="en-US" dirty="0"/>
                    </a:p>
                  </a:txBody>
                  <a:tcPr/>
                </a:tc>
                <a:tc>
                  <a:txBody>
                    <a:bodyPr/>
                    <a:lstStyle/>
                    <a:p>
                      <a:pPr algn="ctr"/>
                      <a:r>
                        <a:rPr lang="en-US" dirty="0" smtClean="0"/>
                        <a:t>1.09</a:t>
                      </a:r>
                      <a:endParaRPr lang="en-US" dirty="0"/>
                    </a:p>
                  </a:txBody>
                  <a:tcPr/>
                </a:tc>
                <a:tc>
                  <a:txBody>
                    <a:bodyPr/>
                    <a:lstStyle/>
                    <a:p>
                      <a:pPr algn="ctr"/>
                      <a:r>
                        <a:rPr lang="en-US" dirty="0" smtClean="0"/>
                        <a:t>721</a:t>
                      </a:r>
                      <a:endParaRPr lang="en-US" dirty="0"/>
                    </a:p>
                  </a:txBody>
                  <a:tcPr/>
                </a:tc>
                <a:tc>
                  <a:txBody>
                    <a:bodyPr/>
                    <a:lstStyle/>
                    <a:p>
                      <a:pPr algn="ctr"/>
                      <a:r>
                        <a:rPr lang="en-US" dirty="0" smtClean="0"/>
                        <a:t>10,490</a:t>
                      </a:r>
                      <a:endParaRPr lang="en-US" dirty="0"/>
                    </a:p>
                  </a:txBody>
                  <a:tcPr/>
                </a:tc>
                <a:tc>
                  <a:txBody>
                    <a:bodyPr/>
                    <a:lstStyle/>
                    <a:p>
                      <a:pPr algn="ctr"/>
                      <a:r>
                        <a:rPr lang="en-US" dirty="0" smtClean="0"/>
                        <a:t>14.6</a:t>
                      </a:r>
                      <a:endParaRPr lang="en-US" dirty="0"/>
                    </a:p>
                  </a:txBody>
                  <a:tcPr/>
                </a:tc>
              </a:tr>
              <a:tr h="370840">
                <a:tc>
                  <a:txBody>
                    <a:bodyPr/>
                    <a:lstStyle/>
                    <a:p>
                      <a:r>
                        <a:rPr lang="en-US" dirty="0" err="1" smtClean="0"/>
                        <a:t>hmmer</a:t>
                      </a:r>
                      <a:endParaRPr lang="en-US" dirty="0"/>
                    </a:p>
                  </a:txBody>
                  <a:tcPr/>
                </a:tc>
                <a:tc>
                  <a:txBody>
                    <a:bodyPr/>
                    <a:lstStyle/>
                    <a:p>
                      <a:pPr algn="ctr"/>
                      <a:r>
                        <a:rPr lang="en-US" dirty="0" smtClean="0"/>
                        <a:t>2,783</a:t>
                      </a:r>
                      <a:endParaRPr lang="en-US" dirty="0"/>
                    </a:p>
                  </a:txBody>
                  <a:tcPr/>
                </a:tc>
                <a:tc>
                  <a:txBody>
                    <a:bodyPr/>
                    <a:lstStyle/>
                    <a:p>
                      <a:pPr algn="ctr"/>
                      <a:r>
                        <a:rPr lang="en-US" dirty="0" smtClean="0"/>
                        <a:t>0.80</a:t>
                      </a:r>
                      <a:endParaRPr lang="en-US" dirty="0"/>
                    </a:p>
                  </a:txBody>
                  <a:tcPr/>
                </a:tc>
                <a:tc>
                  <a:txBody>
                    <a:bodyPr/>
                    <a:lstStyle/>
                    <a:p>
                      <a:pPr algn="ctr"/>
                      <a:r>
                        <a:rPr lang="en-US" dirty="0" smtClean="0"/>
                        <a:t>890</a:t>
                      </a:r>
                      <a:endParaRPr lang="en-US" dirty="0"/>
                    </a:p>
                  </a:txBody>
                  <a:tcPr/>
                </a:tc>
                <a:tc>
                  <a:txBody>
                    <a:bodyPr/>
                    <a:lstStyle/>
                    <a:p>
                      <a:pPr algn="ctr"/>
                      <a:r>
                        <a:rPr lang="en-US" dirty="0" smtClean="0"/>
                        <a:t>9,330</a:t>
                      </a:r>
                      <a:endParaRPr lang="en-US" dirty="0"/>
                    </a:p>
                  </a:txBody>
                  <a:tcPr/>
                </a:tc>
                <a:tc>
                  <a:txBody>
                    <a:bodyPr/>
                    <a:lstStyle/>
                    <a:p>
                      <a:pPr algn="ctr"/>
                      <a:r>
                        <a:rPr lang="en-US" dirty="0" smtClean="0"/>
                        <a:t>10.5</a:t>
                      </a:r>
                      <a:endParaRPr lang="en-US" dirty="0"/>
                    </a:p>
                  </a:txBody>
                  <a:tcPr/>
                </a:tc>
              </a:tr>
              <a:tr h="370840">
                <a:tc>
                  <a:txBody>
                    <a:bodyPr/>
                    <a:lstStyle/>
                    <a:p>
                      <a:r>
                        <a:rPr lang="en-US" dirty="0" err="1" smtClean="0"/>
                        <a:t>sjeng</a:t>
                      </a:r>
                      <a:endParaRPr lang="en-US" dirty="0"/>
                    </a:p>
                  </a:txBody>
                  <a:tcPr/>
                </a:tc>
                <a:tc>
                  <a:txBody>
                    <a:bodyPr/>
                    <a:lstStyle/>
                    <a:p>
                      <a:pPr algn="ctr"/>
                      <a:r>
                        <a:rPr lang="en-US" dirty="0" smtClean="0"/>
                        <a:t>2,176</a:t>
                      </a:r>
                      <a:endParaRPr lang="en-US" dirty="0"/>
                    </a:p>
                  </a:txBody>
                  <a:tcPr/>
                </a:tc>
                <a:tc>
                  <a:txBody>
                    <a:bodyPr/>
                    <a:lstStyle/>
                    <a:p>
                      <a:pPr algn="ctr"/>
                      <a:r>
                        <a:rPr lang="en-US" dirty="0" smtClean="0"/>
                        <a:t>0.96</a:t>
                      </a:r>
                      <a:endParaRPr lang="en-US" dirty="0"/>
                    </a:p>
                  </a:txBody>
                  <a:tcPr/>
                </a:tc>
                <a:tc>
                  <a:txBody>
                    <a:bodyPr/>
                    <a:lstStyle/>
                    <a:p>
                      <a:pPr algn="ctr"/>
                      <a:r>
                        <a:rPr lang="en-US" dirty="0" smtClean="0"/>
                        <a:t>837</a:t>
                      </a:r>
                      <a:endParaRPr lang="en-US" dirty="0"/>
                    </a:p>
                  </a:txBody>
                  <a:tcPr/>
                </a:tc>
                <a:tc>
                  <a:txBody>
                    <a:bodyPr/>
                    <a:lstStyle/>
                    <a:p>
                      <a:pPr algn="ctr"/>
                      <a:r>
                        <a:rPr lang="en-US" dirty="0" smtClean="0"/>
                        <a:t>12,100</a:t>
                      </a:r>
                      <a:endParaRPr lang="en-US" dirty="0"/>
                    </a:p>
                  </a:txBody>
                  <a:tcPr/>
                </a:tc>
                <a:tc>
                  <a:txBody>
                    <a:bodyPr/>
                    <a:lstStyle/>
                    <a:p>
                      <a:pPr algn="ctr"/>
                      <a:r>
                        <a:rPr lang="en-US" dirty="0" smtClean="0"/>
                        <a:t>14.5</a:t>
                      </a:r>
                      <a:endParaRPr lang="en-US" dirty="0"/>
                    </a:p>
                  </a:txBody>
                  <a:tcPr/>
                </a:tc>
              </a:tr>
              <a:tr h="370840">
                <a:tc>
                  <a:txBody>
                    <a:bodyPr/>
                    <a:lstStyle/>
                    <a:p>
                      <a:r>
                        <a:rPr lang="en-US" dirty="0" err="1" smtClean="0"/>
                        <a:t>libquantum</a:t>
                      </a:r>
                      <a:endParaRPr lang="en-US" dirty="0"/>
                    </a:p>
                  </a:txBody>
                  <a:tcPr/>
                </a:tc>
                <a:tc>
                  <a:txBody>
                    <a:bodyPr/>
                    <a:lstStyle/>
                    <a:p>
                      <a:pPr algn="ctr"/>
                      <a:r>
                        <a:rPr lang="en-US" dirty="0" smtClean="0"/>
                        <a:t>1,623</a:t>
                      </a:r>
                      <a:endParaRPr lang="en-US" dirty="0"/>
                    </a:p>
                  </a:txBody>
                  <a:tcPr/>
                </a:tc>
                <a:tc>
                  <a:txBody>
                    <a:bodyPr/>
                    <a:lstStyle/>
                    <a:p>
                      <a:pPr algn="ctr"/>
                      <a:r>
                        <a:rPr lang="en-US" dirty="0" smtClean="0">
                          <a:solidFill>
                            <a:srgbClr val="FF0000"/>
                          </a:solidFill>
                        </a:rPr>
                        <a:t>1.61</a:t>
                      </a:r>
                      <a:endParaRPr lang="en-US" dirty="0">
                        <a:solidFill>
                          <a:srgbClr val="FF0000"/>
                        </a:solidFill>
                      </a:endParaRPr>
                    </a:p>
                  </a:txBody>
                  <a:tcPr/>
                </a:tc>
                <a:tc>
                  <a:txBody>
                    <a:bodyPr/>
                    <a:lstStyle/>
                    <a:p>
                      <a:pPr algn="ctr"/>
                      <a:r>
                        <a:rPr lang="en-US" dirty="0" smtClean="0"/>
                        <a:t>1,047</a:t>
                      </a:r>
                      <a:endParaRPr lang="en-US" dirty="0"/>
                    </a:p>
                  </a:txBody>
                  <a:tcPr/>
                </a:tc>
                <a:tc>
                  <a:txBody>
                    <a:bodyPr/>
                    <a:lstStyle/>
                    <a:p>
                      <a:pPr algn="ctr"/>
                      <a:r>
                        <a:rPr lang="en-US" dirty="0" smtClean="0"/>
                        <a:t>20,720</a:t>
                      </a:r>
                      <a:endParaRPr lang="en-US" dirty="0"/>
                    </a:p>
                  </a:txBody>
                  <a:tcPr/>
                </a:tc>
                <a:tc>
                  <a:txBody>
                    <a:bodyPr/>
                    <a:lstStyle/>
                    <a:p>
                      <a:pPr algn="ctr"/>
                      <a:r>
                        <a:rPr lang="en-US" dirty="0" smtClean="0"/>
                        <a:t>19.8</a:t>
                      </a:r>
                      <a:endParaRPr lang="en-US" dirty="0"/>
                    </a:p>
                  </a:txBody>
                  <a:tcPr/>
                </a:tc>
              </a:tr>
              <a:tr h="370840">
                <a:tc>
                  <a:txBody>
                    <a:bodyPr/>
                    <a:lstStyle/>
                    <a:p>
                      <a:r>
                        <a:rPr lang="en-US" dirty="0" smtClean="0"/>
                        <a:t>h264avc</a:t>
                      </a:r>
                      <a:endParaRPr lang="en-US" dirty="0"/>
                    </a:p>
                  </a:txBody>
                  <a:tcPr/>
                </a:tc>
                <a:tc>
                  <a:txBody>
                    <a:bodyPr/>
                    <a:lstStyle/>
                    <a:p>
                      <a:pPr algn="ctr"/>
                      <a:r>
                        <a:rPr lang="en-US" dirty="0" smtClean="0"/>
                        <a:t>3,102</a:t>
                      </a:r>
                      <a:endParaRPr lang="en-US" dirty="0"/>
                    </a:p>
                  </a:txBody>
                  <a:tcPr/>
                </a:tc>
                <a:tc>
                  <a:txBody>
                    <a:bodyPr/>
                    <a:lstStyle/>
                    <a:p>
                      <a:pPr algn="ctr"/>
                      <a:r>
                        <a:rPr lang="en-US" dirty="0" smtClean="0"/>
                        <a:t>0.80</a:t>
                      </a:r>
                      <a:endParaRPr lang="en-US" dirty="0"/>
                    </a:p>
                  </a:txBody>
                  <a:tcPr/>
                </a:tc>
                <a:tc>
                  <a:txBody>
                    <a:bodyPr/>
                    <a:lstStyle/>
                    <a:p>
                      <a:pPr algn="ctr"/>
                      <a:r>
                        <a:rPr lang="en-US" dirty="0" smtClean="0"/>
                        <a:t>993</a:t>
                      </a:r>
                      <a:endParaRPr lang="en-US" dirty="0"/>
                    </a:p>
                  </a:txBody>
                  <a:tcPr/>
                </a:tc>
                <a:tc>
                  <a:txBody>
                    <a:bodyPr/>
                    <a:lstStyle/>
                    <a:p>
                      <a:pPr algn="ctr"/>
                      <a:r>
                        <a:rPr lang="en-US" dirty="0" smtClean="0"/>
                        <a:t>22,130</a:t>
                      </a:r>
                      <a:endParaRPr lang="en-US" dirty="0"/>
                    </a:p>
                  </a:txBody>
                  <a:tcPr/>
                </a:tc>
                <a:tc>
                  <a:txBody>
                    <a:bodyPr/>
                    <a:lstStyle/>
                    <a:p>
                      <a:pPr algn="ctr"/>
                      <a:r>
                        <a:rPr lang="en-US" dirty="0" smtClean="0"/>
                        <a:t>22.3</a:t>
                      </a:r>
                      <a:endParaRPr lang="en-US" dirty="0"/>
                    </a:p>
                  </a:txBody>
                  <a:tcPr/>
                </a:tc>
              </a:tr>
              <a:tr h="370840">
                <a:tc>
                  <a:txBody>
                    <a:bodyPr/>
                    <a:lstStyle/>
                    <a:p>
                      <a:r>
                        <a:rPr lang="en-US" dirty="0" err="1" smtClean="0"/>
                        <a:t>omnetpp</a:t>
                      </a:r>
                      <a:endParaRPr lang="en-US" dirty="0"/>
                    </a:p>
                  </a:txBody>
                  <a:tcPr/>
                </a:tc>
                <a:tc>
                  <a:txBody>
                    <a:bodyPr/>
                    <a:lstStyle/>
                    <a:p>
                      <a:pPr algn="ctr"/>
                      <a:r>
                        <a:rPr lang="en-US" dirty="0" smtClean="0"/>
                        <a:t>587</a:t>
                      </a:r>
                      <a:endParaRPr lang="en-US" dirty="0"/>
                    </a:p>
                  </a:txBody>
                  <a:tcPr/>
                </a:tc>
                <a:tc>
                  <a:txBody>
                    <a:bodyPr/>
                    <a:lstStyle/>
                    <a:p>
                      <a:pPr algn="ctr"/>
                      <a:r>
                        <a:rPr lang="en-US" dirty="0" smtClean="0">
                          <a:solidFill>
                            <a:srgbClr val="FF0000"/>
                          </a:solidFill>
                        </a:rPr>
                        <a:t>2.94</a:t>
                      </a:r>
                      <a:endParaRPr lang="en-US" dirty="0">
                        <a:solidFill>
                          <a:srgbClr val="FF0000"/>
                        </a:solidFill>
                      </a:endParaRPr>
                    </a:p>
                  </a:txBody>
                  <a:tcPr/>
                </a:tc>
                <a:tc>
                  <a:txBody>
                    <a:bodyPr/>
                    <a:lstStyle/>
                    <a:p>
                      <a:pPr algn="ctr"/>
                      <a:r>
                        <a:rPr lang="en-US" dirty="0" smtClean="0"/>
                        <a:t>690</a:t>
                      </a:r>
                      <a:endParaRPr lang="en-US" dirty="0"/>
                    </a:p>
                  </a:txBody>
                  <a:tcPr/>
                </a:tc>
                <a:tc>
                  <a:txBody>
                    <a:bodyPr/>
                    <a:lstStyle/>
                    <a:p>
                      <a:pPr algn="ctr"/>
                      <a:r>
                        <a:rPr lang="en-US" dirty="0" smtClean="0"/>
                        <a:t>6,250</a:t>
                      </a:r>
                      <a:endParaRPr lang="en-US" dirty="0"/>
                    </a:p>
                  </a:txBody>
                  <a:tcPr/>
                </a:tc>
                <a:tc>
                  <a:txBody>
                    <a:bodyPr/>
                    <a:lstStyle/>
                    <a:p>
                      <a:pPr algn="ctr"/>
                      <a:r>
                        <a:rPr lang="en-US" dirty="0" smtClean="0"/>
                        <a:t>9.1</a:t>
                      </a:r>
                      <a:endParaRPr lang="en-US" dirty="0"/>
                    </a:p>
                  </a:txBody>
                  <a:tcPr/>
                </a:tc>
              </a:tr>
              <a:tr h="370840">
                <a:tc>
                  <a:txBody>
                    <a:bodyPr/>
                    <a:lstStyle/>
                    <a:p>
                      <a:r>
                        <a:rPr lang="en-US" dirty="0" err="1" smtClean="0"/>
                        <a:t>astar</a:t>
                      </a:r>
                      <a:endParaRPr lang="en-US" dirty="0"/>
                    </a:p>
                  </a:txBody>
                  <a:tcPr/>
                </a:tc>
                <a:tc>
                  <a:txBody>
                    <a:bodyPr/>
                    <a:lstStyle/>
                    <a:p>
                      <a:pPr algn="ctr"/>
                      <a:r>
                        <a:rPr lang="en-US" dirty="0" smtClean="0"/>
                        <a:t>1,082</a:t>
                      </a:r>
                      <a:endParaRPr lang="en-US" dirty="0"/>
                    </a:p>
                  </a:txBody>
                  <a:tcPr/>
                </a:tc>
                <a:tc>
                  <a:txBody>
                    <a:bodyPr/>
                    <a:lstStyle/>
                    <a:p>
                      <a:pPr algn="ctr"/>
                      <a:r>
                        <a:rPr lang="en-US" dirty="0" smtClean="0"/>
                        <a:t>1.79</a:t>
                      </a:r>
                      <a:endParaRPr lang="en-US" dirty="0"/>
                    </a:p>
                  </a:txBody>
                  <a:tcPr/>
                </a:tc>
                <a:tc>
                  <a:txBody>
                    <a:bodyPr/>
                    <a:lstStyle/>
                    <a:p>
                      <a:pPr algn="ctr"/>
                      <a:r>
                        <a:rPr lang="en-US" dirty="0" smtClean="0"/>
                        <a:t>773</a:t>
                      </a:r>
                      <a:endParaRPr lang="en-US" dirty="0"/>
                    </a:p>
                  </a:txBody>
                  <a:tcPr/>
                </a:tc>
                <a:tc>
                  <a:txBody>
                    <a:bodyPr/>
                    <a:lstStyle/>
                    <a:p>
                      <a:pPr algn="ctr"/>
                      <a:r>
                        <a:rPr lang="en-US" dirty="0" smtClean="0"/>
                        <a:t>7,020</a:t>
                      </a:r>
                      <a:endParaRPr lang="en-US" dirty="0"/>
                    </a:p>
                  </a:txBody>
                  <a:tcPr/>
                </a:tc>
                <a:tc>
                  <a:txBody>
                    <a:bodyPr/>
                    <a:lstStyle/>
                    <a:p>
                      <a:pPr algn="ctr"/>
                      <a:r>
                        <a:rPr lang="en-US" dirty="0" smtClean="0"/>
                        <a:t>9.1</a:t>
                      </a:r>
                      <a:endParaRPr lang="en-US" dirty="0"/>
                    </a:p>
                  </a:txBody>
                  <a:tcPr/>
                </a:tc>
              </a:tr>
              <a:tr h="370840">
                <a:tc>
                  <a:txBody>
                    <a:bodyPr/>
                    <a:lstStyle/>
                    <a:p>
                      <a:r>
                        <a:rPr lang="en-US" dirty="0" err="1" smtClean="0"/>
                        <a:t>xalancbmk</a:t>
                      </a:r>
                      <a:endParaRPr lang="en-US" dirty="0" smtClean="0"/>
                    </a:p>
                  </a:txBody>
                  <a:tcPr/>
                </a:tc>
                <a:tc>
                  <a:txBody>
                    <a:bodyPr/>
                    <a:lstStyle/>
                    <a:p>
                      <a:pPr algn="ctr"/>
                      <a:r>
                        <a:rPr lang="en-US" dirty="0" smtClean="0"/>
                        <a:t>1,058</a:t>
                      </a:r>
                      <a:endParaRPr lang="en-US" dirty="0"/>
                    </a:p>
                  </a:txBody>
                  <a:tcPr/>
                </a:tc>
                <a:tc>
                  <a:txBody>
                    <a:bodyPr/>
                    <a:lstStyle/>
                    <a:p>
                      <a:pPr algn="ctr"/>
                      <a:r>
                        <a:rPr lang="en-US" dirty="0" smtClean="0">
                          <a:solidFill>
                            <a:srgbClr val="FF0000"/>
                          </a:solidFill>
                        </a:rPr>
                        <a:t>2.70</a:t>
                      </a:r>
                      <a:endParaRPr lang="en-US" dirty="0">
                        <a:solidFill>
                          <a:srgbClr val="FF0000"/>
                        </a:solidFill>
                      </a:endParaRPr>
                    </a:p>
                  </a:txBody>
                  <a:tcPr/>
                </a:tc>
                <a:tc>
                  <a:txBody>
                    <a:bodyPr/>
                    <a:lstStyle/>
                    <a:p>
                      <a:pPr algn="ctr"/>
                      <a:r>
                        <a:rPr lang="en-US" dirty="0" smtClean="0"/>
                        <a:t>1,143</a:t>
                      </a:r>
                      <a:endParaRPr lang="en-US" dirty="0"/>
                    </a:p>
                  </a:txBody>
                  <a:tcPr/>
                </a:tc>
                <a:tc>
                  <a:txBody>
                    <a:bodyPr/>
                    <a:lstStyle/>
                    <a:p>
                      <a:pPr algn="ctr"/>
                      <a:r>
                        <a:rPr lang="en-US" dirty="0" smtClean="0"/>
                        <a:t>6,900</a:t>
                      </a:r>
                      <a:endParaRPr lang="en-US" dirty="0"/>
                    </a:p>
                  </a:txBody>
                  <a:tcPr/>
                </a:tc>
                <a:tc>
                  <a:txBody>
                    <a:bodyPr/>
                    <a:lstStyle/>
                    <a:p>
                      <a:pPr algn="ctr"/>
                      <a:r>
                        <a:rPr lang="en-US" dirty="0" smtClean="0"/>
                        <a:t>6.0</a:t>
                      </a:r>
                      <a:endParaRPr lang="en-US" dirty="0"/>
                    </a:p>
                  </a:txBody>
                  <a:tcPr/>
                </a:tc>
              </a:tr>
              <a:tr h="370840">
                <a:tc gridSpan="2">
                  <a:txBody>
                    <a:bodyPr/>
                    <a:lstStyle/>
                    <a:p>
                      <a:pPr algn="ctr"/>
                      <a:r>
                        <a:rPr lang="en-US" dirty="0" smtClean="0"/>
                        <a:t>Geometric Mean</a:t>
                      </a:r>
                      <a:endParaRPr lang="en-US" dirty="0"/>
                    </a:p>
                  </a:txBody>
                  <a:tcPr/>
                </a:tc>
                <a:tc hMerge="1">
                  <a:txBody>
                    <a:bodyPr/>
                    <a:lstStyle/>
                    <a:p>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b="1" dirty="0" smtClean="0">
                          <a:solidFill>
                            <a:schemeClr val="accent2"/>
                          </a:solidFill>
                        </a:rPr>
                        <a:t>11.7</a:t>
                      </a:r>
                      <a:endParaRPr lang="en-US" b="1" dirty="0">
                        <a:solidFill>
                          <a:schemeClr val="accent2"/>
                        </a:solidFill>
                      </a:endParaRPr>
                    </a:p>
                  </a:txBody>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dirty="0" smtClean="0">
                <a:latin typeface="宋体" panose="02010600030101010101" pitchFamily="2" charset="-122"/>
                <a:ea typeface="宋体" panose="02010600030101010101" pitchFamily="2" charset="-122"/>
              </a:rPr>
              <a:t>性能对比和总结</a:t>
            </a:r>
            <a:endParaRPr lang="en-US" dirty="0" smtClean="0">
              <a:latin typeface="宋体" panose="02010600030101010101" pitchFamily="2" charset="-122"/>
              <a:ea typeface="宋体" panose="02010600030101010101" pitchFamily="2" charset="-122"/>
            </a:endParaRPr>
          </a:p>
        </p:txBody>
      </p:sp>
      <p:sp>
        <p:nvSpPr>
          <p:cNvPr id="51204" name="Rectangle 4"/>
          <p:cNvSpPr>
            <a:spLocks noChangeArrowheads="1"/>
          </p:cNvSpPr>
          <p:nvPr/>
        </p:nvSpPr>
        <p:spPr bwMode="auto">
          <a:xfrm>
            <a:off x="381000" y="838200"/>
            <a:ext cx="8153400" cy="2248821"/>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zh-CN" altLang="en-US" sz="2400" dirty="0" smtClean="0">
                <a:solidFill>
                  <a:schemeClr val="tx1"/>
                </a:solidFill>
                <a:latin typeface="宋体" panose="02010600030101010101" pitchFamily="2" charset="-122"/>
                <a:ea typeface="宋体" panose="02010600030101010101" pitchFamily="2" charset="-122"/>
              </a:rPr>
              <a:t>我们怎么用单一的数字来归纳基准程序集的性能呢？</a:t>
            </a:r>
            <a:endParaRPr lang="en-US" sz="2400" dirty="0">
              <a:solidFill>
                <a:schemeClr val="tx1"/>
              </a:solidFill>
              <a:latin typeface="宋体" panose="02010600030101010101" pitchFamily="2" charset="-122"/>
              <a:ea typeface="宋体" panose="02010600030101010101" pitchFamily="2" charset="-122"/>
            </a:endParaRPr>
          </a:p>
          <a:p>
            <a:pPr marL="741363" lvl="1" indent="-246063">
              <a:lnSpc>
                <a:spcPct val="85000"/>
              </a:lnSpc>
              <a:spcBef>
                <a:spcPct val="40000"/>
              </a:spcBef>
              <a:buClr>
                <a:schemeClr val="accent1"/>
              </a:buClr>
              <a:buSzPct val="75000"/>
              <a:buFont typeface="Monotype Sorts" pitchFamily="2" charset="2"/>
              <a:buChar char="l"/>
            </a:pPr>
            <a:r>
              <a:rPr lang="zh-CN" altLang="en-US" sz="2400" dirty="0" smtClean="0">
                <a:solidFill>
                  <a:schemeClr val="tx1"/>
                </a:solidFill>
                <a:latin typeface="宋体" panose="02010600030101010101" pitchFamily="2" charset="-122"/>
                <a:ea typeface="宋体" panose="02010600030101010101" pitchFamily="2" charset="-122"/>
              </a:rPr>
              <a:t>首先将计算机的执行时间</a:t>
            </a:r>
            <a:r>
              <a:rPr lang="en-US" sz="2400" dirty="0" smtClean="0">
                <a:solidFill>
                  <a:schemeClr val="tx1"/>
                </a:solidFill>
                <a:latin typeface="宋体" panose="02010600030101010101" pitchFamily="2" charset="-122"/>
                <a:ea typeface="宋体" panose="02010600030101010101" pitchFamily="2" charset="-122"/>
              </a:rPr>
              <a:t>F</a:t>
            </a:r>
            <a:r>
              <a:rPr lang="zh-CN" altLang="en-US" sz="2400" dirty="0" smtClean="0">
                <a:solidFill>
                  <a:schemeClr val="tx1"/>
                </a:solidFill>
                <a:latin typeface="宋体" panose="02010600030101010101" pitchFamily="2" charset="-122"/>
                <a:ea typeface="宋体" panose="02010600030101010101" pitchFamily="2" charset="-122"/>
              </a:rPr>
              <a:t>标准化，即用被测计算机的执行时间除一个参考处理器的执行时间，结果为</a:t>
            </a:r>
            <a:r>
              <a:rPr lang="en-US" sz="2400" dirty="0" smtClean="0">
                <a:solidFill>
                  <a:schemeClr val="tx1"/>
                </a:solidFill>
                <a:latin typeface="宋体" panose="02010600030101010101" pitchFamily="2" charset="-122"/>
                <a:ea typeface="宋体" panose="02010600030101010101" pitchFamily="2" charset="-122"/>
              </a:rPr>
              <a:t> “</a:t>
            </a:r>
            <a:r>
              <a:rPr lang="en-US" sz="2400" dirty="0">
                <a:solidFill>
                  <a:srgbClr val="FF0000"/>
                </a:solidFill>
                <a:latin typeface="宋体" panose="02010600030101010101" pitchFamily="2" charset="-122"/>
                <a:ea typeface="宋体" panose="02010600030101010101" pitchFamily="2" charset="-122"/>
              </a:rPr>
              <a:t>SPEC ratio</a:t>
            </a:r>
            <a:r>
              <a:rPr lang="en-US" sz="2400" dirty="0">
                <a:solidFill>
                  <a:schemeClr val="tx1"/>
                </a:solidFill>
                <a:latin typeface="宋体" panose="02010600030101010101" pitchFamily="2" charset="-122"/>
                <a:ea typeface="宋体" panose="02010600030101010101" pitchFamily="2" charset="-122"/>
              </a:rPr>
              <a:t>” </a:t>
            </a:r>
            <a:r>
              <a:rPr lang="en-US" sz="2400" dirty="0" smtClean="0">
                <a:solidFill>
                  <a:schemeClr val="tx1"/>
                </a:solidFill>
                <a:latin typeface="宋体" panose="02010600030101010101" pitchFamily="2" charset="-122"/>
                <a:ea typeface="宋体" panose="02010600030101010101" pitchFamily="2" charset="-122"/>
              </a:rPr>
              <a:t>(</a:t>
            </a:r>
            <a:r>
              <a:rPr lang="en-US" altLang="zh-CN" sz="2400" dirty="0">
                <a:solidFill>
                  <a:schemeClr val="tx1"/>
                </a:solidFill>
                <a:latin typeface="宋体" panose="02010600030101010101" pitchFamily="2" charset="-122"/>
                <a:ea typeface="宋体" panose="02010600030101010101" pitchFamily="2" charset="-122"/>
              </a:rPr>
              <a:t>SPEC </a:t>
            </a:r>
            <a:r>
              <a:rPr lang="en-US" altLang="zh-CN" sz="2400" dirty="0" smtClean="0">
                <a:solidFill>
                  <a:schemeClr val="tx1"/>
                </a:solidFill>
                <a:latin typeface="宋体" panose="02010600030101010101" pitchFamily="2" charset="-122"/>
                <a:ea typeface="宋体" panose="02010600030101010101" pitchFamily="2" charset="-122"/>
              </a:rPr>
              <a:t>ratio</a:t>
            </a:r>
            <a:r>
              <a:rPr lang="zh-CN" altLang="en-US" sz="2400" dirty="0" smtClean="0">
                <a:solidFill>
                  <a:schemeClr val="tx1"/>
                </a:solidFill>
                <a:latin typeface="宋体" panose="02010600030101010101" pitchFamily="2" charset="-122"/>
                <a:ea typeface="宋体" panose="02010600030101010101" pitchFamily="2" charset="-122"/>
              </a:rPr>
              <a:t>越大，性能越</a:t>
            </a:r>
            <a:r>
              <a:rPr lang="zh-CN" altLang="en-US" sz="2400" dirty="0">
                <a:solidFill>
                  <a:schemeClr val="tx1"/>
                </a:solidFill>
                <a:latin typeface="宋体" panose="02010600030101010101" pitchFamily="2" charset="-122"/>
                <a:ea typeface="宋体" panose="02010600030101010101" pitchFamily="2" charset="-122"/>
              </a:rPr>
              <a:t>高</a:t>
            </a:r>
            <a:r>
              <a:rPr lang="zh-CN" altLang="en-US" sz="2400" dirty="0" smtClean="0">
                <a:solidFill>
                  <a:schemeClr val="tx1"/>
                </a:solidFill>
                <a:latin typeface="宋体" panose="02010600030101010101" pitchFamily="2" charset="-122"/>
                <a:ea typeface="宋体" panose="02010600030101010101" pitchFamily="2" charset="-122"/>
              </a:rPr>
              <a:t>，它与执行时间成反比</a:t>
            </a:r>
            <a:r>
              <a:rPr lang="en-US" sz="2400" dirty="0" smtClean="0">
                <a:solidFill>
                  <a:schemeClr val="tx1"/>
                </a:solidFill>
                <a:latin typeface="宋体" panose="02010600030101010101" pitchFamily="2" charset="-122"/>
                <a:ea typeface="宋体" panose="02010600030101010101" pitchFamily="2" charset="-122"/>
              </a:rPr>
              <a:t>)</a:t>
            </a:r>
            <a:endParaRPr lang="en-US" sz="2400" dirty="0">
              <a:solidFill>
                <a:schemeClr val="tx1"/>
              </a:solidFill>
              <a:latin typeface="宋体" panose="02010600030101010101" pitchFamily="2" charset="-122"/>
              <a:ea typeface="宋体" panose="02010600030101010101" pitchFamily="2" charset="-122"/>
            </a:endParaRPr>
          </a:p>
          <a:p>
            <a:pPr marL="741363" lvl="1" indent="-246063">
              <a:lnSpc>
                <a:spcPct val="85000"/>
              </a:lnSpc>
              <a:spcBef>
                <a:spcPct val="40000"/>
              </a:spcBef>
              <a:buClr>
                <a:schemeClr val="accent1"/>
              </a:buClr>
              <a:buSzPct val="75000"/>
              <a:buFont typeface="Monotype Sorts" pitchFamily="2" charset="2"/>
              <a:buChar char="l"/>
            </a:pPr>
            <a:r>
              <a:rPr lang="zh-CN" altLang="en-US" sz="2400" dirty="0" smtClean="0">
                <a:solidFill>
                  <a:schemeClr val="tx1"/>
                </a:solidFill>
                <a:latin typeface="宋体" panose="02010600030101010101" pitchFamily="2" charset="-122"/>
                <a:ea typeface="宋体" panose="02010600030101010101" pitchFamily="2" charset="-122"/>
              </a:rPr>
              <a:t>然后取</a:t>
            </a:r>
            <a:r>
              <a:rPr lang="en-US" sz="2400" dirty="0" smtClean="0">
                <a:solidFill>
                  <a:schemeClr val="tx1"/>
                </a:solidFill>
                <a:latin typeface="宋体" panose="02010600030101010101" pitchFamily="2" charset="-122"/>
                <a:ea typeface="宋体" panose="02010600030101010101" pitchFamily="2" charset="-122"/>
              </a:rPr>
              <a:t>SPEC </a:t>
            </a:r>
            <a:r>
              <a:rPr lang="en-US" sz="2400" dirty="0">
                <a:solidFill>
                  <a:schemeClr val="tx1"/>
                </a:solidFill>
                <a:latin typeface="宋体" panose="02010600030101010101" pitchFamily="2" charset="-122"/>
                <a:ea typeface="宋体" panose="02010600030101010101" pitchFamily="2" charset="-122"/>
              </a:rPr>
              <a:t>ratios </a:t>
            </a:r>
            <a:r>
              <a:rPr lang="zh-CN" altLang="en-US" sz="2400" dirty="0" smtClean="0">
                <a:solidFill>
                  <a:schemeClr val="tx1"/>
                </a:solidFill>
                <a:latin typeface="宋体" panose="02010600030101010101" pitchFamily="2" charset="-122"/>
                <a:ea typeface="宋体" panose="02010600030101010101" pitchFamily="2" charset="-122"/>
              </a:rPr>
              <a:t>的</a:t>
            </a:r>
            <a:r>
              <a:rPr lang="zh-CN" altLang="en-US" sz="2400" dirty="0" smtClean="0">
                <a:solidFill>
                  <a:srgbClr val="FF0000"/>
                </a:solidFill>
                <a:latin typeface="宋体" panose="02010600030101010101" pitchFamily="2" charset="-122"/>
                <a:ea typeface="宋体" panose="02010600030101010101" pitchFamily="2" charset="-122"/>
              </a:rPr>
              <a:t>几何平均值</a:t>
            </a:r>
            <a:r>
              <a:rPr lang="en-US" altLang="zh-CN" sz="2400" dirty="0" smtClean="0">
                <a:solidFill>
                  <a:srgbClr val="FF0000"/>
                </a:solidFill>
                <a:latin typeface="宋体" panose="02010600030101010101" pitchFamily="2" charset="-122"/>
                <a:ea typeface="宋体" panose="02010600030101010101" pitchFamily="2" charset="-122"/>
              </a:rPr>
              <a:t>GM</a:t>
            </a:r>
            <a:endParaRPr lang="en-US" sz="2400" dirty="0">
              <a:solidFill>
                <a:srgbClr val="FF0000"/>
              </a:solidFill>
              <a:latin typeface="宋体" panose="02010600030101010101" pitchFamily="2" charset="-122"/>
              <a:ea typeface="宋体" panose="02010600030101010101" pitchFamily="2" charset="-122"/>
            </a:endParaRPr>
          </a:p>
        </p:txBody>
      </p:sp>
      <p:grpSp>
        <p:nvGrpSpPr>
          <p:cNvPr id="51205" name="Group 10"/>
          <p:cNvGrpSpPr>
            <a:grpSpLocks/>
          </p:cNvGrpSpPr>
          <p:nvPr/>
        </p:nvGrpSpPr>
        <p:grpSpPr bwMode="auto">
          <a:xfrm>
            <a:off x="1371600" y="3352800"/>
            <a:ext cx="6324600" cy="984250"/>
            <a:chOff x="960" y="1392"/>
            <a:chExt cx="3984" cy="620"/>
          </a:xfrm>
        </p:grpSpPr>
        <p:sp>
          <p:nvSpPr>
            <p:cNvPr id="51210" name="Rectangle 7"/>
            <p:cNvSpPr>
              <a:spLocks noChangeArrowheads="1"/>
            </p:cNvSpPr>
            <p:nvPr/>
          </p:nvSpPr>
          <p:spPr bwMode="auto">
            <a:xfrm>
              <a:off x="960" y="1540"/>
              <a:ext cx="3984" cy="311"/>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dirty="0">
                  <a:solidFill>
                    <a:schemeClr val="tx1"/>
                  </a:solidFill>
                </a:rPr>
                <a:t>    GM   =     n     </a:t>
              </a:r>
              <a:r>
                <a:rPr lang="en-US" sz="3200" dirty="0">
                  <a:solidFill>
                    <a:schemeClr val="tx1"/>
                  </a:solidFill>
                  <a:sym typeface="Symbol" pitchFamily="18" charset="2"/>
                </a:rPr>
                <a:t></a:t>
              </a:r>
              <a:r>
                <a:rPr lang="en-US" sz="2400" dirty="0">
                  <a:solidFill>
                    <a:schemeClr val="tx1"/>
                  </a:solidFill>
                  <a:sym typeface="Symbol" pitchFamily="18" charset="2"/>
                </a:rPr>
                <a:t>   SPEC </a:t>
              </a:r>
              <a:r>
                <a:rPr lang="en-US" sz="2400" dirty="0" err="1">
                  <a:solidFill>
                    <a:schemeClr val="tx1"/>
                  </a:solidFill>
                  <a:sym typeface="Symbol" pitchFamily="18" charset="2"/>
                </a:rPr>
                <a:t>ratio</a:t>
              </a:r>
              <a:r>
                <a:rPr lang="en-US" sz="2400" baseline="-25000" dirty="0" err="1">
                  <a:solidFill>
                    <a:schemeClr val="tx1"/>
                  </a:solidFill>
                  <a:sym typeface="Symbol" pitchFamily="18" charset="2"/>
                </a:rPr>
                <a:t>i</a:t>
              </a:r>
              <a:endParaRPr lang="en-US" sz="2400" baseline="-25000" dirty="0">
                <a:solidFill>
                  <a:schemeClr val="tx1"/>
                </a:solidFill>
                <a:sym typeface="Symbol" pitchFamily="18" charset="2"/>
              </a:endParaRPr>
            </a:p>
          </p:txBody>
        </p:sp>
        <p:sp>
          <p:nvSpPr>
            <p:cNvPr id="51211" name="Rectangle 8"/>
            <p:cNvSpPr>
              <a:spLocks noChangeArrowheads="1"/>
            </p:cNvSpPr>
            <p:nvPr/>
          </p:nvSpPr>
          <p:spPr bwMode="auto">
            <a:xfrm>
              <a:off x="2352" y="1824"/>
              <a:ext cx="768" cy="188"/>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a:solidFill>
                    <a:schemeClr val="tx1"/>
                  </a:solidFill>
                </a:rPr>
                <a:t> i = 1</a:t>
              </a:r>
              <a:endParaRPr lang="en-US" baseline="-25000">
                <a:solidFill>
                  <a:schemeClr val="tx1"/>
                </a:solidFill>
                <a:sym typeface="Symbol" pitchFamily="18" charset="2"/>
              </a:endParaRPr>
            </a:p>
          </p:txBody>
        </p:sp>
        <p:sp>
          <p:nvSpPr>
            <p:cNvPr id="51212" name="Rectangle 9"/>
            <p:cNvSpPr>
              <a:spLocks noChangeArrowheads="1"/>
            </p:cNvSpPr>
            <p:nvPr/>
          </p:nvSpPr>
          <p:spPr bwMode="auto">
            <a:xfrm>
              <a:off x="2400" y="1392"/>
              <a:ext cx="768" cy="188"/>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a:solidFill>
                    <a:schemeClr val="tx1"/>
                  </a:solidFill>
                </a:rPr>
                <a:t> n</a:t>
              </a:r>
              <a:endParaRPr lang="en-US" baseline="-25000">
                <a:solidFill>
                  <a:schemeClr val="tx1"/>
                </a:solidFill>
                <a:sym typeface="Symbol" pitchFamily="18" charset="2"/>
              </a:endParaRPr>
            </a:p>
          </p:txBody>
        </p:sp>
      </p:grpSp>
      <p:cxnSp>
        <p:nvCxnSpPr>
          <p:cNvPr id="51206" name="Straight Connector 10"/>
          <p:cNvCxnSpPr>
            <a:cxnSpLocks noChangeShapeType="1"/>
          </p:cNvCxnSpPr>
          <p:nvPr/>
        </p:nvCxnSpPr>
        <p:spPr bwMode="auto">
          <a:xfrm>
            <a:off x="3429000" y="3352800"/>
            <a:ext cx="2590800" cy="1588"/>
          </a:xfrm>
          <a:prstGeom prst="line">
            <a:avLst/>
          </a:prstGeom>
          <a:noFill/>
          <a:ln w="12700" algn="ctr">
            <a:solidFill>
              <a:schemeClr val="tx1"/>
            </a:solidFill>
            <a:round/>
            <a:headEnd/>
            <a:tailEnd/>
          </a:ln>
        </p:spPr>
      </p:cxnSp>
      <p:cxnSp>
        <p:nvCxnSpPr>
          <p:cNvPr id="51207" name="Straight Connector 13"/>
          <p:cNvCxnSpPr>
            <a:cxnSpLocks noChangeShapeType="1"/>
          </p:cNvCxnSpPr>
          <p:nvPr/>
        </p:nvCxnSpPr>
        <p:spPr bwMode="auto">
          <a:xfrm rot="5400000">
            <a:off x="2895600" y="3733800"/>
            <a:ext cx="914400" cy="152400"/>
          </a:xfrm>
          <a:prstGeom prst="line">
            <a:avLst/>
          </a:prstGeom>
          <a:noFill/>
          <a:ln w="12700" algn="ctr">
            <a:solidFill>
              <a:schemeClr val="tx1"/>
            </a:solidFill>
            <a:round/>
            <a:headEnd/>
            <a:tailEnd/>
          </a:ln>
        </p:spPr>
      </p:cxnSp>
      <p:cxnSp>
        <p:nvCxnSpPr>
          <p:cNvPr id="51208" name="Straight Connector 15"/>
          <p:cNvCxnSpPr>
            <a:cxnSpLocks noChangeShapeType="1"/>
          </p:cNvCxnSpPr>
          <p:nvPr/>
        </p:nvCxnSpPr>
        <p:spPr bwMode="auto">
          <a:xfrm rot="16200000" flipV="1">
            <a:off x="3048000" y="4038600"/>
            <a:ext cx="228600" cy="228600"/>
          </a:xfrm>
          <a:prstGeom prst="line">
            <a:avLst/>
          </a:prstGeom>
          <a:noFill/>
          <a:ln w="12700" algn="ctr">
            <a:solidFill>
              <a:schemeClr val="tx1"/>
            </a:solidFill>
            <a:round/>
            <a:headEnd/>
            <a:tailEnd/>
          </a:ln>
        </p:spPr>
      </p:cxnSp>
      <p:cxnSp>
        <p:nvCxnSpPr>
          <p:cNvPr id="51209" name="Straight Connector 17"/>
          <p:cNvCxnSpPr>
            <a:cxnSpLocks noChangeShapeType="1"/>
          </p:cNvCxnSpPr>
          <p:nvPr/>
        </p:nvCxnSpPr>
        <p:spPr bwMode="auto">
          <a:xfrm rot="5400000">
            <a:off x="2895600" y="4038600"/>
            <a:ext cx="153988" cy="153988"/>
          </a:xfrm>
          <a:prstGeom prst="line">
            <a:avLst/>
          </a:prstGeom>
          <a:noFill/>
          <a:ln w="12700" algn="ctr">
            <a:solidFill>
              <a:schemeClr val="tx1"/>
            </a:solidFill>
            <a:round/>
            <a:headEnd/>
            <a:tailEnd/>
          </a:ln>
        </p:spPr>
      </p:cxn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dirty="0" smtClean="0">
                <a:latin typeface="宋体" panose="02010600030101010101" pitchFamily="2" charset="-122"/>
                <a:ea typeface="宋体" panose="02010600030101010101" pitchFamily="2" charset="-122"/>
              </a:rPr>
              <a:t>其他的性能标准</a:t>
            </a:r>
            <a:endParaRPr lang="en-US" dirty="0" smtClean="0">
              <a:latin typeface="宋体" panose="02010600030101010101" pitchFamily="2" charset="-122"/>
              <a:ea typeface="宋体" panose="02010600030101010101" pitchFamily="2" charset="-122"/>
            </a:endParaRPr>
          </a:p>
        </p:txBody>
      </p:sp>
      <p:sp>
        <p:nvSpPr>
          <p:cNvPr id="52227" name="Rectangle 3"/>
          <p:cNvSpPr>
            <a:spLocks noGrp="1" noChangeArrowheads="1"/>
          </p:cNvSpPr>
          <p:nvPr>
            <p:ph type="body" sz="half" idx="1"/>
          </p:nvPr>
        </p:nvSpPr>
        <p:spPr>
          <a:xfrm>
            <a:off x="457200" y="762000"/>
            <a:ext cx="8229600" cy="768415"/>
          </a:xfrm>
        </p:spPr>
        <p:txBody>
          <a:bodyPr/>
          <a:lstStyle/>
          <a:p>
            <a:r>
              <a:rPr lang="zh-CN" altLang="en-US" dirty="0" smtClean="0">
                <a:latin typeface="宋体" panose="02010600030101010101" pitchFamily="2" charset="-122"/>
                <a:ea typeface="宋体" panose="02010600030101010101" pitchFamily="2" charset="-122"/>
              </a:rPr>
              <a:t>功耗 </a:t>
            </a:r>
            <a:r>
              <a:rPr lang="en-US" dirty="0" smtClean="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尤其对电池供电的嵌入式设备很重要</a:t>
            </a:r>
            <a:endParaRPr lang="en-US" dirty="0" smtClean="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对于有功耗限制的应用程序来说，最重要的标准就是能量效率</a:t>
            </a:r>
            <a:endParaRPr lang="en-US" dirty="0" smtClean="0">
              <a:latin typeface="宋体" panose="02010600030101010101" pitchFamily="2" charset="-122"/>
              <a:ea typeface="宋体" panose="02010600030101010101" pitchFamily="2" charset="-122"/>
            </a:endParaRPr>
          </a:p>
        </p:txBody>
      </p:sp>
      <p:pic>
        <p:nvPicPr>
          <p:cNvPr id="52228" name="Picture 4" descr="03~Figure_4"/>
          <p:cNvPicPr>
            <a:picLocks noGrp="1" noChangeAspect="1" noChangeArrowheads="1"/>
          </p:cNvPicPr>
          <p:nvPr>
            <p:ph sz="half" idx="2"/>
          </p:nvPr>
        </p:nvPicPr>
        <p:blipFill>
          <a:blip r:embed="rId3"/>
          <a:srcRect/>
          <a:stretch>
            <a:fillRect/>
          </a:stretch>
        </p:blipFill>
        <p:spPr>
          <a:xfrm>
            <a:off x="1143000" y="2362200"/>
            <a:ext cx="6858000" cy="4095750"/>
          </a:xfr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304800"/>
            <a:ext cx="5913478" cy="426142"/>
          </a:xfrm>
          <a:noFill/>
        </p:spPr>
        <p:txBody>
          <a:bodyPr wrap="none"/>
          <a:lstStyle/>
          <a:p>
            <a:r>
              <a:rPr lang="zh-CN" altLang="en-US" dirty="0" smtClean="0"/>
              <a:t>总结</a:t>
            </a:r>
            <a:r>
              <a:rPr lang="en-US" dirty="0" smtClean="0"/>
              <a:t>: </a:t>
            </a:r>
            <a:r>
              <a:rPr lang="zh-CN" altLang="en-US" dirty="0" smtClean="0"/>
              <a:t>评估 </a:t>
            </a:r>
            <a:r>
              <a:rPr lang="en-US" dirty="0" smtClean="0"/>
              <a:t>ISAs</a:t>
            </a:r>
            <a:r>
              <a:rPr lang="zh-CN" altLang="en-US" dirty="0" smtClean="0"/>
              <a:t>（指令集体系结构）</a:t>
            </a:r>
            <a:endParaRPr lang="en-US" dirty="0" smtClean="0"/>
          </a:p>
        </p:txBody>
      </p:sp>
      <p:sp>
        <p:nvSpPr>
          <p:cNvPr id="903171" name="Rectangle 3"/>
          <p:cNvSpPr>
            <a:spLocks noGrp="1" noChangeArrowheads="1"/>
          </p:cNvSpPr>
          <p:nvPr>
            <p:ph type="body" idx="1"/>
          </p:nvPr>
        </p:nvSpPr>
        <p:spPr>
          <a:xfrm>
            <a:off x="419100" y="838200"/>
            <a:ext cx="8191500" cy="3972370"/>
          </a:xfrm>
          <a:noFill/>
        </p:spPr>
        <p:txBody>
          <a:bodyPr/>
          <a:lstStyle/>
          <a:p>
            <a:pPr marL="203200" indent="-203200"/>
            <a:r>
              <a:rPr lang="en-US" dirty="0" smtClean="0"/>
              <a:t> Design-time metrics: </a:t>
            </a:r>
          </a:p>
          <a:p>
            <a:pPr marL="685800" lvl="1" indent="-190500"/>
            <a:r>
              <a:rPr lang="en-US" sz="1800" dirty="0" smtClean="0"/>
              <a:t>Can it be implemented, in how long, at what cost?</a:t>
            </a:r>
          </a:p>
          <a:p>
            <a:pPr marL="685800" lvl="1" indent="-190500"/>
            <a:r>
              <a:rPr lang="en-US" sz="1800" dirty="0" smtClean="0"/>
              <a:t>Can it be programmed?  Ease of compilation?</a:t>
            </a:r>
          </a:p>
          <a:p>
            <a:pPr marL="203200" indent="-203200"/>
            <a:r>
              <a:rPr lang="en-US" dirty="0" smtClean="0"/>
              <a:t> Static Metrics:</a:t>
            </a:r>
          </a:p>
          <a:p>
            <a:pPr marL="685800" lvl="1" indent="-190500"/>
            <a:r>
              <a:rPr lang="en-US" sz="1800" dirty="0" smtClean="0"/>
              <a:t>How many bytes does the program occupy in memory?</a:t>
            </a:r>
            <a:endParaRPr lang="en-US" sz="1800" i="1" dirty="0" smtClean="0"/>
          </a:p>
          <a:p>
            <a:pPr marL="203200" indent="-203200"/>
            <a:r>
              <a:rPr lang="en-US" dirty="0" smtClean="0"/>
              <a:t> Dynamic Metrics:</a:t>
            </a:r>
          </a:p>
          <a:p>
            <a:pPr marL="685800" lvl="1" indent="-190500"/>
            <a:r>
              <a:rPr lang="en-US" sz="1800" dirty="0" smtClean="0"/>
              <a:t>How many instructions are executed?  How many bytes does the processor fetch to execute the program?</a:t>
            </a:r>
          </a:p>
          <a:p>
            <a:pPr marL="685800" lvl="1" indent="-190500"/>
            <a:r>
              <a:rPr lang="en-US" sz="1800" dirty="0" smtClean="0"/>
              <a:t>How many clocks are required per instruction?</a:t>
            </a:r>
          </a:p>
          <a:p>
            <a:pPr marL="203200" indent="-203200">
              <a:buFont typeface="Wingdings" pitchFamily="2" charset="2"/>
              <a:buNone/>
            </a:pPr>
            <a:r>
              <a:rPr lang="en-US" sz="2000" i="1" smtClean="0">
                <a:solidFill>
                  <a:schemeClr val="accent1"/>
                </a:solidFill>
              </a:rPr>
              <a:t>Best </a:t>
            </a:r>
            <a:r>
              <a:rPr lang="en-US" sz="2000" i="1" dirty="0" smtClean="0">
                <a:solidFill>
                  <a:schemeClr val="accent1"/>
                </a:solidFill>
              </a:rPr>
              <a:t>Metric</a:t>
            </a:r>
            <a:r>
              <a:rPr lang="en-US" sz="2000" dirty="0" smtClean="0">
                <a:solidFill>
                  <a:schemeClr val="accent1"/>
                </a:solidFill>
              </a:rPr>
              <a:t>:   </a:t>
            </a:r>
            <a:r>
              <a:rPr lang="en-US" sz="2000" u="sng" dirty="0" smtClean="0">
                <a:solidFill>
                  <a:schemeClr val="accent1"/>
                </a:solidFill>
              </a:rPr>
              <a:t>Time to execute the program!</a:t>
            </a:r>
            <a:r>
              <a:rPr lang="en-US" sz="2000" dirty="0" smtClean="0"/>
              <a:t> </a:t>
            </a:r>
          </a:p>
        </p:txBody>
      </p:sp>
      <p:grpSp>
        <p:nvGrpSpPr>
          <p:cNvPr id="2" name="Group 5"/>
          <p:cNvGrpSpPr>
            <a:grpSpLocks/>
          </p:cNvGrpSpPr>
          <p:nvPr/>
        </p:nvGrpSpPr>
        <p:grpSpPr bwMode="auto">
          <a:xfrm>
            <a:off x="5486400" y="3962400"/>
            <a:ext cx="3449638" cy="1836738"/>
            <a:chOff x="3492" y="2602"/>
            <a:chExt cx="2173" cy="1157"/>
          </a:xfrm>
        </p:grpSpPr>
        <p:sp>
          <p:nvSpPr>
            <p:cNvPr id="53254" name="Line 6"/>
            <p:cNvSpPr>
              <a:spLocks noChangeShapeType="1"/>
            </p:cNvSpPr>
            <p:nvPr/>
          </p:nvSpPr>
          <p:spPr bwMode="auto">
            <a:xfrm flipV="1">
              <a:off x="4087" y="2788"/>
              <a:ext cx="383" cy="759"/>
            </a:xfrm>
            <a:prstGeom prst="line">
              <a:avLst/>
            </a:prstGeom>
            <a:noFill/>
            <a:ln w="57150" cmpd="thinThick">
              <a:solidFill>
                <a:schemeClr val="tx1"/>
              </a:solidFill>
              <a:round/>
              <a:headEnd/>
              <a:tailEnd/>
            </a:ln>
          </p:spPr>
          <p:txBody>
            <a:bodyPr wrap="none" anchor="ctr"/>
            <a:lstStyle/>
            <a:p>
              <a:endParaRPr lang="en-US"/>
            </a:p>
          </p:txBody>
        </p:sp>
        <p:sp>
          <p:nvSpPr>
            <p:cNvPr id="53255" name="Line 7"/>
            <p:cNvSpPr>
              <a:spLocks noChangeShapeType="1"/>
            </p:cNvSpPr>
            <p:nvPr/>
          </p:nvSpPr>
          <p:spPr bwMode="auto">
            <a:xfrm>
              <a:off x="4506" y="2824"/>
              <a:ext cx="497" cy="687"/>
            </a:xfrm>
            <a:prstGeom prst="line">
              <a:avLst/>
            </a:prstGeom>
            <a:noFill/>
            <a:ln w="57150" cmpd="thinThick">
              <a:solidFill>
                <a:schemeClr val="tx1"/>
              </a:solidFill>
              <a:round/>
              <a:headEnd/>
              <a:tailEnd/>
            </a:ln>
          </p:spPr>
          <p:txBody>
            <a:bodyPr wrap="none" anchor="ctr"/>
            <a:lstStyle/>
            <a:p>
              <a:endParaRPr lang="en-US"/>
            </a:p>
          </p:txBody>
        </p:sp>
        <p:sp>
          <p:nvSpPr>
            <p:cNvPr id="53256" name="Line 8"/>
            <p:cNvSpPr>
              <a:spLocks noChangeShapeType="1"/>
            </p:cNvSpPr>
            <p:nvPr/>
          </p:nvSpPr>
          <p:spPr bwMode="auto">
            <a:xfrm flipH="1">
              <a:off x="4051" y="3529"/>
              <a:ext cx="950" cy="0"/>
            </a:xfrm>
            <a:prstGeom prst="line">
              <a:avLst/>
            </a:prstGeom>
            <a:noFill/>
            <a:ln w="57150" cmpd="thinThick">
              <a:solidFill>
                <a:schemeClr val="tx1"/>
              </a:solidFill>
              <a:round/>
              <a:headEnd/>
              <a:tailEnd/>
            </a:ln>
          </p:spPr>
          <p:txBody>
            <a:bodyPr wrap="none" anchor="ctr"/>
            <a:lstStyle/>
            <a:p>
              <a:endParaRPr lang="en-US"/>
            </a:p>
          </p:txBody>
        </p:sp>
        <p:sp>
          <p:nvSpPr>
            <p:cNvPr id="53257" name="Rectangle 9"/>
            <p:cNvSpPr>
              <a:spLocks noChangeArrowheads="1"/>
            </p:cNvSpPr>
            <p:nvPr/>
          </p:nvSpPr>
          <p:spPr bwMode="auto">
            <a:xfrm>
              <a:off x="4330" y="2602"/>
              <a:ext cx="320" cy="179"/>
            </a:xfrm>
            <a:prstGeom prst="rect">
              <a:avLst/>
            </a:prstGeom>
            <a:noFill/>
            <a:ln w="12700">
              <a:noFill/>
              <a:miter lim="800000"/>
              <a:headEnd/>
              <a:tailEnd/>
            </a:ln>
          </p:spPr>
          <p:txBody>
            <a:bodyPr wrap="none" lIns="63500" tIns="25400" rIns="63500" bIns="25400">
              <a:spAutoFit/>
            </a:bodyPr>
            <a:lstStyle/>
            <a:p>
              <a:pPr>
                <a:lnSpc>
                  <a:spcPct val="85000"/>
                </a:lnSpc>
              </a:pPr>
              <a:r>
                <a:rPr lang="en-US" b="1">
                  <a:solidFill>
                    <a:schemeClr val="accent2"/>
                  </a:solidFill>
                </a:rPr>
                <a:t>CPI</a:t>
              </a:r>
            </a:p>
          </p:txBody>
        </p:sp>
        <p:sp>
          <p:nvSpPr>
            <p:cNvPr id="53258" name="Rectangle 10"/>
            <p:cNvSpPr>
              <a:spLocks noChangeArrowheads="1"/>
            </p:cNvSpPr>
            <p:nvPr/>
          </p:nvSpPr>
          <p:spPr bwMode="auto">
            <a:xfrm>
              <a:off x="3492" y="3580"/>
              <a:ext cx="832" cy="179"/>
            </a:xfrm>
            <a:prstGeom prst="rect">
              <a:avLst/>
            </a:prstGeom>
            <a:noFill/>
            <a:ln w="12700">
              <a:noFill/>
              <a:miter lim="800000"/>
              <a:headEnd/>
              <a:tailEnd/>
            </a:ln>
          </p:spPr>
          <p:txBody>
            <a:bodyPr wrap="none" lIns="63500" tIns="25400" rIns="63500" bIns="25400">
              <a:spAutoFit/>
            </a:bodyPr>
            <a:lstStyle/>
            <a:p>
              <a:pPr>
                <a:lnSpc>
                  <a:spcPct val="85000"/>
                </a:lnSpc>
              </a:pPr>
              <a:r>
                <a:rPr lang="en-US" b="1">
                  <a:solidFill>
                    <a:schemeClr val="accent2"/>
                  </a:solidFill>
                </a:rPr>
                <a:t>Inst. Count</a:t>
              </a:r>
            </a:p>
          </p:txBody>
        </p:sp>
        <p:sp>
          <p:nvSpPr>
            <p:cNvPr id="53259" name="Rectangle 11"/>
            <p:cNvSpPr>
              <a:spLocks noChangeArrowheads="1"/>
            </p:cNvSpPr>
            <p:nvPr/>
          </p:nvSpPr>
          <p:spPr bwMode="auto">
            <a:xfrm>
              <a:off x="4825" y="3580"/>
              <a:ext cx="840" cy="179"/>
            </a:xfrm>
            <a:prstGeom prst="rect">
              <a:avLst/>
            </a:prstGeom>
            <a:noFill/>
            <a:ln w="12700">
              <a:noFill/>
              <a:miter lim="800000"/>
              <a:headEnd/>
              <a:tailEnd/>
            </a:ln>
          </p:spPr>
          <p:txBody>
            <a:bodyPr wrap="none" lIns="63500" tIns="25400" rIns="63500" bIns="25400">
              <a:spAutoFit/>
            </a:bodyPr>
            <a:lstStyle/>
            <a:p>
              <a:pPr>
                <a:lnSpc>
                  <a:spcPct val="85000"/>
                </a:lnSpc>
              </a:pPr>
              <a:r>
                <a:rPr lang="en-US" b="1">
                  <a:solidFill>
                    <a:schemeClr val="accent2"/>
                  </a:solidFill>
                </a:rPr>
                <a:t>Cycle Time</a:t>
              </a:r>
            </a:p>
          </p:txBody>
        </p:sp>
      </p:grpSp>
      <p:sp>
        <p:nvSpPr>
          <p:cNvPr id="903180" name="Rectangle 12"/>
          <p:cNvSpPr>
            <a:spLocks noChangeArrowheads="1"/>
          </p:cNvSpPr>
          <p:nvPr/>
        </p:nvSpPr>
        <p:spPr bwMode="auto">
          <a:xfrm>
            <a:off x="228600" y="5334000"/>
            <a:ext cx="5257800" cy="312906"/>
          </a:xfrm>
          <a:prstGeom prst="rect">
            <a:avLst/>
          </a:prstGeom>
          <a:noFill/>
          <a:ln w="12700">
            <a:noFill/>
            <a:miter lim="800000"/>
            <a:headEnd/>
            <a:tailEnd/>
          </a:ln>
        </p:spPr>
        <p:txBody>
          <a:bodyPr wrap="square" lIns="63500" tIns="25400" rIns="63500" bIns="25400">
            <a:spAutoFit/>
          </a:bodyPr>
          <a:lstStyle/>
          <a:p>
            <a:pPr>
              <a:lnSpc>
                <a:spcPct val="85000"/>
              </a:lnSpc>
            </a:pPr>
            <a:r>
              <a:rPr lang="zh-CN" altLang="en-US" sz="2000" dirty="0" smtClean="0">
                <a:solidFill>
                  <a:schemeClr val="tx1"/>
                </a:solidFill>
              </a:rPr>
              <a:t>依赖于指令集，处理器的结构，以及编译技术</a:t>
            </a:r>
            <a:endParaRPr lang="en-US" sz="20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03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31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031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317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0317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0317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0317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0317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03171">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903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3171" grpId="0" build="p"/>
      <p:bldP spid="90318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计算机</a:t>
            </a:r>
            <a:r>
              <a:rPr lang="zh-CN" altLang="en-US" dirty="0" smtClean="0">
                <a:latin typeface="宋体" panose="02010600030101010101" pitchFamily="2" charset="-122"/>
                <a:ea typeface="宋体" panose="02010600030101010101" pitchFamily="2" charset="-122"/>
              </a:rPr>
              <a:t>的分类</a:t>
            </a:r>
            <a:endParaRPr lang="en-US" dirty="0" smtClean="0">
              <a:latin typeface="宋体" panose="02010600030101010101" pitchFamily="2" charset="-122"/>
              <a:ea typeface="宋体" panose="02010600030101010101" pitchFamily="2" charset="-122"/>
            </a:endParaRPr>
          </a:p>
        </p:txBody>
      </p:sp>
      <p:sp>
        <p:nvSpPr>
          <p:cNvPr id="12291" name="Content Placeholder 2"/>
          <p:cNvSpPr>
            <a:spLocks noGrp="1"/>
          </p:cNvSpPr>
          <p:nvPr>
            <p:ph idx="1"/>
          </p:nvPr>
        </p:nvSpPr>
        <p:spPr>
          <a:xfrm>
            <a:off x="533400" y="914400"/>
            <a:ext cx="8153400" cy="4812600"/>
          </a:xfrm>
        </p:spPr>
        <p:txBody>
          <a:bodyPr/>
          <a:lstStyle/>
          <a:p>
            <a:pPr>
              <a:spcBef>
                <a:spcPts val="1200"/>
              </a:spcBef>
            </a:pPr>
            <a:r>
              <a:rPr lang="zh-CN" altLang="en-US" dirty="0">
                <a:latin typeface="宋体" panose="02010600030101010101" pitchFamily="2" charset="-122"/>
                <a:ea typeface="宋体" panose="02010600030101010101" pitchFamily="2" charset="-122"/>
              </a:rPr>
              <a:t>桌面计算机</a:t>
            </a:r>
            <a:endParaRPr lang="en-US" dirty="0" smtClean="0">
              <a:latin typeface="宋体" panose="02010600030101010101" pitchFamily="2" charset="-122"/>
              <a:ea typeface="宋体" panose="02010600030101010101" pitchFamily="2" charset="-122"/>
            </a:endParaRPr>
          </a:p>
          <a:p>
            <a:pPr lvl="1">
              <a:spcBef>
                <a:spcPts val="1200"/>
              </a:spcBef>
            </a:pPr>
            <a:r>
              <a:rPr lang="zh-CN" altLang="en-US" dirty="0" smtClean="0">
                <a:latin typeface="宋体" panose="02010600030101010101" pitchFamily="2" charset="-122"/>
                <a:ea typeface="宋体" panose="02010600030101010101" pitchFamily="2" charset="-122"/>
              </a:rPr>
              <a:t>对单用户提供良好的性能，价格低廉，通常运行第三方软件，通常包含图形显示器、键盘和鼠标。</a:t>
            </a:r>
            <a:endParaRPr lang="en-US" dirty="0" smtClean="0">
              <a:latin typeface="宋体" panose="02010600030101010101" pitchFamily="2" charset="-122"/>
              <a:ea typeface="宋体" panose="02010600030101010101" pitchFamily="2" charset="-122"/>
            </a:endParaRPr>
          </a:p>
          <a:p>
            <a:pPr>
              <a:spcBef>
                <a:spcPts val="1200"/>
              </a:spcBef>
            </a:pPr>
            <a:r>
              <a:rPr lang="zh-CN" altLang="en-US" dirty="0" smtClean="0">
                <a:latin typeface="宋体" panose="02010600030101010101" pitchFamily="2" charset="-122"/>
                <a:ea typeface="宋体" panose="02010600030101010101" pitchFamily="2" charset="-122"/>
              </a:rPr>
              <a:t>服务器</a:t>
            </a:r>
            <a:endParaRPr lang="en-US" dirty="0" smtClean="0">
              <a:latin typeface="宋体" panose="02010600030101010101" pitchFamily="2" charset="-122"/>
              <a:ea typeface="宋体" panose="02010600030101010101" pitchFamily="2" charset="-122"/>
            </a:endParaRPr>
          </a:p>
          <a:p>
            <a:pPr lvl="1">
              <a:spcBef>
                <a:spcPts val="1200"/>
              </a:spcBef>
            </a:pPr>
            <a:r>
              <a:rPr lang="zh-CN" altLang="en-US" dirty="0" smtClean="0">
                <a:latin typeface="宋体" panose="02010600030101010101" pitchFamily="2" charset="-122"/>
                <a:ea typeface="宋体" panose="02010600030101010101" pitchFamily="2" charset="-122"/>
              </a:rPr>
              <a:t>用于为多用户运行大型程序的计算机，通常由多个用户并行使用，并一般通过网络访问。服务器的设计强调可靠性和安全。</a:t>
            </a:r>
            <a:endParaRPr lang="en-US" dirty="0" smtClean="0">
              <a:latin typeface="宋体" panose="02010600030101010101" pitchFamily="2" charset="-122"/>
              <a:ea typeface="宋体" panose="02010600030101010101" pitchFamily="2" charset="-122"/>
            </a:endParaRPr>
          </a:p>
          <a:p>
            <a:pPr>
              <a:spcBef>
                <a:spcPts val="1200"/>
              </a:spcBef>
            </a:pPr>
            <a:r>
              <a:rPr lang="zh-CN" altLang="en-US" dirty="0">
                <a:latin typeface="宋体" panose="02010600030101010101" pitchFamily="2" charset="-122"/>
                <a:ea typeface="宋体" panose="02010600030101010101" pitchFamily="2" charset="-122"/>
              </a:rPr>
              <a:t>超级计算机</a:t>
            </a:r>
            <a:endParaRPr lang="en-US" dirty="0" smtClean="0">
              <a:latin typeface="宋体" panose="02010600030101010101" pitchFamily="2" charset="-122"/>
              <a:ea typeface="宋体" panose="02010600030101010101" pitchFamily="2" charset="-122"/>
            </a:endParaRPr>
          </a:p>
          <a:p>
            <a:pPr lvl="1">
              <a:spcBef>
                <a:spcPts val="1200"/>
              </a:spcBef>
            </a:pPr>
            <a:r>
              <a:rPr lang="zh-CN" altLang="en-US" dirty="0" smtClean="0">
                <a:latin typeface="宋体" panose="02010600030101010101" pitchFamily="2" charset="-122"/>
                <a:ea typeface="宋体" panose="02010600030101010101" pitchFamily="2" charset="-122"/>
              </a:rPr>
              <a:t>具有最高性能和最贵成本的一类计算机，一般由成百上千台处理器组成，内存为</a:t>
            </a:r>
            <a:r>
              <a:rPr lang="en-US" altLang="zh-CN" dirty="0">
                <a:solidFill>
                  <a:schemeClr val="accent1"/>
                </a:solidFill>
                <a:latin typeface="宋体" panose="02010600030101010101" pitchFamily="2" charset="-122"/>
                <a:ea typeface="宋体" panose="02010600030101010101" pitchFamily="2" charset="-122"/>
              </a:rPr>
              <a:t>terabytes</a:t>
            </a:r>
            <a:r>
              <a:rPr lang="en-US" altLang="zh-CN" dirty="0">
                <a:latin typeface="宋体" panose="02010600030101010101" pitchFamily="2" charset="-122"/>
                <a:ea typeface="宋体" panose="02010600030101010101" pitchFamily="2" charset="-122"/>
              </a:rPr>
              <a:t> (</a:t>
            </a:r>
            <a:r>
              <a:rPr lang="en-US" altLang="zh-CN" dirty="0" smtClean="0">
                <a:latin typeface="宋体" panose="02010600030101010101" pitchFamily="2" charset="-122"/>
                <a:ea typeface="宋体" panose="02010600030101010101" pitchFamily="2" charset="-122"/>
              </a:rPr>
              <a:t>TB</a:t>
            </a:r>
            <a:r>
              <a:rPr lang="en-US" altLang="zh-CN" dirty="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级，外存为</a:t>
            </a:r>
            <a:r>
              <a:rPr lang="en-US" dirty="0" smtClean="0">
                <a:solidFill>
                  <a:schemeClr val="accent1"/>
                </a:solidFill>
                <a:latin typeface="宋体" panose="02010600030101010101" pitchFamily="2" charset="-122"/>
                <a:ea typeface="宋体" panose="02010600030101010101" pitchFamily="2" charset="-122"/>
              </a:rPr>
              <a:t>petabytes</a:t>
            </a:r>
            <a:r>
              <a:rPr lang="en-US" altLang="zh-CN" dirty="0">
                <a:latin typeface="宋体" panose="02010600030101010101" pitchFamily="2" charset="-122"/>
                <a:ea typeface="宋体" panose="02010600030101010101" pitchFamily="2" charset="-122"/>
              </a:rPr>
              <a:t> </a:t>
            </a:r>
            <a:r>
              <a:rPr lang="en-US" altLang="zh-CN" dirty="0" smtClean="0">
                <a:latin typeface="宋体" panose="02010600030101010101" pitchFamily="2" charset="-122"/>
                <a:ea typeface="宋体" panose="02010600030101010101" pitchFamily="2" charset="-122"/>
              </a:rPr>
              <a:t>(1000TB</a:t>
            </a:r>
            <a:r>
              <a:rPr lang="zh-CN" altLang="en-US" dirty="0" smtClean="0">
                <a:latin typeface="宋体" panose="02010600030101010101" pitchFamily="2" charset="-122"/>
                <a:ea typeface="宋体" panose="02010600030101010101" pitchFamily="2" charset="-122"/>
              </a:rPr>
              <a:t>或</a:t>
            </a:r>
            <a:r>
              <a:rPr lang="en-US" altLang="zh-CN" dirty="0" smtClean="0">
                <a:latin typeface="宋体" panose="02010600030101010101" pitchFamily="2" charset="-122"/>
                <a:ea typeface="宋体" panose="02010600030101010101" pitchFamily="2" charset="-122"/>
              </a:rPr>
              <a:t>1024TB)</a:t>
            </a:r>
            <a:r>
              <a:rPr lang="zh-CN" altLang="en-US" dirty="0" smtClean="0">
                <a:latin typeface="宋体" panose="02010600030101010101" pitchFamily="2" charset="-122"/>
                <a:ea typeface="宋体" panose="02010600030101010101" pitchFamily="2" charset="-122"/>
              </a:rPr>
              <a:t>级，主要用于高端科学和工程计算。</a:t>
            </a:r>
            <a:endParaRPr lang="en-US" dirty="0" smtClean="0">
              <a:latin typeface="宋体" panose="02010600030101010101" pitchFamily="2" charset="-122"/>
              <a:ea typeface="宋体" panose="02010600030101010101" pitchFamily="2" charset="-122"/>
            </a:endParaRPr>
          </a:p>
          <a:p>
            <a:pPr>
              <a:spcBef>
                <a:spcPts val="1200"/>
              </a:spcBef>
            </a:pPr>
            <a:r>
              <a:rPr lang="zh-CN" altLang="en-US" dirty="0" smtClean="0">
                <a:latin typeface="宋体" panose="02010600030101010101" pitchFamily="2" charset="-122"/>
                <a:ea typeface="宋体" panose="02010600030101010101" pitchFamily="2" charset="-122"/>
              </a:rPr>
              <a:t>嵌入式计算机</a:t>
            </a:r>
            <a:r>
              <a:rPr lang="en-US" dirty="0" smtClean="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处理器</a:t>
            </a:r>
            <a:r>
              <a:rPr lang="en-US" dirty="0" smtClean="0">
                <a:latin typeface="宋体" panose="02010600030101010101" pitchFamily="2" charset="-122"/>
                <a:ea typeface="宋体" panose="02010600030101010101" pitchFamily="2" charset="-122"/>
              </a:rPr>
              <a:t>)</a:t>
            </a:r>
          </a:p>
          <a:p>
            <a:pPr lvl="1">
              <a:spcBef>
                <a:spcPts val="1200"/>
              </a:spcBef>
            </a:pPr>
            <a:r>
              <a:rPr lang="zh-CN" altLang="en-US" dirty="0" smtClean="0">
                <a:latin typeface="宋体" panose="02010600030101010101" pitchFamily="2" charset="-122"/>
                <a:ea typeface="宋体" panose="02010600030101010101" pitchFamily="2" charset="-122"/>
              </a:rPr>
              <a:t>嵌入到其他设备中的计算机，一般运行预定义的一个或者一组应用程序</a:t>
            </a:r>
            <a:endParaRPr lang="en-US"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2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29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2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复习</a:t>
            </a:r>
            <a:r>
              <a:rPr lang="en-US" dirty="0" smtClean="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一些基本的定义</a:t>
            </a:r>
            <a:endParaRPr lang="en-US" dirty="0" smtClean="0">
              <a:latin typeface="宋体" panose="02010600030101010101" pitchFamily="2" charset="-122"/>
              <a:ea typeface="宋体" panose="02010600030101010101" pitchFamily="2" charset="-122"/>
            </a:endParaRPr>
          </a:p>
        </p:txBody>
      </p:sp>
      <p:sp>
        <p:nvSpPr>
          <p:cNvPr id="13315" name="Content Placeholder 2"/>
          <p:cNvSpPr>
            <a:spLocks noGrp="1"/>
          </p:cNvSpPr>
          <p:nvPr>
            <p:ph idx="1"/>
          </p:nvPr>
        </p:nvSpPr>
        <p:spPr>
          <a:xfrm>
            <a:off x="533400" y="1143000"/>
            <a:ext cx="8610600" cy="4898777"/>
          </a:xfrm>
        </p:spPr>
        <p:txBody>
          <a:bodyPr/>
          <a:lstStyle/>
          <a:p>
            <a:r>
              <a:rPr lang="zh-CN" altLang="en-US" sz="2000" dirty="0" smtClean="0">
                <a:latin typeface="宋体" panose="02010600030101010101" pitchFamily="2" charset="-122"/>
                <a:ea typeface="宋体" panose="02010600030101010101" pitchFamily="2" charset="-122"/>
              </a:rPr>
              <a:t>千字节 </a:t>
            </a:r>
            <a:r>
              <a:rPr lang="en-US" sz="2000" dirty="0" smtClean="0">
                <a:latin typeface="宋体" panose="02010600030101010101" pitchFamily="2" charset="-122"/>
                <a:ea typeface="宋体" panose="02010600030101010101" pitchFamily="2" charset="-122"/>
              </a:rPr>
              <a:t>Kilobyte – 2</a:t>
            </a:r>
            <a:r>
              <a:rPr lang="en-US" sz="2000" baseline="30000" dirty="0" smtClean="0">
                <a:latin typeface="宋体" panose="02010600030101010101" pitchFamily="2" charset="-122"/>
                <a:ea typeface="宋体" panose="02010600030101010101" pitchFamily="2" charset="-122"/>
              </a:rPr>
              <a:t>10</a:t>
            </a:r>
            <a:r>
              <a:rPr lang="en-US" sz="2000" dirty="0" smtClean="0">
                <a:latin typeface="宋体" panose="02010600030101010101" pitchFamily="2" charset="-122"/>
                <a:ea typeface="宋体" panose="02010600030101010101" pitchFamily="2" charset="-122"/>
              </a:rPr>
              <a:t> or 1,024 bytes</a:t>
            </a:r>
          </a:p>
          <a:p>
            <a:r>
              <a:rPr lang="zh-CN" altLang="en-US" sz="2000" dirty="0" smtClean="0">
                <a:latin typeface="宋体" panose="02010600030101010101" pitchFamily="2" charset="-122"/>
                <a:ea typeface="宋体" panose="02010600030101010101" pitchFamily="2" charset="-122"/>
              </a:rPr>
              <a:t>兆字节 </a:t>
            </a:r>
            <a:r>
              <a:rPr lang="en-US" sz="2000" dirty="0" smtClean="0">
                <a:latin typeface="宋体" panose="02010600030101010101" pitchFamily="2" charset="-122"/>
                <a:ea typeface="宋体" panose="02010600030101010101" pitchFamily="2" charset="-122"/>
              </a:rPr>
              <a:t>Megabyte– 2</a:t>
            </a:r>
            <a:r>
              <a:rPr lang="en-US" sz="2000" baseline="30000" dirty="0" smtClean="0">
                <a:latin typeface="宋体" panose="02010600030101010101" pitchFamily="2" charset="-122"/>
                <a:ea typeface="宋体" panose="02010600030101010101" pitchFamily="2" charset="-122"/>
              </a:rPr>
              <a:t>20</a:t>
            </a:r>
            <a:r>
              <a:rPr lang="en-US" sz="2000" dirty="0" smtClean="0">
                <a:latin typeface="宋体" panose="02010600030101010101" pitchFamily="2" charset="-122"/>
                <a:ea typeface="宋体" panose="02010600030101010101" pitchFamily="2" charset="-122"/>
              </a:rPr>
              <a:t> or 1,048,576 bytes</a:t>
            </a:r>
          </a:p>
          <a:p>
            <a:pPr lvl="1"/>
            <a:r>
              <a:rPr lang="en-US" dirty="0" smtClean="0">
                <a:latin typeface="宋体" panose="02010600030101010101" pitchFamily="2" charset="-122"/>
                <a:ea typeface="宋体" panose="02010600030101010101" pitchFamily="2" charset="-122"/>
              </a:rPr>
              <a:t>sometimes “rounded” to 10</a:t>
            </a:r>
            <a:r>
              <a:rPr lang="en-US" baseline="30000" dirty="0" smtClean="0">
                <a:latin typeface="宋体" panose="02010600030101010101" pitchFamily="2" charset="-122"/>
                <a:ea typeface="宋体" panose="02010600030101010101" pitchFamily="2" charset="-122"/>
              </a:rPr>
              <a:t>6</a:t>
            </a:r>
            <a:r>
              <a:rPr lang="en-US" dirty="0" smtClean="0">
                <a:latin typeface="宋体" panose="02010600030101010101" pitchFamily="2" charset="-122"/>
                <a:ea typeface="宋体" panose="02010600030101010101" pitchFamily="2" charset="-122"/>
              </a:rPr>
              <a:t> or 1,000,000 bytes</a:t>
            </a:r>
          </a:p>
          <a:p>
            <a:r>
              <a:rPr lang="zh-CN" altLang="en-US" sz="2000" dirty="0" smtClean="0">
                <a:latin typeface="宋体" panose="02010600030101010101" pitchFamily="2" charset="-122"/>
                <a:ea typeface="宋体" panose="02010600030101010101" pitchFamily="2" charset="-122"/>
              </a:rPr>
              <a:t>千兆字节 </a:t>
            </a:r>
            <a:r>
              <a:rPr lang="en-US" sz="2000" dirty="0" smtClean="0">
                <a:latin typeface="宋体" panose="02010600030101010101" pitchFamily="2" charset="-122"/>
                <a:ea typeface="宋体" panose="02010600030101010101" pitchFamily="2" charset="-122"/>
              </a:rPr>
              <a:t>Gigabyte – 2</a:t>
            </a:r>
            <a:r>
              <a:rPr lang="en-US" sz="2000" baseline="30000" dirty="0" smtClean="0">
                <a:latin typeface="宋体" panose="02010600030101010101" pitchFamily="2" charset="-122"/>
                <a:ea typeface="宋体" panose="02010600030101010101" pitchFamily="2" charset="-122"/>
              </a:rPr>
              <a:t>30</a:t>
            </a:r>
            <a:r>
              <a:rPr lang="en-US" sz="2000" dirty="0" smtClean="0">
                <a:latin typeface="宋体" panose="02010600030101010101" pitchFamily="2" charset="-122"/>
                <a:ea typeface="宋体" panose="02010600030101010101" pitchFamily="2" charset="-122"/>
              </a:rPr>
              <a:t> or 1,073,741,824 bytes</a:t>
            </a:r>
          </a:p>
          <a:p>
            <a:pPr lvl="1"/>
            <a:r>
              <a:rPr lang="en-US" dirty="0" smtClean="0">
                <a:latin typeface="宋体" panose="02010600030101010101" pitchFamily="2" charset="-122"/>
                <a:ea typeface="宋体" panose="02010600030101010101" pitchFamily="2" charset="-122"/>
              </a:rPr>
              <a:t>sometimes rounded to 10</a:t>
            </a:r>
            <a:r>
              <a:rPr lang="en-US" baseline="30000" dirty="0" smtClean="0">
                <a:latin typeface="宋体" panose="02010600030101010101" pitchFamily="2" charset="-122"/>
                <a:ea typeface="宋体" panose="02010600030101010101" pitchFamily="2" charset="-122"/>
              </a:rPr>
              <a:t>9</a:t>
            </a:r>
            <a:r>
              <a:rPr lang="en-US" dirty="0" smtClean="0">
                <a:latin typeface="宋体" panose="02010600030101010101" pitchFamily="2" charset="-122"/>
                <a:ea typeface="宋体" panose="02010600030101010101" pitchFamily="2" charset="-122"/>
              </a:rPr>
              <a:t> or 1,000,000,000 bytes</a:t>
            </a:r>
          </a:p>
          <a:p>
            <a:r>
              <a:rPr lang="zh-CN" altLang="en-US" sz="2000" dirty="0" smtClean="0">
                <a:latin typeface="宋体" panose="02010600030101010101" pitchFamily="2" charset="-122"/>
                <a:ea typeface="宋体" panose="02010600030101010101" pitchFamily="2" charset="-122"/>
              </a:rPr>
              <a:t>百万兆字节</a:t>
            </a:r>
            <a:r>
              <a:rPr lang="en-US" sz="2000" dirty="0" smtClean="0">
                <a:latin typeface="宋体" panose="02010600030101010101" pitchFamily="2" charset="-122"/>
                <a:ea typeface="宋体" panose="02010600030101010101" pitchFamily="2" charset="-122"/>
              </a:rPr>
              <a:t>Terabyte – 2</a:t>
            </a:r>
            <a:r>
              <a:rPr lang="en-US" sz="2000" baseline="30000" dirty="0" smtClean="0">
                <a:latin typeface="宋体" panose="02010600030101010101" pitchFamily="2" charset="-122"/>
                <a:ea typeface="宋体" panose="02010600030101010101" pitchFamily="2" charset="-122"/>
              </a:rPr>
              <a:t>40</a:t>
            </a:r>
            <a:r>
              <a:rPr lang="en-US" sz="2000" dirty="0" smtClean="0">
                <a:latin typeface="宋体" panose="02010600030101010101" pitchFamily="2" charset="-122"/>
                <a:ea typeface="宋体" panose="02010600030101010101" pitchFamily="2" charset="-122"/>
              </a:rPr>
              <a:t> or 1,099,511,627,776 bytes</a:t>
            </a:r>
          </a:p>
          <a:p>
            <a:pPr lvl="1"/>
            <a:r>
              <a:rPr lang="en-US" dirty="0" smtClean="0">
                <a:latin typeface="宋体" panose="02010600030101010101" pitchFamily="2" charset="-122"/>
                <a:ea typeface="宋体" panose="02010600030101010101" pitchFamily="2" charset="-122"/>
              </a:rPr>
              <a:t>sometimes rounded to 10</a:t>
            </a:r>
            <a:r>
              <a:rPr lang="en-US" baseline="30000" dirty="0" smtClean="0">
                <a:latin typeface="宋体" panose="02010600030101010101" pitchFamily="2" charset="-122"/>
                <a:ea typeface="宋体" panose="02010600030101010101" pitchFamily="2" charset="-122"/>
              </a:rPr>
              <a:t>12</a:t>
            </a:r>
            <a:r>
              <a:rPr lang="en-US" dirty="0" smtClean="0">
                <a:latin typeface="宋体" panose="02010600030101010101" pitchFamily="2" charset="-122"/>
                <a:ea typeface="宋体" panose="02010600030101010101" pitchFamily="2" charset="-122"/>
              </a:rPr>
              <a:t> or 1,000,000,000,000 bytes</a:t>
            </a:r>
          </a:p>
          <a:p>
            <a:r>
              <a:rPr lang="en-US" sz="2000" dirty="0" smtClean="0">
                <a:latin typeface="宋体" panose="02010600030101010101" pitchFamily="2" charset="-122"/>
                <a:ea typeface="宋体" panose="02010600030101010101" pitchFamily="2" charset="-122"/>
              </a:rPr>
              <a:t>Petabyte – 2</a:t>
            </a:r>
            <a:r>
              <a:rPr lang="en-US" sz="2000" baseline="30000" dirty="0" smtClean="0">
                <a:latin typeface="宋体" panose="02010600030101010101" pitchFamily="2" charset="-122"/>
                <a:ea typeface="宋体" panose="02010600030101010101" pitchFamily="2" charset="-122"/>
              </a:rPr>
              <a:t>50</a:t>
            </a:r>
            <a:r>
              <a:rPr lang="en-US" sz="2000" dirty="0" smtClean="0">
                <a:latin typeface="宋体" panose="02010600030101010101" pitchFamily="2" charset="-122"/>
                <a:ea typeface="宋体" panose="02010600030101010101" pitchFamily="2" charset="-122"/>
              </a:rPr>
              <a:t> or 1024 terabytes</a:t>
            </a:r>
          </a:p>
          <a:p>
            <a:pPr lvl="1"/>
            <a:r>
              <a:rPr lang="en-US" dirty="0" smtClean="0">
                <a:latin typeface="宋体" panose="02010600030101010101" pitchFamily="2" charset="-122"/>
                <a:ea typeface="宋体" panose="02010600030101010101" pitchFamily="2" charset="-122"/>
              </a:rPr>
              <a:t>sometimes rounded to 10</a:t>
            </a:r>
            <a:r>
              <a:rPr lang="en-US" baseline="30000" dirty="0" smtClean="0">
                <a:latin typeface="宋体" panose="02010600030101010101" pitchFamily="2" charset="-122"/>
                <a:ea typeface="宋体" panose="02010600030101010101" pitchFamily="2" charset="-122"/>
              </a:rPr>
              <a:t>15</a:t>
            </a:r>
            <a:r>
              <a:rPr lang="en-US" dirty="0" smtClean="0">
                <a:latin typeface="宋体" panose="02010600030101010101" pitchFamily="2" charset="-122"/>
                <a:ea typeface="宋体" panose="02010600030101010101" pitchFamily="2" charset="-122"/>
              </a:rPr>
              <a:t> or 1,000,000,000,000,000 bytes</a:t>
            </a:r>
          </a:p>
          <a:p>
            <a:r>
              <a:rPr lang="en-US" sz="2000" dirty="0" smtClean="0">
                <a:latin typeface="宋体" panose="02010600030101010101" pitchFamily="2" charset="-122"/>
                <a:ea typeface="宋体" panose="02010600030101010101" pitchFamily="2" charset="-122"/>
              </a:rPr>
              <a:t>Exabyte – 2</a:t>
            </a:r>
            <a:r>
              <a:rPr lang="en-US" sz="2000" baseline="30000" dirty="0" smtClean="0">
                <a:latin typeface="宋体" panose="02010600030101010101" pitchFamily="2" charset="-122"/>
                <a:ea typeface="宋体" panose="02010600030101010101" pitchFamily="2" charset="-122"/>
              </a:rPr>
              <a:t>60</a:t>
            </a:r>
            <a:r>
              <a:rPr lang="en-US" sz="2000" dirty="0" smtClean="0">
                <a:latin typeface="宋体" panose="02010600030101010101" pitchFamily="2" charset="-122"/>
                <a:ea typeface="宋体" panose="02010600030101010101" pitchFamily="2" charset="-122"/>
              </a:rPr>
              <a:t> or 1024 petabytes</a:t>
            </a:r>
          </a:p>
          <a:p>
            <a:pPr lvl="1"/>
            <a:r>
              <a:rPr lang="en-US" dirty="0" smtClean="0">
                <a:latin typeface="宋体" panose="02010600030101010101" pitchFamily="2" charset="-122"/>
                <a:ea typeface="宋体" panose="02010600030101010101" pitchFamily="2" charset="-122"/>
              </a:rPr>
              <a:t>Sometimes rounded to 10</a:t>
            </a:r>
            <a:r>
              <a:rPr lang="en-US" baseline="30000" dirty="0" smtClean="0">
                <a:latin typeface="宋体" panose="02010600030101010101" pitchFamily="2" charset="-122"/>
                <a:ea typeface="宋体" panose="02010600030101010101" pitchFamily="2" charset="-122"/>
              </a:rPr>
              <a:t>18</a:t>
            </a:r>
            <a:r>
              <a:rPr lang="en-US" dirty="0" smtClean="0">
                <a:latin typeface="宋体" panose="02010600030101010101" pitchFamily="2" charset="-122"/>
                <a:ea typeface="宋体" panose="02010600030101010101" pitchFamily="2" charset="-122"/>
              </a:rPr>
              <a:t> or 1,000,000,000,000,000,000 bytes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a:xfrm>
            <a:off x="381000" y="304800"/>
            <a:ext cx="8763000" cy="426142"/>
          </a:xfrm>
        </p:spPr>
        <p:txBody>
          <a:bodyPr/>
          <a:lstStyle/>
          <a:p>
            <a:r>
              <a:rPr lang="en-US" dirty="0" smtClean="0">
                <a:latin typeface="宋体" panose="02010600030101010101" pitchFamily="2" charset="-122"/>
                <a:ea typeface="宋体" panose="02010600030101010101" pitchFamily="2" charset="-122"/>
              </a:rPr>
              <a:t>1997</a:t>
            </a:r>
            <a:r>
              <a:rPr lang="en-US" altLang="zh-CN" dirty="0" smtClean="0">
                <a:latin typeface="宋体" panose="02010600030101010101" pitchFamily="2" charset="-122"/>
                <a:ea typeface="宋体" panose="02010600030101010101" pitchFamily="2" charset="-122"/>
              </a:rPr>
              <a:t>-2007</a:t>
            </a:r>
            <a:r>
              <a:rPr lang="zh-CN" altLang="en-US" dirty="0" smtClean="0">
                <a:latin typeface="宋体" panose="02010600030101010101" pitchFamily="2" charset="-122"/>
                <a:ea typeface="宋体" panose="02010600030101010101" pitchFamily="2" charset="-122"/>
              </a:rPr>
              <a:t>间移动电话</a:t>
            </a:r>
            <a:r>
              <a:rPr lang="en-US"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嵌入式</a:t>
            </a:r>
            <a:r>
              <a:rPr lang="en-US" altLang="zh-CN" dirty="0" smtClean="0">
                <a:solidFill>
                  <a:schemeClr val="tx1"/>
                </a:solidFill>
              </a:rPr>
              <a:t> </a:t>
            </a:r>
            <a:r>
              <a:rPr lang="en-US"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PC</a:t>
            </a:r>
            <a:r>
              <a:rPr lang="zh-CN" altLang="en-US" dirty="0" smtClean="0">
                <a:latin typeface="宋体" panose="02010600030101010101" pitchFamily="2" charset="-122"/>
                <a:ea typeface="宋体" panose="02010600030101010101" pitchFamily="2" charset="-122"/>
              </a:rPr>
              <a:t>和电视的年产量</a:t>
            </a:r>
            <a:endParaRPr lang="en-US" dirty="0" smtClean="0">
              <a:latin typeface="宋体" panose="02010600030101010101" pitchFamily="2" charset="-122"/>
              <a:ea typeface="宋体" panose="02010600030101010101" pitchFamily="2" charset="-122"/>
            </a:endParaRPr>
          </a:p>
        </p:txBody>
      </p:sp>
      <p:graphicFrame>
        <p:nvGraphicFramePr>
          <p:cNvPr id="1026" name="Content Placeholder 3"/>
          <p:cNvGraphicFramePr>
            <a:graphicFrameLocks noGrp="1"/>
          </p:cNvGraphicFramePr>
          <p:nvPr>
            <p:ph idx="1"/>
          </p:nvPr>
        </p:nvGraphicFramePr>
        <p:xfrm>
          <a:off x="1408113" y="1295400"/>
          <a:ext cx="6402387" cy="4495800"/>
        </p:xfrm>
        <a:graphic>
          <a:graphicData uri="http://schemas.openxmlformats.org/presentationml/2006/ole">
            <mc:AlternateContent xmlns:mc="http://schemas.openxmlformats.org/markup-compatibility/2006">
              <mc:Choice xmlns:v="urn:schemas-microsoft-com:vml" Requires="v">
                <p:oleObj spid="_x0000_s1083" r:id="rId4" imgW="6401355" imgH="4493141" progId="Excel.Sheet.8">
                  <p:embed/>
                </p:oleObj>
              </mc:Choice>
              <mc:Fallback>
                <p:oleObj r:id="rId4" imgW="6401355" imgH="4493141" progId="Excel.Sheet.8">
                  <p:embed/>
                  <p:pic>
                    <p:nvPicPr>
                      <p:cNvPr id="0" name="Content Placeholder 3"/>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8113" y="1295400"/>
                        <a:ext cx="6402387" cy="449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2"/>
          <p:cNvSpPr txBox="1">
            <a:spLocks/>
          </p:cNvSpPr>
          <p:nvPr/>
        </p:nvSpPr>
        <p:spPr bwMode="auto">
          <a:xfrm>
            <a:off x="533400" y="914400"/>
            <a:ext cx="8153400" cy="384175"/>
          </a:xfrm>
          <a:prstGeom prst="rect">
            <a:avLst/>
          </a:prstGeom>
          <a:noFill/>
          <a:ln w="12700">
            <a:noFill/>
            <a:miter lim="800000"/>
            <a:headEnd/>
            <a:tailEnd/>
          </a:ln>
        </p:spPr>
        <p:txBody>
          <a:bodyPr lIns="63500" tIns="25400" rIns="63500" bIns="25400">
            <a:spAutoFit/>
          </a:bodyPr>
          <a:lstStyle/>
          <a:p>
            <a:pPr marL="287338" indent="-287338" algn="ctr">
              <a:lnSpc>
                <a:spcPct val="90000"/>
              </a:lnSpc>
              <a:spcBef>
                <a:spcPct val="65000"/>
              </a:spcBef>
              <a:buClr>
                <a:schemeClr val="accent1"/>
              </a:buClr>
              <a:buSzPct val="75000"/>
              <a:defRPr/>
            </a:pPr>
            <a:r>
              <a:rPr lang="en-US" sz="2400" kern="0" dirty="0">
                <a:solidFill>
                  <a:schemeClr val="tx1"/>
                </a:solidFill>
                <a:latin typeface="宋体" panose="02010600030101010101" pitchFamily="2" charset="-122"/>
                <a:ea typeface="宋体" panose="02010600030101010101" pitchFamily="2" charset="-122"/>
              </a:rPr>
              <a:t>embedded </a:t>
            </a:r>
            <a:r>
              <a:rPr lang="en-US" sz="2400" kern="0" dirty="0" smtClean="0">
                <a:solidFill>
                  <a:schemeClr val="tx1"/>
                </a:solidFill>
                <a:latin typeface="宋体" panose="02010600030101010101" pitchFamily="2" charset="-122"/>
                <a:ea typeface="宋体" panose="02010600030101010101" pitchFamily="2" charset="-122"/>
              </a:rPr>
              <a:t>growth</a:t>
            </a:r>
            <a:r>
              <a:rPr lang="zh-CN" altLang="en-US" sz="2400" kern="0" dirty="0" smtClean="0">
                <a:solidFill>
                  <a:schemeClr val="tx1"/>
                </a:solidFill>
                <a:latin typeface="宋体" panose="02010600030101010101" pitchFamily="2" charset="-122"/>
                <a:ea typeface="宋体" panose="02010600030101010101" pitchFamily="2" charset="-122"/>
              </a:rPr>
              <a:t>（移动电话）</a:t>
            </a:r>
            <a:r>
              <a:rPr lang="en-US" sz="2400" kern="0" dirty="0" smtClean="0">
                <a:solidFill>
                  <a:schemeClr val="tx1"/>
                </a:solidFill>
                <a:latin typeface="宋体" panose="02010600030101010101" pitchFamily="2" charset="-122"/>
                <a:ea typeface="宋体" panose="02010600030101010101" pitchFamily="2" charset="-122"/>
              </a:rPr>
              <a:t> </a:t>
            </a:r>
            <a:r>
              <a:rPr lang="en-US" sz="2400" kern="0" dirty="0">
                <a:solidFill>
                  <a:schemeClr val="tx1"/>
                </a:solidFill>
                <a:latin typeface="宋体" panose="02010600030101010101" pitchFamily="2" charset="-122"/>
                <a:ea typeface="宋体" panose="02010600030101010101" pitchFamily="2" charset="-122"/>
              </a:rPr>
              <a:t>&gt;&gt; desktop growth</a:t>
            </a:r>
            <a:endParaRPr lang="en-US" sz="2000" kern="0" dirty="0">
              <a:solidFill>
                <a:schemeClr val="tx1"/>
              </a:solidFill>
              <a:latin typeface="宋体" panose="02010600030101010101" pitchFamily="2" charset="-122"/>
              <a:ea typeface="宋体" panose="02010600030101010101" pitchFamily="2" charset="-122"/>
            </a:endParaRPr>
          </a:p>
        </p:txBody>
      </p:sp>
      <p:sp>
        <p:nvSpPr>
          <p:cNvPr id="6" name="Content Placeholder 2"/>
          <p:cNvSpPr txBox="1">
            <a:spLocks/>
          </p:cNvSpPr>
          <p:nvPr/>
        </p:nvSpPr>
        <p:spPr bwMode="auto">
          <a:xfrm>
            <a:off x="533400" y="5864225"/>
            <a:ext cx="8153400" cy="383695"/>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defRPr/>
            </a:pPr>
            <a:r>
              <a:rPr lang="zh-CN" altLang="en-US" sz="2400" kern="0" dirty="0" smtClean="0">
                <a:solidFill>
                  <a:schemeClr val="tx1"/>
                </a:solidFill>
                <a:latin typeface="宋体" panose="02010600030101010101" pitchFamily="2" charset="-122"/>
                <a:ea typeface="宋体" panose="02010600030101010101" pitchFamily="2" charset="-122"/>
              </a:rPr>
              <a:t>其它什么地方会用到嵌入式处理器？</a:t>
            </a:r>
            <a:endParaRPr lang="en-US" sz="2400" kern="0" dirty="0">
              <a:solidFill>
                <a:schemeClr val="tx1"/>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533400" y="304800"/>
            <a:ext cx="8153400" cy="426142"/>
          </a:xfrm>
        </p:spPr>
        <p:txBody>
          <a:bodyPr/>
          <a:lstStyle/>
          <a:p>
            <a:r>
              <a:rPr lang="zh-CN" altLang="en-US" dirty="0" smtClean="0">
                <a:latin typeface="宋体" panose="02010600030101010101" pitchFamily="2" charset="-122"/>
                <a:ea typeface="宋体" panose="02010600030101010101" pitchFamily="2" charset="-122"/>
              </a:rPr>
              <a:t>嵌入式处理器的特点</a:t>
            </a:r>
            <a:endParaRPr lang="en-US" dirty="0" smtClean="0">
              <a:latin typeface="宋体" panose="02010600030101010101" pitchFamily="2" charset="-122"/>
              <a:ea typeface="宋体" panose="02010600030101010101" pitchFamily="2" charset="-122"/>
            </a:endParaRPr>
          </a:p>
        </p:txBody>
      </p:sp>
      <p:sp>
        <p:nvSpPr>
          <p:cNvPr id="14339" name="Content Placeholder 2"/>
          <p:cNvSpPr>
            <a:spLocks noGrp="1"/>
          </p:cNvSpPr>
          <p:nvPr>
            <p:ph idx="1"/>
          </p:nvPr>
        </p:nvSpPr>
        <p:spPr>
          <a:xfrm>
            <a:off x="533400" y="914400"/>
            <a:ext cx="8153400" cy="2673552"/>
          </a:xfrm>
        </p:spPr>
        <p:txBody>
          <a:bodyPr/>
          <a:lstStyle/>
          <a:p>
            <a:pPr>
              <a:buFont typeface="Wingdings" pitchFamily="2" charset="2"/>
              <a:buNone/>
            </a:pPr>
            <a:r>
              <a:rPr lang="zh-CN" altLang="en-US" dirty="0" smtClean="0">
                <a:latin typeface="宋体" panose="02010600030101010101" pitchFamily="2" charset="-122"/>
                <a:ea typeface="宋体" panose="02010600030101010101" pitchFamily="2" charset="-122"/>
              </a:rPr>
              <a:t>嵌入式计算机是数量最多的一类，应用和性能范围最为广泛</a:t>
            </a:r>
            <a:endParaRPr lang="en-US"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通常有较低性能要求，例如？</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通常严格成本</a:t>
            </a:r>
            <a:r>
              <a:rPr lang="zh-CN" altLang="en-US" dirty="0">
                <a:latin typeface="宋体" panose="02010600030101010101" pitchFamily="2" charset="-122"/>
                <a:ea typeface="宋体" panose="02010600030101010101" pitchFamily="2" charset="-122"/>
              </a:rPr>
              <a:t>限制，</a:t>
            </a:r>
            <a:r>
              <a:rPr lang="zh-CN" altLang="en-US" dirty="0" smtClean="0">
                <a:latin typeface="宋体" panose="02010600030101010101" pitchFamily="2" charset="-122"/>
                <a:ea typeface="宋体" panose="02010600030101010101" pitchFamily="2" charset="-122"/>
              </a:rPr>
              <a:t>例如？</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通常严格功耗</a:t>
            </a:r>
            <a:r>
              <a:rPr lang="zh-CN" altLang="en-US" dirty="0">
                <a:latin typeface="宋体" panose="02010600030101010101" pitchFamily="2" charset="-122"/>
                <a:ea typeface="宋体" panose="02010600030101010101" pitchFamily="2" charset="-122"/>
              </a:rPr>
              <a:t>限制，</a:t>
            </a:r>
            <a:r>
              <a:rPr lang="zh-CN" altLang="en-US" dirty="0" smtClean="0">
                <a:latin typeface="宋体" panose="02010600030101010101" pitchFamily="2" charset="-122"/>
                <a:ea typeface="宋体" panose="02010600030101010101" pitchFamily="2" charset="-122"/>
              </a:rPr>
              <a:t>例如</a:t>
            </a:r>
            <a:r>
              <a:rPr lang="en-US" altLang="zh-CN" dirty="0" smtClean="0">
                <a:latin typeface="宋体" panose="02010600030101010101" pitchFamily="2" charset="-122"/>
                <a:ea typeface="宋体" panose="02010600030101010101" pitchFamily="2" charset="-122"/>
              </a:rPr>
              <a:t>?</a:t>
            </a:r>
          </a:p>
          <a:p>
            <a:r>
              <a:rPr lang="zh-CN" altLang="en-US" dirty="0" smtClean="0">
                <a:latin typeface="宋体" panose="02010600030101010101" pitchFamily="2" charset="-122"/>
                <a:ea typeface="宋体" panose="02010600030101010101" pitchFamily="2" charset="-122"/>
              </a:rPr>
              <a:t>通常对故障容忍度低，例如？</a:t>
            </a:r>
            <a:endParaRPr lang="en-US"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Oval 6"/>
          <p:cNvSpPr>
            <a:spLocks noChangeArrowheads="1"/>
          </p:cNvSpPr>
          <p:nvPr/>
        </p:nvSpPr>
        <p:spPr bwMode="auto">
          <a:xfrm>
            <a:off x="2895600" y="838200"/>
            <a:ext cx="2819400" cy="2819400"/>
          </a:xfrm>
          <a:prstGeom prst="ellipse">
            <a:avLst/>
          </a:prstGeom>
          <a:solidFill>
            <a:schemeClr val="accent2"/>
          </a:solidFill>
          <a:ln w="12700" algn="ctr">
            <a:solidFill>
              <a:schemeClr val="tx1"/>
            </a:solidFill>
            <a:round/>
            <a:headEnd/>
            <a:tailEnd/>
          </a:ln>
        </p:spPr>
        <p:txBody>
          <a:bodyPr/>
          <a:lstStyle/>
          <a:p>
            <a:endParaRPr lang="en-US"/>
          </a:p>
        </p:txBody>
      </p:sp>
      <p:sp>
        <p:nvSpPr>
          <p:cNvPr id="15363" name="Title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应用程序的下面</a:t>
            </a:r>
            <a:endParaRPr lang="en-US" dirty="0" smtClean="0">
              <a:latin typeface="宋体" panose="02010600030101010101" pitchFamily="2" charset="-122"/>
              <a:ea typeface="宋体" panose="02010600030101010101" pitchFamily="2" charset="-122"/>
            </a:endParaRPr>
          </a:p>
        </p:txBody>
      </p:sp>
      <p:sp>
        <p:nvSpPr>
          <p:cNvPr id="15364" name="Content Placeholder 2"/>
          <p:cNvSpPr>
            <a:spLocks noGrp="1"/>
          </p:cNvSpPr>
          <p:nvPr>
            <p:ph idx="1"/>
          </p:nvPr>
        </p:nvSpPr>
        <p:spPr>
          <a:xfrm>
            <a:off x="533400" y="3581400"/>
            <a:ext cx="8153400" cy="2715102"/>
          </a:xfrm>
        </p:spPr>
        <p:txBody>
          <a:bodyPr/>
          <a:lstStyle/>
          <a:p>
            <a:r>
              <a:rPr lang="zh-CN" altLang="en-US" dirty="0">
                <a:latin typeface="宋体" panose="02010600030101010101" pitchFamily="2" charset="-122"/>
                <a:ea typeface="宋体" panose="02010600030101010101" pitchFamily="2" charset="-122"/>
              </a:rPr>
              <a:t>系统软件</a:t>
            </a:r>
            <a:endParaRPr lang="en-US" dirty="0" smtClean="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操作系统</a:t>
            </a:r>
            <a:r>
              <a:rPr lang="en-US" dirty="0" smtClean="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用户程序和硬件之间的接口，为用户提供各种服务和监控功能</a:t>
            </a:r>
            <a:r>
              <a:rPr lang="en-US" dirty="0" smtClean="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例如</a:t>
            </a:r>
            <a:r>
              <a:rPr lang="en-US" dirty="0" smtClean="0">
                <a:latin typeface="宋体" panose="02010600030101010101" pitchFamily="2" charset="-122"/>
                <a:ea typeface="宋体" panose="02010600030101010101" pitchFamily="2" charset="-122"/>
              </a:rPr>
              <a:t>, Linux, </a:t>
            </a:r>
            <a:r>
              <a:rPr lang="en-US" dirty="0" err="1" smtClean="0">
                <a:latin typeface="宋体" panose="02010600030101010101" pitchFamily="2" charset="-122"/>
                <a:ea typeface="宋体" panose="02010600030101010101" pitchFamily="2" charset="-122"/>
              </a:rPr>
              <a:t>MacOS</a:t>
            </a:r>
            <a:r>
              <a:rPr lang="en-US" dirty="0" smtClean="0">
                <a:latin typeface="宋体" panose="02010600030101010101" pitchFamily="2" charset="-122"/>
                <a:ea typeface="宋体" panose="02010600030101010101" pitchFamily="2" charset="-122"/>
              </a:rPr>
              <a:t>, Windows)</a:t>
            </a:r>
          </a:p>
          <a:p>
            <a:pPr lvl="2"/>
            <a:r>
              <a:rPr lang="zh-CN" altLang="en-US" dirty="0" smtClean="0">
                <a:latin typeface="宋体" panose="02010600030101010101" pitchFamily="2" charset="-122"/>
                <a:ea typeface="宋体" panose="02010600030101010101" pitchFamily="2" charset="-122"/>
              </a:rPr>
              <a:t>处理基本的输入和输出操作</a:t>
            </a:r>
            <a:endParaRPr lang="en-US" dirty="0" smtClean="0">
              <a:latin typeface="宋体" panose="02010600030101010101" pitchFamily="2" charset="-122"/>
              <a:ea typeface="宋体" panose="02010600030101010101" pitchFamily="2" charset="-122"/>
            </a:endParaRPr>
          </a:p>
          <a:p>
            <a:pPr lvl="2"/>
            <a:r>
              <a:rPr lang="zh-CN" altLang="en-US" dirty="0" smtClean="0">
                <a:latin typeface="宋体" panose="02010600030101010101" pitchFamily="2" charset="-122"/>
                <a:ea typeface="宋体" panose="02010600030101010101" pitchFamily="2" charset="-122"/>
              </a:rPr>
              <a:t>分配外存和内存</a:t>
            </a:r>
            <a:endParaRPr lang="en-US" altLang="zh-CN" dirty="0" smtClean="0">
              <a:latin typeface="宋体" panose="02010600030101010101" pitchFamily="2" charset="-122"/>
              <a:ea typeface="宋体" panose="02010600030101010101" pitchFamily="2" charset="-122"/>
            </a:endParaRPr>
          </a:p>
          <a:p>
            <a:pPr lvl="2"/>
            <a:r>
              <a:rPr lang="zh-CN" altLang="en-US" dirty="0" smtClean="0">
                <a:latin typeface="宋体" panose="02010600030101010101" pitchFamily="2" charset="-122"/>
                <a:ea typeface="宋体" panose="02010600030101010101" pitchFamily="2" charset="-122"/>
              </a:rPr>
              <a:t>为多个应用程序提供共享计算机资源的服务</a:t>
            </a:r>
            <a:endParaRPr lang="en-US" dirty="0" smtClean="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编译程序</a:t>
            </a:r>
            <a:r>
              <a:rPr lang="en-US" dirty="0" smtClean="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把高级语言</a:t>
            </a:r>
            <a:r>
              <a:rPr lang="en-US" dirty="0" smtClean="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例如</a:t>
            </a:r>
            <a:r>
              <a:rPr lang="en-US" dirty="0" smtClean="0">
                <a:latin typeface="宋体" panose="02010600030101010101" pitchFamily="2" charset="-122"/>
                <a:ea typeface="宋体" panose="02010600030101010101" pitchFamily="2" charset="-122"/>
              </a:rPr>
              <a:t> C, Java) </a:t>
            </a:r>
            <a:r>
              <a:rPr lang="zh-CN" altLang="en-US" dirty="0" smtClean="0">
                <a:latin typeface="宋体" panose="02010600030101010101" pitchFamily="2" charset="-122"/>
                <a:ea typeface="宋体" panose="02010600030101010101" pitchFamily="2" charset="-122"/>
              </a:rPr>
              <a:t>编写的程序翻译成硬件能够执行的指令</a:t>
            </a:r>
            <a:endParaRPr lang="en-US" dirty="0" smtClean="0">
              <a:latin typeface="宋体" panose="02010600030101010101" pitchFamily="2" charset="-122"/>
              <a:ea typeface="宋体" panose="02010600030101010101" pitchFamily="2" charset="-122"/>
            </a:endParaRPr>
          </a:p>
        </p:txBody>
      </p:sp>
      <p:sp>
        <p:nvSpPr>
          <p:cNvPr id="15365" name="Oval 5"/>
          <p:cNvSpPr>
            <a:spLocks noChangeArrowheads="1"/>
          </p:cNvSpPr>
          <p:nvPr/>
        </p:nvSpPr>
        <p:spPr bwMode="auto">
          <a:xfrm>
            <a:off x="3276600" y="1219200"/>
            <a:ext cx="2057400" cy="2057400"/>
          </a:xfrm>
          <a:prstGeom prst="ellipse">
            <a:avLst/>
          </a:prstGeom>
          <a:solidFill>
            <a:srgbClr val="00B050"/>
          </a:solidFill>
          <a:ln w="12700" algn="ctr">
            <a:solidFill>
              <a:schemeClr val="tx1"/>
            </a:solidFill>
            <a:round/>
            <a:headEnd/>
            <a:tailEnd/>
          </a:ln>
        </p:spPr>
        <p:txBody>
          <a:bodyPr/>
          <a:lstStyle/>
          <a:p>
            <a:endParaRPr lang="en-US"/>
          </a:p>
        </p:txBody>
      </p:sp>
      <p:sp>
        <p:nvSpPr>
          <p:cNvPr id="15366" name="TextBox 7"/>
          <p:cNvSpPr txBox="1">
            <a:spLocks noChangeArrowheads="1"/>
          </p:cNvSpPr>
          <p:nvPr/>
        </p:nvSpPr>
        <p:spPr bwMode="auto">
          <a:xfrm>
            <a:off x="5562600" y="1447800"/>
            <a:ext cx="1210588" cy="400110"/>
          </a:xfrm>
          <a:prstGeom prst="rect">
            <a:avLst/>
          </a:prstGeom>
          <a:noFill/>
          <a:ln w="9525">
            <a:noFill/>
            <a:miter lim="800000"/>
            <a:headEnd/>
            <a:tailEnd/>
          </a:ln>
        </p:spPr>
        <p:txBody>
          <a:bodyPr wrap="none">
            <a:spAutoFit/>
          </a:bodyPr>
          <a:lstStyle/>
          <a:p>
            <a:r>
              <a:rPr lang="zh-CN" altLang="en-US" sz="2000" dirty="0" smtClean="0">
                <a:solidFill>
                  <a:srgbClr val="009900"/>
                </a:solidFill>
                <a:latin typeface="宋体" panose="02010600030101010101" pitchFamily="2" charset="-122"/>
                <a:ea typeface="宋体" panose="02010600030101010101" pitchFamily="2" charset="-122"/>
              </a:rPr>
              <a:t>系统软件</a:t>
            </a:r>
            <a:endParaRPr lang="en-US" sz="2000" dirty="0">
              <a:solidFill>
                <a:srgbClr val="009900"/>
              </a:solidFill>
              <a:latin typeface="宋体" panose="02010600030101010101" pitchFamily="2" charset="-122"/>
              <a:ea typeface="宋体" panose="02010600030101010101" pitchFamily="2" charset="-122"/>
            </a:endParaRPr>
          </a:p>
        </p:txBody>
      </p:sp>
      <p:sp>
        <p:nvSpPr>
          <p:cNvPr id="15367" name="TextBox 8"/>
          <p:cNvSpPr txBox="1">
            <a:spLocks noChangeArrowheads="1"/>
          </p:cNvSpPr>
          <p:nvPr/>
        </p:nvSpPr>
        <p:spPr bwMode="auto">
          <a:xfrm>
            <a:off x="1913612" y="990600"/>
            <a:ext cx="1210588" cy="400110"/>
          </a:xfrm>
          <a:prstGeom prst="rect">
            <a:avLst/>
          </a:prstGeom>
          <a:noFill/>
          <a:ln w="9525">
            <a:noFill/>
            <a:miter lim="800000"/>
            <a:headEnd/>
            <a:tailEnd/>
          </a:ln>
        </p:spPr>
        <p:txBody>
          <a:bodyPr wrap="none">
            <a:spAutoFit/>
          </a:bodyPr>
          <a:lstStyle/>
          <a:p>
            <a:r>
              <a:rPr lang="zh-CN" altLang="en-US" sz="2000" dirty="0" smtClean="0">
                <a:solidFill>
                  <a:schemeClr val="accent2"/>
                </a:solidFill>
                <a:latin typeface="宋体" panose="02010600030101010101" pitchFamily="2" charset="-122"/>
                <a:ea typeface="宋体" panose="02010600030101010101" pitchFamily="2" charset="-122"/>
              </a:rPr>
              <a:t>应用软件</a:t>
            </a:r>
            <a:endParaRPr lang="en-US" sz="2000" dirty="0">
              <a:solidFill>
                <a:schemeClr val="accent2"/>
              </a:solidFill>
              <a:latin typeface="宋体" panose="02010600030101010101" pitchFamily="2" charset="-122"/>
              <a:ea typeface="宋体" panose="02010600030101010101" pitchFamily="2" charset="-122"/>
            </a:endParaRPr>
          </a:p>
        </p:txBody>
      </p:sp>
      <p:sp>
        <p:nvSpPr>
          <p:cNvPr id="15368" name="Oval 3"/>
          <p:cNvSpPr>
            <a:spLocks noChangeArrowheads="1"/>
          </p:cNvSpPr>
          <p:nvPr/>
        </p:nvSpPr>
        <p:spPr bwMode="auto">
          <a:xfrm>
            <a:off x="3657600" y="1600200"/>
            <a:ext cx="1295400" cy="1295400"/>
          </a:xfrm>
          <a:prstGeom prst="ellipse">
            <a:avLst/>
          </a:prstGeom>
          <a:solidFill>
            <a:schemeClr val="accent1"/>
          </a:solidFill>
          <a:ln w="12700" algn="ctr">
            <a:solidFill>
              <a:schemeClr val="accent1"/>
            </a:solidFill>
            <a:round/>
            <a:headEnd/>
            <a:tailEnd/>
          </a:ln>
        </p:spPr>
        <p:txBody>
          <a:bodyPr/>
          <a:lstStyle/>
          <a:p>
            <a:endParaRPr lang="en-US">
              <a:solidFill>
                <a:srgbClr val="FF0000"/>
              </a:solidFill>
            </a:endParaRPr>
          </a:p>
        </p:txBody>
      </p:sp>
      <p:sp>
        <p:nvSpPr>
          <p:cNvPr id="5" name="TextBox 4"/>
          <p:cNvSpPr txBox="1"/>
          <p:nvPr/>
        </p:nvSpPr>
        <p:spPr>
          <a:xfrm>
            <a:off x="3657600" y="2057400"/>
            <a:ext cx="979755" cy="400110"/>
          </a:xfrm>
          <a:prstGeom prst="rect">
            <a:avLst/>
          </a:prstGeom>
          <a:noFill/>
        </p:spPr>
        <p:txBody>
          <a:bodyPr wrap="none">
            <a:spAutoFit/>
          </a:bodyPr>
          <a:lstStyle/>
          <a:p>
            <a:pPr>
              <a:defRPr/>
            </a:pPr>
            <a:r>
              <a:rPr lang="zh-CN" altLang="en-US" sz="2000" dirty="0" smtClean="0">
                <a:solidFill>
                  <a:schemeClr val="accent3"/>
                </a:solidFill>
              </a:rPr>
              <a:t>    </a:t>
            </a:r>
            <a:r>
              <a:rPr lang="zh-CN" altLang="en-US" sz="2000" dirty="0" smtClean="0">
                <a:solidFill>
                  <a:schemeClr val="accent3"/>
                </a:solidFill>
                <a:latin typeface="宋体" panose="02010600030101010101" pitchFamily="2" charset="-122"/>
                <a:ea typeface="宋体" panose="02010600030101010101" pitchFamily="2" charset="-122"/>
              </a:rPr>
              <a:t>硬件</a:t>
            </a:r>
            <a:endParaRPr lang="en-US" sz="2000" dirty="0">
              <a:solidFill>
                <a:schemeClr val="accent3"/>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custDataLst>
              <p:tags r:id="rId1"/>
            </p:custDataLst>
          </p:nvPr>
        </p:nvSpPr>
        <p:spPr>
          <a:xfrm>
            <a:off x="685800" y="304800"/>
            <a:ext cx="5029200" cy="426142"/>
          </a:xfrm>
        </p:spPr>
        <p:txBody>
          <a:bodyPr/>
          <a:lstStyle/>
          <a:p>
            <a:r>
              <a:rPr lang="zh-CN" altLang="en-US" dirty="0">
                <a:latin typeface="宋体" panose="02010600030101010101" pitchFamily="2" charset="-122"/>
                <a:ea typeface="宋体" panose="02010600030101010101" pitchFamily="2" charset="-122"/>
              </a:rPr>
              <a:t>应用程序的下面</a:t>
            </a:r>
            <a:endParaRPr lang="en-US" altLang="zh-CN" dirty="0" smtClean="0">
              <a:ea typeface="宋体" pitchFamily="2" charset="-122"/>
            </a:endParaRPr>
          </a:p>
        </p:txBody>
      </p:sp>
      <p:sp>
        <p:nvSpPr>
          <p:cNvPr id="321539" name="Rectangle 3"/>
          <p:cNvSpPr>
            <a:spLocks noGrp="1" noChangeArrowheads="1"/>
          </p:cNvSpPr>
          <p:nvPr>
            <p:ph type="body" idx="1"/>
            <p:custDataLst>
              <p:tags r:id="rId2"/>
            </p:custDataLst>
          </p:nvPr>
        </p:nvSpPr>
        <p:spPr>
          <a:xfrm>
            <a:off x="762000" y="838200"/>
            <a:ext cx="7848600" cy="5819775"/>
          </a:xfrm>
        </p:spPr>
        <p:txBody>
          <a:bodyPr/>
          <a:lstStyle/>
          <a:p>
            <a:r>
              <a:rPr lang="zh-CN" altLang="en-US" dirty="0" smtClean="0">
                <a:ea typeface="宋体" pitchFamily="2" charset="-122"/>
              </a:rPr>
              <a:t>高级语言程序</a:t>
            </a:r>
            <a:r>
              <a:rPr lang="en-US" altLang="zh-CN" dirty="0" smtClean="0">
                <a:ea typeface="宋体" pitchFamily="2" charset="-122"/>
              </a:rPr>
              <a:t> (in C)</a:t>
            </a:r>
          </a:p>
          <a:p>
            <a:pPr lvl="1">
              <a:lnSpc>
                <a:spcPct val="60000"/>
              </a:lnSpc>
              <a:buFont typeface="Monotype Sorts" pitchFamily="2" charset="2"/>
              <a:buNone/>
            </a:pPr>
            <a:r>
              <a:rPr lang="en-US" altLang="zh-CN" dirty="0" smtClean="0">
                <a:ea typeface="宋体" pitchFamily="2" charset="-122"/>
              </a:rPr>
              <a:t>		</a:t>
            </a:r>
            <a:r>
              <a:rPr lang="en-US" altLang="zh-CN" sz="1800" dirty="0" smtClean="0">
                <a:latin typeface="Courier New" pitchFamily="49" charset="0"/>
                <a:ea typeface="宋体" pitchFamily="2" charset="-122"/>
              </a:rPr>
              <a:t>swap (</a:t>
            </a:r>
            <a:r>
              <a:rPr lang="en-US" altLang="zh-CN" sz="1800" dirty="0" err="1" smtClean="0">
                <a:latin typeface="Courier New" pitchFamily="49" charset="0"/>
                <a:ea typeface="宋体" pitchFamily="2" charset="-122"/>
              </a:rPr>
              <a:t>int</a:t>
            </a:r>
            <a:r>
              <a:rPr lang="en-US" altLang="zh-CN" sz="1800" dirty="0" smtClean="0">
                <a:latin typeface="Courier New" pitchFamily="49" charset="0"/>
                <a:ea typeface="宋体" pitchFamily="2" charset="-122"/>
              </a:rPr>
              <a:t> v[], </a:t>
            </a:r>
            <a:r>
              <a:rPr lang="en-US" altLang="zh-CN" sz="1800" dirty="0" err="1" smtClean="0">
                <a:latin typeface="Courier New" pitchFamily="49" charset="0"/>
                <a:ea typeface="宋体" pitchFamily="2" charset="-122"/>
              </a:rPr>
              <a:t>int</a:t>
            </a:r>
            <a:r>
              <a:rPr lang="en-US" altLang="zh-CN" sz="1800" dirty="0" smtClean="0">
                <a:latin typeface="Courier New" pitchFamily="49" charset="0"/>
                <a:ea typeface="宋体" pitchFamily="2" charset="-122"/>
              </a:rPr>
              <a:t> k)</a:t>
            </a:r>
          </a:p>
          <a:p>
            <a:pPr lvl="1">
              <a:lnSpc>
                <a:spcPct val="60000"/>
              </a:lnSpc>
              <a:buFont typeface="Monotype Sorts" pitchFamily="2" charset="2"/>
              <a:buNone/>
            </a:pPr>
            <a:r>
              <a:rPr lang="en-US" altLang="zh-CN" sz="1800" dirty="0" smtClean="0">
                <a:latin typeface="Courier New" pitchFamily="49" charset="0"/>
                <a:ea typeface="宋体" pitchFamily="2" charset="-122"/>
              </a:rPr>
              <a:t>		(</a:t>
            </a:r>
            <a:r>
              <a:rPr lang="en-US" altLang="zh-CN" sz="1800" dirty="0" err="1" smtClean="0">
                <a:latin typeface="Courier New" pitchFamily="49" charset="0"/>
                <a:ea typeface="宋体" pitchFamily="2" charset="-122"/>
              </a:rPr>
              <a:t>int</a:t>
            </a:r>
            <a:r>
              <a:rPr lang="en-US" altLang="zh-CN" sz="1800" dirty="0" smtClean="0">
                <a:latin typeface="Courier New" pitchFamily="49" charset="0"/>
                <a:ea typeface="宋体" pitchFamily="2" charset="-122"/>
              </a:rPr>
              <a:t> temp;</a:t>
            </a:r>
          </a:p>
          <a:p>
            <a:pPr lvl="1">
              <a:lnSpc>
                <a:spcPct val="60000"/>
              </a:lnSpc>
              <a:buFont typeface="Monotype Sorts" pitchFamily="2" charset="2"/>
              <a:buNone/>
            </a:pPr>
            <a:r>
              <a:rPr lang="en-US" altLang="zh-CN" sz="1800" dirty="0" smtClean="0">
                <a:latin typeface="Courier New" pitchFamily="49" charset="0"/>
                <a:ea typeface="宋体" pitchFamily="2" charset="-122"/>
              </a:rPr>
              <a:t>			temp = v[k];</a:t>
            </a:r>
          </a:p>
          <a:p>
            <a:pPr lvl="1">
              <a:lnSpc>
                <a:spcPct val="60000"/>
              </a:lnSpc>
              <a:buFont typeface="Monotype Sorts" pitchFamily="2" charset="2"/>
              <a:buNone/>
            </a:pPr>
            <a:r>
              <a:rPr lang="en-US" altLang="zh-CN" sz="1800" dirty="0" smtClean="0">
                <a:latin typeface="Courier New" pitchFamily="49" charset="0"/>
                <a:ea typeface="宋体" pitchFamily="2" charset="-122"/>
              </a:rPr>
              <a:t>			v[k] = v[k+1];</a:t>
            </a:r>
          </a:p>
          <a:p>
            <a:pPr lvl="1">
              <a:lnSpc>
                <a:spcPct val="60000"/>
              </a:lnSpc>
              <a:buFont typeface="Monotype Sorts" pitchFamily="2" charset="2"/>
              <a:buNone/>
            </a:pPr>
            <a:r>
              <a:rPr lang="en-US" altLang="zh-CN" sz="1800" dirty="0" smtClean="0">
                <a:latin typeface="Courier New" pitchFamily="49" charset="0"/>
                <a:ea typeface="宋体" pitchFamily="2" charset="-122"/>
              </a:rPr>
              <a:t>			v[k+1] = temp;</a:t>
            </a:r>
          </a:p>
          <a:p>
            <a:pPr lvl="1">
              <a:lnSpc>
                <a:spcPct val="60000"/>
              </a:lnSpc>
              <a:buFont typeface="Monotype Sorts" pitchFamily="2" charset="2"/>
              <a:buNone/>
            </a:pPr>
            <a:r>
              <a:rPr lang="en-US" altLang="zh-CN" sz="1800" dirty="0" smtClean="0">
                <a:latin typeface="Courier New" pitchFamily="49" charset="0"/>
                <a:ea typeface="宋体" pitchFamily="2" charset="-122"/>
              </a:rPr>
              <a:t>		)</a:t>
            </a:r>
          </a:p>
          <a:p>
            <a:r>
              <a:rPr lang="zh-CN" altLang="en-US" dirty="0" smtClean="0">
                <a:ea typeface="宋体" pitchFamily="2" charset="-122"/>
              </a:rPr>
              <a:t>汇编语言程序 </a:t>
            </a:r>
            <a:r>
              <a:rPr lang="en-US" altLang="zh-CN" dirty="0" smtClean="0">
                <a:ea typeface="宋体" pitchFamily="2" charset="-122"/>
              </a:rPr>
              <a:t>(for MIPS)</a:t>
            </a:r>
          </a:p>
          <a:p>
            <a:pPr lvl="1">
              <a:lnSpc>
                <a:spcPct val="60000"/>
              </a:lnSpc>
              <a:buFont typeface="Monotype Sorts" pitchFamily="2" charset="2"/>
              <a:buNone/>
            </a:pPr>
            <a:r>
              <a:rPr lang="en-US" altLang="zh-CN" dirty="0" smtClean="0">
                <a:latin typeface="Courier New" pitchFamily="49" charset="0"/>
                <a:ea typeface="宋体" pitchFamily="2" charset="-122"/>
              </a:rPr>
              <a:t>		</a:t>
            </a:r>
            <a:r>
              <a:rPr lang="en-US" altLang="zh-CN" sz="1800" dirty="0" smtClean="0">
                <a:latin typeface="Courier New" pitchFamily="49" charset="0"/>
                <a:ea typeface="宋体" pitchFamily="2" charset="-122"/>
              </a:rPr>
              <a:t>swap:	</a:t>
            </a:r>
            <a:r>
              <a:rPr lang="en-US" altLang="zh-CN" sz="1800" dirty="0" err="1" smtClean="0">
                <a:latin typeface="Courier New" pitchFamily="49" charset="0"/>
                <a:ea typeface="宋体" pitchFamily="2" charset="-122"/>
              </a:rPr>
              <a:t>sll</a:t>
            </a:r>
            <a:r>
              <a:rPr lang="en-US" altLang="zh-CN" sz="1800" dirty="0" smtClean="0">
                <a:latin typeface="Courier New" pitchFamily="49" charset="0"/>
                <a:ea typeface="宋体" pitchFamily="2" charset="-122"/>
              </a:rPr>
              <a:t>	$2, $5, 2</a:t>
            </a:r>
          </a:p>
          <a:p>
            <a:pPr lvl="1">
              <a:lnSpc>
                <a:spcPct val="60000"/>
              </a:lnSpc>
              <a:buFont typeface="Monotype Sorts" pitchFamily="2" charset="2"/>
              <a:buNone/>
            </a:pPr>
            <a:r>
              <a:rPr lang="en-US" altLang="zh-CN" sz="1800" dirty="0" smtClean="0">
                <a:latin typeface="Courier New" pitchFamily="49" charset="0"/>
                <a:ea typeface="宋体" pitchFamily="2" charset="-122"/>
              </a:rPr>
              <a:t>			add	$2, $4, $2</a:t>
            </a:r>
          </a:p>
          <a:p>
            <a:pPr lvl="1">
              <a:lnSpc>
                <a:spcPct val="60000"/>
              </a:lnSpc>
              <a:buFont typeface="Monotype Sorts" pitchFamily="2" charset="2"/>
              <a:buNone/>
            </a:pPr>
            <a:r>
              <a:rPr lang="en-US" altLang="zh-CN" sz="1800" dirty="0" smtClean="0">
                <a:latin typeface="Courier New" pitchFamily="49" charset="0"/>
                <a:ea typeface="宋体" pitchFamily="2" charset="-122"/>
              </a:rPr>
              <a:t>			</a:t>
            </a:r>
            <a:r>
              <a:rPr lang="en-US" altLang="zh-CN" sz="1800" dirty="0" err="1" smtClean="0">
                <a:latin typeface="Courier New" pitchFamily="49" charset="0"/>
                <a:ea typeface="宋体" pitchFamily="2" charset="-122"/>
              </a:rPr>
              <a:t>lw</a:t>
            </a:r>
            <a:r>
              <a:rPr lang="en-US" altLang="zh-CN" sz="1800" dirty="0" smtClean="0">
                <a:latin typeface="Courier New" pitchFamily="49" charset="0"/>
                <a:ea typeface="宋体" pitchFamily="2" charset="-122"/>
              </a:rPr>
              <a:t>	$15, 0($2)</a:t>
            </a:r>
          </a:p>
          <a:p>
            <a:pPr lvl="1">
              <a:lnSpc>
                <a:spcPct val="60000"/>
              </a:lnSpc>
              <a:buFont typeface="Monotype Sorts" pitchFamily="2" charset="2"/>
              <a:buNone/>
            </a:pPr>
            <a:r>
              <a:rPr lang="en-US" altLang="zh-CN" sz="1800" dirty="0" smtClean="0">
                <a:latin typeface="Courier New" pitchFamily="49" charset="0"/>
                <a:ea typeface="宋体" pitchFamily="2" charset="-122"/>
              </a:rPr>
              <a:t>			</a:t>
            </a:r>
            <a:r>
              <a:rPr lang="en-US" altLang="zh-CN" sz="1800" dirty="0" err="1" smtClean="0">
                <a:latin typeface="Courier New" pitchFamily="49" charset="0"/>
                <a:ea typeface="宋体" pitchFamily="2" charset="-122"/>
              </a:rPr>
              <a:t>lw</a:t>
            </a:r>
            <a:r>
              <a:rPr lang="en-US" altLang="zh-CN" sz="1800" dirty="0" smtClean="0">
                <a:latin typeface="Courier New" pitchFamily="49" charset="0"/>
                <a:ea typeface="宋体" pitchFamily="2" charset="-122"/>
              </a:rPr>
              <a:t>	$16, 4($2)</a:t>
            </a:r>
          </a:p>
          <a:p>
            <a:pPr lvl="1">
              <a:lnSpc>
                <a:spcPct val="60000"/>
              </a:lnSpc>
              <a:buFont typeface="Monotype Sorts" pitchFamily="2" charset="2"/>
              <a:buNone/>
            </a:pPr>
            <a:r>
              <a:rPr lang="en-US" altLang="zh-CN" sz="1800" dirty="0" smtClean="0">
                <a:latin typeface="Courier New" pitchFamily="49" charset="0"/>
                <a:ea typeface="宋体" pitchFamily="2" charset="-122"/>
              </a:rPr>
              <a:t>			</a:t>
            </a:r>
            <a:r>
              <a:rPr lang="en-US" altLang="zh-CN" sz="1800" dirty="0" err="1" smtClean="0">
                <a:latin typeface="Courier New" pitchFamily="49" charset="0"/>
                <a:ea typeface="宋体" pitchFamily="2" charset="-122"/>
              </a:rPr>
              <a:t>sw</a:t>
            </a:r>
            <a:r>
              <a:rPr lang="en-US" altLang="zh-CN" sz="1800" dirty="0" smtClean="0">
                <a:latin typeface="Courier New" pitchFamily="49" charset="0"/>
                <a:ea typeface="宋体" pitchFamily="2" charset="-122"/>
              </a:rPr>
              <a:t>	$16, 0($2)</a:t>
            </a:r>
          </a:p>
          <a:p>
            <a:pPr lvl="1">
              <a:lnSpc>
                <a:spcPct val="60000"/>
              </a:lnSpc>
              <a:buFont typeface="Monotype Sorts" pitchFamily="2" charset="2"/>
              <a:buNone/>
            </a:pPr>
            <a:r>
              <a:rPr lang="en-US" altLang="zh-CN" sz="1800" dirty="0" smtClean="0">
                <a:latin typeface="Courier New" pitchFamily="49" charset="0"/>
                <a:ea typeface="宋体" pitchFamily="2" charset="-122"/>
              </a:rPr>
              <a:t>			</a:t>
            </a:r>
            <a:r>
              <a:rPr lang="en-US" altLang="zh-CN" sz="1800" dirty="0" err="1" smtClean="0">
                <a:latin typeface="Courier New" pitchFamily="49" charset="0"/>
                <a:ea typeface="宋体" pitchFamily="2" charset="-122"/>
              </a:rPr>
              <a:t>sw</a:t>
            </a:r>
            <a:r>
              <a:rPr lang="en-US" altLang="zh-CN" sz="1800" dirty="0" smtClean="0">
                <a:latin typeface="Courier New" pitchFamily="49" charset="0"/>
                <a:ea typeface="宋体" pitchFamily="2" charset="-122"/>
              </a:rPr>
              <a:t>	$15, 4($2)</a:t>
            </a:r>
          </a:p>
          <a:p>
            <a:pPr lvl="1">
              <a:lnSpc>
                <a:spcPct val="60000"/>
              </a:lnSpc>
              <a:buFont typeface="Monotype Sorts" pitchFamily="2" charset="2"/>
              <a:buNone/>
            </a:pPr>
            <a:r>
              <a:rPr lang="en-US" altLang="zh-CN" sz="1800" dirty="0" smtClean="0">
                <a:latin typeface="Courier New" pitchFamily="49" charset="0"/>
                <a:ea typeface="宋体" pitchFamily="2" charset="-122"/>
              </a:rPr>
              <a:t>			</a:t>
            </a:r>
            <a:r>
              <a:rPr lang="en-US" altLang="zh-CN" sz="1800" dirty="0" err="1" smtClean="0">
                <a:latin typeface="Courier New" pitchFamily="49" charset="0"/>
                <a:ea typeface="宋体" pitchFamily="2" charset="-122"/>
              </a:rPr>
              <a:t>jr</a:t>
            </a:r>
            <a:r>
              <a:rPr lang="en-US" altLang="zh-CN" sz="1800" dirty="0" smtClean="0">
                <a:latin typeface="Courier New" pitchFamily="49" charset="0"/>
                <a:ea typeface="宋体" pitchFamily="2" charset="-122"/>
              </a:rPr>
              <a:t>	$31</a:t>
            </a:r>
          </a:p>
          <a:p>
            <a:r>
              <a:rPr lang="zh-CN" altLang="en-US" dirty="0" smtClean="0">
                <a:ea typeface="宋体" pitchFamily="2" charset="-122"/>
              </a:rPr>
              <a:t>机器语言</a:t>
            </a:r>
            <a:r>
              <a:rPr lang="en-US" altLang="zh-CN" dirty="0" smtClean="0">
                <a:ea typeface="宋体" pitchFamily="2" charset="-122"/>
              </a:rPr>
              <a:t>(2</a:t>
            </a:r>
            <a:r>
              <a:rPr lang="zh-CN" altLang="en-US" dirty="0" smtClean="0">
                <a:ea typeface="宋体" pitchFamily="2" charset="-122"/>
              </a:rPr>
              <a:t>进制</a:t>
            </a:r>
            <a:r>
              <a:rPr lang="en-US" altLang="zh-CN" dirty="0" smtClean="0">
                <a:ea typeface="宋体" pitchFamily="2" charset="-122"/>
              </a:rPr>
              <a:t>) </a:t>
            </a:r>
            <a:r>
              <a:rPr lang="zh-CN" altLang="en-US" dirty="0" smtClean="0">
                <a:ea typeface="宋体" pitchFamily="2" charset="-122"/>
              </a:rPr>
              <a:t>代码</a:t>
            </a:r>
            <a:r>
              <a:rPr lang="en-US" altLang="zh-CN" dirty="0" smtClean="0">
                <a:ea typeface="宋体" pitchFamily="2" charset="-122"/>
              </a:rPr>
              <a:t>(for MIPS)</a:t>
            </a:r>
          </a:p>
          <a:p>
            <a:pPr lvl="1">
              <a:spcBef>
                <a:spcPct val="0"/>
              </a:spcBef>
              <a:buClrTx/>
              <a:buSzTx/>
              <a:buFontTx/>
              <a:buNone/>
            </a:pPr>
            <a:r>
              <a:rPr lang="en-US" altLang="zh-CN" sz="1600" dirty="0" smtClean="0">
                <a:latin typeface="Courier New" pitchFamily="49" charset="0"/>
                <a:ea typeface="宋体" pitchFamily="2" charset="-122"/>
              </a:rPr>
              <a:t>   000000 00000 00101 0001000010000000</a:t>
            </a:r>
          </a:p>
          <a:p>
            <a:pPr lvl="1">
              <a:spcBef>
                <a:spcPct val="0"/>
              </a:spcBef>
              <a:buClrTx/>
              <a:buSzTx/>
              <a:buFontTx/>
              <a:buNone/>
            </a:pPr>
            <a:r>
              <a:rPr lang="en-US" altLang="zh-CN" sz="1600" dirty="0" smtClean="0">
                <a:latin typeface="Courier New" pitchFamily="49" charset="0"/>
                <a:ea typeface="宋体" pitchFamily="2" charset="-122"/>
              </a:rPr>
              <a:t>   000000 00100 00010 0001000000100000</a:t>
            </a:r>
            <a:endParaRPr lang="en-US" altLang="zh-CN" sz="1800" dirty="0" smtClean="0">
              <a:latin typeface="Courier New" pitchFamily="49" charset="0"/>
              <a:ea typeface="宋体" pitchFamily="2" charset="-122"/>
            </a:endParaRPr>
          </a:p>
          <a:p>
            <a:pPr lvl="2">
              <a:spcBef>
                <a:spcPct val="0"/>
              </a:spcBef>
              <a:buClrTx/>
              <a:buSzTx/>
              <a:buFontTx/>
              <a:buNone/>
            </a:pPr>
            <a:r>
              <a:rPr lang="en-US" altLang="zh-CN" sz="1600" dirty="0" smtClean="0">
                <a:latin typeface="Courier New" pitchFamily="49" charset="0"/>
                <a:ea typeface="宋体" pitchFamily="2" charset="-122"/>
              </a:rPr>
              <a:t>. . .</a:t>
            </a:r>
          </a:p>
        </p:txBody>
      </p:sp>
      <p:grpSp>
        <p:nvGrpSpPr>
          <p:cNvPr id="2" name="Group 4"/>
          <p:cNvGrpSpPr>
            <a:grpSpLocks/>
          </p:cNvGrpSpPr>
          <p:nvPr>
            <p:custDataLst>
              <p:tags r:id="rId3"/>
            </p:custDataLst>
          </p:nvPr>
        </p:nvGrpSpPr>
        <p:grpSpPr bwMode="auto">
          <a:xfrm>
            <a:off x="7019925" y="1773238"/>
            <a:ext cx="1600200" cy="1752600"/>
            <a:chOff x="4272" y="1488"/>
            <a:chExt cx="1008" cy="1104"/>
          </a:xfrm>
        </p:grpSpPr>
        <p:sp>
          <p:nvSpPr>
            <p:cNvPr id="16396" name="Oval 5"/>
            <p:cNvSpPr>
              <a:spLocks noChangeArrowheads="1"/>
            </p:cNvSpPr>
            <p:nvPr>
              <p:custDataLst>
                <p:tags r:id="rId11"/>
              </p:custDataLst>
            </p:nvPr>
          </p:nvSpPr>
          <p:spPr bwMode="auto">
            <a:xfrm>
              <a:off x="4272" y="1824"/>
              <a:ext cx="1008" cy="432"/>
            </a:xfrm>
            <a:prstGeom prst="ellipse">
              <a:avLst/>
            </a:prstGeom>
            <a:noFill/>
            <a:ln w="12700">
              <a:solidFill>
                <a:schemeClr val="accent1"/>
              </a:solidFill>
              <a:round/>
              <a:headEnd/>
              <a:tailEnd/>
            </a:ln>
          </p:spPr>
          <p:txBody>
            <a:bodyPr wrap="none" anchor="ctr"/>
            <a:lstStyle/>
            <a:p>
              <a:endParaRPr lang="en-US"/>
            </a:p>
          </p:txBody>
        </p:sp>
        <p:sp>
          <p:nvSpPr>
            <p:cNvPr id="16397" name="Text Box 6"/>
            <p:cNvSpPr txBox="1">
              <a:spLocks noChangeArrowheads="1"/>
            </p:cNvSpPr>
            <p:nvPr>
              <p:custDataLst>
                <p:tags r:id="rId12"/>
              </p:custDataLst>
            </p:nvPr>
          </p:nvSpPr>
          <p:spPr bwMode="auto">
            <a:xfrm>
              <a:off x="4368" y="1920"/>
              <a:ext cx="843" cy="233"/>
            </a:xfrm>
            <a:prstGeom prst="rect">
              <a:avLst/>
            </a:prstGeom>
            <a:noFill/>
            <a:ln w="12700">
              <a:noFill/>
              <a:miter lim="800000"/>
              <a:headEnd/>
              <a:tailEnd/>
            </a:ln>
          </p:spPr>
          <p:txBody>
            <a:bodyPr wrap="none">
              <a:spAutoFit/>
            </a:bodyPr>
            <a:lstStyle/>
            <a:p>
              <a:r>
                <a:rPr lang="en-US" altLang="zh-CN" dirty="0">
                  <a:ea typeface="宋体" pitchFamily="2" charset="-122"/>
                </a:rPr>
                <a:t>C </a:t>
              </a:r>
              <a:r>
                <a:rPr lang="zh-CN" altLang="en-US" dirty="0" smtClean="0">
                  <a:ea typeface="宋体" pitchFamily="2" charset="-122"/>
                </a:rPr>
                <a:t>编译程序</a:t>
              </a:r>
              <a:endParaRPr lang="en-US" altLang="zh-CN" dirty="0">
                <a:ea typeface="宋体" pitchFamily="2" charset="-122"/>
              </a:endParaRPr>
            </a:p>
          </p:txBody>
        </p:sp>
        <p:sp>
          <p:nvSpPr>
            <p:cNvPr id="16398" name="Arc 7"/>
            <p:cNvSpPr>
              <a:spLocks/>
            </p:cNvSpPr>
            <p:nvPr>
              <p:custDataLst>
                <p:tags r:id="rId13"/>
              </p:custDataLst>
            </p:nvPr>
          </p:nvSpPr>
          <p:spPr bwMode="auto">
            <a:xfrm>
              <a:off x="4416" y="1488"/>
              <a:ext cx="43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accent1"/>
              </a:solidFill>
              <a:round/>
              <a:headEnd/>
              <a:tailEnd type="arrow" w="med" len="med"/>
            </a:ln>
          </p:spPr>
          <p:txBody>
            <a:bodyPr wrap="none" anchor="ctr"/>
            <a:lstStyle/>
            <a:p>
              <a:endParaRPr lang="en-US"/>
            </a:p>
          </p:txBody>
        </p:sp>
        <p:sp>
          <p:nvSpPr>
            <p:cNvPr id="16399" name="Arc 8"/>
            <p:cNvSpPr>
              <a:spLocks/>
            </p:cNvSpPr>
            <p:nvPr>
              <p:custDataLst>
                <p:tags r:id="rId14"/>
              </p:custDataLst>
            </p:nvPr>
          </p:nvSpPr>
          <p:spPr bwMode="auto">
            <a:xfrm flipV="1">
              <a:off x="4416" y="2256"/>
              <a:ext cx="43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accent1"/>
              </a:solidFill>
              <a:round/>
              <a:headEnd type="arrow" w="med" len="med"/>
              <a:tailEnd/>
            </a:ln>
          </p:spPr>
          <p:txBody>
            <a:bodyPr wrap="none" anchor="ctr"/>
            <a:lstStyle/>
            <a:p>
              <a:endParaRPr lang="en-US"/>
            </a:p>
          </p:txBody>
        </p:sp>
      </p:grpSp>
      <p:grpSp>
        <p:nvGrpSpPr>
          <p:cNvPr id="3" name="Group 9"/>
          <p:cNvGrpSpPr>
            <a:grpSpLocks/>
          </p:cNvGrpSpPr>
          <p:nvPr>
            <p:custDataLst>
              <p:tags r:id="rId4"/>
            </p:custDataLst>
          </p:nvPr>
        </p:nvGrpSpPr>
        <p:grpSpPr bwMode="auto">
          <a:xfrm>
            <a:off x="7019925" y="4292600"/>
            <a:ext cx="1600200" cy="1752600"/>
            <a:chOff x="4656" y="3024"/>
            <a:chExt cx="1008" cy="1104"/>
          </a:xfrm>
        </p:grpSpPr>
        <p:sp>
          <p:nvSpPr>
            <p:cNvPr id="16392" name="Oval 10"/>
            <p:cNvSpPr>
              <a:spLocks noChangeArrowheads="1"/>
            </p:cNvSpPr>
            <p:nvPr>
              <p:custDataLst>
                <p:tags r:id="rId7"/>
              </p:custDataLst>
            </p:nvPr>
          </p:nvSpPr>
          <p:spPr bwMode="auto">
            <a:xfrm>
              <a:off x="4656" y="3360"/>
              <a:ext cx="1008" cy="432"/>
            </a:xfrm>
            <a:prstGeom prst="ellipse">
              <a:avLst/>
            </a:prstGeom>
            <a:noFill/>
            <a:ln w="12700">
              <a:solidFill>
                <a:schemeClr val="accent1"/>
              </a:solidFill>
              <a:round/>
              <a:headEnd/>
              <a:tailEnd/>
            </a:ln>
          </p:spPr>
          <p:txBody>
            <a:bodyPr wrap="none" anchor="ctr"/>
            <a:lstStyle/>
            <a:p>
              <a:endParaRPr lang="en-US"/>
            </a:p>
          </p:txBody>
        </p:sp>
        <p:sp>
          <p:nvSpPr>
            <p:cNvPr id="16393" name="Text Box 11"/>
            <p:cNvSpPr txBox="1">
              <a:spLocks noChangeArrowheads="1"/>
            </p:cNvSpPr>
            <p:nvPr>
              <p:custDataLst>
                <p:tags r:id="rId8"/>
              </p:custDataLst>
            </p:nvPr>
          </p:nvSpPr>
          <p:spPr bwMode="auto">
            <a:xfrm>
              <a:off x="4752" y="3456"/>
              <a:ext cx="698" cy="233"/>
            </a:xfrm>
            <a:prstGeom prst="rect">
              <a:avLst/>
            </a:prstGeom>
            <a:noFill/>
            <a:ln w="12700">
              <a:noFill/>
              <a:miter lim="800000"/>
              <a:headEnd/>
              <a:tailEnd/>
            </a:ln>
          </p:spPr>
          <p:txBody>
            <a:bodyPr wrap="none">
              <a:spAutoFit/>
            </a:bodyPr>
            <a:lstStyle/>
            <a:p>
              <a:r>
                <a:rPr lang="zh-CN" altLang="en-US" dirty="0" smtClean="0">
                  <a:ea typeface="宋体" pitchFamily="2" charset="-122"/>
                </a:rPr>
                <a:t>汇编程序</a:t>
              </a:r>
              <a:endParaRPr lang="en-US" altLang="zh-CN" dirty="0">
                <a:ea typeface="宋体" pitchFamily="2" charset="-122"/>
              </a:endParaRPr>
            </a:p>
          </p:txBody>
        </p:sp>
        <p:sp>
          <p:nvSpPr>
            <p:cNvPr id="16394" name="Arc 12"/>
            <p:cNvSpPr>
              <a:spLocks/>
            </p:cNvSpPr>
            <p:nvPr>
              <p:custDataLst>
                <p:tags r:id="rId9"/>
              </p:custDataLst>
            </p:nvPr>
          </p:nvSpPr>
          <p:spPr bwMode="auto">
            <a:xfrm>
              <a:off x="4800" y="3024"/>
              <a:ext cx="43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accent1"/>
              </a:solidFill>
              <a:round/>
              <a:headEnd/>
              <a:tailEnd type="arrow" w="med" len="med"/>
            </a:ln>
          </p:spPr>
          <p:txBody>
            <a:bodyPr wrap="none" anchor="ctr"/>
            <a:lstStyle/>
            <a:p>
              <a:endParaRPr lang="en-US"/>
            </a:p>
          </p:txBody>
        </p:sp>
        <p:sp>
          <p:nvSpPr>
            <p:cNvPr id="16395" name="Arc 13"/>
            <p:cNvSpPr>
              <a:spLocks/>
            </p:cNvSpPr>
            <p:nvPr>
              <p:custDataLst>
                <p:tags r:id="rId10"/>
              </p:custDataLst>
            </p:nvPr>
          </p:nvSpPr>
          <p:spPr bwMode="auto">
            <a:xfrm flipV="1">
              <a:off x="4800" y="3792"/>
              <a:ext cx="43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accent1"/>
              </a:solidFill>
              <a:round/>
              <a:headEnd type="arrow" w="med" len="med"/>
              <a:tailEnd/>
            </a:ln>
          </p:spPr>
          <p:txBody>
            <a:bodyPr wrap="none" anchor="ctr"/>
            <a:lstStyle/>
            <a:p>
              <a:endParaRPr lang="en-US"/>
            </a:p>
          </p:txBody>
        </p:sp>
      </p:grpSp>
      <p:sp>
        <p:nvSpPr>
          <p:cNvPr id="321550" name="Text Box 14"/>
          <p:cNvSpPr txBox="1">
            <a:spLocks noChangeArrowheads="1"/>
          </p:cNvSpPr>
          <p:nvPr>
            <p:custDataLst>
              <p:tags r:id="rId5"/>
            </p:custDataLst>
          </p:nvPr>
        </p:nvSpPr>
        <p:spPr bwMode="auto">
          <a:xfrm>
            <a:off x="5984875" y="1982788"/>
            <a:ext cx="1466850" cy="366712"/>
          </a:xfrm>
          <a:prstGeom prst="rect">
            <a:avLst/>
          </a:prstGeom>
          <a:noFill/>
          <a:ln w="12700">
            <a:noFill/>
            <a:miter lim="800000"/>
            <a:headEnd/>
            <a:tailEnd/>
          </a:ln>
        </p:spPr>
        <p:txBody>
          <a:bodyPr wrap="none">
            <a:spAutoFit/>
          </a:bodyPr>
          <a:lstStyle/>
          <a:p>
            <a:r>
              <a:rPr lang="en-US" altLang="zh-CN" dirty="0">
                <a:solidFill>
                  <a:srgbClr val="009900"/>
                </a:solidFill>
                <a:ea typeface="宋体" pitchFamily="2" charset="-122"/>
              </a:rPr>
              <a:t>one-to-many</a:t>
            </a:r>
          </a:p>
        </p:txBody>
      </p:sp>
      <p:sp>
        <p:nvSpPr>
          <p:cNvPr id="321551" name="Text Box 15"/>
          <p:cNvSpPr txBox="1">
            <a:spLocks noChangeArrowheads="1"/>
          </p:cNvSpPr>
          <p:nvPr>
            <p:custDataLst>
              <p:tags r:id="rId6"/>
            </p:custDataLst>
          </p:nvPr>
        </p:nvSpPr>
        <p:spPr bwMode="auto">
          <a:xfrm>
            <a:off x="6156325" y="4357688"/>
            <a:ext cx="1289050" cy="366712"/>
          </a:xfrm>
          <a:prstGeom prst="rect">
            <a:avLst/>
          </a:prstGeom>
          <a:noFill/>
          <a:ln w="12700">
            <a:noFill/>
            <a:miter lim="800000"/>
            <a:headEnd/>
            <a:tailEnd/>
          </a:ln>
        </p:spPr>
        <p:txBody>
          <a:bodyPr wrap="none">
            <a:spAutoFit/>
          </a:bodyPr>
          <a:lstStyle/>
          <a:p>
            <a:r>
              <a:rPr lang="en-US" altLang="zh-CN">
                <a:solidFill>
                  <a:srgbClr val="009900"/>
                </a:solidFill>
                <a:ea typeface="宋体" pitchFamily="2" charset="-122"/>
              </a:rPr>
              <a:t>one-to-one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1539">
                                            <p:txEl>
                                              <p:pRg st="18" end="18"/>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21539">
                                            <p:txEl>
                                              <p:pRg st="17" end="17"/>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21539">
                                            <p:txEl>
                                              <p:pRg st="16" end="1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21539">
                                            <p:txEl>
                                              <p:pRg st="15" end="1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21539">
                                            <p:txEl>
                                              <p:pRg st="14" end="1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21539">
                                            <p:txEl>
                                              <p:pRg st="13" end="1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21539">
                                            <p:txEl>
                                              <p:pRg st="12" end="1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321539">
                                            <p:txEl>
                                              <p:pRg st="11" end="1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321539">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32153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321539">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32153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21539">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321539">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321539">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321539">
                                            <p:txEl>
                                              <p:pRg st="3" end="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321539">
                                            <p:txEl>
                                              <p:pRg st="2" end="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499"/>
                                          </p:stCondLst>
                                        </p:cTn>
                                        <p:tgtEl>
                                          <p:spTgt spid="321539">
                                            <p:txEl>
                                              <p:pRg st="1" end="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321539">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2155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21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9" grpId="0" build="p" autoUpdateAnimBg="0" rev="1"/>
      <p:bldP spid="321550" grpId="0"/>
      <p:bldP spid="321551" grpId="0"/>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mjicse43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mjicse43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lnDef>
  </a:objectDefaults>
  <a:extraClrSchemeLst>
    <a:extraClrScheme>
      <a:clrScheme name="mjicse43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jicse43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jicse43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jicse43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jicse43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jicse43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jicse43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3364</TotalTime>
  <Pages>47</Pages>
  <Words>3359</Words>
  <Application>Microsoft Office PowerPoint</Application>
  <PresentationFormat>信纸(8.5x11 英寸)</PresentationFormat>
  <Paragraphs>524</Paragraphs>
  <Slides>36</Slides>
  <Notes>20</Notes>
  <HiddenSlides>1</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47" baseType="lpstr">
      <vt:lpstr>Monotype Sorts</vt:lpstr>
      <vt:lpstr>宋体</vt:lpstr>
      <vt:lpstr>Arial</vt:lpstr>
      <vt:lpstr>Calibri</vt:lpstr>
      <vt:lpstr>Cambria Math</vt:lpstr>
      <vt:lpstr>Courier New</vt:lpstr>
      <vt:lpstr>Symbol</vt:lpstr>
      <vt:lpstr>Times New Roman</vt:lpstr>
      <vt:lpstr>Wingdings</vt:lpstr>
      <vt:lpstr>mjicse431</vt:lpstr>
      <vt:lpstr>Microsoft Excel 97-2003 工作表</vt:lpstr>
      <vt:lpstr>  第一章: 计算机概要与技术</vt:lpstr>
      <vt:lpstr>课程内容</vt:lpstr>
      <vt:lpstr>需要知道的内容</vt:lpstr>
      <vt:lpstr>计算机的分类</vt:lpstr>
      <vt:lpstr>复习:  一些基本的定义</vt:lpstr>
      <vt:lpstr>1997-2007间移动电话(嵌入式 )、PC和电视的年产量</vt:lpstr>
      <vt:lpstr>嵌入式处理器的特点</vt:lpstr>
      <vt:lpstr>应用程序的下面</vt:lpstr>
      <vt:lpstr>应用程序的下面</vt:lpstr>
      <vt:lpstr>高级语言的优点?</vt:lpstr>
      <vt:lpstr>计算机的内部结构</vt:lpstr>
      <vt:lpstr>AMD’s Barcelona 多核微处理器芯片（图1-9）</vt:lpstr>
      <vt:lpstr>指令集体系结构(ISA)</vt:lpstr>
      <vt:lpstr>摩尔定律</vt:lpstr>
      <vt:lpstr>Technology Scaling Road Map (ITRS)</vt:lpstr>
      <vt:lpstr>关于摩尔定律影响的另一个例子</vt:lpstr>
      <vt:lpstr>时钟频率的变化</vt:lpstr>
      <vt:lpstr>沧海巨变：从单处理器向多处理器转变</vt:lpstr>
      <vt:lpstr>性能标准</vt:lpstr>
      <vt:lpstr>吞吐量 vs 响应时间</vt:lpstr>
      <vt:lpstr>性能的定义（速度）</vt:lpstr>
      <vt:lpstr>一个相对性能的例子</vt:lpstr>
      <vt:lpstr>性能因素</vt:lpstr>
      <vt:lpstr>复习:  机器时钟频率</vt:lpstr>
      <vt:lpstr>提高性能的例子</vt:lpstr>
      <vt:lpstr>每条指令的时钟周期数（CPI）</vt:lpstr>
      <vt:lpstr>使用性能公式</vt:lpstr>
      <vt:lpstr>有效（平均）CPI</vt:lpstr>
      <vt:lpstr>性能公式</vt:lpstr>
      <vt:lpstr>CPU 性能的确定</vt:lpstr>
      <vt:lpstr>一个简单的例子</vt:lpstr>
      <vt:lpstr>工作负载和基准测试程序</vt:lpstr>
      <vt:lpstr>SPEC CINT2006 on Barcelona (CC = 0.4 x 109) 图1-20 </vt:lpstr>
      <vt:lpstr>性能对比和总结</vt:lpstr>
      <vt:lpstr>其他的性能标准</vt:lpstr>
      <vt:lpstr>总结: 评估 ISAs（指令集体系结构）</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431. Computer Architecture</dc:title>
  <dc:subject>Lecture 01</dc:subject>
  <dc:creator>Janie Irwin</dc:creator>
  <cp:keywords/>
  <dc:description/>
  <cp:lastModifiedBy>Tongquan</cp:lastModifiedBy>
  <cp:revision>380</cp:revision>
  <cp:lastPrinted>1997-08-27T08:28:34Z</cp:lastPrinted>
  <dcterms:created xsi:type="dcterms:W3CDTF">1997-08-19T16:58:46Z</dcterms:created>
  <dcterms:modified xsi:type="dcterms:W3CDTF">2017-02-14T02:29:35Z</dcterms:modified>
</cp:coreProperties>
</file>