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43"/>
  </p:handoutMasterIdLst>
  <p:sldIdLst>
    <p:sldId id="256" r:id="rId3"/>
    <p:sldId id="399" r:id="rId5"/>
    <p:sldId id="369" r:id="rId6"/>
    <p:sldId id="395" r:id="rId7"/>
    <p:sldId id="416" r:id="rId8"/>
    <p:sldId id="376" r:id="rId9"/>
    <p:sldId id="375" r:id="rId10"/>
    <p:sldId id="374" r:id="rId11"/>
    <p:sldId id="377" r:id="rId12"/>
    <p:sldId id="378" r:id="rId13"/>
    <p:sldId id="379" r:id="rId14"/>
    <p:sldId id="380" r:id="rId15"/>
    <p:sldId id="389" r:id="rId16"/>
    <p:sldId id="390" r:id="rId17"/>
    <p:sldId id="370" r:id="rId18"/>
    <p:sldId id="398" r:id="rId19"/>
    <p:sldId id="400" r:id="rId20"/>
    <p:sldId id="401" r:id="rId21"/>
    <p:sldId id="381" r:id="rId22"/>
    <p:sldId id="382" r:id="rId23"/>
    <p:sldId id="383" r:id="rId24"/>
    <p:sldId id="384" r:id="rId25"/>
    <p:sldId id="402" r:id="rId26"/>
    <p:sldId id="385" r:id="rId27"/>
    <p:sldId id="386" r:id="rId28"/>
    <p:sldId id="387" r:id="rId29"/>
    <p:sldId id="403" r:id="rId30"/>
    <p:sldId id="404" r:id="rId31"/>
    <p:sldId id="405" r:id="rId32"/>
    <p:sldId id="406" r:id="rId33"/>
    <p:sldId id="412" r:id="rId34"/>
    <p:sldId id="408" r:id="rId35"/>
    <p:sldId id="415" r:id="rId36"/>
    <p:sldId id="409" r:id="rId37"/>
    <p:sldId id="411" r:id="rId38"/>
    <p:sldId id="410" r:id="rId39"/>
    <p:sldId id="414" r:id="rId40"/>
    <p:sldId id="407" r:id="rId41"/>
    <p:sldId id="391" r:id="rId42"/>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5pPr>
    <a:lvl6pPr marL="2286000" algn="l" defTabSz="914400" rtl="0" eaLnBrk="1" latinLnBrk="0" hangingPunct="1">
      <a:defRPr kern="1200">
        <a:solidFill>
          <a:schemeClr val="accent1"/>
        </a:solidFill>
        <a:latin typeface="Arial" panose="020B0604020202020204" pitchFamily="34" charset="0"/>
        <a:ea typeface="+mn-ea"/>
        <a:cs typeface="+mn-cs"/>
      </a:defRPr>
    </a:lvl6pPr>
    <a:lvl7pPr marL="2743200" algn="l" defTabSz="914400" rtl="0" eaLnBrk="1" latinLnBrk="0" hangingPunct="1">
      <a:defRPr kern="1200">
        <a:solidFill>
          <a:schemeClr val="accent1"/>
        </a:solidFill>
        <a:latin typeface="Arial" panose="020B0604020202020204" pitchFamily="34" charset="0"/>
        <a:ea typeface="+mn-ea"/>
        <a:cs typeface="+mn-cs"/>
      </a:defRPr>
    </a:lvl7pPr>
    <a:lvl8pPr marL="3200400" algn="l" defTabSz="914400" rtl="0" eaLnBrk="1" latinLnBrk="0" hangingPunct="1">
      <a:defRPr kern="1200">
        <a:solidFill>
          <a:schemeClr val="accent1"/>
        </a:solidFill>
        <a:latin typeface="Arial" panose="020B0604020202020204" pitchFamily="34" charset="0"/>
        <a:ea typeface="+mn-ea"/>
        <a:cs typeface="+mn-cs"/>
      </a:defRPr>
    </a:lvl8pPr>
    <a:lvl9pPr marL="3657600" algn="l" defTabSz="914400" rtl="0" eaLnBrk="1" latinLnBrk="0" hangingPunct="1">
      <a:defRPr kern="1200">
        <a:solidFill>
          <a:schemeClr val="accent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01F3"/>
    <a:srgbClr val="009900"/>
    <a:srgbClr val="00A091"/>
    <a:srgbClr val="51DC00"/>
    <a:srgbClr val="5A11FD"/>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autoAdjust="0"/>
    <p:restoredTop sz="82189" autoAdjust="0"/>
  </p:normalViewPr>
  <p:slideViewPr>
    <p:cSldViewPr>
      <p:cViewPr varScale="1">
        <p:scale>
          <a:sx n="69" d="100"/>
          <a:sy n="69" d="100"/>
        </p:scale>
        <p:origin x="1687" y="65"/>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2879"/>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160463" y="588963"/>
            <a:ext cx="4551362" cy="3414712"/>
          </a:xfrm>
          <a:prstGeom prst="rect">
            <a:avLst/>
          </a:prstGeom>
          <a:noFill/>
          <a:ln w="12700">
            <a:noFill/>
            <a:miter lim="800000"/>
          </a:ln>
        </p:spPr>
      </p:sp>
      <p:sp>
        <p:nvSpPr>
          <p:cNvPr id="2051" name="Rectangle 3"/>
          <p:cNvSpPr>
            <a:spLocks noGrp="1" noChangeArrowheads="1"/>
          </p:cNvSpPr>
          <p:nvPr>
            <p:ph type="body" sz="quarter" idx="3"/>
          </p:nvPr>
        </p:nvSpPr>
        <p:spPr bwMode="auto">
          <a:xfrm>
            <a:off x="515938" y="4341813"/>
            <a:ext cx="5910262" cy="4114800"/>
          </a:xfrm>
          <a:prstGeom prst="rect">
            <a:avLst/>
          </a:prstGeom>
          <a:noFill/>
          <a:ln w="12700">
            <a:solidFill>
              <a:schemeClr val="tx1"/>
            </a:solidFill>
            <a:miter lim="800000"/>
          </a:ln>
          <a:effectLst/>
        </p:spPr>
        <p:txBody>
          <a:bodyPr vert="horz" wrap="square" lIns="91993" tIns="45189" rIns="91993" bIns="45189" numCol="1" anchor="t" anchorCtr="0" compatLnSpc="1"/>
          <a:lstStyle/>
          <a:p>
            <a:pPr lvl="0"/>
            <a:r>
              <a:rPr lang="en-US" noProof="0" smtClean="0"/>
              <a:t>we want this to be in font 11 and justify.</a:t>
            </a:r>
            <a:endParaRPr lang="en-US" noProof="0" smtClean="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r>
              <a:rPr lang="en-US" dirty="0" smtClean="0"/>
              <a:t>Be aware that this chapter</a:t>
            </a:r>
            <a:r>
              <a:rPr lang="en-US" baseline="0" dirty="0" smtClean="0"/>
              <a:t> is review for this class, so doesn’t go into detail.  If your students are learning assembly language programming for the first time, this set of slides needs to be expanded greatly.</a:t>
            </a:r>
            <a:endParaRPr lang="en-US" dirty="0" smtClean="0"/>
          </a:p>
          <a:p>
            <a:endParaRPr lang="en-US" dirty="0" smtClean="0"/>
          </a:p>
          <a:p>
            <a:r>
              <a:rPr lang="en-US" dirty="0" smtClean="0"/>
              <a:t>Combinations to AV system, etc. 0808 (1988 in 113 IST)</a:t>
            </a:r>
            <a:endParaRPr lang="en-US" dirty="0" smtClean="0"/>
          </a:p>
          <a:p>
            <a:r>
              <a:rPr lang="en-US" dirty="0" smtClean="0"/>
              <a:t>Call AV hot line at 8-777-0035</a:t>
            </a:r>
            <a:endParaRPr lang="en-US" dirty="0" smtClean="0"/>
          </a:p>
        </p:txBody>
      </p:sp>
      <p:sp>
        <p:nvSpPr>
          <p:cNvPr id="56323" name="Rectangle 3"/>
          <p:cNvSpPr>
            <a:spLocks noGrp="1" noRot="1" noChangeAspect="1" noChangeArrowheads="1" noTextEdi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body" idx="1"/>
          </p:nvPr>
        </p:nvSpPr>
        <p:spPr>
          <a:xfrm>
            <a:off x="915988" y="4341813"/>
            <a:ext cx="5026025" cy="4114800"/>
          </a:xfrm>
          <a:noFill/>
          <a:ln>
            <a:noFill/>
          </a:ln>
        </p:spPr>
        <p:txBody>
          <a:bodyPr lIns="92003" tIns="45194" rIns="92003" bIns="45194"/>
          <a:lstStyle/>
          <a:p>
            <a:r>
              <a:rPr lang="en-US"/>
              <a:t>in gcc 52% of arithmetic operations involve constants – in spice its 69%</a:t>
            </a:r>
            <a:endParaRPr lang="en-US"/>
          </a:p>
          <a:p>
            <a:r>
              <a:rPr lang="en-US"/>
              <a:t>have the students answer why not – speed and limited number of registers</a:t>
            </a:r>
            <a:endParaRPr lang="en-US"/>
          </a:p>
          <a:p>
            <a:endParaRPr lang="en-US"/>
          </a:p>
          <a:p>
            <a:r>
              <a:rPr lang="en-US"/>
              <a:t>much faster than if loaded from memory</a:t>
            </a:r>
            <a:endParaRPr lang="en-US"/>
          </a:p>
          <a:p>
            <a:r>
              <a:rPr lang="en-US"/>
              <a:t>addi and slti do sign extend of immediate operand into the leftmost bits of the destination register (ie., copies the leftmost bit of the 16-bit immediate value into the upper 16 bits)</a:t>
            </a:r>
            <a:endParaRPr lang="en-US"/>
          </a:p>
          <a:p>
            <a:r>
              <a:rPr lang="en-US"/>
              <a:t>by contrast, ori and andi loads zero’s into the upper 16 bits and so is usually used (instead of the addi) to build 32 bit constants</a:t>
            </a:r>
            <a:endParaRPr lang="en-US"/>
          </a:p>
        </p:txBody>
      </p:sp>
      <p:sp>
        <p:nvSpPr>
          <p:cNvPr id="762883" name="Rectangle 3"/>
          <p:cNvSpPr>
            <a:spLocks noGrp="1" noRot="1" noChangeAspect="1" noChangeArrowheads="1" noTextEdit="1"/>
          </p:cNvSpPr>
          <p:nvPr>
            <p:ph type="sldImg"/>
          </p:nvPr>
        </p:nvSpPr>
        <p:spPr>
          <a:xfrm>
            <a:off x="1154113" y="693738"/>
            <a:ext cx="4552950" cy="3414712"/>
          </a:xfrm>
          <a:ln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body" idx="1"/>
          </p:nvPr>
        </p:nvSpPr>
        <p:spPr>
          <a:xfrm>
            <a:off x="915988" y="4343400"/>
            <a:ext cx="5026025" cy="4114800"/>
          </a:xfrm>
          <a:noFill/>
          <a:ln>
            <a:noFill/>
          </a:ln>
        </p:spPr>
        <p:txBody>
          <a:bodyPr lIns="90473" tIns="44443" rIns="90473" bIns="44443"/>
          <a:lstStyle/>
          <a:p>
            <a:r>
              <a:rPr lang="en-US"/>
              <a:t>For lecture</a:t>
            </a:r>
            <a:endParaRPr lang="en-US"/>
          </a:p>
          <a:p>
            <a:endParaRPr lang="en-US"/>
          </a:p>
          <a:p>
            <a:r>
              <a:rPr lang="en-US"/>
              <a:t>sets the upper 16 bits of a constant in a register, allowing the next instruction to specify the lower 16 bits of the constant</a:t>
            </a:r>
            <a:endParaRPr lang="en-US"/>
          </a:p>
          <a:p>
            <a:endParaRPr lang="en-US"/>
          </a:p>
          <a:p>
            <a:r>
              <a:rPr lang="en-US"/>
              <a:t>note that lui fills the lower 16 bits of the register with zero’s</a:t>
            </a:r>
            <a:endParaRPr lang="en-US"/>
          </a:p>
          <a:p>
            <a:endParaRPr lang="en-US"/>
          </a:p>
          <a:p>
            <a:r>
              <a:rPr lang="en-US"/>
              <a:t>why can’t addi be used as the second instruction for this 32 bit constant?</a:t>
            </a:r>
            <a:endParaRPr lang="en-US"/>
          </a:p>
          <a:p>
            <a:endParaRPr lang="en-US"/>
          </a:p>
          <a:p>
            <a:r>
              <a:rPr lang="en-US"/>
              <a:t>also note – the assembler lets me specify constants larger than 16 bits in one instruction and then expands the code into two instructions (lui and ori) automatically</a:t>
            </a:r>
            <a:endParaRPr lang="en-US"/>
          </a:p>
        </p:txBody>
      </p:sp>
      <p:sp>
        <p:nvSpPr>
          <p:cNvPr id="766979" name="Rectangle 3"/>
          <p:cNvSpPr>
            <a:spLocks noGrp="1" noRot="1" noChangeAspect="1" noChangeArrowheads="1" noTextEdit="1"/>
          </p:cNvSpPr>
          <p:nvPr>
            <p:ph type="sldImg"/>
          </p:nvPr>
        </p:nvSpPr>
        <p:spPr>
          <a:xfrm>
            <a:off x="1152525" y="692150"/>
            <a:ext cx="4554538" cy="3416300"/>
          </a:xfrm>
          <a:ln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Rot="1" noChangeAspect="1" noChangeArrowheads="1" noTextEdit="1"/>
          </p:cNvSpPr>
          <p:nvPr>
            <p:ph type="sldImg"/>
          </p:nvPr>
        </p:nvSpPr>
        <p:spPr>
          <a:xfrm>
            <a:off x="1160463" y="587375"/>
            <a:ext cx="4554537" cy="3416300"/>
          </a:xfrm>
        </p:spPr>
      </p:sp>
      <p:sp>
        <p:nvSpPr>
          <p:cNvPr id="619523" name="Rectangle 3"/>
          <p:cNvSpPr>
            <a:spLocks noGrp="1" noChangeArrowheads="1"/>
          </p:cNvSpPr>
          <p:nvPr>
            <p:ph type="body" idx="1"/>
          </p:nvPr>
        </p:nvSpPr>
        <p:spPr>
          <a:xfrm>
            <a:off x="515938" y="4343400"/>
            <a:ext cx="5910262" cy="4114800"/>
          </a:xfrm>
        </p:spPr>
        <p:txBody>
          <a:bodyPr lIns="91416" tIns="45708" rIns="91416" bIns="45708"/>
          <a:lstStyle/>
          <a:p>
            <a:r>
              <a:rPr lang="en-US"/>
              <a:t>All positive numbers - no sign bit</a:t>
            </a:r>
            <a:endParaRPr lang="en-US"/>
          </a:p>
          <a:p>
            <a:endParaRPr lang="en-US"/>
          </a:p>
          <a:p>
            <a:r>
              <a:rPr lang="en-US"/>
              <a:t>last entry is most significant byte address</a:t>
            </a:r>
            <a:endParaRPr lang="en-US"/>
          </a:p>
          <a:p>
            <a:r>
              <a:rPr lang="en-US"/>
              <a:t>fourth from last entry is most significant word address</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bwMode="auto">
          <a:xfrm>
            <a:off x="1158875" y="587375"/>
            <a:ext cx="4554538" cy="3416300"/>
          </a:xfrm>
          <a:prstGeom prst="rect">
            <a:avLst/>
          </a:prstGeom>
          <a:solidFill>
            <a:srgbClr val="FFFFFF"/>
          </a:solidFill>
          <a:ln>
            <a:solidFill>
              <a:srgbClr val="000000"/>
            </a:solidFill>
            <a:miter lim="800000"/>
          </a:ln>
        </p:spPr>
      </p:sp>
      <p:sp>
        <p:nvSpPr>
          <p:cNvPr id="289795" name="Rectangle 3"/>
          <p:cNvSpPr>
            <a:spLocks noGrp="1" noChangeArrowheads="1"/>
          </p:cNvSpPr>
          <p:nvPr>
            <p:ph type="body" idx="1"/>
          </p:nvPr>
        </p:nvSpPr>
        <p:spPr bwMode="auto">
          <a:xfrm>
            <a:off x="515938" y="4343400"/>
            <a:ext cx="5908675" cy="4113213"/>
          </a:xfrm>
          <a:prstGeom prst="rect">
            <a:avLst/>
          </a:prstGeom>
          <a:solidFill>
            <a:srgbClr val="FFFFFF"/>
          </a:solidFill>
          <a:ln>
            <a:solidFill>
              <a:srgbClr val="000000"/>
            </a:solidFill>
            <a:miter lim="800000"/>
          </a:ln>
        </p:spPr>
        <p:txBody>
          <a:bodyPr lIns="95263" tIns="47632" rIns="95263" bIns="47632"/>
          <a:lstStyle/>
          <a:p>
            <a:r>
              <a:rPr lang="en-US" altLang="zh-CN" dirty="0"/>
              <a:t>Signed numbers – assuming 2’s complement representation – for eight bits</a:t>
            </a:r>
            <a:endParaRPr lang="en-US" altLang="zh-CN" dirty="0"/>
          </a:p>
          <a:p>
            <a:endParaRPr lang="en-US" altLang="zh-CN" dirty="0"/>
          </a:p>
          <a:p>
            <a:r>
              <a:rPr lang="en-US" altLang="zh-CN" dirty="0"/>
              <a:t>Note that </a:t>
            </a:r>
            <a:r>
              <a:rPr lang="en-US" altLang="zh-CN" dirty="0" err="1"/>
              <a:t>msb</a:t>
            </a:r>
            <a:r>
              <a:rPr lang="en-US" altLang="zh-CN" dirty="0"/>
              <a:t> of 1 indicates a negative number, the bit string all 0’s is zero, that the largest positive number that can be represented is 7 (2**(n-1) –1 for n bits) whereas the largest negative number that can be represented is –8 (-2**(n-1) for n bits)</a:t>
            </a: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Rot="1" noChangeAspect="1" noChangeArrowheads="1" noTextEdit="1"/>
          </p:cNvSpPr>
          <p:nvPr>
            <p:ph type="sldImg"/>
          </p:nvPr>
        </p:nvSpPr>
        <p:spPr>
          <a:xfrm>
            <a:off x="1162050" y="588963"/>
            <a:ext cx="4552950" cy="3414712"/>
          </a:xfrm>
        </p:spPr>
      </p:sp>
      <p:sp>
        <p:nvSpPr>
          <p:cNvPr id="436227" name="Rectangle 3"/>
          <p:cNvSpPr>
            <a:spLocks noGrp="1" noChangeArrowheads="1"/>
          </p:cNvSpPr>
          <p:nvPr>
            <p:ph type="body" idx="1"/>
          </p:nvPr>
        </p:nvSpPr>
        <p:spPr>
          <a:xfrm>
            <a:off x="516434" y="4342191"/>
            <a:ext cx="5909964" cy="4115405"/>
          </a:xfrm>
        </p:spPr>
        <p:txBody>
          <a:bodyPr/>
          <a:lstStyle/>
          <a:p>
            <a:r>
              <a:rPr lang="en-US"/>
              <a:t>also have sllv, srlv, and srav</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body" idx="1"/>
          </p:nvPr>
        </p:nvSpPr>
        <p:spPr>
          <a:xfrm>
            <a:off x="915988" y="4343400"/>
            <a:ext cx="5026025" cy="4113213"/>
          </a:xfrm>
          <a:ln>
            <a:noFill/>
          </a:ln>
        </p:spPr>
        <p:txBody>
          <a:bodyPr lIns="91994" tIns="45188" rIns="91994" bIns="45188"/>
          <a:lstStyle/>
          <a:p>
            <a:endParaRPr lang="en-US"/>
          </a:p>
        </p:txBody>
      </p:sp>
      <p:sp>
        <p:nvSpPr>
          <p:cNvPr id="671747" name="Rectangle 3"/>
          <p:cNvSpPr>
            <a:spLocks noGrp="1" noRot="1" noChangeAspect="1" noChangeArrowheads="1" noTextEdit="1"/>
          </p:cNvSpPr>
          <p:nvPr>
            <p:ph type="sldImg"/>
          </p:nvPr>
        </p:nvSpPr>
        <p:spPr>
          <a:xfrm>
            <a:off x="1154113" y="693738"/>
            <a:ext cx="4551362" cy="3413125"/>
          </a:xfrm>
          <a:ln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Rot="1" noChangeAspect="1" noChangeArrowheads="1" noTextEdit="1"/>
          </p:cNvSpPr>
          <p:nvPr>
            <p:ph type="sldImg"/>
          </p:nvPr>
        </p:nvSpPr>
        <p:spPr>
          <a:xfrm>
            <a:off x="1160463" y="587375"/>
            <a:ext cx="4554537" cy="3416300"/>
          </a:xfrm>
        </p:spPr>
      </p:sp>
      <p:sp>
        <p:nvSpPr>
          <p:cNvPr id="675843" name="Rectangle 3"/>
          <p:cNvSpPr>
            <a:spLocks noGrp="1" noChangeArrowheads="1"/>
          </p:cNvSpPr>
          <p:nvPr>
            <p:ph type="body" idx="1"/>
          </p:nvPr>
        </p:nvSpPr>
        <p:spPr>
          <a:xfrm>
            <a:off x="515938" y="4343400"/>
            <a:ext cx="5910262" cy="4113213"/>
          </a:xfrm>
        </p:spPr>
        <p:txBody>
          <a:bodyPr/>
          <a:lstStyle/>
          <a:p>
            <a:r>
              <a:rPr lang="en-US"/>
              <a:t>Note that two low order 0’s are concatenated to the 16 bit field giving an eighteen bit address</a:t>
            </a:r>
            <a:endParaRPr lang="en-US"/>
          </a:p>
          <a:p>
            <a:r>
              <a:rPr lang="en-US"/>
              <a:t>	 0111111111111111 00  = 2**15 –1 words  (2**17 – 1 bytes)</a:t>
            </a:r>
            <a:endParaRPr lang="en-US"/>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Rot="1" noChangeAspect="1" noChangeArrowheads="1" noTextEdit="1"/>
          </p:cNvSpPr>
          <p:nvPr>
            <p:ph type="sldImg"/>
          </p:nvPr>
        </p:nvSpPr>
        <p:spPr>
          <a:xfrm>
            <a:off x="1154113" y="693738"/>
            <a:ext cx="4551362" cy="3413125"/>
          </a:xfrm>
          <a:ln cap="flat">
            <a:solidFill>
              <a:schemeClr val="tx1"/>
            </a:solidFill>
          </a:ln>
        </p:spPr>
      </p:sp>
      <p:sp>
        <p:nvSpPr>
          <p:cNvPr id="698371" name="Rectangle 3"/>
          <p:cNvSpPr>
            <a:spLocks noGrp="1" noChangeArrowheads="1"/>
          </p:cNvSpPr>
          <p:nvPr>
            <p:ph type="body" idx="1"/>
          </p:nvPr>
        </p:nvSpPr>
        <p:spPr>
          <a:xfrm>
            <a:off x="431800" y="4849813"/>
            <a:ext cx="4648200" cy="484187"/>
          </a:xfrm>
          <a:ln>
            <a:noFill/>
          </a:ln>
        </p:spPr>
        <p:txBody>
          <a:bodyPr wrap="none" lIns="19367" tIns="27437" rIns="19367" bIns="27437"/>
          <a:lstStyle/>
          <a:p>
            <a:pPr>
              <a:lnSpc>
                <a:spcPts val="1800"/>
              </a:lnSpc>
              <a:spcBef>
                <a:spcPct val="0"/>
              </a:spcBef>
              <a:buClr>
                <a:srgbClr val="000000"/>
              </a:buClr>
              <a:buFont typeface="Arial" panose="020B0604020202020204" pitchFamily="34" charset="0"/>
              <a:buNone/>
              <a:tabLst>
                <a:tab pos="457200" algn="l"/>
                <a:tab pos="914400" algn="l"/>
                <a:tab pos="1371600" algn="l"/>
              </a:tabLst>
            </a:pPr>
            <a:r>
              <a:rPr lang="en-US" dirty="0" smtClean="0">
                <a:solidFill>
                  <a:srgbClr val="000000"/>
                </a:solidFill>
              </a:rPr>
              <a:t>Unsigned (u) versus signed integer</a:t>
            </a:r>
            <a:r>
              <a:rPr lang="en-US" baseline="0" dirty="0" smtClean="0">
                <a:solidFill>
                  <a:srgbClr val="000000"/>
                </a:solidFill>
              </a:rPr>
              <a:t> comparison</a:t>
            </a:r>
            <a:endParaRPr lang="en-US" dirty="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Rot="1" noChangeAspect="1" noChangeArrowheads="1" noTextEdit="1"/>
          </p:cNvSpPr>
          <p:nvPr>
            <p:ph type="sldImg"/>
          </p:nvPr>
        </p:nvSpPr>
        <p:spPr>
          <a:xfrm>
            <a:off x="1160463" y="587375"/>
            <a:ext cx="4554537" cy="3416300"/>
          </a:xfrm>
        </p:spPr>
      </p:sp>
      <p:sp>
        <p:nvSpPr>
          <p:cNvPr id="702467" name="Rectangle 3"/>
          <p:cNvSpPr>
            <a:spLocks noGrp="1" noChangeArrowheads="1"/>
          </p:cNvSpPr>
          <p:nvPr>
            <p:ph type="body" idx="1"/>
          </p:nvPr>
        </p:nvSpPr>
        <p:spPr>
          <a:xfrm>
            <a:off x="515938" y="4343400"/>
            <a:ext cx="5910262" cy="4113213"/>
          </a:xfrm>
        </p:spPr>
        <p:txBody>
          <a:bodyPr/>
          <a:lstStyle/>
          <a:p>
            <a:r>
              <a:rPr lang="en-US"/>
              <a:t>For lecture</a:t>
            </a:r>
            <a:endParaRPr lang="en-US"/>
          </a:p>
          <a:p>
            <a:endParaRPr lang="en-US"/>
          </a:p>
          <a:p>
            <a:r>
              <a:rPr lang="en-US"/>
              <a:t>blt	$s1,$s2 Label =</a:t>
            </a:r>
            <a:endParaRPr lang="en-US"/>
          </a:p>
          <a:p>
            <a:endParaRPr lang="en-US"/>
          </a:p>
          <a:p>
            <a:endParaRPr lang="en-US"/>
          </a:p>
          <a:p>
            <a:r>
              <a:rPr lang="en-US"/>
              <a:t>slt	$at,$s1,$s2		#at gets 1 if $s1 &lt; $s2</a:t>
            </a:r>
            <a:endParaRPr lang="en-US"/>
          </a:p>
          <a:p>
            <a:r>
              <a:rPr lang="en-US"/>
              <a:t>bne	$at,$zero,Label</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body" idx="1"/>
          </p:nvPr>
        </p:nvSpPr>
        <p:spPr>
          <a:xfrm>
            <a:off x="915988" y="4343400"/>
            <a:ext cx="5026025" cy="4113213"/>
          </a:xfrm>
          <a:noFill/>
          <a:ln>
            <a:noFill/>
          </a:ln>
        </p:spPr>
        <p:txBody>
          <a:bodyPr lIns="91994" tIns="45188" rIns="91994" bIns="45188"/>
          <a:lstStyle/>
          <a:p>
            <a:r>
              <a:rPr lang="en-US"/>
              <a:t>If-then-else code compilation</a:t>
            </a:r>
            <a:endParaRPr lang="en-US"/>
          </a:p>
        </p:txBody>
      </p:sp>
      <p:sp>
        <p:nvSpPr>
          <p:cNvPr id="685059" name="Rectangle 3"/>
          <p:cNvSpPr>
            <a:spLocks noGrp="1" noRot="1" noChangeAspect="1" noChangeArrowheads="1" noTextEdit="1"/>
          </p:cNvSpPr>
          <p:nvPr>
            <p:ph type="sldImg"/>
          </p:nvPr>
        </p:nvSpPr>
        <p:spPr>
          <a:xfrm>
            <a:off x="1154113" y="693738"/>
            <a:ext cx="4551362" cy="3413125"/>
          </a:xfrm>
          <a:ln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body" idx="1"/>
          </p:nvPr>
        </p:nvSpPr>
        <p:spPr>
          <a:xfrm>
            <a:off x="515938" y="4343400"/>
            <a:ext cx="5910262" cy="4114800"/>
          </a:xfrm>
          <a:ln>
            <a:noFill/>
          </a:ln>
        </p:spPr>
        <p:txBody>
          <a:bodyPr lIns="90473" tIns="44443" rIns="90473" bIns="44443"/>
          <a:lstStyle/>
          <a:p>
            <a:endParaRPr lang="en-US"/>
          </a:p>
        </p:txBody>
      </p:sp>
      <p:sp>
        <p:nvSpPr>
          <p:cNvPr id="518147" name="Rectangle 3"/>
          <p:cNvSpPr>
            <a:spLocks noGrp="1" noRot="1" noChangeAspect="1" noChangeArrowheads="1" noTextEdit="1"/>
          </p:cNvSpPr>
          <p:nvPr>
            <p:ph type="sldImg"/>
          </p:nvPr>
        </p:nvSpPr>
        <p:spPr>
          <a:xfrm>
            <a:off x="1160463" y="587375"/>
            <a:ext cx="4554537" cy="3416300"/>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body" idx="1"/>
          </p:nvPr>
        </p:nvSpPr>
        <p:spPr>
          <a:xfrm>
            <a:off x="915988" y="4343400"/>
            <a:ext cx="5026025" cy="4113213"/>
          </a:xfrm>
          <a:noFill/>
          <a:ln>
            <a:noFill/>
          </a:ln>
        </p:spPr>
        <p:txBody>
          <a:bodyPr lIns="91994" tIns="45188" rIns="91994" bIns="45188"/>
          <a:lstStyle/>
          <a:p>
            <a:r>
              <a:rPr lang="en-US"/>
              <a:t>jr jumps to the address stored in the register – in this case $ra – which is just what we want.</a:t>
            </a:r>
            <a:endParaRPr lang="en-US"/>
          </a:p>
        </p:txBody>
      </p:sp>
      <p:sp>
        <p:nvSpPr>
          <p:cNvPr id="716803" name="Rectangle 3"/>
          <p:cNvSpPr>
            <a:spLocks noGrp="1" noRot="1" noChangeAspect="1" noChangeArrowheads="1" noTextEdit="1"/>
          </p:cNvSpPr>
          <p:nvPr>
            <p:ph type="sldImg"/>
          </p:nvPr>
        </p:nvSpPr>
        <p:spPr>
          <a:xfrm>
            <a:off x="1154113" y="693738"/>
            <a:ext cx="4551362" cy="3413125"/>
          </a:xfrm>
          <a:ln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a:xfrm>
            <a:off x="516434" y="4343703"/>
            <a:ext cx="5908477" cy="4112381"/>
          </a:xfrm>
        </p:spPr>
        <p:txBody>
          <a:bodyPr lIns="93679" tIns="46839" rIns="93679" bIns="46839"/>
          <a:lstStyle/>
          <a:p>
            <a:r>
              <a:rPr lang="en-US"/>
              <a:t>Note that temporary registers $t0 through $t9 can also be used as by MIPS convention they are not preserved by the callee (kept intact) across subroutine boundaries</a:t>
            </a:r>
            <a:endParaRPr lang="en-US"/>
          </a:p>
          <a:p>
            <a:endParaRPr lang="en-US"/>
          </a:p>
          <a:p>
            <a:r>
              <a:rPr lang="en-US"/>
              <a:t>However, saved registers $s0 through $s7 must be preserved by the calle - I.e., if the callee uses one, it must first save it and then restore it to its old value before returning control to the caller</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r>
              <a:rPr lang="en-US"/>
              <a:t>On the other hand, the stack pointer (sp) might change during the procedure (not the case for all of our examples) so references to a local variable in memory might have different offsets wrt the sp depending on where they are in the procedure.</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Rot="1" noChangeAspect="1" noChangeArrowheads="1" noTextEdit="1"/>
          </p:cNvSpPr>
          <p:nvPr>
            <p:ph type="sldImg"/>
          </p:nvPr>
        </p:nvSpPr>
        <p:spPr/>
      </p:sp>
      <p:sp>
        <p:nvSpPr>
          <p:cNvPr id="446467" name="Rectangle 3"/>
          <p:cNvSpPr>
            <a:spLocks noGrp="1" noChangeArrowheads="1"/>
          </p:cNvSpPr>
          <p:nvPr>
            <p:ph type="body" idx="1"/>
          </p:nvPr>
        </p:nvSpPr>
        <p:spPr/>
        <p:txBody>
          <a:bodyPr/>
          <a:lstStyle/>
          <a:p>
            <a:r>
              <a:rPr lang="en-US"/>
              <a:t>Stack and heap grow towards each other.</a:t>
            </a:r>
            <a:endParaRPr lang="en-US"/>
          </a:p>
          <a:p>
            <a:r>
              <a:rPr lang="en-US"/>
              <a:t>Malloc() allocates space on the heap and returns a pointer to it.  Memory allocation is controlled by programs (in C) and is the source of many common and difficult bugs.  Forgetting to free space leads to “memory leak” and the need for “garbage collection” and freeing space to early to “dangling pointers”.</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care when inserting</a:t>
            </a:r>
            <a:r>
              <a:rPr lang="en-US" baseline="0" dirty="0" smtClean="0"/>
              <a:t> instructions between the </a:t>
            </a:r>
            <a:r>
              <a:rPr lang="en-US" baseline="0" dirty="0" err="1" smtClean="0"/>
              <a:t>ll</a:t>
            </a:r>
            <a:r>
              <a:rPr lang="en-US" baseline="0" dirty="0" smtClean="0"/>
              <a:t> and sc.  Only register-register instructions can be safely permitted, otherwise it is possible to create deadlock where the processor can never complete the sc because of repeated page faults.</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Rot="1" noChangeAspect="1" noChangeArrowheads="1" noTextEdit="1"/>
          </p:cNvSpPr>
          <p:nvPr>
            <p:ph type="sldImg"/>
          </p:nvPr>
        </p:nvSpPr>
        <p:spPr/>
      </p:sp>
      <p:sp>
        <p:nvSpPr>
          <p:cNvPr id="412675" name="Rectangle 3"/>
          <p:cNvSpPr>
            <a:spLocks noGrp="1" noChangeArrowheads="1"/>
          </p:cNvSpPr>
          <p:nvPr>
            <p:ph type="body" idx="1"/>
          </p:nvPr>
        </p:nvSpPr>
        <p:spPr/>
        <p:txBody>
          <a:bodyPr/>
          <a:lstStyle/>
          <a:p>
            <a:r>
              <a:rPr lang="en-US" dirty="0"/>
              <a:t>Four logical phases all programs go through</a:t>
            </a:r>
            <a:endParaRPr lang="en-US" dirty="0"/>
          </a:p>
          <a:p>
            <a:endParaRPr lang="en-US" dirty="0"/>
          </a:p>
          <a:p>
            <a:r>
              <a:rPr lang="en-US" dirty="0"/>
              <a:t>C code – </a:t>
            </a:r>
            <a:r>
              <a:rPr lang="en-US" dirty="0" err="1"/>
              <a:t>x.c</a:t>
            </a:r>
            <a:r>
              <a:rPr lang="en-US" dirty="0"/>
              <a:t> or .TXT</a:t>
            </a:r>
            <a:endParaRPr lang="en-US" dirty="0"/>
          </a:p>
          <a:p>
            <a:r>
              <a:rPr lang="en-US" dirty="0"/>
              <a:t>assembly code – </a:t>
            </a:r>
            <a:r>
              <a:rPr lang="en-US" dirty="0" err="1"/>
              <a:t>x.s</a:t>
            </a:r>
            <a:r>
              <a:rPr lang="en-US" dirty="0"/>
              <a:t> or .ASM</a:t>
            </a:r>
            <a:endParaRPr lang="en-US" dirty="0"/>
          </a:p>
          <a:p>
            <a:r>
              <a:rPr lang="en-US" dirty="0"/>
              <a:t>object code – </a:t>
            </a:r>
            <a:r>
              <a:rPr lang="en-US" dirty="0" err="1"/>
              <a:t>x.o</a:t>
            </a:r>
            <a:r>
              <a:rPr lang="en-US" dirty="0"/>
              <a:t> or .OBJ</a:t>
            </a:r>
            <a:endParaRPr lang="en-US" dirty="0"/>
          </a:p>
          <a:p>
            <a:r>
              <a:rPr lang="en-US" dirty="0"/>
              <a:t>executable – </a:t>
            </a:r>
            <a:r>
              <a:rPr lang="en-US" dirty="0" err="1"/>
              <a:t>a.out</a:t>
            </a:r>
            <a:r>
              <a:rPr lang="en-US" dirty="0"/>
              <a:t> or .EXE</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Rot="1" noChangeAspect="1" noChangeArrowheads="1" noTextEdit="1"/>
          </p:cNvSpPr>
          <p:nvPr>
            <p:ph type="sldImg"/>
          </p:nvPr>
        </p:nvSpPr>
        <p:spPr/>
      </p:sp>
      <p:sp>
        <p:nvSpPr>
          <p:cNvPr id="41267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Unoptimized</a:t>
            </a:r>
            <a:r>
              <a:rPr lang="en-US" baseline="0" dirty="0" smtClean="0"/>
              <a:t> C </a:t>
            </a:r>
            <a:r>
              <a:rPr lang="en-US" baseline="0" dirty="0" err="1" smtClean="0"/>
              <a:t>prgram</a:t>
            </a:r>
            <a:r>
              <a:rPr lang="en-US" baseline="0" dirty="0" smtClean="0"/>
              <a:t> is 8.3 times faster than the interpreted Java code for bubble.</a:t>
            </a:r>
            <a:endParaRPr lang="en-US" baseline="0" dirty="0" smtClean="0"/>
          </a:p>
          <a:p>
            <a:r>
              <a:rPr lang="en-US" baseline="0" dirty="0" smtClean="0"/>
              <a:t>Using JIT makes Java 2.1 times faster than the </a:t>
            </a:r>
            <a:r>
              <a:rPr lang="en-US" baseline="0" dirty="0" err="1" smtClean="0"/>
              <a:t>unoptimized</a:t>
            </a:r>
            <a:r>
              <a:rPr lang="en-US" baseline="0" dirty="0" smtClean="0"/>
              <a:t> C and within a factor of 1.13 of the highest optimized C code.</a:t>
            </a:r>
            <a:endParaRPr lang="en-US" baseline="0" dirty="0" smtClean="0"/>
          </a:p>
          <a:p>
            <a:r>
              <a:rPr lang="en-US" baseline="0" dirty="0" smtClean="0"/>
              <a:t>Ratio’s aren’t as close for quick, presumably because it is harder to amortize the cost of runtime compilation over the shorter execution time.</a:t>
            </a:r>
            <a:endParaRPr lang="en-US" baseline="0" dirty="0" smtClean="0"/>
          </a:p>
          <a:p>
            <a:r>
              <a:rPr lang="en-US" baseline="0" dirty="0" smtClean="0"/>
              <a:t>The last column demonstrates the impact of a better algorithm</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Rot="1" noChangeAspect="1" noChangeArrowheads="1" noTextEdit="1"/>
          </p:cNvSpPr>
          <p:nvPr>
            <p:ph type="sldImg"/>
          </p:nvPr>
        </p:nvSpPr>
        <p:spPr>
          <a:xfrm>
            <a:off x="1160463" y="587375"/>
            <a:ext cx="4554537" cy="3416300"/>
          </a:xfrm>
        </p:spPr>
      </p:sp>
      <p:sp>
        <p:nvSpPr>
          <p:cNvPr id="683011" name="Rectangle 3"/>
          <p:cNvSpPr>
            <a:spLocks noGrp="1" noChangeArrowheads="1"/>
          </p:cNvSpPr>
          <p:nvPr>
            <p:ph type="body" idx="1"/>
          </p:nvPr>
        </p:nvSpPr>
        <p:spPr>
          <a:xfrm>
            <a:off x="515938" y="4343400"/>
            <a:ext cx="5910262" cy="4113213"/>
          </a:xfrm>
        </p:spPr>
        <p:txBody>
          <a:bodyPr lIns="91416" tIns="45708" rIns="91416" bIns="45708"/>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xfrm>
            <a:off x="1160463" y="587375"/>
            <a:ext cx="4554537" cy="3416300"/>
          </a:xfrm>
        </p:spPr>
      </p:sp>
      <p:sp>
        <p:nvSpPr>
          <p:cNvPr id="569347" name="Rectangle 3"/>
          <p:cNvSpPr>
            <a:spLocks noGrp="1" noChangeArrowheads="1"/>
          </p:cNvSpPr>
          <p:nvPr>
            <p:ph type="body" idx="1"/>
          </p:nvPr>
        </p:nvSpPr>
        <p:spPr>
          <a:xfrm>
            <a:off x="515938" y="4343400"/>
            <a:ext cx="5910262" cy="4114800"/>
          </a:xfrm>
        </p:spPr>
        <p:txBody>
          <a:bodyPr/>
          <a:lstStyle/>
          <a:p>
            <a:r>
              <a:rPr lang="en-US" dirty="0" smtClean="0"/>
              <a:t>Register designators</a:t>
            </a:r>
            <a:r>
              <a:rPr lang="en-US" baseline="0" dirty="0" smtClean="0"/>
              <a:t> (numbers) in decimal</a:t>
            </a:r>
            <a:endParaRPr lang="en-US" baseline="0" dirty="0" smtClean="0"/>
          </a:p>
          <a:p>
            <a:r>
              <a:rPr lang="en-US" baseline="0" dirty="0" smtClean="0"/>
              <a:t>Op codes and function fields in hex (0x designation)</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Rot="1" noChangeAspect="1" noChangeArrowheads="1" noTextEdit="1"/>
          </p:cNvSpPr>
          <p:nvPr>
            <p:ph type="sldImg"/>
          </p:nvPr>
        </p:nvSpPr>
        <p:spPr>
          <a:xfrm>
            <a:off x="1152525" y="692150"/>
            <a:ext cx="4554538" cy="3416300"/>
          </a:xfrm>
          <a:ln cap="flat">
            <a:solidFill>
              <a:schemeClr val="tx1"/>
            </a:solidFill>
          </a:ln>
        </p:spPr>
      </p:sp>
      <p:sp>
        <p:nvSpPr>
          <p:cNvPr id="625667" name="Rectangle 3"/>
          <p:cNvSpPr>
            <a:spLocks noGrp="1" noChangeArrowheads="1"/>
          </p:cNvSpPr>
          <p:nvPr>
            <p:ph type="body" idx="1"/>
          </p:nvPr>
        </p:nvSpPr>
        <p:spPr>
          <a:xfrm>
            <a:off x="431800" y="4849813"/>
            <a:ext cx="4648200" cy="484187"/>
          </a:xfrm>
          <a:ln>
            <a:noFill/>
          </a:ln>
        </p:spPr>
        <p:txBody>
          <a:bodyPr wrap="none" lIns="19043" tIns="26979" rIns="19043" bIns="26979"/>
          <a:lstStyle/>
          <a:p>
            <a:pPr>
              <a:lnSpc>
                <a:spcPts val="1800"/>
              </a:lnSpc>
              <a:spcBef>
                <a:spcPct val="0"/>
              </a:spcBef>
              <a:buClr>
                <a:srgbClr val="000000"/>
              </a:buClr>
              <a:buFont typeface="Arial" panose="020B0604020202020204" pitchFamily="34" charset="0"/>
              <a:buNone/>
              <a:tabLst>
                <a:tab pos="457200" algn="l"/>
                <a:tab pos="914400" algn="l"/>
                <a:tab pos="1371600" algn="l"/>
              </a:tabLst>
            </a:pPr>
            <a:endParaRPr 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Rot="1" noChangeAspect="1" noChangeArrowheads="1" noTextEdit="1"/>
          </p:cNvSpPr>
          <p:nvPr>
            <p:ph type="sldImg"/>
          </p:nvPr>
        </p:nvSpPr>
        <p:spPr>
          <a:xfrm>
            <a:off x="1160463" y="587375"/>
            <a:ext cx="4554537" cy="3416300"/>
          </a:xfrm>
        </p:spPr>
      </p:sp>
      <p:sp>
        <p:nvSpPr>
          <p:cNvPr id="579587" name="Rectangle 3"/>
          <p:cNvSpPr>
            <a:spLocks noGrp="1" noChangeArrowheads="1"/>
          </p:cNvSpPr>
          <p:nvPr>
            <p:ph type="body" idx="1"/>
          </p:nvPr>
        </p:nvSpPr>
        <p:spPr>
          <a:xfrm>
            <a:off x="515938" y="4343400"/>
            <a:ext cx="5910262" cy="4114800"/>
          </a:xfrm>
        </p:spPr>
        <p:txBody>
          <a:bodyPr/>
          <a:lstStyle/>
          <a:p>
            <a:r>
              <a:rPr lang="en-US" dirty="0"/>
              <a:t>All machines (since 1975) have used general purpose </a:t>
            </a:r>
            <a:r>
              <a:rPr lang="en-US" dirty="0" smtClean="0"/>
              <a:t>registers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noTextEdit="1"/>
          </p:cNvSpPr>
          <p:nvPr>
            <p:ph type="sldImg"/>
          </p:nvPr>
        </p:nvSpPr>
        <p:spPr>
          <a:xfrm>
            <a:off x="1160463" y="587375"/>
            <a:ext cx="4554537" cy="3416300"/>
          </a:xfrm>
        </p:spPr>
      </p:sp>
      <p:sp>
        <p:nvSpPr>
          <p:cNvPr id="586755" name="Rectangle 3"/>
          <p:cNvSpPr>
            <a:spLocks noGrp="1" noChangeArrowheads="1"/>
          </p:cNvSpPr>
          <p:nvPr>
            <p:ph type="body" idx="1"/>
          </p:nvPr>
        </p:nvSpPr>
        <p:spPr>
          <a:xfrm>
            <a:off x="515938" y="4343400"/>
            <a:ext cx="5910262" cy="4114800"/>
          </a:xfrm>
        </p:spPr>
        <p:txBody>
          <a:bodyPr/>
          <a:lstStyle/>
          <a:p>
            <a:r>
              <a:rPr lang="en-US" dirty="0" smtClean="0"/>
              <a:t>Note that the offset can be positive or negative.</a:t>
            </a:r>
            <a:endParaRPr lang="en-US" dirty="0" smtClean="0"/>
          </a:p>
          <a:p>
            <a:r>
              <a:rPr lang="en-US" dirty="0" smtClean="0"/>
              <a:t>Offsets must be able to access bytes as well, so word</a:t>
            </a:r>
            <a:r>
              <a:rPr lang="en-US" baseline="0" dirty="0" smtClean="0"/>
              <a:t> offsets will have two low-order zeros in them.</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body" idx="1"/>
          </p:nvPr>
        </p:nvSpPr>
        <p:spPr>
          <a:xfrm>
            <a:off x="915988" y="4343400"/>
            <a:ext cx="5026025" cy="4114800"/>
          </a:xfrm>
          <a:noFill/>
          <a:ln>
            <a:noFill/>
          </a:ln>
        </p:spPr>
        <p:txBody>
          <a:bodyPr lIns="90455" tIns="44434" rIns="90455" bIns="44434"/>
          <a:lstStyle/>
          <a:p>
            <a:r>
              <a:rPr lang="en-US"/>
              <a:t>destination address no longer in the rd field - now in the rt field</a:t>
            </a:r>
            <a:endParaRPr lang="en-US"/>
          </a:p>
          <a:p>
            <a:endParaRPr lang="en-US"/>
          </a:p>
          <a:p>
            <a:r>
              <a:rPr lang="en-US"/>
              <a:t>offset limited to 16 bits - so can’t get to every location in memory (with a fixed base address)</a:t>
            </a:r>
            <a:endParaRPr lang="en-US"/>
          </a:p>
        </p:txBody>
      </p:sp>
      <p:sp>
        <p:nvSpPr>
          <p:cNvPr id="633859" name="Rectangle 3"/>
          <p:cNvSpPr>
            <a:spLocks noGrp="1" noRot="1" noChangeAspect="1" noChangeArrowheads="1" noTextEdit="1"/>
          </p:cNvSpPr>
          <p:nvPr>
            <p:ph type="sldImg"/>
          </p:nvPr>
        </p:nvSpPr>
        <p:spPr>
          <a:xfrm>
            <a:off x="1152525" y="692150"/>
            <a:ext cx="4554538" cy="3416300"/>
          </a:xfrm>
          <a:ln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Rot="1" noChangeAspect="1" noChangeArrowheads="1" noTextEdit="1"/>
          </p:cNvSpPr>
          <p:nvPr>
            <p:ph type="sldImg"/>
          </p:nvPr>
        </p:nvSpPr>
        <p:spPr/>
      </p:sp>
      <p:sp>
        <p:nvSpPr>
          <p:cNvPr id="800771" name="Rectangle 3"/>
          <p:cNvSpPr>
            <a:spLocks noGrp="1" noChangeArrowheads="1"/>
          </p:cNvSpPr>
          <p:nvPr>
            <p:ph type="body" idx="1"/>
          </p:nvPr>
        </p:nvSpPr>
        <p:spPr/>
        <p:txBody>
          <a:bodyPr/>
          <a:lstStyle/>
          <a:p>
            <a:r>
              <a:rPr lang="en-US"/>
              <a:t>Talk about the reasons (performance) for the word/byte alignment restriction</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xfrm>
            <a:off x="1160463" y="587375"/>
            <a:ext cx="4554537" cy="3416300"/>
          </a:xfrm>
        </p:spPr>
      </p:sp>
      <p:sp>
        <p:nvSpPr>
          <p:cNvPr id="651267" name="Rectangle 3"/>
          <p:cNvSpPr>
            <a:spLocks noGrp="1" noChangeArrowheads="1"/>
          </p:cNvSpPr>
          <p:nvPr>
            <p:ph type="body" idx="1"/>
          </p:nvPr>
        </p:nvSpPr>
        <p:spPr>
          <a:xfrm>
            <a:off x="515938" y="4343400"/>
            <a:ext cx="5910262" cy="4114800"/>
          </a:xfrm>
        </p:spPr>
        <p:txBody>
          <a:bodyPr lIns="91407" tIns="45705" rIns="91407" bIns="45705"/>
          <a:lstStyle/>
          <a:p>
            <a:pPr lvl="0"/>
            <a:r>
              <a:rPr lang="en-US" sz="1000" dirty="0">
                <a:latin typeface="Arial" panose="020B0604020202020204" pitchFamily="34" charset="0"/>
              </a:rPr>
              <a:t>load byte takes the contents of the byte at the memory address specified, zero-extends it, and loads it into the register</a:t>
            </a:r>
            <a:endParaRPr lang="en-US" sz="1000" dirty="0">
              <a:latin typeface="Arial" panose="020B0604020202020204" pitchFamily="34" charset="0"/>
            </a:endParaRPr>
          </a:p>
          <a:p>
            <a:pPr lvl="1"/>
            <a:endParaRPr lang="en-US" sz="1100" dirty="0">
              <a:latin typeface="Arial" panose="020B0604020202020204" pitchFamily="34" charset="0"/>
            </a:endParaRPr>
          </a:p>
          <a:p>
            <a:pPr lvl="0"/>
            <a:r>
              <a:rPr lang="en-US" sz="1000" dirty="0" smtClean="0">
                <a:latin typeface="Arial" panose="020B0604020202020204" pitchFamily="34" charset="0"/>
              </a:rPr>
              <a:t>Store</a:t>
            </a:r>
            <a:r>
              <a:rPr lang="en-US" sz="1000" baseline="0" dirty="0" smtClean="0">
                <a:latin typeface="Arial" panose="020B0604020202020204" pitchFamily="34" charset="0"/>
              </a:rPr>
              <a:t> byte</a:t>
            </a:r>
            <a:r>
              <a:rPr lang="en-US" sz="1000" dirty="0" smtClean="0">
                <a:latin typeface="Arial" panose="020B0604020202020204" pitchFamily="34" charset="0"/>
              </a:rPr>
              <a:t> </a:t>
            </a:r>
            <a:r>
              <a:rPr lang="en-US" sz="1000" dirty="0">
                <a:latin typeface="Arial" panose="020B0604020202020204" pitchFamily="34" charset="0"/>
              </a:rPr>
              <a:t>leaves the other bits in the memory word intact.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914400"/>
            <a:ext cx="8153400" cy="239395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ln>
        </p:spPr>
        <p:txBody>
          <a:bodyPr vert="horz" wrap="square" lIns="63500" tIns="25400" rIns="63500" bIns="25400" numCol="1" anchor="t" anchorCtr="0" compatLnSpc="1">
            <a:spAutoFit/>
          </a:bodyPr>
          <a:lstStyle/>
          <a:p>
            <a:pPr lvl="0"/>
            <a:r>
              <a:rPr lang="en-US" smtClean="0"/>
              <a:t>Title goes here</a:t>
            </a:r>
            <a:endParaRPr lang="en-US" smtClean="0"/>
          </a:p>
        </p:txBody>
      </p:sp>
      <p:sp>
        <p:nvSpPr>
          <p:cNvPr id="1027" name="Rectangle 3"/>
          <p:cNvSpPr>
            <a:spLocks noChangeArrowheads="1"/>
          </p:cNvSpPr>
          <p:nvPr/>
        </p:nvSpPr>
        <p:spPr bwMode="auto">
          <a:xfrm>
            <a:off x="381000" y="6553200"/>
            <a:ext cx="1455527" cy="205184"/>
          </a:xfrm>
          <a:prstGeom prst="rect">
            <a:avLst/>
          </a:prstGeom>
          <a:noFill/>
          <a:ln w="12700">
            <a:noFill/>
            <a:miter lim="800000"/>
          </a:ln>
          <a:effectLst/>
        </p:spPr>
        <p:txBody>
          <a:bodyPr wrap="none" lIns="63500" tIns="25400" rIns="63500" bIns="25400">
            <a:spAutoFit/>
          </a:bodyPr>
          <a:lstStyle/>
          <a:p>
            <a:pPr>
              <a:defRPr/>
            </a:pPr>
            <a:r>
              <a:rPr lang="en-US" sz="1000" b="1" dirty="0">
                <a:solidFill>
                  <a:schemeClr val="tx1"/>
                </a:solidFill>
              </a:rPr>
              <a:t>CSE431  Chapter </a:t>
            </a:r>
            <a:r>
              <a:rPr lang="en-US" sz="1000" b="1" dirty="0" smtClean="0">
                <a:solidFill>
                  <a:schemeClr val="tx1"/>
                </a:solidFill>
              </a:rPr>
              <a:t>2.</a:t>
            </a:r>
            <a:fld id="{327C39B5-FA07-4B49-B681-61EEE696D883}" type="slidenum">
              <a:rPr lang="en-US" sz="1000" b="1" dirty="0" smtClean="0">
                <a:solidFill>
                  <a:schemeClr val="tx1"/>
                </a:solidFill>
              </a:rPr>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ln>
          <a:effectLst/>
        </p:spPr>
        <p:txBody>
          <a:bodyPr wrap="none" lIns="63500" tIns="25400" rIns="63500" bIns="25400">
            <a:spAutoFit/>
          </a:bodyPr>
          <a:lstStyle/>
          <a:p>
            <a:pPr>
              <a:defRPr/>
            </a:pPr>
            <a:r>
              <a:rPr lang="en-US" sz="1000" b="1">
                <a:solidFill>
                  <a:schemeClr val="tx1"/>
                </a:solidFill>
              </a:rPr>
              <a:t>Irwin, PSU, 2008</a:t>
            </a:r>
            <a:endParaRPr lang="en-US" sz="1000" b="1">
              <a:solidFill>
                <a:schemeClr val="tx1"/>
              </a:solidFill>
            </a:endParaRP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ln>
        </p:spPr>
        <p:txBody>
          <a:bodyPr vert="horz" wrap="square" lIns="63500" tIns="25400" rIns="63500" bIns="25400" numCol="1" anchor="t" anchorCtr="0" compatLnSpc="1">
            <a:spAutoFit/>
          </a:bodyPr>
          <a:lstStyle/>
          <a:p>
            <a:pPr lvl="0"/>
            <a:r>
              <a:rPr lang="en-US" smtClean="0"/>
              <a:t>This is our 1st Level Bullet</a:t>
            </a:r>
            <a:endParaRPr lang="en-US" smtClean="0"/>
          </a:p>
          <a:p>
            <a:pPr lvl="1"/>
            <a:r>
              <a:rPr lang="en-US" smtClean="0"/>
              <a:t>this is our 2nd level bullet</a:t>
            </a:r>
            <a:endParaRPr lang="en-US" smtClean="0"/>
          </a:p>
          <a:p>
            <a:pPr lvl="2"/>
            <a:r>
              <a:rPr lang="en-US" smtClean="0"/>
              <a:t>this is our 3rd level bullet</a:t>
            </a:r>
            <a:endParaRPr lang="en-US" smtClean="0"/>
          </a:p>
          <a:p>
            <a:pPr lvl="0"/>
            <a:r>
              <a:rPr lang="en-US" smtClean="0"/>
              <a:t>This is our next 1st Level Bullet</a:t>
            </a:r>
            <a:endParaRPr lang="en-US" smtClean="0"/>
          </a:p>
          <a:p>
            <a:pPr lvl="1"/>
            <a:r>
              <a:rPr lang="en-US" smtClean="0"/>
              <a:t>this is our 2nd level bullet</a:t>
            </a:r>
            <a:endParaRPr lang="en-US" smtClean="0"/>
          </a:p>
          <a:p>
            <a:pPr lvl="2"/>
            <a:r>
              <a:rPr lang="en-US" smtClean="0"/>
              <a:t>this is our 3rd level bullet</a:t>
            </a:r>
            <a:endParaRPr lang="en-US" smtClean="0"/>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9pPr>
    </p:titleStyle>
    <p:bodyStyle>
      <a:lvl1pPr marL="287655" indent="-287655" algn="l" rtl="0" eaLnBrk="0" fontAlgn="base" hangingPunct="0">
        <a:lnSpc>
          <a:spcPct val="90000"/>
        </a:lnSpc>
        <a:spcBef>
          <a:spcPct val="65000"/>
        </a:spcBef>
        <a:spcAft>
          <a:spcPct val="0"/>
        </a:spcAft>
        <a:buClr>
          <a:schemeClr val="accent1"/>
        </a:buClr>
        <a:buSzPct val="75000"/>
        <a:buFont typeface="Wingdings" panose="05000000000000000000" pitchFamily="2" charset="2"/>
        <a:buChar char="q"/>
        <a:defRPr sz="2400">
          <a:solidFill>
            <a:schemeClr val="tx1"/>
          </a:solidFill>
          <a:latin typeface="+mn-lt"/>
          <a:ea typeface="+mn-ea"/>
          <a:cs typeface="+mn-cs"/>
        </a:defRPr>
      </a:lvl1pPr>
      <a:lvl2pPr marL="741680" indent="-246380"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530"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9" Type="http://schemas.openxmlformats.org/officeDocument/2006/relationships/notesSlide" Target="../notesSlides/notesSlide13.xml"/><Relationship Id="rId18" Type="http://schemas.openxmlformats.org/officeDocument/2006/relationships/slideLayout" Target="../slideLayouts/slideLayout13.xml"/><Relationship Id="rId17" Type="http://schemas.openxmlformats.org/officeDocument/2006/relationships/tags" Target="../tags/tag22.xml"/><Relationship Id="rId16" Type="http://schemas.openxmlformats.org/officeDocument/2006/relationships/tags" Target="../tags/tag21.xml"/><Relationship Id="rId15" Type="http://schemas.openxmlformats.org/officeDocument/2006/relationships/tags" Target="../tags/tag20.xml"/><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828001" y="1923700"/>
            <a:ext cx="5487080" cy="908197"/>
          </a:xfrm>
          <a:noFill/>
        </p:spPr>
        <p:txBody>
          <a:bodyPr wrap="none" anchor="ctr"/>
          <a:lstStyle/>
          <a:p>
            <a:pPr algn="ctr"/>
            <a:br>
              <a:rPr lang="en-US" sz="3200" dirty="0" smtClean="0">
                <a:latin typeface="宋体" panose="02010600030101010101" pitchFamily="2" charset="-122"/>
                <a:ea typeface="宋体" panose="02010600030101010101" pitchFamily="2" charset="-122"/>
              </a:rPr>
            </a:br>
            <a:r>
              <a:rPr lang="zh-CN" altLang="en-US" sz="3200" dirty="0" smtClean="0">
                <a:latin typeface="宋体" panose="02010600030101010101" pitchFamily="2" charset="-122"/>
                <a:ea typeface="宋体" panose="02010600030101010101" pitchFamily="2" charset="-122"/>
              </a:rPr>
              <a:t>第二章 </a:t>
            </a:r>
            <a:r>
              <a:rPr lang="en-US" sz="3200" dirty="0" smtClean="0">
                <a:latin typeface="宋体" panose="02010600030101010101" pitchFamily="2" charset="-122"/>
                <a:ea typeface="宋体" panose="02010600030101010101" pitchFamily="2" charset="-122"/>
              </a:rPr>
              <a:t> </a:t>
            </a:r>
            <a:r>
              <a:rPr lang="zh-CN" altLang="en-US" sz="3200" dirty="0" smtClean="0">
                <a:latin typeface="宋体" panose="02010600030101010101" pitchFamily="2" charset="-122"/>
                <a:ea typeface="宋体" panose="02010600030101010101" pitchFamily="2" charset="-122"/>
              </a:rPr>
              <a:t>指令</a:t>
            </a:r>
            <a:r>
              <a:rPr lang="en-US" sz="3200" dirty="0" smtClean="0">
                <a:latin typeface="宋体" panose="02010600030101010101" pitchFamily="2" charset="-122"/>
                <a:ea typeface="宋体" panose="02010600030101010101" pitchFamily="2" charset="-122"/>
              </a:rPr>
              <a:t>: </a:t>
            </a:r>
            <a:r>
              <a:rPr lang="zh-CN" altLang="en-US" sz="3200" dirty="0" smtClean="0">
                <a:latin typeface="宋体" panose="02010600030101010101" pitchFamily="2" charset="-122"/>
                <a:ea typeface="宋体" panose="02010600030101010101" pitchFamily="2" charset="-122"/>
              </a:rPr>
              <a:t>计算机的语言</a:t>
            </a:r>
            <a:endParaRPr lang="en-US" sz="3200" dirty="0" smtClean="0">
              <a:latin typeface="宋体" panose="02010600030101010101" pitchFamily="2" charset="-122"/>
              <a:ea typeface="宋体" panose="02010600030101010101" pitchFamily="2" charset="-122"/>
            </a:endParaRPr>
          </a:p>
        </p:txBody>
      </p:sp>
      <p:sp>
        <p:nvSpPr>
          <p:cNvPr id="5123" name="Rectangle 3"/>
          <p:cNvSpPr>
            <a:spLocks noGrp="1" noChangeArrowheads="1"/>
          </p:cNvSpPr>
          <p:nvPr>
            <p:ph type="subTitle" idx="1"/>
          </p:nvPr>
        </p:nvSpPr>
        <p:spPr>
          <a:xfrm>
            <a:off x="685800" y="3886200"/>
            <a:ext cx="7848600" cy="2285754"/>
          </a:xfrm>
          <a:noFill/>
        </p:spPr>
        <p:txBody>
          <a:bodyPr/>
          <a:lstStyle/>
          <a:p>
            <a:pPr marL="203200" indent="-203200"/>
            <a:endParaRPr lang="en-US" dirty="0" smtClean="0"/>
          </a:p>
          <a:p>
            <a:pPr marL="203200" indent="-203200"/>
            <a:endParaRPr lang="en-US" dirty="0" smtClean="0"/>
          </a:p>
          <a:p>
            <a:pPr marL="203200" indent="-203200">
              <a:spcBef>
                <a:spcPct val="30000"/>
              </a:spcBef>
            </a:pPr>
            <a:r>
              <a:rPr lang="en-US" sz="1800" dirty="0" smtClean="0"/>
              <a:t>[Adapted from </a:t>
            </a:r>
            <a:r>
              <a:rPr lang="en-US" sz="1800" i="1" dirty="0" smtClean="0"/>
              <a:t>Computer Organization and Design, 4</a:t>
            </a:r>
            <a:r>
              <a:rPr lang="en-US" sz="1800" i="1" baseline="30000" dirty="0" smtClean="0"/>
              <a:t>th</a:t>
            </a:r>
            <a:r>
              <a:rPr lang="en-US" sz="1800" i="1" dirty="0" smtClean="0"/>
              <a:t> Edition</a:t>
            </a:r>
            <a:r>
              <a:rPr lang="en-US" sz="1800" dirty="0" smtClean="0"/>
              <a:t>,  </a:t>
            </a:r>
            <a:endParaRPr lang="en-US" sz="1800" dirty="0" smtClean="0"/>
          </a:p>
          <a:p>
            <a:pPr marL="203200" indent="-203200">
              <a:spcBef>
                <a:spcPct val="30000"/>
              </a:spcBef>
            </a:pPr>
            <a:r>
              <a:rPr lang="en-US" sz="1800" dirty="0" smtClean="0"/>
              <a:t>Patterson &amp; Hennessy, © 2008, MK]</a:t>
            </a:r>
            <a:endParaRPr lang="en-US" sz="1800" dirty="0" smtClean="0"/>
          </a:p>
          <a:p>
            <a:pPr marL="203200" indent="-203200">
              <a:spcBef>
                <a:spcPct val="30000"/>
              </a:spcBef>
            </a:pPr>
            <a:r>
              <a:rPr lang="en-US" sz="1800" dirty="0"/>
              <a:t>Courtesy for Mary Jane Irwin of PSU</a:t>
            </a:r>
            <a:endParaRPr lang="en-US" sz="1800" dirty="0"/>
          </a:p>
          <a:p>
            <a:pPr marL="203200" indent="-203200">
              <a:spcBef>
                <a:spcPct val="30000"/>
              </a:spcBef>
            </a:pPr>
            <a:endParaRPr lang="en-US" sz="18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body" idx="1"/>
          </p:nvPr>
        </p:nvSpPr>
        <p:spPr>
          <a:xfrm>
            <a:off x="685800" y="838200"/>
            <a:ext cx="7848600" cy="1068498"/>
          </a:xfrm>
          <a:noFill/>
        </p:spPr>
        <p:txBody>
          <a:bodyPr lIns="90488" tIns="44450" rIns="90488" bIns="44450"/>
          <a:lstStyle/>
          <a:p>
            <a:pPr marL="342900" indent="-342900"/>
            <a:r>
              <a:rPr lang="en-US" dirty="0"/>
              <a:t>Load/Store Instruction Format (</a:t>
            </a:r>
            <a:r>
              <a:rPr lang="en-US" dirty="0">
                <a:solidFill>
                  <a:schemeClr val="accent1"/>
                </a:solidFill>
              </a:rPr>
              <a:t>I</a:t>
            </a:r>
            <a:r>
              <a:rPr lang="en-US" dirty="0"/>
              <a:t> </a:t>
            </a:r>
            <a:r>
              <a:rPr lang="zh-CN" altLang="en-US" dirty="0" smtClean="0"/>
              <a:t>型</a:t>
            </a:r>
            <a:r>
              <a:rPr lang="en-US" dirty="0" smtClean="0"/>
              <a:t>):</a:t>
            </a:r>
            <a:endParaRPr lang="en-US" dirty="0"/>
          </a:p>
          <a:p>
            <a:pPr marL="342900" indent="-342900">
              <a:lnSpc>
                <a:spcPct val="110000"/>
              </a:lnSpc>
              <a:buFont typeface="Wingdings" panose="05000000000000000000" pitchFamily="2" charset="2"/>
              <a:buNone/>
            </a:pPr>
            <a:r>
              <a:rPr lang="en-US" dirty="0">
                <a:latin typeface="Courier New" panose="02070309020205020404" pitchFamily="49" charset="0"/>
              </a:rPr>
              <a:t>				</a:t>
            </a:r>
            <a:r>
              <a:rPr lang="en-US" dirty="0" err="1">
                <a:latin typeface="Courier New" panose="02070309020205020404" pitchFamily="49" charset="0"/>
              </a:rPr>
              <a:t>lw</a:t>
            </a:r>
            <a:r>
              <a:rPr lang="en-US" dirty="0">
                <a:latin typeface="Courier New" panose="02070309020205020404" pitchFamily="49" charset="0"/>
              </a:rPr>
              <a:t> $t0, 24($</a:t>
            </a:r>
            <a:r>
              <a:rPr lang="en-US" dirty="0" smtClean="0">
                <a:latin typeface="Courier New" panose="02070309020205020404" pitchFamily="49" charset="0"/>
              </a:rPr>
              <a:t>s3)</a:t>
            </a:r>
            <a:endParaRPr lang="en-US" dirty="0">
              <a:solidFill>
                <a:schemeClr val="accent1"/>
              </a:solidFill>
            </a:endParaRPr>
          </a:p>
        </p:txBody>
      </p:sp>
      <p:sp>
        <p:nvSpPr>
          <p:cNvPr id="632835" name="Rectangle 3"/>
          <p:cNvSpPr>
            <a:spLocks noChangeArrowheads="1"/>
          </p:cNvSpPr>
          <p:nvPr/>
        </p:nvSpPr>
        <p:spPr bwMode="auto">
          <a:xfrm>
            <a:off x="225425" y="312738"/>
            <a:ext cx="2817813" cy="477837"/>
          </a:xfrm>
          <a:prstGeom prst="rect">
            <a:avLst/>
          </a:prstGeom>
          <a:noFill/>
          <a:ln w="12700">
            <a:noFill/>
            <a:miter lim="800000"/>
          </a:ln>
          <a:effectLst/>
        </p:spPr>
        <p:txBody>
          <a:bodyPr wrap="none" anchor="ctr"/>
          <a:lstStyle/>
          <a:p>
            <a:endParaRPr lang="en-US"/>
          </a:p>
        </p:txBody>
      </p:sp>
      <p:sp>
        <p:nvSpPr>
          <p:cNvPr id="632836" name="Rectangle 4"/>
          <p:cNvSpPr>
            <a:spLocks noGrp="1" noChangeArrowheads="1"/>
          </p:cNvSpPr>
          <p:nvPr>
            <p:ph type="title"/>
          </p:nvPr>
        </p:nvSpPr>
        <p:spPr>
          <a:xfrm>
            <a:off x="533400" y="283631"/>
            <a:ext cx="8153400" cy="464614"/>
          </a:xfrm>
          <a:noFill/>
        </p:spPr>
        <p:txBody>
          <a:bodyPr lIns="90488" tIns="44450" rIns="90488" bIns="44450" anchor="ctr"/>
          <a:lstStyle/>
          <a:p>
            <a:r>
              <a:rPr lang="zh-CN" altLang="en-US" dirty="0" smtClean="0">
                <a:latin typeface="宋体" panose="02010600030101010101" pitchFamily="2" charset="-122"/>
                <a:ea typeface="宋体" panose="02010600030101010101" pitchFamily="2" charset="-122"/>
              </a:rPr>
              <a:t>机器语言 </a:t>
            </a:r>
            <a:r>
              <a:rPr lang="en-US"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加载指令</a:t>
            </a:r>
            <a:endParaRPr lang="en-US" dirty="0">
              <a:latin typeface="宋体" panose="02010600030101010101" pitchFamily="2" charset="-122"/>
              <a:ea typeface="宋体" panose="02010600030101010101" pitchFamily="2" charset="-122"/>
            </a:endParaRPr>
          </a:p>
        </p:txBody>
      </p:sp>
      <p:grpSp>
        <p:nvGrpSpPr>
          <p:cNvPr id="2" name="Group 5"/>
          <p:cNvGrpSpPr/>
          <p:nvPr/>
        </p:nvGrpSpPr>
        <p:grpSpPr bwMode="auto">
          <a:xfrm>
            <a:off x="1600200" y="2286000"/>
            <a:ext cx="5791200" cy="369888"/>
            <a:chOff x="1056" y="3024"/>
            <a:chExt cx="3648" cy="233"/>
          </a:xfrm>
        </p:grpSpPr>
        <p:sp>
          <p:nvSpPr>
            <p:cNvPr id="632838" name="Rectangle 6"/>
            <p:cNvSpPr>
              <a:spLocks noChangeArrowheads="1"/>
            </p:cNvSpPr>
            <p:nvPr/>
          </p:nvSpPr>
          <p:spPr bwMode="auto">
            <a:xfrm>
              <a:off x="1056" y="3024"/>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632839" name="Line 7"/>
            <p:cNvSpPr>
              <a:spLocks noChangeShapeType="1"/>
            </p:cNvSpPr>
            <p:nvPr/>
          </p:nvSpPr>
          <p:spPr bwMode="auto">
            <a:xfrm>
              <a:off x="1728" y="3024"/>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32840" name="Line 8"/>
            <p:cNvSpPr>
              <a:spLocks noChangeShapeType="1"/>
            </p:cNvSpPr>
            <p:nvPr/>
          </p:nvSpPr>
          <p:spPr bwMode="auto">
            <a:xfrm>
              <a:off x="2300" y="3025"/>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32841" name="Line 9"/>
            <p:cNvSpPr>
              <a:spLocks noChangeShapeType="1"/>
            </p:cNvSpPr>
            <p:nvPr/>
          </p:nvSpPr>
          <p:spPr bwMode="auto">
            <a:xfrm>
              <a:off x="2876" y="3025"/>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32842" name="Text Box 10"/>
            <p:cNvSpPr txBox="1">
              <a:spLocks noChangeArrowheads="1"/>
            </p:cNvSpPr>
            <p:nvPr/>
          </p:nvSpPr>
          <p:spPr bwMode="auto">
            <a:xfrm>
              <a:off x="1200" y="3024"/>
              <a:ext cx="2782" cy="233"/>
            </a:xfrm>
            <a:prstGeom prst="rect">
              <a:avLst/>
            </a:prstGeom>
            <a:noFill/>
            <a:ln w="12700">
              <a:noFill/>
              <a:miter lim="800000"/>
            </a:ln>
            <a:effectLst/>
          </p:spPr>
          <p:txBody>
            <a:bodyPr wrap="none">
              <a:spAutoFit/>
            </a:bodyPr>
            <a:lstStyle/>
            <a:p>
              <a:r>
                <a:rPr lang="en-US" dirty="0" smtClean="0">
                  <a:solidFill>
                    <a:schemeClr val="tx1"/>
                  </a:solidFill>
                </a:rPr>
                <a:t>35            19             8                       24</a:t>
              </a:r>
              <a:r>
                <a:rPr lang="en-US" baseline="-25000" dirty="0" smtClean="0">
                  <a:solidFill>
                    <a:schemeClr val="tx1"/>
                  </a:solidFill>
                </a:rPr>
                <a:t>10</a:t>
              </a:r>
              <a:endParaRPr lang="en-US" baseline="-25000" dirty="0">
                <a:solidFill>
                  <a:schemeClr val="tx1"/>
                </a:solidFill>
              </a:endParaRPr>
            </a:p>
          </p:txBody>
        </p:sp>
      </p:grpSp>
      <p:grpSp>
        <p:nvGrpSpPr>
          <p:cNvPr id="3" name="Group 39"/>
          <p:cNvGrpSpPr/>
          <p:nvPr/>
        </p:nvGrpSpPr>
        <p:grpSpPr bwMode="auto">
          <a:xfrm>
            <a:off x="2057400" y="1524000"/>
            <a:ext cx="1981200" cy="762000"/>
            <a:chOff x="1296" y="1008"/>
            <a:chExt cx="1248" cy="480"/>
          </a:xfrm>
        </p:grpSpPr>
        <p:sp>
          <p:nvSpPr>
            <p:cNvPr id="632860" name="Oval 28"/>
            <p:cNvSpPr>
              <a:spLocks noChangeArrowheads="1"/>
            </p:cNvSpPr>
            <p:nvPr/>
          </p:nvSpPr>
          <p:spPr bwMode="auto">
            <a:xfrm>
              <a:off x="2112" y="1008"/>
              <a:ext cx="432" cy="192"/>
            </a:xfrm>
            <a:prstGeom prst="ellipse">
              <a:avLst/>
            </a:prstGeom>
            <a:noFill/>
            <a:ln w="12700">
              <a:solidFill>
                <a:schemeClr val="accent2"/>
              </a:solidFill>
              <a:round/>
            </a:ln>
            <a:effectLst/>
          </p:spPr>
          <p:txBody>
            <a:bodyPr wrap="none" anchor="ctr"/>
            <a:lstStyle/>
            <a:p>
              <a:endParaRPr lang="en-US"/>
            </a:p>
          </p:txBody>
        </p:sp>
        <p:sp>
          <p:nvSpPr>
            <p:cNvPr id="632861" name="Line 29"/>
            <p:cNvSpPr>
              <a:spLocks noChangeShapeType="1"/>
            </p:cNvSpPr>
            <p:nvPr/>
          </p:nvSpPr>
          <p:spPr bwMode="auto">
            <a:xfrm flipH="1">
              <a:off x="1296" y="1200"/>
              <a:ext cx="960" cy="288"/>
            </a:xfrm>
            <a:prstGeom prst="line">
              <a:avLst/>
            </a:prstGeom>
            <a:noFill/>
            <a:ln w="12700">
              <a:solidFill>
                <a:schemeClr val="accent2"/>
              </a:solidFill>
              <a:round/>
              <a:tailEnd type="triangle" w="med" len="med"/>
            </a:ln>
            <a:effectLst/>
          </p:spPr>
          <p:txBody>
            <a:bodyPr/>
            <a:lstStyle/>
            <a:p>
              <a:endParaRPr lang="en-US"/>
            </a:p>
          </p:txBody>
        </p:sp>
      </p:grpSp>
      <p:grpSp>
        <p:nvGrpSpPr>
          <p:cNvPr id="4" name="Group 41"/>
          <p:cNvGrpSpPr/>
          <p:nvPr/>
        </p:nvGrpSpPr>
        <p:grpSpPr bwMode="auto">
          <a:xfrm>
            <a:off x="4876800" y="1524000"/>
            <a:ext cx="914400" cy="762000"/>
            <a:chOff x="3072" y="1008"/>
            <a:chExt cx="576" cy="480"/>
          </a:xfrm>
        </p:grpSpPr>
        <p:sp>
          <p:nvSpPr>
            <p:cNvPr id="632863" name="Oval 31"/>
            <p:cNvSpPr>
              <a:spLocks noChangeArrowheads="1"/>
            </p:cNvSpPr>
            <p:nvPr/>
          </p:nvSpPr>
          <p:spPr bwMode="auto">
            <a:xfrm>
              <a:off x="3072" y="1008"/>
              <a:ext cx="384" cy="192"/>
            </a:xfrm>
            <a:prstGeom prst="ellipse">
              <a:avLst/>
            </a:prstGeom>
            <a:noFill/>
            <a:ln w="12700">
              <a:solidFill>
                <a:schemeClr val="accent2"/>
              </a:solidFill>
              <a:round/>
            </a:ln>
            <a:effectLst/>
          </p:spPr>
          <p:txBody>
            <a:bodyPr wrap="none" anchor="ctr"/>
            <a:lstStyle/>
            <a:p>
              <a:endParaRPr lang="en-US"/>
            </a:p>
          </p:txBody>
        </p:sp>
        <p:sp>
          <p:nvSpPr>
            <p:cNvPr id="632864" name="Line 32"/>
            <p:cNvSpPr>
              <a:spLocks noChangeShapeType="1"/>
            </p:cNvSpPr>
            <p:nvPr/>
          </p:nvSpPr>
          <p:spPr bwMode="auto">
            <a:xfrm>
              <a:off x="3312" y="1200"/>
              <a:ext cx="336" cy="288"/>
            </a:xfrm>
            <a:prstGeom prst="line">
              <a:avLst/>
            </a:prstGeom>
            <a:noFill/>
            <a:ln w="12700">
              <a:solidFill>
                <a:schemeClr val="accent2"/>
              </a:solidFill>
              <a:round/>
              <a:tailEnd type="triangle" w="med" len="med"/>
            </a:ln>
            <a:effectLst/>
          </p:spPr>
          <p:txBody>
            <a:bodyPr/>
            <a:lstStyle/>
            <a:p>
              <a:endParaRPr lang="en-US"/>
            </a:p>
          </p:txBody>
        </p:sp>
      </p:grpSp>
      <p:grpSp>
        <p:nvGrpSpPr>
          <p:cNvPr id="5" name="Group 42"/>
          <p:cNvGrpSpPr/>
          <p:nvPr/>
        </p:nvGrpSpPr>
        <p:grpSpPr bwMode="auto">
          <a:xfrm>
            <a:off x="3124200" y="1524000"/>
            <a:ext cx="3048000" cy="762000"/>
            <a:chOff x="1968" y="1008"/>
            <a:chExt cx="1920" cy="480"/>
          </a:xfrm>
        </p:grpSpPr>
        <p:sp>
          <p:nvSpPr>
            <p:cNvPr id="632866" name="Oval 34"/>
            <p:cNvSpPr>
              <a:spLocks noChangeArrowheads="1"/>
            </p:cNvSpPr>
            <p:nvPr/>
          </p:nvSpPr>
          <p:spPr bwMode="auto">
            <a:xfrm>
              <a:off x="3456" y="1008"/>
              <a:ext cx="432" cy="192"/>
            </a:xfrm>
            <a:prstGeom prst="ellipse">
              <a:avLst/>
            </a:prstGeom>
            <a:noFill/>
            <a:ln w="12700">
              <a:solidFill>
                <a:schemeClr val="accent2"/>
              </a:solidFill>
              <a:round/>
            </a:ln>
            <a:effectLst/>
          </p:spPr>
          <p:txBody>
            <a:bodyPr wrap="none" anchor="ctr"/>
            <a:lstStyle/>
            <a:p>
              <a:endParaRPr lang="en-US"/>
            </a:p>
          </p:txBody>
        </p:sp>
        <p:sp>
          <p:nvSpPr>
            <p:cNvPr id="632867" name="Line 35"/>
            <p:cNvSpPr>
              <a:spLocks noChangeShapeType="1"/>
            </p:cNvSpPr>
            <p:nvPr/>
          </p:nvSpPr>
          <p:spPr bwMode="auto">
            <a:xfrm flipH="1">
              <a:off x="1968" y="1200"/>
              <a:ext cx="1632" cy="288"/>
            </a:xfrm>
            <a:prstGeom prst="line">
              <a:avLst/>
            </a:prstGeom>
            <a:noFill/>
            <a:ln w="12700">
              <a:solidFill>
                <a:schemeClr val="accent2"/>
              </a:solidFill>
              <a:round/>
              <a:tailEnd type="triangle" w="med" len="med"/>
            </a:ln>
            <a:effectLst/>
          </p:spPr>
          <p:txBody>
            <a:bodyPr/>
            <a:lstStyle/>
            <a:p>
              <a:endParaRPr lang="en-US"/>
            </a:p>
          </p:txBody>
        </p:sp>
      </p:grpSp>
      <p:grpSp>
        <p:nvGrpSpPr>
          <p:cNvPr id="6" name="Group 40"/>
          <p:cNvGrpSpPr/>
          <p:nvPr/>
        </p:nvGrpSpPr>
        <p:grpSpPr bwMode="auto">
          <a:xfrm>
            <a:off x="4038600" y="1524000"/>
            <a:ext cx="685800" cy="762000"/>
            <a:chOff x="2544" y="1008"/>
            <a:chExt cx="432" cy="480"/>
          </a:xfrm>
        </p:grpSpPr>
        <p:sp>
          <p:nvSpPr>
            <p:cNvPr id="632869" name="Oval 37"/>
            <p:cNvSpPr>
              <a:spLocks noChangeArrowheads="1"/>
            </p:cNvSpPr>
            <p:nvPr/>
          </p:nvSpPr>
          <p:spPr bwMode="auto">
            <a:xfrm>
              <a:off x="2544" y="1008"/>
              <a:ext cx="432" cy="192"/>
            </a:xfrm>
            <a:prstGeom prst="ellipse">
              <a:avLst/>
            </a:prstGeom>
            <a:noFill/>
            <a:ln w="12700">
              <a:solidFill>
                <a:schemeClr val="accent2"/>
              </a:solidFill>
              <a:round/>
            </a:ln>
            <a:effectLst/>
          </p:spPr>
          <p:txBody>
            <a:bodyPr wrap="none" anchor="ctr"/>
            <a:lstStyle/>
            <a:p>
              <a:endParaRPr lang="en-US"/>
            </a:p>
          </p:txBody>
        </p:sp>
        <p:sp>
          <p:nvSpPr>
            <p:cNvPr id="632870" name="Line 38"/>
            <p:cNvSpPr>
              <a:spLocks noChangeShapeType="1"/>
            </p:cNvSpPr>
            <p:nvPr/>
          </p:nvSpPr>
          <p:spPr bwMode="auto">
            <a:xfrm flipH="1">
              <a:off x="2592" y="1200"/>
              <a:ext cx="192" cy="288"/>
            </a:xfrm>
            <a:prstGeom prst="line">
              <a:avLst/>
            </a:prstGeom>
            <a:noFill/>
            <a:ln w="12700">
              <a:solidFill>
                <a:schemeClr val="accent2"/>
              </a:solidFill>
              <a:round/>
              <a:tailEnd type="triangle" w="med" len="med"/>
            </a:ln>
            <a:effectLst/>
          </p:spPr>
          <p:txBody>
            <a:bodyPr/>
            <a:lstStyle/>
            <a:p>
              <a:endParaRPr lang="en-US"/>
            </a:p>
          </p:txBody>
        </p:sp>
      </p:grpSp>
      <p:grpSp>
        <p:nvGrpSpPr>
          <p:cNvPr id="7" name="Group 77"/>
          <p:cNvGrpSpPr/>
          <p:nvPr/>
        </p:nvGrpSpPr>
        <p:grpSpPr bwMode="auto">
          <a:xfrm>
            <a:off x="838200" y="2951163"/>
            <a:ext cx="8367714" cy="3681412"/>
            <a:chOff x="528" y="1859"/>
            <a:chExt cx="5271" cy="2319"/>
          </a:xfrm>
        </p:grpSpPr>
        <p:sp>
          <p:nvSpPr>
            <p:cNvPr id="632876" name="Rectangle 44"/>
            <p:cNvSpPr>
              <a:spLocks noChangeArrowheads="1"/>
            </p:cNvSpPr>
            <p:nvPr/>
          </p:nvSpPr>
          <p:spPr bwMode="auto">
            <a:xfrm>
              <a:off x="3248" y="2051"/>
              <a:ext cx="1008" cy="1920"/>
            </a:xfrm>
            <a:prstGeom prst="rect">
              <a:avLst/>
            </a:prstGeom>
            <a:noFill/>
            <a:ln w="12700">
              <a:solidFill>
                <a:schemeClr val="tx1"/>
              </a:solidFill>
              <a:miter lim="800000"/>
            </a:ln>
            <a:effectLst/>
          </p:spPr>
          <p:txBody>
            <a:bodyPr wrap="none" anchor="ctr"/>
            <a:lstStyle/>
            <a:p>
              <a:endParaRPr lang="en-US"/>
            </a:p>
          </p:txBody>
        </p:sp>
        <p:sp>
          <p:nvSpPr>
            <p:cNvPr id="632877" name="Rectangle 45"/>
            <p:cNvSpPr>
              <a:spLocks noChangeArrowheads="1"/>
            </p:cNvSpPr>
            <p:nvPr/>
          </p:nvSpPr>
          <p:spPr bwMode="auto">
            <a:xfrm>
              <a:off x="3440" y="1859"/>
              <a:ext cx="517" cy="207"/>
            </a:xfrm>
            <a:prstGeom prst="rect">
              <a:avLst/>
            </a:prstGeom>
            <a:noFill/>
            <a:ln w="12700">
              <a:noFill/>
              <a:miter lim="800000"/>
            </a:ln>
            <a:effectLst/>
          </p:spPr>
          <p:txBody>
            <a:bodyPr wrap="none" lIns="63500" tIns="25400" rIns="63500" bIns="25400">
              <a:spAutoFit/>
            </a:bodyPr>
            <a:lstStyle/>
            <a:p>
              <a:r>
                <a:rPr lang="zh-CN" altLang="en-US" b="1" dirty="0" smtClean="0">
                  <a:solidFill>
                    <a:schemeClr val="tx1"/>
                  </a:solidFill>
                </a:rPr>
                <a:t>存储器</a:t>
              </a:r>
              <a:endParaRPr lang="en-US" b="1" dirty="0">
                <a:solidFill>
                  <a:schemeClr val="tx1"/>
                </a:solidFill>
              </a:endParaRPr>
            </a:p>
          </p:txBody>
        </p:sp>
        <p:sp>
          <p:nvSpPr>
            <p:cNvPr id="632878" name="Rectangle 46"/>
            <p:cNvSpPr>
              <a:spLocks noChangeArrowheads="1"/>
            </p:cNvSpPr>
            <p:nvPr/>
          </p:nvSpPr>
          <p:spPr bwMode="auto">
            <a:xfrm>
              <a:off x="3584" y="3971"/>
              <a:ext cx="372" cy="207"/>
            </a:xfrm>
            <a:prstGeom prst="rect">
              <a:avLst/>
            </a:prstGeom>
            <a:noFill/>
            <a:ln w="12700">
              <a:noFill/>
              <a:miter lim="800000"/>
            </a:ln>
            <a:effectLst/>
          </p:spPr>
          <p:txBody>
            <a:bodyPr wrap="none" lIns="63500" tIns="25400" rIns="63500" bIns="25400">
              <a:spAutoFit/>
            </a:bodyPr>
            <a:lstStyle/>
            <a:p>
              <a:r>
                <a:rPr lang="zh-CN" altLang="en-US" dirty="0" smtClean="0">
                  <a:solidFill>
                    <a:schemeClr val="tx1"/>
                  </a:solidFill>
                </a:rPr>
                <a:t>数据</a:t>
              </a:r>
              <a:endParaRPr lang="en-US" dirty="0">
                <a:solidFill>
                  <a:schemeClr val="tx1"/>
                </a:solidFill>
              </a:endParaRPr>
            </a:p>
          </p:txBody>
        </p:sp>
        <p:sp>
          <p:nvSpPr>
            <p:cNvPr id="632879" name="Rectangle 47"/>
            <p:cNvSpPr>
              <a:spLocks noChangeArrowheads="1"/>
            </p:cNvSpPr>
            <p:nvPr/>
          </p:nvSpPr>
          <p:spPr bwMode="auto">
            <a:xfrm>
              <a:off x="4256" y="3971"/>
              <a:ext cx="1543" cy="207"/>
            </a:xfrm>
            <a:prstGeom prst="rect">
              <a:avLst/>
            </a:prstGeom>
            <a:noFill/>
            <a:ln w="12700">
              <a:noFill/>
              <a:miter lim="800000"/>
            </a:ln>
            <a:effectLst/>
          </p:spPr>
          <p:txBody>
            <a:bodyPr wrap="none" lIns="63500" tIns="25400" rIns="63500" bIns="25400">
              <a:spAutoFit/>
            </a:bodyPr>
            <a:lstStyle/>
            <a:p>
              <a:r>
                <a:rPr lang="en-US" dirty="0">
                  <a:solidFill>
                    <a:schemeClr val="tx1"/>
                  </a:solidFill>
                </a:rPr>
                <a:t>word address </a:t>
              </a:r>
              <a:r>
                <a:rPr lang="en-US" dirty="0" smtClean="0">
                  <a:solidFill>
                    <a:schemeClr val="tx1"/>
                  </a:solidFill>
                </a:rPr>
                <a:t>(16</a:t>
              </a:r>
              <a:r>
                <a:rPr lang="zh-CN" altLang="en-US" dirty="0" smtClean="0">
                  <a:solidFill>
                    <a:schemeClr val="tx1"/>
                  </a:solidFill>
                </a:rPr>
                <a:t>进制</a:t>
              </a:r>
              <a:r>
                <a:rPr lang="en-US" dirty="0" smtClean="0">
                  <a:solidFill>
                    <a:schemeClr val="tx1"/>
                  </a:solidFill>
                </a:rPr>
                <a:t>)</a:t>
              </a:r>
              <a:endParaRPr lang="en-US" dirty="0">
                <a:solidFill>
                  <a:schemeClr val="tx1"/>
                </a:solidFill>
              </a:endParaRPr>
            </a:p>
          </p:txBody>
        </p:sp>
        <p:sp>
          <p:nvSpPr>
            <p:cNvPr id="632880" name="Rectangle 48"/>
            <p:cNvSpPr>
              <a:spLocks noChangeArrowheads="1"/>
            </p:cNvSpPr>
            <p:nvPr/>
          </p:nvSpPr>
          <p:spPr bwMode="auto">
            <a:xfrm>
              <a:off x="4304" y="3779"/>
              <a:ext cx="872" cy="205"/>
            </a:xfrm>
            <a:prstGeom prst="rect">
              <a:avLst/>
            </a:prstGeom>
            <a:noFill/>
            <a:ln w="12700">
              <a:noFill/>
              <a:miter lim="800000"/>
            </a:ln>
            <a:effectLst/>
          </p:spPr>
          <p:txBody>
            <a:bodyPr wrap="none" lIns="63500" tIns="25400" rIns="63500" bIns="25400">
              <a:spAutoFit/>
            </a:bodyPr>
            <a:lstStyle/>
            <a:p>
              <a:r>
                <a:rPr lang="en-US">
                  <a:solidFill>
                    <a:schemeClr val="tx1"/>
                  </a:solidFill>
                </a:rPr>
                <a:t>0x00000000</a:t>
              </a:r>
              <a:endParaRPr lang="en-US">
                <a:solidFill>
                  <a:schemeClr val="tx1"/>
                </a:solidFill>
              </a:endParaRPr>
            </a:p>
          </p:txBody>
        </p:sp>
        <p:sp>
          <p:nvSpPr>
            <p:cNvPr id="632881" name="Rectangle 49"/>
            <p:cNvSpPr>
              <a:spLocks noChangeArrowheads="1"/>
            </p:cNvSpPr>
            <p:nvPr/>
          </p:nvSpPr>
          <p:spPr bwMode="auto">
            <a:xfrm>
              <a:off x="4304" y="3635"/>
              <a:ext cx="872" cy="205"/>
            </a:xfrm>
            <a:prstGeom prst="rect">
              <a:avLst/>
            </a:prstGeom>
            <a:noFill/>
            <a:ln w="12700">
              <a:noFill/>
              <a:miter lim="800000"/>
            </a:ln>
            <a:effectLst/>
          </p:spPr>
          <p:txBody>
            <a:bodyPr wrap="none" lIns="63500" tIns="25400" rIns="63500" bIns="25400">
              <a:spAutoFit/>
            </a:bodyPr>
            <a:lstStyle/>
            <a:p>
              <a:r>
                <a:rPr lang="en-US">
                  <a:solidFill>
                    <a:schemeClr val="tx1"/>
                  </a:solidFill>
                </a:rPr>
                <a:t>0x00000004</a:t>
              </a:r>
              <a:endParaRPr lang="en-US">
                <a:solidFill>
                  <a:schemeClr val="tx1"/>
                </a:solidFill>
              </a:endParaRPr>
            </a:p>
          </p:txBody>
        </p:sp>
        <p:sp>
          <p:nvSpPr>
            <p:cNvPr id="632882" name="Rectangle 50"/>
            <p:cNvSpPr>
              <a:spLocks noChangeArrowheads="1"/>
            </p:cNvSpPr>
            <p:nvPr/>
          </p:nvSpPr>
          <p:spPr bwMode="auto">
            <a:xfrm>
              <a:off x="4304" y="3491"/>
              <a:ext cx="872" cy="205"/>
            </a:xfrm>
            <a:prstGeom prst="rect">
              <a:avLst/>
            </a:prstGeom>
            <a:noFill/>
            <a:ln w="12700">
              <a:noFill/>
              <a:miter lim="800000"/>
            </a:ln>
            <a:effectLst/>
          </p:spPr>
          <p:txBody>
            <a:bodyPr wrap="none" lIns="63500" tIns="25400" rIns="63500" bIns="25400">
              <a:spAutoFit/>
            </a:bodyPr>
            <a:lstStyle/>
            <a:p>
              <a:r>
                <a:rPr lang="en-US">
                  <a:solidFill>
                    <a:schemeClr val="tx1"/>
                  </a:solidFill>
                </a:rPr>
                <a:t>0x00000008</a:t>
              </a:r>
              <a:endParaRPr lang="en-US">
                <a:solidFill>
                  <a:schemeClr val="tx1"/>
                </a:solidFill>
              </a:endParaRPr>
            </a:p>
          </p:txBody>
        </p:sp>
        <p:sp>
          <p:nvSpPr>
            <p:cNvPr id="632883" name="Rectangle 51"/>
            <p:cNvSpPr>
              <a:spLocks noChangeArrowheads="1"/>
            </p:cNvSpPr>
            <p:nvPr/>
          </p:nvSpPr>
          <p:spPr bwMode="auto">
            <a:xfrm>
              <a:off x="4304" y="3347"/>
              <a:ext cx="864" cy="205"/>
            </a:xfrm>
            <a:prstGeom prst="rect">
              <a:avLst/>
            </a:prstGeom>
            <a:noFill/>
            <a:ln w="12700">
              <a:noFill/>
              <a:miter lim="800000"/>
            </a:ln>
            <a:effectLst/>
          </p:spPr>
          <p:txBody>
            <a:bodyPr wrap="none" lIns="63500" tIns="25400" rIns="63500" bIns="25400">
              <a:spAutoFit/>
            </a:bodyPr>
            <a:lstStyle/>
            <a:p>
              <a:r>
                <a:rPr lang="en-US">
                  <a:solidFill>
                    <a:schemeClr val="tx1"/>
                  </a:solidFill>
                </a:rPr>
                <a:t>0x0000000c</a:t>
              </a:r>
              <a:endParaRPr lang="en-US">
                <a:solidFill>
                  <a:schemeClr val="tx1"/>
                </a:solidFill>
              </a:endParaRPr>
            </a:p>
          </p:txBody>
        </p:sp>
        <p:sp>
          <p:nvSpPr>
            <p:cNvPr id="632884" name="Rectangle 52"/>
            <p:cNvSpPr>
              <a:spLocks noChangeArrowheads="1"/>
            </p:cNvSpPr>
            <p:nvPr/>
          </p:nvSpPr>
          <p:spPr bwMode="auto">
            <a:xfrm>
              <a:off x="4304" y="2038"/>
              <a:ext cx="832" cy="205"/>
            </a:xfrm>
            <a:prstGeom prst="rect">
              <a:avLst/>
            </a:prstGeom>
            <a:noFill/>
            <a:ln w="12700">
              <a:noFill/>
              <a:miter lim="800000"/>
            </a:ln>
            <a:effectLst/>
          </p:spPr>
          <p:txBody>
            <a:bodyPr wrap="none" lIns="63500" tIns="25400" rIns="63500" bIns="25400">
              <a:spAutoFit/>
            </a:bodyPr>
            <a:lstStyle/>
            <a:p>
              <a:r>
                <a:rPr lang="en-US">
                  <a:solidFill>
                    <a:schemeClr val="tx1"/>
                  </a:solidFill>
                </a:rPr>
                <a:t>0xf f f f f f f f</a:t>
              </a:r>
              <a:endParaRPr lang="en-US">
                <a:solidFill>
                  <a:schemeClr val="tx1"/>
                </a:solidFill>
              </a:endParaRPr>
            </a:p>
          </p:txBody>
        </p:sp>
        <p:sp>
          <p:nvSpPr>
            <p:cNvPr id="632885" name="Line 53"/>
            <p:cNvSpPr>
              <a:spLocks noChangeShapeType="1"/>
            </p:cNvSpPr>
            <p:nvPr/>
          </p:nvSpPr>
          <p:spPr bwMode="auto">
            <a:xfrm>
              <a:off x="2912" y="3040"/>
              <a:ext cx="336" cy="0"/>
            </a:xfrm>
            <a:prstGeom prst="line">
              <a:avLst/>
            </a:prstGeom>
            <a:noFill/>
            <a:ln w="12700">
              <a:solidFill>
                <a:schemeClr val="tx1"/>
              </a:solidFill>
              <a:round/>
              <a:tailEnd type="triangle" w="med" len="med"/>
            </a:ln>
            <a:effectLst/>
          </p:spPr>
          <p:txBody>
            <a:bodyPr/>
            <a:lstStyle/>
            <a:p>
              <a:endParaRPr lang="en-US"/>
            </a:p>
          </p:txBody>
        </p:sp>
        <p:sp>
          <p:nvSpPr>
            <p:cNvPr id="632886" name="Line 54"/>
            <p:cNvSpPr>
              <a:spLocks noChangeShapeType="1"/>
            </p:cNvSpPr>
            <p:nvPr/>
          </p:nvSpPr>
          <p:spPr bwMode="auto">
            <a:xfrm>
              <a:off x="3248" y="2944"/>
              <a:ext cx="1008" cy="0"/>
            </a:xfrm>
            <a:prstGeom prst="line">
              <a:avLst/>
            </a:prstGeom>
            <a:noFill/>
            <a:ln w="12700">
              <a:solidFill>
                <a:schemeClr val="tx1"/>
              </a:solidFill>
              <a:round/>
            </a:ln>
            <a:effectLst/>
          </p:spPr>
          <p:txBody>
            <a:bodyPr/>
            <a:lstStyle/>
            <a:p>
              <a:endParaRPr lang="en-US"/>
            </a:p>
          </p:txBody>
        </p:sp>
        <p:sp>
          <p:nvSpPr>
            <p:cNvPr id="632887" name="Line 55"/>
            <p:cNvSpPr>
              <a:spLocks noChangeShapeType="1"/>
            </p:cNvSpPr>
            <p:nvPr/>
          </p:nvSpPr>
          <p:spPr bwMode="auto">
            <a:xfrm>
              <a:off x="3248" y="3088"/>
              <a:ext cx="1008" cy="0"/>
            </a:xfrm>
            <a:prstGeom prst="line">
              <a:avLst/>
            </a:prstGeom>
            <a:noFill/>
            <a:ln w="12700">
              <a:solidFill>
                <a:schemeClr val="tx1"/>
              </a:solidFill>
              <a:round/>
            </a:ln>
            <a:effectLst/>
          </p:spPr>
          <p:txBody>
            <a:bodyPr/>
            <a:lstStyle/>
            <a:p>
              <a:endParaRPr lang="en-US"/>
            </a:p>
          </p:txBody>
        </p:sp>
        <p:sp>
          <p:nvSpPr>
            <p:cNvPr id="632888" name="Line 56"/>
            <p:cNvSpPr>
              <a:spLocks noChangeShapeType="1"/>
            </p:cNvSpPr>
            <p:nvPr/>
          </p:nvSpPr>
          <p:spPr bwMode="auto">
            <a:xfrm>
              <a:off x="3248" y="3827"/>
              <a:ext cx="1008" cy="0"/>
            </a:xfrm>
            <a:prstGeom prst="line">
              <a:avLst/>
            </a:prstGeom>
            <a:noFill/>
            <a:ln w="12700">
              <a:solidFill>
                <a:schemeClr val="tx1"/>
              </a:solidFill>
              <a:round/>
            </a:ln>
            <a:effectLst/>
          </p:spPr>
          <p:txBody>
            <a:bodyPr/>
            <a:lstStyle/>
            <a:p>
              <a:endParaRPr lang="en-US"/>
            </a:p>
          </p:txBody>
        </p:sp>
        <p:sp>
          <p:nvSpPr>
            <p:cNvPr id="632889" name="Line 57"/>
            <p:cNvSpPr>
              <a:spLocks noChangeShapeType="1"/>
            </p:cNvSpPr>
            <p:nvPr/>
          </p:nvSpPr>
          <p:spPr bwMode="auto">
            <a:xfrm>
              <a:off x="3248" y="3683"/>
              <a:ext cx="1008" cy="0"/>
            </a:xfrm>
            <a:prstGeom prst="line">
              <a:avLst/>
            </a:prstGeom>
            <a:noFill/>
            <a:ln w="12700">
              <a:solidFill>
                <a:schemeClr val="tx1"/>
              </a:solidFill>
              <a:round/>
            </a:ln>
            <a:effectLst/>
          </p:spPr>
          <p:txBody>
            <a:bodyPr/>
            <a:lstStyle/>
            <a:p>
              <a:endParaRPr lang="en-US"/>
            </a:p>
          </p:txBody>
        </p:sp>
        <p:sp>
          <p:nvSpPr>
            <p:cNvPr id="632890" name="Line 58"/>
            <p:cNvSpPr>
              <a:spLocks noChangeShapeType="1"/>
            </p:cNvSpPr>
            <p:nvPr/>
          </p:nvSpPr>
          <p:spPr bwMode="auto">
            <a:xfrm>
              <a:off x="3248" y="3539"/>
              <a:ext cx="1008" cy="0"/>
            </a:xfrm>
            <a:prstGeom prst="line">
              <a:avLst/>
            </a:prstGeom>
            <a:noFill/>
            <a:ln w="12700">
              <a:solidFill>
                <a:schemeClr val="tx1"/>
              </a:solidFill>
              <a:round/>
            </a:ln>
            <a:effectLst/>
          </p:spPr>
          <p:txBody>
            <a:bodyPr/>
            <a:lstStyle/>
            <a:p>
              <a:endParaRPr lang="en-US"/>
            </a:p>
          </p:txBody>
        </p:sp>
        <p:sp>
          <p:nvSpPr>
            <p:cNvPr id="632891" name="Line 59"/>
            <p:cNvSpPr>
              <a:spLocks noChangeShapeType="1"/>
            </p:cNvSpPr>
            <p:nvPr/>
          </p:nvSpPr>
          <p:spPr bwMode="auto">
            <a:xfrm>
              <a:off x="3248" y="3395"/>
              <a:ext cx="1008" cy="0"/>
            </a:xfrm>
            <a:prstGeom prst="line">
              <a:avLst/>
            </a:prstGeom>
            <a:noFill/>
            <a:ln w="12700">
              <a:solidFill>
                <a:schemeClr val="tx1"/>
              </a:solidFill>
              <a:round/>
            </a:ln>
            <a:effectLst/>
          </p:spPr>
          <p:txBody>
            <a:bodyPr/>
            <a:lstStyle/>
            <a:p>
              <a:endParaRPr lang="en-US"/>
            </a:p>
          </p:txBody>
        </p:sp>
        <p:sp>
          <p:nvSpPr>
            <p:cNvPr id="632892" name="Rectangle 60"/>
            <p:cNvSpPr>
              <a:spLocks noChangeArrowheads="1"/>
            </p:cNvSpPr>
            <p:nvPr/>
          </p:nvSpPr>
          <p:spPr bwMode="auto">
            <a:xfrm>
              <a:off x="2576" y="2944"/>
              <a:ext cx="368" cy="224"/>
            </a:xfrm>
            <a:prstGeom prst="rect">
              <a:avLst/>
            </a:prstGeom>
            <a:noFill/>
            <a:ln w="12700">
              <a:noFill/>
              <a:miter lim="800000"/>
            </a:ln>
            <a:effectLst/>
          </p:spPr>
          <p:txBody>
            <a:bodyPr wrap="none" lIns="63500" tIns="25400" rIns="63500" bIns="25400">
              <a:spAutoFit/>
            </a:bodyPr>
            <a:lstStyle/>
            <a:p>
              <a:r>
                <a:rPr lang="en-US" sz="2000" dirty="0">
                  <a:solidFill>
                    <a:schemeClr val="tx1"/>
                  </a:solidFill>
                  <a:latin typeface="Courier New" panose="02070309020205020404" pitchFamily="49" charset="0"/>
                </a:rPr>
                <a:t>$</a:t>
              </a:r>
              <a:r>
                <a:rPr lang="en-US" sz="2000" dirty="0" smtClean="0">
                  <a:solidFill>
                    <a:schemeClr val="tx1"/>
                  </a:solidFill>
                  <a:latin typeface="Courier New" panose="02070309020205020404" pitchFamily="49" charset="0"/>
                </a:rPr>
                <a:t>s3</a:t>
              </a:r>
              <a:endParaRPr lang="en-US" sz="2000" dirty="0">
                <a:solidFill>
                  <a:schemeClr val="tx1"/>
                </a:solidFill>
                <a:latin typeface="Courier New" panose="02070309020205020404" pitchFamily="49" charset="0"/>
              </a:endParaRPr>
            </a:p>
          </p:txBody>
        </p:sp>
        <p:sp>
          <p:nvSpPr>
            <p:cNvPr id="632893" name="Rectangle 61"/>
            <p:cNvSpPr>
              <a:spLocks noChangeArrowheads="1"/>
            </p:cNvSpPr>
            <p:nvPr/>
          </p:nvSpPr>
          <p:spPr bwMode="auto">
            <a:xfrm>
              <a:off x="4304" y="2896"/>
              <a:ext cx="872" cy="205"/>
            </a:xfrm>
            <a:prstGeom prst="rect">
              <a:avLst/>
            </a:prstGeom>
            <a:noFill/>
            <a:ln w="12700">
              <a:noFill/>
              <a:miter lim="800000"/>
            </a:ln>
            <a:effectLst/>
          </p:spPr>
          <p:txBody>
            <a:bodyPr wrap="none" lIns="63500" tIns="25400" rIns="63500" bIns="25400">
              <a:spAutoFit/>
            </a:bodyPr>
            <a:lstStyle/>
            <a:p>
              <a:r>
                <a:rPr lang="en-US">
                  <a:solidFill>
                    <a:schemeClr val="tx1"/>
                  </a:solidFill>
                </a:rPr>
                <a:t>0x12004094</a:t>
              </a:r>
              <a:endParaRPr lang="en-US">
                <a:solidFill>
                  <a:schemeClr val="tx1"/>
                </a:solidFill>
              </a:endParaRPr>
            </a:p>
          </p:txBody>
        </p:sp>
        <p:sp>
          <p:nvSpPr>
            <p:cNvPr id="632894" name="Line 62"/>
            <p:cNvSpPr>
              <a:spLocks noChangeShapeType="1"/>
            </p:cNvSpPr>
            <p:nvPr/>
          </p:nvSpPr>
          <p:spPr bwMode="auto">
            <a:xfrm>
              <a:off x="3248" y="2182"/>
              <a:ext cx="1008" cy="0"/>
            </a:xfrm>
            <a:prstGeom prst="line">
              <a:avLst/>
            </a:prstGeom>
            <a:noFill/>
            <a:ln w="12700">
              <a:solidFill>
                <a:schemeClr val="tx1"/>
              </a:solidFill>
              <a:round/>
            </a:ln>
            <a:effectLst/>
          </p:spPr>
          <p:txBody>
            <a:bodyPr/>
            <a:lstStyle/>
            <a:p>
              <a:endParaRPr lang="en-US"/>
            </a:p>
          </p:txBody>
        </p:sp>
        <p:sp>
          <p:nvSpPr>
            <p:cNvPr id="632895" name="Rectangle 63"/>
            <p:cNvSpPr>
              <a:spLocks noChangeArrowheads="1"/>
            </p:cNvSpPr>
            <p:nvPr/>
          </p:nvSpPr>
          <p:spPr bwMode="auto">
            <a:xfrm>
              <a:off x="528" y="2016"/>
              <a:ext cx="1179" cy="226"/>
            </a:xfrm>
            <a:prstGeom prst="rect">
              <a:avLst/>
            </a:prstGeom>
            <a:noFill/>
            <a:ln w="12700">
              <a:noFill/>
              <a:miter lim="800000"/>
            </a:ln>
            <a:effectLst/>
          </p:spPr>
          <p:txBody>
            <a:bodyPr wrap="none" lIns="63500" tIns="25400" rIns="63500" bIns="25400">
              <a:spAutoFit/>
            </a:bodyPr>
            <a:lstStyle/>
            <a:p>
              <a:r>
                <a:rPr lang="en-US" sz="2000" dirty="0">
                  <a:solidFill>
                    <a:schemeClr val="tx1"/>
                  </a:solidFill>
                  <a:latin typeface="Courier New" panose="02070309020205020404" pitchFamily="49" charset="0"/>
                </a:rPr>
                <a:t>24</a:t>
              </a:r>
              <a:r>
                <a:rPr lang="en-US" sz="2000" baseline="-25000" dirty="0">
                  <a:solidFill>
                    <a:schemeClr val="tx1"/>
                  </a:solidFill>
                  <a:latin typeface="Courier New" panose="02070309020205020404" pitchFamily="49" charset="0"/>
                </a:rPr>
                <a:t>10</a:t>
              </a:r>
              <a:r>
                <a:rPr lang="en-US" sz="2000" dirty="0">
                  <a:solidFill>
                    <a:schemeClr val="tx1"/>
                  </a:solidFill>
                  <a:latin typeface="Courier New" panose="02070309020205020404" pitchFamily="49" charset="0"/>
                </a:rPr>
                <a:t> + $</a:t>
              </a:r>
              <a:r>
                <a:rPr lang="en-US" sz="2000" dirty="0" smtClean="0">
                  <a:solidFill>
                    <a:schemeClr val="tx1"/>
                  </a:solidFill>
                  <a:latin typeface="Courier New" panose="02070309020205020404" pitchFamily="49" charset="0"/>
                </a:rPr>
                <a:t>s3 </a:t>
              </a:r>
              <a:r>
                <a:rPr lang="en-US" sz="2000" dirty="0">
                  <a:solidFill>
                    <a:schemeClr val="tx1"/>
                  </a:solidFill>
                  <a:latin typeface="Courier New" panose="02070309020205020404" pitchFamily="49" charset="0"/>
                </a:rPr>
                <a:t>=</a:t>
              </a:r>
              <a:endParaRPr lang="en-US" sz="2000" dirty="0">
                <a:solidFill>
                  <a:schemeClr val="tx1"/>
                </a:solidFill>
                <a:latin typeface="Courier New" panose="02070309020205020404" pitchFamily="49" charset="0"/>
              </a:endParaRPr>
            </a:p>
          </p:txBody>
        </p:sp>
      </p:grpSp>
      <p:grpSp>
        <p:nvGrpSpPr>
          <p:cNvPr id="8" name="Group 65"/>
          <p:cNvGrpSpPr/>
          <p:nvPr/>
        </p:nvGrpSpPr>
        <p:grpSpPr bwMode="auto">
          <a:xfrm>
            <a:off x="762000" y="3886200"/>
            <a:ext cx="3052763" cy="1511300"/>
            <a:chOff x="432" y="1920"/>
            <a:chExt cx="1923" cy="952"/>
          </a:xfrm>
        </p:grpSpPr>
        <p:sp>
          <p:nvSpPr>
            <p:cNvPr id="632898" name="Rectangle 66"/>
            <p:cNvSpPr>
              <a:spLocks noChangeArrowheads="1"/>
            </p:cNvSpPr>
            <p:nvPr/>
          </p:nvSpPr>
          <p:spPr bwMode="auto">
            <a:xfrm>
              <a:off x="432" y="1920"/>
              <a:ext cx="1923" cy="952"/>
            </a:xfrm>
            <a:prstGeom prst="rect">
              <a:avLst/>
            </a:prstGeom>
            <a:noFill/>
            <a:ln w="12700">
              <a:noFill/>
              <a:miter lim="800000"/>
            </a:ln>
            <a:effectLst/>
          </p:spPr>
          <p:txBody>
            <a:bodyPr wrap="none" lIns="63500" tIns="25400" rIns="63500" bIns="25400">
              <a:spAutoFit/>
            </a:bodyPr>
            <a:lstStyle/>
            <a:p>
              <a:r>
                <a:rPr lang="en-US" sz="2400">
                  <a:solidFill>
                    <a:schemeClr val="accent2"/>
                  </a:solidFill>
                </a:rPr>
                <a:t>   . . . 0001 1000</a:t>
              </a:r>
              <a:endParaRPr lang="en-US" sz="2400">
                <a:solidFill>
                  <a:schemeClr val="accent2"/>
                </a:solidFill>
              </a:endParaRPr>
            </a:p>
            <a:p>
              <a:r>
                <a:rPr lang="en-US" sz="2400">
                  <a:solidFill>
                    <a:schemeClr val="accent2"/>
                  </a:solidFill>
                </a:rPr>
                <a:t>+ . . . 1001 0100</a:t>
              </a:r>
              <a:endParaRPr lang="en-US" sz="2400">
                <a:solidFill>
                  <a:schemeClr val="accent2"/>
                </a:solidFill>
              </a:endParaRPr>
            </a:p>
            <a:p>
              <a:r>
                <a:rPr lang="en-US" sz="2400">
                  <a:solidFill>
                    <a:schemeClr val="accent2"/>
                  </a:solidFill>
                </a:rPr>
                <a:t>   . . . 1010 1100 =</a:t>
              </a:r>
              <a:endParaRPr lang="en-US" sz="2400">
                <a:solidFill>
                  <a:schemeClr val="accent2"/>
                </a:solidFill>
              </a:endParaRPr>
            </a:p>
            <a:p>
              <a:r>
                <a:rPr lang="en-US" sz="2400">
                  <a:solidFill>
                    <a:schemeClr val="accent2"/>
                  </a:solidFill>
                </a:rPr>
                <a:t>               0x120040ac</a:t>
              </a:r>
              <a:endParaRPr lang="en-US" sz="2400">
                <a:solidFill>
                  <a:schemeClr val="accent2"/>
                </a:solidFill>
              </a:endParaRPr>
            </a:p>
          </p:txBody>
        </p:sp>
        <p:sp>
          <p:nvSpPr>
            <p:cNvPr id="632899" name="Line 67"/>
            <p:cNvSpPr>
              <a:spLocks noChangeShapeType="1"/>
            </p:cNvSpPr>
            <p:nvPr/>
          </p:nvSpPr>
          <p:spPr bwMode="auto">
            <a:xfrm>
              <a:off x="672" y="2400"/>
              <a:ext cx="1200" cy="0"/>
            </a:xfrm>
            <a:prstGeom prst="line">
              <a:avLst/>
            </a:prstGeom>
            <a:noFill/>
            <a:ln w="28575">
              <a:solidFill>
                <a:schemeClr val="accent2"/>
              </a:solidFill>
              <a:round/>
            </a:ln>
            <a:effectLst/>
          </p:spPr>
          <p:txBody>
            <a:bodyPr/>
            <a:lstStyle/>
            <a:p>
              <a:endParaRPr lang="en-US"/>
            </a:p>
          </p:txBody>
        </p:sp>
      </p:grpSp>
      <p:grpSp>
        <p:nvGrpSpPr>
          <p:cNvPr id="9" name="Group 76"/>
          <p:cNvGrpSpPr/>
          <p:nvPr/>
        </p:nvGrpSpPr>
        <p:grpSpPr bwMode="auto">
          <a:xfrm>
            <a:off x="4114800" y="4038600"/>
            <a:ext cx="4114800" cy="431800"/>
            <a:chOff x="2592" y="2560"/>
            <a:chExt cx="2592" cy="272"/>
          </a:xfrm>
        </p:grpSpPr>
        <p:sp>
          <p:nvSpPr>
            <p:cNvPr id="632901" name="Line 69"/>
            <p:cNvSpPr>
              <a:spLocks noChangeShapeType="1"/>
            </p:cNvSpPr>
            <p:nvPr/>
          </p:nvSpPr>
          <p:spPr bwMode="auto">
            <a:xfrm>
              <a:off x="3120" y="2704"/>
              <a:ext cx="336" cy="0"/>
            </a:xfrm>
            <a:prstGeom prst="line">
              <a:avLst/>
            </a:prstGeom>
            <a:noFill/>
            <a:ln w="12700">
              <a:solidFill>
                <a:schemeClr val="tx1"/>
              </a:solidFill>
              <a:round/>
              <a:headEnd type="triangle" w="med" len="med"/>
            </a:ln>
            <a:effectLst/>
          </p:spPr>
          <p:txBody>
            <a:bodyPr/>
            <a:lstStyle/>
            <a:p>
              <a:endParaRPr lang="en-US"/>
            </a:p>
          </p:txBody>
        </p:sp>
        <p:sp>
          <p:nvSpPr>
            <p:cNvPr id="632902" name="Line 70"/>
            <p:cNvSpPr>
              <a:spLocks noChangeShapeType="1"/>
            </p:cNvSpPr>
            <p:nvPr/>
          </p:nvSpPr>
          <p:spPr bwMode="auto">
            <a:xfrm>
              <a:off x="3264" y="2608"/>
              <a:ext cx="1008" cy="0"/>
            </a:xfrm>
            <a:prstGeom prst="line">
              <a:avLst/>
            </a:prstGeom>
            <a:noFill/>
            <a:ln w="12700">
              <a:solidFill>
                <a:schemeClr val="tx1"/>
              </a:solidFill>
              <a:round/>
            </a:ln>
            <a:effectLst/>
          </p:spPr>
          <p:txBody>
            <a:bodyPr/>
            <a:lstStyle/>
            <a:p>
              <a:endParaRPr lang="en-US"/>
            </a:p>
          </p:txBody>
        </p:sp>
        <p:sp>
          <p:nvSpPr>
            <p:cNvPr id="632903" name="Line 71"/>
            <p:cNvSpPr>
              <a:spLocks noChangeShapeType="1"/>
            </p:cNvSpPr>
            <p:nvPr/>
          </p:nvSpPr>
          <p:spPr bwMode="auto">
            <a:xfrm>
              <a:off x="3264" y="2752"/>
              <a:ext cx="1008" cy="0"/>
            </a:xfrm>
            <a:prstGeom prst="line">
              <a:avLst/>
            </a:prstGeom>
            <a:noFill/>
            <a:ln w="12700">
              <a:solidFill>
                <a:schemeClr val="tx1"/>
              </a:solidFill>
              <a:round/>
            </a:ln>
            <a:effectLst/>
          </p:spPr>
          <p:txBody>
            <a:bodyPr/>
            <a:lstStyle/>
            <a:p>
              <a:endParaRPr lang="en-US"/>
            </a:p>
          </p:txBody>
        </p:sp>
        <p:sp>
          <p:nvSpPr>
            <p:cNvPr id="632905" name="Rectangle 73"/>
            <p:cNvSpPr>
              <a:spLocks noChangeArrowheads="1"/>
            </p:cNvSpPr>
            <p:nvPr/>
          </p:nvSpPr>
          <p:spPr bwMode="auto">
            <a:xfrm>
              <a:off x="4320" y="2560"/>
              <a:ext cx="864" cy="205"/>
            </a:xfrm>
            <a:prstGeom prst="rect">
              <a:avLst/>
            </a:prstGeom>
            <a:noFill/>
            <a:ln w="12700">
              <a:noFill/>
              <a:miter lim="800000"/>
            </a:ln>
            <a:effectLst/>
          </p:spPr>
          <p:txBody>
            <a:bodyPr wrap="none" lIns="63500" tIns="25400" rIns="63500" bIns="25400">
              <a:spAutoFit/>
            </a:bodyPr>
            <a:lstStyle/>
            <a:p>
              <a:r>
                <a:rPr lang="en-US">
                  <a:solidFill>
                    <a:schemeClr val="tx1"/>
                  </a:solidFill>
                </a:rPr>
                <a:t>0x120040ac</a:t>
              </a:r>
              <a:endParaRPr lang="en-US">
                <a:solidFill>
                  <a:schemeClr val="tx1"/>
                </a:solidFill>
              </a:endParaRPr>
            </a:p>
          </p:txBody>
        </p:sp>
        <p:sp>
          <p:nvSpPr>
            <p:cNvPr id="632906" name="Rectangle 74"/>
            <p:cNvSpPr>
              <a:spLocks noChangeArrowheads="1"/>
            </p:cNvSpPr>
            <p:nvPr/>
          </p:nvSpPr>
          <p:spPr bwMode="auto">
            <a:xfrm>
              <a:off x="2592" y="2608"/>
              <a:ext cx="560" cy="224"/>
            </a:xfrm>
            <a:prstGeom prst="rect">
              <a:avLst/>
            </a:prstGeom>
            <a:noFill/>
            <a:ln w="12700">
              <a:noFill/>
              <a:miter lim="800000"/>
            </a:ln>
            <a:effectLst/>
          </p:spPr>
          <p:txBody>
            <a:bodyPr wrap="none" lIns="63500" tIns="25400" rIns="63500" bIns="25400">
              <a:spAutoFit/>
            </a:bodyPr>
            <a:lstStyle/>
            <a:p>
              <a:r>
                <a:rPr lang="en-US" sz="2000">
                  <a:solidFill>
                    <a:schemeClr val="tx1"/>
                  </a:solidFill>
                  <a:latin typeface="Courier New" panose="02070309020205020404" pitchFamily="49" charset="0"/>
                </a:rPr>
                <a:t> $t0 </a:t>
              </a:r>
              <a:endParaRPr lang="en-US" sz="2000">
                <a:solidFill>
                  <a:schemeClr val="tx1"/>
                </a:solidFill>
                <a:latin typeface="Courier New" panose="02070309020205020404" pitchFamily="49" charset="0"/>
              </a:endParaRPr>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533400" y="304800"/>
            <a:ext cx="2930525" cy="422275"/>
          </a:xfrm>
        </p:spPr>
        <p:txBody>
          <a:bodyPr/>
          <a:lstStyle/>
          <a:p>
            <a:r>
              <a:rPr lang="zh-CN" altLang="en-US" dirty="0" smtClean="0">
                <a:latin typeface="宋体" panose="02010600030101010101" pitchFamily="2" charset="-122"/>
                <a:ea typeface="宋体" panose="02010600030101010101" pitchFamily="2" charset="-122"/>
              </a:rPr>
              <a:t>字节寻址</a:t>
            </a:r>
            <a:endParaRPr lang="en-US" dirty="0">
              <a:latin typeface="宋体" panose="02010600030101010101" pitchFamily="2" charset="-122"/>
              <a:ea typeface="宋体" panose="02010600030101010101" pitchFamily="2" charset="-122"/>
            </a:endParaRPr>
          </a:p>
        </p:txBody>
      </p:sp>
      <p:sp>
        <p:nvSpPr>
          <p:cNvPr id="594947" name="Rectangle 3"/>
          <p:cNvSpPr>
            <a:spLocks noGrp="1" noChangeArrowheads="1"/>
          </p:cNvSpPr>
          <p:nvPr>
            <p:ph type="body" idx="1"/>
          </p:nvPr>
        </p:nvSpPr>
        <p:spPr>
          <a:xfrm>
            <a:off x="685800" y="914400"/>
            <a:ext cx="7848600" cy="3238322"/>
          </a:xfrm>
        </p:spPr>
        <p:txBody>
          <a:bodyPr/>
          <a:lstStyle/>
          <a:p>
            <a:r>
              <a:rPr lang="zh-CN" altLang="en-US" dirty="0" smtClean="0"/>
              <a:t>因为很多程序都用到</a:t>
            </a:r>
            <a:r>
              <a:rPr lang="en-US" altLang="zh-CN" dirty="0" smtClean="0"/>
              <a:t>8</a:t>
            </a:r>
            <a:r>
              <a:rPr lang="zh-CN" altLang="en-US" dirty="0" smtClean="0"/>
              <a:t>位字节，大多数体系结构按字节编址</a:t>
            </a:r>
            <a:endParaRPr lang="en-US" dirty="0"/>
          </a:p>
          <a:p>
            <a:pPr lvl="1"/>
            <a:r>
              <a:rPr lang="zh-CN" altLang="en-US" dirty="0" smtClean="0">
                <a:solidFill>
                  <a:schemeClr val="accent1"/>
                </a:solidFill>
              </a:rPr>
              <a:t>对齐限制</a:t>
            </a:r>
            <a:r>
              <a:rPr lang="en-US" dirty="0" smtClean="0">
                <a:solidFill>
                  <a:schemeClr val="accent1"/>
                </a:solidFill>
              </a:rPr>
              <a:t> </a:t>
            </a:r>
            <a:r>
              <a:rPr lang="en-US" dirty="0" smtClean="0"/>
              <a:t>– </a:t>
            </a:r>
            <a:r>
              <a:rPr lang="zh-CN" altLang="en-US" dirty="0" smtClean="0"/>
              <a:t>数据地址与存储器的自然边界对齐的要求</a:t>
            </a:r>
            <a:r>
              <a:rPr lang="en-US" dirty="0" smtClean="0"/>
              <a:t> (</a:t>
            </a:r>
            <a:r>
              <a:rPr lang="en-US" altLang="zh-CN" dirty="0" smtClean="0"/>
              <a:t>MIPS</a:t>
            </a:r>
            <a:r>
              <a:rPr lang="zh-CN" altLang="en-US" dirty="0" smtClean="0"/>
              <a:t>中，字的起始地址必须是</a:t>
            </a:r>
            <a:r>
              <a:rPr lang="en-US" altLang="zh-CN" dirty="0" smtClean="0"/>
              <a:t>4</a:t>
            </a:r>
            <a:r>
              <a:rPr lang="zh-CN" altLang="en-US" dirty="0" smtClean="0"/>
              <a:t>的倍数</a:t>
            </a:r>
            <a:r>
              <a:rPr lang="en-US" dirty="0" smtClean="0"/>
              <a:t>)</a:t>
            </a:r>
            <a:endParaRPr lang="en-US" dirty="0"/>
          </a:p>
          <a:p>
            <a:r>
              <a:rPr lang="zh-CN" altLang="en-US" dirty="0" smtClean="0">
                <a:solidFill>
                  <a:srgbClr val="00B7A5"/>
                </a:solidFill>
              </a:rPr>
              <a:t>大端</a:t>
            </a:r>
            <a:r>
              <a:rPr lang="en-US" dirty="0" smtClean="0">
                <a:solidFill>
                  <a:srgbClr val="00B7A5"/>
                </a:solidFill>
              </a:rPr>
              <a:t>:</a:t>
            </a:r>
            <a:r>
              <a:rPr lang="en-US" dirty="0"/>
              <a:t>	 </a:t>
            </a:r>
            <a:r>
              <a:rPr lang="zh-CN" altLang="en-US" dirty="0" smtClean="0"/>
              <a:t>最左边字节的地址作为字地址</a:t>
            </a:r>
            <a:endParaRPr lang="en-US" dirty="0"/>
          </a:p>
          <a:p>
            <a:pPr lvl="2">
              <a:buFontTx/>
              <a:buNone/>
            </a:pPr>
            <a:r>
              <a:rPr lang="en-US" dirty="0"/>
              <a:t> </a:t>
            </a:r>
            <a:r>
              <a:rPr lang="zh-CN" altLang="en-US" dirty="0" smtClean="0"/>
              <a:t>采用大端的：</a:t>
            </a:r>
            <a:r>
              <a:rPr lang="en-US" dirty="0" smtClean="0"/>
              <a:t>IBM </a:t>
            </a:r>
            <a:r>
              <a:rPr lang="en-US" dirty="0"/>
              <a:t>360/370, Motorola 68k, </a:t>
            </a:r>
            <a:r>
              <a:rPr lang="en-US" dirty="0">
                <a:solidFill>
                  <a:schemeClr val="accent1"/>
                </a:solidFill>
              </a:rPr>
              <a:t>MIPS</a:t>
            </a:r>
            <a:r>
              <a:rPr lang="en-US" dirty="0"/>
              <a:t>, </a:t>
            </a:r>
            <a:r>
              <a:rPr lang="en-US" dirty="0" err="1"/>
              <a:t>Sparc</a:t>
            </a:r>
            <a:r>
              <a:rPr lang="en-US" dirty="0"/>
              <a:t>, HP PA</a:t>
            </a:r>
            <a:endParaRPr lang="en-US" sz="2000" dirty="0"/>
          </a:p>
          <a:p>
            <a:r>
              <a:rPr lang="zh-CN" altLang="en-US" dirty="0" smtClean="0">
                <a:solidFill>
                  <a:schemeClr val="accent1"/>
                </a:solidFill>
              </a:rPr>
              <a:t>小端</a:t>
            </a:r>
            <a:r>
              <a:rPr lang="en-US" dirty="0" smtClean="0"/>
              <a:t>:</a:t>
            </a:r>
            <a:r>
              <a:rPr lang="en-US" dirty="0"/>
              <a:t>	</a:t>
            </a:r>
            <a:r>
              <a:rPr lang="zh-CN" altLang="en-US" dirty="0" smtClean="0"/>
              <a:t>最右边字节的地址作为字地址</a:t>
            </a:r>
            <a:endParaRPr lang="en-US" dirty="0"/>
          </a:p>
          <a:p>
            <a:pPr lvl="2">
              <a:buFontTx/>
              <a:buNone/>
            </a:pPr>
            <a:r>
              <a:rPr lang="zh-CN" altLang="en-US" dirty="0" smtClean="0"/>
              <a:t>采用小端的：</a:t>
            </a:r>
            <a:r>
              <a:rPr lang="en-US" dirty="0" smtClean="0"/>
              <a:t>Intel </a:t>
            </a:r>
            <a:r>
              <a:rPr lang="en-US" dirty="0"/>
              <a:t>80x86, DEC </a:t>
            </a:r>
            <a:r>
              <a:rPr lang="en-US" dirty="0" err="1"/>
              <a:t>Vax</a:t>
            </a:r>
            <a:r>
              <a:rPr lang="en-US" dirty="0"/>
              <a:t>, DEC Alpha (Windows NT)</a:t>
            </a:r>
            <a:endParaRPr lang="en-US" dirty="0"/>
          </a:p>
        </p:txBody>
      </p:sp>
      <p:grpSp>
        <p:nvGrpSpPr>
          <p:cNvPr id="2" name="Group 4"/>
          <p:cNvGrpSpPr/>
          <p:nvPr/>
        </p:nvGrpSpPr>
        <p:grpSpPr bwMode="auto">
          <a:xfrm>
            <a:off x="990600" y="4419600"/>
            <a:ext cx="6721475" cy="1579563"/>
            <a:chOff x="576" y="1632"/>
            <a:chExt cx="4234" cy="995"/>
          </a:xfrm>
        </p:grpSpPr>
        <p:sp>
          <p:nvSpPr>
            <p:cNvPr id="594949" name="Rectangle 5"/>
            <p:cNvSpPr>
              <a:spLocks noChangeArrowheads="1"/>
            </p:cNvSpPr>
            <p:nvPr/>
          </p:nvSpPr>
          <p:spPr bwMode="auto">
            <a:xfrm>
              <a:off x="1728" y="1968"/>
              <a:ext cx="1960" cy="280"/>
            </a:xfrm>
            <a:prstGeom prst="rect">
              <a:avLst/>
            </a:prstGeom>
            <a:noFill/>
            <a:ln w="12700">
              <a:solidFill>
                <a:schemeClr val="tx1"/>
              </a:solidFill>
              <a:miter lim="800000"/>
            </a:ln>
            <a:effectLst/>
          </p:spPr>
          <p:txBody>
            <a:bodyPr wrap="none" anchor="ctr"/>
            <a:lstStyle/>
            <a:p>
              <a:endParaRPr lang="en-US"/>
            </a:p>
          </p:txBody>
        </p:sp>
        <p:sp>
          <p:nvSpPr>
            <p:cNvPr id="594950" name="Line 6"/>
            <p:cNvSpPr>
              <a:spLocks noChangeShapeType="1"/>
            </p:cNvSpPr>
            <p:nvPr/>
          </p:nvSpPr>
          <p:spPr bwMode="auto">
            <a:xfrm>
              <a:off x="2688" y="1968"/>
              <a:ext cx="0" cy="280"/>
            </a:xfrm>
            <a:prstGeom prst="line">
              <a:avLst/>
            </a:prstGeom>
            <a:noFill/>
            <a:ln w="12700">
              <a:solidFill>
                <a:schemeClr val="tx1"/>
              </a:solidFill>
              <a:round/>
            </a:ln>
            <a:effectLst/>
          </p:spPr>
          <p:txBody>
            <a:bodyPr wrap="none" anchor="ctr"/>
            <a:lstStyle/>
            <a:p>
              <a:endParaRPr lang="en-US"/>
            </a:p>
          </p:txBody>
        </p:sp>
        <p:sp>
          <p:nvSpPr>
            <p:cNvPr id="594951" name="Line 7"/>
            <p:cNvSpPr>
              <a:spLocks noChangeShapeType="1"/>
            </p:cNvSpPr>
            <p:nvPr/>
          </p:nvSpPr>
          <p:spPr bwMode="auto">
            <a:xfrm>
              <a:off x="2208" y="1968"/>
              <a:ext cx="0" cy="280"/>
            </a:xfrm>
            <a:prstGeom prst="line">
              <a:avLst/>
            </a:prstGeom>
            <a:noFill/>
            <a:ln w="12700">
              <a:solidFill>
                <a:schemeClr val="tx1"/>
              </a:solidFill>
              <a:round/>
            </a:ln>
            <a:effectLst/>
          </p:spPr>
          <p:txBody>
            <a:bodyPr wrap="none" anchor="ctr"/>
            <a:lstStyle/>
            <a:p>
              <a:endParaRPr lang="en-US"/>
            </a:p>
          </p:txBody>
        </p:sp>
        <p:sp>
          <p:nvSpPr>
            <p:cNvPr id="594952" name="Line 8"/>
            <p:cNvSpPr>
              <a:spLocks noChangeShapeType="1"/>
            </p:cNvSpPr>
            <p:nvPr/>
          </p:nvSpPr>
          <p:spPr bwMode="auto">
            <a:xfrm>
              <a:off x="3168" y="1968"/>
              <a:ext cx="0" cy="280"/>
            </a:xfrm>
            <a:prstGeom prst="line">
              <a:avLst/>
            </a:prstGeom>
            <a:noFill/>
            <a:ln w="12700">
              <a:solidFill>
                <a:schemeClr val="tx1"/>
              </a:solidFill>
              <a:round/>
            </a:ln>
            <a:effectLst/>
          </p:spPr>
          <p:txBody>
            <a:bodyPr wrap="none" anchor="ctr"/>
            <a:lstStyle/>
            <a:p>
              <a:endParaRPr lang="en-US"/>
            </a:p>
          </p:txBody>
        </p:sp>
        <p:sp>
          <p:nvSpPr>
            <p:cNvPr id="594953" name="Rectangle 9"/>
            <p:cNvSpPr>
              <a:spLocks noChangeArrowheads="1"/>
            </p:cNvSpPr>
            <p:nvPr/>
          </p:nvSpPr>
          <p:spPr bwMode="auto">
            <a:xfrm>
              <a:off x="576" y="2016"/>
              <a:ext cx="1107" cy="181"/>
            </a:xfrm>
            <a:prstGeom prst="rect">
              <a:avLst/>
            </a:prstGeom>
            <a:noFill/>
            <a:ln w="12700">
              <a:noFill/>
              <a:miter lim="800000"/>
            </a:ln>
            <a:effectLst/>
          </p:spPr>
          <p:txBody>
            <a:bodyPr wrap="none" lIns="63500" tIns="25400" rIns="63500" bIns="25400">
              <a:spAutoFit/>
            </a:bodyPr>
            <a:lstStyle/>
            <a:p>
              <a:pPr>
                <a:lnSpc>
                  <a:spcPct val="85000"/>
                </a:lnSpc>
              </a:pPr>
              <a:r>
                <a:rPr lang="zh-CN" altLang="en-US" b="1" dirty="0" smtClean="0">
                  <a:solidFill>
                    <a:schemeClr val="tx1"/>
                  </a:solidFill>
                </a:rPr>
                <a:t>最高有效位</a:t>
              </a:r>
              <a:r>
                <a:rPr lang="en-US" b="1" dirty="0" err="1" smtClean="0">
                  <a:solidFill>
                    <a:schemeClr val="tx1"/>
                  </a:solidFill>
                </a:rPr>
                <a:t>msb</a:t>
              </a:r>
              <a:endParaRPr lang="en-US" b="1" dirty="0">
                <a:solidFill>
                  <a:schemeClr val="tx1"/>
                </a:solidFill>
              </a:endParaRPr>
            </a:p>
          </p:txBody>
        </p:sp>
        <p:sp>
          <p:nvSpPr>
            <p:cNvPr id="594954" name="Rectangle 10"/>
            <p:cNvSpPr>
              <a:spLocks noChangeArrowheads="1"/>
            </p:cNvSpPr>
            <p:nvPr/>
          </p:nvSpPr>
          <p:spPr bwMode="auto">
            <a:xfrm>
              <a:off x="3792" y="2016"/>
              <a:ext cx="1018" cy="181"/>
            </a:xfrm>
            <a:prstGeom prst="rect">
              <a:avLst/>
            </a:prstGeom>
            <a:noFill/>
            <a:ln w="12700">
              <a:noFill/>
              <a:miter lim="800000"/>
            </a:ln>
            <a:effectLst/>
          </p:spPr>
          <p:txBody>
            <a:bodyPr wrap="none" lIns="63500" tIns="25400" rIns="63500" bIns="25400">
              <a:spAutoFit/>
            </a:bodyPr>
            <a:lstStyle/>
            <a:p>
              <a:pPr>
                <a:lnSpc>
                  <a:spcPct val="85000"/>
                </a:lnSpc>
              </a:pPr>
              <a:r>
                <a:rPr lang="zh-CN" altLang="en-US" b="1" dirty="0" smtClean="0">
                  <a:solidFill>
                    <a:schemeClr val="tx1"/>
                  </a:solidFill>
                </a:rPr>
                <a:t>最低有效位</a:t>
              </a:r>
              <a:r>
                <a:rPr lang="en-US" b="1" dirty="0" err="1" smtClean="0">
                  <a:solidFill>
                    <a:schemeClr val="tx1"/>
                  </a:solidFill>
                </a:rPr>
                <a:t>lsb</a:t>
              </a:r>
              <a:endParaRPr lang="en-US" b="1" dirty="0">
                <a:solidFill>
                  <a:schemeClr val="tx1"/>
                </a:solidFill>
              </a:endParaRPr>
            </a:p>
          </p:txBody>
        </p:sp>
        <p:sp>
          <p:nvSpPr>
            <p:cNvPr id="594955" name="Rectangle 11"/>
            <p:cNvSpPr>
              <a:spLocks noChangeArrowheads="1"/>
            </p:cNvSpPr>
            <p:nvPr/>
          </p:nvSpPr>
          <p:spPr bwMode="auto">
            <a:xfrm>
              <a:off x="1920" y="1789"/>
              <a:ext cx="1640" cy="179"/>
            </a:xfrm>
            <a:prstGeom prst="rect">
              <a:avLst/>
            </a:prstGeom>
            <a:noFill/>
            <a:ln w="12700">
              <a:noFill/>
              <a:miter lim="800000"/>
            </a:ln>
            <a:effectLst/>
          </p:spPr>
          <p:txBody>
            <a:bodyPr wrap="none" lIns="63500" tIns="25400" rIns="63500" bIns="25400">
              <a:spAutoFit/>
            </a:bodyPr>
            <a:lstStyle/>
            <a:p>
              <a:pPr>
                <a:lnSpc>
                  <a:spcPct val="85000"/>
                </a:lnSpc>
              </a:pPr>
              <a:r>
                <a:rPr lang="en-US" b="1"/>
                <a:t>3          2          1           0</a:t>
              </a:r>
              <a:endParaRPr lang="en-US" b="1"/>
            </a:p>
          </p:txBody>
        </p:sp>
        <p:sp>
          <p:nvSpPr>
            <p:cNvPr id="594956" name="Rectangle 12"/>
            <p:cNvSpPr>
              <a:spLocks noChangeArrowheads="1"/>
            </p:cNvSpPr>
            <p:nvPr/>
          </p:nvSpPr>
          <p:spPr bwMode="auto">
            <a:xfrm>
              <a:off x="3216" y="1632"/>
              <a:ext cx="784" cy="181"/>
            </a:xfrm>
            <a:prstGeom prst="rect">
              <a:avLst/>
            </a:prstGeom>
            <a:noFill/>
            <a:ln w="12700">
              <a:noFill/>
              <a:miter lim="800000"/>
            </a:ln>
            <a:effectLst/>
          </p:spPr>
          <p:txBody>
            <a:bodyPr wrap="none" lIns="63500" tIns="25400" rIns="63500" bIns="25400">
              <a:spAutoFit/>
            </a:bodyPr>
            <a:lstStyle/>
            <a:p>
              <a:pPr>
                <a:lnSpc>
                  <a:spcPct val="85000"/>
                </a:lnSpc>
              </a:pPr>
              <a:r>
                <a:rPr lang="zh-CN" altLang="en-US" b="1" i="1" dirty="0" smtClean="0"/>
                <a:t>小端字节 </a:t>
              </a:r>
              <a:r>
                <a:rPr lang="en-US" b="1" i="1" dirty="0" smtClean="0"/>
                <a:t>0</a:t>
              </a:r>
              <a:endParaRPr lang="en-US" b="1" i="1" dirty="0"/>
            </a:p>
          </p:txBody>
        </p:sp>
        <p:grpSp>
          <p:nvGrpSpPr>
            <p:cNvPr id="3" name="Group 13"/>
            <p:cNvGrpSpPr/>
            <p:nvPr/>
          </p:nvGrpSpPr>
          <p:grpSpPr bwMode="auto">
            <a:xfrm>
              <a:off x="816" y="2256"/>
              <a:ext cx="2696" cy="371"/>
              <a:chOff x="336" y="2688"/>
              <a:chExt cx="2696" cy="371"/>
            </a:xfrm>
          </p:grpSpPr>
          <p:sp>
            <p:nvSpPr>
              <p:cNvPr id="594958" name="Rectangle 14"/>
              <p:cNvSpPr>
                <a:spLocks noChangeArrowheads="1"/>
              </p:cNvSpPr>
              <p:nvPr/>
            </p:nvSpPr>
            <p:spPr bwMode="auto">
              <a:xfrm>
                <a:off x="1392" y="2688"/>
                <a:ext cx="1640"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rgbClr val="00B7A5"/>
                    </a:solidFill>
                  </a:rPr>
                  <a:t>0          1          2           3</a:t>
                </a:r>
                <a:endParaRPr lang="en-US" b="1">
                  <a:solidFill>
                    <a:srgbClr val="00B7A5"/>
                  </a:solidFill>
                </a:endParaRPr>
              </a:p>
            </p:txBody>
          </p:sp>
          <p:sp>
            <p:nvSpPr>
              <p:cNvPr id="594959" name="Rectangle 15"/>
              <p:cNvSpPr>
                <a:spLocks noChangeArrowheads="1"/>
              </p:cNvSpPr>
              <p:nvPr/>
            </p:nvSpPr>
            <p:spPr bwMode="auto">
              <a:xfrm>
                <a:off x="336" y="2880"/>
                <a:ext cx="1264" cy="179"/>
              </a:xfrm>
              <a:prstGeom prst="rect">
                <a:avLst/>
              </a:prstGeom>
              <a:noFill/>
              <a:ln w="12700">
                <a:noFill/>
                <a:miter lim="800000"/>
              </a:ln>
              <a:effectLst/>
            </p:spPr>
            <p:txBody>
              <a:bodyPr lIns="63500" tIns="25400" rIns="63500" bIns="25400">
                <a:spAutoFit/>
              </a:bodyPr>
              <a:lstStyle/>
              <a:p>
                <a:pPr>
                  <a:lnSpc>
                    <a:spcPct val="85000"/>
                  </a:lnSpc>
                </a:pPr>
                <a:r>
                  <a:rPr lang="zh-CN" altLang="en-US" b="1" i="1" dirty="0" smtClean="0">
                    <a:solidFill>
                      <a:srgbClr val="00B7A5"/>
                    </a:solidFill>
                  </a:rPr>
                  <a:t>大端字节 </a:t>
                </a:r>
                <a:r>
                  <a:rPr lang="en-US" b="1" i="1" dirty="0" smtClean="0">
                    <a:solidFill>
                      <a:srgbClr val="00B7A5"/>
                    </a:solidFill>
                  </a:rPr>
                  <a:t>0</a:t>
                </a:r>
                <a:endParaRPr lang="en-US" b="1" i="1" dirty="0">
                  <a:solidFill>
                    <a:srgbClr val="00B7A5"/>
                  </a:solidFill>
                </a:endParaRPr>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xfrm>
            <a:off x="533400" y="304800"/>
            <a:ext cx="7772400" cy="422275"/>
          </a:xfrm>
        </p:spPr>
        <p:txBody>
          <a:bodyPr/>
          <a:lstStyle/>
          <a:p>
            <a:r>
              <a:rPr lang="zh-CN" altLang="en-US" dirty="0" smtClean="0"/>
              <a:t>存取字节</a:t>
            </a:r>
            <a:endParaRPr lang="en-US" dirty="0"/>
          </a:p>
        </p:txBody>
      </p:sp>
      <p:sp>
        <p:nvSpPr>
          <p:cNvPr id="650243" name="Rectangle 3"/>
          <p:cNvSpPr>
            <a:spLocks noGrp="1" noChangeArrowheads="1"/>
          </p:cNvSpPr>
          <p:nvPr>
            <p:ph type="body" idx="1"/>
          </p:nvPr>
        </p:nvSpPr>
        <p:spPr>
          <a:xfrm>
            <a:off x="533400" y="914400"/>
            <a:ext cx="8229600" cy="1528624"/>
          </a:xfrm>
        </p:spPr>
        <p:txBody>
          <a:bodyPr/>
          <a:lstStyle/>
          <a:p>
            <a:r>
              <a:rPr lang="en-US" dirty="0"/>
              <a:t>MIPS </a:t>
            </a:r>
            <a:r>
              <a:rPr lang="zh-CN" altLang="en-US" dirty="0" smtClean="0"/>
              <a:t>提供了特殊的指令用于传送字节</a:t>
            </a:r>
            <a:endParaRPr lang="en-US" dirty="0"/>
          </a:p>
          <a:p>
            <a:pPr algn="ctr">
              <a:buFont typeface="Wingdings" panose="05000000000000000000" pitchFamily="2" charset="2"/>
              <a:buNone/>
            </a:pPr>
            <a:r>
              <a:rPr lang="en-US" dirty="0" err="1">
                <a:latin typeface="Courier New" panose="02070309020205020404" pitchFamily="49" charset="0"/>
              </a:rPr>
              <a:t>lb</a:t>
            </a:r>
            <a:r>
              <a:rPr lang="en-US" dirty="0">
                <a:latin typeface="Courier New" panose="02070309020205020404" pitchFamily="49" charset="0"/>
              </a:rPr>
              <a:t>	$t0, 1($s3)  </a:t>
            </a:r>
            <a:r>
              <a:rPr lang="en-US" dirty="0" smtClean="0">
                <a:latin typeface="Courier New" panose="02070309020205020404" pitchFamily="49" charset="0"/>
              </a:rPr>
              <a:t>#</a:t>
            </a:r>
            <a:r>
              <a:rPr lang="zh-CN" altLang="en-US" dirty="0" smtClean="0">
                <a:latin typeface="Courier New" panose="02070309020205020404" pitchFamily="49" charset="0"/>
              </a:rPr>
              <a:t>从内存中取一个字节</a:t>
            </a:r>
            <a:endParaRPr lang="en-US" dirty="0">
              <a:latin typeface="Courier New" panose="02070309020205020404" pitchFamily="49" charset="0"/>
            </a:endParaRPr>
          </a:p>
          <a:p>
            <a:pPr algn="ctr">
              <a:buFont typeface="Wingdings" panose="05000000000000000000" pitchFamily="2" charset="2"/>
              <a:buNone/>
            </a:pPr>
            <a:r>
              <a:rPr lang="en-US" dirty="0" err="1">
                <a:latin typeface="Courier New" panose="02070309020205020404" pitchFamily="49" charset="0"/>
              </a:rPr>
              <a:t>sb</a:t>
            </a:r>
            <a:r>
              <a:rPr lang="en-US" dirty="0">
                <a:latin typeface="Courier New" panose="02070309020205020404" pitchFamily="49" charset="0"/>
              </a:rPr>
              <a:t>	$t0, 6($s3)  </a:t>
            </a:r>
            <a:r>
              <a:rPr lang="en-US" dirty="0" smtClean="0">
                <a:latin typeface="Courier New" panose="02070309020205020404" pitchFamily="49" charset="0"/>
              </a:rPr>
              <a:t>#</a:t>
            </a:r>
            <a:r>
              <a:rPr lang="zh-CN" altLang="en-US" dirty="0">
                <a:latin typeface="Courier New" panose="02070309020205020404" pitchFamily="49" charset="0"/>
              </a:rPr>
              <a:t>将</a:t>
            </a:r>
            <a:r>
              <a:rPr lang="zh-CN" altLang="en-US" dirty="0" smtClean="0">
                <a:latin typeface="Courier New" panose="02070309020205020404" pitchFamily="49" charset="0"/>
              </a:rPr>
              <a:t>一个字节存到内存</a:t>
            </a:r>
            <a:endParaRPr lang="en-US" dirty="0">
              <a:latin typeface="Courier New" panose="02070309020205020404" pitchFamily="49" charset="0"/>
            </a:endParaRPr>
          </a:p>
        </p:txBody>
      </p:sp>
      <p:grpSp>
        <p:nvGrpSpPr>
          <p:cNvPr id="2" name="Group 4"/>
          <p:cNvGrpSpPr/>
          <p:nvPr/>
        </p:nvGrpSpPr>
        <p:grpSpPr bwMode="auto">
          <a:xfrm>
            <a:off x="1600200" y="2971800"/>
            <a:ext cx="5791200" cy="369888"/>
            <a:chOff x="1056" y="3024"/>
            <a:chExt cx="3648" cy="233"/>
          </a:xfrm>
        </p:grpSpPr>
        <p:sp>
          <p:nvSpPr>
            <p:cNvPr id="650245" name="Rectangle 5"/>
            <p:cNvSpPr>
              <a:spLocks noChangeArrowheads="1"/>
            </p:cNvSpPr>
            <p:nvPr/>
          </p:nvSpPr>
          <p:spPr bwMode="auto">
            <a:xfrm>
              <a:off x="1056" y="3024"/>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650246" name="Line 6"/>
            <p:cNvSpPr>
              <a:spLocks noChangeShapeType="1"/>
            </p:cNvSpPr>
            <p:nvPr/>
          </p:nvSpPr>
          <p:spPr bwMode="auto">
            <a:xfrm>
              <a:off x="1728" y="3024"/>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50247" name="Line 7"/>
            <p:cNvSpPr>
              <a:spLocks noChangeShapeType="1"/>
            </p:cNvSpPr>
            <p:nvPr/>
          </p:nvSpPr>
          <p:spPr bwMode="auto">
            <a:xfrm>
              <a:off x="2300" y="3025"/>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50248" name="Line 8"/>
            <p:cNvSpPr>
              <a:spLocks noChangeShapeType="1"/>
            </p:cNvSpPr>
            <p:nvPr/>
          </p:nvSpPr>
          <p:spPr bwMode="auto">
            <a:xfrm>
              <a:off x="2876" y="3025"/>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50249" name="Text Box 9"/>
            <p:cNvSpPr txBox="1">
              <a:spLocks noChangeArrowheads="1"/>
            </p:cNvSpPr>
            <p:nvPr/>
          </p:nvSpPr>
          <p:spPr bwMode="auto">
            <a:xfrm>
              <a:off x="1152" y="3024"/>
              <a:ext cx="3046" cy="233"/>
            </a:xfrm>
            <a:prstGeom prst="rect">
              <a:avLst/>
            </a:prstGeom>
            <a:noFill/>
            <a:ln w="12700">
              <a:noFill/>
              <a:miter lim="800000"/>
            </a:ln>
            <a:effectLst/>
          </p:spPr>
          <p:txBody>
            <a:bodyPr wrap="none">
              <a:spAutoFit/>
            </a:bodyPr>
            <a:lstStyle/>
            <a:p>
              <a:r>
                <a:rPr lang="en-US" dirty="0" smtClean="0">
                  <a:solidFill>
                    <a:schemeClr val="tx1"/>
                  </a:solidFill>
                </a:rPr>
                <a:t>0x28          19             8                 </a:t>
              </a:r>
              <a:r>
                <a:rPr lang="en-US" dirty="0">
                  <a:solidFill>
                    <a:schemeClr val="tx1"/>
                  </a:solidFill>
                </a:rPr>
                <a:t>16 bit offset</a:t>
              </a:r>
              <a:endParaRPr lang="en-US" dirty="0">
                <a:solidFill>
                  <a:schemeClr val="tx1"/>
                </a:solidFill>
              </a:endParaRPr>
            </a:p>
          </p:txBody>
        </p:sp>
      </p:grpSp>
      <p:sp>
        <p:nvSpPr>
          <p:cNvPr id="650251" name="Rectangle 11"/>
          <p:cNvSpPr>
            <a:spLocks noChangeArrowheads="1"/>
          </p:cNvSpPr>
          <p:nvPr/>
        </p:nvSpPr>
        <p:spPr bwMode="auto">
          <a:xfrm>
            <a:off x="457200" y="3792538"/>
            <a:ext cx="8229600" cy="2328843"/>
          </a:xfrm>
          <a:prstGeom prst="rect">
            <a:avLst/>
          </a:prstGeom>
          <a:noFill/>
          <a:ln w="12700">
            <a:noFill/>
            <a:miter lim="800000"/>
          </a:ln>
          <a:effectLst/>
        </p:spPr>
        <p:txBody>
          <a:bodyPr lIns="63500" tIns="25400" rIns="63500" bIns="25400">
            <a:spAutoFit/>
          </a:bodyPr>
          <a:lstStyle/>
          <a:p>
            <a:pPr marL="287655" indent="-287655">
              <a:lnSpc>
                <a:spcPct val="90000"/>
              </a:lnSpc>
              <a:spcBef>
                <a:spcPct val="65000"/>
              </a:spcBef>
              <a:buClr>
                <a:schemeClr val="accent1"/>
              </a:buClr>
              <a:buSzPct val="75000"/>
              <a:buFont typeface="Wingdings" panose="05000000000000000000" pitchFamily="2" charset="2"/>
              <a:buChar char="q"/>
            </a:pPr>
            <a:r>
              <a:rPr lang="zh-CN" altLang="en-US" sz="2400" dirty="0" smtClean="0">
                <a:solidFill>
                  <a:schemeClr val="tx1"/>
                </a:solidFill>
              </a:rPr>
              <a:t>哪</a:t>
            </a:r>
            <a:r>
              <a:rPr lang="en-US" altLang="zh-CN" sz="2400" dirty="0" smtClean="0">
                <a:solidFill>
                  <a:schemeClr val="tx1"/>
                </a:solidFill>
              </a:rPr>
              <a:t>8</a:t>
            </a:r>
            <a:r>
              <a:rPr lang="zh-CN" altLang="en-US" sz="2400" dirty="0" smtClean="0">
                <a:solidFill>
                  <a:schemeClr val="tx1"/>
                </a:solidFill>
              </a:rPr>
              <a:t>位用于存取？</a:t>
            </a:r>
            <a:endParaRPr lang="en-US" sz="2400" dirty="0">
              <a:solidFill>
                <a:schemeClr val="tx1"/>
              </a:solidFill>
            </a:endParaRPr>
          </a:p>
          <a:p>
            <a:pPr marL="741680" lvl="1" indent="-246380">
              <a:spcBef>
                <a:spcPct val="40000"/>
              </a:spcBef>
              <a:buClr>
                <a:schemeClr val="accent1"/>
              </a:buClr>
              <a:buSzPct val="75000"/>
              <a:buFont typeface="Monotype Sorts" pitchFamily="2" charset="2"/>
              <a:buChar char="l"/>
            </a:pPr>
            <a:r>
              <a:rPr lang="zh-CN" altLang="en-US" sz="2000" dirty="0" smtClean="0">
                <a:solidFill>
                  <a:schemeClr val="tx1"/>
                </a:solidFill>
              </a:rPr>
              <a:t>字节读取指令</a:t>
            </a:r>
            <a:r>
              <a:rPr lang="en-US" altLang="zh-CN" sz="2000" dirty="0" err="1" smtClean="0">
                <a:solidFill>
                  <a:schemeClr val="tx1"/>
                </a:solidFill>
              </a:rPr>
              <a:t>lb</a:t>
            </a:r>
            <a:r>
              <a:rPr lang="zh-CN" altLang="en-US" sz="2000" dirty="0" smtClean="0">
                <a:solidFill>
                  <a:schemeClr val="tx1"/>
                </a:solidFill>
              </a:rPr>
              <a:t>从内存中读取一个字节，并将其放在一个寄存器最右边的</a:t>
            </a:r>
            <a:r>
              <a:rPr lang="en-US" altLang="zh-CN" sz="2000" dirty="0" smtClean="0">
                <a:solidFill>
                  <a:schemeClr val="tx1"/>
                </a:solidFill>
              </a:rPr>
              <a:t>8</a:t>
            </a:r>
            <a:r>
              <a:rPr lang="zh-CN" altLang="en-US" sz="2000" dirty="0" smtClean="0">
                <a:solidFill>
                  <a:schemeClr val="tx1"/>
                </a:solidFill>
              </a:rPr>
              <a:t>位</a:t>
            </a:r>
            <a:endParaRPr lang="en-US" sz="2000" dirty="0">
              <a:solidFill>
                <a:schemeClr val="tx1"/>
              </a:solidFill>
            </a:endParaRPr>
          </a:p>
          <a:p>
            <a:pPr marL="1146175" lvl="2" indent="-176530">
              <a:spcBef>
                <a:spcPct val="40000"/>
              </a:spcBef>
              <a:buClr>
                <a:schemeClr val="accent1"/>
              </a:buClr>
              <a:buSzPct val="100000"/>
              <a:buFontTx/>
              <a:buChar char="-"/>
            </a:pPr>
            <a:r>
              <a:rPr lang="en-US" dirty="0">
                <a:solidFill>
                  <a:schemeClr val="tx1"/>
                </a:solidFill>
              </a:rPr>
              <a:t>what happens to the other bits in the register?</a:t>
            </a:r>
            <a:endParaRPr lang="en-US" dirty="0">
              <a:solidFill>
                <a:schemeClr val="tx1"/>
              </a:solidFill>
            </a:endParaRPr>
          </a:p>
          <a:p>
            <a:pPr marL="741680" lvl="1" indent="-246380">
              <a:spcBef>
                <a:spcPct val="40000"/>
              </a:spcBef>
              <a:buClr>
                <a:schemeClr val="accent1"/>
              </a:buClr>
              <a:buSzPct val="75000"/>
              <a:buFont typeface="Monotype Sorts" pitchFamily="2" charset="2"/>
              <a:buChar char="l"/>
            </a:pPr>
            <a:r>
              <a:rPr lang="zh-CN" altLang="en-US" sz="2000" dirty="0" smtClean="0">
                <a:solidFill>
                  <a:schemeClr val="tx1"/>
                </a:solidFill>
              </a:rPr>
              <a:t>字节存储指令</a:t>
            </a:r>
            <a:r>
              <a:rPr lang="en-US" altLang="zh-CN" sz="2000" dirty="0" err="1" smtClean="0">
                <a:solidFill>
                  <a:schemeClr val="tx1"/>
                </a:solidFill>
              </a:rPr>
              <a:t>sb</a:t>
            </a:r>
            <a:r>
              <a:rPr lang="zh-CN" altLang="en-US" sz="2000" dirty="0" smtClean="0">
                <a:solidFill>
                  <a:schemeClr val="tx1"/>
                </a:solidFill>
              </a:rPr>
              <a:t>把一个寄存器最右边的</a:t>
            </a:r>
            <a:r>
              <a:rPr lang="en-US" altLang="zh-CN" sz="2000" dirty="0" smtClean="0">
                <a:solidFill>
                  <a:schemeClr val="tx1"/>
                </a:solidFill>
              </a:rPr>
              <a:t>8</a:t>
            </a:r>
            <a:r>
              <a:rPr lang="zh-CN" altLang="en-US" sz="2000" dirty="0" smtClean="0">
                <a:solidFill>
                  <a:schemeClr val="tx1"/>
                </a:solidFill>
              </a:rPr>
              <a:t>位取出来然后写到内存中</a:t>
            </a:r>
            <a:endParaRPr lang="en-US" sz="2000" dirty="0">
              <a:solidFill>
                <a:schemeClr val="tx1"/>
              </a:solidFill>
            </a:endParaRPr>
          </a:p>
          <a:p>
            <a:pPr marL="1146175" lvl="2" indent="-176530">
              <a:spcBef>
                <a:spcPct val="40000"/>
              </a:spcBef>
              <a:buClr>
                <a:schemeClr val="accent1"/>
              </a:buClr>
              <a:buSzPct val="100000"/>
              <a:buFontTx/>
              <a:buChar char="-"/>
            </a:pPr>
            <a:r>
              <a:rPr lang="en-US" dirty="0">
                <a:solidFill>
                  <a:schemeClr val="tx1"/>
                </a:solidFill>
              </a:rPr>
              <a:t>what happens to the other bits in the memory word?</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0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ChangeArrowheads="1"/>
          </p:cNvSpPr>
          <p:nvPr/>
        </p:nvSpPr>
        <p:spPr bwMode="auto">
          <a:xfrm>
            <a:off x="225425" y="312738"/>
            <a:ext cx="1190625" cy="477837"/>
          </a:xfrm>
          <a:prstGeom prst="rect">
            <a:avLst/>
          </a:prstGeom>
          <a:noFill/>
          <a:ln w="12700">
            <a:noFill/>
            <a:miter lim="800000"/>
          </a:ln>
          <a:effectLst/>
        </p:spPr>
        <p:txBody>
          <a:bodyPr wrap="none" anchor="ctr"/>
          <a:lstStyle/>
          <a:p>
            <a:endParaRPr lang="en-US"/>
          </a:p>
        </p:txBody>
      </p:sp>
      <p:sp>
        <p:nvSpPr>
          <p:cNvPr id="761859" name="Rectangle 3"/>
          <p:cNvSpPr>
            <a:spLocks noGrp="1" noChangeArrowheads="1"/>
          </p:cNvSpPr>
          <p:nvPr>
            <p:ph type="body" idx="1"/>
          </p:nvPr>
        </p:nvSpPr>
        <p:spPr>
          <a:xfrm>
            <a:off x="533400" y="3048000"/>
            <a:ext cx="8382000" cy="1567096"/>
          </a:xfrm>
          <a:noFill/>
        </p:spPr>
        <p:txBody>
          <a:bodyPr lIns="90488" tIns="44450" rIns="90488" bIns="44450"/>
          <a:lstStyle/>
          <a:p>
            <a:pPr marL="342900" indent="-342900">
              <a:buFont typeface="Wingdings" panose="05000000000000000000" pitchFamily="2" charset="2"/>
              <a:buNone/>
            </a:pPr>
            <a:r>
              <a:rPr lang="en-US" dirty="0"/>
              <a:t>	      </a:t>
            </a:r>
            <a:r>
              <a:rPr lang="en-US" dirty="0" err="1">
                <a:latin typeface="Courier New" panose="02070309020205020404" pitchFamily="49" charset="0"/>
              </a:rPr>
              <a:t>addi</a:t>
            </a:r>
            <a:r>
              <a:rPr lang="en-US" dirty="0">
                <a:latin typeface="Courier New" panose="02070309020205020404" pitchFamily="49" charset="0"/>
              </a:rPr>
              <a:t>	$sp, $sp, 4	#$sp = $sp + 4</a:t>
            </a:r>
            <a:endParaRPr lang="en-US" dirty="0">
              <a:latin typeface="Courier New" panose="02070309020205020404" pitchFamily="49" charset="0"/>
            </a:endParaRPr>
          </a:p>
          <a:p>
            <a:pPr marL="342900" indent="-342900">
              <a:buFont typeface="Wingdings" panose="05000000000000000000" pitchFamily="2" charset="2"/>
              <a:buNone/>
            </a:pPr>
            <a:r>
              <a:rPr lang="en-US" dirty="0">
                <a:latin typeface="Courier New" panose="02070309020205020404" pitchFamily="49" charset="0"/>
              </a:rPr>
              <a:t>    </a:t>
            </a:r>
            <a:r>
              <a:rPr lang="en-US" dirty="0"/>
              <a:t>  </a:t>
            </a:r>
            <a:r>
              <a:rPr lang="en-US" dirty="0" err="1">
                <a:latin typeface="Courier New" panose="02070309020205020404" pitchFamily="49" charset="0"/>
              </a:rPr>
              <a:t>slti</a:t>
            </a:r>
            <a:r>
              <a:rPr lang="en-US" dirty="0">
                <a:latin typeface="Courier New" panose="02070309020205020404" pitchFamily="49" charset="0"/>
              </a:rPr>
              <a:t> $t0, $s2, 15	#$t0 = 1 if $s2&lt;15</a:t>
            </a:r>
            <a:endParaRPr lang="en-US" dirty="0"/>
          </a:p>
          <a:p>
            <a:pPr marL="342900" indent="-342900"/>
            <a:r>
              <a:rPr lang="zh-CN" altLang="en-US" dirty="0" smtClean="0"/>
              <a:t>机器语言格式</a:t>
            </a:r>
            <a:r>
              <a:rPr lang="en-US" dirty="0" smtClean="0"/>
              <a:t>(</a:t>
            </a:r>
            <a:r>
              <a:rPr lang="en-US" dirty="0" smtClean="0">
                <a:solidFill>
                  <a:schemeClr val="accent1"/>
                </a:solidFill>
              </a:rPr>
              <a:t>I</a:t>
            </a:r>
            <a:r>
              <a:rPr lang="en-US" dirty="0" smtClean="0"/>
              <a:t> </a:t>
            </a:r>
            <a:r>
              <a:rPr lang="zh-CN" altLang="en-US" dirty="0" smtClean="0"/>
              <a:t>型</a:t>
            </a:r>
            <a:r>
              <a:rPr lang="en-US" dirty="0" smtClean="0"/>
              <a:t>):</a:t>
            </a:r>
            <a:endParaRPr lang="en-US" dirty="0"/>
          </a:p>
        </p:txBody>
      </p:sp>
      <p:sp>
        <p:nvSpPr>
          <p:cNvPr id="761860" name="Rectangle 4"/>
          <p:cNvSpPr>
            <a:spLocks noGrp="1" noChangeArrowheads="1"/>
          </p:cNvSpPr>
          <p:nvPr>
            <p:ph type="title"/>
          </p:nvPr>
        </p:nvSpPr>
        <p:spPr>
          <a:xfrm>
            <a:off x="533400" y="283631"/>
            <a:ext cx="8153400" cy="464614"/>
          </a:xfrm>
          <a:noFill/>
        </p:spPr>
        <p:txBody>
          <a:bodyPr lIns="90488" tIns="44450" rIns="90488" bIns="44450" anchor="ctr"/>
          <a:lstStyle/>
          <a:p>
            <a:r>
              <a:rPr lang="en-US" dirty="0" smtClean="0">
                <a:latin typeface="宋体" panose="02010600030101010101" pitchFamily="2" charset="-122"/>
                <a:ea typeface="宋体" panose="02010600030101010101" pitchFamily="2" charset="-122"/>
              </a:rPr>
              <a:t>MI</a:t>
            </a:r>
            <a:r>
              <a:rPr lang="en-US" altLang="zh-CN" dirty="0" smtClean="0">
                <a:latin typeface="宋体" panose="02010600030101010101" pitchFamily="2" charset="-122"/>
                <a:ea typeface="宋体" panose="02010600030101010101" pitchFamily="2" charset="-122"/>
              </a:rPr>
              <a:t>PS </a:t>
            </a:r>
            <a:r>
              <a:rPr lang="zh-CN" altLang="en-US" dirty="0" smtClean="0">
                <a:latin typeface="宋体" panose="02010600030101010101" pitchFamily="2" charset="-122"/>
                <a:ea typeface="宋体" panose="02010600030101010101" pitchFamily="2" charset="-122"/>
              </a:rPr>
              <a:t>立即数指令</a:t>
            </a:r>
            <a:endParaRPr lang="en-US" dirty="0">
              <a:latin typeface="宋体" panose="02010600030101010101" pitchFamily="2" charset="-122"/>
              <a:ea typeface="宋体" panose="02010600030101010101" pitchFamily="2" charset="-122"/>
            </a:endParaRPr>
          </a:p>
        </p:txBody>
      </p:sp>
      <p:grpSp>
        <p:nvGrpSpPr>
          <p:cNvPr id="2" name="Group 22"/>
          <p:cNvGrpSpPr/>
          <p:nvPr/>
        </p:nvGrpSpPr>
        <p:grpSpPr bwMode="auto">
          <a:xfrm>
            <a:off x="1371600" y="4800609"/>
            <a:ext cx="5791200" cy="369888"/>
            <a:chOff x="912" y="2304"/>
            <a:chExt cx="3648" cy="233"/>
          </a:xfrm>
        </p:grpSpPr>
        <p:sp>
          <p:nvSpPr>
            <p:cNvPr id="761861" name="Rectangle 5"/>
            <p:cNvSpPr>
              <a:spLocks noChangeArrowheads="1"/>
            </p:cNvSpPr>
            <p:nvPr/>
          </p:nvSpPr>
          <p:spPr bwMode="auto">
            <a:xfrm>
              <a:off x="912" y="2313"/>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761862" name="Line 6"/>
            <p:cNvSpPr>
              <a:spLocks noChangeShapeType="1"/>
            </p:cNvSpPr>
            <p:nvPr/>
          </p:nvSpPr>
          <p:spPr bwMode="auto">
            <a:xfrm>
              <a:off x="1584" y="2313"/>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761863" name="Text Box 7"/>
            <p:cNvSpPr txBox="1">
              <a:spLocks noChangeArrowheads="1"/>
            </p:cNvSpPr>
            <p:nvPr/>
          </p:nvSpPr>
          <p:spPr bwMode="auto">
            <a:xfrm>
              <a:off x="1104" y="2304"/>
              <a:ext cx="2661" cy="233"/>
            </a:xfrm>
            <a:prstGeom prst="rect">
              <a:avLst/>
            </a:prstGeom>
            <a:noFill/>
            <a:ln w="12700">
              <a:noFill/>
              <a:miter lim="800000"/>
            </a:ln>
            <a:effectLst/>
          </p:spPr>
          <p:txBody>
            <a:bodyPr wrap="none">
              <a:spAutoFit/>
            </a:bodyPr>
            <a:lstStyle/>
            <a:p>
              <a:r>
                <a:rPr lang="en-US" dirty="0" smtClean="0">
                  <a:solidFill>
                    <a:schemeClr val="tx1"/>
                  </a:solidFill>
                </a:rPr>
                <a:t>0x0A          18          8                     0x0F</a:t>
              </a:r>
              <a:endParaRPr lang="en-US" dirty="0">
                <a:solidFill>
                  <a:schemeClr val="tx1"/>
                </a:solidFill>
              </a:endParaRPr>
            </a:p>
          </p:txBody>
        </p:sp>
        <p:sp>
          <p:nvSpPr>
            <p:cNvPr id="761869" name="Line 13"/>
            <p:cNvSpPr>
              <a:spLocks noChangeShapeType="1"/>
            </p:cNvSpPr>
            <p:nvPr/>
          </p:nvSpPr>
          <p:spPr bwMode="auto">
            <a:xfrm>
              <a:off x="2160" y="2313"/>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761870" name="Line 14"/>
            <p:cNvSpPr>
              <a:spLocks noChangeShapeType="1"/>
            </p:cNvSpPr>
            <p:nvPr/>
          </p:nvSpPr>
          <p:spPr bwMode="auto">
            <a:xfrm>
              <a:off x="2736" y="2313"/>
              <a:ext cx="0" cy="183"/>
            </a:xfrm>
            <a:prstGeom prst="line">
              <a:avLst/>
            </a:prstGeom>
            <a:noFill/>
            <a:ln w="12700">
              <a:solidFill>
                <a:schemeClr val="tx1"/>
              </a:solidFill>
              <a:round/>
            </a:ln>
            <a:effectLst/>
          </p:spPr>
          <p:txBody>
            <a:bodyPr/>
            <a:lstStyle/>
            <a:p>
              <a:endParaRPr lang="en-US">
                <a:solidFill>
                  <a:schemeClr val="tx1"/>
                </a:solidFill>
              </a:endParaRPr>
            </a:p>
          </p:txBody>
        </p:sp>
      </p:grpSp>
      <p:sp>
        <p:nvSpPr>
          <p:cNvPr id="761879" name="Rectangle 23"/>
          <p:cNvSpPr>
            <a:spLocks noChangeArrowheads="1"/>
          </p:cNvSpPr>
          <p:nvPr/>
        </p:nvSpPr>
        <p:spPr bwMode="auto">
          <a:xfrm>
            <a:off x="533400" y="762000"/>
            <a:ext cx="7924800" cy="2209800"/>
          </a:xfrm>
          <a:prstGeom prst="rect">
            <a:avLst/>
          </a:prstGeom>
          <a:noFill/>
          <a:ln w="12700">
            <a:noFill/>
            <a:miter lim="800000"/>
          </a:ln>
          <a:effectLst/>
        </p:spPr>
        <p:txBody>
          <a:bodyPr lIns="90488" tIns="44450" rIns="90488" bIns="44450"/>
          <a:lstStyle/>
          <a:p>
            <a:pPr marL="342900" indent="-342900">
              <a:lnSpc>
                <a:spcPct val="90000"/>
              </a:lnSpc>
              <a:spcBef>
                <a:spcPct val="65000"/>
              </a:spcBef>
              <a:buClr>
                <a:schemeClr val="accent1"/>
              </a:buClr>
              <a:buSzPct val="75000"/>
              <a:buFont typeface="Wingdings" panose="05000000000000000000" pitchFamily="2" charset="2"/>
              <a:buChar char="q"/>
            </a:pPr>
            <a:r>
              <a:rPr lang="zh-CN" altLang="en-US" sz="2400" dirty="0" smtClean="0">
                <a:solidFill>
                  <a:schemeClr val="tx1"/>
                </a:solidFill>
              </a:rPr>
              <a:t>小的常数经常用作立即数操作数</a:t>
            </a:r>
            <a:endParaRPr lang="en-US" sz="2000" dirty="0" smtClean="0">
              <a:solidFill>
                <a:schemeClr val="tx1"/>
              </a:solidFill>
            </a:endParaRPr>
          </a:p>
          <a:p>
            <a:pPr marL="342900" indent="-342900">
              <a:lnSpc>
                <a:spcPct val="90000"/>
              </a:lnSpc>
              <a:spcBef>
                <a:spcPct val="65000"/>
              </a:spcBef>
              <a:buClr>
                <a:schemeClr val="accent1"/>
              </a:buClr>
              <a:buSzPct val="75000"/>
              <a:buFont typeface="Wingdings" panose="05000000000000000000" pitchFamily="2" charset="2"/>
              <a:buChar char="q"/>
            </a:pPr>
            <a:r>
              <a:rPr lang="zh-CN" altLang="en-US" sz="2400" dirty="0" smtClean="0">
                <a:solidFill>
                  <a:schemeClr val="tx1"/>
                </a:solidFill>
              </a:rPr>
              <a:t>可能的方案</a:t>
            </a:r>
            <a:r>
              <a:rPr lang="en-US" sz="2400" dirty="0" smtClean="0">
                <a:solidFill>
                  <a:schemeClr val="tx1"/>
                </a:solidFill>
              </a:rPr>
              <a:t>?</a:t>
            </a:r>
            <a:endParaRPr lang="en-US" sz="2400" dirty="0" smtClean="0">
              <a:solidFill>
                <a:schemeClr val="tx1"/>
              </a:solidFill>
            </a:endParaRPr>
          </a:p>
          <a:p>
            <a:pPr marL="742950" lvl="1" indent="-285750">
              <a:lnSpc>
                <a:spcPct val="85000"/>
              </a:lnSpc>
              <a:spcBef>
                <a:spcPct val="40000"/>
              </a:spcBef>
              <a:buClr>
                <a:schemeClr val="accent1"/>
              </a:buClr>
              <a:buSzPct val="75000"/>
              <a:buFont typeface="Monotype Sorts" pitchFamily="2" charset="2"/>
              <a:buChar char="l"/>
            </a:pPr>
            <a:r>
              <a:rPr lang="zh-CN" altLang="en-US" sz="2000" dirty="0" smtClean="0">
                <a:solidFill>
                  <a:schemeClr val="tx1"/>
                </a:solidFill>
              </a:rPr>
              <a:t>在内存中放置一些典型的常数，需要时取出</a:t>
            </a:r>
            <a:r>
              <a:rPr lang="en-US" sz="2000" dirty="0" smtClean="0">
                <a:solidFill>
                  <a:schemeClr val="tx1"/>
                </a:solidFill>
              </a:rPr>
              <a:t> </a:t>
            </a:r>
            <a:endParaRPr lang="en-US" sz="2000" dirty="0">
              <a:solidFill>
                <a:schemeClr val="tx1"/>
              </a:solidFill>
            </a:endParaRPr>
          </a:p>
          <a:p>
            <a:pPr marL="742950" lvl="1" indent="-285750">
              <a:lnSpc>
                <a:spcPct val="85000"/>
              </a:lnSpc>
              <a:spcBef>
                <a:spcPct val="40000"/>
              </a:spcBef>
              <a:buClr>
                <a:schemeClr val="accent1"/>
              </a:buClr>
              <a:buSzPct val="75000"/>
              <a:buFont typeface="Monotype Sorts" pitchFamily="2" charset="2"/>
              <a:buChar char="l"/>
            </a:pPr>
            <a:r>
              <a:rPr lang="zh-CN" altLang="en-US" sz="2000" dirty="0" smtClean="0">
                <a:solidFill>
                  <a:schemeClr val="tx1"/>
                </a:solidFill>
              </a:rPr>
              <a:t>创造一些硬接线的寄存器</a:t>
            </a:r>
            <a:r>
              <a:rPr lang="en-US" sz="2000" dirty="0" smtClean="0">
                <a:solidFill>
                  <a:schemeClr val="tx1"/>
                </a:solidFill>
              </a:rPr>
              <a:t> (</a:t>
            </a:r>
            <a:r>
              <a:rPr lang="zh-CN" altLang="en-US" sz="2000" dirty="0" smtClean="0">
                <a:solidFill>
                  <a:schemeClr val="tx1"/>
                </a:solidFill>
              </a:rPr>
              <a:t>如</a:t>
            </a:r>
            <a:r>
              <a:rPr lang="en-US" sz="2000" dirty="0" smtClean="0">
                <a:solidFill>
                  <a:schemeClr val="tx1"/>
                </a:solidFill>
              </a:rPr>
              <a:t>$</a:t>
            </a:r>
            <a:r>
              <a:rPr lang="en-US" sz="2000" dirty="0">
                <a:solidFill>
                  <a:schemeClr val="tx1"/>
                </a:solidFill>
              </a:rPr>
              <a:t>zero) </a:t>
            </a:r>
            <a:r>
              <a:rPr lang="zh-CN" altLang="en-US" sz="2000" dirty="0" smtClean="0">
                <a:solidFill>
                  <a:schemeClr val="tx1"/>
                </a:solidFill>
              </a:rPr>
              <a:t>，恒置为某些常数，如</a:t>
            </a:r>
            <a:r>
              <a:rPr lang="en-US" altLang="zh-CN" sz="2000" dirty="0" smtClean="0">
                <a:solidFill>
                  <a:schemeClr val="tx1"/>
                </a:solidFill>
              </a:rPr>
              <a:t>1</a:t>
            </a:r>
            <a:endParaRPr lang="en-US" sz="2000" dirty="0">
              <a:solidFill>
                <a:schemeClr val="tx1"/>
              </a:solidFill>
            </a:endParaRPr>
          </a:p>
          <a:p>
            <a:pPr marL="742950" lvl="1" indent="-285750">
              <a:lnSpc>
                <a:spcPct val="85000"/>
              </a:lnSpc>
              <a:spcBef>
                <a:spcPct val="40000"/>
              </a:spcBef>
              <a:buClr>
                <a:schemeClr val="accent1"/>
              </a:buClr>
              <a:buSzPct val="75000"/>
              <a:buFont typeface="Monotype Sorts" pitchFamily="2" charset="2"/>
              <a:buChar char="l"/>
            </a:pPr>
            <a:r>
              <a:rPr lang="zh-CN" altLang="en-US" sz="2000" dirty="0" smtClean="0"/>
              <a:t>让一些特殊指令中包含常数</a:t>
            </a:r>
            <a:r>
              <a:rPr lang="en-US" sz="2000" dirty="0" smtClean="0"/>
              <a:t> </a:t>
            </a:r>
            <a:r>
              <a:rPr lang="en-US" sz="2000" dirty="0"/>
              <a:t>!</a:t>
            </a:r>
            <a:endParaRPr lang="en-US" sz="2000" dirty="0"/>
          </a:p>
        </p:txBody>
      </p:sp>
      <p:sp>
        <p:nvSpPr>
          <p:cNvPr id="761880" name="Rectangle 24"/>
          <p:cNvSpPr>
            <a:spLocks noChangeArrowheads="1"/>
          </p:cNvSpPr>
          <p:nvPr/>
        </p:nvSpPr>
        <p:spPr bwMode="auto">
          <a:xfrm>
            <a:off x="609600" y="5334000"/>
            <a:ext cx="8382000" cy="914400"/>
          </a:xfrm>
          <a:prstGeom prst="rect">
            <a:avLst/>
          </a:prstGeom>
          <a:noFill/>
          <a:ln w="12700">
            <a:noFill/>
            <a:miter lim="800000"/>
          </a:ln>
          <a:effectLst/>
        </p:spPr>
        <p:txBody>
          <a:bodyPr lIns="90488" tIns="44450" rIns="90488" bIns="44450"/>
          <a:lstStyle/>
          <a:p>
            <a:pPr marL="342900" indent="-342900">
              <a:lnSpc>
                <a:spcPct val="90000"/>
              </a:lnSpc>
              <a:spcBef>
                <a:spcPct val="65000"/>
              </a:spcBef>
              <a:buClr>
                <a:schemeClr val="accent1"/>
              </a:buClr>
              <a:buSzPct val="75000"/>
              <a:buFont typeface="Wingdings" panose="05000000000000000000" pitchFamily="2" charset="2"/>
              <a:buChar char="q"/>
            </a:pPr>
            <a:r>
              <a:rPr lang="zh-CN" altLang="en-US" sz="2400" dirty="0" smtClean="0">
                <a:solidFill>
                  <a:schemeClr val="tx1"/>
                </a:solidFill>
              </a:rPr>
              <a:t>常数保存在指令本身中！</a:t>
            </a:r>
            <a:endParaRPr lang="en-US" sz="2400" dirty="0">
              <a:solidFill>
                <a:schemeClr val="tx1"/>
              </a:solidFill>
            </a:endParaRPr>
          </a:p>
          <a:p>
            <a:pPr marL="742950" lvl="1" indent="-285750">
              <a:lnSpc>
                <a:spcPct val="85000"/>
              </a:lnSpc>
              <a:spcBef>
                <a:spcPct val="40000"/>
              </a:spcBef>
              <a:buClr>
                <a:schemeClr val="accent1"/>
              </a:buClr>
              <a:buSzPct val="75000"/>
              <a:buFont typeface="Monotype Sorts" pitchFamily="2" charset="2"/>
              <a:buChar char="l"/>
            </a:pPr>
            <a:r>
              <a:rPr lang="zh-CN" altLang="en-US" sz="2000" dirty="0" smtClean="0">
                <a:solidFill>
                  <a:schemeClr val="tx1"/>
                </a:solidFill>
              </a:rPr>
              <a:t>立即数的格式将其值限定在</a:t>
            </a:r>
            <a:r>
              <a:rPr lang="en-US" sz="2000" dirty="0" smtClean="0">
                <a:solidFill>
                  <a:schemeClr val="tx1"/>
                </a:solidFill>
              </a:rPr>
              <a:t> </a:t>
            </a:r>
            <a:r>
              <a:rPr lang="en-US" sz="2000" dirty="0">
                <a:solidFill>
                  <a:schemeClr val="tx1"/>
                </a:solidFill>
              </a:rPr>
              <a:t>+2</a:t>
            </a:r>
            <a:r>
              <a:rPr lang="en-US" sz="2000" baseline="30000" dirty="0">
                <a:solidFill>
                  <a:schemeClr val="tx1"/>
                </a:solidFill>
              </a:rPr>
              <a:t>15</a:t>
            </a:r>
            <a:r>
              <a:rPr lang="en-US" sz="2000" dirty="0">
                <a:solidFill>
                  <a:schemeClr val="tx1"/>
                </a:solidFill>
              </a:rPr>
              <a:t>–1 to -2</a:t>
            </a:r>
            <a:r>
              <a:rPr lang="en-US" sz="2000" baseline="30000" dirty="0">
                <a:solidFill>
                  <a:schemeClr val="tx1"/>
                </a:solidFill>
              </a:rPr>
              <a:t>15</a:t>
            </a:r>
            <a:r>
              <a:rPr lang="en-US" sz="2000" dirty="0">
                <a:solidFill>
                  <a:schemeClr val="tx1"/>
                </a:solidFill>
              </a:rPr>
              <a:t>	</a:t>
            </a:r>
            <a:r>
              <a:rPr lang="zh-CN" altLang="en-US" sz="2000" dirty="0" smtClean="0">
                <a:solidFill>
                  <a:schemeClr val="tx1"/>
                </a:solidFill>
              </a:rPr>
              <a:t>的范围中</a:t>
            </a:r>
            <a:endParaRPr lang="en-US" sz="2000" dirty="0">
              <a:solidFill>
                <a:schemeClr val="tx1"/>
              </a:solidFill>
              <a:latin typeface="Courier New" panose="02070309020205020404" pitchFamily="49" charset="0"/>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188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18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8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ChangeArrowheads="1"/>
          </p:cNvSpPr>
          <p:nvPr/>
        </p:nvSpPr>
        <p:spPr bwMode="auto">
          <a:xfrm>
            <a:off x="225425" y="312738"/>
            <a:ext cx="4259263" cy="477837"/>
          </a:xfrm>
          <a:prstGeom prst="rect">
            <a:avLst/>
          </a:prstGeom>
          <a:noFill/>
          <a:ln w="12700">
            <a:noFill/>
            <a:miter lim="800000"/>
          </a:ln>
          <a:effectLst/>
        </p:spPr>
        <p:txBody>
          <a:bodyPr wrap="none" anchor="ctr"/>
          <a:lstStyle/>
          <a:p>
            <a:endParaRPr lang="en-US"/>
          </a:p>
        </p:txBody>
      </p:sp>
      <p:sp>
        <p:nvSpPr>
          <p:cNvPr id="765955" name="Rectangle 3"/>
          <p:cNvSpPr>
            <a:spLocks noGrp="1" noChangeArrowheads="1"/>
          </p:cNvSpPr>
          <p:nvPr>
            <p:ph type="body" idx="1"/>
          </p:nvPr>
        </p:nvSpPr>
        <p:spPr>
          <a:xfrm>
            <a:off x="533400" y="838200"/>
            <a:ext cx="8153400" cy="3764620"/>
          </a:xfrm>
          <a:noFill/>
        </p:spPr>
        <p:txBody>
          <a:bodyPr lIns="90488" tIns="44450" rIns="90488" bIns="44450"/>
          <a:lstStyle/>
          <a:p>
            <a:pPr marL="342900" indent="-342900"/>
            <a:r>
              <a:rPr lang="zh-CN" altLang="en-US" dirty="0" smtClean="0"/>
              <a:t>可以将</a:t>
            </a:r>
            <a:r>
              <a:rPr lang="en-US" altLang="zh-CN" dirty="0" smtClean="0"/>
              <a:t>32</a:t>
            </a:r>
            <a:r>
              <a:rPr lang="zh-CN" altLang="en-US" dirty="0" smtClean="0"/>
              <a:t>位的常数加载到一个寄存器中，这样做的话，将必须使用两条指令</a:t>
            </a:r>
            <a:endParaRPr lang="en-US" dirty="0"/>
          </a:p>
          <a:p>
            <a:pPr marL="342900" indent="-342900">
              <a:lnSpc>
                <a:spcPct val="100000"/>
              </a:lnSpc>
            </a:pPr>
            <a:r>
              <a:rPr lang="zh-CN" altLang="en-US" dirty="0"/>
              <a:t>一</a:t>
            </a:r>
            <a:r>
              <a:rPr lang="zh-CN" altLang="en-US" dirty="0" smtClean="0"/>
              <a:t>条新的指令：读取立即数高位指令</a:t>
            </a:r>
            <a:r>
              <a:rPr lang="en-US" altLang="zh-CN" dirty="0" err="1" smtClean="0"/>
              <a:t>lui</a:t>
            </a:r>
            <a:r>
              <a:rPr lang="zh-CN" altLang="en-US" dirty="0" smtClean="0"/>
              <a:t>（读高</a:t>
            </a:r>
            <a:r>
              <a:rPr lang="en-US" altLang="zh-CN" dirty="0" smtClean="0"/>
              <a:t>16</a:t>
            </a:r>
            <a:r>
              <a:rPr lang="zh-CN" altLang="en-US" dirty="0" smtClean="0"/>
              <a:t>位）</a:t>
            </a:r>
            <a:endParaRPr lang="en-US" dirty="0"/>
          </a:p>
          <a:p>
            <a:pPr marL="342900" indent="-342900">
              <a:lnSpc>
                <a:spcPct val="100000"/>
              </a:lnSpc>
              <a:buFont typeface="Wingdings" panose="05000000000000000000" pitchFamily="2" charset="2"/>
              <a:buNone/>
            </a:pPr>
            <a:r>
              <a:rPr lang="en-US" dirty="0">
                <a:latin typeface="Courier New" panose="02070309020205020404" pitchFamily="49" charset="0"/>
              </a:rPr>
              <a:t>		</a:t>
            </a:r>
            <a:r>
              <a:rPr lang="en-US" dirty="0" err="1">
                <a:latin typeface="Courier New" panose="02070309020205020404" pitchFamily="49" charset="0"/>
              </a:rPr>
              <a:t>lui</a:t>
            </a:r>
            <a:r>
              <a:rPr lang="en-US" dirty="0">
                <a:latin typeface="Courier New" panose="02070309020205020404" pitchFamily="49" charset="0"/>
              </a:rPr>
              <a:t> $t0, 1010101010101010</a:t>
            </a:r>
            <a:endParaRPr lang="en-US" dirty="0">
              <a:latin typeface="Courier New" panose="02070309020205020404" pitchFamily="49" charset="0"/>
            </a:endParaRPr>
          </a:p>
          <a:p>
            <a:pPr marL="342900" indent="-342900"/>
            <a:endParaRPr lang="en-US" dirty="0"/>
          </a:p>
          <a:p>
            <a:pPr marL="342900" indent="-342900">
              <a:lnSpc>
                <a:spcPct val="100000"/>
              </a:lnSpc>
            </a:pPr>
            <a:r>
              <a:rPr lang="zh-CN" altLang="en-US" dirty="0" smtClean="0"/>
              <a:t>然后为了获得低</a:t>
            </a:r>
            <a:r>
              <a:rPr lang="en-US" altLang="zh-CN" dirty="0" smtClean="0"/>
              <a:t>16</a:t>
            </a:r>
            <a:r>
              <a:rPr lang="zh-CN" altLang="en-US" dirty="0" smtClean="0"/>
              <a:t>位，使用</a:t>
            </a:r>
            <a:endParaRPr lang="en-US" altLang="zh-CN" dirty="0" smtClean="0"/>
          </a:p>
          <a:p>
            <a:pPr marL="0" indent="0">
              <a:lnSpc>
                <a:spcPct val="100000"/>
              </a:lnSpc>
              <a:buNone/>
            </a:pPr>
            <a:r>
              <a:rPr lang="en-US" dirty="0" smtClean="0"/>
              <a:t>                  </a:t>
            </a:r>
            <a:r>
              <a:rPr lang="en-US" dirty="0"/>
              <a:t>	</a:t>
            </a:r>
            <a:r>
              <a:rPr lang="en-US" dirty="0" err="1">
                <a:latin typeface="Courier New" panose="02070309020205020404" pitchFamily="49" charset="0"/>
              </a:rPr>
              <a:t>ori</a:t>
            </a:r>
            <a:r>
              <a:rPr lang="en-US" dirty="0">
                <a:latin typeface="Courier New" panose="02070309020205020404" pitchFamily="49" charset="0"/>
              </a:rPr>
              <a:t> $t0, $t0, 1010101010101010</a:t>
            </a:r>
            <a:endParaRPr lang="en-US" dirty="0">
              <a:latin typeface="Courier New" panose="02070309020205020404" pitchFamily="49" charset="0"/>
            </a:endParaRPr>
          </a:p>
        </p:txBody>
      </p:sp>
      <p:sp>
        <p:nvSpPr>
          <p:cNvPr id="765956" name="Rectangle 4"/>
          <p:cNvSpPr>
            <a:spLocks noGrp="1" noChangeArrowheads="1"/>
          </p:cNvSpPr>
          <p:nvPr>
            <p:ph type="title"/>
          </p:nvPr>
        </p:nvSpPr>
        <p:spPr>
          <a:xfrm>
            <a:off x="533400" y="283631"/>
            <a:ext cx="8153400" cy="464614"/>
          </a:xfrm>
          <a:noFill/>
        </p:spPr>
        <p:txBody>
          <a:bodyPr lIns="90488" tIns="44450" rIns="90488" bIns="44450" anchor="ctr"/>
          <a:lstStyle/>
          <a:p>
            <a:r>
              <a:rPr lang="zh-CN" altLang="en-US" dirty="0" smtClean="0">
                <a:latin typeface="宋体" panose="02010600030101010101" pitchFamily="2" charset="-122"/>
                <a:ea typeface="宋体" panose="02010600030101010101" pitchFamily="2" charset="-122"/>
              </a:rPr>
              <a:t>大常数该如何？</a:t>
            </a:r>
            <a:endParaRPr lang="en-US" dirty="0">
              <a:latin typeface="宋体" panose="02010600030101010101" pitchFamily="2" charset="-122"/>
              <a:ea typeface="宋体" panose="02010600030101010101" pitchFamily="2" charset="-122"/>
            </a:endParaRPr>
          </a:p>
        </p:txBody>
      </p:sp>
      <p:sp>
        <p:nvSpPr>
          <p:cNvPr id="765957" name="Rectangle 5"/>
          <p:cNvSpPr>
            <a:spLocks noChangeArrowheads="1"/>
          </p:cNvSpPr>
          <p:nvPr/>
        </p:nvSpPr>
        <p:spPr bwMode="auto">
          <a:xfrm>
            <a:off x="1524000" y="3048000"/>
            <a:ext cx="5791200" cy="292100"/>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765958" name="Line 6"/>
          <p:cNvSpPr>
            <a:spLocks noChangeShapeType="1"/>
          </p:cNvSpPr>
          <p:nvPr/>
        </p:nvSpPr>
        <p:spPr bwMode="auto">
          <a:xfrm>
            <a:off x="2590800" y="3048000"/>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765959" name="Text Box 7"/>
          <p:cNvSpPr txBox="1">
            <a:spLocks noChangeArrowheads="1"/>
          </p:cNvSpPr>
          <p:nvPr/>
        </p:nvSpPr>
        <p:spPr bwMode="auto">
          <a:xfrm>
            <a:off x="1828800" y="3048000"/>
            <a:ext cx="5121915" cy="369332"/>
          </a:xfrm>
          <a:prstGeom prst="rect">
            <a:avLst/>
          </a:prstGeom>
          <a:noFill/>
          <a:ln w="12700">
            <a:noFill/>
            <a:miter lim="800000"/>
          </a:ln>
          <a:effectLst/>
        </p:spPr>
        <p:txBody>
          <a:bodyPr wrap="none">
            <a:spAutoFit/>
          </a:bodyPr>
          <a:lstStyle/>
          <a:p>
            <a:r>
              <a:rPr lang="en-US" dirty="0">
                <a:solidFill>
                  <a:schemeClr val="tx1"/>
                </a:solidFill>
              </a:rPr>
              <a:t>16             0           8           </a:t>
            </a:r>
            <a:r>
              <a:rPr lang="en-US" dirty="0" smtClean="0">
                <a:solidFill>
                  <a:schemeClr val="tx1"/>
                </a:solidFill>
              </a:rPr>
              <a:t>1010101010101010</a:t>
            </a:r>
            <a:r>
              <a:rPr lang="en-US" baseline="-25000" dirty="0" smtClean="0">
                <a:solidFill>
                  <a:schemeClr val="tx1"/>
                </a:solidFill>
              </a:rPr>
              <a:t>2</a:t>
            </a:r>
            <a:endParaRPr lang="en-US" baseline="-25000" dirty="0">
              <a:solidFill>
                <a:schemeClr val="tx1"/>
              </a:solidFill>
            </a:endParaRPr>
          </a:p>
        </p:txBody>
      </p:sp>
      <p:sp>
        <p:nvSpPr>
          <p:cNvPr id="765960" name="Line 8"/>
          <p:cNvSpPr>
            <a:spLocks noChangeShapeType="1"/>
          </p:cNvSpPr>
          <p:nvPr/>
        </p:nvSpPr>
        <p:spPr bwMode="auto">
          <a:xfrm>
            <a:off x="3505200" y="3048000"/>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765961" name="Line 9"/>
          <p:cNvSpPr>
            <a:spLocks noChangeShapeType="1"/>
          </p:cNvSpPr>
          <p:nvPr/>
        </p:nvSpPr>
        <p:spPr bwMode="auto">
          <a:xfrm>
            <a:off x="4419600" y="3048000"/>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765962" name="Rectangle 10"/>
          <p:cNvSpPr>
            <a:spLocks noChangeArrowheads="1"/>
          </p:cNvSpPr>
          <p:nvPr/>
        </p:nvSpPr>
        <p:spPr bwMode="auto">
          <a:xfrm>
            <a:off x="1524000" y="4724400"/>
            <a:ext cx="5791200" cy="292100"/>
          </a:xfrm>
          <a:prstGeom prst="rect">
            <a:avLst/>
          </a:prstGeom>
          <a:noFill/>
          <a:ln w="12700">
            <a:solidFill>
              <a:schemeClr val="tx1"/>
            </a:solidFill>
            <a:miter lim="800000"/>
          </a:ln>
          <a:effectLst/>
        </p:spPr>
        <p:txBody>
          <a:bodyPr wrap="none" anchor="ctr"/>
          <a:lstStyle/>
          <a:p>
            <a:endParaRPr lang="en-US"/>
          </a:p>
        </p:txBody>
      </p:sp>
      <p:sp>
        <p:nvSpPr>
          <p:cNvPr id="765963" name="Rectangle 11"/>
          <p:cNvSpPr>
            <a:spLocks noChangeArrowheads="1"/>
          </p:cNvSpPr>
          <p:nvPr/>
        </p:nvSpPr>
        <p:spPr bwMode="auto">
          <a:xfrm>
            <a:off x="1524000" y="5257800"/>
            <a:ext cx="5791200" cy="292100"/>
          </a:xfrm>
          <a:prstGeom prst="rect">
            <a:avLst/>
          </a:prstGeom>
          <a:noFill/>
          <a:ln w="12700">
            <a:solidFill>
              <a:schemeClr val="tx1"/>
            </a:solidFill>
            <a:miter lim="800000"/>
          </a:ln>
          <a:effectLst/>
        </p:spPr>
        <p:txBody>
          <a:bodyPr wrap="none" anchor="ctr"/>
          <a:lstStyle/>
          <a:p>
            <a:endParaRPr lang="en-US"/>
          </a:p>
        </p:txBody>
      </p:sp>
      <p:sp>
        <p:nvSpPr>
          <p:cNvPr id="765964" name="Rectangle 12"/>
          <p:cNvSpPr>
            <a:spLocks noChangeArrowheads="1"/>
          </p:cNvSpPr>
          <p:nvPr/>
        </p:nvSpPr>
        <p:spPr bwMode="auto">
          <a:xfrm>
            <a:off x="1524000" y="6019800"/>
            <a:ext cx="5791200" cy="292100"/>
          </a:xfrm>
          <a:prstGeom prst="rect">
            <a:avLst/>
          </a:prstGeom>
          <a:noFill/>
          <a:ln w="12700">
            <a:solidFill>
              <a:schemeClr val="tx1"/>
            </a:solidFill>
            <a:miter lim="800000"/>
          </a:ln>
          <a:effectLst/>
        </p:spPr>
        <p:txBody>
          <a:bodyPr wrap="none" anchor="ctr"/>
          <a:lstStyle/>
          <a:p>
            <a:endParaRPr lang="en-US"/>
          </a:p>
        </p:txBody>
      </p:sp>
      <p:sp>
        <p:nvSpPr>
          <p:cNvPr id="765965" name="Text Box 13"/>
          <p:cNvSpPr txBox="1">
            <a:spLocks noChangeArrowheads="1"/>
          </p:cNvSpPr>
          <p:nvPr/>
        </p:nvSpPr>
        <p:spPr bwMode="auto">
          <a:xfrm>
            <a:off x="1828800" y="4724400"/>
            <a:ext cx="2216150" cy="366713"/>
          </a:xfrm>
          <a:prstGeom prst="rect">
            <a:avLst/>
          </a:prstGeom>
          <a:noFill/>
          <a:ln w="12700">
            <a:noFill/>
            <a:miter lim="800000"/>
          </a:ln>
          <a:effectLst/>
        </p:spPr>
        <p:txBody>
          <a:bodyPr wrap="none">
            <a:spAutoFit/>
          </a:bodyPr>
          <a:lstStyle/>
          <a:p>
            <a:r>
              <a:rPr lang="en-US">
                <a:solidFill>
                  <a:schemeClr val="tx1"/>
                </a:solidFill>
              </a:rPr>
              <a:t>1010101010101010</a:t>
            </a:r>
            <a:endParaRPr lang="en-US">
              <a:solidFill>
                <a:schemeClr val="tx1"/>
              </a:solidFill>
            </a:endParaRPr>
          </a:p>
        </p:txBody>
      </p:sp>
      <p:sp>
        <p:nvSpPr>
          <p:cNvPr id="765966" name="Line 14"/>
          <p:cNvSpPr>
            <a:spLocks noChangeShapeType="1"/>
          </p:cNvSpPr>
          <p:nvPr/>
        </p:nvSpPr>
        <p:spPr bwMode="auto">
          <a:xfrm>
            <a:off x="4419600" y="4724400"/>
            <a:ext cx="0" cy="290513"/>
          </a:xfrm>
          <a:prstGeom prst="line">
            <a:avLst/>
          </a:prstGeom>
          <a:noFill/>
          <a:ln w="12700">
            <a:solidFill>
              <a:schemeClr val="tx1"/>
            </a:solidFill>
            <a:round/>
          </a:ln>
          <a:effectLst/>
        </p:spPr>
        <p:txBody>
          <a:bodyPr/>
          <a:lstStyle/>
          <a:p>
            <a:endParaRPr lang="en-US"/>
          </a:p>
        </p:txBody>
      </p:sp>
      <p:sp>
        <p:nvSpPr>
          <p:cNvPr id="765967" name="Line 15"/>
          <p:cNvSpPr>
            <a:spLocks noChangeShapeType="1"/>
          </p:cNvSpPr>
          <p:nvPr/>
        </p:nvSpPr>
        <p:spPr bwMode="auto">
          <a:xfrm>
            <a:off x="4419600" y="5257800"/>
            <a:ext cx="0" cy="290513"/>
          </a:xfrm>
          <a:prstGeom prst="line">
            <a:avLst/>
          </a:prstGeom>
          <a:noFill/>
          <a:ln w="12700">
            <a:solidFill>
              <a:schemeClr val="tx1"/>
            </a:solidFill>
            <a:round/>
          </a:ln>
          <a:effectLst/>
        </p:spPr>
        <p:txBody>
          <a:bodyPr/>
          <a:lstStyle/>
          <a:p>
            <a:endParaRPr lang="en-US"/>
          </a:p>
        </p:txBody>
      </p:sp>
      <p:sp>
        <p:nvSpPr>
          <p:cNvPr id="765968" name="Line 16"/>
          <p:cNvSpPr>
            <a:spLocks noChangeShapeType="1"/>
          </p:cNvSpPr>
          <p:nvPr/>
        </p:nvSpPr>
        <p:spPr bwMode="auto">
          <a:xfrm>
            <a:off x="4419600" y="6019800"/>
            <a:ext cx="0" cy="290513"/>
          </a:xfrm>
          <a:prstGeom prst="line">
            <a:avLst/>
          </a:prstGeom>
          <a:noFill/>
          <a:ln w="12700">
            <a:solidFill>
              <a:schemeClr val="tx1"/>
            </a:solidFill>
            <a:round/>
          </a:ln>
          <a:effectLst/>
        </p:spPr>
        <p:txBody>
          <a:bodyPr/>
          <a:lstStyle/>
          <a:p>
            <a:endParaRPr lang="en-US"/>
          </a:p>
        </p:txBody>
      </p:sp>
      <p:sp>
        <p:nvSpPr>
          <p:cNvPr id="765969" name="Line 17"/>
          <p:cNvSpPr>
            <a:spLocks noChangeShapeType="1"/>
          </p:cNvSpPr>
          <p:nvPr/>
        </p:nvSpPr>
        <p:spPr bwMode="auto">
          <a:xfrm flipV="1">
            <a:off x="1219200" y="5791200"/>
            <a:ext cx="6553200" cy="0"/>
          </a:xfrm>
          <a:prstGeom prst="line">
            <a:avLst/>
          </a:prstGeom>
          <a:noFill/>
          <a:ln w="28575">
            <a:solidFill>
              <a:schemeClr val="tx1"/>
            </a:solidFill>
            <a:round/>
          </a:ln>
          <a:effectLst/>
        </p:spPr>
        <p:txBody>
          <a:bodyPr/>
          <a:lstStyle/>
          <a:p>
            <a:endParaRPr lang="en-US"/>
          </a:p>
        </p:txBody>
      </p:sp>
      <p:sp>
        <p:nvSpPr>
          <p:cNvPr id="765970" name="Text Box 18"/>
          <p:cNvSpPr txBox="1">
            <a:spLocks noChangeArrowheads="1"/>
          </p:cNvSpPr>
          <p:nvPr/>
        </p:nvSpPr>
        <p:spPr bwMode="auto">
          <a:xfrm>
            <a:off x="1828800" y="5257800"/>
            <a:ext cx="2216150" cy="366713"/>
          </a:xfrm>
          <a:prstGeom prst="rect">
            <a:avLst/>
          </a:prstGeom>
          <a:noFill/>
          <a:ln w="12700">
            <a:noFill/>
            <a:miter lim="800000"/>
          </a:ln>
          <a:effectLst/>
        </p:spPr>
        <p:txBody>
          <a:bodyPr wrap="none">
            <a:spAutoFit/>
          </a:bodyPr>
          <a:lstStyle/>
          <a:p>
            <a:r>
              <a:rPr lang="en-US">
                <a:solidFill>
                  <a:schemeClr val="tx1"/>
                </a:solidFill>
              </a:rPr>
              <a:t>0000000000000000</a:t>
            </a:r>
            <a:endParaRPr lang="en-US">
              <a:solidFill>
                <a:schemeClr val="tx1"/>
              </a:solidFill>
            </a:endParaRPr>
          </a:p>
        </p:txBody>
      </p:sp>
      <p:sp>
        <p:nvSpPr>
          <p:cNvPr id="765971" name="Line 19"/>
          <p:cNvSpPr>
            <a:spLocks noChangeShapeType="1"/>
          </p:cNvSpPr>
          <p:nvPr/>
        </p:nvSpPr>
        <p:spPr bwMode="auto">
          <a:xfrm flipH="1">
            <a:off x="2971800" y="3352800"/>
            <a:ext cx="2514600" cy="1447800"/>
          </a:xfrm>
          <a:prstGeom prst="line">
            <a:avLst/>
          </a:prstGeom>
          <a:noFill/>
          <a:ln w="28575">
            <a:solidFill>
              <a:schemeClr val="accent1"/>
            </a:solidFill>
            <a:round/>
            <a:tailEnd type="triangle" w="med" len="med"/>
          </a:ln>
          <a:effectLst/>
        </p:spPr>
        <p:txBody>
          <a:bodyPr/>
          <a:lstStyle/>
          <a:p>
            <a:endParaRPr lang="en-US"/>
          </a:p>
        </p:txBody>
      </p:sp>
      <p:sp>
        <p:nvSpPr>
          <p:cNvPr id="765972" name="Text Box 20"/>
          <p:cNvSpPr txBox="1">
            <a:spLocks noChangeArrowheads="1"/>
          </p:cNvSpPr>
          <p:nvPr/>
        </p:nvSpPr>
        <p:spPr bwMode="auto">
          <a:xfrm>
            <a:off x="4724400" y="5257800"/>
            <a:ext cx="2216150" cy="366713"/>
          </a:xfrm>
          <a:prstGeom prst="rect">
            <a:avLst/>
          </a:prstGeom>
          <a:noFill/>
          <a:ln w="12700">
            <a:noFill/>
            <a:miter lim="800000"/>
          </a:ln>
          <a:effectLst/>
        </p:spPr>
        <p:txBody>
          <a:bodyPr wrap="none">
            <a:spAutoFit/>
          </a:bodyPr>
          <a:lstStyle/>
          <a:p>
            <a:r>
              <a:rPr lang="en-US">
                <a:solidFill>
                  <a:schemeClr val="tx1"/>
                </a:solidFill>
              </a:rPr>
              <a:t>1010101010101010</a:t>
            </a:r>
            <a:endParaRPr lang="en-US">
              <a:solidFill>
                <a:schemeClr val="tx1"/>
              </a:solidFill>
            </a:endParaRPr>
          </a:p>
        </p:txBody>
      </p:sp>
      <p:sp>
        <p:nvSpPr>
          <p:cNvPr id="765973" name="Text Box 21"/>
          <p:cNvSpPr txBox="1">
            <a:spLocks noChangeArrowheads="1"/>
          </p:cNvSpPr>
          <p:nvPr/>
        </p:nvSpPr>
        <p:spPr bwMode="auto">
          <a:xfrm>
            <a:off x="4724400" y="4724400"/>
            <a:ext cx="2216150" cy="366713"/>
          </a:xfrm>
          <a:prstGeom prst="rect">
            <a:avLst/>
          </a:prstGeom>
          <a:noFill/>
          <a:ln w="12700">
            <a:noFill/>
            <a:miter lim="800000"/>
          </a:ln>
          <a:effectLst/>
        </p:spPr>
        <p:txBody>
          <a:bodyPr wrap="none">
            <a:spAutoFit/>
          </a:bodyPr>
          <a:lstStyle/>
          <a:p>
            <a:r>
              <a:rPr lang="en-US">
                <a:solidFill>
                  <a:schemeClr val="tx1"/>
                </a:solidFill>
              </a:rPr>
              <a:t>0000000000000000</a:t>
            </a:r>
            <a:endParaRPr lang="en-US">
              <a:solidFill>
                <a:schemeClr val="tx1"/>
              </a:solidFill>
            </a:endParaRPr>
          </a:p>
        </p:txBody>
      </p:sp>
      <p:sp>
        <p:nvSpPr>
          <p:cNvPr id="765974" name="Text Box 22"/>
          <p:cNvSpPr txBox="1">
            <a:spLocks noChangeArrowheads="1"/>
          </p:cNvSpPr>
          <p:nvPr/>
        </p:nvSpPr>
        <p:spPr bwMode="auto">
          <a:xfrm>
            <a:off x="1746250" y="6034088"/>
            <a:ext cx="5264150" cy="366712"/>
          </a:xfrm>
          <a:prstGeom prst="rect">
            <a:avLst/>
          </a:prstGeom>
          <a:noFill/>
          <a:ln w="12700">
            <a:noFill/>
            <a:miter lim="800000"/>
          </a:ln>
          <a:effectLst/>
        </p:spPr>
        <p:txBody>
          <a:bodyPr>
            <a:spAutoFit/>
          </a:bodyPr>
          <a:lstStyle/>
          <a:p>
            <a:r>
              <a:rPr lang="en-US">
                <a:solidFill>
                  <a:schemeClr val="accent2"/>
                </a:solidFill>
              </a:rPr>
              <a:t>1010101010101010               1010101010101010</a:t>
            </a:r>
            <a:endParaRPr lang="en-US">
              <a:solidFill>
                <a:schemeClr val="accent2"/>
              </a:solidFill>
            </a:endParaRPr>
          </a:p>
        </p:txBody>
      </p:sp>
      <p:sp>
        <p:nvSpPr>
          <p:cNvPr id="765975" name="Line 23"/>
          <p:cNvSpPr>
            <a:spLocks noChangeShapeType="1"/>
          </p:cNvSpPr>
          <p:nvPr/>
        </p:nvSpPr>
        <p:spPr bwMode="auto">
          <a:xfrm>
            <a:off x="5638800" y="4343400"/>
            <a:ext cx="152400" cy="914400"/>
          </a:xfrm>
          <a:prstGeom prst="line">
            <a:avLst/>
          </a:prstGeom>
          <a:noFill/>
          <a:ln w="28575">
            <a:solidFill>
              <a:schemeClr val="accent1"/>
            </a:solidFill>
            <a:round/>
            <a:tailEnd type="triangle" w="med" len="med"/>
          </a:ln>
          <a:effectLst/>
        </p:spPr>
        <p:txBody>
          <a:bodyPr/>
          <a:lstStyle/>
          <a:p>
            <a:endParaRPr lang="en-US"/>
          </a:p>
        </p:txBody>
      </p:sp>
    </p:spTree>
  </p:cSld>
  <p:clrMapOvr>
    <a:masterClrMapping/>
  </p:clrMapOvr>
  <p:transition advTm="2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zh-CN" altLang="en-US" dirty="0" smtClean="0">
                <a:latin typeface="宋体" panose="02010600030101010101" pitchFamily="2" charset="-122"/>
                <a:ea typeface="宋体" panose="02010600030101010101" pitchFamily="2" charset="-122"/>
              </a:rPr>
              <a:t>复习</a:t>
            </a:r>
            <a:r>
              <a:rPr lang="en-US"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无符号</a:t>
            </a:r>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进制表示方法</a:t>
            </a:r>
            <a:endParaRPr lang="en-US" dirty="0">
              <a:latin typeface="宋体" panose="02010600030101010101" pitchFamily="2" charset="-122"/>
              <a:ea typeface="宋体" panose="02010600030101010101" pitchFamily="2" charset="-122"/>
            </a:endParaRPr>
          </a:p>
        </p:txBody>
      </p:sp>
      <p:graphicFrame>
        <p:nvGraphicFramePr>
          <p:cNvPr id="618499" name="Group 3"/>
          <p:cNvGraphicFramePr>
            <a:graphicFrameLocks noGrp="1"/>
          </p:cNvGraphicFramePr>
          <p:nvPr>
            <p:ph type="tbl" idx="1"/>
          </p:nvPr>
        </p:nvGraphicFramePr>
        <p:xfrm>
          <a:off x="381000" y="990600"/>
          <a:ext cx="4038600" cy="5440680"/>
        </p:xfrm>
        <a:graphic>
          <a:graphicData uri="http://schemas.openxmlformats.org/drawingml/2006/table">
            <a:tbl>
              <a:tblPr/>
              <a:tblGrid>
                <a:gridCol w="1600200"/>
                <a:gridCol w="1295400"/>
                <a:gridCol w="1143000"/>
              </a:tblGrid>
              <a:tr h="3000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16</a:t>
                      </a:r>
                      <a:r>
                        <a:rPr kumimoji="0" lang="zh-CN" altLang="en-US" sz="2000" b="0" i="0" u="none" strike="noStrike" cap="none" normalizeH="0" baseline="0" dirty="0" smtClean="0">
                          <a:ln>
                            <a:noFill/>
                          </a:ln>
                          <a:solidFill>
                            <a:schemeClr val="tx1"/>
                          </a:solidFill>
                          <a:effectLst/>
                          <a:latin typeface="Arial" panose="020B0604020202020204" pitchFamily="34" charset="0"/>
                        </a:rPr>
                        <a:t>进制</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2</a:t>
                      </a:r>
                      <a:r>
                        <a:rPr kumimoji="0" lang="zh-CN" altLang="en-US" sz="2000" b="0" i="0" u="none" strike="noStrike" cap="none" normalizeH="0" baseline="0" dirty="0" smtClean="0">
                          <a:ln>
                            <a:noFill/>
                          </a:ln>
                          <a:solidFill>
                            <a:schemeClr val="tx1"/>
                          </a:solidFill>
                          <a:effectLst/>
                          <a:latin typeface="Arial" panose="020B0604020202020204" pitchFamily="34" charset="0"/>
                        </a:rPr>
                        <a:t>进制</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10</a:t>
                      </a:r>
                      <a:r>
                        <a:rPr kumimoji="0" lang="zh-CN" altLang="en-US" sz="2000" b="0" i="0" u="none" strike="noStrike" cap="none" normalizeH="0" baseline="0" dirty="0" smtClean="0">
                          <a:ln>
                            <a:noFill/>
                          </a:ln>
                          <a:solidFill>
                            <a:schemeClr val="tx1"/>
                          </a:solidFill>
                          <a:effectLst/>
                          <a:latin typeface="Arial" panose="020B0604020202020204" pitchFamily="34" charset="0"/>
                        </a:rPr>
                        <a:t>进制</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0…0000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0…0001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0x00000002</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0…0010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2</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0x00000003</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0…0011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3</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0x00000004</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0…0100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4</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0x00000005</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0…0101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5</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0x00000006</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0…0110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6</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0x00000007</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0…0111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7</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0x00000008</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0…1000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8</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0x00000009</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0…1001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9</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0xFFFFFFFC</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1…1100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0xFFFFFFFD</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1…1101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0xFFFFFFFE</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1…1110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0xFFFFFFFF</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1…1111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8569" name="Rectangle 73"/>
          <p:cNvSpPr>
            <a:spLocks noChangeArrowheads="1"/>
          </p:cNvSpPr>
          <p:nvPr/>
        </p:nvSpPr>
        <p:spPr bwMode="auto">
          <a:xfrm>
            <a:off x="3429000" y="6096000"/>
            <a:ext cx="752475" cy="325438"/>
          </a:xfrm>
          <a:prstGeom prst="rect">
            <a:avLst/>
          </a:prstGeom>
          <a:noFill/>
          <a:ln w="12700">
            <a:noFill/>
            <a:miter lim="800000"/>
          </a:ln>
          <a:effectLst/>
        </p:spPr>
        <p:txBody>
          <a:bodyPr wrap="none" lIns="63500" tIns="25400" rIns="63500" bIns="25400">
            <a:spAutoFit/>
          </a:bodyPr>
          <a:lstStyle/>
          <a:p>
            <a:r>
              <a:rPr lang="en-US">
                <a:solidFill>
                  <a:schemeClr val="tx1"/>
                </a:solidFill>
              </a:rPr>
              <a:t>2</a:t>
            </a:r>
            <a:r>
              <a:rPr lang="en-US" baseline="30000">
                <a:solidFill>
                  <a:schemeClr val="tx1"/>
                </a:solidFill>
              </a:rPr>
              <a:t>32</a:t>
            </a:r>
            <a:r>
              <a:rPr lang="en-US">
                <a:solidFill>
                  <a:schemeClr val="tx1"/>
                </a:solidFill>
              </a:rPr>
              <a:t> - 1</a:t>
            </a:r>
            <a:endParaRPr lang="en-US">
              <a:solidFill>
                <a:schemeClr val="tx1"/>
              </a:solidFill>
            </a:endParaRPr>
          </a:p>
        </p:txBody>
      </p:sp>
      <p:sp>
        <p:nvSpPr>
          <p:cNvPr id="618570" name="Rectangle 74"/>
          <p:cNvSpPr>
            <a:spLocks noChangeArrowheads="1"/>
          </p:cNvSpPr>
          <p:nvPr/>
        </p:nvSpPr>
        <p:spPr bwMode="auto">
          <a:xfrm>
            <a:off x="3429000" y="5791200"/>
            <a:ext cx="752475" cy="325438"/>
          </a:xfrm>
          <a:prstGeom prst="rect">
            <a:avLst/>
          </a:prstGeom>
          <a:noFill/>
          <a:ln w="12700">
            <a:noFill/>
            <a:miter lim="800000"/>
          </a:ln>
          <a:effectLst/>
        </p:spPr>
        <p:txBody>
          <a:bodyPr wrap="none" lIns="63500" tIns="25400" rIns="63500" bIns="25400">
            <a:spAutoFit/>
          </a:bodyPr>
          <a:lstStyle/>
          <a:p>
            <a:r>
              <a:rPr lang="en-US">
                <a:solidFill>
                  <a:schemeClr val="tx1"/>
                </a:solidFill>
              </a:rPr>
              <a:t>2</a:t>
            </a:r>
            <a:r>
              <a:rPr lang="en-US" baseline="30000">
                <a:solidFill>
                  <a:schemeClr val="tx1"/>
                </a:solidFill>
              </a:rPr>
              <a:t>32</a:t>
            </a:r>
            <a:r>
              <a:rPr lang="en-US">
                <a:solidFill>
                  <a:schemeClr val="tx1"/>
                </a:solidFill>
              </a:rPr>
              <a:t> - 2</a:t>
            </a:r>
            <a:endParaRPr lang="en-US" baseline="30000">
              <a:solidFill>
                <a:schemeClr val="tx1"/>
              </a:solidFill>
              <a:cs typeface="Arial" panose="020B0604020202020204" pitchFamily="34" charset="0"/>
            </a:endParaRPr>
          </a:p>
        </p:txBody>
      </p:sp>
      <p:sp>
        <p:nvSpPr>
          <p:cNvPr id="618571" name="Rectangle 75"/>
          <p:cNvSpPr>
            <a:spLocks noChangeArrowheads="1"/>
          </p:cNvSpPr>
          <p:nvPr/>
        </p:nvSpPr>
        <p:spPr bwMode="auto">
          <a:xfrm>
            <a:off x="3429000" y="5410200"/>
            <a:ext cx="752475" cy="325438"/>
          </a:xfrm>
          <a:prstGeom prst="rect">
            <a:avLst/>
          </a:prstGeom>
          <a:noFill/>
          <a:ln w="12700">
            <a:noFill/>
            <a:miter lim="800000"/>
          </a:ln>
          <a:effectLst/>
        </p:spPr>
        <p:txBody>
          <a:bodyPr wrap="none" lIns="63500" tIns="25400" rIns="63500" bIns="25400">
            <a:spAutoFit/>
          </a:bodyPr>
          <a:lstStyle/>
          <a:p>
            <a:r>
              <a:rPr lang="en-US">
                <a:solidFill>
                  <a:schemeClr val="tx1"/>
                </a:solidFill>
              </a:rPr>
              <a:t>2</a:t>
            </a:r>
            <a:r>
              <a:rPr lang="en-US" baseline="30000">
                <a:solidFill>
                  <a:schemeClr val="tx1"/>
                </a:solidFill>
              </a:rPr>
              <a:t>32</a:t>
            </a:r>
            <a:r>
              <a:rPr lang="en-US">
                <a:solidFill>
                  <a:schemeClr val="tx1"/>
                </a:solidFill>
              </a:rPr>
              <a:t> - 3</a:t>
            </a:r>
            <a:endParaRPr lang="en-US">
              <a:solidFill>
                <a:schemeClr val="tx1"/>
              </a:solidFill>
            </a:endParaRPr>
          </a:p>
        </p:txBody>
      </p:sp>
      <p:sp>
        <p:nvSpPr>
          <p:cNvPr id="618572" name="Rectangle 76"/>
          <p:cNvSpPr>
            <a:spLocks noChangeArrowheads="1"/>
          </p:cNvSpPr>
          <p:nvPr/>
        </p:nvSpPr>
        <p:spPr bwMode="auto">
          <a:xfrm>
            <a:off x="3429000" y="5105400"/>
            <a:ext cx="752475" cy="325438"/>
          </a:xfrm>
          <a:prstGeom prst="rect">
            <a:avLst/>
          </a:prstGeom>
          <a:noFill/>
          <a:ln w="12700">
            <a:noFill/>
            <a:miter lim="800000"/>
          </a:ln>
          <a:effectLst/>
        </p:spPr>
        <p:txBody>
          <a:bodyPr wrap="none" lIns="63500" tIns="25400" rIns="63500" bIns="25400">
            <a:spAutoFit/>
          </a:bodyPr>
          <a:lstStyle/>
          <a:p>
            <a:r>
              <a:rPr lang="en-US">
                <a:solidFill>
                  <a:schemeClr val="tx1"/>
                </a:solidFill>
              </a:rPr>
              <a:t>2</a:t>
            </a:r>
            <a:r>
              <a:rPr lang="en-US" baseline="30000">
                <a:solidFill>
                  <a:schemeClr val="tx1"/>
                </a:solidFill>
              </a:rPr>
              <a:t>32</a:t>
            </a:r>
            <a:r>
              <a:rPr lang="en-US">
                <a:solidFill>
                  <a:schemeClr val="tx1"/>
                </a:solidFill>
              </a:rPr>
              <a:t> - 4</a:t>
            </a:r>
            <a:endParaRPr lang="en-US" baseline="30000">
              <a:solidFill>
                <a:schemeClr val="tx1"/>
              </a:solidFill>
            </a:endParaRPr>
          </a:p>
        </p:txBody>
      </p:sp>
      <p:sp>
        <p:nvSpPr>
          <p:cNvPr id="618573" name="Rectangle 77"/>
          <p:cNvSpPr>
            <a:spLocks noChangeArrowheads="1"/>
          </p:cNvSpPr>
          <p:nvPr/>
        </p:nvSpPr>
        <p:spPr bwMode="auto">
          <a:xfrm>
            <a:off x="5867400" y="4648200"/>
            <a:ext cx="879475" cy="325438"/>
          </a:xfrm>
          <a:prstGeom prst="rect">
            <a:avLst/>
          </a:prstGeom>
          <a:noFill/>
          <a:ln w="12700">
            <a:noFill/>
            <a:miter lim="800000"/>
          </a:ln>
          <a:effectLst/>
        </p:spPr>
        <p:txBody>
          <a:bodyPr wrap="none" lIns="63500" tIns="25400" rIns="63500" bIns="25400">
            <a:spAutoFit/>
          </a:bodyPr>
          <a:lstStyle/>
          <a:p>
            <a:r>
              <a:rPr lang="en-US" b="1">
                <a:solidFill>
                  <a:schemeClr val="tx1"/>
                </a:solidFill>
              </a:rPr>
              <a:t>2</a:t>
            </a:r>
            <a:r>
              <a:rPr lang="en-US" b="1" baseline="30000">
                <a:solidFill>
                  <a:schemeClr val="tx1"/>
                </a:solidFill>
              </a:rPr>
              <a:t>32</a:t>
            </a:r>
            <a:r>
              <a:rPr lang="en-US" b="1">
                <a:solidFill>
                  <a:schemeClr val="tx1"/>
                </a:solidFill>
              </a:rPr>
              <a:t>  -  1</a:t>
            </a:r>
            <a:endParaRPr lang="en-US" b="1" baseline="30000">
              <a:solidFill>
                <a:schemeClr val="tx1"/>
              </a:solidFill>
            </a:endParaRPr>
          </a:p>
        </p:txBody>
      </p:sp>
      <p:sp>
        <p:nvSpPr>
          <p:cNvPr id="618574" name="Rectangle 78"/>
          <p:cNvSpPr>
            <a:spLocks noChangeArrowheads="1"/>
          </p:cNvSpPr>
          <p:nvPr/>
        </p:nvSpPr>
        <p:spPr bwMode="auto">
          <a:xfrm>
            <a:off x="4876800" y="2667000"/>
            <a:ext cx="3517900" cy="325438"/>
          </a:xfrm>
          <a:prstGeom prst="rect">
            <a:avLst/>
          </a:prstGeom>
          <a:noFill/>
          <a:ln w="12700">
            <a:noFill/>
            <a:miter lim="800000"/>
          </a:ln>
          <a:effectLst/>
        </p:spPr>
        <p:txBody>
          <a:bodyPr wrap="none" lIns="63500" tIns="25400" rIns="63500" bIns="25400">
            <a:spAutoFit/>
          </a:bodyPr>
          <a:lstStyle/>
          <a:p>
            <a:r>
              <a:rPr lang="en-US" b="1">
                <a:solidFill>
                  <a:schemeClr val="tx1"/>
                </a:solidFill>
              </a:rPr>
              <a:t>1   1   1      . . .     1   1   1   1    bit</a:t>
            </a:r>
            <a:endParaRPr lang="en-US" b="1" baseline="30000">
              <a:solidFill>
                <a:schemeClr val="tx1"/>
              </a:solidFill>
            </a:endParaRPr>
          </a:p>
        </p:txBody>
      </p:sp>
      <p:sp>
        <p:nvSpPr>
          <p:cNvPr id="618575" name="Rectangle 79"/>
          <p:cNvSpPr>
            <a:spLocks noChangeArrowheads="1"/>
          </p:cNvSpPr>
          <p:nvPr/>
        </p:nvSpPr>
        <p:spPr bwMode="auto">
          <a:xfrm>
            <a:off x="4876800" y="2209800"/>
            <a:ext cx="4075113" cy="263525"/>
          </a:xfrm>
          <a:prstGeom prst="rect">
            <a:avLst/>
          </a:prstGeom>
          <a:noFill/>
          <a:ln w="12700">
            <a:noFill/>
            <a:miter lim="800000"/>
          </a:ln>
          <a:effectLst/>
        </p:spPr>
        <p:txBody>
          <a:bodyPr wrap="none" lIns="63500" tIns="25400" rIns="63500" bIns="25400">
            <a:spAutoFit/>
          </a:bodyPr>
          <a:lstStyle/>
          <a:p>
            <a:r>
              <a:rPr lang="en-US" sz="1400"/>
              <a:t>31  30  29       . . .        3    2    1     0      bit position</a:t>
            </a:r>
            <a:endParaRPr lang="en-US" sz="1400" baseline="30000"/>
          </a:p>
        </p:txBody>
      </p:sp>
      <p:sp>
        <p:nvSpPr>
          <p:cNvPr id="618576" name="Rectangle 80"/>
          <p:cNvSpPr>
            <a:spLocks noChangeArrowheads="1"/>
          </p:cNvSpPr>
          <p:nvPr/>
        </p:nvSpPr>
        <p:spPr bwMode="auto">
          <a:xfrm>
            <a:off x="4876800" y="1752600"/>
            <a:ext cx="4021138" cy="263525"/>
          </a:xfrm>
          <a:prstGeom prst="rect">
            <a:avLst/>
          </a:prstGeom>
          <a:noFill/>
          <a:ln w="12700">
            <a:noFill/>
            <a:miter lim="800000"/>
          </a:ln>
          <a:effectLst/>
        </p:spPr>
        <p:txBody>
          <a:bodyPr wrap="none" lIns="63500" tIns="25400" rIns="63500" bIns="25400">
            <a:spAutoFit/>
          </a:bodyPr>
          <a:lstStyle/>
          <a:p>
            <a:r>
              <a:rPr lang="en-US" sz="1400">
                <a:solidFill>
                  <a:srgbClr val="009900"/>
                </a:solidFill>
                <a:cs typeface="Arial" panose="020B0604020202020204" pitchFamily="34" charset="0"/>
              </a:rPr>
              <a:t>2</a:t>
            </a:r>
            <a:r>
              <a:rPr lang="en-US" sz="1400" baseline="30000">
                <a:solidFill>
                  <a:srgbClr val="009900"/>
                </a:solidFill>
                <a:cs typeface="Arial" panose="020B0604020202020204" pitchFamily="34" charset="0"/>
              </a:rPr>
              <a:t>31</a:t>
            </a:r>
            <a:r>
              <a:rPr lang="en-US" sz="1400">
                <a:solidFill>
                  <a:srgbClr val="009900"/>
                </a:solidFill>
              </a:rPr>
              <a:t>  2</a:t>
            </a:r>
            <a:r>
              <a:rPr lang="en-US" sz="1400" baseline="30000">
                <a:solidFill>
                  <a:srgbClr val="009900"/>
                </a:solidFill>
                <a:cs typeface="Arial" panose="020B0604020202020204" pitchFamily="34" charset="0"/>
              </a:rPr>
              <a:t>30</a:t>
            </a:r>
            <a:r>
              <a:rPr lang="en-US" sz="1400">
                <a:solidFill>
                  <a:srgbClr val="009900"/>
                </a:solidFill>
              </a:rPr>
              <a:t>  2</a:t>
            </a:r>
            <a:r>
              <a:rPr lang="en-US" sz="1400" baseline="30000">
                <a:solidFill>
                  <a:srgbClr val="009900"/>
                </a:solidFill>
                <a:cs typeface="Arial" panose="020B0604020202020204" pitchFamily="34" charset="0"/>
              </a:rPr>
              <a:t>29</a:t>
            </a:r>
            <a:r>
              <a:rPr lang="en-US" sz="1400">
                <a:solidFill>
                  <a:srgbClr val="009900"/>
                </a:solidFill>
              </a:rPr>
              <a:t>     . . .       2</a:t>
            </a:r>
            <a:r>
              <a:rPr lang="en-US" sz="1400" baseline="30000">
                <a:solidFill>
                  <a:srgbClr val="009900"/>
                </a:solidFill>
                <a:cs typeface="Arial" panose="020B0604020202020204" pitchFamily="34" charset="0"/>
              </a:rPr>
              <a:t>3</a:t>
            </a:r>
            <a:r>
              <a:rPr lang="en-US" sz="1400">
                <a:solidFill>
                  <a:srgbClr val="009900"/>
                </a:solidFill>
              </a:rPr>
              <a:t>   2</a:t>
            </a:r>
            <a:r>
              <a:rPr lang="en-US" sz="1400" baseline="30000">
                <a:solidFill>
                  <a:srgbClr val="009900"/>
                </a:solidFill>
                <a:cs typeface="Arial" panose="020B0604020202020204" pitchFamily="34" charset="0"/>
              </a:rPr>
              <a:t>2</a:t>
            </a:r>
            <a:r>
              <a:rPr lang="en-US" sz="1400">
                <a:solidFill>
                  <a:srgbClr val="009900"/>
                </a:solidFill>
              </a:rPr>
              <a:t>   2</a:t>
            </a:r>
            <a:r>
              <a:rPr lang="en-US" sz="1400" baseline="30000">
                <a:solidFill>
                  <a:srgbClr val="009900"/>
                </a:solidFill>
                <a:cs typeface="Arial" panose="020B0604020202020204" pitchFamily="34" charset="0"/>
              </a:rPr>
              <a:t>1</a:t>
            </a:r>
            <a:r>
              <a:rPr lang="en-US" sz="1400">
                <a:solidFill>
                  <a:srgbClr val="009900"/>
                </a:solidFill>
              </a:rPr>
              <a:t>    2</a:t>
            </a:r>
            <a:r>
              <a:rPr lang="en-US" sz="1400" baseline="30000">
                <a:solidFill>
                  <a:srgbClr val="009900"/>
                </a:solidFill>
              </a:rPr>
              <a:t>0</a:t>
            </a:r>
            <a:r>
              <a:rPr lang="en-US" sz="1400">
                <a:solidFill>
                  <a:srgbClr val="009900"/>
                </a:solidFill>
              </a:rPr>
              <a:t>      bit weight</a:t>
            </a:r>
            <a:endParaRPr lang="en-US" sz="1400">
              <a:solidFill>
                <a:srgbClr val="009900"/>
              </a:solidFill>
            </a:endParaRPr>
          </a:p>
        </p:txBody>
      </p:sp>
      <p:sp>
        <p:nvSpPr>
          <p:cNvPr id="618577" name="Rectangle 81"/>
          <p:cNvSpPr>
            <a:spLocks noChangeArrowheads="1"/>
          </p:cNvSpPr>
          <p:nvPr/>
        </p:nvSpPr>
        <p:spPr bwMode="auto">
          <a:xfrm>
            <a:off x="4572000" y="3505200"/>
            <a:ext cx="4013200" cy="325438"/>
          </a:xfrm>
          <a:prstGeom prst="rect">
            <a:avLst/>
          </a:prstGeom>
          <a:noFill/>
          <a:ln w="12700">
            <a:noFill/>
            <a:miter lim="800000"/>
          </a:ln>
          <a:effectLst/>
        </p:spPr>
        <p:txBody>
          <a:bodyPr wrap="none" lIns="63500" tIns="25400" rIns="63500" bIns="25400">
            <a:spAutoFit/>
          </a:bodyPr>
          <a:lstStyle/>
          <a:p>
            <a:r>
              <a:rPr lang="en-US" b="1">
                <a:solidFill>
                  <a:schemeClr val="tx1"/>
                </a:solidFill>
              </a:rPr>
              <a:t>1   0   0   0      . . .     0   0   0   0    -    1</a:t>
            </a:r>
            <a:endParaRPr lang="en-US" b="1" baseline="30000">
              <a:solidFill>
                <a:schemeClr val="tx1"/>
              </a:solidFill>
            </a:endParaRPr>
          </a:p>
        </p:txBody>
      </p:sp>
      <p:sp>
        <p:nvSpPr>
          <p:cNvPr id="618578" name="AutoShape 82"/>
          <p:cNvSpPr>
            <a:spLocks noChangeArrowheads="1"/>
          </p:cNvSpPr>
          <p:nvPr/>
        </p:nvSpPr>
        <p:spPr bwMode="auto">
          <a:xfrm>
            <a:off x="6019800" y="3124200"/>
            <a:ext cx="457200" cy="228600"/>
          </a:xfrm>
          <a:prstGeom prst="downArrow">
            <a:avLst>
              <a:gd name="adj1" fmla="val 50000"/>
              <a:gd name="adj2" fmla="val 25000"/>
            </a:avLst>
          </a:prstGeom>
          <a:noFill/>
          <a:ln w="12700">
            <a:solidFill>
              <a:schemeClr val="tx1"/>
            </a:solidFill>
            <a:miter lim="800000"/>
          </a:ln>
          <a:effectLst/>
        </p:spPr>
        <p:txBody>
          <a:bodyPr wrap="none" anchor="ctr"/>
          <a:lstStyle/>
          <a:p>
            <a:endParaRPr lang="en-US"/>
          </a:p>
        </p:txBody>
      </p:sp>
      <p:sp>
        <p:nvSpPr>
          <p:cNvPr id="618579" name="AutoShape 83"/>
          <p:cNvSpPr>
            <a:spLocks noChangeArrowheads="1"/>
          </p:cNvSpPr>
          <p:nvPr/>
        </p:nvSpPr>
        <p:spPr bwMode="auto">
          <a:xfrm>
            <a:off x="6019800" y="4038600"/>
            <a:ext cx="457200" cy="228600"/>
          </a:xfrm>
          <a:prstGeom prst="downArrow">
            <a:avLst>
              <a:gd name="adj1" fmla="val 50000"/>
              <a:gd name="adj2" fmla="val 25000"/>
            </a:avLst>
          </a:prstGeom>
          <a:noFill/>
          <a:ln w="12700">
            <a:solidFill>
              <a:schemeClr val="tx1"/>
            </a:solidFill>
            <a:miter lim="800000"/>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8578"/>
                                        </p:tgtEl>
                                        <p:attrNameLst>
                                          <p:attrName>style.visibility</p:attrName>
                                        </p:attrNameLst>
                                      </p:cBhvr>
                                      <p:to>
                                        <p:strVal val="visible"/>
                                      </p:to>
                                    </p:set>
                                    <p:animEffect transition="in" filter="wipe(up)">
                                      <p:cBhvr>
                                        <p:cTn id="7" dur="500"/>
                                        <p:tgtEl>
                                          <p:spTgt spid="61857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185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18579"/>
                                        </p:tgtEl>
                                        <p:attrNameLst>
                                          <p:attrName>style.visibility</p:attrName>
                                        </p:attrNameLst>
                                      </p:cBhvr>
                                      <p:to>
                                        <p:strVal val="visible"/>
                                      </p:to>
                                    </p:set>
                                    <p:animEffect transition="in" filter="wipe(up)">
                                      <p:cBhvr>
                                        <p:cTn id="15" dur="500"/>
                                        <p:tgtEl>
                                          <p:spTgt spid="618579"/>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18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73" grpId="0"/>
      <p:bldP spid="618577" grpId="0"/>
      <p:bldP spid="618578" grpId="0" animBg="1"/>
      <p:bldP spid="6185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custDataLst>
              <p:tags r:id="rId1"/>
            </p:custDataLst>
          </p:nvPr>
        </p:nvSpPr>
        <p:spPr/>
        <p:txBody>
          <a:bodyPr/>
          <a:lstStyle/>
          <a:p>
            <a:r>
              <a:rPr lang="zh-CN" altLang="en-US" dirty="0">
                <a:ea typeface="宋体" panose="02010600030101010101" pitchFamily="2" charset="-122"/>
              </a:rPr>
              <a:t>复习</a:t>
            </a:r>
            <a:r>
              <a:rPr lang="en-US" altLang="zh-CN" dirty="0" smtClean="0">
                <a:ea typeface="宋体" panose="02010600030101010101" pitchFamily="2" charset="-122"/>
              </a:rPr>
              <a:t>: </a:t>
            </a:r>
            <a:r>
              <a:rPr lang="zh-CN" altLang="en-US" dirty="0" smtClean="0">
                <a:ea typeface="宋体" panose="02010600030101010101" pitchFamily="2" charset="-122"/>
              </a:rPr>
              <a:t>有符号</a:t>
            </a:r>
            <a:r>
              <a:rPr lang="en-US" altLang="zh-CN" dirty="0" smtClean="0">
                <a:ea typeface="宋体" panose="02010600030101010101" pitchFamily="2" charset="-122"/>
              </a:rPr>
              <a:t>2</a:t>
            </a:r>
            <a:r>
              <a:rPr lang="zh-CN" altLang="en-US" dirty="0" smtClean="0">
                <a:ea typeface="宋体" panose="02010600030101010101" pitchFamily="2" charset="-122"/>
              </a:rPr>
              <a:t>进制表示方法</a:t>
            </a:r>
            <a:endParaRPr lang="en-US" altLang="zh-CN" dirty="0">
              <a:ea typeface="宋体" panose="02010600030101010101" pitchFamily="2" charset="-122"/>
            </a:endParaRPr>
          </a:p>
        </p:txBody>
      </p:sp>
      <p:graphicFrame>
        <p:nvGraphicFramePr>
          <p:cNvPr id="288771" name="Group 3"/>
          <p:cNvGraphicFramePr>
            <a:graphicFrameLocks noGrp="1"/>
          </p:cNvGraphicFramePr>
          <p:nvPr>
            <p:ph type="tbl" idx="1"/>
            <p:custDataLst>
              <p:tags r:id="rId2"/>
            </p:custDataLst>
          </p:nvPr>
        </p:nvGraphicFramePr>
        <p:xfrm>
          <a:off x="4953000" y="762000"/>
          <a:ext cx="2819400" cy="6303264"/>
        </p:xfrm>
        <a:graphic>
          <a:graphicData uri="http://schemas.openxmlformats.org/drawingml/2006/table">
            <a:tbl>
              <a:tblPr/>
              <a:tblGrid>
                <a:gridCol w="1524000"/>
                <a:gridCol w="1295400"/>
              </a:tblGrid>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有符号</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进制</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进制</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1011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1101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0011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0101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0111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8827" name="Rectangle 59"/>
          <p:cNvSpPr>
            <a:spLocks noChangeArrowheads="1"/>
          </p:cNvSpPr>
          <p:nvPr>
            <p:custDataLst>
              <p:tags r:id="rId3"/>
            </p:custDataLst>
          </p:nvPr>
        </p:nvSpPr>
        <p:spPr bwMode="auto">
          <a:xfrm>
            <a:off x="4011612" y="6532562"/>
            <a:ext cx="865188" cy="325438"/>
          </a:xfrm>
          <a:prstGeom prst="rect">
            <a:avLst/>
          </a:prstGeom>
          <a:noFill/>
          <a:ln w="12700">
            <a:noFill/>
            <a:miter lim="800000"/>
          </a:ln>
          <a:effectLst/>
        </p:spPr>
        <p:txBody>
          <a:bodyPr wrap="none" lIns="63500" tIns="25400" rIns="63500" bIns="25400">
            <a:spAutoFit/>
          </a:bodyPr>
          <a:lstStyle/>
          <a:p>
            <a:r>
              <a:rPr lang="en-US" altLang="zh-CN" dirty="0">
                <a:solidFill>
                  <a:schemeClr val="tx1"/>
                </a:solidFill>
                <a:ea typeface="宋体" panose="02010600030101010101" pitchFamily="2" charset="-122"/>
              </a:rPr>
              <a:t>2</a:t>
            </a:r>
            <a:r>
              <a:rPr lang="en-US" altLang="zh-CN" baseline="30000" dirty="0">
                <a:solidFill>
                  <a:schemeClr val="tx1"/>
                </a:solidFill>
                <a:ea typeface="宋体" panose="02010600030101010101" pitchFamily="2" charset="-122"/>
              </a:rPr>
              <a:t>3</a:t>
            </a:r>
            <a:r>
              <a:rPr lang="en-US" altLang="zh-CN" dirty="0">
                <a:solidFill>
                  <a:schemeClr val="tx1"/>
                </a:solidFill>
                <a:ea typeface="宋体" panose="02010600030101010101" pitchFamily="2" charset="-122"/>
              </a:rPr>
              <a:t> - 1 =</a:t>
            </a:r>
            <a:endParaRPr lang="en-US" altLang="zh-CN" dirty="0">
              <a:solidFill>
                <a:schemeClr val="tx1"/>
              </a:solidFill>
              <a:ea typeface="宋体" panose="02010600030101010101" pitchFamily="2" charset="-122"/>
            </a:endParaRPr>
          </a:p>
        </p:txBody>
      </p:sp>
      <p:sp>
        <p:nvSpPr>
          <p:cNvPr id="288831" name="Rectangle 63"/>
          <p:cNvSpPr>
            <a:spLocks noChangeArrowheads="1"/>
          </p:cNvSpPr>
          <p:nvPr>
            <p:custDataLst>
              <p:tags r:id="rId4"/>
            </p:custDataLst>
          </p:nvPr>
        </p:nvSpPr>
        <p:spPr bwMode="auto">
          <a:xfrm>
            <a:off x="3810000" y="1447800"/>
            <a:ext cx="1093788" cy="325438"/>
          </a:xfrm>
          <a:prstGeom prst="rect">
            <a:avLst/>
          </a:prstGeom>
          <a:noFill/>
          <a:ln w="12700">
            <a:noFill/>
            <a:miter lim="800000"/>
          </a:ln>
          <a:effectLst/>
        </p:spPr>
        <p:txBody>
          <a:bodyPr wrap="none" lIns="63500" tIns="25400" rIns="63500" bIns="25400">
            <a:spAutoFit/>
          </a:bodyPr>
          <a:lstStyle/>
          <a:p>
            <a:r>
              <a:rPr lang="en-US" altLang="zh-CN">
                <a:solidFill>
                  <a:schemeClr val="tx1"/>
                </a:solidFill>
                <a:ea typeface="宋体" panose="02010600030101010101" pitchFamily="2" charset="-122"/>
              </a:rPr>
              <a:t>-(2</a:t>
            </a:r>
            <a:r>
              <a:rPr lang="en-US" altLang="zh-CN" baseline="30000">
                <a:solidFill>
                  <a:schemeClr val="tx1"/>
                </a:solidFill>
                <a:ea typeface="宋体" panose="02010600030101010101" pitchFamily="2" charset="-122"/>
              </a:rPr>
              <a:t>3</a:t>
            </a:r>
            <a:r>
              <a:rPr lang="en-US" altLang="zh-CN">
                <a:solidFill>
                  <a:schemeClr val="tx1"/>
                </a:solidFill>
                <a:ea typeface="宋体" panose="02010600030101010101" pitchFamily="2" charset="-122"/>
              </a:rPr>
              <a:t> - 1) =</a:t>
            </a:r>
            <a:endParaRPr lang="en-US" altLang="zh-CN">
              <a:solidFill>
                <a:schemeClr val="tx1"/>
              </a:solidFill>
              <a:ea typeface="宋体" panose="02010600030101010101" pitchFamily="2" charset="-122"/>
            </a:endParaRPr>
          </a:p>
        </p:txBody>
      </p:sp>
      <p:sp>
        <p:nvSpPr>
          <p:cNvPr id="288832" name="Rectangle 64"/>
          <p:cNvSpPr>
            <a:spLocks noChangeArrowheads="1"/>
          </p:cNvSpPr>
          <p:nvPr>
            <p:custDataLst>
              <p:tags r:id="rId5"/>
            </p:custDataLst>
          </p:nvPr>
        </p:nvSpPr>
        <p:spPr bwMode="auto">
          <a:xfrm>
            <a:off x="4191000" y="1066800"/>
            <a:ext cx="674688" cy="325438"/>
          </a:xfrm>
          <a:prstGeom prst="rect">
            <a:avLst/>
          </a:prstGeom>
          <a:noFill/>
          <a:ln w="12700">
            <a:noFill/>
            <a:miter lim="800000"/>
          </a:ln>
          <a:effectLst/>
        </p:spPr>
        <p:txBody>
          <a:bodyPr wrap="none" lIns="63500" tIns="25400" rIns="63500" bIns="25400">
            <a:spAutoFit/>
          </a:bodyPr>
          <a:lstStyle/>
          <a:p>
            <a:r>
              <a:rPr lang="en-US" altLang="zh-CN">
                <a:solidFill>
                  <a:schemeClr val="tx1"/>
                </a:solidFill>
                <a:ea typeface="宋体" panose="02010600030101010101" pitchFamily="2" charset="-122"/>
              </a:rPr>
              <a:t>-2</a:t>
            </a:r>
            <a:r>
              <a:rPr lang="en-US" altLang="zh-CN" baseline="30000">
                <a:solidFill>
                  <a:schemeClr val="tx1"/>
                </a:solidFill>
                <a:ea typeface="宋体" panose="02010600030101010101" pitchFamily="2" charset="-122"/>
              </a:rPr>
              <a:t>3</a:t>
            </a:r>
            <a:r>
              <a:rPr lang="en-US" altLang="zh-CN">
                <a:solidFill>
                  <a:schemeClr val="tx1"/>
                </a:solidFill>
                <a:ea typeface="宋体" panose="02010600030101010101" pitchFamily="2" charset="-122"/>
              </a:rPr>
              <a:t>  =</a:t>
            </a:r>
            <a:endParaRPr lang="en-US" altLang="zh-CN">
              <a:solidFill>
                <a:schemeClr val="tx1"/>
              </a:solidFill>
              <a:ea typeface="宋体" panose="02010600030101010101" pitchFamily="2" charset="-122"/>
            </a:endParaRPr>
          </a:p>
        </p:txBody>
      </p:sp>
      <p:grpSp>
        <p:nvGrpSpPr>
          <p:cNvPr id="2" name="Group 77"/>
          <p:cNvGrpSpPr/>
          <p:nvPr/>
        </p:nvGrpSpPr>
        <p:grpSpPr bwMode="auto">
          <a:xfrm>
            <a:off x="2057400" y="4648200"/>
            <a:ext cx="4114800" cy="1752600"/>
            <a:chOff x="1392" y="2592"/>
            <a:chExt cx="2592" cy="1104"/>
          </a:xfrm>
        </p:grpSpPr>
        <p:sp>
          <p:nvSpPr>
            <p:cNvPr id="288828" name="Rectangle 60"/>
            <p:cNvSpPr>
              <a:spLocks noChangeArrowheads="1"/>
            </p:cNvSpPr>
            <p:nvPr>
              <p:custDataLst>
                <p:tags r:id="rId6"/>
              </p:custDataLst>
            </p:nvPr>
          </p:nvSpPr>
          <p:spPr bwMode="auto">
            <a:xfrm>
              <a:off x="1392" y="2592"/>
              <a:ext cx="1728" cy="608"/>
            </a:xfrm>
            <a:prstGeom prst="rect">
              <a:avLst/>
            </a:prstGeom>
            <a:noFill/>
            <a:ln w="12700">
              <a:noFill/>
              <a:miter lim="800000"/>
            </a:ln>
            <a:effectLst/>
          </p:spPr>
          <p:txBody>
            <a:bodyPr lIns="63500" tIns="25400" rIns="63500" bIns="25400">
              <a:spAutoFit/>
            </a:bodyPr>
            <a:lstStyle/>
            <a:p>
              <a:r>
                <a:rPr lang="en-US" altLang="zh-CN" sz="2000" dirty="0">
                  <a:ea typeface="宋体" panose="02010600030101010101" pitchFamily="2" charset="-122"/>
                </a:rPr>
                <a:t>1010</a:t>
              </a:r>
              <a:endParaRPr lang="en-US" altLang="zh-CN" sz="2000" dirty="0">
                <a:ea typeface="宋体" panose="02010600030101010101" pitchFamily="2" charset="-122"/>
              </a:endParaRPr>
            </a:p>
            <a:p>
              <a:endParaRPr lang="en-US" altLang="zh-CN" sz="2000" dirty="0">
                <a:solidFill>
                  <a:schemeClr val="tx1"/>
                </a:solidFill>
                <a:ea typeface="宋体" panose="02010600030101010101" pitchFamily="2" charset="-122"/>
              </a:endParaRPr>
            </a:p>
            <a:p>
              <a:r>
                <a:rPr lang="en-US" altLang="zh-CN" sz="2000" dirty="0">
                  <a:solidFill>
                    <a:schemeClr val="tx1"/>
                  </a:solidFill>
                  <a:ea typeface="宋体" panose="02010600030101010101" pitchFamily="2" charset="-122"/>
                </a:rPr>
                <a:t>complement all the bits</a:t>
              </a:r>
              <a:endParaRPr lang="en-US" altLang="zh-CN" sz="2000" baseline="30000" dirty="0">
                <a:solidFill>
                  <a:schemeClr val="tx1"/>
                </a:solidFill>
                <a:ea typeface="宋体" panose="02010600030101010101" pitchFamily="2" charset="-122"/>
                <a:cs typeface="Arial" panose="020B0604020202020204" pitchFamily="34" charset="0"/>
              </a:endParaRPr>
            </a:p>
          </p:txBody>
        </p:sp>
        <p:cxnSp>
          <p:nvCxnSpPr>
            <p:cNvPr id="288829" name="AutoShape 61"/>
            <p:cNvCxnSpPr>
              <a:cxnSpLocks noChangeShapeType="1"/>
              <a:stCxn id="288833" idx="2"/>
              <a:endCxn id="288828" idx="2"/>
            </p:cNvCxnSpPr>
            <p:nvPr>
              <p:custDataLst>
                <p:tags r:id="rId7"/>
              </p:custDataLst>
            </p:nvPr>
          </p:nvCxnSpPr>
          <p:spPr bwMode="auto">
            <a:xfrm rot="10800000">
              <a:off x="2256" y="3200"/>
              <a:ext cx="1058" cy="376"/>
            </a:xfrm>
            <a:prstGeom prst="curvedConnector2">
              <a:avLst/>
            </a:prstGeom>
            <a:noFill/>
            <a:ln w="12700">
              <a:solidFill>
                <a:schemeClr val="accent1"/>
              </a:solidFill>
              <a:round/>
              <a:tailEnd type="triangle" w="med" len="med"/>
            </a:ln>
            <a:effectLst/>
          </p:spPr>
        </p:cxnSp>
        <p:sp>
          <p:nvSpPr>
            <p:cNvPr id="288833" name="Oval 65"/>
            <p:cNvSpPr>
              <a:spLocks noChangeArrowheads="1"/>
            </p:cNvSpPr>
            <p:nvPr>
              <p:custDataLst>
                <p:tags r:id="rId8"/>
              </p:custDataLst>
            </p:nvPr>
          </p:nvSpPr>
          <p:spPr bwMode="auto">
            <a:xfrm>
              <a:off x="3314" y="3456"/>
              <a:ext cx="670" cy="240"/>
            </a:xfrm>
            <a:prstGeom prst="ellipse">
              <a:avLst/>
            </a:prstGeom>
            <a:noFill/>
            <a:ln w="12700">
              <a:solidFill>
                <a:schemeClr val="accent1"/>
              </a:solidFill>
              <a:round/>
            </a:ln>
            <a:effectLst/>
          </p:spPr>
          <p:txBody>
            <a:bodyPr wrap="none" anchor="ctr"/>
            <a:lstStyle/>
            <a:p>
              <a:endParaRPr lang="en-US"/>
            </a:p>
          </p:txBody>
        </p:sp>
      </p:grpSp>
      <p:grpSp>
        <p:nvGrpSpPr>
          <p:cNvPr id="3" name="Group 76"/>
          <p:cNvGrpSpPr/>
          <p:nvPr/>
        </p:nvGrpSpPr>
        <p:grpSpPr bwMode="auto">
          <a:xfrm>
            <a:off x="1981200" y="2443162"/>
            <a:ext cx="4267200" cy="1747838"/>
            <a:chOff x="1392" y="1344"/>
            <a:chExt cx="2544" cy="1096"/>
          </a:xfrm>
        </p:grpSpPr>
        <p:cxnSp>
          <p:nvCxnSpPr>
            <p:cNvPr id="288830" name="AutoShape 62"/>
            <p:cNvCxnSpPr>
              <a:cxnSpLocks noChangeShapeType="1"/>
              <a:stCxn id="288835" idx="0"/>
              <a:endCxn id="288834" idx="2"/>
            </p:cNvCxnSpPr>
            <p:nvPr>
              <p:custDataLst>
                <p:tags r:id="rId9"/>
              </p:custDataLst>
            </p:nvPr>
          </p:nvCxnSpPr>
          <p:spPr bwMode="auto">
            <a:xfrm rot="16200000">
              <a:off x="2440" y="995"/>
              <a:ext cx="368" cy="1311"/>
            </a:xfrm>
            <a:prstGeom prst="curvedConnector2">
              <a:avLst/>
            </a:prstGeom>
            <a:noFill/>
            <a:ln w="12700">
              <a:solidFill>
                <a:schemeClr val="accent1"/>
              </a:solidFill>
              <a:round/>
              <a:tailEnd type="triangle" w="med" len="med"/>
            </a:ln>
            <a:effectLst/>
          </p:spPr>
        </p:cxnSp>
        <p:sp>
          <p:nvSpPr>
            <p:cNvPr id="288834" name="Oval 66"/>
            <p:cNvSpPr>
              <a:spLocks noChangeArrowheads="1"/>
            </p:cNvSpPr>
            <p:nvPr>
              <p:custDataLst>
                <p:tags r:id="rId10"/>
              </p:custDataLst>
            </p:nvPr>
          </p:nvSpPr>
          <p:spPr bwMode="auto">
            <a:xfrm>
              <a:off x="3279" y="1344"/>
              <a:ext cx="657" cy="245"/>
            </a:xfrm>
            <a:prstGeom prst="ellipse">
              <a:avLst/>
            </a:prstGeom>
            <a:noFill/>
            <a:ln w="12700">
              <a:solidFill>
                <a:schemeClr val="accent1"/>
              </a:solidFill>
              <a:round/>
            </a:ln>
            <a:effectLst/>
          </p:spPr>
          <p:txBody>
            <a:bodyPr wrap="none" anchor="ctr"/>
            <a:lstStyle/>
            <a:p>
              <a:endParaRPr lang="en-US"/>
            </a:p>
          </p:txBody>
        </p:sp>
        <p:sp>
          <p:nvSpPr>
            <p:cNvPr id="288835" name="Rectangle 67"/>
            <p:cNvSpPr>
              <a:spLocks noChangeArrowheads="1"/>
            </p:cNvSpPr>
            <p:nvPr>
              <p:custDataLst>
                <p:tags r:id="rId11"/>
              </p:custDataLst>
            </p:nvPr>
          </p:nvSpPr>
          <p:spPr bwMode="auto">
            <a:xfrm>
              <a:off x="1392" y="1835"/>
              <a:ext cx="1152" cy="605"/>
            </a:xfrm>
            <a:prstGeom prst="rect">
              <a:avLst/>
            </a:prstGeom>
            <a:noFill/>
            <a:ln w="12700">
              <a:noFill/>
              <a:miter lim="800000"/>
            </a:ln>
            <a:effectLst/>
          </p:spPr>
          <p:txBody>
            <a:bodyPr lIns="63500" tIns="25400" rIns="63500" bIns="25400">
              <a:spAutoFit/>
            </a:bodyPr>
            <a:lstStyle/>
            <a:p>
              <a:r>
                <a:rPr lang="en-US" altLang="zh-CN" sz="2000">
                  <a:ea typeface="宋体" panose="02010600030101010101" pitchFamily="2" charset="-122"/>
                </a:rPr>
                <a:t>1011</a:t>
              </a:r>
              <a:endParaRPr lang="en-US" altLang="zh-CN" sz="2000">
                <a:ea typeface="宋体" panose="02010600030101010101" pitchFamily="2" charset="-122"/>
              </a:endParaRPr>
            </a:p>
            <a:p>
              <a:endParaRPr lang="en-US" altLang="zh-CN" sz="2000">
                <a:solidFill>
                  <a:schemeClr val="tx1"/>
                </a:solidFill>
                <a:ea typeface="宋体" panose="02010600030101010101" pitchFamily="2" charset="-122"/>
              </a:endParaRPr>
            </a:p>
            <a:p>
              <a:r>
                <a:rPr lang="en-US" altLang="zh-CN" sz="2000">
                  <a:solidFill>
                    <a:schemeClr val="tx1"/>
                  </a:solidFill>
                  <a:ea typeface="宋体" panose="02010600030101010101" pitchFamily="2" charset="-122"/>
                </a:rPr>
                <a:t>and add a 1</a:t>
              </a:r>
              <a:endParaRPr lang="en-US" altLang="zh-CN" sz="2000" baseline="30000">
                <a:solidFill>
                  <a:schemeClr val="tx1"/>
                </a:solidFill>
                <a:ea typeface="宋体" panose="02010600030101010101" pitchFamily="2" charset="-122"/>
                <a:cs typeface="Arial" panose="020B0604020202020204" pitchFamily="34" charset="0"/>
              </a:endParaRPr>
            </a:p>
          </p:txBody>
        </p:sp>
      </p:grpSp>
      <p:grpSp>
        <p:nvGrpSpPr>
          <p:cNvPr id="4" name="Group 78"/>
          <p:cNvGrpSpPr/>
          <p:nvPr/>
        </p:nvGrpSpPr>
        <p:grpSpPr bwMode="auto">
          <a:xfrm>
            <a:off x="381000" y="2082800"/>
            <a:ext cx="5843588" cy="1651000"/>
            <a:chOff x="240" y="1104"/>
            <a:chExt cx="3681" cy="1040"/>
          </a:xfrm>
        </p:grpSpPr>
        <p:sp>
          <p:nvSpPr>
            <p:cNvPr id="288838" name="Oval 70"/>
            <p:cNvSpPr>
              <a:spLocks noChangeArrowheads="1"/>
            </p:cNvSpPr>
            <p:nvPr>
              <p:custDataLst>
                <p:tags r:id="rId12"/>
              </p:custDataLst>
            </p:nvPr>
          </p:nvSpPr>
          <p:spPr bwMode="auto">
            <a:xfrm>
              <a:off x="3264" y="1104"/>
              <a:ext cx="657" cy="245"/>
            </a:xfrm>
            <a:prstGeom prst="ellipse">
              <a:avLst/>
            </a:prstGeom>
            <a:noFill/>
            <a:ln w="12700">
              <a:solidFill>
                <a:srgbClr val="009900"/>
              </a:solidFill>
              <a:round/>
            </a:ln>
            <a:effectLst/>
          </p:spPr>
          <p:txBody>
            <a:bodyPr wrap="none" anchor="ctr"/>
            <a:lstStyle/>
            <a:p>
              <a:endParaRPr lang="en-US"/>
            </a:p>
          </p:txBody>
        </p:sp>
        <p:sp>
          <p:nvSpPr>
            <p:cNvPr id="288840" name="Rectangle 72"/>
            <p:cNvSpPr>
              <a:spLocks noChangeArrowheads="1"/>
            </p:cNvSpPr>
            <p:nvPr>
              <p:custDataLst>
                <p:tags r:id="rId13"/>
              </p:custDataLst>
            </p:nvPr>
          </p:nvSpPr>
          <p:spPr bwMode="auto">
            <a:xfrm>
              <a:off x="240" y="1536"/>
              <a:ext cx="1776" cy="608"/>
            </a:xfrm>
            <a:prstGeom prst="rect">
              <a:avLst/>
            </a:prstGeom>
            <a:noFill/>
            <a:ln w="12700">
              <a:noFill/>
              <a:miter lim="800000"/>
            </a:ln>
            <a:effectLst/>
          </p:spPr>
          <p:txBody>
            <a:bodyPr lIns="63500" tIns="25400" rIns="63500" bIns="25400">
              <a:spAutoFit/>
            </a:bodyPr>
            <a:lstStyle/>
            <a:p>
              <a:r>
                <a:rPr lang="en-US" altLang="zh-CN" sz="2000" dirty="0">
                  <a:solidFill>
                    <a:schemeClr val="tx1"/>
                  </a:solidFill>
                  <a:ea typeface="宋体" panose="02010600030101010101" pitchFamily="2" charset="-122"/>
                </a:rPr>
                <a:t>complement all the bits</a:t>
              </a:r>
              <a:endParaRPr lang="en-US" altLang="zh-CN" sz="2000" dirty="0">
                <a:solidFill>
                  <a:schemeClr val="tx1"/>
                </a:solidFill>
                <a:ea typeface="宋体" panose="02010600030101010101" pitchFamily="2" charset="-122"/>
              </a:endParaRPr>
            </a:p>
            <a:p>
              <a:endParaRPr lang="en-US" altLang="zh-CN" sz="2000" dirty="0">
                <a:solidFill>
                  <a:schemeClr val="tx1"/>
                </a:solidFill>
                <a:ea typeface="宋体" panose="02010600030101010101" pitchFamily="2" charset="-122"/>
              </a:endParaRPr>
            </a:p>
            <a:p>
              <a:r>
                <a:rPr lang="en-US" altLang="zh-CN" sz="2000" dirty="0">
                  <a:solidFill>
                    <a:srgbClr val="009900"/>
                  </a:solidFill>
                  <a:ea typeface="宋体" panose="02010600030101010101" pitchFamily="2" charset="-122"/>
                </a:rPr>
                <a:t>0101</a:t>
              </a:r>
              <a:endParaRPr lang="en-US" altLang="zh-CN" sz="2000" baseline="30000" dirty="0">
                <a:solidFill>
                  <a:srgbClr val="009900"/>
                </a:solidFill>
                <a:ea typeface="宋体" panose="02010600030101010101" pitchFamily="2" charset="-122"/>
                <a:cs typeface="Arial" panose="020B0604020202020204" pitchFamily="34" charset="0"/>
              </a:endParaRPr>
            </a:p>
          </p:txBody>
        </p:sp>
        <p:cxnSp>
          <p:nvCxnSpPr>
            <p:cNvPr id="288842" name="AutoShape 74"/>
            <p:cNvCxnSpPr>
              <a:cxnSpLocks noChangeShapeType="1"/>
              <a:stCxn id="288840" idx="0"/>
              <a:endCxn id="288838" idx="2"/>
            </p:cNvCxnSpPr>
            <p:nvPr>
              <p:custDataLst>
                <p:tags r:id="rId14"/>
              </p:custDataLst>
            </p:nvPr>
          </p:nvCxnSpPr>
          <p:spPr bwMode="auto">
            <a:xfrm rot="16200000">
              <a:off x="2041" y="314"/>
              <a:ext cx="309" cy="2136"/>
            </a:xfrm>
            <a:prstGeom prst="curvedConnector2">
              <a:avLst/>
            </a:prstGeom>
            <a:noFill/>
            <a:ln w="12700">
              <a:solidFill>
                <a:srgbClr val="009900"/>
              </a:solidFill>
              <a:round/>
              <a:headEnd type="triangle" w="med" len="med"/>
            </a:ln>
            <a:effectLst/>
          </p:spPr>
        </p:cxnSp>
      </p:grpSp>
      <p:grpSp>
        <p:nvGrpSpPr>
          <p:cNvPr id="5" name="Group 79"/>
          <p:cNvGrpSpPr/>
          <p:nvPr/>
        </p:nvGrpSpPr>
        <p:grpSpPr bwMode="auto">
          <a:xfrm>
            <a:off x="381000" y="4106862"/>
            <a:ext cx="5843588" cy="2598738"/>
            <a:chOff x="240" y="2256"/>
            <a:chExt cx="3681" cy="1637"/>
          </a:xfrm>
        </p:grpSpPr>
        <p:sp>
          <p:nvSpPr>
            <p:cNvPr id="288839" name="Rectangle 71"/>
            <p:cNvSpPr>
              <a:spLocks noChangeArrowheads="1"/>
            </p:cNvSpPr>
            <p:nvPr>
              <p:custDataLst>
                <p:tags r:id="rId15"/>
              </p:custDataLst>
            </p:nvPr>
          </p:nvSpPr>
          <p:spPr bwMode="auto">
            <a:xfrm>
              <a:off x="240" y="2256"/>
              <a:ext cx="1152" cy="608"/>
            </a:xfrm>
            <a:prstGeom prst="rect">
              <a:avLst/>
            </a:prstGeom>
            <a:noFill/>
            <a:ln w="12700">
              <a:noFill/>
              <a:miter lim="800000"/>
            </a:ln>
            <a:effectLst/>
          </p:spPr>
          <p:txBody>
            <a:bodyPr lIns="63500" tIns="25400" rIns="63500" bIns="25400">
              <a:spAutoFit/>
            </a:bodyPr>
            <a:lstStyle/>
            <a:p>
              <a:r>
                <a:rPr lang="en-US" altLang="zh-CN" sz="2000" dirty="0">
                  <a:solidFill>
                    <a:schemeClr val="tx1"/>
                  </a:solidFill>
                  <a:ea typeface="宋体" panose="02010600030101010101" pitchFamily="2" charset="-122"/>
                </a:rPr>
                <a:t>and add a 1</a:t>
              </a:r>
              <a:endParaRPr lang="en-US" altLang="zh-CN" sz="2000" dirty="0">
                <a:solidFill>
                  <a:schemeClr val="tx1"/>
                </a:solidFill>
                <a:ea typeface="宋体" panose="02010600030101010101" pitchFamily="2" charset="-122"/>
              </a:endParaRPr>
            </a:p>
            <a:p>
              <a:endParaRPr lang="en-US" altLang="zh-CN" sz="2000" dirty="0">
                <a:solidFill>
                  <a:schemeClr val="tx1"/>
                </a:solidFill>
                <a:ea typeface="宋体" panose="02010600030101010101" pitchFamily="2" charset="-122"/>
              </a:endParaRPr>
            </a:p>
            <a:p>
              <a:r>
                <a:rPr lang="en-US" altLang="zh-CN" sz="2000" dirty="0">
                  <a:solidFill>
                    <a:srgbClr val="009900"/>
                  </a:solidFill>
                  <a:ea typeface="宋体" panose="02010600030101010101" pitchFamily="2" charset="-122"/>
                </a:rPr>
                <a:t>0110</a:t>
              </a:r>
              <a:endParaRPr lang="en-US" altLang="zh-CN" sz="2000" dirty="0">
                <a:solidFill>
                  <a:schemeClr val="tx1"/>
                </a:solidFill>
                <a:ea typeface="宋体" panose="02010600030101010101" pitchFamily="2" charset="-122"/>
              </a:endParaRPr>
            </a:p>
          </p:txBody>
        </p:sp>
        <p:sp>
          <p:nvSpPr>
            <p:cNvPr id="288841" name="Oval 73"/>
            <p:cNvSpPr>
              <a:spLocks noChangeArrowheads="1"/>
            </p:cNvSpPr>
            <p:nvPr>
              <p:custDataLst>
                <p:tags r:id="rId16"/>
              </p:custDataLst>
            </p:nvPr>
          </p:nvSpPr>
          <p:spPr bwMode="auto">
            <a:xfrm>
              <a:off x="3264" y="3648"/>
              <a:ext cx="657" cy="245"/>
            </a:xfrm>
            <a:prstGeom prst="ellipse">
              <a:avLst/>
            </a:prstGeom>
            <a:noFill/>
            <a:ln w="12700">
              <a:solidFill>
                <a:srgbClr val="009900"/>
              </a:solidFill>
              <a:round/>
            </a:ln>
            <a:effectLst/>
          </p:spPr>
          <p:txBody>
            <a:bodyPr wrap="none" anchor="ctr"/>
            <a:lstStyle/>
            <a:p>
              <a:endParaRPr lang="en-US"/>
            </a:p>
          </p:txBody>
        </p:sp>
        <p:cxnSp>
          <p:nvCxnSpPr>
            <p:cNvPr id="288843" name="AutoShape 75"/>
            <p:cNvCxnSpPr>
              <a:cxnSpLocks noChangeShapeType="1"/>
              <a:endCxn id="288839" idx="2"/>
            </p:cNvCxnSpPr>
            <p:nvPr>
              <p:custDataLst>
                <p:tags r:id="rId17"/>
              </p:custDataLst>
            </p:nvPr>
          </p:nvCxnSpPr>
          <p:spPr bwMode="auto">
            <a:xfrm rot="10800000">
              <a:off x="816" y="2864"/>
              <a:ext cx="2450" cy="920"/>
            </a:xfrm>
            <a:prstGeom prst="curvedConnector2">
              <a:avLst/>
            </a:prstGeom>
            <a:noFill/>
            <a:ln w="12700">
              <a:solidFill>
                <a:srgbClr val="009900"/>
              </a:solidFill>
              <a:round/>
              <a:head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dirty="0" smtClean="0">
                <a:latin typeface="宋体" panose="02010600030101010101" pitchFamily="2" charset="-122"/>
                <a:ea typeface="宋体" panose="02010600030101010101" pitchFamily="2" charset="-122"/>
              </a:rPr>
              <a:t>MIPS </a:t>
            </a:r>
            <a:r>
              <a:rPr lang="zh-CN" altLang="en-US" dirty="0" smtClean="0">
                <a:latin typeface="宋体" panose="02010600030101010101" pitchFamily="2" charset="-122"/>
                <a:ea typeface="宋体" panose="02010600030101010101" pitchFamily="2" charset="-122"/>
              </a:rPr>
              <a:t>移位操作</a:t>
            </a:r>
            <a:endParaRPr lang="en-US" dirty="0">
              <a:latin typeface="宋体" panose="02010600030101010101" pitchFamily="2" charset="-122"/>
              <a:ea typeface="宋体" panose="02010600030101010101" pitchFamily="2" charset="-122"/>
            </a:endParaRPr>
          </a:p>
        </p:txBody>
      </p:sp>
      <p:sp>
        <p:nvSpPr>
          <p:cNvPr id="435203" name="Rectangle 3"/>
          <p:cNvSpPr>
            <a:spLocks noGrp="1" noChangeArrowheads="1"/>
          </p:cNvSpPr>
          <p:nvPr>
            <p:ph type="body" idx="1"/>
          </p:nvPr>
        </p:nvSpPr>
        <p:spPr>
          <a:xfrm>
            <a:off x="533400" y="838200"/>
            <a:ext cx="8229600" cy="2673552"/>
          </a:xfrm>
        </p:spPr>
        <p:txBody>
          <a:bodyPr/>
          <a:lstStyle/>
          <a:p>
            <a:r>
              <a:rPr lang="zh-CN" altLang="en-US" dirty="0" smtClean="0"/>
              <a:t>需要将</a:t>
            </a:r>
            <a:r>
              <a:rPr lang="en-US" altLang="zh-CN" dirty="0" smtClean="0"/>
              <a:t>8</a:t>
            </a:r>
            <a:r>
              <a:rPr lang="zh-CN" altLang="en-US" dirty="0" smtClean="0"/>
              <a:t>位字符进行打包或者拆包为</a:t>
            </a:r>
            <a:r>
              <a:rPr lang="en-US" altLang="zh-CN" dirty="0" smtClean="0"/>
              <a:t>32</a:t>
            </a:r>
            <a:r>
              <a:rPr lang="zh-CN" altLang="en-US" dirty="0" smtClean="0"/>
              <a:t>位字</a:t>
            </a:r>
            <a:endParaRPr lang="en-US" dirty="0"/>
          </a:p>
          <a:p>
            <a:r>
              <a:rPr lang="zh-CN" altLang="en-US" dirty="0" smtClean="0"/>
              <a:t>将一个字里面所有的位都向左或是向右移动</a:t>
            </a:r>
            <a:endParaRPr lang="en-US" dirty="0"/>
          </a:p>
          <a:p>
            <a:pPr>
              <a:buFont typeface="Wingdings" panose="05000000000000000000" pitchFamily="2" charset="2"/>
              <a:buNone/>
            </a:pPr>
            <a:r>
              <a:rPr lang="en-US" dirty="0"/>
              <a:t>	</a:t>
            </a:r>
            <a:r>
              <a:rPr lang="en-US" sz="2400" dirty="0" err="1">
                <a:latin typeface="Courier New" panose="02070309020205020404" pitchFamily="49" charset="0"/>
              </a:rPr>
              <a:t>sll</a:t>
            </a:r>
            <a:r>
              <a:rPr lang="en-US" sz="2400" dirty="0">
                <a:latin typeface="Courier New" panose="02070309020205020404" pitchFamily="49" charset="0"/>
              </a:rPr>
              <a:t> $t2, $s0, 8	#$t2 = $s0 &lt;&lt; 8 bits</a:t>
            </a:r>
            <a:endParaRPr lang="en-US" sz="2400" dirty="0">
              <a:latin typeface="Courier New" panose="02070309020205020404" pitchFamily="49" charset="0"/>
            </a:endParaRPr>
          </a:p>
          <a:p>
            <a:pPr>
              <a:buFont typeface="Wingdings" panose="05000000000000000000" pitchFamily="2" charset="2"/>
              <a:buNone/>
            </a:pPr>
            <a:r>
              <a:rPr lang="en-US" sz="2400" dirty="0">
                <a:latin typeface="Courier New" panose="02070309020205020404" pitchFamily="49" charset="0"/>
              </a:rPr>
              <a:t>	</a:t>
            </a:r>
            <a:r>
              <a:rPr lang="en-US" sz="2400" dirty="0" err="1">
                <a:latin typeface="Courier New" panose="02070309020205020404" pitchFamily="49" charset="0"/>
              </a:rPr>
              <a:t>srl</a:t>
            </a:r>
            <a:r>
              <a:rPr lang="en-US" sz="2400" dirty="0">
                <a:latin typeface="Courier New" panose="02070309020205020404" pitchFamily="49" charset="0"/>
              </a:rPr>
              <a:t> $t2, $s0, 8	#$t2 = $s0 &gt;&gt; 8 </a:t>
            </a:r>
            <a:r>
              <a:rPr lang="en-US" sz="2400" dirty="0" smtClean="0">
                <a:latin typeface="Courier New" panose="02070309020205020404" pitchFamily="49" charset="0"/>
              </a:rPr>
              <a:t>bits</a:t>
            </a:r>
            <a:endParaRPr lang="en-US" sz="2400" dirty="0" smtClean="0">
              <a:latin typeface="Courier New" panose="02070309020205020404" pitchFamily="49" charset="0"/>
            </a:endParaRPr>
          </a:p>
          <a:p>
            <a:r>
              <a:rPr lang="zh-CN" altLang="en-US" dirty="0" smtClean="0">
                <a:latin typeface="+mj-lt"/>
              </a:rPr>
              <a:t>指令格式</a:t>
            </a:r>
            <a:r>
              <a:rPr lang="en-US" dirty="0" smtClean="0">
                <a:latin typeface="+mj-lt"/>
              </a:rPr>
              <a:t> (</a:t>
            </a:r>
            <a:r>
              <a:rPr lang="en-US" dirty="0" smtClean="0">
                <a:solidFill>
                  <a:schemeClr val="accent1"/>
                </a:solidFill>
                <a:latin typeface="+mj-lt"/>
              </a:rPr>
              <a:t>R</a:t>
            </a:r>
            <a:r>
              <a:rPr lang="en-US" dirty="0" smtClean="0">
                <a:latin typeface="+mj-lt"/>
              </a:rPr>
              <a:t> </a:t>
            </a:r>
            <a:r>
              <a:rPr lang="zh-CN" altLang="en-US" dirty="0" smtClean="0">
                <a:latin typeface="+mj-lt"/>
              </a:rPr>
              <a:t>型</a:t>
            </a:r>
            <a:r>
              <a:rPr lang="en-US" dirty="0" smtClean="0">
                <a:latin typeface="+mj-lt"/>
              </a:rPr>
              <a:t>)</a:t>
            </a:r>
            <a:endParaRPr lang="en-US" sz="2400" dirty="0">
              <a:latin typeface="+mj-lt"/>
            </a:endParaRPr>
          </a:p>
        </p:txBody>
      </p:sp>
      <p:sp>
        <p:nvSpPr>
          <p:cNvPr id="435212" name="Rectangle 12"/>
          <p:cNvSpPr>
            <a:spLocks noChangeArrowheads="1"/>
          </p:cNvSpPr>
          <p:nvPr/>
        </p:nvSpPr>
        <p:spPr bwMode="auto">
          <a:xfrm>
            <a:off x="609600" y="4765943"/>
            <a:ext cx="7848600" cy="1113125"/>
          </a:xfrm>
          <a:prstGeom prst="rect">
            <a:avLst/>
          </a:prstGeom>
          <a:noFill/>
          <a:ln w="12700">
            <a:noFill/>
            <a:miter lim="800000"/>
          </a:ln>
          <a:effectLst/>
        </p:spPr>
        <p:txBody>
          <a:bodyPr lIns="63500" tIns="25400" rIns="63500" bIns="25400">
            <a:spAutoFit/>
          </a:bodyPr>
          <a:lstStyle/>
          <a:p>
            <a:pPr marL="287655" indent="-287655">
              <a:spcBef>
                <a:spcPct val="30000"/>
              </a:spcBef>
              <a:buClr>
                <a:schemeClr val="accent1"/>
              </a:buClr>
              <a:buSzPct val="75000"/>
              <a:buFont typeface="Wingdings" panose="05000000000000000000" pitchFamily="2" charset="2"/>
              <a:buChar char="q"/>
            </a:pPr>
            <a:r>
              <a:rPr lang="zh-CN" altLang="en-US" sz="2400" dirty="0" smtClean="0">
                <a:solidFill>
                  <a:schemeClr val="tx1"/>
                </a:solidFill>
              </a:rPr>
              <a:t>这样的移位是逻辑移位，因为空出的位上都是补</a:t>
            </a:r>
            <a:r>
              <a:rPr lang="en-US" altLang="zh-CN" sz="2400" dirty="0" smtClean="0">
                <a:solidFill>
                  <a:schemeClr val="tx1"/>
                </a:solidFill>
              </a:rPr>
              <a:t>0</a:t>
            </a:r>
            <a:endParaRPr lang="en-US" sz="2400" dirty="0"/>
          </a:p>
          <a:p>
            <a:pPr marL="741680" lvl="1" indent="-246380">
              <a:spcBef>
                <a:spcPct val="25000"/>
              </a:spcBef>
              <a:buClr>
                <a:schemeClr val="accent1"/>
              </a:buClr>
              <a:buSzPct val="75000"/>
              <a:buFont typeface="Monotype Sorts" pitchFamily="2" charset="2"/>
              <a:buChar char="l"/>
            </a:pPr>
            <a:r>
              <a:rPr lang="zh-CN" altLang="en-US" sz="2000" dirty="0" smtClean="0">
                <a:solidFill>
                  <a:schemeClr val="tx1"/>
                </a:solidFill>
              </a:rPr>
              <a:t>注意：</a:t>
            </a:r>
            <a:r>
              <a:rPr lang="en-US" altLang="zh-CN" sz="2000" dirty="0">
                <a:solidFill>
                  <a:schemeClr val="tx1"/>
                </a:solidFill>
              </a:rPr>
              <a:t> </a:t>
            </a:r>
            <a:r>
              <a:rPr lang="en-US" altLang="zh-CN" sz="2000" dirty="0" err="1">
                <a:solidFill>
                  <a:schemeClr val="tx1"/>
                </a:solidFill>
              </a:rPr>
              <a:t>shamt</a:t>
            </a:r>
            <a:r>
              <a:rPr lang="en-US" altLang="zh-CN" sz="2000" dirty="0">
                <a:solidFill>
                  <a:schemeClr val="tx1"/>
                </a:solidFill>
              </a:rPr>
              <a:t> </a:t>
            </a:r>
            <a:r>
              <a:rPr lang="zh-CN" altLang="en-US" sz="2000" dirty="0" smtClean="0">
                <a:solidFill>
                  <a:schemeClr val="tx1"/>
                </a:solidFill>
              </a:rPr>
              <a:t>字段，也就是移位量，</a:t>
            </a:r>
            <a:r>
              <a:rPr lang="en-US" altLang="zh-CN" sz="2000" dirty="0" smtClean="0">
                <a:solidFill>
                  <a:schemeClr val="tx1"/>
                </a:solidFill>
              </a:rPr>
              <a:t>5</a:t>
            </a:r>
            <a:r>
              <a:rPr lang="zh-CN" altLang="en-US" sz="2000" dirty="0" smtClean="0">
                <a:solidFill>
                  <a:schemeClr val="tx1"/>
                </a:solidFill>
              </a:rPr>
              <a:t>位，足够支持</a:t>
            </a:r>
            <a:r>
              <a:rPr lang="en-US" sz="2000" dirty="0" smtClean="0">
                <a:solidFill>
                  <a:schemeClr val="tx1"/>
                </a:solidFill>
              </a:rPr>
              <a:t> </a:t>
            </a:r>
            <a:r>
              <a:rPr lang="en-US" sz="2000" dirty="0">
                <a:solidFill>
                  <a:schemeClr val="tx1"/>
                </a:solidFill>
              </a:rPr>
              <a:t>2</a:t>
            </a:r>
            <a:r>
              <a:rPr lang="en-US" sz="2000" baseline="30000" dirty="0">
                <a:solidFill>
                  <a:schemeClr val="tx1"/>
                </a:solidFill>
              </a:rPr>
              <a:t>5</a:t>
            </a:r>
            <a:r>
              <a:rPr lang="en-US" sz="2000" dirty="0">
                <a:solidFill>
                  <a:schemeClr val="tx1"/>
                </a:solidFill>
              </a:rPr>
              <a:t> – 1 or </a:t>
            </a:r>
            <a:r>
              <a:rPr lang="en-US" sz="2000" dirty="0"/>
              <a:t>31 bit </a:t>
            </a:r>
            <a:r>
              <a:rPr lang="en-US" sz="2000" dirty="0" smtClean="0"/>
              <a:t>positions </a:t>
            </a:r>
            <a:r>
              <a:rPr lang="zh-CN" altLang="en-US" sz="2000" dirty="0" smtClean="0">
                <a:solidFill>
                  <a:schemeClr val="tx1"/>
                </a:solidFill>
              </a:rPr>
              <a:t>的移位操作</a:t>
            </a:r>
            <a:endParaRPr lang="en-US" sz="2000" dirty="0">
              <a:solidFill>
                <a:schemeClr val="tx1"/>
              </a:solidFill>
            </a:endParaRPr>
          </a:p>
        </p:txBody>
      </p:sp>
      <p:sp>
        <p:nvSpPr>
          <p:cNvPr id="435213" name="Rectangle 13"/>
          <p:cNvSpPr>
            <a:spLocks noChangeArrowheads="1"/>
          </p:cNvSpPr>
          <p:nvPr/>
        </p:nvSpPr>
        <p:spPr bwMode="auto">
          <a:xfrm>
            <a:off x="1371600" y="4080143"/>
            <a:ext cx="5791200" cy="292100"/>
          </a:xfrm>
          <a:prstGeom prst="rect">
            <a:avLst/>
          </a:prstGeom>
          <a:noFill/>
          <a:ln w="12700">
            <a:solidFill>
              <a:schemeClr val="tx1"/>
            </a:solidFill>
            <a:miter lim="800000"/>
          </a:ln>
          <a:effectLst/>
        </p:spPr>
        <p:txBody>
          <a:bodyPr wrap="none" anchor="ctr"/>
          <a:lstStyle/>
          <a:p>
            <a:endParaRPr lang="en-US"/>
          </a:p>
        </p:txBody>
      </p:sp>
      <p:sp>
        <p:nvSpPr>
          <p:cNvPr id="435214" name="Line 14"/>
          <p:cNvSpPr>
            <a:spLocks noChangeShapeType="1"/>
          </p:cNvSpPr>
          <p:nvPr/>
        </p:nvSpPr>
        <p:spPr bwMode="auto">
          <a:xfrm>
            <a:off x="2438400" y="4080143"/>
            <a:ext cx="0" cy="290513"/>
          </a:xfrm>
          <a:prstGeom prst="line">
            <a:avLst/>
          </a:prstGeom>
          <a:noFill/>
          <a:ln w="12700">
            <a:solidFill>
              <a:schemeClr val="tx1"/>
            </a:solidFill>
            <a:round/>
          </a:ln>
          <a:effectLst/>
        </p:spPr>
        <p:txBody>
          <a:bodyPr/>
          <a:lstStyle/>
          <a:p>
            <a:endParaRPr lang="en-US"/>
          </a:p>
        </p:txBody>
      </p:sp>
      <p:sp>
        <p:nvSpPr>
          <p:cNvPr id="435215" name="Line 15"/>
          <p:cNvSpPr>
            <a:spLocks noChangeShapeType="1"/>
          </p:cNvSpPr>
          <p:nvPr/>
        </p:nvSpPr>
        <p:spPr bwMode="auto">
          <a:xfrm>
            <a:off x="3346450" y="4081731"/>
            <a:ext cx="0" cy="290512"/>
          </a:xfrm>
          <a:prstGeom prst="line">
            <a:avLst/>
          </a:prstGeom>
          <a:noFill/>
          <a:ln w="12700">
            <a:solidFill>
              <a:schemeClr val="tx1"/>
            </a:solidFill>
            <a:round/>
          </a:ln>
          <a:effectLst/>
        </p:spPr>
        <p:txBody>
          <a:bodyPr/>
          <a:lstStyle/>
          <a:p>
            <a:endParaRPr lang="en-US"/>
          </a:p>
        </p:txBody>
      </p:sp>
      <p:sp>
        <p:nvSpPr>
          <p:cNvPr id="435216" name="Line 16"/>
          <p:cNvSpPr>
            <a:spLocks noChangeShapeType="1"/>
          </p:cNvSpPr>
          <p:nvPr/>
        </p:nvSpPr>
        <p:spPr bwMode="auto">
          <a:xfrm>
            <a:off x="4260850" y="4081731"/>
            <a:ext cx="0" cy="290512"/>
          </a:xfrm>
          <a:prstGeom prst="line">
            <a:avLst/>
          </a:prstGeom>
          <a:noFill/>
          <a:ln w="12700">
            <a:solidFill>
              <a:schemeClr val="tx1"/>
            </a:solidFill>
            <a:round/>
          </a:ln>
          <a:effectLst/>
        </p:spPr>
        <p:txBody>
          <a:bodyPr/>
          <a:lstStyle/>
          <a:p>
            <a:endParaRPr lang="en-US"/>
          </a:p>
        </p:txBody>
      </p:sp>
      <p:sp>
        <p:nvSpPr>
          <p:cNvPr id="435217" name="Text Box 17"/>
          <p:cNvSpPr txBox="1">
            <a:spLocks noChangeArrowheads="1"/>
          </p:cNvSpPr>
          <p:nvPr/>
        </p:nvSpPr>
        <p:spPr bwMode="auto">
          <a:xfrm>
            <a:off x="1600200" y="4080143"/>
            <a:ext cx="5251450" cy="366713"/>
          </a:xfrm>
          <a:prstGeom prst="rect">
            <a:avLst/>
          </a:prstGeom>
          <a:noFill/>
          <a:ln w="12700">
            <a:noFill/>
            <a:miter lim="800000"/>
          </a:ln>
          <a:effectLst/>
        </p:spPr>
        <p:txBody>
          <a:bodyPr wrap="none">
            <a:spAutoFit/>
          </a:bodyPr>
          <a:lstStyle/>
          <a:p>
            <a:r>
              <a:rPr lang="en-US">
                <a:solidFill>
                  <a:schemeClr val="tx1"/>
                </a:solidFill>
              </a:rPr>
              <a:t>  0                           16          10            8         0x00</a:t>
            </a:r>
            <a:endParaRPr lang="en-US">
              <a:solidFill>
                <a:schemeClr val="tx1"/>
              </a:solidFill>
            </a:endParaRPr>
          </a:p>
        </p:txBody>
      </p:sp>
      <p:sp>
        <p:nvSpPr>
          <p:cNvPr id="435218" name="Line 18"/>
          <p:cNvSpPr>
            <a:spLocks noChangeShapeType="1"/>
          </p:cNvSpPr>
          <p:nvPr/>
        </p:nvSpPr>
        <p:spPr bwMode="auto">
          <a:xfrm>
            <a:off x="5181600" y="4080143"/>
            <a:ext cx="0" cy="304800"/>
          </a:xfrm>
          <a:prstGeom prst="line">
            <a:avLst/>
          </a:prstGeom>
          <a:noFill/>
          <a:ln w="12700">
            <a:solidFill>
              <a:schemeClr val="tx1"/>
            </a:solidFill>
            <a:round/>
          </a:ln>
          <a:effectLst/>
        </p:spPr>
        <p:txBody>
          <a:bodyPr/>
          <a:lstStyle/>
          <a:p>
            <a:endParaRPr lang="en-US"/>
          </a:p>
        </p:txBody>
      </p:sp>
      <p:sp>
        <p:nvSpPr>
          <p:cNvPr id="435219" name="Line 19"/>
          <p:cNvSpPr>
            <a:spLocks noChangeShapeType="1"/>
          </p:cNvSpPr>
          <p:nvPr/>
        </p:nvSpPr>
        <p:spPr bwMode="auto">
          <a:xfrm>
            <a:off x="6096000" y="4080143"/>
            <a:ext cx="0" cy="304800"/>
          </a:xfrm>
          <a:prstGeom prst="line">
            <a:avLst/>
          </a:prstGeom>
          <a:noFill/>
          <a:ln w="12700">
            <a:solidFill>
              <a:schemeClr val="tx1"/>
            </a:solidFill>
            <a:rou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dirty="0" smtClean="0">
                <a:latin typeface="宋体" panose="02010600030101010101" pitchFamily="2" charset="-122"/>
                <a:ea typeface="宋体" panose="02010600030101010101" pitchFamily="2" charset="-122"/>
              </a:rPr>
              <a:t>MIPS </a:t>
            </a:r>
            <a:r>
              <a:rPr lang="zh-CN" altLang="en-US" dirty="0" smtClean="0">
                <a:latin typeface="宋体" panose="02010600030101010101" pitchFamily="2" charset="-122"/>
                <a:ea typeface="宋体" panose="02010600030101010101" pitchFamily="2" charset="-122"/>
              </a:rPr>
              <a:t>逻辑操作</a:t>
            </a:r>
            <a:endParaRPr lang="en-US" dirty="0">
              <a:latin typeface="宋体" panose="02010600030101010101" pitchFamily="2" charset="-122"/>
              <a:ea typeface="宋体" panose="02010600030101010101" pitchFamily="2" charset="-122"/>
            </a:endParaRPr>
          </a:p>
        </p:txBody>
      </p:sp>
      <p:sp>
        <p:nvSpPr>
          <p:cNvPr id="422915" name="Rectangle 3"/>
          <p:cNvSpPr>
            <a:spLocks noGrp="1" noChangeArrowheads="1"/>
          </p:cNvSpPr>
          <p:nvPr>
            <p:ph type="body" idx="1"/>
          </p:nvPr>
        </p:nvSpPr>
        <p:spPr>
          <a:xfrm>
            <a:off x="457200" y="762000"/>
            <a:ext cx="8153400" cy="5091137"/>
          </a:xfrm>
        </p:spPr>
        <p:txBody>
          <a:bodyPr/>
          <a:lstStyle/>
          <a:p>
            <a:r>
              <a:rPr lang="zh-CN" altLang="en-US" dirty="0" smtClean="0"/>
              <a:t>在</a:t>
            </a:r>
            <a:r>
              <a:rPr lang="en-US" altLang="zh-CN" dirty="0" smtClean="0"/>
              <a:t>MIPS </a:t>
            </a:r>
            <a:r>
              <a:rPr lang="zh-CN" altLang="en-US" dirty="0" smtClean="0"/>
              <a:t>指令集体系结构中，有许多按位逻辑操作</a:t>
            </a:r>
            <a:endParaRPr lang="en-US" dirty="0" smtClean="0"/>
          </a:p>
          <a:p>
            <a:pPr>
              <a:spcBef>
                <a:spcPts val="1200"/>
              </a:spcBef>
              <a:buFont typeface="Wingdings" panose="05000000000000000000" pitchFamily="2" charset="2"/>
              <a:buNone/>
            </a:pPr>
            <a:r>
              <a:rPr lang="en-US" sz="2600" dirty="0" smtClean="0">
                <a:latin typeface="Courier New" panose="02070309020205020404" pitchFamily="49" charset="0"/>
              </a:rPr>
              <a:t>	</a:t>
            </a:r>
            <a:r>
              <a:rPr lang="en-US" sz="2400" dirty="0" smtClean="0">
                <a:latin typeface="Courier New" panose="02070309020205020404" pitchFamily="49" charset="0"/>
              </a:rPr>
              <a:t>and $t0, $t1, $t2	#$t0 = $t1 &amp; $t2</a:t>
            </a:r>
            <a:endParaRPr lang="en-US" sz="2400" dirty="0" smtClean="0">
              <a:latin typeface="Courier New" panose="02070309020205020404" pitchFamily="49" charset="0"/>
            </a:endParaRPr>
          </a:p>
          <a:p>
            <a:pPr>
              <a:spcBef>
                <a:spcPts val="1200"/>
              </a:spcBef>
              <a:buFont typeface="Wingdings" panose="05000000000000000000" pitchFamily="2" charset="2"/>
              <a:buNone/>
            </a:pPr>
            <a:r>
              <a:rPr lang="en-US" sz="2600" dirty="0">
                <a:latin typeface="Courier New" panose="02070309020205020404" pitchFamily="49" charset="0"/>
              </a:rPr>
              <a:t>	</a:t>
            </a:r>
            <a:r>
              <a:rPr lang="en-US" sz="2400" dirty="0">
                <a:latin typeface="Courier New" panose="02070309020205020404" pitchFamily="49" charset="0"/>
              </a:rPr>
              <a:t>or  $t0, $t1, $t2	#$t0 = $t1 | $t2</a:t>
            </a:r>
            <a:endParaRPr lang="en-US" sz="2400" dirty="0">
              <a:latin typeface="Courier New" panose="02070309020205020404" pitchFamily="49" charset="0"/>
            </a:endParaRPr>
          </a:p>
          <a:p>
            <a:pPr>
              <a:spcBef>
                <a:spcPts val="1200"/>
              </a:spcBef>
              <a:buFont typeface="Wingdings" panose="05000000000000000000" pitchFamily="2" charset="2"/>
              <a:buNone/>
            </a:pPr>
            <a:r>
              <a:rPr lang="en-US" sz="2400" dirty="0">
                <a:latin typeface="Courier New" panose="02070309020205020404" pitchFamily="49" charset="0"/>
              </a:rPr>
              <a:t>	nor $t0, $t1, $t2	#$t0 = not($t1 | $t2</a:t>
            </a:r>
            <a:r>
              <a:rPr lang="en-US" sz="2400" dirty="0" smtClean="0">
                <a:latin typeface="Courier New" panose="02070309020205020404" pitchFamily="49" charset="0"/>
              </a:rPr>
              <a:t>)</a:t>
            </a:r>
            <a:endParaRPr lang="en-US" sz="2400" dirty="0" smtClean="0">
              <a:latin typeface="Courier New" panose="02070309020205020404" pitchFamily="49" charset="0"/>
            </a:endParaRPr>
          </a:p>
          <a:p>
            <a:r>
              <a:rPr lang="zh-CN" altLang="en-US" dirty="0" smtClean="0">
                <a:latin typeface="+mj-lt"/>
              </a:rPr>
              <a:t>指令格式</a:t>
            </a:r>
            <a:r>
              <a:rPr lang="en-US" dirty="0" smtClean="0">
                <a:latin typeface="+mj-lt"/>
              </a:rPr>
              <a:t> (</a:t>
            </a:r>
            <a:r>
              <a:rPr lang="en-US" dirty="0" smtClean="0">
                <a:solidFill>
                  <a:schemeClr val="accent1"/>
                </a:solidFill>
                <a:latin typeface="+mj-lt"/>
              </a:rPr>
              <a:t>R</a:t>
            </a:r>
            <a:r>
              <a:rPr lang="en-US" dirty="0" smtClean="0">
                <a:latin typeface="+mj-lt"/>
              </a:rPr>
              <a:t> </a:t>
            </a:r>
            <a:r>
              <a:rPr lang="zh-CN" altLang="en-US" dirty="0" smtClean="0">
                <a:latin typeface="+mj-lt"/>
              </a:rPr>
              <a:t>型</a:t>
            </a:r>
            <a:r>
              <a:rPr lang="en-US" dirty="0" smtClean="0">
                <a:latin typeface="+mj-lt"/>
              </a:rPr>
              <a:t>)</a:t>
            </a:r>
            <a:endParaRPr lang="en-US" sz="2400" dirty="0" smtClean="0">
              <a:latin typeface="+mj-lt"/>
            </a:endParaRPr>
          </a:p>
          <a:p>
            <a:pPr>
              <a:buFont typeface="Wingdings" panose="05000000000000000000" pitchFamily="2" charset="2"/>
              <a:buNone/>
            </a:pPr>
            <a:r>
              <a:rPr lang="en-US" sz="2600" dirty="0">
                <a:latin typeface="Courier New" panose="02070309020205020404" pitchFamily="49" charset="0"/>
              </a:rPr>
              <a:t>	</a:t>
            </a:r>
            <a:endParaRPr lang="en-US" sz="2000" dirty="0">
              <a:latin typeface="Courier New" panose="02070309020205020404" pitchFamily="49" charset="0"/>
            </a:endParaRPr>
          </a:p>
          <a:p>
            <a:pPr>
              <a:spcBef>
                <a:spcPts val="1200"/>
              </a:spcBef>
              <a:buFont typeface="Wingdings" panose="05000000000000000000" pitchFamily="2" charset="2"/>
              <a:buNone/>
            </a:pPr>
            <a:r>
              <a:rPr lang="en-US" sz="2600" dirty="0">
                <a:latin typeface="Courier New" panose="02070309020205020404" pitchFamily="49" charset="0"/>
              </a:rPr>
              <a:t>	</a:t>
            </a:r>
            <a:r>
              <a:rPr lang="en-US" sz="2400" dirty="0" err="1">
                <a:latin typeface="Courier New" panose="02070309020205020404" pitchFamily="49" charset="0"/>
              </a:rPr>
              <a:t>andi</a:t>
            </a:r>
            <a:r>
              <a:rPr lang="en-US" sz="2400" dirty="0">
                <a:latin typeface="Courier New" panose="02070309020205020404" pitchFamily="49" charset="0"/>
              </a:rPr>
              <a:t> $t0, $t1, </a:t>
            </a:r>
            <a:r>
              <a:rPr lang="en-US" sz="2400" dirty="0" smtClean="0">
                <a:latin typeface="Courier New" panose="02070309020205020404" pitchFamily="49" charset="0"/>
              </a:rPr>
              <a:t>0xFF00</a:t>
            </a:r>
            <a:r>
              <a:rPr lang="en-US" sz="2400" dirty="0">
                <a:latin typeface="Courier New" panose="02070309020205020404" pitchFamily="49" charset="0"/>
              </a:rPr>
              <a:t>	#$t0 = $t1 &amp; ff00</a:t>
            </a:r>
            <a:endParaRPr lang="en-US" sz="2400" dirty="0">
              <a:latin typeface="Courier New" panose="02070309020205020404" pitchFamily="49" charset="0"/>
            </a:endParaRPr>
          </a:p>
          <a:p>
            <a:pPr>
              <a:spcBef>
                <a:spcPts val="1200"/>
              </a:spcBef>
              <a:buFont typeface="Wingdings" panose="05000000000000000000" pitchFamily="2" charset="2"/>
              <a:buNone/>
            </a:pPr>
            <a:r>
              <a:rPr lang="en-US" sz="2600" dirty="0">
                <a:latin typeface="Courier New" panose="02070309020205020404" pitchFamily="49" charset="0"/>
              </a:rPr>
              <a:t>	</a:t>
            </a:r>
            <a:r>
              <a:rPr lang="en-US" sz="2400" dirty="0" err="1">
                <a:latin typeface="Courier New" panose="02070309020205020404" pitchFamily="49" charset="0"/>
              </a:rPr>
              <a:t>ori</a:t>
            </a:r>
            <a:r>
              <a:rPr lang="en-US" sz="2400" dirty="0">
                <a:latin typeface="Courier New" panose="02070309020205020404" pitchFamily="49" charset="0"/>
              </a:rPr>
              <a:t>  $t0, $t1, </a:t>
            </a:r>
            <a:r>
              <a:rPr lang="en-US" sz="2400" dirty="0" smtClean="0">
                <a:latin typeface="Courier New" panose="02070309020205020404" pitchFamily="49" charset="0"/>
              </a:rPr>
              <a:t>0xFF00</a:t>
            </a:r>
            <a:r>
              <a:rPr lang="en-US" sz="2400" dirty="0">
                <a:latin typeface="Courier New" panose="02070309020205020404" pitchFamily="49" charset="0"/>
              </a:rPr>
              <a:t>	#$t0 = $t1 | </a:t>
            </a:r>
            <a:r>
              <a:rPr lang="en-US" sz="2400" dirty="0" smtClean="0">
                <a:latin typeface="Courier New" panose="02070309020205020404" pitchFamily="49" charset="0"/>
              </a:rPr>
              <a:t>ff00</a:t>
            </a:r>
            <a:endParaRPr lang="en-US" sz="2400" dirty="0" smtClean="0">
              <a:latin typeface="Courier New" panose="02070309020205020404" pitchFamily="49" charset="0"/>
            </a:endParaRPr>
          </a:p>
          <a:p>
            <a:pPr>
              <a:spcBef>
                <a:spcPts val="1200"/>
              </a:spcBef>
            </a:pPr>
            <a:r>
              <a:rPr lang="zh-CN" altLang="en-US" dirty="0" smtClean="0"/>
              <a:t>指令格式 </a:t>
            </a:r>
            <a:r>
              <a:rPr lang="en-US" dirty="0" smtClean="0"/>
              <a:t>(</a:t>
            </a:r>
            <a:r>
              <a:rPr lang="en-US" dirty="0" smtClean="0">
                <a:solidFill>
                  <a:schemeClr val="accent1"/>
                </a:solidFill>
              </a:rPr>
              <a:t>I</a:t>
            </a:r>
            <a:r>
              <a:rPr lang="en-US" dirty="0" smtClean="0"/>
              <a:t> </a:t>
            </a:r>
            <a:r>
              <a:rPr lang="zh-CN" altLang="en-US" dirty="0" smtClean="0"/>
              <a:t>型</a:t>
            </a:r>
            <a:r>
              <a:rPr lang="en-US" dirty="0" smtClean="0"/>
              <a:t>)</a:t>
            </a:r>
            <a:endParaRPr lang="en-US" dirty="0" smtClean="0"/>
          </a:p>
          <a:p>
            <a:pPr>
              <a:spcBef>
                <a:spcPts val="1200"/>
              </a:spcBef>
              <a:buFont typeface="Wingdings" panose="05000000000000000000" pitchFamily="2" charset="2"/>
              <a:buNone/>
            </a:pPr>
            <a:endParaRPr lang="en-US" sz="2400" dirty="0">
              <a:latin typeface="Courier New" panose="02070309020205020404" pitchFamily="49" charset="0"/>
            </a:endParaRPr>
          </a:p>
        </p:txBody>
      </p:sp>
      <p:sp>
        <p:nvSpPr>
          <p:cNvPr id="422924" name="Rectangle 12"/>
          <p:cNvSpPr>
            <a:spLocks noChangeArrowheads="1"/>
          </p:cNvSpPr>
          <p:nvPr/>
        </p:nvSpPr>
        <p:spPr bwMode="auto">
          <a:xfrm>
            <a:off x="1447800" y="3657600"/>
            <a:ext cx="5791200" cy="292100"/>
          </a:xfrm>
          <a:prstGeom prst="rect">
            <a:avLst/>
          </a:prstGeom>
          <a:noFill/>
          <a:ln w="12700">
            <a:solidFill>
              <a:schemeClr val="tx1"/>
            </a:solidFill>
            <a:miter lim="800000"/>
          </a:ln>
          <a:effectLst/>
        </p:spPr>
        <p:txBody>
          <a:bodyPr wrap="none" anchor="ctr"/>
          <a:lstStyle/>
          <a:p>
            <a:endParaRPr lang="en-US"/>
          </a:p>
        </p:txBody>
      </p:sp>
      <p:sp>
        <p:nvSpPr>
          <p:cNvPr id="422925" name="Line 13"/>
          <p:cNvSpPr>
            <a:spLocks noChangeShapeType="1"/>
          </p:cNvSpPr>
          <p:nvPr/>
        </p:nvSpPr>
        <p:spPr bwMode="auto">
          <a:xfrm>
            <a:off x="2514600" y="3657600"/>
            <a:ext cx="0" cy="290512"/>
          </a:xfrm>
          <a:prstGeom prst="line">
            <a:avLst/>
          </a:prstGeom>
          <a:noFill/>
          <a:ln w="12700">
            <a:solidFill>
              <a:schemeClr val="tx1"/>
            </a:solidFill>
            <a:round/>
          </a:ln>
          <a:effectLst/>
        </p:spPr>
        <p:txBody>
          <a:bodyPr/>
          <a:lstStyle/>
          <a:p>
            <a:endParaRPr lang="en-US"/>
          </a:p>
        </p:txBody>
      </p:sp>
      <p:sp>
        <p:nvSpPr>
          <p:cNvPr id="422926" name="Line 14"/>
          <p:cNvSpPr>
            <a:spLocks noChangeShapeType="1"/>
          </p:cNvSpPr>
          <p:nvPr/>
        </p:nvSpPr>
        <p:spPr bwMode="auto">
          <a:xfrm>
            <a:off x="3422650" y="3659187"/>
            <a:ext cx="0" cy="290513"/>
          </a:xfrm>
          <a:prstGeom prst="line">
            <a:avLst/>
          </a:prstGeom>
          <a:noFill/>
          <a:ln w="12700">
            <a:solidFill>
              <a:schemeClr val="tx1"/>
            </a:solidFill>
            <a:round/>
          </a:ln>
          <a:effectLst/>
        </p:spPr>
        <p:txBody>
          <a:bodyPr/>
          <a:lstStyle/>
          <a:p>
            <a:endParaRPr lang="en-US"/>
          </a:p>
        </p:txBody>
      </p:sp>
      <p:sp>
        <p:nvSpPr>
          <p:cNvPr id="422927" name="Line 15"/>
          <p:cNvSpPr>
            <a:spLocks noChangeShapeType="1"/>
          </p:cNvSpPr>
          <p:nvPr/>
        </p:nvSpPr>
        <p:spPr bwMode="auto">
          <a:xfrm>
            <a:off x="4337050" y="3659187"/>
            <a:ext cx="0" cy="290513"/>
          </a:xfrm>
          <a:prstGeom prst="line">
            <a:avLst/>
          </a:prstGeom>
          <a:noFill/>
          <a:ln w="12700">
            <a:solidFill>
              <a:schemeClr val="tx1"/>
            </a:solidFill>
            <a:round/>
          </a:ln>
          <a:effectLst/>
        </p:spPr>
        <p:txBody>
          <a:bodyPr/>
          <a:lstStyle/>
          <a:p>
            <a:endParaRPr lang="en-US"/>
          </a:p>
        </p:txBody>
      </p:sp>
      <p:sp>
        <p:nvSpPr>
          <p:cNvPr id="422928" name="Text Box 16"/>
          <p:cNvSpPr txBox="1">
            <a:spLocks noChangeArrowheads="1"/>
          </p:cNvSpPr>
          <p:nvPr/>
        </p:nvSpPr>
        <p:spPr bwMode="auto">
          <a:xfrm>
            <a:off x="1600200" y="3657600"/>
            <a:ext cx="5814412" cy="369332"/>
          </a:xfrm>
          <a:prstGeom prst="rect">
            <a:avLst/>
          </a:prstGeom>
          <a:noFill/>
          <a:ln w="12700">
            <a:noFill/>
            <a:miter lim="800000"/>
          </a:ln>
          <a:effectLst/>
        </p:spPr>
        <p:txBody>
          <a:bodyPr wrap="none">
            <a:spAutoFit/>
          </a:bodyPr>
          <a:lstStyle/>
          <a:p>
            <a:r>
              <a:rPr lang="en-US" dirty="0">
                <a:solidFill>
                  <a:schemeClr val="tx1"/>
                </a:solidFill>
              </a:rPr>
              <a:t>  0               9           10          8             </a:t>
            </a:r>
            <a:r>
              <a:rPr lang="en-US" dirty="0" smtClean="0">
                <a:solidFill>
                  <a:schemeClr val="tx1"/>
                </a:solidFill>
              </a:rPr>
              <a:t> 0            </a:t>
            </a:r>
            <a:r>
              <a:rPr lang="en-US" dirty="0">
                <a:solidFill>
                  <a:schemeClr val="tx1"/>
                </a:solidFill>
              </a:rPr>
              <a:t>0x24  </a:t>
            </a:r>
            <a:endParaRPr lang="en-US" dirty="0">
              <a:solidFill>
                <a:schemeClr val="tx1"/>
              </a:solidFill>
            </a:endParaRPr>
          </a:p>
        </p:txBody>
      </p:sp>
      <p:sp>
        <p:nvSpPr>
          <p:cNvPr id="422929" name="Line 17"/>
          <p:cNvSpPr>
            <a:spLocks noChangeShapeType="1"/>
          </p:cNvSpPr>
          <p:nvPr/>
        </p:nvSpPr>
        <p:spPr bwMode="auto">
          <a:xfrm>
            <a:off x="5257800" y="3657600"/>
            <a:ext cx="0" cy="304800"/>
          </a:xfrm>
          <a:prstGeom prst="line">
            <a:avLst/>
          </a:prstGeom>
          <a:noFill/>
          <a:ln w="12700">
            <a:solidFill>
              <a:schemeClr val="tx1"/>
            </a:solidFill>
            <a:round/>
          </a:ln>
          <a:effectLst/>
        </p:spPr>
        <p:txBody>
          <a:bodyPr/>
          <a:lstStyle/>
          <a:p>
            <a:endParaRPr lang="en-US"/>
          </a:p>
        </p:txBody>
      </p:sp>
      <p:sp>
        <p:nvSpPr>
          <p:cNvPr id="422930" name="Line 18"/>
          <p:cNvSpPr>
            <a:spLocks noChangeShapeType="1"/>
          </p:cNvSpPr>
          <p:nvPr/>
        </p:nvSpPr>
        <p:spPr bwMode="auto">
          <a:xfrm>
            <a:off x="6172200" y="3657600"/>
            <a:ext cx="0" cy="304800"/>
          </a:xfrm>
          <a:prstGeom prst="line">
            <a:avLst/>
          </a:prstGeom>
          <a:noFill/>
          <a:ln w="12700">
            <a:solidFill>
              <a:schemeClr val="tx1"/>
            </a:solidFill>
            <a:round/>
          </a:ln>
          <a:effectLst/>
        </p:spPr>
        <p:txBody>
          <a:bodyPr/>
          <a:lstStyle/>
          <a:p>
            <a:endParaRPr lang="en-US"/>
          </a:p>
        </p:txBody>
      </p:sp>
      <p:sp>
        <p:nvSpPr>
          <p:cNvPr id="11" name="Rectangle 12"/>
          <p:cNvSpPr>
            <a:spLocks noChangeArrowheads="1"/>
          </p:cNvSpPr>
          <p:nvPr/>
        </p:nvSpPr>
        <p:spPr bwMode="auto">
          <a:xfrm>
            <a:off x="1524000" y="5867400"/>
            <a:ext cx="5791200" cy="292100"/>
          </a:xfrm>
          <a:prstGeom prst="rect">
            <a:avLst/>
          </a:prstGeom>
          <a:noFill/>
          <a:ln w="12700">
            <a:solidFill>
              <a:schemeClr val="tx1"/>
            </a:solidFill>
            <a:miter lim="800000"/>
          </a:ln>
          <a:effectLst/>
        </p:spPr>
        <p:txBody>
          <a:bodyPr wrap="none" anchor="ctr"/>
          <a:lstStyle/>
          <a:p>
            <a:endParaRPr lang="en-US"/>
          </a:p>
        </p:txBody>
      </p:sp>
      <p:sp>
        <p:nvSpPr>
          <p:cNvPr id="12" name="Line 13"/>
          <p:cNvSpPr>
            <a:spLocks noChangeShapeType="1"/>
          </p:cNvSpPr>
          <p:nvPr/>
        </p:nvSpPr>
        <p:spPr bwMode="auto">
          <a:xfrm>
            <a:off x="2590800" y="5867400"/>
            <a:ext cx="0" cy="290512"/>
          </a:xfrm>
          <a:prstGeom prst="line">
            <a:avLst/>
          </a:prstGeom>
          <a:noFill/>
          <a:ln w="12700">
            <a:solidFill>
              <a:schemeClr val="tx1"/>
            </a:solidFill>
            <a:round/>
          </a:ln>
          <a:effectLst/>
        </p:spPr>
        <p:txBody>
          <a:bodyPr/>
          <a:lstStyle/>
          <a:p>
            <a:endParaRPr lang="en-US"/>
          </a:p>
        </p:txBody>
      </p:sp>
      <p:sp>
        <p:nvSpPr>
          <p:cNvPr id="13" name="Line 14"/>
          <p:cNvSpPr>
            <a:spLocks noChangeShapeType="1"/>
          </p:cNvSpPr>
          <p:nvPr/>
        </p:nvSpPr>
        <p:spPr bwMode="auto">
          <a:xfrm>
            <a:off x="3498850" y="5868987"/>
            <a:ext cx="0" cy="290513"/>
          </a:xfrm>
          <a:prstGeom prst="line">
            <a:avLst/>
          </a:prstGeom>
          <a:noFill/>
          <a:ln w="12700">
            <a:solidFill>
              <a:schemeClr val="tx1"/>
            </a:solidFill>
            <a:round/>
          </a:ln>
          <a:effectLst/>
        </p:spPr>
        <p:txBody>
          <a:bodyPr/>
          <a:lstStyle/>
          <a:p>
            <a:endParaRPr lang="en-US"/>
          </a:p>
        </p:txBody>
      </p:sp>
      <p:sp>
        <p:nvSpPr>
          <p:cNvPr id="14" name="Line 15"/>
          <p:cNvSpPr>
            <a:spLocks noChangeShapeType="1"/>
          </p:cNvSpPr>
          <p:nvPr/>
        </p:nvSpPr>
        <p:spPr bwMode="auto">
          <a:xfrm>
            <a:off x="4413250" y="5868987"/>
            <a:ext cx="0" cy="290513"/>
          </a:xfrm>
          <a:prstGeom prst="line">
            <a:avLst/>
          </a:prstGeom>
          <a:noFill/>
          <a:ln w="12700">
            <a:solidFill>
              <a:schemeClr val="tx1"/>
            </a:solidFill>
            <a:round/>
          </a:ln>
          <a:effectLst/>
        </p:spPr>
        <p:txBody>
          <a:bodyPr/>
          <a:lstStyle/>
          <a:p>
            <a:endParaRPr lang="en-US"/>
          </a:p>
        </p:txBody>
      </p:sp>
      <p:sp>
        <p:nvSpPr>
          <p:cNvPr id="15" name="Text Box 16"/>
          <p:cNvSpPr txBox="1">
            <a:spLocks noChangeArrowheads="1"/>
          </p:cNvSpPr>
          <p:nvPr/>
        </p:nvSpPr>
        <p:spPr bwMode="auto">
          <a:xfrm>
            <a:off x="1676400" y="5867400"/>
            <a:ext cx="4647426" cy="369332"/>
          </a:xfrm>
          <a:prstGeom prst="rect">
            <a:avLst/>
          </a:prstGeom>
          <a:noFill/>
          <a:ln w="12700">
            <a:noFill/>
            <a:miter lim="800000"/>
          </a:ln>
          <a:effectLst/>
        </p:spPr>
        <p:txBody>
          <a:bodyPr wrap="none">
            <a:spAutoFit/>
          </a:bodyPr>
          <a:lstStyle/>
          <a:p>
            <a:r>
              <a:rPr lang="en-US" dirty="0">
                <a:solidFill>
                  <a:schemeClr val="tx1"/>
                </a:solidFill>
              </a:rPr>
              <a:t> </a:t>
            </a:r>
            <a:r>
              <a:rPr lang="en-US" dirty="0" smtClean="0">
                <a:solidFill>
                  <a:schemeClr val="tx1"/>
                </a:solidFill>
              </a:rPr>
              <a:t>0x0D          </a:t>
            </a:r>
            <a:r>
              <a:rPr lang="en-US" dirty="0">
                <a:solidFill>
                  <a:schemeClr val="tx1"/>
                </a:solidFill>
              </a:rPr>
              <a:t>9         </a:t>
            </a:r>
            <a:r>
              <a:rPr lang="en-US" dirty="0" smtClean="0">
                <a:solidFill>
                  <a:schemeClr val="tx1"/>
                </a:solidFill>
              </a:rPr>
              <a:t>   8                    0xFF00</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ChangeArrowheads="1"/>
          </p:cNvSpPr>
          <p:nvPr/>
        </p:nvSpPr>
        <p:spPr bwMode="auto">
          <a:xfrm>
            <a:off x="225425" y="312738"/>
            <a:ext cx="1190625" cy="477837"/>
          </a:xfrm>
          <a:prstGeom prst="rect">
            <a:avLst/>
          </a:prstGeom>
          <a:noFill/>
          <a:ln w="12700">
            <a:noFill/>
            <a:miter lim="800000"/>
          </a:ln>
          <a:effectLst/>
        </p:spPr>
        <p:txBody>
          <a:bodyPr wrap="none" anchor="ctr"/>
          <a:lstStyle/>
          <a:p>
            <a:endParaRPr lang="en-US"/>
          </a:p>
        </p:txBody>
      </p:sp>
      <p:sp>
        <p:nvSpPr>
          <p:cNvPr id="670723" name="Rectangle 3"/>
          <p:cNvSpPr>
            <a:spLocks noGrp="1" noChangeArrowheads="1"/>
          </p:cNvSpPr>
          <p:nvPr>
            <p:ph type="body" idx="1"/>
          </p:nvPr>
        </p:nvSpPr>
        <p:spPr>
          <a:xfrm>
            <a:off x="457200" y="762000"/>
            <a:ext cx="8382000" cy="3352800"/>
          </a:xfrm>
          <a:noFill/>
        </p:spPr>
        <p:txBody>
          <a:bodyPr lIns="90488" tIns="44450" rIns="90488" bIns="44450"/>
          <a:lstStyle/>
          <a:p>
            <a:pPr marL="342900" indent="-342900"/>
            <a:r>
              <a:rPr lang="en-US" dirty="0"/>
              <a:t>MIPS </a:t>
            </a:r>
            <a:r>
              <a:rPr lang="zh-CN" altLang="en-US" dirty="0" smtClean="0">
                <a:solidFill>
                  <a:schemeClr val="accent1"/>
                </a:solidFill>
              </a:rPr>
              <a:t>条件分支</a:t>
            </a:r>
            <a:r>
              <a:rPr lang="zh-CN" altLang="en-US" dirty="0" smtClean="0"/>
              <a:t>指令</a:t>
            </a:r>
            <a:r>
              <a:rPr lang="en-US" dirty="0" smtClean="0"/>
              <a:t>:</a:t>
            </a:r>
            <a:endParaRPr lang="en-US" dirty="0"/>
          </a:p>
          <a:p>
            <a:pPr marL="342900" indent="-342900">
              <a:buFont typeface="Wingdings" panose="05000000000000000000" pitchFamily="2" charset="2"/>
              <a:buNone/>
            </a:pPr>
            <a:r>
              <a:rPr lang="en-US" dirty="0">
                <a:latin typeface="Courier New" panose="02070309020205020404" pitchFamily="49" charset="0"/>
              </a:rPr>
              <a:t>	</a:t>
            </a:r>
            <a:r>
              <a:rPr lang="en-US" dirty="0" err="1">
                <a:latin typeface="Courier New" panose="02070309020205020404" pitchFamily="49" charset="0"/>
              </a:rPr>
              <a:t>bne</a:t>
            </a:r>
            <a:r>
              <a:rPr lang="en-US" dirty="0">
                <a:latin typeface="Courier New" panose="02070309020205020404" pitchFamily="49" charset="0"/>
              </a:rPr>
              <a:t> $s0, $s1, </a:t>
            </a:r>
            <a:r>
              <a:rPr lang="en-US" dirty="0" err="1">
                <a:latin typeface="Courier New" panose="02070309020205020404" pitchFamily="49" charset="0"/>
              </a:rPr>
              <a:t>Lbl</a:t>
            </a:r>
            <a:r>
              <a:rPr lang="en-US" dirty="0">
                <a:latin typeface="Courier New" panose="02070309020205020404" pitchFamily="49" charset="0"/>
              </a:rPr>
              <a:t>	#go to </a:t>
            </a:r>
            <a:r>
              <a:rPr lang="en-US" dirty="0" err="1">
                <a:latin typeface="Courier New" panose="02070309020205020404" pitchFamily="49" charset="0"/>
              </a:rPr>
              <a:t>Lbl</a:t>
            </a:r>
            <a:r>
              <a:rPr lang="en-US" dirty="0">
                <a:latin typeface="Courier New" panose="02070309020205020404" pitchFamily="49" charset="0"/>
              </a:rPr>
              <a:t> if $s0</a:t>
            </a:r>
            <a:r>
              <a:rPr lang="en-US" dirty="0">
                <a:latin typeface="Courier New" panose="02070309020205020404" pitchFamily="49" charset="0"/>
                <a:sym typeface="Symbol" panose="05050102010706020507" pitchFamily="18" charset="2"/>
              </a:rPr>
              <a:t></a:t>
            </a:r>
            <a:r>
              <a:rPr lang="en-US" dirty="0">
                <a:latin typeface="Courier New" panose="02070309020205020404" pitchFamily="49" charset="0"/>
              </a:rPr>
              <a:t>$s1 </a:t>
            </a:r>
            <a:br>
              <a:rPr lang="en-US" dirty="0">
                <a:latin typeface="Courier New" panose="02070309020205020404" pitchFamily="49" charset="0"/>
              </a:rPr>
            </a:br>
            <a:r>
              <a:rPr lang="en-US" dirty="0" err="1">
                <a:latin typeface="Courier New" panose="02070309020205020404" pitchFamily="49" charset="0"/>
              </a:rPr>
              <a:t>beq</a:t>
            </a:r>
            <a:r>
              <a:rPr lang="en-US" dirty="0">
                <a:latin typeface="Courier New" panose="02070309020205020404" pitchFamily="49" charset="0"/>
              </a:rPr>
              <a:t> $s0, $s1, </a:t>
            </a:r>
            <a:r>
              <a:rPr lang="en-US" dirty="0" err="1">
                <a:latin typeface="Courier New" panose="02070309020205020404" pitchFamily="49" charset="0"/>
              </a:rPr>
              <a:t>Lbl</a:t>
            </a:r>
            <a:r>
              <a:rPr lang="en-US" dirty="0">
                <a:latin typeface="Courier New" panose="02070309020205020404" pitchFamily="49" charset="0"/>
              </a:rPr>
              <a:t>	#go to </a:t>
            </a:r>
            <a:r>
              <a:rPr lang="en-US" dirty="0" err="1">
                <a:latin typeface="Courier New" panose="02070309020205020404" pitchFamily="49" charset="0"/>
              </a:rPr>
              <a:t>Lbl</a:t>
            </a:r>
            <a:r>
              <a:rPr lang="en-US" dirty="0">
                <a:latin typeface="Courier New" panose="02070309020205020404" pitchFamily="49" charset="0"/>
              </a:rPr>
              <a:t> if $s0=$s1	</a:t>
            </a:r>
            <a:endParaRPr lang="en-US" dirty="0"/>
          </a:p>
          <a:p>
            <a:pPr marL="742950" lvl="1" indent="-285750"/>
            <a:r>
              <a:rPr lang="en-US" dirty="0"/>
              <a:t>Ex:	</a:t>
            </a:r>
            <a:r>
              <a:rPr lang="en-US" dirty="0">
                <a:latin typeface="Courier New" panose="02070309020205020404" pitchFamily="49" charset="0"/>
              </a:rPr>
              <a:t>if (</a:t>
            </a:r>
            <a:r>
              <a:rPr lang="en-US" dirty="0" err="1">
                <a:latin typeface="Courier New" panose="02070309020205020404" pitchFamily="49" charset="0"/>
              </a:rPr>
              <a:t>i</a:t>
            </a:r>
            <a:r>
              <a:rPr lang="en-US" dirty="0">
                <a:latin typeface="Courier New" panose="02070309020205020404" pitchFamily="49" charset="0"/>
              </a:rPr>
              <a:t>==j) h = </a:t>
            </a:r>
            <a:r>
              <a:rPr lang="en-US" dirty="0" err="1">
                <a:latin typeface="Courier New" panose="02070309020205020404" pitchFamily="49" charset="0"/>
              </a:rPr>
              <a:t>i</a:t>
            </a:r>
            <a:r>
              <a:rPr lang="en-US" dirty="0">
                <a:latin typeface="Courier New" panose="02070309020205020404" pitchFamily="49" charset="0"/>
              </a:rPr>
              <a:t> + j;</a:t>
            </a:r>
            <a:endParaRPr lang="en-US" dirty="0">
              <a:latin typeface="Courier New" panose="02070309020205020404" pitchFamily="49" charset="0"/>
            </a:endParaRPr>
          </a:p>
          <a:p>
            <a:pPr marL="342900" indent="-342900">
              <a:lnSpc>
                <a:spcPct val="100000"/>
              </a:lnSpc>
              <a:buFont typeface="Wingdings" panose="05000000000000000000" pitchFamily="2" charset="2"/>
              <a:buNone/>
            </a:pPr>
            <a:r>
              <a:rPr lang="en-US" dirty="0">
                <a:latin typeface="Courier New" panose="02070309020205020404" pitchFamily="49" charset="0"/>
              </a:rPr>
              <a:t>			</a:t>
            </a:r>
            <a:r>
              <a:rPr lang="en-US" sz="2000" dirty="0" err="1">
                <a:latin typeface="Courier New" panose="02070309020205020404" pitchFamily="49" charset="0"/>
              </a:rPr>
              <a:t>bne</a:t>
            </a:r>
            <a:r>
              <a:rPr lang="en-US" sz="2000" dirty="0">
                <a:latin typeface="Courier New" panose="02070309020205020404" pitchFamily="49" charset="0"/>
              </a:rPr>
              <a:t> $s0, $s1, Lbl1</a:t>
            </a:r>
            <a:br>
              <a:rPr lang="en-US" sz="2000" dirty="0">
                <a:latin typeface="Courier New" panose="02070309020205020404" pitchFamily="49" charset="0"/>
              </a:rPr>
            </a:br>
            <a:r>
              <a:rPr lang="en-US" sz="2000" dirty="0">
                <a:latin typeface="Courier New" panose="02070309020205020404" pitchFamily="49" charset="0"/>
              </a:rPr>
              <a:t>		add $s3, $s0, $s1</a:t>
            </a:r>
            <a:br>
              <a:rPr lang="en-US" sz="2000" dirty="0">
                <a:latin typeface="Courier New" panose="02070309020205020404" pitchFamily="49" charset="0"/>
              </a:rPr>
            </a:br>
            <a:r>
              <a:rPr lang="en-US" sz="2000" dirty="0">
                <a:latin typeface="Courier New" panose="02070309020205020404" pitchFamily="49" charset="0"/>
              </a:rPr>
              <a:t>Lbl1:	...</a:t>
            </a:r>
            <a:endParaRPr lang="en-US" sz="2000" dirty="0">
              <a:latin typeface="Courier New" panose="02070309020205020404" pitchFamily="49" charset="0"/>
            </a:endParaRPr>
          </a:p>
        </p:txBody>
      </p:sp>
      <p:sp>
        <p:nvSpPr>
          <p:cNvPr id="670724" name="Rectangle 4"/>
          <p:cNvSpPr>
            <a:spLocks noGrp="1" noChangeArrowheads="1"/>
          </p:cNvSpPr>
          <p:nvPr>
            <p:ph type="title"/>
          </p:nvPr>
        </p:nvSpPr>
        <p:spPr>
          <a:xfrm>
            <a:off x="533400" y="283631"/>
            <a:ext cx="8153400" cy="464614"/>
          </a:xfrm>
          <a:noFill/>
        </p:spPr>
        <p:txBody>
          <a:bodyPr lIns="90488" tIns="44450" rIns="90488" bIns="44450" anchor="ctr"/>
          <a:lstStyle/>
          <a:p>
            <a:r>
              <a:rPr lang="en-US" dirty="0">
                <a:latin typeface="宋体" panose="02010600030101010101" pitchFamily="2" charset="-122"/>
                <a:ea typeface="宋体" panose="02010600030101010101" pitchFamily="2" charset="-122"/>
              </a:rPr>
              <a:t>MIPS </a:t>
            </a:r>
            <a:r>
              <a:rPr lang="zh-CN" altLang="en-US" dirty="0" smtClean="0">
                <a:latin typeface="宋体" panose="02010600030101010101" pitchFamily="2" charset="-122"/>
                <a:ea typeface="宋体" panose="02010600030101010101" pitchFamily="2" charset="-122"/>
              </a:rPr>
              <a:t>流程控制指令</a:t>
            </a:r>
            <a:endParaRPr lang="en-US" dirty="0">
              <a:latin typeface="宋体" panose="02010600030101010101" pitchFamily="2" charset="-122"/>
              <a:ea typeface="宋体" panose="02010600030101010101" pitchFamily="2" charset="-122"/>
            </a:endParaRPr>
          </a:p>
        </p:txBody>
      </p:sp>
      <p:sp>
        <p:nvSpPr>
          <p:cNvPr id="670725" name="Rectangle 5"/>
          <p:cNvSpPr>
            <a:spLocks noChangeArrowheads="1"/>
          </p:cNvSpPr>
          <p:nvPr/>
        </p:nvSpPr>
        <p:spPr bwMode="auto">
          <a:xfrm>
            <a:off x="381000" y="4267200"/>
            <a:ext cx="8610600" cy="2133600"/>
          </a:xfrm>
          <a:prstGeom prst="rect">
            <a:avLst/>
          </a:prstGeom>
          <a:noFill/>
          <a:ln w="12700">
            <a:noFill/>
            <a:miter lim="800000"/>
          </a:ln>
          <a:effectLst/>
        </p:spPr>
        <p:txBody>
          <a:bodyPr lIns="90488" tIns="44450" rIns="90488" bIns="44450"/>
          <a:lstStyle/>
          <a:p>
            <a:pPr marL="342900" indent="-342900">
              <a:lnSpc>
                <a:spcPct val="90000"/>
              </a:lnSpc>
              <a:spcBef>
                <a:spcPct val="65000"/>
              </a:spcBef>
              <a:buClr>
                <a:schemeClr val="accent1"/>
              </a:buClr>
              <a:buSzPct val="75000"/>
              <a:buFont typeface="Wingdings" panose="05000000000000000000" pitchFamily="2" charset="2"/>
              <a:buChar char="q"/>
            </a:pPr>
            <a:r>
              <a:rPr lang="zh-CN" altLang="en-US" sz="2400" dirty="0" smtClean="0">
                <a:solidFill>
                  <a:schemeClr val="tx1"/>
                </a:solidFill>
              </a:rPr>
              <a:t>指令格式 </a:t>
            </a:r>
            <a:r>
              <a:rPr lang="en-US" sz="2400" dirty="0" smtClean="0">
                <a:solidFill>
                  <a:schemeClr val="tx1"/>
                </a:solidFill>
              </a:rPr>
              <a:t>(</a:t>
            </a:r>
            <a:r>
              <a:rPr lang="en-US" sz="2400" dirty="0" smtClean="0"/>
              <a:t>I</a:t>
            </a:r>
            <a:r>
              <a:rPr lang="en-US" sz="2400" dirty="0" smtClean="0">
                <a:solidFill>
                  <a:schemeClr val="tx1"/>
                </a:solidFill>
              </a:rPr>
              <a:t> </a:t>
            </a:r>
            <a:r>
              <a:rPr lang="zh-CN" altLang="en-US" sz="2400" dirty="0" smtClean="0">
                <a:solidFill>
                  <a:schemeClr val="tx1"/>
                </a:solidFill>
              </a:rPr>
              <a:t>型</a:t>
            </a:r>
            <a:r>
              <a:rPr lang="en-US" sz="2400" dirty="0" smtClean="0">
                <a:solidFill>
                  <a:schemeClr val="tx1"/>
                </a:solidFill>
              </a:rPr>
              <a:t>):</a:t>
            </a:r>
            <a:br>
              <a:rPr lang="en-US" sz="2400" dirty="0">
                <a:solidFill>
                  <a:schemeClr val="tx1"/>
                </a:solidFill>
              </a:rPr>
            </a:br>
            <a:endParaRPr lang="en-US" sz="2800" dirty="0">
              <a:solidFill>
                <a:schemeClr val="tx1"/>
              </a:solidFill>
            </a:endParaRPr>
          </a:p>
        </p:txBody>
      </p:sp>
      <p:grpSp>
        <p:nvGrpSpPr>
          <p:cNvPr id="2" name="Group 6"/>
          <p:cNvGrpSpPr/>
          <p:nvPr/>
        </p:nvGrpSpPr>
        <p:grpSpPr bwMode="auto">
          <a:xfrm>
            <a:off x="1371600" y="4876800"/>
            <a:ext cx="5791200" cy="369888"/>
            <a:chOff x="1056" y="3024"/>
            <a:chExt cx="3648" cy="233"/>
          </a:xfrm>
        </p:grpSpPr>
        <p:sp>
          <p:nvSpPr>
            <p:cNvPr id="670727" name="Rectangle 7"/>
            <p:cNvSpPr>
              <a:spLocks noChangeArrowheads="1"/>
            </p:cNvSpPr>
            <p:nvPr/>
          </p:nvSpPr>
          <p:spPr bwMode="auto">
            <a:xfrm>
              <a:off x="1056" y="3024"/>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670728" name="Line 8"/>
            <p:cNvSpPr>
              <a:spLocks noChangeShapeType="1"/>
            </p:cNvSpPr>
            <p:nvPr/>
          </p:nvSpPr>
          <p:spPr bwMode="auto">
            <a:xfrm>
              <a:off x="1728" y="3024"/>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70729" name="Line 9"/>
            <p:cNvSpPr>
              <a:spLocks noChangeShapeType="1"/>
            </p:cNvSpPr>
            <p:nvPr/>
          </p:nvSpPr>
          <p:spPr bwMode="auto">
            <a:xfrm>
              <a:off x="2300" y="3025"/>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70730" name="Line 10"/>
            <p:cNvSpPr>
              <a:spLocks noChangeShapeType="1"/>
            </p:cNvSpPr>
            <p:nvPr/>
          </p:nvSpPr>
          <p:spPr bwMode="auto">
            <a:xfrm>
              <a:off x="2876" y="3025"/>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70731" name="Text Box 11"/>
            <p:cNvSpPr txBox="1">
              <a:spLocks noChangeArrowheads="1"/>
            </p:cNvSpPr>
            <p:nvPr/>
          </p:nvSpPr>
          <p:spPr bwMode="auto">
            <a:xfrm>
              <a:off x="1200" y="3024"/>
              <a:ext cx="2917" cy="233"/>
            </a:xfrm>
            <a:prstGeom prst="rect">
              <a:avLst/>
            </a:prstGeom>
            <a:noFill/>
            <a:ln w="12700">
              <a:noFill/>
              <a:miter lim="800000"/>
            </a:ln>
            <a:effectLst/>
          </p:spPr>
          <p:txBody>
            <a:bodyPr wrap="none">
              <a:spAutoFit/>
            </a:bodyPr>
            <a:lstStyle/>
            <a:p>
              <a:r>
                <a:rPr lang="en-US" dirty="0" smtClean="0">
                  <a:solidFill>
                    <a:schemeClr val="tx1"/>
                  </a:solidFill>
                </a:rPr>
                <a:t>0x05           16          17              </a:t>
              </a:r>
              <a:r>
                <a:rPr lang="en-US" dirty="0" smtClean="0"/>
                <a:t>16 </a:t>
              </a:r>
              <a:r>
                <a:rPr lang="en-US" dirty="0"/>
                <a:t>bit offset</a:t>
              </a:r>
              <a:endParaRPr lang="en-US" dirty="0"/>
            </a:p>
          </p:txBody>
        </p:sp>
      </p:grpSp>
      <p:sp>
        <p:nvSpPr>
          <p:cNvPr id="670733" name="Rectangle 13"/>
          <p:cNvSpPr>
            <a:spLocks noChangeArrowheads="1"/>
          </p:cNvSpPr>
          <p:nvPr/>
        </p:nvSpPr>
        <p:spPr bwMode="auto">
          <a:xfrm>
            <a:off x="381000" y="5562600"/>
            <a:ext cx="7848600" cy="609600"/>
          </a:xfrm>
          <a:prstGeom prst="rect">
            <a:avLst/>
          </a:prstGeom>
          <a:noFill/>
          <a:ln w="12700">
            <a:noFill/>
            <a:miter lim="800000"/>
          </a:ln>
          <a:effectLst/>
        </p:spPr>
        <p:txBody>
          <a:bodyPr lIns="90488" tIns="44450" rIns="90488" bIns="44450"/>
          <a:lstStyle/>
          <a:p>
            <a:pPr marL="342900" indent="-342900">
              <a:lnSpc>
                <a:spcPct val="90000"/>
              </a:lnSpc>
              <a:spcBef>
                <a:spcPct val="65000"/>
              </a:spcBef>
              <a:buClr>
                <a:schemeClr val="accent1"/>
              </a:buClr>
              <a:buSzPct val="75000"/>
              <a:buFont typeface="Wingdings" panose="05000000000000000000" pitchFamily="2" charset="2"/>
              <a:buChar char="q"/>
            </a:pPr>
            <a:r>
              <a:rPr lang="zh-CN" altLang="en-US" sz="2400" dirty="0" smtClean="0">
                <a:solidFill>
                  <a:schemeClr val="tx1"/>
                </a:solidFill>
              </a:rPr>
              <a:t>分支目的地址如何指定？</a:t>
            </a:r>
            <a:endParaRPr lang="en-US" sz="2800" dirty="0">
              <a:solidFill>
                <a:schemeClr val="tx1"/>
              </a:solidFill>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0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zh-CN" altLang="en-US" dirty="0" smtClean="0">
                <a:latin typeface="宋体" panose="02010600030101010101" pitchFamily="2" charset="-122"/>
                <a:ea typeface="宋体" panose="02010600030101010101" pitchFamily="2" charset="-122"/>
              </a:rPr>
              <a:t>构建计算机的两个重要准则</a:t>
            </a:r>
            <a:endParaRPr lang="en-US" dirty="0">
              <a:latin typeface="宋体" panose="02010600030101010101" pitchFamily="2" charset="-122"/>
              <a:ea typeface="宋体" panose="02010600030101010101" pitchFamily="2" charset="-122"/>
            </a:endParaRPr>
          </a:p>
        </p:txBody>
      </p:sp>
      <p:sp>
        <p:nvSpPr>
          <p:cNvPr id="367619" name="Rectangle 3"/>
          <p:cNvSpPr>
            <a:spLocks noGrp="1" noChangeArrowheads="1"/>
          </p:cNvSpPr>
          <p:nvPr>
            <p:ph type="body" idx="1"/>
          </p:nvPr>
        </p:nvSpPr>
        <p:spPr>
          <a:xfrm>
            <a:off x="685800" y="914400"/>
            <a:ext cx="7848600" cy="956159"/>
          </a:xfrm>
        </p:spPr>
        <p:txBody>
          <a:bodyPr/>
          <a:lstStyle/>
          <a:p>
            <a:pPr marL="533400" lvl="1" indent="-533400">
              <a:lnSpc>
                <a:spcPct val="90000"/>
              </a:lnSpc>
              <a:spcBef>
                <a:spcPct val="65000"/>
              </a:spcBef>
              <a:buFont typeface="Wingdings" panose="05000000000000000000" pitchFamily="2" charset="2"/>
              <a:buAutoNum type="arabicPeriod"/>
            </a:pPr>
            <a:r>
              <a:rPr lang="zh-CN" altLang="en-US" sz="2400" dirty="0" smtClean="0">
                <a:latin typeface="宋体" panose="02010600030101010101" pitchFamily="2" charset="-122"/>
                <a:ea typeface="宋体" panose="02010600030101010101" pitchFamily="2" charset="-122"/>
              </a:rPr>
              <a:t>指令用数的形式表示</a:t>
            </a:r>
            <a:endParaRPr lang="en-US" altLang="zh-CN" sz="2400" dirty="0" smtClean="0">
              <a:latin typeface="宋体" panose="02010600030101010101" pitchFamily="2" charset="-122"/>
              <a:ea typeface="宋体" panose="02010600030101010101" pitchFamily="2" charset="-122"/>
            </a:endParaRPr>
          </a:p>
          <a:p>
            <a:pPr marL="533400" lvl="1" indent="-533400">
              <a:lnSpc>
                <a:spcPct val="90000"/>
              </a:lnSpc>
              <a:spcBef>
                <a:spcPct val="65000"/>
              </a:spcBef>
              <a:buFont typeface="Wingdings" panose="05000000000000000000" pitchFamily="2" charset="2"/>
              <a:buAutoNum type="arabicPeriod"/>
            </a:pPr>
            <a:r>
              <a:rPr lang="zh-CN" altLang="en-US" sz="2400" dirty="0" smtClean="0">
                <a:latin typeface="宋体" panose="02010600030101010101" pitchFamily="2" charset="-122"/>
                <a:ea typeface="宋体" panose="02010600030101010101" pitchFamily="2" charset="-122"/>
              </a:rPr>
              <a:t>和数一样，程序存储在存储器中，并且可以读写</a:t>
            </a:r>
            <a:endParaRPr lang="en-US" sz="2400" dirty="0">
              <a:latin typeface="宋体" panose="02010600030101010101" pitchFamily="2" charset="-122"/>
              <a:ea typeface="宋体" panose="02010600030101010101" pitchFamily="2" charset="-122"/>
            </a:endParaRPr>
          </a:p>
        </p:txBody>
      </p:sp>
      <p:sp>
        <p:nvSpPr>
          <p:cNvPr id="367620" name="Rectangle 4"/>
          <p:cNvSpPr>
            <a:spLocks noChangeArrowheads="1"/>
          </p:cNvSpPr>
          <p:nvPr/>
        </p:nvSpPr>
        <p:spPr bwMode="auto">
          <a:xfrm>
            <a:off x="609600" y="3276600"/>
            <a:ext cx="4876800" cy="2895152"/>
          </a:xfrm>
          <a:prstGeom prst="rect">
            <a:avLst/>
          </a:prstGeom>
          <a:noFill/>
          <a:ln w="12700">
            <a:noFill/>
            <a:miter lim="800000"/>
          </a:ln>
          <a:effectLst/>
        </p:spPr>
        <p:txBody>
          <a:bodyPr lIns="63500" tIns="25400" rIns="63500" bIns="25400">
            <a:spAutoFit/>
          </a:bodyPr>
          <a:lstStyle/>
          <a:p>
            <a:pPr marL="287655" indent="-287655">
              <a:lnSpc>
                <a:spcPct val="95000"/>
              </a:lnSpc>
              <a:spcBef>
                <a:spcPct val="25000"/>
              </a:spcBef>
              <a:buClr>
                <a:schemeClr val="accent1"/>
              </a:buClr>
              <a:buSzPct val="75000"/>
              <a:buFont typeface="Wingdings" panose="05000000000000000000" pitchFamily="2" charset="2"/>
              <a:buChar char="q"/>
            </a:pPr>
            <a:r>
              <a:rPr lang="zh-CN" altLang="en-US" sz="2400" dirty="0">
                <a:solidFill>
                  <a:schemeClr val="tx1"/>
                </a:solidFill>
                <a:latin typeface="宋体" panose="02010600030101010101" pitchFamily="2" charset="-122"/>
                <a:ea typeface="宋体" panose="02010600030101010101" pitchFamily="2" charset="-122"/>
              </a:rPr>
              <a:t>程序存储概念</a:t>
            </a:r>
            <a:endParaRPr lang="en-US" sz="2400" dirty="0">
              <a:solidFill>
                <a:schemeClr val="tx1"/>
              </a:solidFill>
              <a:latin typeface="宋体" panose="02010600030101010101" pitchFamily="2" charset="-122"/>
              <a:ea typeface="宋体" panose="02010600030101010101" pitchFamily="2" charset="-122"/>
            </a:endParaRPr>
          </a:p>
          <a:p>
            <a:pPr marL="741680" lvl="1" indent="-246380">
              <a:lnSpc>
                <a:spcPct val="95000"/>
              </a:lnSpc>
              <a:spcBef>
                <a:spcPct val="25000"/>
              </a:spcBef>
              <a:buClr>
                <a:schemeClr val="accent1"/>
              </a:buClr>
              <a:buSzPct val="75000"/>
              <a:buFont typeface="Monotype Sorts" pitchFamily="2" charset="2"/>
              <a:buChar char="l"/>
            </a:pPr>
            <a:r>
              <a:rPr lang="zh-CN" altLang="en-US" sz="2000" dirty="0" smtClean="0">
                <a:solidFill>
                  <a:schemeClr val="tx1"/>
                </a:solidFill>
                <a:latin typeface="宋体" panose="02010600030101010101" pitchFamily="2" charset="-122"/>
                <a:ea typeface="宋体" panose="02010600030101010101" pitchFamily="2" charset="-122"/>
              </a:rPr>
              <a:t>程序以</a:t>
            </a:r>
            <a:r>
              <a:rPr lang="zh-CN" altLang="en-US" sz="2000" dirty="0">
                <a:solidFill>
                  <a:schemeClr val="tx1"/>
                </a:solidFill>
                <a:latin typeface="宋体" panose="02010600030101010101" pitchFamily="2" charset="-122"/>
                <a:ea typeface="宋体" panose="02010600030101010101" pitchFamily="2" charset="-122"/>
              </a:rPr>
              <a:t>二</a:t>
            </a:r>
            <a:r>
              <a:rPr lang="zh-CN" altLang="en-US" sz="2000" dirty="0" smtClean="0">
                <a:solidFill>
                  <a:schemeClr val="tx1"/>
                </a:solidFill>
                <a:latin typeface="宋体" panose="02010600030101010101" pitchFamily="2" charset="-122"/>
                <a:ea typeface="宋体" panose="02010600030101010101" pitchFamily="2" charset="-122"/>
              </a:rPr>
              <a:t>进制数字形式文件存储于存储器中</a:t>
            </a:r>
            <a:endParaRPr lang="en-US" sz="2000" dirty="0">
              <a:latin typeface="宋体" panose="02010600030101010101" pitchFamily="2" charset="-122"/>
              <a:ea typeface="宋体" panose="02010600030101010101" pitchFamily="2" charset="-122"/>
            </a:endParaRPr>
          </a:p>
          <a:p>
            <a:pPr marL="741680" lvl="1" indent="-246380">
              <a:lnSpc>
                <a:spcPct val="95000"/>
              </a:lnSpc>
              <a:spcBef>
                <a:spcPct val="25000"/>
              </a:spcBef>
              <a:buClr>
                <a:schemeClr val="accent1"/>
              </a:buClr>
              <a:buSzPct val="75000"/>
              <a:buFont typeface="Monotype Sorts" pitchFamily="2" charset="2"/>
              <a:buChar char="l"/>
            </a:pPr>
            <a:r>
              <a:rPr lang="zh-CN" altLang="en-US" sz="2000" dirty="0" smtClean="0">
                <a:solidFill>
                  <a:schemeClr val="tx1"/>
                </a:solidFill>
                <a:latin typeface="宋体" panose="02010600030101010101" pitchFamily="2" charset="-122"/>
                <a:ea typeface="宋体" panose="02010600030101010101" pitchFamily="2" charset="-122"/>
              </a:rPr>
              <a:t>指令表示成数的好处就是程序可以被当成二进制数的文件发行。商业上的意义就是计算机可以沿用那些指令集兼容的现成软件。这种“二进制兼容”使得工业设计围绕着几种指令集体系结构进行</a:t>
            </a:r>
            <a:endParaRPr lang="en-US" sz="2000" dirty="0">
              <a:solidFill>
                <a:schemeClr val="tx1"/>
              </a:solidFill>
              <a:latin typeface="宋体" panose="02010600030101010101" pitchFamily="2" charset="-122"/>
              <a:ea typeface="宋体" panose="02010600030101010101" pitchFamily="2" charset="-122"/>
            </a:endParaRPr>
          </a:p>
        </p:txBody>
      </p:sp>
      <p:grpSp>
        <p:nvGrpSpPr>
          <p:cNvPr id="2" name="Group 15"/>
          <p:cNvGrpSpPr/>
          <p:nvPr/>
        </p:nvGrpSpPr>
        <p:grpSpPr bwMode="auto">
          <a:xfrm>
            <a:off x="5943600" y="2189163"/>
            <a:ext cx="1981200" cy="4135437"/>
            <a:chOff x="3744" y="1331"/>
            <a:chExt cx="1248" cy="2605"/>
          </a:xfrm>
        </p:grpSpPr>
        <p:sp>
          <p:nvSpPr>
            <p:cNvPr id="367621" name="Rectangle 5"/>
            <p:cNvSpPr>
              <a:spLocks noChangeArrowheads="1"/>
            </p:cNvSpPr>
            <p:nvPr/>
          </p:nvSpPr>
          <p:spPr bwMode="auto">
            <a:xfrm>
              <a:off x="3744" y="1584"/>
              <a:ext cx="1248" cy="2352"/>
            </a:xfrm>
            <a:prstGeom prst="rect">
              <a:avLst/>
            </a:prstGeom>
            <a:noFill/>
            <a:ln w="12700">
              <a:solidFill>
                <a:schemeClr val="tx1"/>
              </a:solidFill>
              <a:miter lim="800000"/>
            </a:ln>
            <a:effectLst/>
          </p:spPr>
          <p:txBody>
            <a:bodyPr wrap="none" anchor="ctr"/>
            <a:lstStyle/>
            <a:p>
              <a:endParaRPr lang="en-US"/>
            </a:p>
          </p:txBody>
        </p:sp>
        <p:sp>
          <p:nvSpPr>
            <p:cNvPr id="367622" name="Rectangle 6"/>
            <p:cNvSpPr>
              <a:spLocks noChangeArrowheads="1"/>
            </p:cNvSpPr>
            <p:nvPr>
              <p:custDataLst>
                <p:tags r:id="rId1"/>
              </p:custDataLst>
            </p:nvPr>
          </p:nvSpPr>
          <p:spPr bwMode="auto">
            <a:xfrm>
              <a:off x="3792" y="1728"/>
              <a:ext cx="1152" cy="381"/>
            </a:xfrm>
            <a:prstGeom prst="rect">
              <a:avLst/>
            </a:prstGeom>
            <a:noFill/>
            <a:ln w="12700">
              <a:noFill/>
              <a:miter lim="800000"/>
            </a:ln>
            <a:effectLst/>
          </p:spPr>
          <p:txBody>
            <a:bodyPr lIns="63500" tIns="25400" rIns="63500" bIns="25400">
              <a:spAutoFit/>
            </a:bodyPr>
            <a:lstStyle/>
            <a:p>
              <a:pPr algn="ctr"/>
              <a:r>
                <a:rPr lang="zh-CN" altLang="en-US" dirty="0">
                  <a:solidFill>
                    <a:schemeClr val="tx1"/>
                  </a:solidFill>
                  <a:latin typeface="宋体" panose="02010600030101010101" pitchFamily="2" charset="-122"/>
                  <a:ea typeface="宋体" panose="02010600030101010101" pitchFamily="2" charset="-122"/>
                </a:rPr>
                <a:t>记账程序</a:t>
              </a:r>
              <a:r>
                <a:rPr lang="en-US" altLang="zh-CN" dirty="0" smtClean="0">
                  <a:solidFill>
                    <a:schemeClr val="tx1"/>
                  </a:solidFill>
                  <a:latin typeface="宋体" panose="02010600030101010101" pitchFamily="2" charset="-122"/>
                  <a:ea typeface="宋体" panose="02010600030101010101" pitchFamily="2" charset="-122"/>
                </a:rPr>
                <a:t> </a:t>
              </a:r>
              <a:endParaRPr lang="en-US" altLang="zh-CN" dirty="0" smtClean="0">
                <a:solidFill>
                  <a:schemeClr val="tx1"/>
                </a:solidFill>
                <a:latin typeface="宋体" panose="02010600030101010101" pitchFamily="2" charset="-122"/>
                <a:ea typeface="宋体" panose="02010600030101010101" pitchFamily="2" charset="-122"/>
              </a:endParaRPr>
            </a:p>
            <a:p>
              <a:pPr algn="ctr"/>
              <a:r>
                <a:rPr lang="en-US" altLang="zh-CN" dirty="0" smtClean="0">
                  <a:solidFill>
                    <a:schemeClr val="tx1"/>
                  </a:solidFill>
                  <a:latin typeface="宋体" panose="02010600030101010101" pitchFamily="2" charset="-122"/>
                  <a:ea typeface="宋体" panose="02010600030101010101" pitchFamily="2" charset="-122"/>
                </a:rPr>
                <a:t> (</a:t>
              </a:r>
              <a:r>
                <a:rPr lang="zh-CN" altLang="en-US" dirty="0">
                  <a:solidFill>
                    <a:schemeClr val="tx1"/>
                  </a:solidFill>
                  <a:latin typeface="宋体" panose="02010600030101010101" pitchFamily="2" charset="-122"/>
                  <a:ea typeface="宋体" panose="02010600030101010101" pitchFamily="2" charset="-122"/>
                </a:rPr>
                <a:t>机器码</a:t>
              </a:r>
              <a:r>
                <a:rPr lang="en-US" altLang="zh-CN" dirty="0" smtClean="0">
                  <a:solidFill>
                    <a:schemeClr val="tx1"/>
                  </a:solidFill>
                  <a:latin typeface="宋体" panose="02010600030101010101" pitchFamily="2" charset="-122"/>
                  <a:ea typeface="宋体" panose="02010600030101010101" pitchFamily="2" charset="-122"/>
                </a:rPr>
                <a:t>)</a:t>
              </a:r>
              <a:endParaRPr lang="en-US" altLang="zh-CN" dirty="0">
                <a:solidFill>
                  <a:schemeClr val="tx1"/>
                </a:solidFill>
                <a:latin typeface="宋体" panose="02010600030101010101" pitchFamily="2" charset="-122"/>
                <a:ea typeface="宋体" panose="02010600030101010101" pitchFamily="2" charset="-122"/>
              </a:endParaRPr>
            </a:p>
          </p:txBody>
        </p:sp>
        <p:sp>
          <p:nvSpPr>
            <p:cNvPr id="367623" name="Rectangle 7"/>
            <p:cNvSpPr>
              <a:spLocks noChangeArrowheads="1"/>
            </p:cNvSpPr>
            <p:nvPr>
              <p:custDataLst>
                <p:tags r:id="rId2"/>
              </p:custDataLst>
            </p:nvPr>
          </p:nvSpPr>
          <p:spPr bwMode="auto">
            <a:xfrm>
              <a:off x="3792" y="2208"/>
              <a:ext cx="1152" cy="381"/>
            </a:xfrm>
            <a:prstGeom prst="rect">
              <a:avLst/>
            </a:prstGeom>
            <a:noFill/>
            <a:ln w="12700">
              <a:noFill/>
              <a:miter lim="800000"/>
            </a:ln>
            <a:effectLst/>
          </p:spPr>
          <p:txBody>
            <a:bodyPr lIns="63500" tIns="25400" rIns="63500" bIns="25400">
              <a:spAutoFit/>
            </a:bodyPr>
            <a:lstStyle/>
            <a:p>
              <a:pPr algn="ctr"/>
              <a:r>
                <a:rPr lang="en-US" altLang="zh-CN" dirty="0">
                  <a:solidFill>
                    <a:schemeClr val="tx1"/>
                  </a:solidFill>
                  <a:latin typeface="宋体" panose="02010600030101010101" pitchFamily="2" charset="-122"/>
                  <a:ea typeface="宋体" panose="02010600030101010101" pitchFamily="2" charset="-122"/>
                </a:rPr>
                <a:t>C </a:t>
              </a:r>
              <a:r>
                <a:rPr lang="zh-CN" altLang="en-US" dirty="0" smtClean="0">
                  <a:solidFill>
                    <a:schemeClr val="tx1"/>
                  </a:solidFill>
                  <a:latin typeface="宋体" panose="02010600030101010101" pitchFamily="2" charset="-122"/>
                  <a:ea typeface="宋体" panose="02010600030101010101" pitchFamily="2" charset="-122"/>
                </a:rPr>
                <a:t>编译器</a:t>
              </a:r>
              <a:endParaRPr lang="en-US" altLang="zh-CN" dirty="0" smtClean="0">
                <a:solidFill>
                  <a:schemeClr val="tx1"/>
                </a:solidFill>
                <a:latin typeface="宋体" panose="02010600030101010101" pitchFamily="2" charset="-122"/>
                <a:ea typeface="宋体" panose="02010600030101010101" pitchFamily="2" charset="-122"/>
              </a:endParaRPr>
            </a:p>
            <a:p>
              <a:pPr algn="ctr"/>
              <a:r>
                <a:rPr lang="en-US" altLang="zh-CN" dirty="0" smtClean="0">
                  <a:solidFill>
                    <a:schemeClr val="tx1"/>
                  </a:solidFill>
                  <a:latin typeface="宋体" panose="02010600030101010101" pitchFamily="2" charset="-122"/>
                  <a:ea typeface="宋体" panose="02010600030101010101" pitchFamily="2" charset="-122"/>
                </a:rPr>
                <a:t>(</a:t>
              </a:r>
              <a:r>
                <a:rPr lang="zh-CN" altLang="en-US" dirty="0" smtClean="0">
                  <a:solidFill>
                    <a:schemeClr val="tx1"/>
                  </a:solidFill>
                  <a:latin typeface="宋体" panose="02010600030101010101" pitchFamily="2" charset="-122"/>
                  <a:ea typeface="宋体" panose="02010600030101010101" pitchFamily="2" charset="-122"/>
                </a:rPr>
                <a:t>机器码</a:t>
              </a:r>
              <a:r>
                <a:rPr lang="en-US" altLang="zh-CN" dirty="0" smtClean="0">
                  <a:solidFill>
                    <a:schemeClr val="tx1"/>
                  </a:solidFill>
                  <a:latin typeface="宋体" panose="02010600030101010101" pitchFamily="2" charset="-122"/>
                  <a:ea typeface="宋体" panose="02010600030101010101" pitchFamily="2" charset="-122"/>
                </a:rPr>
                <a:t>)</a:t>
              </a:r>
              <a:endParaRPr lang="en-US" altLang="zh-CN" dirty="0">
                <a:solidFill>
                  <a:schemeClr val="tx1"/>
                </a:solidFill>
                <a:latin typeface="宋体" panose="02010600030101010101" pitchFamily="2" charset="-122"/>
                <a:ea typeface="宋体" panose="02010600030101010101" pitchFamily="2" charset="-122"/>
              </a:endParaRPr>
            </a:p>
          </p:txBody>
        </p:sp>
        <p:sp>
          <p:nvSpPr>
            <p:cNvPr id="367624" name="Rectangle 8"/>
            <p:cNvSpPr>
              <a:spLocks noChangeArrowheads="1"/>
            </p:cNvSpPr>
            <p:nvPr>
              <p:custDataLst>
                <p:tags r:id="rId3"/>
              </p:custDataLst>
            </p:nvPr>
          </p:nvSpPr>
          <p:spPr bwMode="auto">
            <a:xfrm>
              <a:off x="3792" y="2790"/>
              <a:ext cx="1152" cy="381"/>
            </a:xfrm>
            <a:prstGeom prst="rect">
              <a:avLst/>
            </a:prstGeom>
            <a:noFill/>
            <a:ln w="12700">
              <a:noFill/>
              <a:miter lim="800000"/>
            </a:ln>
            <a:effectLst/>
          </p:spPr>
          <p:txBody>
            <a:bodyPr lIns="63500" tIns="25400" rIns="63500" bIns="25400">
              <a:spAutoFit/>
            </a:bodyPr>
            <a:lstStyle/>
            <a:p>
              <a:pPr algn="ctr"/>
              <a:r>
                <a:rPr lang="zh-CN" altLang="en-US" dirty="0" smtClean="0">
                  <a:solidFill>
                    <a:schemeClr val="tx1"/>
                  </a:solidFill>
                  <a:latin typeface="宋体" panose="02010600030101010101" pitchFamily="2" charset="-122"/>
                  <a:ea typeface="宋体" panose="02010600030101010101" pitchFamily="2" charset="-122"/>
                </a:rPr>
                <a:t>薪金</a:t>
              </a:r>
              <a:endParaRPr lang="en-US" altLang="zh-CN" dirty="0" smtClean="0">
                <a:solidFill>
                  <a:schemeClr val="tx1"/>
                </a:solidFill>
                <a:latin typeface="宋体" panose="02010600030101010101" pitchFamily="2" charset="-122"/>
                <a:ea typeface="宋体" panose="02010600030101010101" pitchFamily="2" charset="-122"/>
              </a:endParaRPr>
            </a:p>
            <a:p>
              <a:pPr algn="ctr"/>
              <a:r>
                <a:rPr lang="zh-CN" altLang="en-US" dirty="0" smtClean="0">
                  <a:solidFill>
                    <a:schemeClr val="tx1"/>
                  </a:solidFill>
                  <a:latin typeface="宋体" panose="02010600030101010101" pitchFamily="2" charset="-122"/>
                  <a:ea typeface="宋体" panose="02010600030101010101" pitchFamily="2" charset="-122"/>
                </a:rPr>
                <a:t>数据</a:t>
              </a:r>
              <a:endParaRPr lang="en-US" altLang="zh-CN" dirty="0">
                <a:solidFill>
                  <a:schemeClr val="tx1"/>
                </a:solidFill>
                <a:latin typeface="宋体" panose="02010600030101010101" pitchFamily="2" charset="-122"/>
                <a:ea typeface="宋体" panose="02010600030101010101" pitchFamily="2" charset="-122"/>
              </a:endParaRPr>
            </a:p>
          </p:txBody>
        </p:sp>
        <p:sp>
          <p:nvSpPr>
            <p:cNvPr id="367625" name="Rectangle 9"/>
            <p:cNvSpPr>
              <a:spLocks noChangeArrowheads="1"/>
            </p:cNvSpPr>
            <p:nvPr>
              <p:custDataLst>
                <p:tags r:id="rId4"/>
              </p:custDataLst>
            </p:nvPr>
          </p:nvSpPr>
          <p:spPr bwMode="auto">
            <a:xfrm>
              <a:off x="3792" y="3312"/>
              <a:ext cx="1152" cy="381"/>
            </a:xfrm>
            <a:prstGeom prst="rect">
              <a:avLst/>
            </a:prstGeom>
            <a:noFill/>
            <a:ln w="12700">
              <a:noFill/>
              <a:miter lim="800000"/>
            </a:ln>
            <a:effectLst/>
          </p:spPr>
          <p:txBody>
            <a:bodyPr lIns="63500" tIns="25400" rIns="63500" bIns="25400">
              <a:spAutoFit/>
            </a:bodyPr>
            <a:lstStyle/>
            <a:p>
              <a:pPr algn="ctr"/>
              <a:r>
                <a:rPr lang="zh-CN" altLang="en-US" dirty="0">
                  <a:solidFill>
                    <a:schemeClr val="tx1"/>
                  </a:solidFill>
                  <a:latin typeface="宋体" panose="02010600030101010101" pitchFamily="2" charset="-122"/>
                  <a:ea typeface="宋体" panose="02010600030101010101" pitchFamily="2" charset="-122"/>
                </a:rPr>
                <a:t>记账</a:t>
              </a:r>
              <a:r>
                <a:rPr lang="zh-CN" altLang="en-US" dirty="0" smtClean="0">
                  <a:solidFill>
                    <a:schemeClr val="tx1"/>
                  </a:solidFill>
                  <a:latin typeface="宋体" panose="02010600030101010101" pitchFamily="2" charset="-122"/>
                  <a:ea typeface="宋体" panose="02010600030101010101" pitchFamily="2" charset="-122"/>
                </a:rPr>
                <a:t>程序使用的</a:t>
              </a:r>
              <a:r>
                <a:rPr lang="en-US" altLang="zh-CN" dirty="0" smtClean="0">
                  <a:solidFill>
                    <a:schemeClr val="tx1"/>
                  </a:solidFill>
                  <a:latin typeface="宋体" panose="02010600030101010101" pitchFamily="2" charset="-122"/>
                  <a:ea typeface="宋体" panose="02010600030101010101" pitchFamily="2" charset="-122"/>
                </a:rPr>
                <a:t>C</a:t>
              </a:r>
              <a:r>
                <a:rPr lang="zh-CN" altLang="en-US" dirty="0" smtClean="0">
                  <a:solidFill>
                    <a:schemeClr val="tx1"/>
                  </a:solidFill>
                  <a:latin typeface="宋体" panose="02010600030101010101" pitchFamily="2" charset="-122"/>
                  <a:ea typeface="宋体" panose="02010600030101010101" pitchFamily="2" charset="-122"/>
                </a:rPr>
                <a:t>源代码</a:t>
              </a:r>
              <a:endParaRPr lang="en-US" altLang="zh-CN" dirty="0">
                <a:solidFill>
                  <a:schemeClr val="tx1"/>
                </a:solidFill>
                <a:latin typeface="宋体" panose="02010600030101010101" pitchFamily="2" charset="-122"/>
                <a:ea typeface="宋体" panose="02010600030101010101" pitchFamily="2" charset="-122"/>
              </a:endParaRPr>
            </a:p>
          </p:txBody>
        </p:sp>
        <p:sp>
          <p:nvSpPr>
            <p:cNvPr id="367626" name="Rectangle 10"/>
            <p:cNvSpPr>
              <a:spLocks noChangeArrowheads="1"/>
            </p:cNvSpPr>
            <p:nvPr>
              <p:custDataLst>
                <p:tags r:id="rId5"/>
              </p:custDataLst>
            </p:nvPr>
          </p:nvSpPr>
          <p:spPr bwMode="auto">
            <a:xfrm>
              <a:off x="3792" y="1331"/>
              <a:ext cx="1152" cy="205"/>
            </a:xfrm>
            <a:prstGeom prst="rect">
              <a:avLst/>
            </a:prstGeom>
            <a:noFill/>
            <a:ln w="12700">
              <a:noFill/>
              <a:miter lim="800000"/>
            </a:ln>
            <a:effectLst/>
          </p:spPr>
          <p:txBody>
            <a:bodyPr lIns="63500" tIns="25400" rIns="63500" bIns="25400">
              <a:spAutoFit/>
            </a:bodyPr>
            <a:lstStyle/>
            <a:p>
              <a:pPr algn="ctr"/>
              <a:r>
                <a:rPr lang="zh-CN" altLang="en-US" b="1" dirty="0" smtClean="0">
                  <a:solidFill>
                    <a:schemeClr val="tx1"/>
                  </a:solidFill>
                  <a:ea typeface="宋体" panose="02010600030101010101" pitchFamily="2" charset="-122"/>
                </a:rPr>
                <a:t>存储器</a:t>
              </a:r>
              <a:endParaRPr lang="en-US" altLang="zh-CN" b="1" dirty="0">
                <a:solidFill>
                  <a:schemeClr val="tx1"/>
                </a:solidFill>
                <a:ea typeface="宋体" panose="02010600030101010101" pitchFamily="2" charset="-122"/>
              </a:endParaRPr>
            </a:p>
          </p:txBody>
        </p:sp>
        <p:sp>
          <p:nvSpPr>
            <p:cNvPr id="367627" name="Rectangle 11"/>
            <p:cNvSpPr>
              <a:spLocks noChangeArrowheads="1"/>
            </p:cNvSpPr>
            <p:nvPr/>
          </p:nvSpPr>
          <p:spPr bwMode="auto">
            <a:xfrm>
              <a:off x="3792" y="1632"/>
              <a:ext cx="1152" cy="480"/>
            </a:xfrm>
            <a:prstGeom prst="rect">
              <a:avLst/>
            </a:prstGeom>
            <a:noFill/>
            <a:ln w="12700">
              <a:solidFill>
                <a:schemeClr val="tx1"/>
              </a:solidFill>
              <a:prstDash val="dashDot"/>
              <a:miter lim="800000"/>
            </a:ln>
            <a:effectLst/>
          </p:spPr>
          <p:txBody>
            <a:bodyPr wrap="none" anchor="ctr"/>
            <a:lstStyle/>
            <a:p>
              <a:endParaRPr lang="en-US"/>
            </a:p>
          </p:txBody>
        </p:sp>
        <p:sp>
          <p:nvSpPr>
            <p:cNvPr id="367628" name="Rectangle 12"/>
            <p:cNvSpPr>
              <a:spLocks noChangeArrowheads="1"/>
            </p:cNvSpPr>
            <p:nvPr/>
          </p:nvSpPr>
          <p:spPr bwMode="auto">
            <a:xfrm>
              <a:off x="3792" y="2160"/>
              <a:ext cx="1152" cy="480"/>
            </a:xfrm>
            <a:prstGeom prst="rect">
              <a:avLst/>
            </a:prstGeom>
            <a:noFill/>
            <a:ln w="12700">
              <a:solidFill>
                <a:schemeClr val="tx1"/>
              </a:solidFill>
              <a:prstDash val="dashDot"/>
              <a:miter lim="800000"/>
            </a:ln>
            <a:effectLst/>
          </p:spPr>
          <p:txBody>
            <a:bodyPr wrap="none" anchor="ctr"/>
            <a:lstStyle/>
            <a:p>
              <a:endParaRPr lang="en-US"/>
            </a:p>
          </p:txBody>
        </p:sp>
        <p:sp>
          <p:nvSpPr>
            <p:cNvPr id="367629" name="Rectangle 13"/>
            <p:cNvSpPr>
              <a:spLocks noChangeArrowheads="1"/>
            </p:cNvSpPr>
            <p:nvPr/>
          </p:nvSpPr>
          <p:spPr bwMode="auto">
            <a:xfrm>
              <a:off x="3792" y="2736"/>
              <a:ext cx="1152" cy="480"/>
            </a:xfrm>
            <a:prstGeom prst="rect">
              <a:avLst/>
            </a:prstGeom>
            <a:noFill/>
            <a:ln w="12700">
              <a:solidFill>
                <a:schemeClr val="tx1"/>
              </a:solidFill>
              <a:prstDash val="dashDot"/>
              <a:miter lim="800000"/>
            </a:ln>
            <a:effectLst/>
          </p:spPr>
          <p:txBody>
            <a:bodyPr wrap="none" anchor="ctr"/>
            <a:lstStyle/>
            <a:p>
              <a:endParaRPr lang="en-US"/>
            </a:p>
          </p:txBody>
        </p:sp>
        <p:sp>
          <p:nvSpPr>
            <p:cNvPr id="367630" name="Rectangle 14"/>
            <p:cNvSpPr>
              <a:spLocks noChangeArrowheads="1"/>
            </p:cNvSpPr>
            <p:nvPr/>
          </p:nvSpPr>
          <p:spPr bwMode="auto">
            <a:xfrm>
              <a:off x="3792" y="3312"/>
              <a:ext cx="1152" cy="480"/>
            </a:xfrm>
            <a:prstGeom prst="rect">
              <a:avLst/>
            </a:prstGeom>
            <a:noFill/>
            <a:ln w="12700">
              <a:solidFill>
                <a:schemeClr val="tx1"/>
              </a:solidFill>
              <a:prstDash val="dashDot"/>
              <a:miter lim="800000"/>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76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76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76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bldLvl="2"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zh-CN" altLang="en-US" dirty="0" smtClean="0">
                <a:latin typeface="宋体" panose="02010600030101010101" pitchFamily="2" charset="-122"/>
                <a:ea typeface="宋体" panose="02010600030101010101" pitchFamily="2" charset="-122"/>
              </a:rPr>
              <a:t>确定分支地址</a:t>
            </a:r>
            <a:endParaRPr lang="en-US" dirty="0">
              <a:latin typeface="宋体" panose="02010600030101010101" pitchFamily="2" charset="-122"/>
              <a:ea typeface="宋体" panose="02010600030101010101" pitchFamily="2" charset="-122"/>
            </a:endParaRPr>
          </a:p>
        </p:txBody>
      </p:sp>
      <p:sp>
        <p:nvSpPr>
          <p:cNvPr id="674819" name="Rectangle 3"/>
          <p:cNvSpPr>
            <a:spLocks noGrp="1" noChangeArrowheads="1"/>
          </p:cNvSpPr>
          <p:nvPr>
            <p:ph type="body" idx="1"/>
          </p:nvPr>
        </p:nvSpPr>
        <p:spPr>
          <a:xfrm>
            <a:off x="381000" y="838200"/>
            <a:ext cx="8382000" cy="2342693"/>
          </a:xfrm>
        </p:spPr>
        <p:txBody>
          <a:bodyPr/>
          <a:lstStyle/>
          <a:p>
            <a:r>
              <a:rPr lang="zh-CN" altLang="en-US" dirty="0" smtClean="0"/>
              <a:t>用一个寄存器</a:t>
            </a:r>
            <a:r>
              <a:rPr lang="en-US" dirty="0" smtClean="0"/>
              <a:t> (</a:t>
            </a:r>
            <a:r>
              <a:rPr lang="zh-CN" altLang="en-US" dirty="0"/>
              <a:t>如</a:t>
            </a:r>
            <a:r>
              <a:rPr lang="en-US" dirty="0" smtClean="0"/>
              <a:t> </a:t>
            </a:r>
            <a:r>
              <a:rPr lang="en-US" dirty="0" err="1"/>
              <a:t>lw</a:t>
            </a:r>
            <a:r>
              <a:rPr lang="en-US" dirty="0"/>
              <a:t> and </a:t>
            </a:r>
            <a:r>
              <a:rPr lang="en-US" dirty="0" err="1"/>
              <a:t>sw</a:t>
            </a:r>
            <a:r>
              <a:rPr lang="en-US" dirty="0"/>
              <a:t>) </a:t>
            </a:r>
            <a:r>
              <a:rPr lang="zh-CN" altLang="en-US" dirty="0" smtClean="0"/>
              <a:t>加上</a:t>
            </a:r>
            <a:r>
              <a:rPr lang="en-US" dirty="0" smtClean="0"/>
              <a:t>16</a:t>
            </a:r>
            <a:r>
              <a:rPr lang="zh-CN" altLang="en-US" dirty="0" smtClean="0"/>
              <a:t>位 偏移位</a:t>
            </a:r>
            <a:endParaRPr lang="en-US" dirty="0"/>
          </a:p>
          <a:p>
            <a:pPr lvl="1"/>
            <a:r>
              <a:rPr lang="zh-CN" altLang="en-US" dirty="0" smtClean="0"/>
              <a:t>哪个寄存器？</a:t>
            </a:r>
            <a:r>
              <a:rPr lang="en-US" dirty="0" smtClean="0"/>
              <a:t>  </a:t>
            </a:r>
            <a:r>
              <a:rPr lang="zh-CN" altLang="en-US" dirty="0" smtClean="0"/>
              <a:t>指令地址寄存器</a:t>
            </a:r>
            <a:r>
              <a:rPr lang="en-US" dirty="0" smtClean="0"/>
              <a:t>  </a:t>
            </a:r>
            <a:r>
              <a:rPr lang="en-US" dirty="0"/>
              <a:t>(the </a:t>
            </a:r>
            <a:r>
              <a:rPr lang="en-US" dirty="0">
                <a:solidFill>
                  <a:schemeClr val="accent1"/>
                </a:solidFill>
              </a:rPr>
              <a:t>PC</a:t>
            </a:r>
            <a:r>
              <a:rPr lang="en-US" dirty="0"/>
              <a:t>)</a:t>
            </a:r>
            <a:endParaRPr lang="en-US" dirty="0"/>
          </a:p>
          <a:p>
            <a:pPr lvl="2"/>
            <a:r>
              <a:rPr lang="zh-CN" altLang="en-US" dirty="0"/>
              <a:t>它</a:t>
            </a:r>
            <a:r>
              <a:rPr lang="zh-CN" altLang="en-US" dirty="0" smtClean="0"/>
              <a:t>在指令中自动使用</a:t>
            </a:r>
            <a:endParaRPr lang="en-US" dirty="0"/>
          </a:p>
          <a:p>
            <a:pPr lvl="2"/>
            <a:r>
              <a:rPr lang="en-US" dirty="0" smtClean="0"/>
              <a:t>PC</a:t>
            </a:r>
            <a:r>
              <a:rPr lang="zh-CN" altLang="en-US" dirty="0" smtClean="0"/>
              <a:t>在取周期 </a:t>
            </a:r>
            <a:r>
              <a:rPr lang="en-US" altLang="zh-CN" dirty="0" smtClean="0">
                <a:solidFill>
                  <a:schemeClr val="accent1"/>
                </a:solidFill>
              </a:rPr>
              <a:t>fetch</a:t>
            </a:r>
            <a:r>
              <a:rPr lang="en-US" altLang="zh-CN" dirty="0" smtClean="0"/>
              <a:t> cycle </a:t>
            </a:r>
            <a:r>
              <a:rPr lang="zh-CN" altLang="en-US" dirty="0" smtClean="0"/>
              <a:t>自动更新为 </a:t>
            </a:r>
            <a:r>
              <a:rPr lang="en-US" dirty="0" smtClean="0"/>
              <a:t>(</a:t>
            </a:r>
            <a:r>
              <a:rPr lang="en-US" dirty="0"/>
              <a:t>PC+4) </a:t>
            </a:r>
            <a:r>
              <a:rPr lang="zh-CN" altLang="en-US" dirty="0" smtClean="0"/>
              <a:t>，所以它存着下一条指令的地址</a:t>
            </a:r>
            <a:endParaRPr lang="en-US" dirty="0"/>
          </a:p>
          <a:p>
            <a:pPr lvl="1"/>
            <a:r>
              <a:rPr lang="zh-CN" altLang="en-US" dirty="0" smtClean="0"/>
              <a:t>将分支的跳转距离限定于</a:t>
            </a:r>
            <a:r>
              <a:rPr lang="en-US" dirty="0" smtClean="0"/>
              <a:t> </a:t>
            </a:r>
            <a:r>
              <a:rPr lang="en-US" dirty="0">
                <a:solidFill>
                  <a:schemeClr val="accent1"/>
                </a:solidFill>
              </a:rPr>
              <a:t>-2</a:t>
            </a:r>
            <a:r>
              <a:rPr lang="en-US" baseline="30000" dirty="0">
                <a:solidFill>
                  <a:schemeClr val="accent1"/>
                </a:solidFill>
              </a:rPr>
              <a:t>15</a:t>
            </a:r>
            <a:r>
              <a:rPr lang="en-US" dirty="0">
                <a:solidFill>
                  <a:schemeClr val="accent1"/>
                </a:solidFill>
              </a:rPr>
              <a:t> to +2</a:t>
            </a:r>
            <a:r>
              <a:rPr lang="en-US" baseline="30000" dirty="0">
                <a:solidFill>
                  <a:schemeClr val="accent1"/>
                </a:solidFill>
              </a:rPr>
              <a:t>15</a:t>
            </a:r>
            <a:r>
              <a:rPr lang="en-US" dirty="0">
                <a:solidFill>
                  <a:schemeClr val="accent1"/>
                </a:solidFill>
              </a:rPr>
              <a:t>-1</a:t>
            </a:r>
            <a:r>
              <a:rPr lang="en-US" dirty="0"/>
              <a:t> </a:t>
            </a:r>
            <a:r>
              <a:rPr lang="en-US" dirty="0" smtClean="0"/>
              <a:t>(word)</a:t>
            </a:r>
            <a:r>
              <a:rPr lang="zh-CN" altLang="en-US" dirty="0" smtClean="0"/>
              <a:t>，这个距离是从分支跳转指令位置开始算起，但是绝大多数的跳转都是局部（附近）的</a:t>
            </a:r>
            <a:endParaRPr lang="en-US" dirty="0"/>
          </a:p>
        </p:txBody>
      </p:sp>
      <p:grpSp>
        <p:nvGrpSpPr>
          <p:cNvPr id="2" name="Group 17"/>
          <p:cNvGrpSpPr/>
          <p:nvPr/>
        </p:nvGrpSpPr>
        <p:grpSpPr bwMode="auto">
          <a:xfrm>
            <a:off x="1676400" y="3581400"/>
            <a:ext cx="6029325" cy="2819400"/>
            <a:chOff x="1200" y="2304"/>
            <a:chExt cx="3798" cy="1776"/>
          </a:xfrm>
        </p:grpSpPr>
        <p:sp>
          <p:nvSpPr>
            <p:cNvPr id="674834" name="Rectangle 18"/>
            <p:cNvSpPr>
              <a:spLocks noChangeArrowheads="1"/>
            </p:cNvSpPr>
            <p:nvPr/>
          </p:nvSpPr>
          <p:spPr bwMode="auto">
            <a:xfrm>
              <a:off x="1488" y="3552"/>
              <a:ext cx="1440" cy="144"/>
            </a:xfrm>
            <a:prstGeom prst="rect">
              <a:avLst/>
            </a:prstGeom>
            <a:noFill/>
            <a:ln w="12700">
              <a:solidFill>
                <a:schemeClr val="tx1"/>
              </a:solidFill>
              <a:miter lim="800000"/>
            </a:ln>
            <a:effectLst/>
          </p:spPr>
          <p:txBody>
            <a:bodyPr wrap="none" anchor="ctr"/>
            <a:lstStyle/>
            <a:p>
              <a:endParaRPr lang="en-US"/>
            </a:p>
          </p:txBody>
        </p:sp>
        <p:sp>
          <p:nvSpPr>
            <p:cNvPr id="674835" name="Rectangle 19"/>
            <p:cNvSpPr>
              <a:spLocks noChangeArrowheads="1"/>
            </p:cNvSpPr>
            <p:nvPr/>
          </p:nvSpPr>
          <p:spPr bwMode="auto">
            <a:xfrm>
              <a:off x="2095" y="3552"/>
              <a:ext cx="257" cy="186"/>
            </a:xfrm>
            <a:prstGeom prst="rect">
              <a:avLst/>
            </a:prstGeom>
            <a:noFill/>
            <a:ln w="12700">
              <a:noFill/>
              <a:miter lim="800000"/>
            </a:ln>
            <a:effectLst/>
          </p:spPr>
          <p:txBody>
            <a:bodyPr wrap="none" lIns="63500" tIns="25400" rIns="63500" bIns="25400">
              <a:spAutoFit/>
            </a:bodyPr>
            <a:lstStyle/>
            <a:p>
              <a:r>
                <a:rPr lang="en-US" sz="1600">
                  <a:solidFill>
                    <a:schemeClr val="tx1"/>
                  </a:solidFill>
                </a:rPr>
                <a:t>PC</a:t>
              </a:r>
              <a:endParaRPr lang="en-US" sz="1600">
                <a:solidFill>
                  <a:schemeClr val="tx1"/>
                </a:solidFill>
              </a:endParaRPr>
            </a:p>
          </p:txBody>
        </p:sp>
        <p:grpSp>
          <p:nvGrpSpPr>
            <p:cNvPr id="3" name="Group 20"/>
            <p:cNvGrpSpPr/>
            <p:nvPr/>
          </p:nvGrpSpPr>
          <p:grpSpPr bwMode="auto">
            <a:xfrm>
              <a:off x="3840" y="3312"/>
              <a:ext cx="288" cy="480"/>
              <a:chOff x="1392" y="2880"/>
              <a:chExt cx="288" cy="480"/>
            </a:xfrm>
          </p:grpSpPr>
          <p:sp>
            <p:nvSpPr>
              <p:cNvPr id="674837" name="Line 21"/>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674838" name="Line 22"/>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674839" name="Line 23"/>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674840" name="Line 24"/>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674841" name="Line 25"/>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674842" name="Line 26"/>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674843" name="Line 27"/>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674844" name="Rectangle 28"/>
            <p:cNvSpPr>
              <a:spLocks noChangeArrowheads="1"/>
            </p:cNvSpPr>
            <p:nvPr/>
          </p:nvSpPr>
          <p:spPr bwMode="auto">
            <a:xfrm>
              <a:off x="3840" y="3456"/>
              <a:ext cx="279" cy="166"/>
            </a:xfrm>
            <a:prstGeom prst="rect">
              <a:avLst/>
            </a:prstGeom>
            <a:noFill/>
            <a:ln w="12700">
              <a:noFill/>
              <a:miter lim="800000"/>
            </a:ln>
            <a:effectLst/>
          </p:spPr>
          <p:txBody>
            <a:bodyPr wrap="none" lIns="63500" tIns="25400" rIns="63500" bIns="25400">
              <a:spAutoFit/>
            </a:bodyPr>
            <a:lstStyle/>
            <a:p>
              <a:r>
                <a:rPr lang="en-US" sz="1400">
                  <a:solidFill>
                    <a:schemeClr val="tx1"/>
                  </a:solidFill>
                </a:rPr>
                <a:t>Add</a:t>
              </a:r>
              <a:endParaRPr lang="en-US" sz="1400">
                <a:solidFill>
                  <a:schemeClr val="tx1"/>
                </a:solidFill>
              </a:endParaRPr>
            </a:p>
          </p:txBody>
        </p:sp>
        <p:sp>
          <p:nvSpPr>
            <p:cNvPr id="674845" name="Line 29"/>
            <p:cNvSpPr>
              <a:spLocks noChangeShapeType="1"/>
            </p:cNvSpPr>
            <p:nvPr/>
          </p:nvSpPr>
          <p:spPr bwMode="auto">
            <a:xfrm flipV="1">
              <a:off x="3216" y="3408"/>
              <a:ext cx="624" cy="0"/>
            </a:xfrm>
            <a:prstGeom prst="line">
              <a:avLst/>
            </a:prstGeom>
            <a:noFill/>
            <a:ln w="12700">
              <a:solidFill>
                <a:schemeClr val="tx1"/>
              </a:solidFill>
              <a:round/>
              <a:tailEnd type="triangle" w="med" len="med"/>
            </a:ln>
            <a:effectLst/>
          </p:spPr>
          <p:txBody>
            <a:bodyPr/>
            <a:lstStyle/>
            <a:p>
              <a:endParaRPr lang="en-US"/>
            </a:p>
          </p:txBody>
        </p:sp>
        <p:sp>
          <p:nvSpPr>
            <p:cNvPr id="674846" name="Line 30"/>
            <p:cNvSpPr>
              <a:spLocks noChangeShapeType="1"/>
            </p:cNvSpPr>
            <p:nvPr/>
          </p:nvSpPr>
          <p:spPr bwMode="auto">
            <a:xfrm flipV="1">
              <a:off x="3504" y="3696"/>
              <a:ext cx="336" cy="0"/>
            </a:xfrm>
            <a:prstGeom prst="line">
              <a:avLst/>
            </a:prstGeom>
            <a:noFill/>
            <a:ln w="12700">
              <a:solidFill>
                <a:schemeClr val="tx1"/>
              </a:solidFill>
              <a:round/>
              <a:tailEnd type="triangle" w="med" len="med"/>
            </a:ln>
            <a:effectLst/>
          </p:spPr>
          <p:txBody>
            <a:bodyPr/>
            <a:lstStyle/>
            <a:p>
              <a:endParaRPr lang="en-US"/>
            </a:p>
          </p:txBody>
        </p:sp>
        <p:sp>
          <p:nvSpPr>
            <p:cNvPr id="674847" name="Line 31"/>
            <p:cNvSpPr>
              <a:spLocks noChangeShapeType="1"/>
            </p:cNvSpPr>
            <p:nvPr/>
          </p:nvSpPr>
          <p:spPr bwMode="auto">
            <a:xfrm flipV="1">
              <a:off x="4128" y="3552"/>
              <a:ext cx="336" cy="0"/>
            </a:xfrm>
            <a:prstGeom prst="line">
              <a:avLst/>
            </a:prstGeom>
            <a:noFill/>
            <a:ln w="12700">
              <a:solidFill>
                <a:schemeClr val="tx1"/>
              </a:solidFill>
              <a:round/>
              <a:tailEnd type="triangle" w="med" len="med"/>
            </a:ln>
            <a:effectLst/>
          </p:spPr>
          <p:txBody>
            <a:bodyPr/>
            <a:lstStyle/>
            <a:p>
              <a:endParaRPr lang="en-US"/>
            </a:p>
          </p:txBody>
        </p:sp>
        <p:sp>
          <p:nvSpPr>
            <p:cNvPr id="674848" name="Line 32"/>
            <p:cNvSpPr>
              <a:spLocks noChangeShapeType="1"/>
            </p:cNvSpPr>
            <p:nvPr/>
          </p:nvSpPr>
          <p:spPr bwMode="auto">
            <a:xfrm flipV="1">
              <a:off x="2928" y="3600"/>
              <a:ext cx="288" cy="0"/>
            </a:xfrm>
            <a:prstGeom prst="line">
              <a:avLst/>
            </a:prstGeom>
            <a:noFill/>
            <a:ln w="12700">
              <a:solidFill>
                <a:schemeClr val="tx1"/>
              </a:solidFill>
              <a:round/>
              <a:tailEnd type="triangle" w="med" len="med"/>
            </a:ln>
            <a:effectLst/>
          </p:spPr>
          <p:txBody>
            <a:bodyPr/>
            <a:lstStyle/>
            <a:p>
              <a:endParaRPr lang="en-US"/>
            </a:p>
          </p:txBody>
        </p:sp>
        <p:sp>
          <p:nvSpPr>
            <p:cNvPr id="674849" name="Line 33"/>
            <p:cNvSpPr>
              <a:spLocks noChangeShapeType="1"/>
            </p:cNvSpPr>
            <p:nvPr/>
          </p:nvSpPr>
          <p:spPr bwMode="auto">
            <a:xfrm flipH="1">
              <a:off x="2160" y="3792"/>
              <a:ext cx="96" cy="96"/>
            </a:xfrm>
            <a:prstGeom prst="line">
              <a:avLst/>
            </a:prstGeom>
            <a:noFill/>
            <a:ln w="28575">
              <a:solidFill>
                <a:schemeClr val="accent1"/>
              </a:solidFill>
              <a:round/>
            </a:ln>
            <a:effectLst/>
          </p:spPr>
          <p:txBody>
            <a:bodyPr/>
            <a:lstStyle/>
            <a:p>
              <a:endParaRPr lang="en-US"/>
            </a:p>
          </p:txBody>
        </p:sp>
        <p:sp>
          <p:nvSpPr>
            <p:cNvPr id="674850" name="Line 34"/>
            <p:cNvSpPr>
              <a:spLocks noChangeShapeType="1"/>
            </p:cNvSpPr>
            <p:nvPr/>
          </p:nvSpPr>
          <p:spPr bwMode="auto">
            <a:xfrm flipH="1">
              <a:off x="2964" y="3552"/>
              <a:ext cx="96" cy="96"/>
            </a:xfrm>
            <a:prstGeom prst="line">
              <a:avLst/>
            </a:prstGeom>
            <a:noFill/>
            <a:ln w="28575">
              <a:solidFill>
                <a:schemeClr val="accent1"/>
              </a:solidFill>
              <a:round/>
            </a:ln>
            <a:effectLst/>
          </p:spPr>
          <p:txBody>
            <a:bodyPr/>
            <a:lstStyle/>
            <a:p>
              <a:endParaRPr lang="en-US"/>
            </a:p>
          </p:txBody>
        </p:sp>
        <p:sp>
          <p:nvSpPr>
            <p:cNvPr id="674851" name="Line 35"/>
            <p:cNvSpPr>
              <a:spLocks noChangeShapeType="1"/>
            </p:cNvSpPr>
            <p:nvPr/>
          </p:nvSpPr>
          <p:spPr bwMode="auto">
            <a:xfrm flipH="1">
              <a:off x="4128" y="3504"/>
              <a:ext cx="96" cy="96"/>
            </a:xfrm>
            <a:prstGeom prst="line">
              <a:avLst/>
            </a:prstGeom>
            <a:noFill/>
            <a:ln w="28575">
              <a:solidFill>
                <a:schemeClr val="accent1"/>
              </a:solidFill>
              <a:round/>
            </a:ln>
            <a:effectLst/>
          </p:spPr>
          <p:txBody>
            <a:bodyPr/>
            <a:lstStyle/>
            <a:p>
              <a:endParaRPr lang="en-US"/>
            </a:p>
          </p:txBody>
        </p:sp>
        <p:sp>
          <p:nvSpPr>
            <p:cNvPr id="674852" name="Line 36"/>
            <p:cNvSpPr>
              <a:spLocks noChangeShapeType="1"/>
            </p:cNvSpPr>
            <p:nvPr/>
          </p:nvSpPr>
          <p:spPr bwMode="auto">
            <a:xfrm flipH="1">
              <a:off x="3648" y="3360"/>
              <a:ext cx="96" cy="96"/>
            </a:xfrm>
            <a:prstGeom prst="line">
              <a:avLst/>
            </a:prstGeom>
            <a:noFill/>
            <a:ln w="28575">
              <a:solidFill>
                <a:schemeClr val="accent1"/>
              </a:solidFill>
              <a:round/>
            </a:ln>
            <a:effectLst/>
          </p:spPr>
          <p:txBody>
            <a:bodyPr/>
            <a:lstStyle/>
            <a:p>
              <a:endParaRPr lang="en-US"/>
            </a:p>
          </p:txBody>
        </p:sp>
        <p:sp>
          <p:nvSpPr>
            <p:cNvPr id="674853" name="Line 37"/>
            <p:cNvSpPr>
              <a:spLocks noChangeShapeType="1"/>
            </p:cNvSpPr>
            <p:nvPr/>
          </p:nvSpPr>
          <p:spPr bwMode="auto">
            <a:xfrm flipH="1">
              <a:off x="3648" y="3648"/>
              <a:ext cx="96" cy="96"/>
            </a:xfrm>
            <a:prstGeom prst="line">
              <a:avLst/>
            </a:prstGeom>
            <a:noFill/>
            <a:ln w="28575">
              <a:solidFill>
                <a:schemeClr val="accent1"/>
              </a:solidFill>
              <a:round/>
            </a:ln>
            <a:effectLst/>
          </p:spPr>
          <p:txBody>
            <a:bodyPr/>
            <a:lstStyle/>
            <a:p>
              <a:endParaRPr lang="en-US"/>
            </a:p>
          </p:txBody>
        </p:sp>
        <p:sp>
          <p:nvSpPr>
            <p:cNvPr id="674854" name="Rectangle 38"/>
            <p:cNvSpPr>
              <a:spLocks noChangeArrowheads="1"/>
            </p:cNvSpPr>
            <p:nvPr/>
          </p:nvSpPr>
          <p:spPr bwMode="auto">
            <a:xfrm>
              <a:off x="2208" y="3792"/>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74855" name="Rectangle 39"/>
            <p:cNvSpPr>
              <a:spLocks noChangeArrowheads="1"/>
            </p:cNvSpPr>
            <p:nvPr/>
          </p:nvSpPr>
          <p:spPr bwMode="auto">
            <a:xfrm>
              <a:off x="2964" y="3600"/>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74856" name="Rectangle 40"/>
            <p:cNvSpPr>
              <a:spLocks noChangeArrowheads="1"/>
            </p:cNvSpPr>
            <p:nvPr/>
          </p:nvSpPr>
          <p:spPr bwMode="auto">
            <a:xfrm>
              <a:off x="4128" y="3552"/>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74857" name="Rectangle 41"/>
            <p:cNvSpPr>
              <a:spLocks noChangeArrowheads="1"/>
            </p:cNvSpPr>
            <p:nvPr/>
          </p:nvSpPr>
          <p:spPr bwMode="auto">
            <a:xfrm>
              <a:off x="3648" y="3408"/>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74858" name="Rectangle 42"/>
            <p:cNvSpPr>
              <a:spLocks noChangeArrowheads="1"/>
            </p:cNvSpPr>
            <p:nvPr/>
          </p:nvSpPr>
          <p:spPr bwMode="auto">
            <a:xfrm>
              <a:off x="3648" y="3696"/>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74859" name="Rectangle 43"/>
            <p:cNvSpPr>
              <a:spLocks noChangeArrowheads="1"/>
            </p:cNvSpPr>
            <p:nvPr/>
          </p:nvSpPr>
          <p:spPr bwMode="auto">
            <a:xfrm>
              <a:off x="2112" y="2688"/>
              <a:ext cx="672" cy="144"/>
            </a:xfrm>
            <a:prstGeom prst="rect">
              <a:avLst/>
            </a:prstGeom>
            <a:noFill/>
            <a:ln w="12700">
              <a:solidFill>
                <a:schemeClr val="tx1"/>
              </a:solidFill>
              <a:miter lim="800000"/>
            </a:ln>
            <a:effectLst/>
          </p:spPr>
          <p:txBody>
            <a:bodyPr wrap="none" anchor="ctr"/>
            <a:lstStyle/>
            <a:p>
              <a:endParaRPr lang="en-US"/>
            </a:p>
          </p:txBody>
        </p:sp>
        <p:sp>
          <p:nvSpPr>
            <p:cNvPr id="674860" name="Rectangle 44"/>
            <p:cNvSpPr>
              <a:spLocks noChangeArrowheads="1"/>
            </p:cNvSpPr>
            <p:nvPr/>
          </p:nvSpPr>
          <p:spPr bwMode="auto">
            <a:xfrm>
              <a:off x="2256" y="2688"/>
              <a:ext cx="394" cy="186"/>
            </a:xfrm>
            <a:prstGeom prst="rect">
              <a:avLst/>
            </a:prstGeom>
            <a:noFill/>
            <a:ln w="12700">
              <a:noFill/>
              <a:miter lim="800000"/>
            </a:ln>
            <a:effectLst/>
          </p:spPr>
          <p:txBody>
            <a:bodyPr wrap="none" lIns="63500" tIns="25400" rIns="63500" bIns="25400">
              <a:spAutoFit/>
            </a:bodyPr>
            <a:lstStyle/>
            <a:p>
              <a:r>
                <a:rPr lang="en-US" sz="1600">
                  <a:solidFill>
                    <a:schemeClr val="tx1"/>
                  </a:solidFill>
                </a:rPr>
                <a:t>offset</a:t>
              </a:r>
              <a:endParaRPr lang="en-US" sz="1600">
                <a:solidFill>
                  <a:schemeClr val="tx1"/>
                </a:solidFill>
              </a:endParaRPr>
            </a:p>
          </p:txBody>
        </p:sp>
        <p:sp>
          <p:nvSpPr>
            <p:cNvPr id="674861" name="Line 45"/>
            <p:cNvSpPr>
              <a:spLocks noChangeShapeType="1"/>
            </p:cNvSpPr>
            <p:nvPr/>
          </p:nvSpPr>
          <p:spPr bwMode="auto">
            <a:xfrm flipH="1">
              <a:off x="2352" y="2544"/>
              <a:ext cx="96" cy="96"/>
            </a:xfrm>
            <a:prstGeom prst="line">
              <a:avLst/>
            </a:prstGeom>
            <a:noFill/>
            <a:ln w="28575">
              <a:solidFill>
                <a:schemeClr val="accent1"/>
              </a:solidFill>
              <a:round/>
            </a:ln>
            <a:effectLst/>
          </p:spPr>
          <p:txBody>
            <a:bodyPr/>
            <a:lstStyle/>
            <a:p>
              <a:endParaRPr lang="en-US"/>
            </a:p>
          </p:txBody>
        </p:sp>
        <p:sp>
          <p:nvSpPr>
            <p:cNvPr id="674862" name="Line 46"/>
            <p:cNvSpPr>
              <a:spLocks noChangeShapeType="1"/>
            </p:cNvSpPr>
            <p:nvPr/>
          </p:nvSpPr>
          <p:spPr bwMode="auto">
            <a:xfrm flipH="1">
              <a:off x="2496" y="3360"/>
              <a:ext cx="96" cy="96"/>
            </a:xfrm>
            <a:prstGeom prst="line">
              <a:avLst/>
            </a:prstGeom>
            <a:noFill/>
            <a:ln w="28575">
              <a:solidFill>
                <a:schemeClr val="accent1"/>
              </a:solidFill>
              <a:round/>
            </a:ln>
            <a:effectLst/>
          </p:spPr>
          <p:txBody>
            <a:bodyPr/>
            <a:lstStyle/>
            <a:p>
              <a:endParaRPr lang="en-US"/>
            </a:p>
          </p:txBody>
        </p:sp>
        <p:sp>
          <p:nvSpPr>
            <p:cNvPr id="674863" name="Rectangle 47"/>
            <p:cNvSpPr>
              <a:spLocks noChangeArrowheads="1"/>
            </p:cNvSpPr>
            <p:nvPr/>
          </p:nvSpPr>
          <p:spPr bwMode="auto">
            <a:xfrm>
              <a:off x="2400" y="2496"/>
              <a:ext cx="204" cy="166"/>
            </a:xfrm>
            <a:prstGeom prst="rect">
              <a:avLst/>
            </a:prstGeom>
            <a:noFill/>
            <a:ln w="12700">
              <a:noFill/>
              <a:miter lim="800000"/>
            </a:ln>
            <a:effectLst/>
          </p:spPr>
          <p:txBody>
            <a:bodyPr wrap="none" lIns="63500" tIns="25400" rIns="63500" bIns="25400">
              <a:spAutoFit/>
            </a:bodyPr>
            <a:lstStyle/>
            <a:p>
              <a:r>
                <a:rPr lang="en-US" sz="1400"/>
                <a:t>16</a:t>
              </a:r>
              <a:endParaRPr lang="en-US" sz="1400"/>
            </a:p>
          </p:txBody>
        </p:sp>
        <p:sp>
          <p:nvSpPr>
            <p:cNvPr id="674864" name="Rectangle 48"/>
            <p:cNvSpPr>
              <a:spLocks noChangeArrowheads="1"/>
            </p:cNvSpPr>
            <p:nvPr/>
          </p:nvSpPr>
          <p:spPr bwMode="auto">
            <a:xfrm>
              <a:off x="2496" y="3408"/>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74865" name="Line 49"/>
            <p:cNvSpPr>
              <a:spLocks noChangeShapeType="1"/>
            </p:cNvSpPr>
            <p:nvPr/>
          </p:nvSpPr>
          <p:spPr bwMode="auto">
            <a:xfrm>
              <a:off x="2400" y="2496"/>
              <a:ext cx="0" cy="192"/>
            </a:xfrm>
            <a:prstGeom prst="line">
              <a:avLst/>
            </a:prstGeom>
            <a:noFill/>
            <a:ln w="12700">
              <a:solidFill>
                <a:schemeClr val="tx1"/>
              </a:solidFill>
              <a:round/>
              <a:tailEnd type="triangle" w="med" len="med"/>
            </a:ln>
            <a:effectLst/>
          </p:spPr>
          <p:txBody>
            <a:bodyPr/>
            <a:lstStyle/>
            <a:p>
              <a:endParaRPr lang="en-US"/>
            </a:p>
          </p:txBody>
        </p:sp>
        <p:sp>
          <p:nvSpPr>
            <p:cNvPr id="674866" name="Line 50"/>
            <p:cNvSpPr>
              <a:spLocks noChangeShapeType="1"/>
            </p:cNvSpPr>
            <p:nvPr/>
          </p:nvSpPr>
          <p:spPr bwMode="auto">
            <a:xfrm>
              <a:off x="2208" y="2688"/>
              <a:ext cx="0" cy="144"/>
            </a:xfrm>
            <a:prstGeom prst="line">
              <a:avLst/>
            </a:prstGeom>
            <a:noFill/>
            <a:ln w="12700">
              <a:solidFill>
                <a:schemeClr val="tx1"/>
              </a:solidFill>
              <a:round/>
            </a:ln>
            <a:effectLst/>
          </p:spPr>
          <p:txBody>
            <a:bodyPr/>
            <a:lstStyle/>
            <a:p>
              <a:endParaRPr lang="en-US"/>
            </a:p>
          </p:txBody>
        </p:sp>
        <p:sp>
          <p:nvSpPr>
            <p:cNvPr id="674867" name="Rectangle 51"/>
            <p:cNvSpPr>
              <a:spLocks noChangeArrowheads="1"/>
            </p:cNvSpPr>
            <p:nvPr/>
          </p:nvSpPr>
          <p:spPr bwMode="auto">
            <a:xfrm>
              <a:off x="2772" y="3072"/>
              <a:ext cx="204" cy="166"/>
            </a:xfrm>
            <a:prstGeom prst="rect">
              <a:avLst/>
            </a:prstGeom>
            <a:noFill/>
            <a:ln w="12700">
              <a:noFill/>
              <a:miter lim="800000"/>
            </a:ln>
            <a:effectLst/>
          </p:spPr>
          <p:txBody>
            <a:bodyPr wrap="none" lIns="63500" tIns="25400" rIns="63500" bIns="25400">
              <a:spAutoFit/>
            </a:bodyPr>
            <a:lstStyle/>
            <a:p>
              <a:r>
                <a:rPr lang="en-US" sz="1400">
                  <a:solidFill>
                    <a:schemeClr val="tx1"/>
                  </a:solidFill>
                </a:rPr>
                <a:t>00</a:t>
              </a:r>
              <a:endParaRPr lang="en-US" sz="1400">
                <a:solidFill>
                  <a:schemeClr val="tx1"/>
                </a:solidFill>
              </a:endParaRPr>
            </a:p>
          </p:txBody>
        </p:sp>
        <p:sp>
          <p:nvSpPr>
            <p:cNvPr id="674868" name="Rectangle 52"/>
            <p:cNvSpPr>
              <a:spLocks noChangeArrowheads="1"/>
            </p:cNvSpPr>
            <p:nvPr/>
          </p:nvSpPr>
          <p:spPr bwMode="auto">
            <a:xfrm>
              <a:off x="2208" y="3072"/>
              <a:ext cx="720" cy="144"/>
            </a:xfrm>
            <a:prstGeom prst="rect">
              <a:avLst/>
            </a:prstGeom>
            <a:noFill/>
            <a:ln w="12700">
              <a:solidFill>
                <a:schemeClr val="tx1"/>
              </a:solidFill>
              <a:miter lim="800000"/>
            </a:ln>
            <a:effectLst/>
          </p:spPr>
          <p:txBody>
            <a:bodyPr wrap="none" anchor="ctr"/>
            <a:lstStyle/>
            <a:p>
              <a:endParaRPr lang="en-US"/>
            </a:p>
          </p:txBody>
        </p:sp>
        <p:sp>
          <p:nvSpPr>
            <p:cNvPr id="674869" name="Line 53"/>
            <p:cNvSpPr>
              <a:spLocks noChangeShapeType="1"/>
            </p:cNvSpPr>
            <p:nvPr/>
          </p:nvSpPr>
          <p:spPr bwMode="auto">
            <a:xfrm>
              <a:off x="2112" y="3072"/>
              <a:ext cx="0" cy="144"/>
            </a:xfrm>
            <a:prstGeom prst="line">
              <a:avLst/>
            </a:prstGeom>
            <a:noFill/>
            <a:ln w="12700">
              <a:solidFill>
                <a:schemeClr val="tx1"/>
              </a:solidFill>
              <a:round/>
            </a:ln>
            <a:effectLst/>
          </p:spPr>
          <p:txBody>
            <a:bodyPr/>
            <a:lstStyle/>
            <a:p>
              <a:endParaRPr lang="en-US"/>
            </a:p>
          </p:txBody>
        </p:sp>
        <p:sp>
          <p:nvSpPr>
            <p:cNvPr id="674870" name="Rectangle 54"/>
            <p:cNvSpPr>
              <a:spLocks noChangeArrowheads="1"/>
            </p:cNvSpPr>
            <p:nvPr/>
          </p:nvSpPr>
          <p:spPr bwMode="auto">
            <a:xfrm>
              <a:off x="1488" y="3072"/>
              <a:ext cx="720" cy="144"/>
            </a:xfrm>
            <a:prstGeom prst="rect">
              <a:avLst/>
            </a:prstGeom>
            <a:noFill/>
            <a:ln w="12700">
              <a:solidFill>
                <a:schemeClr val="tx1"/>
              </a:solidFill>
              <a:miter lim="800000"/>
            </a:ln>
            <a:effectLst/>
          </p:spPr>
          <p:txBody>
            <a:bodyPr wrap="none" anchor="ctr"/>
            <a:lstStyle/>
            <a:p>
              <a:endParaRPr lang="en-US"/>
            </a:p>
          </p:txBody>
        </p:sp>
        <p:sp>
          <p:nvSpPr>
            <p:cNvPr id="674871" name="Line 55"/>
            <p:cNvSpPr>
              <a:spLocks noChangeShapeType="1"/>
            </p:cNvSpPr>
            <p:nvPr/>
          </p:nvSpPr>
          <p:spPr bwMode="auto">
            <a:xfrm>
              <a:off x="2400" y="2832"/>
              <a:ext cx="0" cy="240"/>
            </a:xfrm>
            <a:prstGeom prst="line">
              <a:avLst/>
            </a:prstGeom>
            <a:noFill/>
            <a:ln w="12700">
              <a:solidFill>
                <a:schemeClr val="tx1"/>
              </a:solidFill>
              <a:round/>
              <a:tailEnd type="triangle" w="med" len="med"/>
            </a:ln>
            <a:effectLst/>
          </p:spPr>
          <p:txBody>
            <a:bodyPr/>
            <a:lstStyle/>
            <a:p>
              <a:endParaRPr lang="en-US"/>
            </a:p>
          </p:txBody>
        </p:sp>
        <p:sp>
          <p:nvSpPr>
            <p:cNvPr id="674872" name="Oval 56"/>
            <p:cNvSpPr>
              <a:spLocks noChangeArrowheads="1"/>
            </p:cNvSpPr>
            <p:nvPr/>
          </p:nvSpPr>
          <p:spPr bwMode="auto">
            <a:xfrm>
              <a:off x="2160" y="3120"/>
              <a:ext cx="48" cy="48"/>
            </a:xfrm>
            <a:prstGeom prst="ellipse">
              <a:avLst/>
            </a:prstGeom>
            <a:noFill/>
            <a:ln w="12700">
              <a:noFill/>
              <a:round/>
            </a:ln>
            <a:effectLst/>
          </p:spPr>
          <p:txBody>
            <a:bodyPr wrap="none" anchor="ctr"/>
            <a:lstStyle/>
            <a:p>
              <a:endParaRPr lang="en-US"/>
            </a:p>
          </p:txBody>
        </p:sp>
        <p:cxnSp>
          <p:nvCxnSpPr>
            <p:cNvPr id="674873" name="AutoShape 57"/>
            <p:cNvCxnSpPr>
              <a:cxnSpLocks noChangeShapeType="1"/>
              <a:stCxn id="674872" idx="3"/>
              <a:endCxn id="674870" idx="0"/>
            </p:cNvCxnSpPr>
            <p:nvPr/>
          </p:nvCxnSpPr>
          <p:spPr bwMode="auto">
            <a:xfrm rot="16200000" flipV="1">
              <a:off x="1963" y="2957"/>
              <a:ext cx="89" cy="319"/>
            </a:xfrm>
            <a:prstGeom prst="curvedConnector5">
              <a:avLst>
                <a:gd name="adj1" fmla="val 315727"/>
                <a:gd name="adj2" fmla="val 84949"/>
                <a:gd name="adj3" fmla="val 261796"/>
              </a:avLst>
            </a:prstGeom>
            <a:noFill/>
            <a:ln w="12700">
              <a:solidFill>
                <a:schemeClr val="tx1"/>
              </a:solidFill>
              <a:round/>
              <a:tailEnd type="triangle" w="med" len="med"/>
            </a:ln>
            <a:effectLst/>
          </p:spPr>
        </p:cxnSp>
        <p:sp>
          <p:nvSpPr>
            <p:cNvPr id="674874" name="Rectangle 58"/>
            <p:cNvSpPr>
              <a:spLocks noChangeArrowheads="1"/>
            </p:cNvSpPr>
            <p:nvPr/>
          </p:nvSpPr>
          <p:spPr bwMode="auto">
            <a:xfrm>
              <a:off x="1200" y="2832"/>
              <a:ext cx="741" cy="186"/>
            </a:xfrm>
            <a:prstGeom prst="rect">
              <a:avLst/>
            </a:prstGeom>
            <a:noFill/>
            <a:ln w="12700">
              <a:noFill/>
              <a:miter lim="800000"/>
            </a:ln>
            <a:effectLst/>
          </p:spPr>
          <p:txBody>
            <a:bodyPr wrap="none" lIns="63500" tIns="25400" rIns="63500" bIns="25400">
              <a:spAutoFit/>
            </a:bodyPr>
            <a:lstStyle/>
            <a:p>
              <a:r>
                <a:rPr lang="en-US" sz="1600">
                  <a:solidFill>
                    <a:schemeClr val="tx1"/>
                  </a:solidFill>
                </a:rPr>
                <a:t>sign-extend</a:t>
              </a:r>
              <a:endParaRPr lang="en-US" sz="1600">
                <a:solidFill>
                  <a:schemeClr val="tx1"/>
                </a:solidFill>
              </a:endParaRPr>
            </a:p>
          </p:txBody>
        </p:sp>
        <p:sp>
          <p:nvSpPr>
            <p:cNvPr id="674875" name="Line 59"/>
            <p:cNvSpPr>
              <a:spLocks noChangeShapeType="1"/>
            </p:cNvSpPr>
            <p:nvPr/>
          </p:nvSpPr>
          <p:spPr bwMode="auto">
            <a:xfrm>
              <a:off x="2160" y="3216"/>
              <a:ext cx="0" cy="192"/>
            </a:xfrm>
            <a:prstGeom prst="line">
              <a:avLst/>
            </a:prstGeom>
            <a:noFill/>
            <a:ln w="12700">
              <a:solidFill>
                <a:schemeClr val="tx1"/>
              </a:solidFill>
              <a:round/>
            </a:ln>
            <a:effectLst/>
          </p:spPr>
          <p:txBody>
            <a:bodyPr/>
            <a:lstStyle/>
            <a:p>
              <a:endParaRPr lang="en-US"/>
            </a:p>
          </p:txBody>
        </p:sp>
        <p:sp>
          <p:nvSpPr>
            <p:cNvPr id="674876" name="Line 60"/>
            <p:cNvSpPr>
              <a:spLocks noChangeShapeType="1"/>
            </p:cNvSpPr>
            <p:nvPr/>
          </p:nvSpPr>
          <p:spPr bwMode="auto">
            <a:xfrm>
              <a:off x="2160" y="3408"/>
              <a:ext cx="1056" cy="0"/>
            </a:xfrm>
            <a:prstGeom prst="line">
              <a:avLst/>
            </a:prstGeom>
            <a:noFill/>
            <a:ln w="12700">
              <a:solidFill>
                <a:schemeClr val="tx1"/>
              </a:solidFill>
              <a:round/>
              <a:tailEnd type="triangle" w="med" len="med"/>
            </a:ln>
            <a:effectLst/>
          </p:spPr>
          <p:txBody>
            <a:bodyPr/>
            <a:lstStyle/>
            <a:p>
              <a:endParaRPr lang="en-US"/>
            </a:p>
          </p:txBody>
        </p:sp>
        <p:sp>
          <p:nvSpPr>
            <p:cNvPr id="674877" name="Line 61"/>
            <p:cNvSpPr>
              <a:spLocks noChangeShapeType="1"/>
            </p:cNvSpPr>
            <p:nvPr/>
          </p:nvSpPr>
          <p:spPr bwMode="auto">
            <a:xfrm flipV="1">
              <a:off x="2208" y="3696"/>
              <a:ext cx="0" cy="384"/>
            </a:xfrm>
            <a:prstGeom prst="line">
              <a:avLst/>
            </a:prstGeom>
            <a:noFill/>
            <a:ln w="12700">
              <a:solidFill>
                <a:schemeClr val="tx1"/>
              </a:solidFill>
              <a:round/>
              <a:tailEnd type="triangle" w="med" len="med"/>
            </a:ln>
            <a:effectLst/>
          </p:spPr>
          <p:txBody>
            <a:bodyPr/>
            <a:lstStyle/>
            <a:p>
              <a:endParaRPr lang="en-US"/>
            </a:p>
          </p:txBody>
        </p:sp>
        <p:sp>
          <p:nvSpPr>
            <p:cNvPr id="674878" name="Line 62"/>
            <p:cNvSpPr>
              <a:spLocks noChangeShapeType="1"/>
            </p:cNvSpPr>
            <p:nvPr/>
          </p:nvSpPr>
          <p:spPr bwMode="auto">
            <a:xfrm>
              <a:off x="2208" y="4080"/>
              <a:ext cx="2256" cy="0"/>
            </a:xfrm>
            <a:prstGeom prst="line">
              <a:avLst/>
            </a:prstGeom>
            <a:noFill/>
            <a:ln w="12700">
              <a:solidFill>
                <a:schemeClr val="tx1"/>
              </a:solidFill>
              <a:round/>
            </a:ln>
            <a:effectLst/>
          </p:spPr>
          <p:txBody>
            <a:bodyPr/>
            <a:lstStyle/>
            <a:p>
              <a:endParaRPr lang="en-US"/>
            </a:p>
          </p:txBody>
        </p:sp>
        <p:sp>
          <p:nvSpPr>
            <p:cNvPr id="674879" name="Line 63"/>
            <p:cNvSpPr>
              <a:spLocks noChangeShapeType="1"/>
            </p:cNvSpPr>
            <p:nvPr/>
          </p:nvSpPr>
          <p:spPr bwMode="auto">
            <a:xfrm flipV="1">
              <a:off x="4464" y="3552"/>
              <a:ext cx="0" cy="144"/>
            </a:xfrm>
            <a:prstGeom prst="line">
              <a:avLst/>
            </a:prstGeom>
            <a:noFill/>
            <a:ln w="12700">
              <a:solidFill>
                <a:schemeClr val="tx1"/>
              </a:solidFill>
              <a:round/>
            </a:ln>
            <a:effectLst/>
          </p:spPr>
          <p:txBody>
            <a:bodyPr/>
            <a:lstStyle/>
            <a:p>
              <a:endParaRPr lang="en-US"/>
            </a:p>
          </p:txBody>
        </p:sp>
        <p:sp>
          <p:nvSpPr>
            <p:cNvPr id="674880" name="Rectangle 64"/>
            <p:cNvSpPr>
              <a:spLocks noChangeArrowheads="1"/>
            </p:cNvSpPr>
            <p:nvPr/>
          </p:nvSpPr>
          <p:spPr bwMode="auto">
            <a:xfrm>
              <a:off x="1200" y="2304"/>
              <a:ext cx="2929" cy="186"/>
            </a:xfrm>
            <a:prstGeom prst="rect">
              <a:avLst/>
            </a:prstGeom>
            <a:noFill/>
            <a:ln w="12700">
              <a:noFill/>
              <a:miter lim="800000"/>
            </a:ln>
            <a:effectLst/>
          </p:spPr>
          <p:txBody>
            <a:bodyPr wrap="none" lIns="63500" tIns="25400" rIns="63500" bIns="25400">
              <a:spAutoFit/>
            </a:bodyPr>
            <a:lstStyle/>
            <a:p>
              <a:r>
                <a:rPr lang="en-US" sz="1600" dirty="0">
                  <a:solidFill>
                    <a:schemeClr val="tx1"/>
                  </a:solidFill>
                </a:rPr>
                <a:t>from the low order 16 bits of the branch instruction</a:t>
              </a:r>
              <a:endParaRPr lang="en-US" sz="1600" dirty="0">
                <a:solidFill>
                  <a:schemeClr val="tx1"/>
                </a:solidFill>
              </a:endParaRPr>
            </a:p>
          </p:txBody>
        </p:sp>
        <p:sp>
          <p:nvSpPr>
            <p:cNvPr id="674881" name="Line 65"/>
            <p:cNvSpPr>
              <a:spLocks noChangeShapeType="1"/>
            </p:cNvSpPr>
            <p:nvPr/>
          </p:nvSpPr>
          <p:spPr bwMode="auto">
            <a:xfrm>
              <a:off x="2784" y="3072"/>
              <a:ext cx="0" cy="144"/>
            </a:xfrm>
            <a:prstGeom prst="line">
              <a:avLst/>
            </a:prstGeom>
            <a:noFill/>
            <a:ln w="12700">
              <a:solidFill>
                <a:schemeClr val="tx1"/>
              </a:solidFill>
              <a:round/>
            </a:ln>
            <a:effectLst/>
          </p:spPr>
          <p:txBody>
            <a:bodyPr/>
            <a:lstStyle/>
            <a:p>
              <a:endParaRPr lang="en-US"/>
            </a:p>
          </p:txBody>
        </p:sp>
        <p:sp>
          <p:nvSpPr>
            <p:cNvPr id="674882" name="Rectangle 66"/>
            <p:cNvSpPr>
              <a:spLocks noChangeArrowheads="1"/>
            </p:cNvSpPr>
            <p:nvPr/>
          </p:nvSpPr>
          <p:spPr bwMode="auto">
            <a:xfrm>
              <a:off x="4320" y="3264"/>
              <a:ext cx="678" cy="340"/>
            </a:xfrm>
            <a:prstGeom prst="rect">
              <a:avLst/>
            </a:prstGeom>
            <a:noFill/>
            <a:ln w="12700">
              <a:noFill/>
              <a:miter lim="800000"/>
            </a:ln>
            <a:effectLst/>
          </p:spPr>
          <p:txBody>
            <a:bodyPr wrap="none" lIns="63500" tIns="25400" rIns="63500" bIns="25400">
              <a:spAutoFit/>
            </a:bodyPr>
            <a:lstStyle/>
            <a:p>
              <a:pPr algn="r"/>
              <a:r>
                <a:rPr lang="en-US" sz="1600">
                  <a:solidFill>
                    <a:schemeClr val="tx1"/>
                  </a:solidFill>
                </a:rPr>
                <a:t>branch dst</a:t>
              </a:r>
              <a:endParaRPr lang="en-US" sz="1600">
                <a:solidFill>
                  <a:schemeClr val="tx1"/>
                </a:solidFill>
              </a:endParaRPr>
            </a:p>
            <a:p>
              <a:pPr algn="r"/>
              <a:r>
                <a:rPr lang="en-US" sz="1600">
                  <a:solidFill>
                    <a:schemeClr val="tx1"/>
                  </a:solidFill>
                </a:rPr>
                <a:t>address</a:t>
              </a:r>
              <a:endParaRPr lang="en-US" sz="1600">
                <a:solidFill>
                  <a:schemeClr val="tx1"/>
                </a:solidFill>
              </a:endParaRPr>
            </a:p>
          </p:txBody>
        </p:sp>
        <p:grpSp>
          <p:nvGrpSpPr>
            <p:cNvPr id="4" name="Group 67"/>
            <p:cNvGrpSpPr/>
            <p:nvPr/>
          </p:nvGrpSpPr>
          <p:grpSpPr bwMode="auto">
            <a:xfrm>
              <a:off x="4320" y="3696"/>
              <a:ext cx="240" cy="254"/>
              <a:chOff x="4896" y="3696"/>
              <a:chExt cx="240" cy="254"/>
            </a:xfrm>
          </p:grpSpPr>
          <p:sp>
            <p:nvSpPr>
              <p:cNvPr id="674884" name="Oval 68"/>
              <p:cNvSpPr>
                <a:spLocks noChangeArrowheads="1"/>
              </p:cNvSpPr>
              <p:nvPr/>
            </p:nvSpPr>
            <p:spPr bwMode="auto">
              <a:xfrm>
                <a:off x="4896" y="3696"/>
                <a:ext cx="240" cy="240"/>
              </a:xfrm>
              <a:prstGeom prst="ellipse">
                <a:avLst/>
              </a:prstGeom>
              <a:noFill/>
              <a:ln w="12700">
                <a:solidFill>
                  <a:schemeClr val="tx1"/>
                </a:solidFill>
                <a:round/>
              </a:ln>
              <a:effectLst/>
            </p:spPr>
            <p:txBody>
              <a:bodyPr wrap="none" anchor="ctr"/>
              <a:lstStyle/>
              <a:p>
                <a:endParaRPr lang="en-US"/>
              </a:p>
            </p:txBody>
          </p:sp>
          <p:sp>
            <p:nvSpPr>
              <p:cNvPr id="674885" name="Text Box 69"/>
              <p:cNvSpPr txBox="1">
                <a:spLocks noChangeArrowheads="1"/>
              </p:cNvSpPr>
              <p:nvPr/>
            </p:nvSpPr>
            <p:spPr bwMode="auto">
              <a:xfrm>
                <a:off x="4896" y="3719"/>
                <a:ext cx="186" cy="231"/>
              </a:xfrm>
              <a:prstGeom prst="rect">
                <a:avLst/>
              </a:prstGeom>
              <a:noFill/>
              <a:ln w="12700">
                <a:noFill/>
                <a:miter lim="800000"/>
              </a:ln>
              <a:effectLst/>
            </p:spPr>
            <p:txBody>
              <a:bodyPr>
                <a:spAutoFit/>
              </a:bodyPr>
              <a:lstStyle/>
              <a:p>
                <a:r>
                  <a:rPr lang="en-US">
                    <a:solidFill>
                      <a:schemeClr val="tx1"/>
                    </a:solidFill>
                  </a:rPr>
                  <a:t>?</a:t>
                </a:r>
                <a:endParaRPr lang="en-US">
                  <a:solidFill>
                    <a:schemeClr val="tx1"/>
                  </a:solidFill>
                </a:endParaRPr>
              </a:p>
            </p:txBody>
          </p:sp>
        </p:grpSp>
        <p:sp>
          <p:nvSpPr>
            <p:cNvPr id="674886" name="Line 70"/>
            <p:cNvSpPr>
              <a:spLocks noChangeShapeType="1"/>
            </p:cNvSpPr>
            <p:nvPr/>
          </p:nvSpPr>
          <p:spPr bwMode="auto">
            <a:xfrm flipV="1">
              <a:off x="4464" y="3936"/>
              <a:ext cx="0" cy="144"/>
            </a:xfrm>
            <a:prstGeom prst="line">
              <a:avLst/>
            </a:prstGeom>
            <a:noFill/>
            <a:ln w="12700">
              <a:solidFill>
                <a:schemeClr val="tx1"/>
              </a:solidFill>
              <a:round/>
            </a:ln>
            <a:effectLst/>
          </p:spPr>
          <p:txBody>
            <a:bodyPr/>
            <a:lstStyle/>
            <a:p>
              <a:endParaRPr lang="en-US"/>
            </a:p>
          </p:txBody>
        </p:sp>
        <p:grpSp>
          <p:nvGrpSpPr>
            <p:cNvPr id="5" name="Group 71"/>
            <p:cNvGrpSpPr/>
            <p:nvPr/>
          </p:nvGrpSpPr>
          <p:grpSpPr bwMode="auto">
            <a:xfrm>
              <a:off x="3216" y="3456"/>
              <a:ext cx="288" cy="480"/>
              <a:chOff x="1392" y="2880"/>
              <a:chExt cx="288" cy="480"/>
            </a:xfrm>
          </p:grpSpPr>
          <p:sp>
            <p:nvSpPr>
              <p:cNvPr id="674888" name="Line 72"/>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674889" name="Line 73"/>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674890" name="Line 74"/>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674891" name="Line 75"/>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674892" name="Line 76"/>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674893" name="Line 77"/>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674894" name="Line 78"/>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674895" name="Rectangle 79"/>
            <p:cNvSpPr>
              <a:spLocks noChangeArrowheads="1"/>
            </p:cNvSpPr>
            <p:nvPr/>
          </p:nvSpPr>
          <p:spPr bwMode="auto">
            <a:xfrm>
              <a:off x="3216" y="3600"/>
              <a:ext cx="279" cy="166"/>
            </a:xfrm>
            <a:prstGeom prst="rect">
              <a:avLst/>
            </a:prstGeom>
            <a:noFill/>
            <a:ln w="12700">
              <a:noFill/>
              <a:miter lim="800000"/>
            </a:ln>
            <a:effectLst/>
          </p:spPr>
          <p:txBody>
            <a:bodyPr wrap="none" lIns="63500" tIns="25400" rIns="63500" bIns="25400">
              <a:spAutoFit/>
            </a:bodyPr>
            <a:lstStyle/>
            <a:p>
              <a:r>
                <a:rPr lang="en-US" sz="1400">
                  <a:solidFill>
                    <a:schemeClr val="tx1"/>
                  </a:solidFill>
                </a:rPr>
                <a:t>Add</a:t>
              </a:r>
              <a:endParaRPr lang="en-US" sz="1400">
                <a:solidFill>
                  <a:schemeClr val="tx1"/>
                </a:solidFill>
              </a:endParaRPr>
            </a:p>
          </p:txBody>
        </p:sp>
        <p:sp>
          <p:nvSpPr>
            <p:cNvPr id="674896" name="Line 80"/>
            <p:cNvSpPr>
              <a:spLocks noChangeShapeType="1"/>
            </p:cNvSpPr>
            <p:nvPr/>
          </p:nvSpPr>
          <p:spPr bwMode="auto">
            <a:xfrm flipV="1">
              <a:off x="2928" y="3840"/>
              <a:ext cx="288" cy="0"/>
            </a:xfrm>
            <a:prstGeom prst="line">
              <a:avLst/>
            </a:prstGeom>
            <a:noFill/>
            <a:ln w="12700">
              <a:solidFill>
                <a:schemeClr val="tx1"/>
              </a:solidFill>
              <a:round/>
              <a:tailEnd type="triangle" w="med" len="med"/>
            </a:ln>
            <a:effectLst/>
          </p:spPr>
          <p:txBody>
            <a:bodyPr/>
            <a:lstStyle/>
            <a:p>
              <a:endParaRPr lang="en-US"/>
            </a:p>
          </p:txBody>
        </p:sp>
        <p:sp>
          <p:nvSpPr>
            <p:cNvPr id="674897" name="Rectangle 81"/>
            <p:cNvSpPr>
              <a:spLocks noChangeArrowheads="1"/>
            </p:cNvSpPr>
            <p:nvPr/>
          </p:nvSpPr>
          <p:spPr bwMode="auto">
            <a:xfrm>
              <a:off x="2784" y="3744"/>
              <a:ext cx="142" cy="166"/>
            </a:xfrm>
            <a:prstGeom prst="rect">
              <a:avLst/>
            </a:prstGeom>
            <a:noFill/>
            <a:ln w="12700">
              <a:noFill/>
              <a:miter lim="800000"/>
            </a:ln>
            <a:effectLst/>
          </p:spPr>
          <p:txBody>
            <a:bodyPr wrap="none" lIns="63500" tIns="25400" rIns="63500" bIns="25400">
              <a:spAutoFit/>
            </a:bodyPr>
            <a:lstStyle/>
            <a:p>
              <a:r>
                <a:rPr lang="en-US" sz="1400">
                  <a:solidFill>
                    <a:schemeClr val="tx1"/>
                  </a:solidFill>
                </a:rPr>
                <a:t>4</a:t>
              </a:r>
              <a:endParaRPr lang="en-US" sz="1400">
                <a:solidFill>
                  <a:schemeClr val="tx1"/>
                </a:solidFill>
              </a:endParaRPr>
            </a:p>
          </p:txBody>
        </p:sp>
        <p:sp>
          <p:nvSpPr>
            <p:cNvPr id="674898" name="Line 82"/>
            <p:cNvSpPr>
              <a:spLocks noChangeShapeType="1"/>
            </p:cNvSpPr>
            <p:nvPr/>
          </p:nvSpPr>
          <p:spPr bwMode="auto">
            <a:xfrm flipH="1">
              <a:off x="2928" y="3792"/>
              <a:ext cx="96" cy="96"/>
            </a:xfrm>
            <a:prstGeom prst="line">
              <a:avLst/>
            </a:prstGeom>
            <a:noFill/>
            <a:ln w="28575">
              <a:solidFill>
                <a:schemeClr val="accent1"/>
              </a:solidFill>
              <a:round/>
            </a:ln>
            <a:effectLst/>
          </p:spPr>
          <p:txBody>
            <a:bodyPr/>
            <a:lstStyle/>
            <a:p>
              <a:endParaRPr lang="en-US"/>
            </a:p>
          </p:txBody>
        </p:sp>
        <p:sp>
          <p:nvSpPr>
            <p:cNvPr id="674899" name="Rectangle 83"/>
            <p:cNvSpPr>
              <a:spLocks noChangeArrowheads="1"/>
            </p:cNvSpPr>
            <p:nvPr/>
          </p:nvSpPr>
          <p:spPr bwMode="auto">
            <a:xfrm>
              <a:off x="2976" y="3792"/>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67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74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748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748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19" grpId="0" bldLvl="2"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body" idx="1"/>
          </p:nvPr>
        </p:nvSpPr>
        <p:spPr>
          <a:xfrm>
            <a:off x="457200" y="914400"/>
            <a:ext cx="8458200" cy="5365058"/>
          </a:xfrm>
          <a:noFill/>
        </p:spPr>
        <p:txBody>
          <a:bodyPr lIns="90488" tIns="44450" rIns="90488" bIns="44450"/>
          <a:lstStyle/>
          <a:p>
            <a:pPr marL="342900" indent="-342900">
              <a:spcBef>
                <a:spcPts val="1200"/>
              </a:spcBef>
            </a:pPr>
            <a:r>
              <a:rPr lang="zh-CN" altLang="en-US" dirty="0"/>
              <a:t>我们已经有了</a:t>
            </a:r>
            <a:r>
              <a:rPr lang="en-US" dirty="0" smtClean="0"/>
              <a:t>  </a:t>
            </a:r>
            <a:r>
              <a:rPr lang="en-US" dirty="0" err="1" smtClean="0">
                <a:latin typeface="Courier New" panose="02070309020205020404" pitchFamily="49" charset="0"/>
              </a:rPr>
              <a:t>beq</a:t>
            </a:r>
            <a:r>
              <a:rPr lang="zh-CN" altLang="en-US" dirty="0" smtClean="0">
                <a:latin typeface="Courier New" panose="02070309020205020404" pitchFamily="49" charset="0"/>
              </a:rPr>
              <a:t>（如果相等则分支）</a:t>
            </a:r>
            <a:r>
              <a:rPr lang="zh-CN" altLang="en-US" dirty="0" smtClean="0"/>
              <a:t>，</a:t>
            </a:r>
            <a:r>
              <a:rPr lang="en-US" dirty="0" smtClean="0"/>
              <a:t> </a:t>
            </a:r>
            <a:r>
              <a:rPr lang="en-US" dirty="0" err="1" smtClean="0">
                <a:latin typeface="Courier New" panose="02070309020205020404" pitchFamily="49" charset="0"/>
              </a:rPr>
              <a:t>bne</a:t>
            </a:r>
            <a:r>
              <a:rPr lang="zh-CN" altLang="en-US" dirty="0" smtClean="0">
                <a:latin typeface="Courier New" panose="02070309020205020404" pitchFamily="49" charset="0"/>
              </a:rPr>
              <a:t>（如果不等则分支）</a:t>
            </a:r>
            <a:r>
              <a:rPr lang="zh-CN" altLang="en-US" dirty="0" smtClean="0"/>
              <a:t>，但是其他分支呢</a:t>
            </a:r>
            <a:r>
              <a:rPr lang="en-US" dirty="0" smtClean="0"/>
              <a:t>(</a:t>
            </a:r>
            <a:r>
              <a:rPr lang="zh-CN" altLang="en-US" dirty="0" smtClean="0"/>
              <a:t>例如，如果小于则分支</a:t>
            </a:r>
            <a:r>
              <a:rPr lang="en-US" dirty="0" smtClean="0"/>
              <a:t>)</a:t>
            </a:r>
            <a:r>
              <a:rPr lang="zh-CN" altLang="en-US" dirty="0" smtClean="0"/>
              <a:t>？对此，我们需要另一条指令</a:t>
            </a:r>
            <a:r>
              <a:rPr lang="en-US" dirty="0" smtClean="0"/>
              <a:t> </a:t>
            </a:r>
            <a:r>
              <a:rPr lang="en-US" dirty="0" err="1" smtClean="0">
                <a:latin typeface="Courier New" panose="02070309020205020404" pitchFamily="49" charset="0"/>
              </a:rPr>
              <a:t>slt</a:t>
            </a:r>
            <a:r>
              <a:rPr lang="zh-CN" altLang="en-US" dirty="0" smtClean="0">
                <a:latin typeface="Courier New" panose="02070309020205020404" pitchFamily="49" charset="0"/>
              </a:rPr>
              <a:t>（小于则置位）</a:t>
            </a:r>
            <a:endParaRPr lang="en-US" dirty="0">
              <a:latin typeface="Courier New" panose="02070309020205020404" pitchFamily="49" charset="0"/>
            </a:endParaRPr>
          </a:p>
          <a:p>
            <a:pPr marL="342900" indent="-342900">
              <a:spcBef>
                <a:spcPts val="1200"/>
              </a:spcBef>
            </a:pPr>
            <a:r>
              <a:rPr lang="zh-CN" altLang="en-US" dirty="0" smtClean="0"/>
              <a:t>小于则置位指令</a:t>
            </a:r>
            <a:r>
              <a:rPr lang="en-US" dirty="0" smtClean="0"/>
              <a:t>:</a:t>
            </a:r>
            <a:endParaRPr lang="en-US" dirty="0"/>
          </a:p>
          <a:p>
            <a:pPr marL="342900" indent="-342900">
              <a:spcBef>
                <a:spcPts val="1200"/>
              </a:spcBef>
              <a:buFont typeface="Wingdings" panose="05000000000000000000" pitchFamily="2" charset="2"/>
              <a:buNone/>
            </a:pPr>
            <a:r>
              <a:rPr lang="en-US" dirty="0">
                <a:latin typeface="Courier New" panose="02070309020205020404" pitchFamily="49" charset="0"/>
              </a:rPr>
              <a:t>	</a:t>
            </a:r>
            <a:r>
              <a:rPr lang="en-US" sz="2000" dirty="0">
                <a:latin typeface="Courier New" panose="02070309020205020404" pitchFamily="49" charset="0"/>
              </a:rPr>
              <a:t> </a:t>
            </a:r>
            <a:r>
              <a:rPr lang="en-US" sz="2000" dirty="0" err="1">
                <a:latin typeface="Courier New" panose="02070309020205020404" pitchFamily="49" charset="0"/>
              </a:rPr>
              <a:t>slt</a:t>
            </a:r>
            <a:r>
              <a:rPr lang="en-US" sz="2000" dirty="0">
                <a:latin typeface="Courier New" panose="02070309020205020404" pitchFamily="49" charset="0"/>
              </a:rPr>
              <a:t> $t0, $s0, $s1 	# if $s0 &lt; $s1 	then</a:t>
            </a:r>
            <a:br>
              <a:rPr lang="en-US" sz="2000" dirty="0">
                <a:latin typeface="Courier New" panose="02070309020205020404" pitchFamily="49" charset="0"/>
              </a:rPr>
            </a:br>
            <a:r>
              <a:rPr lang="en-US" sz="2000" dirty="0">
                <a:latin typeface="Courier New" panose="02070309020205020404" pitchFamily="49" charset="0"/>
              </a:rPr>
              <a:t>				# $t0 = 1		else </a:t>
            </a:r>
            <a:br>
              <a:rPr lang="en-US" sz="2000" dirty="0">
                <a:latin typeface="Courier New" panose="02070309020205020404" pitchFamily="49" charset="0"/>
              </a:rPr>
            </a:br>
            <a:r>
              <a:rPr lang="en-US" sz="2000" dirty="0">
                <a:latin typeface="Courier New" panose="02070309020205020404" pitchFamily="49" charset="0"/>
              </a:rPr>
              <a:t>				# $t0 = 0</a:t>
            </a:r>
            <a:endParaRPr lang="en-US" sz="2000" dirty="0"/>
          </a:p>
          <a:p>
            <a:pPr marL="342900" indent="-342900">
              <a:spcBef>
                <a:spcPts val="1200"/>
              </a:spcBef>
            </a:pPr>
            <a:r>
              <a:rPr lang="zh-CN" altLang="en-US" dirty="0" smtClean="0"/>
              <a:t>指令格式 </a:t>
            </a:r>
            <a:r>
              <a:rPr lang="en-US" dirty="0" smtClean="0"/>
              <a:t>(</a:t>
            </a:r>
            <a:r>
              <a:rPr lang="en-US" dirty="0" smtClean="0">
                <a:solidFill>
                  <a:schemeClr val="accent1"/>
                </a:solidFill>
              </a:rPr>
              <a:t>R</a:t>
            </a:r>
            <a:r>
              <a:rPr lang="en-US" dirty="0" smtClean="0"/>
              <a:t> </a:t>
            </a:r>
            <a:r>
              <a:rPr lang="zh-CN" altLang="en-US" dirty="0" smtClean="0"/>
              <a:t>型</a:t>
            </a:r>
            <a:r>
              <a:rPr lang="en-US" dirty="0" smtClean="0"/>
              <a:t>):</a:t>
            </a:r>
            <a:endParaRPr lang="en-US" dirty="0" smtClean="0"/>
          </a:p>
          <a:p>
            <a:pPr marL="342900" indent="-342900">
              <a:spcBef>
                <a:spcPts val="1200"/>
              </a:spcBef>
            </a:pPr>
            <a:endParaRPr lang="en-US" dirty="0" smtClean="0"/>
          </a:p>
          <a:p>
            <a:pPr marL="342900" indent="-342900">
              <a:spcBef>
                <a:spcPts val="1200"/>
              </a:spcBef>
            </a:pPr>
            <a:r>
              <a:rPr lang="en-US" altLang="zh-CN" dirty="0" err="1">
                <a:latin typeface="Courier New" panose="02070309020205020404" pitchFamily="49" charset="0"/>
                <a:cs typeface="Courier New" panose="02070309020205020404" pitchFamily="49" charset="0"/>
              </a:rPr>
              <a:t>s</a:t>
            </a:r>
            <a:r>
              <a:rPr lang="en-US" dirty="0" err="1" smtClean="0">
                <a:latin typeface="Courier New" panose="02070309020205020404" pitchFamily="49" charset="0"/>
                <a:cs typeface="Courier New" panose="02070309020205020404" pitchFamily="49" charset="0"/>
              </a:rPr>
              <a:t>lt</a:t>
            </a:r>
            <a:r>
              <a:rPr lang="zh-CN" altLang="en-US" dirty="0" smtClean="0">
                <a:latin typeface="Courier New" panose="02070309020205020404" pitchFamily="49" charset="0"/>
                <a:cs typeface="Courier New" panose="02070309020205020404" pitchFamily="49" charset="0"/>
              </a:rPr>
              <a:t>的其他版本</a:t>
            </a:r>
            <a:endParaRPr lang="en-US" dirty="0" smtClean="0">
              <a:latin typeface="Courier New" panose="02070309020205020404" pitchFamily="49" charset="0"/>
              <a:cs typeface="Courier New" panose="02070309020205020404" pitchFamily="49" charset="0"/>
            </a:endParaRPr>
          </a:p>
          <a:p>
            <a:pPr marL="342900" indent="-342900">
              <a:spcBef>
                <a:spcPts val="1200"/>
              </a:spcBef>
              <a:buNone/>
            </a:pPr>
            <a:r>
              <a:rPr lang="en-US" sz="2000" dirty="0" smtClean="0">
                <a:latin typeface="Courier New" panose="02070309020205020404" pitchFamily="49" charset="0"/>
              </a:rPr>
              <a:t>   </a:t>
            </a:r>
            <a:r>
              <a:rPr lang="en-US" sz="2000" dirty="0" err="1" smtClean="0">
                <a:latin typeface="Courier New" panose="02070309020205020404" pitchFamily="49" charset="0"/>
              </a:rPr>
              <a:t>slti</a:t>
            </a:r>
            <a:r>
              <a:rPr lang="en-US" sz="2000" dirty="0" smtClean="0">
                <a:latin typeface="Courier New" panose="02070309020205020404" pitchFamily="49" charset="0"/>
              </a:rPr>
              <a:t> $t0, $s0, 25	# if $s0 &lt; 25 then $t0=1 ...</a:t>
            </a:r>
            <a:endParaRPr lang="en-US" sz="2000" dirty="0" smtClean="0">
              <a:latin typeface="Courier New" panose="02070309020205020404" pitchFamily="49" charset="0"/>
            </a:endParaRPr>
          </a:p>
          <a:p>
            <a:pPr marL="342900" indent="-342900">
              <a:spcBef>
                <a:spcPts val="1200"/>
              </a:spcBef>
              <a:buNone/>
            </a:pPr>
            <a:r>
              <a:rPr lang="en-US" sz="2000" dirty="0" smtClean="0">
                <a:latin typeface="Courier New" panose="02070309020205020404" pitchFamily="49" charset="0"/>
              </a:rPr>
              <a:t>   </a:t>
            </a:r>
            <a:r>
              <a:rPr lang="en-US" sz="2000" dirty="0" err="1" smtClean="0">
                <a:latin typeface="Courier New" panose="02070309020205020404" pitchFamily="49" charset="0"/>
              </a:rPr>
              <a:t>sltu</a:t>
            </a:r>
            <a:r>
              <a:rPr lang="en-US" sz="2000" dirty="0" smtClean="0">
                <a:latin typeface="Courier New" panose="02070309020205020404" pitchFamily="49" charset="0"/>
              </a:rPr>
              <a:t> $t0, $s0, $s1	# if $s0 &lt; $s1 then $t0=1 ...</a:t>
            </a:r>
            <a:endParaRPr lang="en-US" sz="2000" dirty="0" smtClean="0">
              <a:latin typeface="Courier New" panose="02070309020205020404" pitchFamily="49" charset="0"/>
            </a:endParaRPr>
          </a:p>
          <a:p>
            <a:pPr marL="342900" indent="-342900">
              <a:spcBef>
                <a:spcPts val="1200"/>
              </a:spcBef>
              <a:buNone/>
            </a:pPr>
            <a:r>
              <a:rPr lang="en-US" sz="2000" dirty="0" smtClean="0">
                <a:latin typeface="Courier New" panose="02070309020205020404" pitchFamily="49" charset="0"/>
              </a:rPr>
              <a:t>   </a:t>
            </a:r>
            <a:r>
              <a:rPr lang="en-US" sz="2000" dirty="0" err="1" smtClean="0">
                <a:latin typeface="Courier New" panose="02070309020205020404" pitchFamily="49" charset="0"/>
              </a:rPr>
              <a:t>sltiu</a:t>
            </a:r>
            <a:r>
              <a:rPr lang="en-US" sz="2000" dirty="0" smtClean="0">
                <a:latin typeface="Courier New" panose="02070309020205020404" pitchFamily="49" charset="0"/>
              </a:rPr>
              <a:t> $t0, $s0, 25	# if $s0 &lt; 25 then $t0=1 ...	</a:t>
            </a:r>
            <a:endParaRPr lang="en-US" sz="2000" dirty="0" smtClean="0"/>
          </a:p>
        </p:txBody>
      </p:sp>
      <p:sp>
        <p:nvSpPr>
          <p:cNvPr id="697347" name="Rectangle 3"/>
          <p:cNvSpPr>
            <a:spLocks noChangeArrowheads="1"/>
          </p:cNvSpPr>
          <p:nvPr/>
        </p:nvSpPr>
        <p:spPr bwMode="auto">
          <a:xfrm>
            <a:off x="225425" y="312738"/>
            <a:ext cx="1954213" cy="477837"/>
          </a:xfrm>
          <a:prstGeom prst="rect">
            <a:avLst/>
          </a:prstGeom>
          <a:noFill/>
          <a:ln w="12700">
            <a:noFill/>
            <a:miter lim="800000"/>
          </a:ln>
          <a:effectLst/>
        </p:spPr>
        <p:txBody>
          <a:bodyPr wrap="none" anchor="ctr"/>
          <a:lstStyle/>
          <a:p>
            <a:endParaRPr lang="en-US"/>
          </a:p>
        </p:txBody>
      </p:sp>
      <p:sp>
        <p:nvSpPr>
          <p:cNvPr id="697348" name="Rectangle 4"/>
          <p:cNvSpPr>
            <a:spLocks noChangeArrowheads="1"/>
          </p:cNvSpPr>
          <p:nvPr/>
        </p:nvSpPr>
        <p:spPr bwMode="auto">
          <a:xfrm>
            <a:off x="8667750" y="6430963"/>
            <a:ext cx="250825" cy="388937"/>
          </a:xfrm>
          <a:prstGeom prst="rect">
            <a:avLst/>
          </a:prstGeom>
          <a:noFill/>
          <a:ln w="12700">
            <a:noFill/>
            <a:miter lim="800000"/>
          </a:ln>
          <a:effectLst/>
        </p:spPr>
        <p:txBody>
          <a:bodyPr wrap="none" lIns="19050" tIns="26988" rIns="19050" bIns="26988"/>
          <a:lstStyle/>
          <a:p>
            <a:pPr defTabSz="904875">
              <a:lnSpc>
                <a:spcPts val="2100"/>
              </a:lnSpc>
            </a:pPr>
            <a:r>
              <a:rPr lang="en-US">
                <a:solidFill>
                  <a:srgbClr val="000000"/>
                </a:solidFill>
              </a:rPr>
              <a:t>2</a:t>
            </a:r>
            <a:endParaRPr lang="en-US">
              <a:solidFill>
                <a:srgbClr val="000000"/>
              </a:solidFill>
            </a:endParaRPr>
          </a:p>
        </p:txBody>
      </p:sp>
      <p:sp>
        <p:nvSpPr>
          <p:cNvPr id="697349" name="Rectangle 5"/>
          <p:cNvSpPr>
            <a:spLocks noGrp="1" noChangeArrowheads="1"/>
          </p:cNvSpPr>
          <p:nvPr>
            <p:ph type="title"/>
          </p:nvPr>
        </p:nvSpPr>
        <p:spPr>
          <a:xfrm>
            <a:off x="533400" y="304800"/>
            <a:ext cx="8153400" cy="464614"/>
          </a:xfrm>
          <a:noFill/>
        </p:spPr>
        <p:txBody>
          <a:bodyPr lIns="90488" tIns="44450" rIns="90488" bIns="44450" anchor="ctr"/>
          <a:lstStyle/>
          <a:p>
            <a:r>
              <a:rPr lang="zh-CN" altLang="en-US" dirty="0" smtClean="0">
                <a:latin typeface="宋体" panose="02010600030101010101" pitchFamily="2" charset="-122"/>
                <a:ea typeface="宋体" panose="02010600030101010101" pitchFamily="2" charset="-122"/>
              </a:rPr>
              <a:t>分支指令</a:t>
            </a:r>
            <a:endParaRPr lang="en-US" dirty="0">
              <a:latin typeface="宋体" panose="02010600030101010101" pitchFamily="2" charset="-122"/>
              <a:ea typeface="宋体" panose="02010600030101010101" pitchFamily="2" charset="-122"/>
            </a:endParaRPr>
          </a:p>
        </p:txBody>
      </p:sp>
      <p:sp>
        <p:nvSpPr>
          <p:cNvPr id="697350" name="Rectangle 6"/>
          <p:cNvSpPr>
            <a:spLocks noChangeArrowheads="1"/>
          </p:cNvSpPr>
          <p:nvPr/>
        </p:nvSpPr>
        <p:spPr bwMode="auto">
          <a:xfrm>
            <a:off x="1371600" y="4114800"/>
            <a:ext cx="5791200" cy="292100"/>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697351" name="Line 7"/>
          <p:cNvSpPr>
            <a:spLocks noChangeShapeType="1"/>
          </p:cNvSpPr>
          <p:nvPr/>
        </p:nvSpPr>
        <p:spPr bwMode="auto">
          <a:xfrm>
            <a:off x="2438400" y="4114800"/>
            <a:ext cx="0" cy="290512"/>
          </a:xfrm>
          <a:prstGeom prst="line">
            <a:avLst/>
          </a:prstGeom>
          <a:noFill/>
          <a:ln w="12700">
            <a:solidFill>
              <a:schemeClr val="tx1"/>
            </a:solidFill>
            <a:round/>
          </a:ln>
          <a:effectLst/>
        </p:spPr>
        <p:txBody>
          <a:bodyPr/>
          <a:lstStyle/>
          <a:p>
            <a:endParaRPr lang="en-US">
              <a:solidFill>
                <a:schemeClr val="tx1"/>
              </a:solidFill>
            </a:endParaRPr>
          </a:p>
        </p:txBody>
      </p:sp>
      <p:sp>
        <p:nvSpPr>
          <p:cNvPr id="697352" name="Line 8"/>
          <p:cNvSpPr>
            <a:spLocks noChangeShapeType="1"/>
          </p:cNvSpPr>
          <p:nvPr/>
        </p:nvSpPr>
        <p:spPr bwMode="auto">
          <a:xfrm>
            <a:off x="3346450" y="4116387"/>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697353" name="Line 9"/>
          <p:cNvSpPr>
            <a:spLocks noChangeShapeType="1"/>
          </p:cNvSpPr>
          <p:nvPr/>
        </p:nvSpPr>
        <p:spPr bwMode="auto">
          <a:xfrm>
            <a:off x="4260850" y="4116387"/>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697354" name="Text Box 10"/>
          <p:cNvSpPr txBox="1">
            <a:spLocks noChangeArrowheads="1"/>
          </p:cNvSpPr>
          <p:nvPr/>
        </p:nvSpPr>
        <p:spPr bwMode="auto">
          <a:xfrm>
            <a:off x="1600200" y="4114800"/>
            <a:ext cx="5429692" cy="369332"/>
          </a:xfrm>
          <a:prstGeom prst="rect">
            <a:avLst/>
          </a:prstGeom>
          <a:noFill/>
          <a:ln w="12700">
            <a:noFill/>
            <a:miter lim="800000"/>
          </a:ln>
          <a:effectLst/>
        </p:spPr>
        <p:txBody>
          <a:bodyPr wrap="none">
            <a:spAutoFit/>
          </a:bodyPr>
          <a:lstStyle/>
          <a:p>
            <a:r>
              <a:rPr lang="en-US" dirty="0" smtClean="0">
                <a:solidFill>
                  <a:schemeClr val="tx1"/>
                </a:solidFill>
              </a:rPr>
              <a:t>  0            16             17           8                        0x24</a:t>
            </a:r>
            <a:endParaRPr lang="en-US" dirty="0">
              <a:solidFill>
                <a:schemeClr val="tx1"/>
              </a:solidFill>
            </a:endParaRPr>
          </a:p>
        </p:txBody>
      </p:sp>
      <p:sp>
        <p:nvSpPr>
          <p:cNvPr id="697355" name="Line 11"/>
          <p:cNvSpPr>
            <a:spLocks noChangeShapeType="1"/>
          </p:cNvSpPr>
          <p:nvPr/>
        </p:nvSpPr>
        <p:spPr bwMode="auto">
          <a:xfrm>
            <a:off x="5181600" y="4114800"/>
            <a:ext cx="0" cy="304800"/>
          </a:xfrm>
          <a:prstGeom prst="line">
            <a:avLst/>
          </a:prstGeom>
          <a:noFill/>
          <a:ln w="12700">
            <a:solidFill>
              <a:schemeClr val="tx1"/>
            </a:solidFill>
            <a:round/>
          </a:ln>
          <a:effectLst/>
        </p:spPr>
        <p:txBody>
          <a:bodyPr/>
          <a:lstStyle/>
          <a:p>
            <a:endParaRPr lang="en-US">
              <a:solidFill>
                <a:schemeClr val="tx1"/>
              </a:solidFill>
            </a:endParaRPr>
          </a:p>
        </p:txBody>
      </p:sp>
      <p:sp>
        <p:nvSpPr>
          <p:cNvPr id="697356" name="Line 12"/>
          <p:cNvSpPr>
            <a:spLocks noChangeShapeType="1"/>
          </p:cNvSpPr>
          <p:nvPr/>
        </p:nvSpPr>
        <p:spPr bwMode="auto">
          <a:xfrm>
            <a:off x="6096000" y="4114800"/>
            <a:ext cx="0" cy="304800"/>
          </a:xfrm>
          <a:prstGeom prst="line">
            <a:avLst/>
          </a:prstGeom>
          <a:noFill/>
          <a:ln w="12700">
            <a:solidFill>
              <a:schemeClr val="tx1"/>
            </a:solidFill>
            <a:round/>
          </a:ln>
          <a:effectLst/>
        </p:spPr>
        <p:txBody>
          <a:bodyPr/>
          <a:lstStyle/>
          <a:p>
            <a:endParaRPr lang="en-US">
              <a:solidFill>
                <a:schemeClr val="tx1"/>
              </a:solidFill>
            </a:endParaRPr>
          </a:p>
        </p:txBody>
      </p:sp>
    </p:spTree>
  </p:cSld>
  <p:clrMapOvr>
    <a:masterClrMapping/>
  </p:clrMapOvr>
  <p:transition advTm="2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zh-CN" altLang="en-US" dirty="0" smtClean="0">
                <a:latin typeface="宋体" panose="02010600030101010101" pitchFamily="2" charset="-122"/>
                <a:ea typeface="宋体" panose="02010600030101010101" pitchFamily="2" charset="-122"/>
              </a:rPr>
              <a:t>更多流程指令</a:t>
            </a:r>
            <a:endParaRPr lang="en-US" dirty="0">
              <a:latin typeface="宋体" panose="02010600030101010101" pitchFamily="2" charset="-122"/>
              <a:ea typeface="宋体" panose="02010600030101010101" pitchFamily="2" charset="-122"/>
            </a:endParaRPr>
          </a:p>
        </p:txBody>
      </p:sp>
      <p:sp>
        <p:nvSpPr>
          <p:cNvPr id="701443" name="Rectangle 3"/>
          <p:cNvSpPr>
            <a:spLocks noGrp="1" noChangeArrowheads="1"/>
          </p:cNvSpPr>
          <p:nvPr>
            <p:ph type="body" idx="1"/>
          </p:nvPr>
        </p:nvSpPr>
        <p:spPr>
          <a:xfrm>
            <a:off x="609600" y="838200"/>
            <a:ext cx="8077200" cy="3793859"/>
          </a:xfrm>
        </p:spPr>
        <p:txBody>
          <a:bodyPr/>
          <a:lstStyle/>
          <a:p>
            <a:r>
              <a:rPr lang="zh-CN" altLang="en-US" dirty="0"/>
              <a:t>可以使用</a:t>
            </a:r>
            <a:r>
              <a:rPr lang="en-US" dirty="0" smtClean="0"/>
              <a:t> </a:t>
            </a:r>
            <a:r>
              <a:rPr lang="en-US" dirty="0" err="1">
                <a:latin typeface="Courier New" panose="02070309020205020404" pitchFamily="49" charset="0"/>
              </a:rPr>
              <a:t>slt</a:t>
            </a:r>
            <a:r>
              <a:rPr lang="en-US" dirty="0"/>
              <a:t>,</a:t>
            </a:r>
            <a:r>
              <a:rPr lang="en-US" dirty="0">
                <a:latin typeface="Courier New" panose="02070309020205020404" pitchFamily="49" charset="0"/>
              </a:rPr>
              <a:t> </a:t>
            </a:r>
            <a:r>
              <a:rPr lang="en-US" dirty="0" err="1">
                <a:latin typeface="Courier New" panose="02070309020205020404" pitchFamily="49" charset="0"/>
              </a:rPr>
              <a:t>beq</a:t>
            </a:r>
            <a:r>
              <a:rPr lang="en-US" dirty="0"/>
              <a:t>,</a:t>
            </a:r>
            <a:r>
              <a:rPr lang="en-US" dirty="0">
                <a:latin typeface="Courier New" panose="02070309020205020404" pitchFamily="49" charset="0"/>
              </a:rPr>
              <a:t> </a:t>
            </a:r>
            <a:r>
              <a:rPr lang="en-US" dirty="0" err="1">
                <a:latin typeface="Courier New" panose="02070309020205020404" pitchFamily="49" charset="0"/>
              </a:rPr>
              <a:t>bne</a:t>
            </a:r>
            <a:r>
              <a:rPr lang="en-US" dirty="0"/>
              <a:t>, </a:t>
            </a:r>
            <a:r>
              <a:rPr lang="zh-CN" altLang="en-US" dirty="0" smtClean="0"/>
              <a:t>以及寄存器</a:t>
            </a:r>
            <a:r>
              <a:rPr lang="en-US" dirty="0" smtClean="0">
                <a:latin typeface="Courier New" panose="02070309020205020404" pitchFamily="49" charset="0"/>
              </a:rPr>
              <a:t>$</a:t>
            </a:r>
            <a:r>
              <a:rPr lang="en-US" dirty="0">
                <a:latin typeface="Courier New" panose="02070309020205020404" pitchFamily="49" charset="0"/>
              </a:rPr>
              <a:t>zero</a:t>
            </a:r>
            <a:r>
              <a:rPr lang="en-US" dirty="0"/>
              <a:t> </a:t>
            </a:r>
            <a:r>
              <a:rPr lang="zh-CN" altLang="en-US" dirty="0" smtClean="0"/>
              <a:t>中的固定值</a:t>
            </a:r>
            <a:r>
              <a:rPr lang="en-US" altLang="zh-CN" dirty="0" smtClean="0"/>
              <a:t>0</a:t>
            </a:r>
            <a:r>
              <a:rPr lang="zh-CN" altLang="en-US" dirty="0" smtClean="0"/>
              <a:t>来构造其他的条件</a:t>
            </a:r>
            <a:endParaRPr lang="en-US" dirty="0"/>
          </a:p>
          <a:p>
            <a:pPr lvl="1"/>
            <a:r>
              <a:rPr lang="zh-CN" altLang="en-US" dirty="0" smtClean="0"/>
              <a:t>小于</a:t>
            </a:r>
            <a:r>
              <a:rPr lang="en-US" dirty="0" smtClean="0"/>
              <a:t>  </a:t>
            </a:r>
            <a:r>
              <a:rPr lang="en-US" dirty="0"/>
              <a:t>		</a:t>
            </a:r>
            <a:r>
              <a:rPr lang="en-US" dirty="0" err="1">
                <a:latin typeface="Courier New" panose="02070309020205020404" pitchFamily="49" charset="0"/>
              </a:rPr>
              <a:t>blt</a:t>
            </a:r>
            <a:r>
              <a:rPr lang="en-US" dirty="0">
                <a:latin typeface="Courier New" panose="02070309020205020404" pitchFamily="49" charset="0"/>
              </a:rPr>
              <a:t> $s1, $s2, Label</a:t>
            </a:r>
            <a:endParaRPr lang="en-US" dirty="0">
              <a:latin typeface="Courier New" panose="02070309020205020404" pitchFamily="49" charset="0"/>
            </a:endParaRPr>
          </a:p>
          <a:p>
            <a:pPr lvl="1"/>
            <a:endParaRPr lang="en-US" dirty="0">
              <a:latin typeface="Courier New" panose="02070309020205020404" pitchFamily="49" charset="0"/>
            </a:endParaRPr>
          </a:p>
          <a:p>
            <a:pPr lvl="1"/>
            <a:endParaRPr lang="en-US" dirty="0"/>
          </a:p>
          <a:p>
            <a:pPr lvl="1"/>
            <a:endParaRPr lang="en-US" dirty="0"/>
          </a:p>
          <a:p>
            <a:pPr lvl="1"/>
            <a:r>
              <a:rPr lang="zh-CN" altLang="en-US" dirty="0" smtClean="0"/>
              <a:t>小于或等于</a:t>
            </a:r>
            <a:r>
              <a:rPr lang="en-US" dirty="0"/>
              <a:t>	</a:t>
            </a:r>
            <a:r>
              <a:rPr lang="en-US" dirty="0" err="1">
                <a:latin typeface="Courier New" panose="02070309020205020404" pitchFamily="49" charset="0"/>
              </a:rPr>
              <a:t>ble</a:t>
            </a:r>
            <a:r>
              <a:rPr lang="en-US" dirty="0">
                <a:latin typeface="Courier New" panose="02070309020205020404" pitchFamily="49" charset="0"/>
              </a:rPr>
              <a:t> $s1, $s2, Label</a:t>
            </a:r>
            <a:endParaRPr lang="en-US" dirty="0"/>
          </a:p>
          <a:p>
            <a:pPr lvl="1"/>
            <a:r>
              <a:rPr lang="zh-CN" altLang="en-US" dirty="0" smtClean="0"/>
              <a:t>大于</a:t>
            </a:r>
            <a:r>
              <a:rPr lang="en-US" dirty="0"/>
              <a:t>		</a:t>
            </a:r>
            <a:r>
              <a:rPr lang="en-US" dirty="0" err="1">
                <a:latin typeface="Courier New" panose="02070309020205020404" pitchFamily="49" charset="0"/>
              </a:rPr>
              <a:t>bgt</a:t>
            </a:r>
            <a:r>
              <a:rPr lang="en-US" dirty="0">
                <a:latin typeface="Courier New" panose="02070309020205020404" pitchFamily="49" charset="0"/>
              </a:rPr>
              <a:t> $s1, $s2, Label</a:t>
            </a:r>
            <a:endParaRPr lang="en-US" dirty="0"/>
          </a:p>
          <a:p>
            <a:pPr lvl="1"/>
            <a:r>
              <a:rPr lang="zh-CN" altLang="en-US" dirty="0" smtClean="0"/>
              <a:t>大于或等于</a:t>
            </a:r>
            <a:r>
              <a:rPr lang="en-US" dirty="0" smtClean="0"/>
              <a:t>  </a:t>
            </a:r>
            <a:r>
              <a:rPr lang="en-US" dirty="0"/>
              <a:t>	</a:t>
            </a:r>
            <a:r>
              <a:rPr lang="en-US" dirty="0" err="1">
                <a:latin typeface="Courier New" panose="02070309020205020404" pitchFamily="49" charset="0"/>
              </a:rPr>
              <a:t>bge</a:t>
            </a:r>
            <a:r>
              <a:rPr lang="en-US" dirty="0">
                <a:latin typeface="Courier New" panose="02070309020205020404" pitchFamily="49" charset="0"/>
              </a:rPr>
              <a:t> $s1, $s2, Label</a:t>
            </a:r>
            <a:endParaRPr lang="en-US" dirty="0">
              <a:latin typeface="Courier New" panose="02070309020205020404" pitchFamily="49" charset="0"/>
            </a:endParaRPr>
          </a:p>
          <a:p>
            <a:pPr lvl="1"/>
            <a:endParaRPr lang="en-US" dirty="0"/>
          </a:p>
        </p:txBody>
      </p:sp>
      <p:sp>
        <p:nvSpPr>
          <p:cNvPr id="701444" name="Rectangle 4"/>
          <p:cNvSpPr>
            <a:spLocks noChangeArrowheads="1"/>
          </p:cNvSpPr>
          <p:nvPr/>
        </p:nvSpPr>
        <p:spPr bwMode="auto">
          <a:xfrm>
            <a:off x="1981200" y="2209800"/>
            <a:ext cx="6781800" cy="762000"/>
          </a:xfrm>
          <a:prstGeom prst="rect">
            <a:avLst/>
          </a:prstGeom>
          <a:noFill/>
          <a:ln w="12700">
            <a:noFill/>
            <a:miter lim="800000"/>
          </a:ln>
          <a:effectLst/>
        </p:spPr>
        <p:txBody>
          <a:bodyPr lIns="90488" tIns="44450" rIns="90488" bIns="44450"/>
          <a:lstStyle/>
          <a:p>
            <a:pPr marL="342900" indent="-342900">
              <a:lnSpc>
                <a:spcPct val="50000"/>
              </a:lnSpc>
              <a:spcBef>
                <a:spcPct val="65000"/>
              </a:spcBef>
              <a:buClr>
                <a:schemeClr val="accent1"/>
              </a:buClr>
              <a:buSzPct val="75000"/>
              <a:buFont typeface="Wingdings" panose="05000000000000000000" pitchFamily="2" charset="2"/>
              <a:buNone/>
            </a:pPr>
            <a:r>
              <a:rPr lang="en-US" sz="2000" dirty="0" err="1">
                <a:solidFill>
                  <a:schemeClr val="accent2"/>
                </a:solidFill>
                <a:latin typeface="Courier New" panose="02070309020205020404" pitchFamily="49" charset="0"/>
              </a:rPr>
              <a:t>slt</a:t>
            </a:r>
            <a:r>
              <a:rPr lang="en-US" sz="2000" dirty="0">
                <a:solidFill>
                  <a:schemeClr val="accent2"/>
                </a:solidFill>
                <a:latin typeface="Courier New" panose="02070309020205020404" pitchFamily="49" charset="0"/>
              </a:rPr>
              <a:t>  $at, $s1, $s2	#$at set to 1 if</a:t>
            </a:r>
            <a:endParaRPr lang="en-US" sz="2000" dirty="0">
              <a:solidFill>
                <a:schemeClr val="accent2"/>
              </a:solidFill>
              <a:latin typeface="Courier New" panose="02070309020205020404" pitchFamily="49" charset="0"/>
            </a:endParaRPr>
          </a:p>
          <a:p>
            <a:pPr marL="342900" indent="-342900">
              <a:lnSpc>
                <a:spcPct val="50000"/>
              </a:lnSpc>
              <a:spcBef>
                <a:spcPct val="65000"/>
              </a:spcBef>
              <a:buClr>
                <a:schemeClr val="accent1"/>
              </a:buClr>
              <a:buSzPct val="75000"/>
              <a:buFont typeface="Wingdings" panose="05000000000000000000" pitchFamily="2" charset="2"/>
              <a:buNone/>
            </a:pPr>
            <a:r>
              <a:rPr lang="en-US" sz="2000" dirty="0" err="1">
                <a:solidFill>
                  <a:schemeClr val="accent2"/>
                </a:solidFill>
                <a:latin typeface="Courier New" panose="02070309020205020404" pitchFamily="49" charset="0"/>
              </a:rPr>
              <a:t>bne</a:t>
            </a:r>
            <a:r>
              <a:rPr lang="en-US" sz="2000" dirty="0">
                <a:solidFill>
                  <a:schemeClr val="accent2"/>
                </a:solidFill>
                <a:latin typeface="Courier New" panose="02070309020205020404" pitchFamily="49" charset="0"/>
              </a:rPr>
              <a:t>  $at, $zero, Label	</a:t>
            </a:r>
            <a:r>
              <a:rPr lang="en-US" sz="2000" dirty="0" smtClean="0">
                <a:solidFill>
                  <a:schemeClr val="accent2"/>
                </a:solidFill>
                <a:latin typeface="Courier New" panose="02070309020205020404" pitchFamily="49" charset="0"/>
              </a:rPr>
              <a:t>#$</a:t>
            </a:r>
            <a:r>
              <a:rPr lang="en-US" sz="2000" dirty="0">
                <a:solidFill>
                  <a:schemeClr val="accent2"/>
                </a:solidFill>
                <a:latin typeface="Courier New" panose="02070309020205020404" pitchFamily="49" charset="0"/>
              </a:rPr>
              <a:t>s1 &lt; $s2</a:t>
            </a:r>
            <a:endParaRPr lang="en-US" sz="2000" dirty="0">
              <a:solidFill>
                <a:schemeClr val="accent2"/>
              </a:solidFill>
              <a:latin typeface="Courier New" panose="02070309020205020404" pitchFamily="49" charset="0"/>
            </a:endParaRPr>
          </a:p>
        </p:txBody>
      </p:sp>
      <p:sp>
        <p:nvSpPr>
          <p:cNvPr id="701445" name="Rectangle 5"/>
          <p:cNvSpPr>
            <a:spLocks noChangeArrowheads="1"/>
          </p:cNvSpPr>
          <p:nvPr/>
        </p:nvSpPr>
        <p:spPr bwMode="auto">
          <a:xfrm>
            <a:off x="457200" y="4724400"/>
            <a:ext cx="8077200" cy="1100814"/>
          </a:xfrm>
          <a:prstGeom prst="rect">
            <a:avLst/>
          </a:prstGeom>
          <a:noFill/>
          <a:ln w="12700">
            <a:noFill/>
            <a:miter lim="800000"/>
          </a:ln>
          <a:effectLst/>
        </p:spPr>
        <p:txBody>
          <a:bodyPr lIns="63500" tIns="25400" rIns="63500" bIns="25400">
            <a:spAutoFit/>
          </a:bodyPr>
          <a:lstStyle/>
          <a:p>
            <a:pPr marL="287655" indent="-287655">
              <a:lnSpc>
                <a:spcPct val="90000"/>
              </a:lnSpc>
              <a:spcBef>
                <a:spcPct val="65000"/>
              </a:spcBef>
              <a:buClr>
                <a:schemeClr val="accent1"/>
              </a:buClr>
              <a:buSzPct val="75000"/>
              <a:buFont typeface="Wingdings" panose="05000000000000000000" pitchFamily="2" charset="2"/>
              <a:buChar char="q"/>
            </a:pPr>
            <a:r>
              <a:rPr lang="zh-CN" altLang="en-US" sz="2400" dirty="0" smtClean="0">
                <a:solidFill>
                  <a:schemeClr val="tx1"/>
                </a:solidFill>
              </a:rPr>
              <a:t>这样的分支指令以伪指令的形式包含在指令集中 </a:t>
            </a:r>
            <a:r>
              <a:rPr lang="en-US" sz="2400" dirty="0" smtClean="0">
                <a:solidFill>
                  <a:schemeClr val="tx1"/>
                </a:solidFill>
              </a:rPr>
              <a:t>- </a:t>
            </a:r>
            <a:r>
              <a:rPr lang="zh-CN" altLang="en-US" sz="2400" dirty="0" smtClean="0">
                <a:solidFill>
                  <a:schemeClr val="tx1"/>
                </a:solidFill>
              </a:rPr>
              <a:t>可以被汇编程序组织和扩展</a:t>
            </a:r>
            <a:endParaRPr lang="en-US" sz="2400" dirty="0">
              <a:solidFill>
                <a:schemeClr val="tx1"/>
              </a:solidFill>
            </a:endParaRPr>
          </a:p>
          <a:p>
            <a:pPr marL="741680" lvl="1" indent="-246380">
              <a:lnSpc>
                <a:spcPct val="85000"/>
              </a:lnSpc>
              <a:spcBef>
                <a:spcPct val="40000"/>
              </a:spcBef>
              <a:buClr>
                <a:schemeClr val="accent1"/>
              </a:buClr>
              <a:buSzPct val="75000"/>
              <a:buFont typeface="Monotype Sorts" pitchFamily="2" charset="2"/>
              <a:buChar char="l"/>
            </a:pPr>
            <a:r>
              <a:rPr lang="zh-CN" altLang="en-US" sz="2000" dirty="0" smtClean="0">
                <a:solidFill>
                  <a:schemeClr val="tx1"/>
                </a:solidFill>
              </a:rPr>
              <a:t>这也是为何汇编程序需要一个保留寄存器</a:t>
            </a:r>
            <a:r>
              <a:rPr lang="en-US" sz="2000" dirty="0" smtClean="0">
                <a:solidFill>
                  <a:schemeClr val="tx1"/>
                </a:solidFill>
              </a:rPr>
              <a:t> </a:t>
            </a:r>
            <a:r>
              <a:rPr lang="en-US" sz="2000" dirty="0">
                <a:solidFill>
                  <a:schemeClr val="tx1"/>
                </a:solidFill>
              </a:rPr>
              <a:t>(</a:t>
            </a:r>
            <a:r>
              <a:rPr lang="en-US" sz="2000" dirty="0">
                <a:solidFill>
                  <a:schemeClr val="tx1"/>
                </a:solidFill>
                <a:latin typeface="Courier New" panose="02070309020205020404" pitchFamily="49" charset="0"/>
              </a:rPr>
              <a:t>$at</a:t>
            </a:r>
            <a:r>
              <a:rPr lang="en-US" sz="2000" dirty="0">
                <a:solidFill>
                  <a:schemeClr val="tx1"/>
                </a:solidFill>
              </a:rPr>
              <a:t>)</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14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4" grpId="0" autoUpdateAnimBg="0"/>
      <p:bldP spid="7014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边界检查的捷径</a:t>
            </a:r>
            <a:endParaRPr lang="en-US" dirty="0">
              <a:latin typeface="宋体" panose="02010600030101010101" pitchFamily="2" charset="-122"/>
              <a:ea typeface="宋体" panose="02010600030101010101" pitchFamily="2" charset="-122"/>
            </a:endParaRPr>
          </a:p>
        </p:txBody>
      </p:sp>
      <p:sp>
        <p:nvSpPr>
          <p:cNvPr id="3" name="Content Placeholder 2"/>
          <p:cNvSpPr>
            <a:spLocks noGrp="1"/>
          </p:cNvSpPr>
          <p:nvPr>
            <p:ph idx="1"/>
          </p:nvPr>
        </p:nvSpPr>
        <p:spPr>
          <a:xfrm>
            <a:off x="533400" y="914400"/>
            <a:ext cx="8153400" cy="5092676"/>
          </a:xfrm>
        </p:spPr>
        <p:txBody>
          <a:bodyPr/>
          <a:lstStyle/>
          <a:p>
            <a:r>
              <a:rPr lang="zh-CN" altLang="en-US" dirty="0" smtClean="0"/>
              <a:t>将有符号数作为无符号数来处理，是一种检验</a:t>
            </a:r>
            <a:r>
              <a:rPr lang="en-US" altLang="zh-CN" dirty="0" smtClean="0"/>
              <a:t> </a:t>
            </a:r>
            <a:r>
              <a:rPr lang="en-US" altLang="zh-CN" dirty="0"/>
              <a:t>0 ≤ x &lt; y </a:t>
            </a:r>
            <a:r>
              <a:rPr lang="zh-CN" altLang="en-US" dirty="0" smtClean="0"/>
              <a:t>的低开销方法，常用于检查数组的下标是否越界</a:t>
            </a:r>
            <a:endParaRPr lang="en-US" dirty="0" smtClean="0"/>
          </a:p>
          <a:p>
            <a:pPr>
              <a:buNone/>
            </a:pPr>
            <a:r>
              <a:rPr lang="en-US" dirty="0" smtClean="0">
                <a:latin typeface="Courier New" panose="02070309020205020404" pitchFamily="49" charset="0"/>
              </a:rPr>
              <a:t>  </a:t>
            </a:r>
            <a:r>
              <a:rPr lang="en-US" dirty="0" err="1" smtClean="0">
                <a:latin typeface="Courier New" panose="02070309020205020404" pitchFamily="49" charset="0"/>
              </a:rPr>
              <a:t>sltu</a:t>
            </a:r>
            <a:r>
              <a:rPr lang="en-US" dirty="0" smtClean="0">
                <a:latin typeface="Courier New" panose="02070309020205020404" pitchFamily="49" charset="0"/>
              </a:rPr>
              <a:t> $t0, $s1, $t2 	# $t0 = 0 if 						# $s1 &gt; $t2 (max)					# or $s1 &lt; 0 (min)</a:t>
            </a:r>
            <a:br>
              <a:rPr lang="en-US" dirty="0" smtClean="0">
                <a:latin typeface="Courier New" panose="02070309020205020404" pitchFamily="49" charset="0"/>
              </a:rPr>
            </a:br>
            <a:r>
              <a:rPr lang="en-US" dirty="0" err="1" smtClean="0">
                <a:latin typeface="Courier New" panose="02070309020205020404" pitchFamily="49" charset="0"/>
              </a:rPr>
              <a:t>beq</a:t>
            </a:r>
            <a:r>
              <a:rPr lang="en-US" dirty="0" smtClean="0">
                <a:latin typeface="Courier New" panose="02070309020205020404" pitchFamily="49" charset="0"/>
              </a:rPr>
              <a:t> $t0, $zero, IOOB	# go to IOOB if						# $t0 = 0</a:t>
            </a:r>
            <a:endParaRPr lang="en-US" dirty="0" smtClean="0">
              <a:latin typeface="Courier New" panose="02070309020205020404" pitchFamily="49" charset="0"/>
            </a:endParaRPr>
          </a:p>
          <a:p>
            <a:endParaRPr lang="en-US" dirty="0" smtClean="0"/>
          </a:p>
          <a:p>
            <a:r>
              <a:rPr lang="zh-CN" altLang="en-US" dirty="0" smtClean="0"/>
              <a:t>问题的关键是负数在二进制补码表示法中看起来像是无符号表示法中的一个很大的数，因为在</a:t>
            </a:r>
            <a:r>
              <a:rPr lang="zh-CN" altLang="en-US" dirty="0"/>
              <a:t>有</a:t>
            </a:r>
            <a:r>
              <a:rPr lang="zh-CN" altLang="en-US" dirty="0" smtClean="0"/>
              <a:t>符号数中最高有效位是符号位，而无符号数中最高有效位是具有最大权重的位。所以使用无符号比较 </a:t>
            </a:r>
            <a:r>
              <a:rPr lang="en-US" dirty="0" smtClean="0"/>
              <a:t>x &lt; y</a:t>
            </a:r>
            <a:r>
              <a:rPr lang="zh-CN" altLang="en-US" dirty="0" smtClean="0"/>
              <a:t>，在检查</a:t>
            </a:r>
            <a:r>
              <a:rPr lang="en-US" altLang="zh-CN" dirty="0" smtClean="0"/>
              <a:t>x</a:t>
            </a:r>
            <a:r>
              <a:rPr lang="zh-CN" altLang="en-US" dirty="0" smtClean="0"/>
              <a:t>是否小于</a:t>
            </a:r>
            <a:r>
              <a:rPr lang="en-US" altLang="zh-CN" dirty="0" smtClean="0"/>
              <a:t>y</a:t>
            </a:r>
            <a:r>
              <a:rPr lang="zh-CN" altLang="en-US" dirty="0" smtClean="0"/>
              <a:t>的同时，也检查了</a:t>
            </a:r>
            <a:r>
              <a:rPr lang="en-US" altLang="zh-CN" dirty="0" smtClean="0"/>
              <a:t>x</a:t>
            </a:r>
            <a:r>
              <a:rPr lang="zh-CN" altLang="en-US" dirty="0" smtClean="0"/>
              <a:t>是否为一个负数。</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ChangeArrowheads="1"/>
          </p:cNvSpPr>
          <p:nvPr/>
        </p:nvSpPr>
        <p:spPr bwMode="auto">
          <a:xfrm>
            <a:off x="225425" y="312738"/>
            <a:ext cx="1190625" cy="477837"/>
          </a:xfrm>
          <a:prstGeom prst="rect">
            <a:avLst/>
          </a:prstGeom>
          <a:noFill/>
          <a:ln w="12700">
            <a:noFill/>
            <a:miter lim="800000"/>
          </a:ln>
          <a:effectLst/>
        </p:spPr>
        <p:txBody>
          <a:bodyPr wrap="none" anchor="ctr"/>
          <a:lstStyle/>
          <a:p>
            <a:endParaRPr lang="en-US"/>
          </a:p>
        </p:txBody>
      </p:sp>
      <p:sp>
        <p:nvSpPr>
          <p:cNvPr id="684035" name="Rectangle 3"/>
          <p:cNvSpPr>
            <a:spLocks noGrp="1" noChangeArrowheads="1"/>
          </p:cNvSpPr>
          <p:nvPr>
            <p:ph type="body" idx="1"/>
          </p:nvPr>
        </p:nvSpPr>
        <p:spPr>
          <a:xfrm>
            <a:off x="457200" y="762000"/>
            <a:ext cx="8305800" cy="1086964"/>
          </a:xfrm>
          <a:noFill/>
        </p:spPr>
        <p:txBody>
          <a:bodyPr lIns="90488" tIns="44450" rIns="90488" bIns="44450"/>
          <a:lstStyle/>
          <a:p>
            <a:pPr marL="342900" indent="-342900"/>
            <a:r>
              <a:rPr lang="en-US" dirty="0"/>
              <a:t>MIPS </a:t>
            </a:r>
            <a:r>
              <a:rPr lang="zh-CN" altLang="en-US" dirty="0" smtClean="0"/>
              <a:t>也有无条件分支指令，也叫跳转指令</a:t>
            </a:r>
            <a:r>
              <a:rPr lang="en-US" dirty="0" smtClean="0"/>
              <a:t>:</a:t>
            </a:r>
            <a:br>
              <a:rPr lang="en-US" dirty="0"/>
            </a:br>
            <a:br>
              <a:rPr lang="en-US" dirty="0"/>
            </a:br>
            <a:r>
              <a:rPr lang="en-US" dirty="0"/>
              <a:t>	 </a:t>
            </a:r>
            <a:r>
              <a:rPr lang="en-US" dirty="0">
                <a:latin typeface="Courier New" panose="02070309020205020404" pitchFamily="49" charset="0"/>
              </a:rPr>
              <a:t>j  label		#go to label	</a:t>
            </a:r>
            <a:endParaRPr lang="en-US" dirty="0">
              <a:latin typeface="Courier New" panose="02070309020205020404" pitchFamily="49" charset="0"/>
            </a:endParaRPr>
          </a:p>
        </p:txBody>
      </p:sp>
      <p:sp>
        <p:nvSpPr>
          <p:cNvPr id="684036" name="Rectangle 4"/>
          <p:cNvSpPr>
            <a:spLocks noGrp="1" noChangeArrowheads="1"/>
          </p:cNvSpPr>
          <p:nvPr>
            <p:ph type="title"/>
          </p:nvPr>
        </p:nvSpPr>
        <p:spPr>
          <a:xfrm>
            <a:off x="533400" y="283631"/>
            <a:ext cx="8153400" cy="464614"/>
          </a:xfrm>
          <a:noFill/>
        </p:spPr>
        <p:txBody>
          <a:bodyPr lIns="90488" tIns="44450" rIns="90488" bIns="44450" anchor="ctr"/>
          <a:lstStyle/>
          <a:p>
            <a:r>
              <a:rPr lang="zh-CN" altLang="en-US" dirty="0" smtClean="0">
                <a:latin typeface="宋体" panose="02010600030101010101" pitchFamily="2" charset="-122"/>
                <a:ea typeface="宋体" panose="02010600030101010101" pitchFamily="2" charset="-122"/>
              </a:rPr>
              <a:t>其他流程控制指令</a:t>
            </a:r>
            <a:endParaRPr lang="en-US" dirty="0">
              <a:latin typeface="宋体" panose="02010600030101010101" pitchFamily="2" charset="-122"/>
              <a:ea typeface="宋体" panose="02010600030101010101" pitchFamily="2" charset="-122"/>
            </a:endParaRPr>
          </a:p>
        </p:txBody>
      </p:sp>
      <p:sp>
        <p:nvSpPr>
          <p:cNvPr id="684037" name="Rectangle 5"/>
          <p:cNvSpPr>
            <a:spLocks noChangeArrowheads="1"/>
          </p:cNvSpPr>
          <p:nvPr/>
        </p:nvSpPr>
        <p:spPr bwMode="auto">
          <a:xfrm>
            <a:off x="457200" y="2286000"/>
            <a:ext cx="8153400" cy="533400"/>
          </a:xfrm>
          <a:prstGeom prst="rect">
            <a:avLst/>
          </a:prstGeom>
          <a:noFill/>
          <a:ln w="12700">
            <a:noFill/>
            <a:miter lim="800000"/>
          </a:ln>
          <a:effectLst/>
        </p:spPr>
        <p:txBody>
          <a:bodyPr lIns="90488" tIns="44450" rIns="90488" bIns="44450"/>
          <a:lstStyle/>
          <a:p>
            <a:pPr marL="342900" indent="-342900">
              <a:lnSpc>
                <a:spcPct val="90000"/>
              </a:lnSpc>
              <a:spcAft>
                <a:spcPct val="40000"/>
              </a:spcAft>
              <a:buClr>
                <a:schemeClr val="accent1"/>
              </a:buClr>
              <a:buSzPct val="75000"/>
              <a:buFont typeface="Wingdings" panose="05000000000000000000" pitchFamily="2" charset="2"/>
              <a:buChar char="q"/>
            </a:pPr>
            <a:r>
              <a:rPr lang="zh-CN" altLang="en-US" sz="2400" dirty="0" smtClean="0">
                <a:solidFill>
                  <a:schemeClr val="tx1"/>
                </a:solidFill>
              </a:rPr>
              <a:t>指令格式</a:t>
            </a:r>
            <a:r>
              <a:rPr lang="en-US" sz="2400" dirty="0" smtClean="0">
                <a:solidFill>
                  <a:schemeClr val="tx1"/>
                </a:solidFill>
              </a:rPr>
              <a:t> (</a:t>
            </a:r>
            <a:r>
              <a:rPr lang="en-US" sz="2400" dirty="0"/>
              <a:t>J</a:t>
            </a:r>
            <a:r>
              <a:rPr lang="en-US" sz="2400" dirty="0">
                <a:solidFill>
                  <a:schemeClr val="tx1"/>
                </a:solidFill>
              </a:rPr>
              <a:t> </a:t>
            </a:r>
            <a:r>
              <a:rPr lang="zh-CN" altLang="en-US" sz="2400" dirty="0" smtClean="0">
                <a:solidFill>
                  <a:schemeClr val="tx1"/>
                </a:solidFill>
              </a:rPr>
              <a:t>型</a:t>
            </a:r>
            <a:r>
              <a:rPr lang="en-US" sz="2400" dirty="0" smtClean="0">
                <a:solidFill>
                  <a:schemeClr val="tx1"/>
                </a:solidFill>
              </a:rPr>
              <a:t>):</a:t>
            </a:r>
            <a:endParaRPr lang="en-US" sz="2800" dirty="0">
              <a:solidFill>
                <a:schemeClr val="tx1"/>
              </a:solidFill>
            </a:endParaRPr>
          </a:p>
        </p:txBody>
      </p:sp>
      <p:grpSp>
        <p:nvGrpSpPr>
          <p:cNvPr id="2" name="Group 10"/>
          <p:cNvGrpSpPr/>
          <p:nvPr/>
        </p:nvGrpSpPr>
        <p:grpSpPr bwMode="auto">
          <a:xfrm>
            <a:off x="1447800" y="2819400"/>
            <a:ext cx="5791200" cy="369888"/>
            <a:chOff x="912" y="2160"/>
            <a:chExt cx="3648" cy="233"/>
          </a:xfrm>
        </p:grpSpPr>
        <p:sp>
          <p:nvSpPr>
            <p:cNvPr id="684038" name="Rectangle 6"/>
            <p:cNvSpPr>
              <a:spLocks noChangeArrowheads="1"/>
            </p:cNvSpPr>
            <p:nvPr/>
          </p:nvSpPr>
          <p:spPr bwMode="auto">
            <a:xfrm>
              <a:off x="912" y="2160"/>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684039" name="Line 7"/>
            <p:cNvSpPr>
              <a:spLocks noChangeShapeType="1"/>
            </p:cNvSpPr>
            <p:nvPr/>
          </p:nvSpPr>
          <p:spPr bwMode="auto">
            <a:xfrm>
              <a:off x="1584" y="2160"/>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84040" name="Text Box 8"/>
            <p:cNvSpPr txBox="1">
              <a:spLocks noChangeArrowheads="1"/>
            </p:cNvSpPr>
            <p:nvPr/>
          </p:nvSpPr>
          <p:spPr bwMode="auto">
            <a:xfrm>
              <a:off x="1104" y="2160"/>
              <a:ext cx="2726" cy="233"/>
            </a:xfrm>
            <a:prstGeom prst="rect">
              <a:avLst/>
            </a:prstGeom>
            <a:noFill/>
            <a:ln w="12700">
              <a:noFill/>
              <a:miter lim="800000"/>
            </a:ln>
            <a:effectLst/>
          </p:spPr>
          <p:txBody>
            <a:bodyPr wrap="none">
              <a:spAutoFit/>
            </a:bodyPr>
            <a:lstStyle/>
            <a:p>
              <a:r>
                <a:rPr lang="en-US" dirty="0" smtClean="0">
                  <a:solidFill>
                    <a:schemeClr val="tx1"/>
                  </a:solidFill>
                </a:rPr>
                <a:t>0x02                                  </a:t>
              </a:r>
              <a:r>
                <a:rPr lang="en-US" dirty="0"/>
                <a:t>26-bit address</a:t>
              </a:r>
              <a:endParaRPr lang="en-US" dirty="0"/>
            </a:p>
          </p:txBody>
        </p:sp>
      </p:grpSp>
      <p:grpSp>
        <p:nvGrpSpPr>
          <p:cNvPr id="3" name="Group 11"/>
          <p:cNvGrpSpPr/>
          <p:nvPr/>
        </p:nvGrpSpPr>
        <p:grpSpPr bwMode="auto">
          <a:xfrm>
            <a:off x="2286000" y="3733800"/>
            <a:ext cx="4468813" cy="2743200"/>
            <a:chOff x="1440" y="2256"/>
            <a:chExt cx="2815" cy="1728"/>
          </a:xfrm>
        </p:grpSpPr>
        <p:sp>
          <p:nvSpPr>
            <p:cNvPr id="684044" name="Rectangle 12"/>
            <p:cNvSpPr>
              <a:spLocks noChangeArrowheads="1"/>
            </p:cNvSpPr>
            <p:nvPr/>
          </p:nvSpPr>
          <p:spPr bwMode="auto">
            <a:xfrm>
              <a:off x="1728" y="3600"/>
              <a:ext cx="1440" cy="144"/>
            </a:xfrm>
            <a:prstGeom prst="rect">
              <a:avLst/>
            </a:prstGeom>
            <a:noFill/>
            <a:ln w="12700">
              <a:solidFill>
                <a:schemeClr val="tx1"/>
              </a:solidFill>
              <a:miter lim="800000"/>
            </a:ln>
            <a:effectLst/>
          </p:spPr>
          <p:txBody>
            <a:bodyPr wrap="none" anchor="ctr"/>
            <a:lstStyle/>
            <a:p>
              <a:endParaRPr lang="en-US"/>
            </a:p>
          </p:txBody>
        </p:sp>
        <p:sp>
          <p:nvSpPr>
            <p:cNvPr id="684045" name="Rectangle 13"/>
            <p:cNvSpPr>
              <a:spLocks noChangeArrowheads="1"/>
            </p:cNvSpPr>
            <p:nvPr/>
          </p:nvSpPr>
          <p:spPr bwMode="auto">
            <a:xfrm>
              <a:off x="2304" y="3600"/>
              <a:ext cx="257" cy="186"/>
            </a:xfrm>
            <a:prstGeom prst="rect">
              <a:avLst/>
            </a:prstGeom>
            <a:noFill/>
            <a:ln w="12700">
              <a:noFill/>
              <a:miter lim="800000"/>
            </a:ln>
            <a:effectLst/>
          </p:spPr>
          <p:txBody>
            <a:bodyPr wrap="none" lIns="63500" tIns="25400" rIns="63500" bIns="25400">
              <a:spAutoFit/>
            </a:bodyPr>
            <a:lstStyle/>
            <a:p>
              <a:r>
                <a:rPr lang="en-US" sz="1600">
                  <a:solidFill>
                    <a:schemeClr val="tx1"/>
                  </a:solidFill>
                </a:rPr>
                <a:t>PC</a:t>
              </a:r>
              <a:endParaRPr lang="en-US" sz="1600">
                <a:solidFill>
                  <a:schemeClr val="tx1"/>
                </a:solidFill>
              </a:endParaRPr>
            </a:p>
          </p:txBody>
        </p:sp>
        <p:sp>
          <p:nvSpPr>
            <p:cNvPr id="684046" name="Line 14"/>
            <p:cNvSpPr>
              <a:spLocks noChangeShapeType="1"/>
            </p:cNvSpPr>
            <p:nvPr/>
          </p:nvSpPr>
          <p:spPr bwMode="auto">
            <a:xfrm flipV="1">
              <a:off x="3168" y="3648"/>
              <a:ext cx="288" cy="0"/>
            </a:xfrm>
            <a:prstGeom prst="line">
              <a:avLst/>
            </a:prstGeom>
            <a:noFill/>
            <a:ln w="12700">
              <a:solidFill>
                <a:schemeClr val="tx1"/>
              </a:solidFill>
              <a:round/>
              <a:tailEnd type="triangle" w="med" len="med"/>
            </a:ln>
            <a:effectLst/>
          </p:spPr>
          <p:txBody>
            <a:bodyPr/>
            <a:lstStyle/>
            <a:p>
              <a:endParaRPr lang="en-US"/>
            </a:p>
          </p:txBody>
        </p:sp>
        <p:sp>
          <p:nvSpPr>
            <p:cNvPr id="684047" name="Line 15"/>
            <p:cNvSpPr>
              <a:spLocks noChangeShapeType="1"/>
            </p:cNvSpPr>
            <p:nvPr/>
          </p:nvSpPr>
          <p:spPr bwMode="auto">
            <a:xfrm flipH="1">
              <a:off x="1632" y="3408"/>
              <a:ext cx="96" cy="96"/>
            </a:xfrm>
            <a:prstGeom prst="line">
              <a:avLst/>
            </a:prstGeom>
            <a:noFill/>
            <a:ln w="28575">
              <a:solidFill>
                <a:schemeClr val="accent1"/>
              </a:solidFill>
              <a:round/>
            </a:ln>
            <a:effectLst/>
          </p:spPr>
          <p:txBody>
            <a:bodyPr/>
            <a:lstStyle/>
            <a:p>
              <a:endParaRPr lang="en-US"/>
            </a:p>
          </p:txBody>
        </p:sp>
        <p:sp>
          <p:nvSpPr>
            <p:cNvPr id="684048" name="Line 16"/>
            <p:cNvSpPr>
              <a:spLocks noChangeShapeType="1"/>
            </p:cNvSpPr>
            <p:nvPr/>
          </p:nvSpPr>
          <p:spPr bwMode="auto">
            <a:xfrm flipH="1">
              <a:off x="3168" y="3600"/>
              <a:ext cx="96" cy="96"/>
            </a:xfrm>
            <a:prstGeom prst="line">
              <a:avLst/>
            </a:prstGeom>
            <a:noFill/>
            <a:ln w="28575">
              <a:solidFill>
                <a:schemeClr val="accent1"/>
              </a:solidFill>
              <a:round/>
            </a:ln>
            <a:effectLst/>
          </p:spPr>
          <p:txBody>
            <a:bodyPr/>
            <a:lstStyle/>
            <a:p>
              <a:endParaRPr lang="en-US"/>
            </a:p>
          </p:txBody>
        </p:sp>
        <p:sp>
          <p:nvSpPr>
            <p:cNvPr id="684049" name="Rectangle 17"/>
            <p:cNvSpPr>
              <a:spLocks noChangeArrowheads="1"/>
            </p:cNvSpPr>
            <p:nvPr/>
          </p:nvSpPr>
          <p:spPr bwMode="auto">
            <a:xfrm>
              <a:off x="1632" y="3456"/>
              <a:ext cx="142" cy="166"/>
            </a:xfrm>
            <a:prstGeom prst="rect">
              <a:avLst/>
            </a:prstGeom>
            <a:noFill/>
            <a:ln w="12700">
              <a:noFill/>
              <a:miter lim="800000"/>
            </a:ln>
            <a:effectLst/>
          </p:spPr>
          <p:txBody>
            <a:bodyPr wrap="none" lIns="63500" tIns="25400" rIns="63500" bIns="25400">
              <a:spAutoFit/>
            </a:bodyPr>
            <a:lstStyle/>
            <a:p>
              <a:r>
                <a:rPr lang="en-US" sz="1400"/>
                <a:t>4</a:t>
              </a:r>
              <a:endParaRPr lang="en-US" sz="1400"/>
            </a:p>
          </p:txBody>
        </p:sp>
        <p:sp>
          <p:nvSpPr>
            <p:cNvPr id="684050" name="Rectangle 18"/>
            <p:cNvSpPr>
              <a:spLocks noChangeArrowheads="1"/>
            </p:cNvSpPr>
            <p:nvPr/>
          </p:nvSpPr>
          <p:spPr bwMode="auto">
            <a:xfrm>
              <a:off x="3168" y="3648"/>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4051" name="Rectangle 19"/>
            <p:cNvSpPr>
              <a:spLocks noChangeArrowheads="1"/>
            </p:cNvSpPr>
            <p:nvPr/>
          </p:nvSpPr>
          <p:spPr bwMode="auto">
            <a:xfrm>
              <a:off x="1920" y="2640"/>
              <a:ext cx="1104" cy="144"/>
            </a:xfrm>
            <a:prstGeom prst="rect">
              <a:avLst/>
            </a:prstGeom>
            <a:noFill/>
            <a:ln w="12700">
              <a:solidFill>
                <a:schemeClr val="tx1"/>
              </a:solidFill>
              <a:miter lim="800000"/>
            </a:ln>
            <a:effectLst/>
          </p:spPr>
          <p:txBody>
            <a:bodyPr wrap="none" anchor="ctr"/>
            <a:lstStyle/>
            <a:p>
              <a:endParaRPr lang="en-US"/>
            </a:p>
          </p:txBody>
        </p:sp>
        <p:sp>
          <p:nvSpPr>
            <p:cNvPr id="684052" name="Line 20"/>
            <p:cNvSpPr>
              <a:spLocks noChangeShapeType="1"/>
            </p:cNvSpPr>
            <p:nvPr/>
          </p:nvSpPr>
          <p:spPr bwMode="auto">
            <a:xfrm flipH="1">
              <a:off x="2400" y="2496"/>
              <a:ext cx="96" cy="96"/>
            </a:xfrm>
            <a:prstGeom prst="line">
              <a:avLst/>
            </a:prstGeom>
            <a:noFill/>
            <a:ln w="28575">
              <a:solidFill>
                <a:schemeClr val="accent1"/>
              </a:solidFill>
              <a:round/>
            </a:ln>
            <a:effectLst/>
          </p:spPr>
          <p:txBody>
            <a:bodyPr/>
            <a:lstStyle/>
            <a:p>
              <a:endParaRPr lang="en-US"/>
            </a:p>
          </p:txBody>
        </p:sp>
        <p:sp>
          <p:nvSpPr>
            <p:cNvPr id="684053" name="Line 21"/>
            <p:cNvSpPr>
              <a:spLocks noChangeShapeType="1"/>
            </p:cNvSpPr>
            <p:nvPr/>
          </p:nvSpPr>
          <p:spPr bwMode="auto">
            <a:xfrm flipH="1">
              <a:off x="2736" y="3312"/>
              <a:ext cx="96" cy="96"/>
            </a:xfrm>
            <a:prstGeom prst="line">
              <a:avLst/>
            </a:prstGeom>
            <a:noFill/>
            <a:ln w="28575">
              <a:solidFill>
                <a:schemeClr val="accent1"/>
              </a:solidFill>
              <a:round/>
            </a:ln>
            <a:effectLst/>
          </p:spPr>
          <p:txBody>
            <a:bodyPr/>
            <a:lstStyle/>
            <a:p>
              <a:endParaRPr lang="en-US"/>
            </a:p>
          </p:txBody>
        </p:sp>
        <p:sp>
          <p:nvSpPr>
            <p:cNvPr id="684054" name="Rectangle 22"/>
            <p:cNvSpPr>
              <a:spLocks noChangeArrowheads="1"/>
            </p:cNvSpPr>
            <p:nvPr/>
          </p:nvSpPr>
          <p:spPr bwMode="auto">
            <a:xfrm>
              <a:off x="2448" y="2448"/>
              <a:ext cx="204" cy="166"/>
            </a:xfrm>
            <a:prstGeom prst="rect">
              <a:avLst/>
            </a:prstGeom>
            <a:noFill/>
            <a:ln w="12700">
              <a:noFill/>
              <a:miter lim="800000"/>
            </a:ln>
            <a:effectLst/>
          </p:spPr>
          <p:txBody>
            <a:bodyPr wrap="none" lIns="63500" tIns="25400" rIns="63500" bIns="25400">
              <a:spAutoFit/>
            </a:bodyPr>
            <a:lstStyle/>
            <a:p>
              <a:r>
                <a:rPr lang="en-US" sz="1400"/>
                <a:t>26</a:t>
              </a:r>
              <a:endParaRPr lang="en-US" sz="1400"/>
            </a:p>
          </p:txBody>
        </p:sp>
        <p:sp>
          <p:nvSpPr>
            <p:cNvPr id="684055" name="Rectangle 23"/>
            <p:cNvSpPr>
              <a:spLocks noChangeArrowheads="1"/>
            </p:cNvSpPr>
            <p:nvPr/>
          </p:nvSpPr>
          <p:spPr bwMode="auto">
            <a:xfrm>
              <a:off x="2736" y="3360"/>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4056" name="Line 24"/>
            <p:cNvSpPr>
              <a:spLocks noChangeShapeType="1"/>
            </p:cNvSpPr>
            <p:nvPr/>
          </p:nvSpPr>
          <p:spPr bwMode="auto">
            <a:xfrm>
              <a:off x="2448" y="2448"/>
              <a:ext cx="0" cy="192"/>
            </a:xfrm>
            <a:prstGeom prst="line">
              <a:avLst/>
            </a:prstGeom>
            <a:noFill/>
            <a:ln w="12700">
              <a:solidFill>
                <a:schemeClr val="tx1"/>
              </a:solidFill>
              <a:round/>
              <a:tailEnd type="triangle" w="med" len="med"/>
            </a:ln>
            <a:effectLst/>
          </p:spPr>
          <p:txBody>
            <a:bodyPr/>
            <a:lstStyle/>
            <a:p>
              <a:endParaRPr lang="en-US"/>
            </a:p>
          </p:txBody>
        </p:sp>
        <p:sp>
          <p:nvSpPr>
            <p:cNvPr id="684057" name="Rectangle 25"/>
            <p:cNvSpPr>
              <a:spLocks noChangeArrowheads="1"/>
            </p:cNvSpPr>
            <p:nvPr/>
          </p:nvSpPr>
          <p:spPr bwMode="auto">
            <a:xfrm>
              <a:off x="3012" y="3024"/>
              <a:ext cx="204" cy="166"/>
            </a:xfrm>
            <a:prstGeom prst="rect">
              <a:avLst/>
            </a:prstGeom>
            <a:noFill/>
            <a:ln w="12700">
              <a:noFill/>
              <a:miter lim="800000"/>
            </a:ln>
            <a:effectLst/>
          </p:spPr>
          <p:txBody>
            <a:bodyPr wrap="none" lIns="63500" tIns="25400" rIns="63500" bIns="25400">
              <a:spAutoFit/>
            </a:bodyPr>
            <a:lstStyle/>
            <a:p>
              <a:r>
                <a:rPr lang="en-US" sz="1400">
                  <a:solidFill>
                    <a:schemeClr val="tx1"/>
                  </a:solidFill>
                </a:rPr>
                <a:t>00</a:t>
              </a:r>
              <a:endParaRPr lang="en-US" sz="1400">
                <a:solidFill>
                  <a:schemeClr val="tx1"/>
                </a:solidFill>
              </a:endParaRPr>
            </a:p>
          </p:txBody>
        </p:sp>
        <p:sp>
          <p:nvSpPr>
            <p:cNvPr id="684058" name="Rectangle 26"/>
            <p:cNvSpPr>
              <a:spLocks noChangeArrowheads="1"/>
            </p:cNvSpPr>
            <p:nvPr/>
          </p:nvSpPr>
          <p:spPr bwMode="auto">
            <a:xfrm>
              <a:off x="3024" y="3024"/>
              <a:ext cx="144" cy="144"/>
            </a:xfrm>
            <a:prstGeom prst="rect">
              <a:avLst/>
            </a:prstGeom>
            <a:noFill/>
            <a:ln w="12700">
              <a:solidFill>
                <a:schemeClr val="tx1"/>
              </a:solidFill>
              <a:miter lim="800000"/>
            </a:ln>
            <a:effectLst/>
          </p:spPr>
          <p:txBody>
            <a:bodyPr wrap="none" anchor="ctr"/>
            <a:lstStyle/>
            <a:p>
              <a:endParaRPr lang="en-US"/>
            </a:p>
          </p:txBody>
        </p:sp>
        <p:sp>
          <p:nvSpPr>
            <p:cNvPr id="684059" name="Line 27"/>
            <p:cNvSpPr>
              <a:spLocks noChangeShapeType="1"/>
            </p:cNvSpPr>
            <p:nvPr/>
          </p:nvSpPr>
          <p:spPr bwMode="auto">
            <a:xfrm>
              <a:off x="1920" y="3024"/>
              <a:ext cx="0" cy="144"/>
            </a:xfrm>
            <a:prstGeom prst="line">
              <a:avLst/>
            </a:prstGeom>
            <a:noFill/>
            <a:ln w="12700">
              <a:solidFill>
                <a:schemeClr val="tx1"/>
              </a:solidFill>
              <a:round/>
            </a:ln>
            <a:effectLst/>
          </p:spPr>
          <p:txBody>
            <a:bodyPr/>
            <a:lstStyle/>
            <a:p>
              <a:endParaRPr lang="en-US"/>
            </a:p>
          </p:txBody>
        </p:sp>
        <p:sp>
          <p:nvSpPr>
            <p:cNvPr id="684060" name="Rectangle 28"/>
            <p:cNvSpPr>
              <a:spLocks noChangeArrowheads="1"/>
            </p:cNvSpPr>
            <p:nvPr/>
          </p:nvSpPr>
          <p:spPr bwMode="auto">
            <a:xfrm>
              <a:off x="1728" y="3024"/>
              <a:ext cx="1296" cy="144"/>
            </a:xfrm>
            <a:prstGeom prst="rect">
              <a:avLst/>
            </a:prstGeom>
            <a:noFill/>
            <a:ln w="12700">
              <a:solidFill>
                <a:schemeClr val="tx1"/>
              </a:solidFill>
              <a:miter lim="800000"/>
            </a:ln>
            <a:effectLst/>
          </p:spPr>
          <p:txBody>
            <a:bodyPr wrap="none" anchor="ctr"/>
            <a:lstStyle/>
            <a:p>
              <a:endParaRPr lang="en-US"/>
            </a:p>
          </p:txBody>
        </p:sp>
        <p:sp>
          <p:nvSpPr>
            <p:cNvPr id="684061" name="Line 29"/>
            <p:cNvSpPr>
              <a:spLocks noChangeShapeType="1"/>
            </p:cNvSpPr>
            <p:nvPr/>
          </p:nvSpPr>
          <p:spPr bwMode="auto">
            <a:xfrm>
              <a:off x="2448" y="2784"/>
              <a:ext cx="0" cy="240"/>
            </a:xfrm>
            <a:prstGeom prst="line">
              <a:avLst/>
            </a:prstGeom>
            <a:noFill/>
            <a:ln w="12700">
              <a:solidFill>
                <a:schemeClr val="tx1"/>
              </a:solidFill>
              <a:round/>
              <a:tailEnd type="triangle" w="med" len="med"/>
            </a:ln>
            <a:effectLst/>
          </p:spPr>
          <p:txBody>
            <a:bodyPr/>
            <a:lstStyle/>
            <a:p>
              <a:endParaRPr lang="en-US"/>
            </a:p>
          </p:txBody>
        </p:sp>
        <p:sp>
          <p:nvSpPr>
            <p:cNvPr id="684062" name="Oval 30"/>
            <p:cNvSpPr>
              <a:spLocks noChangeArrowheads="1"/>
            </p:cNvSpPr>
            <p:nvPr/>
          </p:nvSpPr>
          <p:spPr bwMode="auto">
            <a:xfrm>
              <a:off x="1776" y="3648"/>
              <a:ext cx="48" cy="48"/>
            </a:xfrm>
            <a:prstGeom prst="ellipse">
              <a:avLst/>
            </a:prstGeom>
            <a:noFill/>
            <a:ln w="12700">
              <a:noFill/>
              <a:round/>
            </a:ln>
            <a:effectLst/>
          </p:spPr>
          <p:txBody>
            <a:bodyPr wrap="none" anchor="ctr"/>
            <a:lstStyle/>
            <a:p>
              <a:endParaRPr lang="en-US"/>
            </a:p>
          </p:txBody>
        </p:sp>
        <p:cxnSp>
          <p:nvCxnSpPr>
            <p:cNvPr id="684063" name="AutoShape 31"/>
            <p:cNvCxnSpPr>
              <a:cxnSpLocks noChangeShapeType="1"/>
              <a:stCxn id="684062" idx="5"/>
              <a:endCxn id="684069" idx="4"/>
            </p:cNvCxnSpPr>
            <p:nvPr/>
          </p:nvCxnSpPr>
          <p:spPr bwMode="auto">
            <a:xfrm rot="5400000" flipH="1" flipV="1">
              <a:off x="1536" y="3401"/>
              <a:ext cx="569" cy="7"/>
            </a:xfrm>
            <a:prstGeom prst="curvedConnector5">
              <a:avLst>
                <a:gd name="adj1" fmla="val 30579"/>
                <a:gd name="adj2" fmla="val -2642856"/>
                <a:gd name="adj3" fmla="val 62037"/>
              </a:avLst>
            </a:prstGeom>
            <a:noFill/>
            <a:ln w="12700">
              <a:solidFill>
                <a:schemeClr val="tx1"/>
              </a:solidFill>
              <a:round/>
              <a:tailEnd type="triangle" w="med" len="med"/>
            </a:ln>
            <a:effectLst/>
          </p:spPr>
        </p:cxnSp>
        <p:sp>
          <p:nvSpPr>
            <p:cNvPr id="684064" name="Line 32"/>
            <p:cNvSpPr>
              <a:spLocks noChangeShapeType="1"/>
            </p:cNvSpPr>
            <p:nvPr/>
          </p:nvSpPr>
          <p:spPr bwMode="auto">
            <a:xfrm>
              <a:off x="2400" y="3168"/>
              <a:ext cx="0" cy="192"/>
            </a:xfrm>
            <a:prstGeom prst="line">
              <a:avLst/>
            </a:prstGeom>
            <a:noFill/>
            <a:ln w="12700">
              <a:solidFill>
                <a:schemeClr val="tx1"/>
              </a:solidFill>
              <a:round/>
            </a:ln>
            <a:effectLst/>
          </p:spPr>
          <p:txBody>
            <a:bodyPr/>
            <a:lstStyle/>
            <a:p>
              <a:endParaRPr lang="en-US"/>
            </a:p>
          </p:txBody>
        </p:sp>
        <p:sp>
          <p:nvSpPr>
            <p:cNvPr id="684065" name="Line 33"/>
            <p:cNvSpPr>
              <a:spLocks noChangeShapeType="1"/>
            </p:cNvSpPr>
            <p:nvPr/>
          </p:nvSpPr>
          <p:spPr bwMode="auto">
            <a:xfrm>
              <a:off x="2400" y="3360"/>
              <a:ext cx="1056" cy="0"/>
            </a:xfrm>
            <a:prstGeom prst="line">
              <a:avLst/>
            </a:prstGeom>
            <a:noFill/>
            <a:ln w="12700">
              <a:solidFill>
                <a:schemeClr val="tx1"/>
              </a:solidFill>
              <a:round/>
              <a:tailEnd type="triangle" w="med" len="med"/>
            </a:ln>
            <a:effectLst/>
          </p:spPr>
          <p:txBody>
            <a:bodyPr/>
            <a:lstStyle/>
            <a:p>
              <a:endParaRPr lang="en-US"/>
            </a:p>
          </p:txBody>
        </p:sp>
        <p:sp>
          <p:nvSpPr>
            <p:cNvPr id="684066" name="Line 34"/>
            <p:cNvSpPr>
              <a:spLocks noChangeShapeType="1"/>
            </p:cNvSpPr>
            <p:nvPr/>
          </p:nvSpPr>
          <p:spPr bwMode="auto">
            <a:xfrm flipV="1">
              <a:off x="2400" y="3744"/>
              <a:ext cx="0" cy="240"/>
            </a:xfrm>
            <a:prstGeom prst="line">
              <a:avLst/>
            </a:prstGeom>
            <a:noFill/>
            <a:ln w="12700">
              <a:solidFill>
                <a:schemeClr val="tx1"/>
              </a:solidFill>
              <a:round/>
              <a:tailEnd type="triangle" w="med" len="med"/>
            </a:ln>
            <a:effectLst/>
          </p:spPr>
          <p:txBody>
            <a:bodyPr/>
            <a:lstStyle/>
            <a:p>
              <a:endParaRPr lang="en-US"/>
            </a:p>
          </p:txBody>
        </p:sp>
        <p:sp>
          <p:nvSpPr>
            <p:cNvPr id="684067" name="Rectangle 35"/>
            <p:cNvSpPr>
              <a:spLocks noChangeArrowheads="1"/>
            </p:cNvSpPr>
            <p:nvPr/>
          </p:nvSpPr>
          <p:spPr bwMode="auto">
            <a:xfrm>
              <a:off x="1440" y="2256"/>
              <a:ext cx="2815" cy="186"/>
            </a:xfrm>
            <a:prstGeom prst="rect">
              <a:avLst/>
            </a:prstGeom>
            <a:noFill/>
            <a:ln w="12700">
              <a:noFill/>
              <a:miter lim="800000"/>
            </a:ln>
            <a:effectLst/>
          </p:spPr>
          <p:txBody>
            <a:bodyPr wrap="none" lIns="63500" tIns="25400" rIns="63500" bIns="25400">
              <a:spAutoFit/>
            </a:bodyPr>
            <a:lstStyle/>
            <a:p>
              <a:r>
                <a:rPr lang="en-US" sz="1600">
                  <a:solidFill>
                    <a:schemeClr val="tx1"/>
                  </a:solidFill>
                </a:rPr>
                <a:t>from the low order 26 bits of the jump instruction</a:t>
              </a:r>
              <a:endParaRPr lang="en-US" sz="1600">
                <a:solidFill>
                  <a:schemeClr val="tx1"/>
                </a:solidFill>
              </a:endParaRPr>
            </a:p>
          </p:txBody>
        </p:sp>
        <p:sp>
          <p:nvSpPr>
            <p:cNvPr id="684068" name="Line 36"/>
            <p:cNvSpPr>
              <a:spLocks noChangeShapeType="1"/>
            </p:cNvSpPr>
            <p:nvPr/>
          </p:nvSpPr>
          <p:spPr bwMode="auto">
            <a:xfrm>
              <a:off x="3024" y="3024"/>
              <a:ext cx="0" cy="144"/>
            </a:xfrm>
            <a:prstGeom prst="line">
              <a:avLst/>
            </a:prstGeom>
            <a:noFill/>
            <a:ln w="12700">
              <a:solidFill>
                <a:schemeClr val="tx1"/>
              </a:solidFill>
              <a:round/>
            </a:ln>
            <a:effectLst/>
          </p:spPr>
          <p:txBody>
            <a:bodyPr/>
            <a:lstStyle/>
            <a:p>
              <a:endParaRPr lang="en-US"/>
            </a:p>
          </p:txBody>
        </p:sp>
        <p:sp>
          <p:nvSpPr>
            <p:cNvPr id="684069" name="Oval 37"/>
            <p:cNvSpPr>
              <a:spLocks noChangeArrowheads="1"/>
            </p:cNvSpPr>
            <p:nvPr/>
          </p:nvSpPr>
          <p:spPr bwMode="auto">
            <a:xfrm>
              <a:off x="1776" y="3072"/>
              <a:ext cx="96" cy="48"/>
            </a:xfrm>
            <a:prstGeom prst="ellipse">
              <a:avLst/>
            </a:prstGeom>
            <a:noFill/>
            <a:ln w="12700">
              <a:noFill/>
              <a:round/>
            </a:ln>
            <a:effectLst/>
          </p:spPr>
          <p:txBody>
            <a:bodyPr wrap="none" anchor="ctr"/>
            <a:lstStyle/>
            <a:p>
              <a:endParaRPr lang="en-US"/>
            </a:p>
          </p:txBody>
        </p:sp>
        <p:sp>
          <p:nvSpPr>
            <p:cNvPr id="684070" name="Line 38"/>
            <p:cNvSpPr>
              <a:spLocks noChangeShapeType="1"/>
            </p:cNvSpPr>
            <p:nvPr/>
          </p:nvSpPr>
          <p:spPr bwMode="auto">
            <a:xfrm>
              <a:off x="4224" y="3360"/>
              <a:ext cx="0" cy="624"/>
            </a:xfrm>
            <a:prstGeom prst="line">
              <a:avLst/>
            </a:prstGeom>
            <a:noFill/>
            <a:ln w="12700">
              <a:solidFill>
                <a:schemeClr val="tx1"/>
              </a:solidFill>
              <a:round/>
            </a:ln>
            <a:effectLst/>
          </p:spPr>
          <p:txBody>
            <a:bodyPr/>
            <a:lstStyle/>
            <a:p>
              <a:endParaRPr lang="en-US"/>
            </a:p>
          </p:txBody>
        </p:sp>
        <p:sp>
          <p:nvSpPr>
            <p:cNvPr id="684071" name="Line 39"/>
            <p:cNvSpPr>
              <a:spLocks noChangeShapeType="1"/>
            </p:cNvSpPr>
            <p:nvPr/>
          </p:nvSpPr>
          <p:spPr bwMode="auto">
            <a:xfrm>
              <a:off x="2400" y="3984"/>
              <a:ext cx="1824" cy="0"/>
            </a:xfrm>
            <a:prstGeom prst="line">
              <a:avLst/>
            </a:prstGeom>
            <a:noFill/>
            <a:ln w="12700">
              <a:solidFill>
                <a:schemeClr val="tx1"/>
              </a:solidFill>
              <a:round/>
            </a:ln>
            <a:effectLst/>
          </p:spPr>
          <p:txBody>
            <a:bodyPr/>
            <a:lstStyle/>
            <a:p>
              <a:endParaRPr lang="en-US"/>
            </a:p>
          </p:txBody>
        </p:sp>
        <p:sp>
          <p:nvSpPr>
            <p:cNvPr id="684072" name="Line 40"/>
            <p:cNvSpPr>
              <a:spLocks noChangeShapeType="1"/>
            </p:cNvSpPr>
            <p:nvPr/>
          </p:nvSpPr>
          <p:spPr bwMode="auto">
            <a:xfrm>
              <a:off x="3456" y="3360"/>
              <a:ext cx="768" cy="0"/>
            </a:xfrm>
            <a:prstGeom prst="line">
              <a:avLst/>
            </a:prstGeom>
            <a:noFill/>
            <a:ln w="12700">
              <a:solidFill>
                <a:schemeClr val="tx1"/>
              </a:solidFill>
              <a:round/>
            </a:ln>
            <a:effectLst/>
          </p:spPr>
          <p:txBody>
            <a:bodyPr/>
            <a:lstStyle/>
            <a:p>
              <a:endParaRPr lang="en-US"/>
            </a:p>
          </p:txBody>
        </p:sp>
        <p:sp>
          <p:nvSpPr>
            <p:cNvPr id="684073" name="Line 41"/>
            <p:cNvSpPr>
              <a:spLocks noChangeShapeType="1"/>
            </p:cNvSpPr>
            <p:nvPr/>
          </p:nvSpPr>
          <p:spPr bwMode="auto">
            <a:xfrm>
              <a:off x="1920" y="3600"/>
              <a:ext cx="0" cy="144"/>
            </a:xfrm>
            <a:prstGeom prst="line">
              <a:avLst/>
            </a:prstGeom>
            <a:noFill/>
            <a:ln w="12700">
              <a:solidFill>
                <a:schemeClr val="tx1"/>
              </a:solidFill>
              <a:round/>
            </a:ln>
            <a:effectLst/>
          </p:spPr>
          <p:txBody>
            <a:bodyPr/>
            <a:lstStyle/>
            <a:p>
              <a:endParaRPr lang="en-US"/>
            </a:p>
          </p:txBody>
        </p:sp>
      </p:grpSp>
    </p:spTree>
  </p:cSld>
  <p:clrMapOvr>
    <a:masterClrMapping/>
  </p:clrMapOvr>
  <p:transition advTm="2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r>
              <a:rPr lang="zh-CN" altLang="en-US" dirty="0" smtClean="0">
                <a:latin typeface="宋体" panose="02010600030101010101" pitchFamily="2" charset="-122"/>
                <a:ea typeface="宋体" panose="02010600030101010101" pitchFamily="2" charset="-122"/>
              </a:rPr>
              <a:t>远距离的分支转移</a:t>
            </a:r>
            <a:endParaRPr lang="en-US" dirty="0">
              <a:latin typeface="宋体" panose="02010600030101010101" pitchFamily="2" charset="-122"/>
              <a:ea typeface="宋体" panose="02010600030101010101" pitchFamily="2" charset="-122"/>
            </a:endParaRPr>
          </a:p>
        </p:txBody>
      </p:sp>
      <p:sp>
        <p:nvSpPr>
          <p:cNvPr id="758787" name="Rectangle 3"/>
          <p:cNvSpPr>
            <a:spLocks noGrp="1" noChangeArrowheads="1"/>
          </p:cNvSpPr>
          <p:nvPr>
            <p:ph type="body" idx="1"/>
          </p:nvPr>
        </p:nvSpPr>
        <p:spPr>
          <a:xfrm>
            <a:off x="609600" y="914400"/>
            <a:ext cx="7848600" cy="724044"/>
          </a:xfrm>
        </p:spPr>
        <p:txBody>
          <a:bodyPr/>
          <a:lstStyle/>
          <a:p>
            <a:r>
              <a:rPr lang="zh-CN" altLang="en-US" dirty="0" smtClean="0"/>
              <a:t>如果分支转移的位置很远，距离超过条件分支指令的</a:t>
            </a:r>
            <a:r>
              <a:rPr lang="en-US" altLang="zh-CN" dirty="0" smtClean="0"/>
              <a:t>16</a:t>
            </a:r>
            <a:r>
              <a:rPr lang="zh-CN" altLang="en-US" dirty="0" smtClean="0"/>
              <a:t>位可以表示的范围，那该怎么办？</a:t>
            </a:r>
            <a:endParaRPr lang="en-US" dirty="0">
              <a:latin typeface="Courier New" panose="02070309020205020404" pitchFamily="49" charset="0"/>
            </a:endParaRPr>
          </a:p>
        </p:txBody>
      </p:sp>
      <p:sp>
        <p:nvSpPr>
          <p:cNvPr id="758788" name="Rectangle 4"/>
          <p:cNvSpPr>
            <a:spLocks noChangeArrowheads="1"/>
          </p:cNvSpPr>
          <p:nvPr/>
        </p:nvSpPr>
        <p:spPr bwMode="auto">
          <a:xfrm>
            <a:off x="609600" y="2362200"/>
            <a:ext cx="7848600" cy="3098284"/>
          </a:xfrm>
          <a:prstGeom prst="rect">
            <a:avLst/>
          </a:prstGeom>
          <a:noFill/>
          <a:ln w="12700">
            <a:noFill/>
            <a:miter lim="800000"/>
          </a:ln>
          <a:effectLst/>
        </p:spPr>
        <p:txBody>
          <a:bodyPr lIns="63500" tIns="25400" rIns="63500" bIns="25400">
            <a:spAutoFit/>
          </a:bodyPr>
          <a:lstStyle/>
          <a:p>
            <a:pPr marL="287655" indent="-287655">
              <a:lnSpc>
                <a:spcPct val="90000"/>
              </a:lnSpc>
              <a:spcBef>
                <a:spcPct val="65000"/>
              </a:spcBef>
              <a:buClr>
                <a:schemeClr val="accent1"/>
              </a:buClr>
              <a:buSzPct val="75000"/>
              <a:buFont typeface="Wingdings" panose="05000000000000000000" pitchFamily="2" charset="2"/>
              <a:buChar char="q"/>
            </a:pPr>
            <a:r>
              <a:rPr lang="zh-CN" altLang="en-US" sz="2400" dirty="0" smtClean="0">
                <a:solidFill>
                  <a:schemeClr val="tx1"/>
                </a:solidFill>
              </a:rPr>
              <a:t>汇编器的解决方案是插入一个跳转到分支目标的无条件跳转，并将条件取反</a:t>
            </a:r>
            <a:endParaRPr lang="en-US" altLang="zh-CN" sz="2400" dirty="0">
              <a:solidFill>
                <a:schemeClr val="tx1"/>
              </a:solidFill>
            </a:endParaRPr>
          </a:p>
          <a:p>
            <a:pPr>
              <a:lnSpc>
                <a:spcPct val="90000"/>
              </a:lnSpc>
              <a:spcBef>
                <a:spcPct val="65000"/>
              </a:spcBef>
              <a:buClr>
                <a:schemeClr val="accent1"/>
              </a:buClr>
              <a:buSzPct val="75000"/>
            </a:pPr>
            <a:r>
              <a:rPr lang="en-US" sz="2400" dirty="0">
                <a:solidFill>
                  <a:schemeClr val="tx1"/>
                </a:solidFill>
                <a:latin typeface="Courier New" panose="02070309020205020404" pitchFamily="49" charset="0"/>
              </a:rPr>
              <a:t>		</a:t>
            </a:r>
            <a:r>
              <a:rPr lang="en-US" sz="2400" dirty="0" err="1" smtClean="0">
                <a:solidFill>
                  <a:schemeClr val="tx1"/>
                </a:solidFill>
                <a:latin typeface="Courier New" panose="02070309020205020404" pitchFamily="49" charset="0"/>
              </a:rPr>
              <a:t>beq</a:t>
            </a:r>
            <a:r>
              <a:rPr lang="en-US" sz="2400" dirty="0">
                <a:solidFill>
                  <a:schemeClr val="tx1"/>
                </a:solidFill>
                <a:latin typeface="Courier New" panose="02070309020205020404" pitchFamily="49" charset="0"/>
              </a:rPr>
              <a:t>	$s0, $s1, L1</a:t>
            </a:r>
            <a:endParaRPr lang="en-US" sz="2400" dirty="0">
              <a:solidFill>
                <a:schemeClr val="tx1"/>
              </a:solidFill>
              <a:latin typeface="Courier New" panose="02070309020205020404" pitchFamily="49" charset="0"/>
            </a:endParaRPr>
          </a:p>
          <a:p>
            <a:pPr marL="287655" indent="-287655">
              <a:lnSpc>
                <a:spcPct val="90000"/>
              </a:lnSpc>
              <a:spcBef>
                <a:spcPct val="65000"/>
              </a:spcBef>
              <a:buClr>
                <a:schemeClr val="accent1"/>
              </a:buClr>
              <a:buSzPct val="75000"/>
              <a:buFont typeface="Wingdings" panose="05000000000000000000" pitchFamily="2" charset="2"/>
              <a:buNone/>
            </a:pPr>
            <a:r>
              <a:rPr lang="zh-CN" altLang="en-US" sz="2400" dirty="0" smtClean="0">
                <a:solidFill>
                  <a:schemeClr val="tx1"/>
                </a:solidFill>
              </a:rPr>
              <a:t>变为</a:t>
            </a:r>
            <a:endParaRPr lang="en-US" sz="2400" dirty="0">
              <a:solidFill>
                <a:schemeClr val="tx1"/>
              </a:solidFill>
            </a:endParaRPr>
          </a:p>
          <a:p>
            <a:pPr marL="287655" indent="-287655">
              <a:lnSpc>
                <a:spcPct val="90000"/>
              </a:lnSpc>
              <a:spcBef>
                <a:spcPct val="65000"/>
              </a:spcBef>
              <a:buClr>
                <a:schemeClr val="accent1"/>
              </a:buClr>
              <a:buSzPct val="75000"/>
              <a:buFont typeface="Wingdings" panose="05000000000000000000" pitchFamily="2" charset="2"/>
              <a:buNone/>
            </a:pPr>
            <a:r>
              <a:rPr lang="en-US" sz="2400" dirty="0">
                <a:solidFill>
                  <a:schemeClr val="tx1"/>
                </a:solidFill>
                <a:latin typeface="Courier New" panose="02070309020205020404" pitchFamily="49" charset="0"/>
              </a:rPr>
              <a:t>			</a:t>
            </a:r>
            <a:r>
              <a:rPr lang="en-US" sz="2400" dirty="0" err="1">
                <a:solidFill>
                  <a:schemeClr val="tx1"/>
                </a:solidFill>
                <a:latin typeface="Courier New" panose="02070309020205020404" pitchFamily="49" charset="0"/>
              </a:rPr>
              <a:t>bne</a:t>
            </a:r>
            <a:r>
              <a:rPr lang="en-US" sz="2400" dirty="0">
                <a:solidFill>
                  <a:schemeClr val="tx1"/>
                </a:solidFill>
                <a:latin typeface="Courier New" panose="02070309020205020404" pitchFamily="49" charset="0"/>
              </a:rPr>
              <a:t>	$s0, $s1, L2</a:t>
            </a:r>
            <a:endParaRPr lang="en-US" sz="2400" dirty="0">
              <a:solidFill>
                <a:schemeClr val="tx1"/>
              </a:solidFill>
              <a:latin typeface="Courier New" panose="02070309020205020404" pitchFamily="49" charset="0"/>
            </a:endParaRPr>
          </a:p>
          <a:p>
            <a:pPr marL="287655" indent="-287655">
              <a:lnSpc>
                <a:spcPct val="25000"/>
              </a:lnSpc>
              <a:spcBef>
                <a:spcPct val="65000"/>
              </a:spcBef>
              <a:buClr>
                <a:schemeClr val="accent1"/>
              </a:buClr>
              <a:buSzPct val="75000"/>
              <a:buFont typeface="Wingdings" panose="05000000000000000000" pitchFamily="2" charset="2"/>
              <a:buNone/>
            </a:pPr>
            <a:r>
              <a:rPr lang="en-US" sz="2400" dirty="0">
                <a:solidFill>
                  <a:schemeClr val="tx1"/>
                </a:solidFill>
                <a:latin typeface="Courier New" panose="02070309020205020404" pitchFamily="49" charset="0"/>
              </a:rPr>
              <a:t>			j	L1</a:t>
            </a:r>
            <a:endParaRPr lang="en-US" sz="2400" dirty="0">
              <a:solidFill>
                <a:schemeClr val="tx1"/>
              </a:solidFill>
              <a:latin typeface="Courier New" panose="02070309020205020404" pitchFamily="49" charset="0"/>
            </a:endParaRPr>
          </a:p>
          <a:p>
            <a:pPr marL="287655" indent="-287655">
              <a:lnSpc>
                <a:spcPct val="25000"/>
              </a:lnSpc>
              <a:spcBef>
                <a:spcPct val="65000"/>
              </a:spcBef>
              <a:buClr>
                <a:schemeClr val="accent1"/>
              </a:buClr>
              <a:buSzPct val="75000"/>
              <a:buFont typeface="Wingdings" panose="05000000000000000000" pitchFamily="2" charset="2"/>
              <a:buNone/>
            </a:pPr>
            <a:r>
              <a:rPr lang="en-US" sz="2400" dirty="0">
                <a:solidFill>
                  <a:schemeClr val="tx1"/>
                </a:solidFill>
                <a:latin typeface="Courier New" panose="02070309020205020404" pitchFamily="49" charset="0"/>
              </a:rPr>
              <a:t>		L2:</a:t>
            </a:r>
            <a:endParaRPr lang="en-US" sz="2400" dirty="0">
              <a:solidFill>
                <a:schemeClr val="tx1"/>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ChangeArrowheads="1"/>
          </p:cNvSpPr>
          <p:nvPr/>
        </p:nvSpPr>
        <p:spPr bwMode="auto">
          <a:xfrm>
            <a:off x="225425" y="312738"/>
            <a:ext cx="1190625" cy="477837"/>
          </a:xfrm>
          <a:prstGeom prst="rect">
            <a:avLst/>
          </a:prstGeom>
          <a:noFill/>
          <a:ln w="12700">
            <a:noFill/>
            <a:miter lim="800000"/>
          </a:ln>
          <a:effectLst/>
        </p:spPr>
        <p:txBody>
          <a:bodyPr wrap="none" anchor="ctr"/>
          <a:lstStyle/>
          <a:p>
            <a:endParaRPr lang="en-US"/>
          </a:p>
        </p:txBody>
      </p:sp>
      <p:sp>
        <p:nvSpPr>
          <p:cNvPr id="715779" name="Rectangle 3"/>
          <p:cNvSpPr>
            <a:spLocks noGrp="1" noChangeArrowheads="1"/>
          </p:cNvSpPr>
          <p:nvPr>
            <p:ph type="body" idx="1"/>
          </p:nvPr>
        </p:nvSpPr>
        <p:spPr>
          <a:xfrm>
            <a:off x="606425" y="839470"/>
            <a:ext cx="8382000" cy="5623591"/>
          </a:xfrm>
          <a:noFill/>
        </p:spPr>
        <p:txBody>
          <a:bodyPr lIns="90488" tIns="44450" rIns="90488" bIns="44450"/>
          <a:lstStyle/>
          <a:p>
            <a:pPr marL="342900" indent="-342900"/>
            <a:r>
              <a:rPr lang="en-US" dirty="0"/>
              <a:t>MIPS </a:t>
            </a:r>
            <a:r>
              <a:rPr lang="zh-CN" altLang="en-US" dirty="0" smtClean="0">
                <a:solidFill>
                  <a:schemeClr val="accent1"/>
                </a:solidFill>
              </a:rPr>
              <a:t>过程调用 </a:t>
            </a:r>
            <a:r>
              <a:rPr lang="zh-CN" altLang="en-US" dirty="0" smtClean="0"/>
              <a:t>指令</a:t>
            </a:r>
            <a:r>
              <a:rPr lang="en-US" dirty="0" smtClean="0"/>
              <a:t>:</a:t>
            </a:r>
            <a:br>
              <a:rPr lang="en-US" dirty="0"/>
            </a:br>
            <a:br>
              <a:rPr lang="en-US" dirty="0"/>
            </a:br>
            <a:r>
              <a:rPr lang="en-US" dirty="0"/>
              <a:t>	</a:t>
            </a:r>
            <a:r>
              <a:rPr lang="en-US" dirty="0" err="1">
                <a:latin typeface="Courier New" panose="02070309020205020404" pitchFamily="49" charset="0"/>
              </a:rPr>
              <a:t>jal</a:t>
            </a:r>
            <a:r>
              <a:rPr lang="en-US" dirty="0">
                <a:latin typeface="Courier New" panose="02070309020205020404" pitchFamily="49" charset="0"/>
              </a:rPr>
              <a:t>	</a:t>
            </a:r>
            <a:r>
              <a:rPr lang="en-US" dirty="0" err="1">
                <a:latin typeface="Courier New" panose="02070309020205020404" pitchFamily="49" charset="0"/>
              </a:rPr>
              <a:t>ProcedureAddress</a:t>
            </a:r>
            <a:r>
              <a:rPr lang="en-US" dirty="0">
                <a:latin typeface="Courier New" panose="02070309020205020404" pitchFamily="49" charset="0"/>
              </a:rPr>
              <a:t>	</a:t>
            </a:r>
            <a:r>
              <a:rPr lang="en-US" dirty="0" smtClean="0">
                <a:latin typeface="Courier New" panose="02070309020205020404" pitchFamily="49" charset="0"/>
              </a:rPr>
              <a:t>#</a:t>
            </a:r>
            <a:r>
              <a:rPr lang="zh-CN" altLang="en-US" dirty="0" smtClean="0">
                <a:latin typeface="Courier New" panose="02070309020205020404" pitchFamily="49" charset="0"/>
              </a:rPr>
              <a:t>跳转和链接</a:t>
            </a:r>
            <a:endParaRPr lang="en-US" dirty="0"/>
          </a:p>
          <a:p>
            <a:pPr marL="342900" indent="-342900"/>
            <a:r>
              <a:rPr lang="en-US" altLang="zh-CN" dirty="0" err="1" smtClean="0"/>
              <a:t>jal</a:t>
            </a:r>
            <a:r>
              <a:rPr lang="zh-CN" altLang="en-US" dirty="0" smtClean="0"/>
              <a:t>指令实际就是将</a:t>
            </a:r>
            <a:r>
              <a:rPr lang="en-US" dirty="0" smtClean="0"/>
              <a:t>PC+4</a:t>
            </a:r>
            <a:r>
              <a:rPr lang="zh-CN" altLang="en-US" dirty="0" smtClean="0"/>
              <a:t>保存在寄存器</a:t>
            </a:r>
            <a:r>
              <a:rPr lang="en-US" dirty="0" smtClean="0"/>
              <a:t>$</a:t>
            </a:r>
            <a:r>
              <a:rPr lang="en-US" dirty="0" err="1" smtClean="0"/>
              <a:t>ra</a:t>
            </a:r>
            <a:r>
              <a:rPr lang="zh-CN" altLang="en-US" dirty="0" smtClean="0"/>
              <a:t>中，从而将链接指向下一条指令，为过程返回做好准备</a:t>
            </a:r>
            <a:endParaRPr lang="en-US" dirty="0"/>
          </a:p>
          <a:p>
            <a:pPr marL="342900" indent="-342900"/>
            <a:r>
              <a:rPr lang="zh-CN" altLang="en-US" dirty="0"/>
              <a:t>机器</a:t>
            </a:r>
            <a:r>
              <a:rPr lang="zh-CN" altLang="en-US" dirty="0" smtClean="0"/>
              <a:t>命令格式</a:t>
            </a:r>
            <a:r>
              <a:rPr lang="en-US" dirty="0" smtClean="0"/>
              <a:t>(</a:t>
            </a:r>
            <a:r>
              <a:rPr lang="en-US" dirty="0" smtClean="0">
                <a:solidFill>
                  <a:schemeClr val="accent1"/>
                </a:solidFill>
              </a:rPr>
              <a:t>J </a:t>
            </a:r>
            <a:r>
              <a:rPr lang="zh-CN" altLang="en-US" dirty="0" smtClean="0"/>
              <a:t>型</a:t>
            </a:r>
            <a:r>
              <a:rPr lang="en-US" dirty="0" smtClean="0"/>
              <a:t>):</a:t>
            </a:r>
            <a:endParaRPr lang="en-US" dirty="0"/>
          </a:p>
          <a:p>
            <a:pPr marL="742950" lvl="1" indent="-285750"/>
            <a:endParaRPr lang="en-US" dirty="0"/>
          </a:p>
          <a:p>
            <a:pPr marL="742950" lvl="1" indent="-285750"/>
            <a:endParaRPr lang="en-US" dirty="0"/>
          </a:p>
          <a:p>
            <a:pPr marL="342900" indent="-342900"/>
            <a:r>
              <a:rPr lang="zh-CN" altLang="en-US" dirty="0" smtClean="0"/>
              <a:t>然后以下面这条指令返回</a:t>
            </a:r>
            <a:endParaRPr lang="en-US" dirty="0"/>
          </a:p>
          <a:p>
            <a:pPr marL="342900" indent="-342900">
              <a:buFont typeface="Wingdings" panose="05000000000000000000" pitchFamily="2" charset="2"/>
              <a:buNone/>
            </a:pPr>
            <a:r>
              <a:rPr lang="en-US" dirty="0"/>
              <a:t>		</a:t>
            </a:r>
            <a:r>
              <a:rPr lang="en-US" dirty="0" err="1">
                <a:latin typeface="Courier New" panose="02070309020205020404" pitchFamily="49" charset="0"/>
              </a:rPr>
              <a:t>jr</a:t>
            </a:r>
            <a:r>
              <a:rPr lang="en-US" dirty="0">
                <a:latin typeface="Courier New" panose="02070309020205020404" pitchFamily="49" charset="0"/>
              </a:rPr>
              <a:t>	$</a:t>
            </a:r>
            <a:r>
              <a:rPr lang="en-US" dirty="0" err="1">
                <a:latin typeface="Courier New" panose="02070309020205020404" pitchFamily="49" charset="0"/>
              </a:rPr>
              <a:t>ra</a:t>
            </a:r>
            <a:r>
              <a:rPr lang="en-US" dirty="0">
                <a:latin typeface="Courier New" panose="02070309020205020404" pitchFamily="49" charset="0"/>
              </a:rPr>
              <a:t>			</a:t>
            </a:r>
            <a:r>
              <a:rPr lang="en-US" dirty="0" smtClean="0">
                <a:latin typeface="Courier New" panose="02070309020205020404" pitchFamily="49" charset="0"/>
              </a:rPr>
              <a:t>#</a:t>
            </a:r>
            <a:r>
              <a:rPr lang="zh-CN" altLang="en-US" dirty="0" smtClean="0">
                <a:latin typeface="Courier New" panose="02070309020205020404" pitchFamily="49" charset="0"/>
              </a:rPr>
              <a:t>返回</a:t>
            </a:r>
            <a:endParaRPr lang="en-US" dirty="0">
              <a:latin typeface="Courier New" panose="02070309020205020404" pitchFamily="49" charset="0"/>
            </a:endParaRPr>
          </a:p>
          <a:p>
            <a:pPr marL="342900" indent="-342900"/>
            <a:r>
              <a:rPr lang="zh-CN" altLang="en-US" dirty="0" smtClean="0"/>
              <a:t>指令格式</a:t>
            </a:r>
            <a:r>
              <a:rPr lang="en-US" dirty="0" smtClean="0"/>
              <a:t> </a:t>
            </a:r>
            <a:r>
              <a:rPr lang="en-US" dirty="0"/>
              <a:t>(</a:t>
            </a:r>
            <a:r>
              <a:rPr lang="en-US" dirty="0">
                <a:solidFill>
                  <a:schemeClr val="accent1"/>
                </a:solidFill>
              </a:rPr>
              <a:t>R</a:t>
            </a:r>
            <a:r>
              <a:rPr lang="en-US" dirty="0"/>
              <a:t> </a:t>
            </a:r>
            <a:r>
              <a:rPr lang="zh-CN" altLang="en-US" dirty="0" smtClean="0"/>
              <a:t>型</a:t>
            </a:r>
            <a:r>
              <a:rPr lang="en-US" dirty="0" smtClean="0"/>
              <a:t>):</a:t>
            </a:r>
            <a:endParaRPr lang="en-US" dirty="0"/>
          </a:p>
          <a:p>
            <a:pPr marL="342900" indent="-342900"/>
            <a:endParaRPr lang="en-US" dirty="0">
              <a:latin typeface="Courier New" panose="02070309020205020404" pitchFamily="49" charset="0"/>
            </a:endParaRPr>
          </a:p>
        </p:txBody>
      </p:sp>
      <p:sp>
        <p:nvSpPr>
          <p:cNvPr id="715780" name="Rectangle 4"/>
          <p:cNvSpPr>
            <a:spLocks noGrp="1" noChangeArrowheads="1"/>
          </p:cNvSpPr>
          <p:nvPr>
            <p:ph type="title"/>
          </p:nvPr>
        </p:nvSpPr>
        <p:spPr>
          <a:noFill/>
        </p:spPr>
        <p:txBody>
          <a:bodyPr lIns="90488" tIns="44450" rIns="90488" bIns="44450" anchor="ctr"/>
          <a:lstStyle/>
          <a:p>
            <a:r>
              <a:rPr lang="en-US"/>
              <a:t>Instructions for Accessing Procedures</a:t>
            </a:r>
            <a:endParaRPr lang="en-US"/>
          </a:p>
        </p:txBody>
      </p:sp>
      <p:sp>
        <p:nvSpPr>
          <p:cNvPr id="715781" name="Rectangle 5"/>
          <p:cNvSpPr>
            <a:spLocks noChangeArrowheads="1"/>
          </p:cNvSpPr>
          <p:nvPr/>
        </p:nvSpPr>
        <p:spPr bwMode="auto">
          <a:xfrm>
            <a:off x="1371600" y="3505200"/>
            <a:ext cx="5791200" cy="292100"/>
          </a:xfrm>
          <a:prstGeom prst="rect">
            <a:avLst/>
          </a:prstGeom>
          <a:noFill/>
          <a:ln w="12700">
            <a:solidFill>
              <a:schemeClr val="tx1"/>
            </a:solidFill>
            <a:miter lim="800000"/>
          </a:ln>
          <a:effectLst/>
        </p:spPr>
        <p:txBody>
          <a:bodyPr wrap="none" anchor="ctr"/>
          <a:lstStyle/>
          <a:p>
            <a:endParaRPr lang="en-US"/>
          </a:p>
        </p:txBody>
      </p:sp>
      <p:sp>
        <p:nvSpPr>
          <p:cNvPr id="715782" name="Line 6"/>
          <p:cNvSpPr>
            <a:spLocks noChangeShapeType="1"/>
          </p:cNvSpPr>
          <p:nvPr/>
        </p:nvSpPr>
        <p:spPr bwMode="auto">
          <a:xfrm>
            <a:off x="2438400" y="3505200"/>
            <a:ext cx="0" cy="290513"/>
          </a:xfrm>
          <a:prstGeom prst="line">
            <a:avLst/>
          </a:prstGeom>
          <a:noFill/>
          <a:ln w="12700">
            <a:solidFill>
              <a:schemeClr val="tx1"/>
            </a:solidFill>
            <a:round/>
          </a:ln>
          <a:effectLst/>
        </p:spPr>
        <p:txBody>
          <a:bodyPr/>
          <a:lstStyle/>
          <a:p>
            <a:endParaRPr lang="en-US"/>
          </a:p>
        </p:txBody>
      </p:sp>
      <p:sp>
        <p:nvSpPr>
          <p:cNvPr id="715783" name="Text Box 7"/>
          <p:cNvSpPr txBox="1">
            <a:spLocks noChangeArrowheads="1"/>
          </p:cNvSpPr>
          <p:nvPr/>
        </p:nvSpPr>
        <p:spPr bwMode="auto">
          <a:xfrm>
            <a:off x="1676400" y="3505200"/>
            <a:ext cx="3608680" cy="369332"/>
          </a:xfrm>
          <a:prstGeom prst="rect">
            <a:avLst/>
          </a:prstGeom>
          <a:noFill/>
          <a:ln w="12700">
            <a:noFill/>
            <a:miter lim="800000"/>
          </a:ln>
          <a:effectLst/>
        </p:spPr>
        <p:txBody>
          <a:bodyPr wrap="none">
            <a:spAutoFit/>
          </a:bodyPr>
          <a:lstStyle/>
          <a:p>
            <a:r>
              <a:rPr lang="en-US" dirty="0" smtClean="0">
                <a:solidFill>
                  <a:schemeClr val="tx1"/>
                </a:solidFill>
              </a:rPr>
              <a:t>0x03</a:t>
            </a:r>
            <a:r>
              <a:rPr lang="en-US" dirty="0" smtClean="0"/>
              <a:t>                       </a:t>
            </a:r>
            <a:r>
              <a:rPr lang="en-US" dirty="0"/>
              <a:t>26 bit address</a:t>
            </a:r>
            <a:endParaRPr lang="en-US" dirty="0"/>
          </a:p>
        </p:txBody>
      </p:sp>
      <p:sp>
        <p:nvSpPr>
          <p:cNvPr id="715789" name="Rectangle 13"/>
          <p:cNvSpPr>
            <a:spLocks noChangeArrowheads="1"/>
          </p:cNvSpPr>
          <p:nvPr/>
        </p:nvSpPr>
        <p:spPr bwMode="auto">
          <a:xfrm>
            <a:off x="1371600" y="5881688"/>
            <a:ext cx="5791200" cy="292100"/>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715790" name="Line 14"/>
          <p:cNvSpPr>
            <a:spLocks noChangeShapeType="1"/>
          </p:cNvSpPr>
          <p:nvPr/>
        </p:nvSpPr>
        <p:spPr bwMode="auto">
          <a:xfrm>
            <a:off x="2438400" y="5881688"/>
            <a:ext cx="0" cy="290512"/>
          </a:xfrm>
          <a:prstGeom prst="line">
            <a:avLst/>
          </a:prstGeom>
          <a:noFill/>
          <a:ln w="12700">
            <a:solidFill>
              <a:schemeClr val="tx1"/>
            </a:solidFill>
            <a:round/>
          </a:ln>
          <a:effectLst/>
        </p:spPr>
        <p:txBody>
          <a:bodyPr/>
          <a:lstStyle/>
          <a:p>
            <a:endParaRPr lang="en-US">
              <a:solidFill>
                <a:schemeClr val="tx1"/>
              </a:solidFill>
            </a:endParaRPr>
          </a:p>
        </p:txBody>
      </p:sp>
      <p:sp>
        <p:nvSpPr>
          <p:cNvPr id="715791" name="Line 15"/>
          <p:cNvSpPr>
            <a:spLocks noChangeShapeType="1"/>
          </p:cNvSpPr>
          <p:nvPr/>
        </p:nvSpPr>
        <p:spPr bwMode="auto">
          <a:xfrm>
            <a:off x="3346450" y="5883275"/>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715792" name="Line 16"/>
          <p:cNvSpPr>
            <a:spLocks noChangeShapeType="1"/>
          </p:cNvSpPr>
          <p:nvPr/>
        </p:nvSpPr>
        <p:spPr bwMode="auto">
          <a:xfrm>
            <a:off x="4260850" y="5883275"/>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715793" name="Text Box 17"/>
          <p:cNvSpPr txBox="1">
            <a:spLocks noChangeArrowheads="1"/>
          </p:cNvSpPr>
          <p:nvPr/>
        </p:nvSpPr>
        <p:spPr bwMode="auto">
          <a:xfrm>
            <a:off x="1600200" y="5881688"/>
            <a:ext cx="5493812" cy="369332"/>
          </a:xfrm>
          <a:prstGeom prst="rect">
            <a:avLst/>
          </a:prstGeom>
          <a:noFill/>
          <a:ln w="12700">
            <a:noFill/>
            <a:miter lim="800000"/>
          </a:ln>
          <a:effectLst/>
        </p:spPr>
        <p:txBody>
          <a:bodyPr wrap="none">
            <a:spAutoFit/>
          </a:bodyPr>
          <a:lstStyle/>
          <a:p>
            <a:r>
              <a:rPr lang="en-US" dirty="0" smtClean="0">
                <a:solidFill>
                  <a:schemeClr val="tx1"/>
                </a:solidFill>
              </a:rPr>
              <a:t> 0              31                                                      0x08</a:t>
            </a:r>
            <a:endParaRPr lang="en-US" dirty="0">
              <a:solidFill>
                <a:schemeClr val="tx1"/>
              </a:solidFill>
            </a:endParaRPr>
          </a:p>
        </p:txBody>
      </p:sp>
      <p:sp>
        <p:nvSpPr>
          <p:cNvPr id="715794" name="Line 18"/>
          <p:cNvSpPr>
            <a:spLocks noChangeShapeType="1"/>
          </p:cNvSpPr>
          <p:nvPr/>
        </p:nvSpPr>
        <p:spPr bwMode="auto">
          <a:xfrm>
            <a:off x="5181600" y="5881688"/>
            <a:ext cx="0" cy="304800"/>
          </a:xfrm>
          <a:prstGeom prst="line">
            <a:avLst/>
          </a:prstGeom>
          <a:noFill/>
          <a:ln w="12700">
            <a:solidFill>
              <a:schemeClr val="tx1"/>
            </a:solidFill>
            <a:round/>
          </a:ln>
          <a:effectLst/>
        </p:spPr>
        <p:txBody>
          <a:bodyPr/>
          <a:lstStyle/>
          <a:p>
            <a:endParaRPr lang="en-US">
              <a:solidFill>
                <a:schemeClr val="tx1"/>
              </a:solidFill>
            </a:endParaRPr>
          </a:p>
        </p:txBody>
      </p:sp>
      <p:sp>
        <p:nvSpPr>
          <p:cNvPr id="715795" name="Line 19"/>
          <p:cNvSpPr>
            <a:spLocks noChangeShapeType="1"/>
          </p:cNvSpPr>
          <p:nvPr/>
        </p:nvSpPr>
        <p:spPr bwMode="auto">
          <a:xfrm>
            <a:off x="6096000" y="5881688"/>
            <a:ext cx="0" cy="304800"/>
          </a:xfrm>
          <a:prstGeom prst="line">
            <a:avLst/>
          </a:prstGeom>
          <a:noFill/>
          <a:ln w="12700">
            <a:solidFill>
              <a:schemeClr val="tx1"/>
            </a:solidFill>
            <a:round/>
          </a:ln>
          <a:effectLst/>
        </p:spPr>
        <p:txBody>
          <a:bodyPr/>
          <a:lstStyle/>
          <a:p>
            <a:endParaRPr lang="en-US">
              <a:solidFill>
                <a:schemeClr val="tx1"/>
              </a:solidFill>
            </a:endParaRPr>
          </a:p>
        </p:txBody>
      </p:sp>
    </p:spTree>
  </p:cSld>
  <p:clrMapOvr>
    <a:masterClrMapping/>
  </p:clrMapOvr>
  <p:transition advTm="2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533400" y="304800"/>
            <a:ext cx="8153400" cy="426142"/>
          </a:xfrm>
        </p:spPr>
        <p:txBody>
          <a:bodyPr/>
          <a:lstStyle/>
          <a:p>
            <a:r>
              <a:rPr lang="zh-CN" altLang="en-US" dirty="0" smtClean="0">
                <a:latin typeface="宋体" panose="02010600030101010101" pitchFamily="2" charset="-122"/>
                <a:ea typeface="宋体" panose="02010600030101010101" pitchFamily="2" charset="-122"/>
              </a:rPr>
              <a:t>在过程运行期间，程序必须遵循以下六个步骤</a:t>
            </a:r>
            <a:endParaRPr lang="en-US" dirty="0">
              <a:latin typeface="宋体" panose="02010600030101010101" pitchFamily="2" charset="-122"/>
              <a:ea typeface="宋体" panose="02010600030101010101" pitchFamily="2" charset="-122"/>
            </a:endParaRPr>
          </a:p>
        </p:txBody>
      </p:sp>
      <p:sp>
        <p:nvSpPr>
          <p:cNvPr id="378883" name="Rectangle 3"/>
          <p:cNvSpPr>
            <a:spLocks noGrp="1" noChangeArrowheads="1"/>
          </p:cNvSpPr>
          <p:nvPr>
            <p:ph type="body" idx="1"/>
          </p:nvPr>
        </p:nvSpPr>
        <p:spPr>
          <a:xfrm>
            <a:off x="533400" y="762000"/>
            <a:ext cx="8229600" cy="4400179"/>
          </a:xfrm>
        </p:spPr>
        <p:txBody>
          <a:bodyPr/>
          <a:lstStyle/>
          <a:p>
            <a:pPr marL="533400" indent="-533400">
              <a:buFont typeface="Wingdings" panose="05000000000000000000" pitchFamily="2" charset="2"/>
              <a:buAutoNum type="arabicPeriod"/>
            </a:pPr>
            <a:r>
              <a:rPr lang="zh-CN" altLang="en-US" dirty="0" smtClean="0"/>
              <a:t>将参数放在过程可以访问的位置</a:t>
            </a:r>
            <a:endParaRPr lang="en-US" dirty="0"/>
          </a:p>
          <a:p>
            <a:pPr marL="952500" lvl="1" indent="-457200"/>
            <a:r>
              <a:rPr lang="en-US" dirty="0">
                <a:latin typeface="Courier New" panose="02070309020205020404" pitchFamily="49" charset="0"/>
              </a:rPr>
              <a:t>$a0</a:t>
            </a:r>
            <a:r>
              <a:rPr lang="en-US" dirty="0"/>
              <a:t> - </a:t>
            </a:r>
            <a:r>
              <a:rPr lang="en-US" dirty="0">
                <a:latin typeface="Courier New" panose="02070309020205020404" pitchFamily="49" charset="0"/>
              </a:rPr>
              <a:t>$a3</a:t>
            </a:r>
            <a:r>
              <a:rPr lang="en-US" dirty="0"/>
              <a:t>: </a:t>
            </a:r>
            <a:r>
              <a:rPr lang="en-US" dirty="0" smtClean="0"/>
              <a:t>4</a:t>
            </a:r>
            <a:r>
              <a:rPr lang="zh-CN" altLang="en-US" dirty="0" smtClean="0"/>
              <a:t>个</a:t>
            </a:r>
            <a:r>
              <a:rPr lang="zh-CN" altLang="en-US" dirty="0" smtClean="0">
                <a:solidFill>
                  <a:schemeClr val="accent1"/>
                </a:solidFill>
              </a:rPr>
              <a:t>参数</a:t>
            </a:r>
            <a:r>
              <a:rPr lang="zh-CN" altLang="en-US" dirty="0" smtClean="0"/>
              <a:t>寄存器</a:t>
            </a:r>
            <a:endParaRPr lang="en-US" dirty="0"/>
          </a:p>
          <a:p>
            <a:pPr marL="533400" indent="-533400">
              <a:buFont typeface="Wingdings" panose="05000000000000000000" pitchFamily="2" charset="2"/>
              <a:buAutoNum type="arabicPeriod"/>
            </a:pPr>
            <a:r>
              <a:rPr lang="zh-CN" altLang="en-US" dirty="0" smtClean="0"/>
              <a:t>将控制转移给过程</a:t>
            </a:r>
            <a:endParaRPr lang="en-US" dirty="0"/>
          </a:p>
          <a:p>
            <a:pPr marL="533400" indent="-533400">
              <a:buFont typeface="Wingdings" panose="05000000000000000000" pitchFamily="2" charset="2"/>
              <a:buAutoNum type="arabicPeriod"/>
            </a:pPr>
            <a:r>
              <a:rPr lang="zh-CN" altLang="en-US" dirty="0" smtClean="0"/>
              <a:t>获得过程所需的存储资源</a:t>
            </a:r>
            <a:endParaRPr lang="en-US" dirty="0" smtClean="0"/>
          </a:p>
          <a:p>
            <a:pPr marL="533400" indent="-533400">
              <a:buFont typeface="Wingdings" panose="05000000000000000000" pitchFamily="2" charset="2"/>
              <a:buAutoNum type="arabicPeriod"/>
            </a:pPr>
            <a:r>
              <a:rPr lang="zh-CN" altLang="en-US" dirty="0" smtClean="0"/>
              <a:t>执行请求的任务</a:t>
            </a:r>
            <a:endParaRPr lang="en-US" dirty="0" smtClean="0"/>
          </a:p>
          <a:p>
            <a:pPr marL="533400" indent="-533400">
              <a:buFont typeface="Wingdings" panose="05000000000000000000" pitchFamily="2" charset="2"/>
              <a:buAutoNum type="arabicPeriod"/>
            </a:pPr>
            <a:r>
              <a:rPr lang="zh-CN" altLang="en-US" dirty="0" smtClean="0"/>
              <a:t>将结果的值放在调用程序可以访问到的位置</a:t>
            </a:r>
            <a:endParaRPr lang="en-US" dirty="0"/>
          </a:p>
          <a:p>
            <a:pPr marL="952500" lvl="1" indent="-457200"/>
            <a:r>
              <a:rPr lang="en-US" dirty="0">
                <a:latin typeface="Courier New" panose="02070309020205020404" pitchFamily="49" charset="0"/>
              </a:rPr>
              <a:t>$v0</a:t>
            </a:r>
            <a:r>
              <a:rPr lang="en-US" dirty="0"/>
              <a:t> - </a:t>
            </a:r>
            <a:r>
              <a:rPr lang="en-US" dirty="0">
                <a:latin typeface="Courier New" panose="02070309020205020404" pitchFamily="49" charset="0"/>
              </a:rPr>
              <a:t>$v1</a:t>
            </a:r>
            <a:r>
              <a:rPr lang="en-US" dirty="0"/>
              <a:t>:  </a:t>
            </a:r>
            <a:r>
              <a:rPr lang="zh-CN" altLang="en-US" dirty="0"/>
              <a:t>用于</a:t>
            </a:r>
            <a:r>
              <a:rPr lang="zh-CN" altLang="en-US" dirty="0" smtClean="0"/>
              <a:t>返回值的两个</a:t>
            </a:r>
            <a:r>
              <a:rPr lang="zh-CN" altLang="en-US" dirty="0" smtClean="0">
                <a:solidFill>
                  <a:schemeClr val="accent1"/>
                </a:solidFill>
              </a:rPr>
              <a:t>值</a:t>
            </a:r>
            <a:r>
              <a:rPr lang="zh-CN" altLang="en-US" dirty="0" smtClean="0"/>
              <a:t>寄存器</a:t>
            </a:r>
            <a:endParaRPr lang="en-US" dirty="0"/>
          </a:p>
          <a:p>
            <a:pPr marL="533400" indent="-533400">
              <a:buFont typeface="Wingdings" panose="05000000000000000000" pitchFamily="2" charset="2"/>
              <a:buAutoNum type="arabicPeriod"/>
            </a:pPr>
            <a:r>
              <a:rPr lang="zh-CN" altLang="en-US" dirty="0" smtClean="0"/>
              <a:t>将控制返回初始点</a:t>
            </a:r>
            <a:endParaRPr lang="en-US" dirty="0"/>
          </a:p>
          <a:p>
            <a:pPr marL="952500" lvl="1" indent="-457200"/>
            <a:r>
              <a:rPr lang="en-US" dirty="0">
                <a:latin typeface="Courier New" panose="02070309020205020404" pitchFamily="49" charset="0"/>
              </a:rPr>
              <a:t>$</a:t>
            </a:r>
            <a:r>
              <a:rPr lang="en-US" dirty="0" err="1">
                <a:latin typeface="Courier New" panose="02070309020205020404" pitchFamily="49" charset="0"/>
              </a:rPr>
              <a:t>ra</a:t>
            </a:r>
            <a:r>
              <a:rPr lang="en-US" dirty="0"/>
              <a:t>: </a:t>
            </a:r>
            <a:r>
              <a:rPr lang="zh-CN" altLang="en-US" dirty="0" smtClean="0"/>
              <a:t>用于返回起始点的</a:t>
            </a:r>
            <a:r>
              <a:rPr lang="zh-CN" altLang="en-US" dirty="0" smtClean="0">
                <a:solidFill>
                  <a:schemeClr val="accent1"/>
                </a:solidFill>
              </a:rPr>
              <a:t>返回地址</a:t>
            </a:r>
            <a:r>
              <a:rPr lang="zh-CN" altLang="en-US" dirty="0" smtClean="0"/>
              <a:t>寄存器</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zh-CN" altLang="en-US" dirty="0"/>
              <a:t>寄存器溢出</a:t>
            </a:r>
            <a:endParaRPr lang="en-US" dirty="0"/>
          </a:p>
        </p:txBody>
      </p:sp>
      <p:sp>
        <p:nvSpPr>
          <p:cNvPr id="381955" name="Rectangle 3"/>
          <p:cNvSpPr>
            <a:spLocks noGrp="1" noChangeArrowheads="1"/>
          </p:cNvSpPr>
          <p:nvPr>
            <p:ph type="body" idx="1"/>
          </p:nvPr>
        </p:nvSpPr>
        <p:spPr>
          <a:xfrm>
            <a:off x="685800" y="838200"/>
            <a:ext cx="7848600" cy="1100814"/>
          </a:xfrm>
        </p:spPr>
        <p:txBody>
          <a:bodyPr/>
          <a:lstStyle/>
          <a:p>
            <a:r>
              <a:rPr lang="zh-CN" altLang="en-US" dirty="0" smtClean="0"/>
              <a:t>如果相对于分配参数和返回结果，被调用者需要用到更多的寄存器，那该怎么办？</a:t>
            </a:r>
            <a:endParaRPr lang="en-US" dirty="0"/>
          </a:p>
          <a:p>
            <a:pPr lvl="1"/>
            <a:r>
              <a:rPr lang="zh-CN" altLang="en-US" dirty="0" smtClean="0"/>
              <a:t>被调用者使用</a:t>
            </a:r>
            <a:r>
              <a:rPr lang="zh-CN" altLang="en-US" dirty="0" smtClean="0">
                <a:solidFill>
                  <a:schemeClr val="accent1"/>
                </a:solidFill>
              </a:rPr>
              <a:t>栈</a:t>
            </a:r>
            <a:r>
              <a:rPr lang="en-US" dirty="0" smtClean="0">
                <a:solidFill>
                  <a:schemeClr val="accent1"/>
                </a:solidFill>
              </a:rPr>
              <a:t> </a:t>
            </a:r>
            <a:r>
              <a:rPr lang="en-US" dirty="0"/>
              <a:t>– </a:t>
            </a:r>
            <a:r>
              <a:rPr lang="zh-CN" altLang="en-US" dirty="0" smtClean="0"/>
              <a:t>一种后进先出的队列</a:t>
            </a:r>
            <a:endParaRPr lang="en-US" dirty="0"/>
          </a:p>
        </p:txBody>
      </p:sp>
      <p:sp>
        <p:nvSpPr>
          <p:cNvPr id="381956" name="Line 4"/>
          <p:cNvSpPr>
            <a:spLocks noChangeShapeType="1"/>
          </p:cNvSpPr>
          <p:nvPr/>
        </p:nvSpPr>
        <p:spPr bwMode="auto">
          <a:xfrm>
            <a:off x="1219200" y="2635250"/>
            <a:ext cx="0" cy="3276600"/>
          </a:xfrm>
          <a:prstGeom prst="line">
            <a:avLst/>
          </a:prstGeom>
          <a:noFill/>
          <a:ln w="12700">
            <a:solidFill>
              <a:schemeClr val="tx1"/>
            </a:solidFill>
            <a:round/>
          </a:ln>
          <a:effectLst/>
        </p:spPr>
        <p:txBody>
          <a:bodyPr/>
          <a:lstStyle/>
          <a:p>
            <a:endParaRPr lang="en-US"/>
          </a:p>
        </p:txBody>
      </p:sp>
      <p:sp>
        <p:nvSpPr>
          <p:cNvPr id="381957" name="Line 5"/>
          <p:cNvSpPr>
            <a:spLocks noChangeShapeType="1"/>
          </p:cNvSpPr>
          <p:nvPr/>
        </p:nvSpPr>
        <p:spPr bwMode="auto">
          <a:xfrm>
            <a:off x="3200400" y="2635250"/>
            <a:ext cx="0" cy="3276600"/>
          </a:xfrm>
          <a:prstGeom prst="line">
            <a:avLst/>
          </a:prstGeom>
          <a:noFill/>
          <a:ln w="12700">
            <a:solidFill>
              <a:schemeClr val="tx1"/>
            </a:solidFill>
            <a:round/>
          </a:ln>
          <a:effectLst/>
        </p:spPr>
        <p:txBody>
          <a:bodyPr/>
          <a:lstStyle/>
          <a:p>
            <a:endParaRPr lang="en-US"/>
          </a:p>
        </p:txBody>
      </p:sp>
      <p:sp>
        <p:nvSpPr>
          <p:cNvPr id="381958" name="Line 6"/>
          <p:cNvSpPr>
            <a:spLocks noChangeShapeType="1"/>
          </p:cNvSpPr>
          <p:nvPr/>
        </p:nvSpPr>
        <p:spPr bwMode="auto">
          <a:xfrm>
            <a:off x="1219200" y="3778250"/>
            <a:ext cx="1981200" cy="0"/>
          </a:xfrm>
          <a:prstGeom prst="line">
            <a:avLst/>
          </a:prstGeom>
          <a:noFill/>
          <a:ln w="12700">
            <a:solidFill>
              <a:schemeClr val="tx1"/>
            </a:solidFill>
            <a:round/>
          </a:ln>
          <a:effectLst/>
        </p:spPr>
        <p:txBody>
          <a:bodyPr/>
          <a:lstStyle/>
          <a:p>
            <a:endParaRPr lang="en-US"/>
          </a:p>
        </p:txBody>
      </p:sp>
      <p:sp>
        <p:nvSpPr>
          <p:cNvPr id="381959" name="Text Box 7"/>
          <p:cNvSpPr txBox="1">
            <a:spLocks noChangeArrowheads="1"/>
          </p:cNvSpPr>
          <p:nvPr/>
        </p:nvSpPr>
        <p:spPr bwMode="auto">
          <a:xfrm>
            <a:off x="381000" y="5835650"/>
            <a:ext cx="800219" cy="338554"/>
          </a:xfrm>
          <a:prstGeom prst="rect">
            <a:avLst/>
          </a:prstGeom>
          <a:noFill/>
          <a:ln w="12700">
            <a:noFill/>
            <a:miter lim="800000"/>
          </a:ln>
          <a:effectLst/>
        </p:spPr>
        <p:txBody>
          <a:bodyPr wrap="none">
            <a:spAutoFit/>
          </a:bodyPr>
          <a:lstStyle/>
          <a:p>
            <a:r>
              <a:rPr lang="zh-CN" altLang="en-US" sz="1600" dirty="0" smtClean="0">
                <a:solidFill>
                  <a:schemeClr val="tx1"/>
                </a:solidFill>
                <a:latin typeface="Courier New" panose="02070309020205020404" pitchFamily="49" charset="0"/>
              </a:rPr>
              <a:t>低地址</a:t>
            </a:r>
            <a:endParaRPr lang="en-US" sz="1600" dirty="0">
              <a:solidFill>
                <a:schemeClr val="tx1"/>
              </a:solidFill>
              <a:latin typeface="Courier New" panose="02070309020205020404" pitchFamily="49" charset="0"/>
            </a:endParaRPr>
          </a:p>
        </p:txBody>
      </p:sp>
      <p:sp>
        <p:nvSpPr>
          <p:cNvPr id="381960" name="Text Box 8"/>
          <p:cNvSpPr txBox="1">
            <a:spLocks noChangeArrowheads="1"/>
          </p:cNvSpPr>
          <p:nvPr/>
        </p:nvSpPr>
        <p:spPr bwMode="auto">
          <a:xfrm>
            <a:off x="228600" y="2406650"/>
            <a:ext cx="800219" cy="338554"/>
          </a:xfrm>
          <a:prstGeom prst="rect">
            <a:avLst/>
          </a:prstGeom>
          <a:noFill/>
          <a:ln w="12700">
            <a:noFill/>
            <a:miter lim="800000"/>
          </a:ln>
          <a:effectLst/>
        </p:spPr>
        <p:txBody>
          <a:bodyPr wrap="none">
            <a:spAutoFit/>
          </a:bodyPr>
          <a:lstStyle/>
          <a:p>
            <a:r>
              <a:rPr lang="zh-CN" altLang="en-US" sz="1600" dirty="0" smtClean="0">
                <a:solidFill>
                  <a:schemeClr val="tx1"/>
                </a:solidFill>
                <a:latin typeface="Courier New" panose="02070309020205020404" pitchFamily="49" charset="0"/>
              </a:rPr>
              <a:t>高地址</a:t>
            </a:r>
            <a:endParaRPr lang="en-US" sz="1600" dirty="0">
              <a:solidFill>
                <a:schemeClr val="tx1"/>
              </a:solidFill>
              <a:latin typeface="Courier New" panose="02070309020205020404" pitchFamily="49" charset="0"/>
            </a:endParaRPr>
          </a:p>
        </p:txBody>
      </p:sp>
      <p:sp>
        <p:nvSpPr>
          <p:cNvPr id="381961" name="Text Box 9"/>
          <p:cNvSpPr txBox="1">
            <a:spLocks noChangeArrowheads="1"/>
          </p:cNvSpPr>
          <p:nvPr/>
        </p:nvSpPr>
        <p:spPr bwMode="auto">
          <a:xfrm>
            <a:off x="3352800" y="3452813"/>
            <a:ext cx="593725" cy="366712"/>
          </a:xfrm>
          <a:prstGeom prst="rect">
            <a:avLst/>
          </a:prstGeom>
          <a:noFill/>
          <a:ln w="12700">
            <a:noFill/>
            <a:miter lim="800000"/>
          </a:ln>
          <a:effectLst/>
        </p:spPr>
        <p:txBody>
          <a:bodyPr wrap="none">
            <a:spAutoFit/>
          </a:bodyPr>
          <a:lstStyle/>
          <a:p>
            <a:r>
              <a:rPr lang="en-US">
                <a:solidFill>
                  <a:schemeClr val="tx1"/>
                </a:solidFill>
                <a:latin typeface="Courier New" panose="02070309020205020404" pitchFamily="49" charset="0"/>
              </a:rPr>
              <a:t>$sp</a:t>
            </a:r>
            <a:endParaRPr lang="en-US">
              <a:solidFill>
                <a:schemeClr val="tx1"/>
              </a:solidFill>
              <a:latin typeface="Courier New" panose="02070309020205020404" pitchFamily="49" charset="0"/>
            </a:endParaRPr>
          </a:p>
        </p:txBody>
      </p:sp>
      <p:sp>
        <p:nvSpPr>
          <p:cNvPr id="381962" name="Line 10"/>
          <p:cNvSpPr>
            <a:spLocks noChangeShapeType="1"/>
          </p:cNvSpPr>
          <p:nvPr/>
        </p:nvSpPr>
        <p:spPr bwMode="auto">
          <a:xfrm flipH="1">
            <a:off x="3200400" y="3625850"/>
            <a:ext cx="228600" cy="0"/>
          </a:xfrm>
          <a:prstGeom prst="line">
            <a:avLst/>
          </a:prstGeom>
          <a:noFill/>
          <a:ln w="12700">
            <a:solidFill>
              <a:schemeClr val="tx1"/>
            </a:solidFill>
            <a:round/>
            <a:tailEnd type="triangle" w="med" len="med"/>
          </a:ln>
          <a:effectLst/>
        </p:spPr>
        <p:txBody>
          <a:bodyPr/>
          <a:lstStyle/>
          <a:p>
            <a:endParaRPr lang="en-US"/>
          </a:p>
        </p:txBody>
      </p:sp>
      <p:sp>
        <p:nvSpPr>
          <p:cNvPr id="381963" name="Line 11"/>
          <p:cNvSpPr>
            <a:spLocks noChangeShapeType="1"/>
          </p:cNvSpPr>
          <p:nvPr/>
        </p:nvSpPr>
        <p:spPr bwMode="auto">
          <a:xfrm>
            <a:off x="1219200" y="2863850"/>
            <a:ext cx="1981200" cy="0"/>
          </a:xfrm>
          <a:prstGeom prst="line">
            <a:avLst/>
          </a:prstGeom>
          <a:noFill/>
          <a:ln w="12700">
            <a:solidFill>
              <a:schemeClr val="tx1"/>
            </a:solidFill>
            <a:round/>
          </a:ln>
          <a:effectLst/>
        </p:spPr>
        <p:txBody>
          <a:bodyPr/>
          <a:lstStyle/>
          <a:p>
            <a:endParaRPr lang="en-US"/>
          </a:p>
        </p:txBody>
      </p:sp>
      <p:sp>
        <p:nvSpPr>
          <p:cNvPr id="381964" name="Line 12"/>
          <p:cNvSpPr>
            <a:spLocks noChangeShapeType="1"/>
          </p:cNvSpPr>
          <p:nvPr/>
        </p:nvSpPr>
        <p:spPr bwMode="auto">
          <a:xfrm>
            <a:off x="1219200" y="3168650"/>
            <a:ext cx="1981200" cy="0"/>
          </a:xfrm>
          <a:prstGeom prst="line">
            <a:avLst/>
          </a:prstGeom>
          <a:noFill/>
          <a:ln w="12700">
            <a:solidFill>
              <a:schemeClr val="tx1"/>
            </a:solidFill>
            <a:round/>
          </a:ln>
          <a:effectLst/>
        </p:spPr>
        <p:txBody>
          <a:bodyPr/>
          <a:lstStyle/>
          <a:p>
            <a:endParaRPr lang="en-US"/>
          </a:p>
        </p:txBody>
      </p:sp>
      <p:sp>
        <p:nvSpPr>
          <p:cNvPr id="381965" name="Line 13"/>
          <p:cNvSpPr>
            <a:spLocks noChangeShapeType="1"/>
          </p:cNvSpPr>
          <p:nvPr/>
        </p:nvSpPr>
        <p:spPr bwMode="auto">
          <a:xfrm>
            <a:off x="1219200" y="3473450"/>
            <a:ext cx="1981200" cy="0"/>
          </a:xfrm>
          <a:prstGeom prst="line">
            <a:avLst/>
          </a:prstGeom>
          <a:noFill/>
          <a:ln w="12700">
            <a:solidFill>
              <a:schemeClr val="tx1"/>
            </a:solidFill>
            <a:round/>
          </a:ln>
          <a:effectLst/>
        </p:spPr>
        <p:txBody>
          <a:bodyPr/>
          <a:lstStyle/>
          <a:p>
            <a:endParaRPr lang="en-US"/>
          </a:p>
        </p:txBody>
      </p:sp>
      <p:sp>
        <p:nvSpPr>
          <p:cNvPr id="381966" name="Rectangle 14"/>
          <p:cNvSpPr>
            <a:spLocks noChangeArrowheads="1"/>
          </p:cNvSpPr>
          <p:nvPr/>
        </p:nvSpPr>
        <p:spPr bwMode="auto">
          <a:xfrm>
            <a:off x="3733800" y="2289175"/>
            <a:ext cx="5181600" cy="3280322"/>
          </a:xfrm>
          <a:prstGeom prst="rect">
            <a:avLst/>
          </a:prstGeom>
          <a:noFill/>
          <a:ln w="12700">
            <a:noFill/>
            <a:miter lim="800000"/>
          </a:ln>
          <a:effectLst/>
        </p:spPr>
        <p:txBody>
          <a:bodyPr lIns="63500" tIns="25400" rIns="63500" bIns="25400">
            <a:spAutoFit/>
          </a:bodyPr>
          <a:lstStyle/>
          <a:p>
            <a:pPr marL="287655" indent="-287655">
              <a:lnSpc>
                <a:spcPct val="90000"/>
              </a:lnSpc>
              <a:spcBef>
                <a:spcPct val="65000"/>
              </a:spcBef>
              <a:buClr>
                <a:schemeClr val="accent1"/>
              </a:buClr>
              <a:buSzPct val="75000"/>
              <a:buFont typeface="Wingdings" panose="05000000000000000000" pitchFamily="2" charset="2"/>
              <a:buChar char="q"/>
            </a:pPr>
            <a:r>
              <a:rPr lang="zh-CN" altLang="en-US" sz="2400" dirty="0" smtClean="0">
                <a:solidFill>
                  <a:schemeClr val="tx1"/>
                </a:solidFill>
              </a:rPr>
              <a:t>一个通用寄存器</a:t>
            </a:r>
            <a:r>
              <a:rPr lang="en-US" sz="2400" dirty="0" smtClean="0">
                <a:solidFill>
                  <a:schemeClr val="tx1"/>
                </a:solidFill>
              </a:rPr>
              <a:t>, </a:t>
            </a:r>
            <a:r>
              <a:rPr lang="en-US" sz="2400" dirty="0">
                <a:solidFill>
                  <a:schemeClr val="tx1"/>
                </a:solidFill>
                <a:latin typeface="Courier New" panose="02070309020205020404" pitchFamily="49" charset="0"/>
              </a:rPr>
              <a:t>$sp</a:t>
            </a:r>
            <a:r>
              <a:rPr lang="en-US" sz="2400" dirty="0">
                <a:solidFill>
                  <a:schemeClr val="tx1"/>
                </a:solidFill>
              </a:rPr>
              <a:t> (</a:t>
            </a:r>
            <a:r>
              <a:rPr lang="en-US" sz="2400" dirty="0">
                <a:solidFill>
                  <a:schemeClr val="tx1"/>
                </a:solidFill>
                <a:latin typeface="Courier New" panose="02070309020205020404" pitchFamily="49" charset="0"/>
              </a:rPr>
              <a:t>$29</a:t>
            </a:r>
            <a:r>
              <a:rPr lang="en-US" sz="2400" dirty="0">
                <a:solidFill>
                  <a:schemeClr val="tx1"/>
                </a:solidFill>
              </a:rPr>
              <a:t>), </a:t>
            </a:r>
            <a:r>
              <a:rPr lang="zh-CN" altLang="en-US" sz="2400" dirty="0" smtClean="0">
                <a:solidFill>
                  <a:schemeClr val="tx1"/>
                </a:solidFill>
              </a:rPr>
              <a:t>用作栈指针</a:t>
            </a:r>
            <a:r>
              <a:rPr lang="en-US" sz="2400" dirty="0" smtClean="0">
                <a:solidFill>
                  <a:schemeClr val="tx1"/>
                </a:solidFill>
              </a:rPr>
              <a:t> (</a:t>
            </a:r>
            <a:r>
              <a:rPr lang="zh-CN" altLang="en-US" sz="2400" dirty="0" smtClean="0">
                <a:solidFill>
                  <a:schemeClr val="tx1"/>
                </a:solidFill>
              </a:rPr>
              <a:t>从高地址指向低地址</a:t>
            </a:r>
            <a:r>
              <a:rPr lang="en-US" sz="2400" dirty="0" smtClean="0">
                <a:solidFill>
                  <a:schemeClr val="tx1"/>
                </a:solidFill>
              </a:rPr>
              <a:t>)</a:t>
            </a:r>
            <a:endParaRPr lang="en-US" sz="2400" dirty="0">
              <a:solidFill>
                <a:schemeClr val="tx1"/>
              </a:solidFill>
            </a:endParaRPr>
          </a:p>
          <a:p>
            <a:pPr marL="741680" lvl="1" indent="-246380">
              <a:lnSpc>
                <a:spcPct val="90000"/>
              </a:lnSpc>
              <a:spcBef>
                <a:spcPct val="65000"/>
              </a:spcBef>
              <a:buClr>
                <a:schemeClr val="accent1"/>
              </a:buClr>
              <a:buSzPct val="75000"/>
              <a:buFont typeface="Monotype Sorts" pitchFamily="2" charset="2"/>
              <a:buChar char="l"/>
            </a:pPr>
            <a:r>
              <a:rPr lang="zh-CN" altLang="en-US" sz="2200" dirty="0" smtClean="0">
                <a:solidFill>
                  <a:schemeClr val="tx1"/>
                </a:solidFill>
              </a:rPr>
              <a:t>将数据放入栈中 </a:t>
            </a:r>
            <a:r>
              <a:rPr lang="en-US" sz="2200" dirty="0" smtClean="0">
                <a:solidFill>
                  <a:schemeClr val="tx1"/>
                </a:solidFill>
              </a:rPr>
              <a:t>– </a:t>
            </a:r>
            <a:r>
              <a:rPr lang="zh-CN" altLang="en-US" sz="2200" dirty="0" smtClean="0"/>
              <a:t>压栈</a:t>
            </a:r>
            <a:endParaRPr lang="en-US" sz="2200" dirty="0"/>
          </a:p>
          <a:p>
            <a:pPr marL="1146175" lvl="2" indent="-176530">
              <a:lnSpc>
                <a:spcPct val="90000"/>
              </a:lnSpc>
              <a:spcBef>
                <a:spcPct val="65000"/>
              </a:spcBef>
              <a:buClr>
                <a:schemeClr val="accent1"/>
              </a:buClr>
            </a:pPr>
            <a:r>
              <a:rPr lang="en-US" sz="2000" dirty="0">
                <a:solidFill>
                  <a:schemeClr val="tx1"/>
                </a:solidFill>
              </a:rPr>
              <a:t>  </a:t>
            </a:r>
            <a:r>
              <a:rPr lang="en-US" sz="2000" dirty="0">
                <a:solidFill>
                  <a:schemeClr val="tx1"/>
                </a:solidFill>
                <a:latin typeface="Courier New" panose="02070309020205020404" pitchFamily="49" charset="0"/>
              </a:rPr>
              <a:t>$sp</a:t>
            </a:r>
            <a:r>
              <a:rPr lang="en-US" sz="2000" dirty="0">
                <a:solidFill>
                  <a:schemeClr val="tx1"/>
                </a:solidFill>
              </a:rPr>
              <a:t> = </a:t>
            </a:r>
            <a:r>
              <a:rPr lang="en-US" sz="2000" dirty="0">
                <a:solidFill>
                  <a:schemeClr val="tx1"/>
                </a:solidFill>
                <a:latin typeface="Courier New" panose="02070309020205020404" pitchFamily="49" charset="0"/>
              </a:rPr>
              <a:t>$sp</a:t>
            </a:r>
            <a:r>
              <a:rPr lang="en-US" sz="2000" dirty="0">
                <a:solidFill>
                  <a:schemeClr val="tx1"/>
                </a:solidFill>
              </a:rPr>
              <a:t> – 4	 		        data </a:t>
            </a:r>
            <a:r>
              <a:rPr lang="en-US" sz="2000" dirty="0"/>
              <a:t>on</a:t>
            </a:r>
            <a:r>
              <a:rPr lang="en-US" sz="2000" dirty="0">
                <a:solidFill>
                  <a:schemeClr val="tx1"/>
                </a:solidFill>
              </a:rPr>
              <a:t> stack at new $sp</a:t>
            </a:r>
            <a:endParaRPr lang="en-US" sz="2000" dirty="0">
              <a:solidFill>
                <a:schemeClr val="tx1"/>
              </a:solidFill>
            </a:endParaRPr>
          </a:p>
          <a:p>
            <a:pPr marL="741680" lvl="1" indent="-246380">
              <a:lnSpc>
                <a:spcPct val="90000"/>
              </a:lnSpc>
              <a:spcBef>
                <a:spcPct val="65000"/>
              </a:spcBef>
              <a:buClr>
                <a:schemeClr val="accent1"/>
              </a:buClr>
              <a:buSzPct val="75000"/>
              <a:buFont typeface="Monotype Sorts" pitchFamily="2" charset="2"/>
              <a:buChar char="l"/>
            </a:pPr>
            <a:r>
              <a:rPr lang="zh-CN" altLang="en-US" sz="2200" dirty="0" smtClean="0">
                <a:solidFill>
                  <a:schemeClr val="tx1"/>
                </a:solidFill>
              </a:rPr>
              <a:t>将数据从栈中移出</a:t>
            </a:r>
            <a:r>
              <a:rPr lang="en-US" sz="2200" dirty="0" smtClean="0">
                <a:solidFill>
                  <a:schemeClr val="tx1"/>
                </a:solidFill>
              </a:rPr>
              <a:t> </a:t>
            </a:r>
            <a:r>
              <a:rPr lang="en-US" sz="2200" dirty="0">
                <a:solidFill>
                  <a:schemeClr val="tx1"/>
                </a:solidFill>
              </a:rPr>
              <a:t>– </a:t>
            </a:r>
            <a:r>
              <a:rPr lang="zh-CN" altLang="en-US" sz="2200" dirty="0" smtClean="0"/>
              <a:t>出栈</a:t>
            </a:r>
            <a:endParaRPr lang="en-US" sz="2200" dirty="0"/>
          </a:p>
          <a:p>
            <a:pPr marL="1146175" lvl="2" indent="-176530">
              <a:lnSpc>
                <a:spcPct val="90000"/>
              </a:lnSpc>
              <a:spcBef>
                <a:spcPct val="65000"/>
              </a:spcBef>
              <a:buClr>
                <a:schemeClr val="accent1"/>
              </a:buClr>
            </a:pPr>
            <a:r>
              <a:rPr lang="en-US" sz="2000" dirty="0">
                <a:solidFill>
                  <a:schemeClr val="tx1"/>
                </a:solidFill>
              </a:rPr>
              <a:t>   data </a:t>
            </a:r>
            <a:r>
              <a:rPr lang="en-US" sz="2000" dirty="0"/>
              <a:t>from</a:t>
            </a:r>
            <a:r>
              <a:rPr lang="en-US" sz="2000" dirty="0">
                <a:solidFill>
                  <a:schemeClr val="tx1"/>
                </a:solidFill>
              </a:rPr>
              <a:t> stack at $sp 	         </a:t>
            </a:r>
            <a:r>
              <a:rPr lang="en-US" sz="2000" dirty="0">
                <a:solidFill>
                  <a:schemeClr val="tx1"/>
                </a:solidFill>
                <a:latin typeface="Courier New" panose="02070309020205020404" pitchFamily="49" charset="0"/>
              </a:rPr>
              <a:t>$sp</a:t>
            </a:r>
            <a:r>
              <a:rPr lang="en-US" sz="2000" dirty="0">
                <a:solidFill>
                  <a:schemeClr val="tx1"/>
                </a:solidFill>
              </a:rPr>
              <a:t> = </a:t>
            </a:r>
            <a:r>
              <a:rPr lang="en-US" sz="2000" dirty="0">
                <a:solidFill>
                  <a:schemeClr val="tx1"/>
                </a:solidFill>
                <a:latin typeface="Courier New" panose="02070309020205020404" pitchFamily="49" charset="0"/>
              </a:rPr>
              <a:t>$sp</a:t>
            </a:r>
            <a:r>
              <a:rPr lang="en-US" sz="2000" dirty="0">
                <a:solidFill>
                  <a:schemeClr val="tx1"/>
                </a:solidFill>
              </a:rPr>
              <a:t> + 4</a:t>
            </a:r>
            <a:endParaRPr lang="en-US" sz="2000" dirty="0">
              <a:solidFill>
                <a:schemeClr val="tx1"/>
              </a:solidFill>
            </a:endParaRPr>
          </a:p>
        </p:txBody>
      </p:sp>
      <p:sp>
        <p:nvSpPr>
          <p:cNvPr id="381967" name="Text Box 15"/>
          <p:cNvSpPr txBox="1">
            <a:spLocks noChangeArrowheads="1"/>
          </p:cNvSpPr>
          <p:nvPr/>
        </p:nvSpPr>
        <p:spPr bwMode="auto">
          <a:xfrm>
            <a:off x="1295400" y="3452813"/>
            <a:ext cx="1822450" cy="366712"/>
          </a:xfrm>
          <a:prstGeom prst="rect">
            <a:avLst/>
          </a:prstGeom>
          <a:noFill/>
          <a:ln w="12700">
            <a:noFill/>
            <a:miter lim="800000"/>
          </a:ln>
          <a:effectLst/>
        </p:spPr>
        <p:txBody>
          <a:bodyPr wrap="none">
            <a:spAutoFit/>
          </a:bodyPr>
          <a:lstStyle/>
          <a:p>
            <a:r>
              <a:rPr lang="en-US">
                <a:solidFill>
                  <a:schemeClr val="tx1"/>
                </a:solidFill>
                <a:latin typeface="Courier New" panose="02070309020205020404" pitchFamily="49" charset="0"/>
              </a:rPr>
              <a:t>top of stack</a:t>
            </a:r>
            <a:endParaRPr lang="en-US">
              <a:solidFill>
                <a:schemeClr val="tx1"/>
              </a:solidFill>
              <a:latin typeface="Courier New" panose="02070309020205020404" pitchFamily="49" charset="0"/>
            </a:endParaRPr>
          </a:p>
        </p:txBody>
      </p:sp>
      <p:sp>
        <p:nvSpPr>
          <p:cNvPr id="381968" name="AutoShape 16"/>
          <p:cNvSpPr>
            <a:spLocks noChangeArrowheads="1"/>
          </p:cNvSpPr>
          <p:nvPr/>
        </p:nvSpPr>
        <p:spPr bwMode="auto">
          <a:xfrm>
            <a:off x="1981200" y="3854450"/>
            <a:ext cx="533400" cy="685800"/>
          </a:xfrm>
          <a:prstGeom prst="downArrow">
            <a:avLst>
              <a:gd name="adj1" fmla="val 50000"/>
              <a:gd name="adj2" fmla="val 32143"/>
            </a:avLst>
          </a:prstGeom>
          <a:noFill/>
          <a:ln w="12700">
            <a:solidFill>
              <a:schemeClr val="tx1"/>
            </a:solidFill>
            <a:miter lim="800000"/>
          </a:ln>
          <a:effectLst/>
        </p:spPr>
        <p:txBody>
          <a:bodyPr vert="eaVert" wrap="none" anchor="ct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zh-CN" altLang="en-US" dirty="0">
                <a:latin typeface="宋体" panose="02010600030101010101" pitchFamily="2" charset="-122"/>
                <a:ea typeface="宋体" panose="02010600030101010101" pitchFamily="2" charset="-122"/>
              </a:rPr>
              <a:t>在堆中分配空间</a:t>
            </a:r>
            <a:endParaRPr lang="en-US" dirty="0"/>
          </a:p>
        </p:txBody>
      </p:sp>
      <p:sp>
        <p:nvSpPr>
          <p:cNvPr id="440323" name="Rectangle 3"/>
          <p:cNvSpPr>
            <a:spLocks noGrp="1" noChangeArrowheads="1"/>
          </p:cNvSpPr>
          <p:nvPr>
            <p:ph type="body" idx="1"/>
          </p:nvPr>
        </p:nvSpPr>
        <p:spPr>
          <a:xfrm>
            <a:off x="4191000" y="838200"/>
            <a:ext cx="4572000" cy="2285947"/>
          </a:xfrm>
        </p:spPr>
        <p:txBody>
          <a:bodyPr/>
          <a:lstStyle/>
          <a:p>
            <a:r>
              <a:rPr lang="zh-CN" altLang="en-US" dirty="0" smtClean="0"/>
              <a:t>栈中包含过程所保存的存储器和局部变量的片段称为</a:t>
            </a:r>
            <a:r>
              <a:rPr lang="en-US" dirty="0" smtClean="0"/>
              <a:t> </a:t>
            </a:r>
            <a:r>
              <a:rPr lang="zh-CN" altLang="en-US" dirty="0" smtClean="0">
                <a:solidFill>
                  <a:schemeClr val="accent1"/>
                </a:solidFill>
              </a:rPr>
              <a:t>过程帧</a:t>
            </a:r>
            <a:r>
              <a:rPr lang="en-US" dirty="0" smtClean="0"/>
              <a:t> (</a:t>
            </a:r>
            <a:r>
              <a:rPr lang="zh-CN" altLang="en-US" dirty="0" smtClean="0"/>
              <a:t>也叫</a:t>
            </a:r>
            <a:r>
              <a:rPr lang="zh-CN" altLang="en-US" dirty="0" smtClean="0">
                <a:solidFill>
                  <a:schemeClr val="accent1"/>
                </a:solidFill>
              </a:rPr>
              <a:t>活动记录</a:t>
            </a:r>
            <a:r>
              <a:rPr lang="en-US" dirty="0" smtClean="0"/>
              <a:t>)</a:t>
            </a:r>
            <a:endParaRPr lang="en-US" dirty="0"/>
          </a:p>
          <a:p>
            <a:pPr lvl="1"/>
            <a:r>
              <a:rPr lang="zh-CN" altLang="en-US" dirty="0" smtClean="0"/>
              <a:t>帧指针</a:t>
            </a:r>
            <a:r>
              <a:rPr lang="en-US" dirty="0" smtClean="0"/>
              <a:t>(</a:t>
            </a:r>
            <a:r>
              <a:rPr lang="en-US" dirty="0" smtClean="0">
                <a:latin typeface="Courier New" panose="02070309020205020404" pitchFamily="49" charset="0"/>
              </a:rPr>
              <a:t>$</a:t>
            </a:r>
            <a:r>
              <a:rPr lang="en-US" dirty="0" err="1">
                <a:latin typeface="Courier New" panose="02070309020205020404" pitchFamily="49" charset="0"/>
              </a:rPr>
              <a:t>fp</a:t>
            </a:r>
            <a:r>
              <a:rPr lang="en-US" dirty="0"/>
              <a:t>) </a:t>
            </a:r>
            <a:r>
              <a:rPr lang="zh-CN" altLang="en-US" dirty="0" smtClean="0"/>
              <a:t>指向该帧的第一个字 </a:t>
            </a:r>
            <a:r>
              <a:rPr lang="en-US" dirty="0" smtClean="0"/>
              <a:t>– </a:t>
            </a:r>
            <a:r>
              <a:rPr lang="zh-CN" altLang="en-US" dirty="0" smtClean="0"/>
              <a:t>提供一个固定的基址寄存器</a:t>
            </a:r>
            <a:endParaRPr lang="en-US" dirty="0"/>
          </a:p>
          <a:p>
            <a:pPr lvl="2"/>
            <a:r>
              <a:rPr lang="en-US" dirty="0">
                <a:latin typeface="Courier New" panose="02070309020205020404" pitchFamily="49" charset="0"/>
              </a:rPr>
              <a:t>$</a:t>
            </a:r>
            <a:r>
              <a:rPr lang="en-US" dirty="0" err="1">
                <a:latin typeface="Courier New" panose="02070309020205020404" pitchFamily="49" charset="0"/>
              </a:rPr>
              <a:t>fp</a:t>
            </a:r>
            <a:r>
              <a:rPr lang="en-US" dirty="0"/>
              <a:t> </a:t>
            </a:r>
            <a:r>
              <a:rPr lang="zh-CN" altLang="en-US" dirty="0" smtClean="0"/>
              <a:t>在调用中用</a:t>
            </a:r>
            <a:r>
              <a:rPr lang="en-US" dirty="0" smtClean="0"/>
              <a:t> </a:t>
            </a:r>
            <a:r>
              <a:rPr lang="en-US" dirty="0">
                <a:latin typeface="Courier New" panose="02070309020205020404" pitchFamily="49" charset="0"/>
              </a:rPr>
              <a:t>$</a:t>
            </a:r>
            <a:r>
              <a:rPr lang="en-US" dirty="0" err="1" smtClean="0">
                <a:latin typeface="Courier New" panose="02070309020205020404" pitchFamily="49" charset="0"/>
              </a:rPr>
              <a:t>sp</a:t>
            </a:r>
            <a:r>
              <a:rPr lang="en-US" dirty="0" smtClean="0">
                <a:latin typeface="Courier New" panose="02070309020205020404" pitchFamily="49" charset="0"/>
              </a:rPr>
              <a:t> </a:t>
            </a:r>
            <a:r>
              <a:rPr lang="zh-CN" altLang="en-US" dirty="0" smtClean="0">
                <a:latin typeface="Courier New" panose="02070309020205020404" pitchFamily="49" charset="0"/>
              </a:rPr>
              <a:t>初始化，而</a:t>
            </a:r>
            <a:r>
              <a:rPr lang="en-US" dirty="0" smtClean="0"/>
              <a:t> </a:t>
            </a:r>
            <a:r>
              <a:rPr lang="en-US" dirty="0">
                <a:latin typeface="Courier New" panose="02070309020205020404" pitchFamily="49" charset="0"/>
              </a:rPr>
              <a:t>$</a:t>
            </a:r>
            <a:r>
              <a:rPr lang="en-US" dirty="0" err="1">
                <a:latin typeface="Courier New" panose="02070309020205020404" pitchFamily="49" charset="0"/>
              </a:rPr>
              <a:t>sp</a:t>
            </a:r>
            <a:r>
              <a:rPr lang="en-US" dirty="0"/>
              <a:t> </a:t>
            </a:r>
            <a:r>
              <a:rPr lang="zh-CN" altLang="en-US" dirty="0" smtClean="0"/>
              <a:t>可以使用 </a:t>
            </a:r>
            <a:r>
              <a:rPr lang="en-US" dirty="0" smtClean="0">
                <a:latin typeface="Courier New" panose="02070309020205020404" pitchFamily="49" charset="0"/>
              </a:rPr>
              <a:t>$</a:t>
            </a:r>
            <a:r>
              <a:rPr lang="en-US" dirty="0" err="1">
                <a:latin typeface="Courier New" panose="02070309020205020404" pitchFamily="49" charset="0"/>
              </a:rPr>
              <a:t>fp</a:t>
            </a:r>
            <a:r>
              <a:rPr lang="en-US" dirty="0"/>
              <a:t> </a:t>
            </a:r>
            <a:r>
              <a:rPr lang="zh-CN" altLang="en-US" dirty="0" smtClean="0"/>
              <a:t>进行恢复</a:t>
            </a:r>
            <a:endParaRPr lang="en-US" dirty="0"/>
          </a:p>
        </p:txBody>
      </p:sp>
      <p:sp>
        <p:nvSpPr>
          <p:cNvPr id="440324" name="Line 4"/>
          <p:cNvSpPr>
            <a:spLocks noChangeShapeType="1"/>
          </p:cNvSpPr>
          <p:nvPr/>
        </p:nvSpPr>
        <p:spPr bwMode="auto">
          <a:xfrm>
            <a:off x="1295400" y="1676400"/>
            <a:ext cx="0" cy="3276600"/>
          </a:xfrm>
          <a:prstGeom prst="line">
            <a:avLst/>
          </a:prstGeom>
          <a:noFill/>
          <a:ln w="12700">
            <a:solidFill>
              <a:schemeClr val="tx1"/>
            </a:solidFill>
            <a:round/>
          </a:ln>
          <a:effectLst/>
        </p:spPr>
        <p:txBody>
          <a:bodyPr/>
          <a:lstStyle/>
          <a:p>
            <a:endParaRPr lang="en-US"/>
          </a:p>
        </p:txBody>
      </p:sp>
      <p:sp>
        <p:nvSpPr>
          <p:cNvPr id="440325" name="Line 5"/>
          <p:cNvSpPr>
            <a:spLocks noChangeShapeType="1"/>
          </p:cNvSpPr>
          <p:nvPr/>
        </p:nvSpPr>
        <p:spPr bwMode="auto">
          <a:xfrm>
            <a:off x="3581400" y="1676400"/>
            <a:ext cx="0" cy="3276600"/>
          </a:xfrm>
          <a:prstGeom prst="line">
            <a:avLst/>
          </a:prstGeom>
          <a:noFill/>
          <a:ln w="12700">
            <a:solidFill>
              <a:schemeClr val="tx1"/>
            </a:solidFill>
            <a:round/>
          </a:ln>
          <a:effectLst/>
        </p:spPr>
        <p:txBody>
          <a:bodyPr/>
          <a:lstStyle/>
          <a:p>
            <a:endParaRPr lang="en-US"/>
          </a:p>
        </p:txBody>
      </p:sp>
      <p:sp>
        <p:nvSpPr>
          <p:cNvPr id="440327" name="Text Box 7"/>
          <p:cNvSpPr txBox="1">
            <a:spLocks noChangeArrowheads="1"/>
          </p:cNvSpPr>
          <p:nvPr/>
        </p:nvSpPr>
        <p:spPr bwMode="auto">
          <a:xfrm>
            <a:off x="457200" y="4876800"/>
            <a:ext cx="800219" cy="338554"/>
          </a:xfrm>
          <a:prstGeom prst="rect">
            <a:avLst/>
          </a:prstGeom>
          <a:noFill/>
          <a:ln w="12700">
            <a:noFill/>
            <a:miter lim="800000"/>
          </a:ln>
          <a:effectLst/>
        </p:spPr>
        <p:txBody>
          <a:bodyPr wrap="none">
            <a:spAutoFit/>
          </a:bodyPr>
          <a:lstStyle/>
          <a:p>
            <a:r>
              <a:rPr lang="zh-CN" altLang="en-US" sz="1600" dirty="0" smtClean="0">
                <a:solidFill>
                  <a:schemeClr val="tx1"/>
                </a:solidFill>
                <a:latin typeface="Courier New" panose="02070309020205020404" pitchFamily="49" charset="0"/>
              </a:rPr>
              <a:t>低地址</a:t>
            </a:r>
            <a:endParaRPr lang="en-US" sz="1600" dirty="0">
              <a:solidFill>
                <a:schemeClr val="tx1"/>
              </a:solidFill>
              <a:latin typeface="Courier New" panose="02070309020205020404" pitchFamily="49" charset="0"/>
            </a:endParaRPr>
          </a:p>
        </p:txBody>
      </p:sp>
      <p:sp>
        <p:nvSpPr>
          <p:cNvPr id="440328" name="Text Box 8"/>
          <p:cNvSpPr txBox="1">
            <a:spLocks noChangeArrowheads="1"/>
          </p:cNvSpPr>
          <p:nvPr/>
        </p:nvSpPr>
        <p:spPr bwMode="auto">
          <a:xfrm>
            <a:off x="304800" y="1447800"/>
            <a:ext cx="800219" cy="338554"/>
          </a:xfrm>
          <a:prstGeom prst="rect">
            <a:avLst/>
          </a:prstGeom>
          <a:noFill/>
          <a:ln w="12700">
            <a:noFill/>
            <a:miter lim="800000"/>
          </a:ln>
          <a:effectLst/>
        </p:spPr>
        <p:txBody>
          <a:bodyPr wrap="none">
            <a:spAutoFit/>
          </a:bodyPr>
          <a:lstStyle/>
          <a:p>
            <a:r>
              <a:rPr lang="zh-CN" altLang="en-US" sz="1600" dirty="0" smtClean="0">
                <a:solidFill>
                  <a:schemeClr val="tx1"/>
                </a:solidFill>
                <a:latin typeface="Courier New" panose="02070309020205020404" pitchFamily="49" charset="0"/>
              </a:rPr>
              <a:t>高地址</a:t>
            </a:r>
            <a:endParaRPr lang="en-US" sz="1600" dirty="0">
              <a:solidFill>
                <a:schemeClr val="tx1"/>
              </a:solidFill>
              <a:latin typeface="Courier New" panose="02070309020205020404" pitchFamily="49" charset="0"/>
            </a:endParaRPr>
          </a:p>
        </p:txBody>
      </p:sp>
      <p:sp>
        <p:nvSpPr>
          <p:cNvPr id="440329" name="Text Box 9"/>
          <p:cNvSpPr txBox="1">
            <a:spLocks noChangeArrowheads="1"/>
          </p:cNvSpPr>
          <p:nvPr/>
        </p:nvSpPr>
        <p:spPr bwMode="auto">
          <a:xfrm>
            <a:off x="3733800" y="4291013"/>
            <a:ext cx="593725" cy="366712"/>
          </a:xfrm>
          <a:prstGeom prst="rect">
            <a:avLst/>
          </a:prstGeom>
          <a:noFill/>
          <a:ln w="12700">
            <a:noFill/>
            <a:miter lim="800000"/>
          </a:ln>
          <a:effectLst/>
        </p:spPr>
        <p:txBody>
          <a:bodyPr wrap="none">
            <a:spAutoFit/>
          </a:bodyPr>
          <a:lstStyle/>
          <a:p>
            <a:r>
              <a:rPr lang="en-US">
                <a:solidFill>
                  <a:schemeClr val="tx1"/>
                </a:solidFill>
                <a:latin typeface="Courier New" panose="02070309020205020404" pitchFamily="49" charset="0"/>
              </a:rPr>
              <a:t>$sp</a:t>
            </a:r>
            <a:endParaRPr lang="en-US">
              <a:solidFill>
                <a:schemeClr val="tx1"/>
              </a:solidFill>
              <a:latin typeface="Courier New" panose="02070309020205020404" pitchFamily="49" charset="0"/>
            </a:endParaRPr>
          </a:p>
        </p:txBody>
      </p:sp>
      <p:sp>
        <p:nvSpPr>
          <p:cNvPr id="440330" name="Line 10"/>
          <p:cNvSpPr>
            <a:spLocks noChangeShapeType="1"/>
          </p:cNvSpPr>
          <p:nvPr/>
        </p:nvSpPr>
        <p:spPr bwMode="auto">
          <a:xfrm flipH="1">
            <a:off x="3581400" y="4464050"/>
            <a:ext cx="228600" cy="0"/>
          </a:xfrm>
          <a:prstGeom prst="line">
            <a:avLst/>
          </a:prstGeom>
          <a:noFill/>
          <a:ln w="12700">
            <a:solidFill>
              <a:schemeClr val="tx1"/>
            </a:solidFill>
            <a:round/>
            <a:tailEnd type="triangle" w="med" len="med"/>
          </a:ln>
          <a:effectLst/>
        </p:spPr>
        <p:txBody>
          <a:bodyPr/>
          <a:lstStyle/>
          <a:p>
            <a:endParaRPr lang="en-US"/>
          </a:p>
        </p:txBody>
      </p:sp>
      <p:sp>
        <p:nvSpPr>
          <p:cNvPr id="440334" name="Text Box 14"/>
          <p:cNvSpPr txBox="1">
            <a:spLocks noChangeArrowheads="1"/>
          </p:cNvSpPr>
          <p:nvPr/>
        </p:nvSpPr>
        <p:spPr bwMode="auto">
          <a:xfrm>
            <a:off x="1295400" y="2149475"/>
            <a:ext cx="2286000" cy="584775"/>
          </a:xfrm>
          <a:prstGeom prst="rect">
            <a:avLst/>
          </a:prstGeom>
          <a:solidFill>
            <a:schemeClr val="folHlink"/>
          </a:solidFill>
          <a:ln w="12700">
            <a:solidFill>
              <a:schemeClr val="tx1"/>
            </a:solidFill>
            <a:miter lim="800000"/>
          </a:ln>
          <a:effectLst/>
        </p:spPr>
        <p:txBody>
          <a:bodyPr>
            <a:spAutoFit/>
          </a:bodyPr>
          <a:lstStyle/>
          <a:p>
            <a:r>
              <a:rPr lang="zh-CN" altLang="en-US" sz="1600" dirty="0" smtClean="0">
                <a:solidFill>
                  <a:schemeClr val="tx1"/>
                </a:solidFill>
                <a:latin typeface="Courier New" panose="02070309020205020404" pitchFamily="49" charset="0"/>
              </a:rPr>
              <a:t>  保存的参数寄存器</a:t>
            </a:r>
            <a:endParaRPr lang="en-US" altLang="zh-CN" sz="1600" dirty="0" smtClean="0">
              <a:solidFill>
                <a:schemeClr val="tx1"/>
              </a:solidFill>
              <a:latin typeface="Courier New" panose="02070309020205020404" pitchFamily="49" charset="0"/>
            </a:endParaRPr>
          </a:p>
          <a:p>
            <a:r>
              <a:rPr lang="en-US" sz="1600" dirty="0" smtClean="0">
                <a:solidFill>
                  <a:schemeClr val="tx1"/>
                </a:solidFill>
                <a:latin typeface="Courier New" panose="02070309020205020404" pitchFamily="49" charset="0"/>
              </a:rPr>
              <a:t>   (</a:t>
            </a:r>
            <a:r>
              <a:rPr lang="zh-CN" altLang="en-US" sz="1600" dirty="0">
                <a:solidFill>
                  <a:schemeClr val="tx1"/>
                </a:solidFill>
                <a:latin typeface="Courier New" panose="02070309020205020404" pitchFamily="49" charset="0"/>
              </a:rPr>
              <a:t>如果有的话</a:t>
            </a:r>
            <a:r>
              <a:rPr lang="en-US" sz="1600" dirty="0" smtClean="0">
                <a:solidFill>
                  <a:schemeClr val="tx1"/>
                </a:solidFill>
                <a:latin typeface="Courier New" panose="02070309020205020404" pitchFamily="49" charset="0"/>
              </a:rPr>
              <a:t>)</a:t>
            </a:r>
            <a:endParaRPr lang="en-US" sz="1600" dirty="0">
              <a:solidFill>
                <a:schemeClr val="tx1"/>
              </a:solidFill>
              <a:latin typeface="Courier New" panose="02070309020205020404" pitchFamily="49" charset="0"/>
            </a:endParaRPr>
          </a:p>
        </p:txBody>
      </p:sp>
      <p:sp>
        <p:nvSpPr>
          <p:cNvPr id="440336" name="Text Box 16"/>
          <p:cNvSpPr txBox="1">
            <a:spLocks noChangeArrowheads="1"/>
          </p:cNvSpPr>
          <p:nvPr/>
        </p:nvSpPr>
        <p:spPr bwMode="auto">
          <a:xfrm>
            <a:off x="1295400" y="2743200"/>
            <a:ext cx="2286000" cy="349250"/>
          </a:xfrm>
          <a:prstGeom prst="rect">
            <a:avLst/>
          </a:prstGeom>
          <a:solidFill>
            <a:srgbClr val="CCFFFF"/>
          </a:solidFill>
          <a:ln w="12700">
            <a:solidFill>
              <a:schemeClr val="tx1"/>
            </a:solidFill>
            <a:miter lim="800000"/>
          </a:ln>
          <a:effectLst/>
        </p:spPr>
        <p:txBody>
          <a:bodyPr>
            <a:spAutoFit/>
          </a:bodyPr>
          <a:lstStyle/>
          <a:p>
            <a:r>
              <a:rPr lang="zh-CN" altLang="en-US" sz="1600" dirty="0" smtClean="0">
                <a:solidFill>
                  <a:schemeClr val="tx1"/>
                </a:solidFill>
                <a:latin typeface="Courier New" panose="02070309020205020404" pitchFamily="49" charset="0"/>
              </a:rPr>
              <a:t>  保存的返回地址</a:t>
            </a:r>
            <a:endParaRPr lang="en-US" sz="1600" dirty="0">
              <a:solidFill>
                <a:schemeClr val="tx1"/>
              </a:solidFill>
              <a:latin typeface="Courier New" panose="02070309020205020404" pitchFamily="49" charset="0"/>
            </a:endParaRPr>
          </a:p>
        </p:txBody>
      </p:sp>
      <p:sp>
        <p:nvSpPr>
          <p:cNvPr id="440337" name="Text Box 17"/>
          <p:cNvSpPr txBox="1">
            <a:spLocks noChangeArrowheads="1"/>
          </p:cNvSpPr>
          <p:nvPr/>
        </p:nvSpPr>
        <p:spPr bwMode="auto">
          <a:xfrm>
            <a:off x="1295400" y="3079750"/>
            <a:ext cx="2286000" cy="584775"/>
          </a:xfrm>
          <a:prstGeom prst="rect">
            <a:avLst/>
          </a:prstGeom>
          <a:solidFill>
            <a:srgbClr val="FFCCFF"/>
          </a:solidFill>
          <a:ln w="12700">
            <a:solidFill>
              <a:schemeClr val="tx1"/>
            </a:solidFill>
            <a:miter lim="800000"/>
          </a:ln>
          <a:effectLst/>
        </p:spPr>
        <p:txBody>
          <a:bodyPr>
            <a:spAutoFit/>
          </a:bodyPr>
          <a:lstStyle/>
          <a:p>
            <a:r>
              <a:rPr lang="zh-CN" altLang="en-US" sz="1600" dirty="0" smtClean="0">
                <a:solidFill>
                  <a:schemeClr val="tx1"/>
                </a:solidFill>
                <a:latin typeface="Courier New" panose="02070309020205020404" pitchFamily="49" charset="0"/>
              </a:rPr>
              <a:t>  保存</a:t>
            </a:r>
            <a:r>
              <a:rPr lang="zh-CN" altLang="en-US" sz="1600" dirty="0">
                <a:solidFill>
                  <a:schemeClr val="tx1"/>
                </a:solidFill>
                <a:latin typeface="Courier New" panose="02070309020205020404" pitchFamily="49" charset="0"/>
              </a:rPr>
              <a:t>的保留</a:t>
            </a:r>
            <a:r>
              <a:rPr lang="zh-CN" altLang="en-US" sz="1600" dirty="0" smtClean="0">
                <a:solidFill>
                  <a:schemeClr val="tx1"/>
                </a:solidFill>
                <a:latin typeface="Courier New" panose="02070309020205020404" pitchFamily="49" charset="0"/>
              </a:rPr>
              <a:t>寄存器</a:t>
            </a:r>
            <a:endParaRPr lang="en-US" altLang="zh-CN" sz="1600" dirty="0" smtClean="0">
              <a:solidFill>
                <a:schemeClr val="tx1"/>
              </a:solidFill>
              <a:latin typeface="Courier New" panose="02070309020205020404" pitchFamily="49" charset="0"/>
            </a:endParaRPr>
          </a:p>
          <a:p>
            <a:r>
              <a:rPr lang="en-US" sz="1600" dirty="0" smtClean="0">
                <a:solidFill>
                  <a:schemeClr val="tx1"/>
                </a:solidFill>
                <a:latin typeface="Courier New" panose="02070309020205020404" pitchFamily="49" charset="0"/>
              </a:rPr>
              <a:t>   (</a:t>
            </a:r>
            <a:r>
              <a:rPr lang="zh-CN" altLang="en-US" sz="1600" dirty="0">
                <a:solidFill>
                  <a:schemeClr val="tx1"/>
                </a:solidFill>
                <a:latin typeface="Courier New" panose="02070309020205020404" pitchFamily="49" charset="0"/>
              </a:rPr>
              <a:t>如果有的话</a:t>
            </a:r>
            <a:r>
              <a:rPr lang="en-US" sz="1600" dirty="0" smtClean="0">
                <a:solidFill>
                  <a:schemeClr val="tx1"/>
                </a:solidFill>
                <a:latin typeface="Courier New" panose="02070309020205020404" pitchFamily="49" charset="0"/>
              </a:rPr>
              <a:t>)</a:t>
            </a:r>
            <a:endParaRPr lang="en-US" sz="1600" dirty="0">
              <a:solidFill>
                <a:schemeClr val="tx1"/>
              </a:solidFill>
              <a:latin typeface="Courier New" panose="02070309020205020404" pitchFamily="49" charset="0"/>
            </a:endParaRPr>
          </a:p>
        </p:txBody>
      </p:sp>
      <p:sp>
        <p:nvSpPr>
          <p:cNvPr id="440338" name="Text Box 18"/>
          <p:cNvSpPr txBox="1">
            <a:spLocks noChangeArrowheads="1"/>
          </p:cNvSpPr>
          <p:nvPr/>
        </p:nvSpPr>
        <p:spPr bwMode="auto">
          <a:xfrm>
            <a:off x="1295400" y="3657600"/>
            <a:ext cx="2286000" cy="584775"/>
          </a:xfrm>
          <a:prstGeom prst="rect">
            <a:avLst/>
          </a:prstGeom>
          <a:solidFill>
            <a:srgbClr val="FFFF99"/>
          </a:solidFill>
          <a:ln w="12700">
            <a:solidFill>
              <a:schemeClr val="tx1"/>
            </a:solidFill>
            <a:miter lim="800000"/>
          </a:ln>
          <a:effectLst/>
        </p:spPr>
        <p:txBody>
          <a:bodyPr>
            <a:spAutoFit/>
          </a:bodyPr>
          <a:lstStyle/>
          <a:p>
            <a:r>
              <a:rPr lang="zh-CN" altLang="en-US" sz="1600" dirty="0" smtClean="0">
                <a:solidFill>
                  <a:schemeClr val="tx1"/>
                </a:solidFill>
                <a:latin typeface="Courier New" panose="02070309020205020404" pitchFamily="49" charset="0"/>
              </a:rPr>
              <a:t>  局部数组和结构体</a:t>
            </a:r>
            <a:endParaRPr lang="en-US" altLang="zh-CN" sz="1600" dirty="0" smtClean="0">
              <a:solidFill>
                <a:schemeClr val="tx1"/>
              </a:solidFill>
              <a:latin typeface="Courier New" panose="02070309020205020404" pitchFamily="49" charset="0"/>
            </a:endParaRPr>
          </a:p>
          <a:p>
            <a:r>
              <a:rPr lang="en-US" sz="1600" dirty="0">
                <a:solidFill>
                  <a:schemeClr val="tx1"/>
                </a:solidFill>
                <a:latin typeface="Courier New" panose="02070309020205020404" pitchFamily="49" charset="0"/>
              </a:rPr>
              <a:t> </a:t>
            </a:r>
            <a:r>
              <a:rPr lang="en-US" sz="1600" dirty="0" smtClean="0">
                <a:solidFill>
                  <a:schemeClr val="tx1"/>
                </a:solidFill>
                <a:latin typeface="Courier New" panose="02070309020205020404" pitchFamily="49" charset="0"/>
              </a:rPr>
              <a:t>  (</a:t>
            </a:r>
            <a:r>
              <a:rPr lang="zh-CN" altLang="en-US" sz="1600" dirty="0" smtClean="0">
                <a:solidFill>
                  <a:schemeClr val="tx1"/>
                </a:solidFill>
                <a:latin typeface="Courier New" panose="02070309020205020404" pitchFamily="49" charset="0"/>
              </a:rPr>
              <a:t>如果有的话</a:t>
            </a:r>
            <a:r>
              <a:rPr lang="en-US" sz="1600" dirty="0" smtClean="0">
                <a:solidFill>
                  <a:schemeClr val="tx1"/>
                </a:solidFill>
                <a:latin typeface="Courier New" panose="02070309020205020404" pitchFamily="49" charset="0"/>
              </a:rPr>
              <a:t>)</a:t>
            </a:r>
            <a:endParaRPr lang="en-US" sz="1600" dirty="0">
              <a:solidFill>
                <a:schemeClr val="tx1"/>
              </a:solidFill>
              <a:latin typeface="Courier New" panose="02070309020205020404" pitchFamily="49" charset="0"/>
            </a:endParaRPr>
          </a:p>
        </p:txBody>
      </p:sp>
      <p:sp>
        <p:nvSpPr>
          <p:cNvPr id="440339" name="Text Box 19"/>
          <p:cNvSpPr txBox="1">
            <a:spLocks noChangeArrowheads="1"/>
          </p:cNvSpPr>
          <p:nvPr/>
        </p:nvSpPr>
        <p:spPr bwMode="auto">
          <a:xfrm>
            <a:off x="3733800" y="2036763"/>
            <a:ext cx="593725" cy="366712"/>
          </a:xfrm>
          <a:prstGeom prst="rect">
            <a:avLst/>
          </a:prstGeom>
          <a:noFill/>
          <a:ln w="12700">
            <a:noFill/>
            <a:miter lim="800000"/>
          </a:ln>
          <a:effectLst/>
        </p:spPr>
        <p:txBody>
          <a:bodyPr wrap="none">
            <a:spAutoFit/>
          </a:bodyPr>
          <a:lstStyle/>
          <a:p>
            <a:r>
              <a:rPr lang="en-US">
                <a:solidFill>
                  <a:schemeClr val="tx1"/>
                </a:solidFill>
                <a:latin typeface="Courier New" panose="02070309020205020404" pitchFamily="49" charset="0"/>
              </a:rPr>
              <a:t>$fp</a:t>
            </a:r>
            <a:endParaRPr lang="en-US">
              <a:solidFill>
                <a:schemeClr val="tx1"/>
              </a:solidFill>
              <a:latin typeface="Courier New" panose="02070309020205020404" pitchFamily="49" charset="0"/>
            </a:endParaRPr>
          </a:p>
        </p:txBody>
      </p:sp>
      <p:sp>
        <p:nvSpPr>
          <p:cNvPr id="440340" name="Line 20"/>
          <p:cNvSpPr>
            <a:spLocks noChangeShapeType="1"/>
          </p:cNvSpPr>
          <p:nvPr/>
        </p:nvSpPr>
        <p:spPr bwMode="auto">
          <a:xfrm flipH="1">
            <a:off x="3581400" y="2209800"/>
            <a:ext cx="228600" cy="0"/>
          </a:xfrm>
          <a:prstGeom prst="line">
            <a:avLst/>
          </a:prstGeom>
          <a:noFill/>
          <a:ln w="12700">
            <a:solidFill>
              <a:schemeClr val="tx1"/>
            </a:solidFill>
            <a:rou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533400" y="304800"/>
            <a:ext cx="4138954" cy="426142"/>
          </a:xfrm>
          <a:noFill/>
        </p:spPr>
        <p:txBody>
          <a:bodyPr wrap="none"/>
          <a:lstStyle/>
          <a:p>
            <a:r>
              <a:rPr lang="en-US" dirty="0" smtClean="0"/>
              <a:t>MIPS-32 </a:t>
            </a:r>
            <a:r>
              <a:rPr lang="zh-CN" altLang="en-US" dirty="0" smtClean="0"/>
              <a:t>指令集体系结构</a:t>
            </a:r>
            <a:endParaRPr lang="en-US" dirty="0"/>
          </a:p>
        </p:txBody>
      </p:sp>
      <p:sp>
        <p:nvSpPr>
          <p:cNvPr id="517123" name="Rectangle 3"/>
          <p:cNvSpPr>
            <a:spLocks noGrp="1" noChangeArrowheads="1"/>
          </p:cNvSpPr>
          <p:nvPr>
            <p:ph type="body" idx="1"/>
          </p:nvPr>
        </p:nvSpPr>
        <p:spPr>
          <a:xfrm>
            <a:off x="774700" y="1028700"/>
            <a:ext cx="5448300" cy="3023520"/>
          </a:xfrm>
          <a:noFill/>
        </p:spPr>
        <p:txBody>
          <a:bodyPr/>
          <a:lstStyle/>
          <a:p>
            <a:pPr marL="342900" indent="-342900">
              <a:lnSpc>
                <a:spcPct val="86000"/>
              </a:lnSpc>
            </a:pPr>
            <a:r>
              <a:rPr lang="zh-CN" altLang="en-US" dirty="0" smtClean="0">
                <a:latin typeface="宋体" panose="02010600030101010101" pitchFamily="2" charset="-122"/>
                <a:ea typeface="宋体" panose="02010600030101010101" pitchFamily="2" charset="-122"/>
              </a:rPr>
              <a:t>指令类别</a:t>
            </a:r>
            <a:endParaRPr lang="en-US" dirty="0" smtClean="0">
              <a:latin typeface="宋体" panose="02010600030101010101" pitchFamily="2" charset="-122"/>
              <a:ea typeface="宋体" panose="02010600030101010101" pitchFamily="2" charset="-122"/>
            </a:endParaRPr>
          </a:p>
          <a:p>
            <a:pPr marL="800100" lvl="1" indent="-342900"/>
            <a:r>
              <a:rPr lang="zh-CN" altLang="en-US" dirty="0" smtClean="0">
                <a:latin typeface="宋体" panose="02010600030101010101" pitchFamily="2" charset="-122"/>
                <a:ea typeface="宋体" panose="02010600030101010101" pitchFamily="2" charset="-122"/>
              </a:rPr>
              <a:t>计算</a:t>
            </a:r>
            <a:endParaRPr lang="en-US" dirty="0">
              <a:latin typeface="宋体" panose="02010600030101010101" pitchFamily="2" charset="-122"/>
              <a:ea typeface="宋体" panose="02010600030101010101" pitchFamily="2" charset="-122"/>
            </a:endParaRPr>
          </a:p>
          <a:p>
            <a:pPr marL="800100" lvl="1" indent="-342900"/>
            <a:r>
              <a:rPr lang="zh-CN" altLang="en-US" dirty="0" smtClean="0">
                <a:latin typeface="宋体" panose="02010600030101010101" pitchFamily="2" charset="-122"/>
                <a:ea typeface="宋体" panose="02010600030101010101" pitchFamily="2" charset="-122"/>
              </a:rPr>
              <a:t>存储</a:t>
            </a:r>
            <a:endParaRPr lang="en-US" dirty="0">
              <a:latin typeface="宋体" panose="02010600030101010101" pitchFamily="2" charset="-122"/>
              <a:ea typeface="宋体" panose="02010600030101010101" pitchFamily="2" charset="-122"/>
            </a:endParaRPr>
          </a:p>
          <a:p>
            <a:pPr marL="800100" lvl="1" indent="-342900"/>
            <a:r>
              <a:rPr lang="zh-CN" altLang="en-US" dirty="0" smtClean="0">
                <a:latin typeface="宋体" panose="02010600030101010101" pitchFamily="2" charset="-122"/>
                <a:ea typeface="宋体" panose="02010600030101010101" pitchFamily="2" charset="-122"/>
              </a:rPr>
              <a:t>跳转和分支</a:t>
            </a:r>
            <a:endParaRPr lang="en-US" dirty="0">
              <a:latin typeface="宋体" panose="02010600030101010101" pitchFamily="2" charset="-122"/>
              <a:ea typeface="宋体" panose="02010600030101010101" pitchFamily="2" charset="-122"/>
            </a:endParaRPr>
          </a:p>
          <a:p>
            <a:pPr marL="800100" lvl="1" indent="-342900"/>
            <a:r>
              <a:rPr lang="zh-CN" altLang="en-US" dirty="0" smtClean="0">
                <a:latin typeface="宋体" panose="02010600030101010101" pitchFamily="2" charset="-122"/>
                <a:ea typeface="宋体" panose="02010600030101010101" pitchFamily="2" charset="-122"/>
              </a:rPr>
              <a:t>浮点</a:t>
            </a:r>
            <a:endParaRPr lang="en-US" dirty="0" smtClean="0">
              <a:latin typeface="宋体" panose="02010600030101010101" pitchFamily="2" charset="-122"/>
              <a:ea typeface="宋体" panose="02010600030101010101" pitchFamily="2" charset="-122"/>
            </a:endParaRPr>
          </a:p>
          <a:p>
            <a:pPr marL="1257300" lvl="2" indent="-342900"/>
            <a:r>
              <a:rPr lang="zh-CN" altLang="en-US" dirty="0" smtClean="0">
                <a:latin typeface="宋体" panose="02010600030101010101" pitchFamily="2" charset="-122"/>
                <a:ea typeface="宋体" panose="02010600030101010101" pitchFamily="2" charset="-122"/>
              </a:rPr>
              <a:t>协处理器</a:t>
            </a:r>
            <a:endParaRPr lang="en-US" dirty="0">
              <a:latin typeface="宋体" panose="02010600030101010101" pitchFamily="2" charset="-122"/>
              <a:ea typeface="宋体" panose="02010600030101010101" pitchFamily="2" charset="-122"/>
            </a:endParaRPr>
          </a:p>
          <a:p>
            <a:pPr marL="800100" lvl="1" indent="-342900"/>
            <a:r>
              <a:rPr lang="zh-CN" altLang="en-US" dirty="0">
                <a:latin typeface="宋体" panose="02010600030101010101" pitchFamily="2" charset="-122"/>
                <a:ea typeface="宋体" panose="02010600030101010101" pitchFamily="2" charset="-122"/>
              </a:rPr>
              <a:t>存储器管理</a:t>
            </a:r>
            <a:endParaRPr lang="en-US" dirty="0">
              <a:latin typeface="宋体" panose="02010600030101010101" pitchFamily="2" charset="-122"/>
              <a:ea typeface="宋体" panose="02010600030101010101" pitchFamily="2" charset="-122"/>
            </a:endParaRPr>
          </a:p>
          <a:p>
            <a:pPr marL="800100" lvl="1" indent="-342900"/>
            <a:r>
              <a:rPr lang="zh-CN" altLang="en-US" dirty="0" smtClean="0">
                <a:latin typeface="宋体" panose="02010600030101010101" pitchFamily="2" charset="-122"/>
                <a:ea typeface="宋体" panose="02010600030101010101" pitchFamily="2" charset="-122"/>
              </a:rPr>
              <a:t>特殊</a:t>
            </a:r>
            <a:endParaRPr lang="en-US" dirty="0">
              <a:latin typeface="宋体" panose="02010600030101010101" pitchFamily="2" charset="-122"/>
              <a:ea typeface="宋体" panose="02010600030101010101" pitchFamily="2" charset="-122"/>
            </a:endParaRPr>
          </a:p>
        </p:txBody>
      </p:sp>
      <p:sp>
        <p:nvSpPr>
          <p:cNvPr id="517124" name="Rectangle 4"/>
          <p:cNvSpPr>
            <a:spLocks noChangeArrowheads="1"/>
          </p:cNvSpPr>
          <p:nvPr/>
        </p:nvSpPr>
        <p:spPr bwMode="auto">
          <a:xfrm>
            <a:off x="5518150" y="1301750"/>
            <a:ext cx="1993900" cy="1638300"/>
          </a:xfrm>
          <a:prstGeom prst="rect">
            <a:avLst/>
          </a:prstGeom>
          <a:noFill/>
          <a:ln w="12700">
            <a:solidFill>
              <a:schemeClr val="tx1"/>
            </a:solidFill>
            <a:miter lim="800000"/>
          </a:ln>
          <a:effectLst/>
        </p:spPr>
        <p:txBody>
          <a:bodyPr wrap="none" anchor="ctr"/>
          <a:lstStyle/>
          <a:p>
            <a:endParaRPr lang="en-US"/>
          </a:p>
        </p:txBody>
      </p:sp>
      <p:sp>
        <p:nvSpPr>
          <p:cNvPr id="517125" name="Rectangle 5"/>
          <p:cNvSpPr>
            <a:spLocks noChangeArrowheads="1"/>
          </p:cNvSpPr>
          <p:nvPr/>
        </p:nvSpPr>
        <p:spPr bwMode="auto">
          <a:xfrm>
            <a:off x="5892800" y="1670050"/>
            <a:ext cx="1041400" cy="284163"/>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R0 - R31</a:t>
            </a:r>
            <a:endParaRPr lang="en-US" b="1">
              <a:solidFill>
                <a:schemeClr val="tx1"/>
              </a:solidFill>
            </a:endParaRPr>
          </a:p>
        </p:txBody>
      </p:sp>
      <p:sp>
        <p:nvSpPr>
          <p:cNvPr id="517126" name="Rectangle 6"/>
          <p:cNvSpPr>
            <a:spLocks noChangeArrowheads="1"/>
          </p:cNvSpPr>
          <p:nvPr/>
        </p:nvSpPr>
        <p:spPr bwMode="auto">
          <a:xfrm>
            <a:off x="5518150" y="3028950"/>
            <a:ext cx="1993900" cy="241300"/>
          </a:xfrm>
          <a:prstGeom prst="rect">
            <a:avLst/>
          </a:prstGeom>
          <a:noFill/>
          <a:ln w="12700">
            <a:solidFill>
              <a:schemeClr val="tx1"/>
            </a:solidFill>
            <a:miter lim="800000"/>
          </a:ln>
          <a:effectLst/>
        </p:spPr>
        <p:txBody>
          <a:bodyPr wrap="none" anchor="ctr"/>
          <a:lstStyle/>
          <a:p>
            <a:endParaRPr lang="en-US"/>
          </a:p>
        </p:txBody>
      </p:sp>
      <p:sp>
        <p:nvSpPr>
          <p:cNvPr id="517127" name="Rectangle 7"/>
          <p:cNvSpPr>
            <a:spLocks noChangeArrowheads="1"/>
          </p:cNvSpPr>
          <p:nvPr/>
        </p:nvSpPr>
        <p:spPr bwMode="auto">
          <a:xfrm>
            <a:off x="5518150" y="3333750"/>
            <a:ext cx="1993900" cy="241300"/>
          </a:xfrm>
          <a:prstGeom prst="rect">
            <a:avLst/>
          </a:prstGeom>
          <a:noFill/>
          <a:ln w="12700">
            <a:solidFill>
              <a:schemeClr val="tx1"/>
            </a:solidFill>
            <a:miter lim="800000"/>
          </a:ln>
          <a:effectLst/>
        </p:spPr>
        <p:txBody>
          <a:bodyPr wrap="none" anchor="ctr"/>
          <a:lstStyle/>
          <a:p>
            <a:endParaRPr lang="en-US"/>
          </a:p>
        </p:txBody>
      </p:sp>
      <p:sp>
        <p:nvSpPr>
          <p:cNvPr id="517128" name="Rectangle 8"/>
          <p:cNvSpPr>
            <a:spLocks noChangeArrowheads="1"/>
          </p:cNvSpPr>
          <p:nvPr/>
        </p:nvSpPr>
        <p:spPr bwMode="auto">
          <a:xfrm>
            <a:off x="5518150" y="3663950"/>
            <a:ext cx="1993900" cy="241300"/>
          </a:xfrm>
          <a:prstGeom prst="rect">
            <a:avLst/>
          </a:prstGeom>
          <a:noFill/>
          <a:ln w="12700">
            <a:solidFill>
              <a:schemeClr val="tx1"/>
            </a:solidFill>
            <a:miter lim="800000"/>
          </a:ln>
          <a:effectLst/>
        </p:spPr>
        <p:txBody>
          <a:bodyPr wrap="none" anchor="ctr"/>
          <a:lstStyle/>
          <a:p>
            <a:endParaRPr lang="en-US"/>
          </a:p>
        </p:txBody>
      </p:sp>
      <p:sp>
        <p:nvSpPr>
          <p:cNvPr id="517129" name="Rectangle 9"/>
          <p:cNvSpPr>
            <a:spLocks noChangeArrowheads="1"/>
          </p:cNvSpPr>
          <p:nvPr/>
        </p:nvSpPr>
        <p:spPr bwMode="auto">
          <a:xfrm>
            <a:off x="6229350" y="3016250"/>
            <a:ext cx="457200" cy="296863"/>
          </a:xfrm>
          <a:prstGeom prst="rect">
            <a:avLst/>
          </a:prstGeom>
          <a:noFill/>
          <a:ln w="12700">
            <a:noFill/>
            <a:miter lim="800000"/>
          </a:ln>
          <a:effectLst/>
        </p:spPr>
        <p:txBody>
          <a:bodyPr wrap="none" lIns="63500" tIns="25400" rIns="63500" bIns="25400">
            <a:spAutoFit/>
          </a:bodyPr>
          <a:lstStyle/>
          <a:p>
            <a:pPr>
              <a:lnSpc>
                <a:spcPct val="85000"/>
              </a:lnSpc>
            </a:pPr>
            <a:r>
              <a:rPr lang="en-US" b="1" dirty="0">
                <a:solidFill>
                  <a:schemeClr val="tx1"/>
                </a:solidFill>
              </a:rPr>
              <a:t>PC</a:t>
            </a:r>
            <a:endParaRPr lang="en-US" b="1" dirty="0">
              <a:solidFill>
                <a:schemeClr val="tx1"/>
              </a:solidFill>
            </a:endParaRPr>
          </a:p>
        </p:txBody>
      </p:sp>
      <p:sp>
        <p:nvSpPr>
          <p:cNvPr id="517130" name="Rectangle 10"/>
          <p:cNvSpPr>
            <a:spLocks noChangeArrowheads="1"/>
          </p:cNvSpPr>
          <p:nvPr/>
        </p:nvSpPr>
        <p:spPr bwMode="auto">
          <a:xfrm>
            <a:off x="6229350" y="3321050"/>
            <a:ext cx="368300" cy="296863"/>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HI</a:t>
            </a:r>
            <a:endParaRPr lang="en-US" b="1">
              <a:solidFill>
                <a:schemeClr val="tx1"/>
              </a:solidFill>
            </a:endParaRPr>
          </a:p>
        </p:txBody>
      </p:sp>
      <p:sp>
        <p:nvSpPr>
          <p:cNvPr id="517131" name="Rectangle 11"/>
          <p:cNvSpPr>
            <a:spLocks noChangeArrowheads="1"/>
          </p:cNvSpPr>
          <p:nvPr/>
        </p:nvSpPr>
        <p:spPr bwMode="auto">
          <a:xfrm>
            <a:off x="6229350" y="3676650"/>
            <a:ext cx="457200" cy="296863"/>
          </a:xfrm>
          <a:prstGeom prst="rect">
            <a:avLst/>
          </a:prstGeom>
          <a:noFill/>
          <a:ln w="12700">
            <a:noFill/>
            <a:miter lim="800000"/>
          </a:ln>
          <a:effectLst/>
        </p:spPr>
        <p:txBody>
          <a:bodyPr wrap="none" lIns="63500" tIns="25400" rIns="63500" bIns="25400">
            <a:spAutoFit/>
          </a:bodyPr>
          <a:lstStyle/>
          <a:p>
            <a:pPr>
              <a:lnSpc>
                <a:spcPct val="85000"/>
              </a:lnSpc>
            </a:pPr>
            <a:r>
              <a:rPr lang="en-US" b="1" dirty="0">
                <a:solidFill>
                  <a:schemeClr val="tx1"/>
                </a:solidFill>
              </a:rPr>
              <a:t>LO</a:t>
            </a:r>
            <a:endParaRPr lang="en-US" b="1" dirty="0">
              <a:solidFill>
                <a:schemeClr val="tx1"/>
              </a:solidFill>
            </a:endParaRPr>
          </a:p>
        </p:txBody>
      </p:sp>
      <p:sp>
        <p:nvSpPr>
          <p:cNvPr id="517157" name="Rectangle 37"/>
          <p:cNvSpPr>
            <a:spLocks noChangeArrowheads="1"/>
          </p:cNvSpPr>
          <p:nvPr/>
        </p:nvSpPr>
        <p:spPr bwMode="auto">
          <a:xfrm>
            <a:off x="5867400" y="914400"/>
            <a:ext cx="875241" cy="366767"/>
          </a:xfrm>
          <a:prstGeom prst="rect">
            <a:avLst/>
          </a:prstGeom>
          <a:noFill/>
          <a:ln w="12700">
            <a:noFill/>
            <a:miter lim="800000"/>
          </a:ln>
          <a:effectLst/>
        </p:spPr>
        <p:txBody>
          <a:bodyPr wrap="none" lIns="90488" tIns="44450" rIns="90488" bIns="44450">
            <a:spAutoFit/>
          </a:bodyPr>
          <a:lstStyle/>
          <a:p>
            <a:r>
              <a:rPr lang="zh-CN" altLang="en-US" dirty="0" smtClean="0">
                <a:solidFill>
                  <a:schemeClr val="tx1"/>
                </a:solidFill>
                <a:latin typeface="宋体" panose="02010600030101010101" pitchFamily="2" charset="-122"/>
                <a:ea typeface="宋体" panose="02010600030101010101" pitchFamily="2" charset="-122"/>
              </a:rPr>
              <a:t>寄存器</a:t>
            </a:r>
            <a:endParaRPr lang="en-US" dirty="0">
              <a:solidFill>
                <a:schemeClr val="tx1"/>
              </a:solidFill>
              <a:latin typeface="宋体" panose="02010600030101010101" pitchFamily="2" charset="-122"/>
              <a:ea typeface="宋体" panose="02010600030101010101" pitchFamily="2" charset="-122"/>
            </a:endParaRPr>
          </a:p>
        </p:txBody>
      </p:sp>
      <p:grpSp>
        <p:nvGrpSpPr>
          <p:cNvPr id="2" name="Group 42"/>
          <p:cNvGrpSpPr/>
          <p:nvPr/>
        </p:nvGrpSpPr>
        <p:grpSpPr bwMode="auto">
          <a:xfrm>
            <a:off x="819150" y="4362450"/>
            <a:ext cx="7370763" cy="1885950"/>
            <a:chOff x="516" y="2748"/>
            <a:chExt cx="4643" cy="1188"/>
          </a:xfrm>
        </p:grpSpPr>
        <p:sp>
          <p:nvSpPr>
            <p:cNvPr id="517132" name="Rectangle 12"/>
            <p:cNvSpPr>
              <a:spLocks noChangeArrowheads="1"/>
            </p:cNvSpPr>
            <p:nvPr/>
          </p:nvSpPr>
          <p:spPr bwMode="auto">
            <a:xfrm>
              <a:off x="672" y="3061"/>
              <a:ext cx="792" cy="216"/>
            </a:xfrm>
            <a:prstGeom prst="rect">
              <a:avLst/>
            </a:prstGeom>
            <a:noFill/>
            <a:ln w="12700">
              <a:solidFill>
                <a:schemeClr val="tx1"/>
              </a:solidFill>
              <a:miter lim="800000"/>
            </a:ln>
            <a:effectLst/>
          </p:spPr>
          <p:txBody>
            <a:bodyPr wrap="none" anchor="ctr"/>
            <a:lstStyle/>
            <a:p>
              <a:endParaRPr lang="en-US"/>
            </a:p>
          </p:txBody>
        </p:sp>
        <p:sp>
          <p:nvSpPr>
            <p:cNvPr id="517133" name="Rectangle 13"/>
            <p:cNvSpPr>
              <a:spLocks noChangeArrowheads="1"/>
            </p:cNvSpPr>
            <p:nvPr/>
          </p:nvSpPr>
          <p:spPr bwMode="auto">
            <a:xfrm>
              <a:off x="864" y="3085"/>
              <a:ext cx="259" cy="181"/>
            </a:xfrm>
            <a:prstGeom prst="rect">
              <a:avLst/>
            </a:prstGeom>
            <a:noFill/>
            <a:ln w="12700">
              <a:noFill/>
              <a:miter lim="800000"/>
            </a:ln>
            <a:effectLst/>
          </p:spPr>
          <p:txBody>
            <a:bodyPr wrap="none" lIns="63500" tIns="25400" rIns="63500" bIns="25400">
              <a:spAutoFit/>
            </a:bodyPr>
            <a:lstStyle/>
            <a:p>
              <a:pPr>
                <a:lnSpc>
                  <a:spcPct val="85000"/>
                </a:lnSpc>
              </a:pPr>
              <a:r>
                <a:rPr lang="en-US" b="1" dirty="0" smtClean="0">
                  <a:solidFill>
                    <a:schemeClr val="tx1"/>
                  </a:solidFill>
                </a:rPr>
                <a:t>op</a:t>
              </a:r>
              <a:endParaRPr lang="en-US" b="1" dirty="0">
                <a:solidFill>
                  <a:schemeClr val="tx1"/>
                </a:solidFill>
              </a:endParaRPr>
            </a:p>
          </p:txBody>
        </p:sp>
        <p:sp>
          <p:nvSpPr>
            <p:cNvPr id="517134" name="Rectangle 14"/>
            <p:cNvSpPr>
              <a:spLocks noChangeArrowheads="1"/>
            </p:cNvSpPr>
            <p:nvPr/>
          </p:nvSpPr>
          <p:spPr bwMode="auto">
            <a:xfrm>
              <a:off x="1472" y="3061"/>
              <a:ext cx="600" cy="216"/>
            </a:xfrm>
            <a:prstGeom prst="rect">
              <a:avLst/>
            </a:prstGeom>
            <a:noFill/>
            <a:ln w="12700">
              <a:solidFill>
                <a:schemeClr val="tx1"/>
              </a:solidFill>
              <a:miter lim="800000"/>
            </a:ln>
            <a:effectLst/>
          </p:spPr>
          <p:txBody>
            <a:bodyPr wrap="none" anchor="ctr"/>
            <a:lstStyle/>
            <a:p>
              <a:endParaRPr lang="en-US"/>
            </a:p>
          </p:txBody>
        </p:sp>
        <p:sp>
          <p:nvSpPr>
            <p:cNvPr id="517135" name="Rectangle 15"/>
            <p:cNvSpPr>
              <a:spLocks noChangeArrowheads="1"/>
            </p:cNvSpPr>
            <p:nvPr/>
          </p:nvSpPr>
          <p:spPr bwMode="auto">
            <a:xfrm>
              <a:off x="2080" y="3061"/>
              <a:ext cx="600" cy="216"/>
            </a:xfrm>
            <a:prstGeom prst="rect">
              <a:avLst/>
            </a:prstGeom>
            <a:noFill/>
            <a:ln w="12700">
              <a:solidFill>
                <a:schemeClr val="tx1"/>
              </a:solidFill>
              <a:miter lim="800000"/>
            </a:ln>
            <a:effectLst/>
          </p:spPr>
          <p:txBody>
            <a:bodyPr wrap="none" anchor="ctr"/>
            <a:lstStyle/>
            <a:p>
              <a:endParaRPr lang="en-US"/>
            </a:p>
          </p:txBody>
        </p:sp>
        <p:sp>
          <p:nvSpPr>
            <p:cNvPr id="517136" name="Rectangle 16"/>
            <p:cNvSpPr>
              <a:spLocks noChangeArrowheads="1"/>
            </p:cNvSpPr>
            <p:nvPr/>
          </p:nvSpPr>
          <p:spPr bwMode="auto">
            <a:xfrm>
              <a:off x="672" y="3365"/>
              <a:ext cx="792" cy="216"/>
            </a:xfrm>
            <a:prstGeom prst="rect">
              <a:avLst/>
            </a:prstGeom>
            <a:noFill/>
            <a:ln w="12700">
              <a:solidFill>
                <a:schemeClr val="tx1"/>
              </a:solidFill>
              <a:miter lim="800000"/>
            </a:ln>
            <a:effectLst/>
          </p:spPr>
          <p:txBody>
            <a:bodyPr wrap="none" anchor="ctr"/>
            <a:lstStyle/>
            <a:p>
              <a:endParaRPr lang="en-US"/>
            </a:p>
          </p:txBody>
        </p:sp>
        <p:sp>
          <p:nvSpPr>
            <p:cNvPr id="517137" name="Rectangle 17"/>
            <p:cNvSpPr>
              <a:spLocks noChangeArrowheads="1"/>
            </p:cNvSpPr>
            <p:nvPr/>
          </p:nvSpPr>
          <p:spPr bwMode="auto">
            <a:xfrm>
              <a:off x="864" y="3389"/>
              <a:ext cx="259" cy="181"/>
            </a:xfrm>
            <a:prstGeom prst="rect">
              <a:avLst/>
            </a:prstGeom>
            <a:noFill/>
            <a:ln w="12700">
              <a:noFill/>
              <a:miter lim="800000"/>
            </a:ln>
            <a:effectLst/>
          </p:spPr>
          <p:txBody>
            <a:bodyPr wrap="none" lIns="63500" tIns="25400" rIns="63500" bIns="25400">
              <a:spAutoFit/>
            </a:bodyPr>
            <a:lstStyle/>
            <a:p>
              <a:pPr>
                <a:lnSpc>
                  <a:spcPct val="85000"/>
                </a:lnSpc>
              </a:pPr>
              <a:r>
                <a:rPr lang="en-US" b="1" dirty="0" smtClean="0">
                  <a:solidFill>
                    <a:schemeClr val="tx1"/>
                  </a:solidFill>
                </a:rPr>
                <a:t>op</a:t>
              </a:r>
              <a:endParaRPr lang="en-US" b="1" dirty="0">
                <a:solidFill>
                  <a:schemeClr val="tx1"/>
                </a:solidFill>
              </a:endParaRPr>
            </a:p>
          </p:txBody>
        </p:sp>
        <p:sp>
          <p:nvSpPr>
            <p:cNvPr id="517138" name="Rectangle 18"/>
            <p:cNvSpPr>
              <a:spLocks noChangeArrowheads="1"/>
            </p:cNvSpPr>
            <p:nvPr/>
          </p:nvSpPr>
          <p:spPr bwMode="auto">
            <a:xfrm>
              <a:off x="1472" y="3365"/>
              <a:ext cx="600" cy="216"/>
            </a:xfrm>
            <a:prstGeom prst="rect">
              <a:avLst/>
            </a:prstGeom>
            <a:noFill/>
            <a:ln w="12700">
              <a:solidFill>
                <a:schemeClr val="tx1"/>
              </a:solidFill>
              <a:miter lim="800000"/>
            </a:ln>
            <a:effectLst/>
          </p:spPr>
          <p:txBody>
            <a:bodyPr wrap="none" anchor="ctr"/>
            <a:lstStyle/>
            <a:p>
              <a:endParaRPr lang="en-US"/>
            </a:p>
          </p:txBody>
        </p:sp>
        <p:sp>
          <p:nvSpPr>
            <p:cNvPr id="517139" name="Rectangle 19"/>
            <p:cNvSpPr>
              <a:spLocks noChangeArrowheads="1"/>
            </p:cNvSpPr>
            <p:nvPr/>
          </p:nvSpPr>
          <p:spPr bwMode="auto">
            <a:xfrm>
              <a:off x="2080" y="3365"/>
              <a:ext cx="600" cy="216"/>
            </a:xfrm>
            <a:prstGeom prst="rect">
              <a:avLst/>
            </a:prstGeom>
            <a:noFill/>
            <a:ln w="12700">
              <a:solidFill>
                <a:schemeClr val="tx1"/>
              </a:solidFill>
              <a:miter lim="800000"/>
            </a:ln>
            <a:effectLst/>
          </p:spPr>
          <p:txBody>
            <a:bodyPr wrap="none" anchor="ctr"/>
            <a:lstStyle/>
            <a:p>
              <a:endParaRPr lang="en-US"/>
            </a:p>
          </p:txBody>
        </p:sp>
        <p:sp>
          <p:nvSpPr>
            <p:cNvPr id="517140" name="Rectangle 20"/>
            <p:cNvSpPr>
              <a:spLocks noChangeArrowheads="1"/>
            </p:cNvSpPr>
            <p:nvPr/>
          </p:nvSpPr>
          <p:spPr bwMode="auto">
            <a:xfrm>
              <a:off x="2688" y="3365"/>
              <a:ext cx="1880" cy="216"/>
            </a:xfrm>
            <a:prstGeom prst="rect">
              <a:avLst/>
            </a:prstGeom>
            <a:noFill/>
            <a:ln w="12700">
              <a:solidFill>
                <a:schemeClr val="tx1"/>
              </a:solidFill>
              <a:miter lim="800000"/>
            </a:ln>
            <a:effectLst/>
          </p:spPr>
          <p:txBody>
            <a:bodyPr wrap="none" anchor="ctr"/>
            <a:lstStyle/>
            <a:p>
              <a:endParaRPr lang="en-US"/>
            </a:p>
          </p:txBody>
        </p:sp>
        <p:sp>
          <p:nvSpPr>
            <p:cNvPr id="517141" name="Rectangle 21"/>
            <p:cNvSpPr>
              <a:spLocks noChangeArrowheads="1"/>
            </p:cNvSpPr>
            <p:nvPr/>
          </p:nvSpPr>
          <p:spPr bwMode="auto">
            <a:xfrm>
              <a:off x="672" y="3685"/>
              <a:ext cx="792" cy="216"/>
            </a:xfrm>
            <a:prstGeom prst="rect">
              <a:avLst/>
            </a:prstGeom>
            <a:noFill/>
            <a:ln w="12700">
              <a:solidFill>
                <a:schemeClr val="tx1"/>
              </a:solidFill>
              <a:miter lim="800000"/>
            </a:ln>
            <a:effectLst/>
          </p:spPr>
          <p:txBody>
            <a:bodyPr wrap="none" anchor="ctr"/>
            <a:lstStyle/>
            <a:p>
              <a:endParaRPr lang="en-US"/>
            </a:p>
          </p:txBody>
        </p:sp>
        <p:sp>
          <p:nvSpPr>
            <p:cNvPr id="517142" name="Rectangle 22"/>
            <p:cNvSpPr>
              <a:spLocks noChangeArrowheads="1"/>
            </p:cNvSpPr>
            <p:nvPr/>
          </p:nvSpPr>
          <p:spPr bwMode="auto">
            <a:xfrm>
              <a:off x="864" y="3709"/>
              <a:ext cx="259" cy="181"/>
            </a:xfrm>
            <a:prstGeom prst="rect">
              <a:avLst/>
            </a:prstGeom>
            <a:noFill/>
            <a:ln w="12700">
              <a:noFill/>
              <a:miter lim="800000"/>
            </a:ln>
            <a:effectLst/>
          </p:spPr>
          <p:txBody>
            <a:bodyPr wrap="none" lIns="63500" tIns="25400" rIns="63500" bIns="25400">
              <a:spAutoFit/>
            </a:bodyPr>
            <a:lstStyle/>
            <a:p>
              <a:pPr>
                <a:lnSpc>
                  <a:spcPct val="85000"/>
                </a:lnSpc>
              </a:pPr>
              <a:r>
                <a:rPr lang="en-US" b="1" dirty="0" smtClean="0">
                  <a:solidFill>
                    <a:schemeClr val="tx1"/>
                  </a:solidFill>
                </a:rPr>
                <a:t>op</a:t>
              </a:r>
              <a:endParaRPr lang="en-US" b="1" dirty="0">
                <a:solidFill>
                  <a:schemeClr val="tx1"/>
                </a:solidFill>
              </a:endParaRPr>
            </a:p>
          </p:txBody>
        </p:sp>
        <p:sp>
          <p:nvSpPr>
            <p:cNvPr id="517143" name="Rectangle 23"/>
            <p:cNvSpPr>
              <a:spLocks noChangeArrowheads="1"/>
            </p:cNvSpPr>
            <p:nvPr/>
          </p:nvSpPr>
          <p:spPr bwMode="auto">
            <a:xfrm>
              <a:off x="1472" y="3685"/>
              <a:ext cx="3096" cy="216"/>
            </a:xfrm>
            <a:prstGeom prst="rect">
              <a:avLst/>
            </a:prstGeom>
            <a:noFill/>
            <a:ln w="12700">
              <a:solidFill>
                <a:schemeClr val="tx1"/>
              </a:solidFill>
              <a:miter lim="800000"/>
            </a:ln>
            <a:effectLst/>
          </p:spPr>
          <p:txBody>
            <a:bodyPr wrap="none" anchor="ctr"/>
            <a:lstStyle/>
            <a:p>
              <a:endParaRPr lang="en-US"/>
            </a:p>
          </p:txBody>
        </p:sp>
        <p:sp>
          <p:nvSpPr>
            <p:cNvPr id="517144" name="Rectangle 24"/>
            <p:cNvSpPr>
              <a:spLocks noChangeArrowheads="1"/>
            </p:cNvSpPr>
            <p:nvPr/>
          </p:nvSpPr>
          <p:spPr bwMode="auto">
            <a:xfrm>
              <a:off x="2688" y="3061"/>
              <a:ext cx="600" cy="216"/>
            </a:xfrm>
            <a:prstGeom prst="rect">
              <a:avLst/>
            </a:prstGeom>
            <a:noFill/>
            <a:ln w="12700">
              <a:solidFill>
                <a:schemeClr val="tx1"/>
              </a:solidFill>
              <a:miter lim="800000"/>
            </a:ln>
            <a:effectLst/>
          </p:spPr>
          <p:txBody>
            <a:bodyPr wrap="none" anchor="ctr"/>
            <a:lstStyle/>
            <a:p>
              <a:endParaRPr lang="en-US"/>
            </a:p>
          </p:txBody>
        </p:sp>
        <p:sp>
          <p:nvSpPr>
            <p:cNvPr id="517145" name="Rectangle 25"/>
            <p:cNvSpPr>
              <a:spLocks noChangeArrowheads="1"/>
            </p:cNvSpPr>
            <p:nvPr/>
          </p:nvSpPr>
          <p:spPr bwMode="auto">
            <a:xfrm>
              <a:off x="3296" y="3061"/>
              <a:ext cx="600" cy="216"/>
            </a:xfrm>
            <a:prstGeom prst="rect">
              <a:avLst/>
            </a:prstGeom>
            <a:noFill/>
            <a:ln w="12700">
              <a:solidFill>
                <a:schemeClr val="tx1"/>
              </a:solidFill>
              <a:miter lim="800000"/>
            </a:ln>
            <a:effectLst/>
          </p:spPr>
          <p:txBody>
            <a:bodyPr wrap="none" anchor="ctr"/>
            <a:lstStyle/>
            <a:p>
              <a:endParaRPr lang="en-US"/>
            </a:p>
          </p:txBody>
        </p:sp>
        <p:sp>
          <p:nvSpPr>
            <p:cNvPr id="517146" name="Rectangle 26"/>
            <p:cNvSpPr>
              <a:spLocks noChangeArrowheads="1"/>
            </p:cNvSpPr>
            <p:nvPr/>
          </p:nvSpPr>
          <p:spPr bwMode="auto">
            <a:xfrm>
              <a:off x="3904" y="3061"/>
              <a:ext cx="664" cy="216"/>
            </a:xfrm>
            <a:prstGeom prst="rect">
              <a:avLst/>
            </a:prstGeom>
            <a:noFill/>
            <a:ln w="12700">
              <a:solidFill>
                <a:schemeClr val="tx1"/>
              </a:solidFill>
              <a:miter lim="800000"/>
            </a:ln>
            <a:effectLst/>
          </p:spPr>
          <p:txBody>
            <a:bodyPr wrap="none" anchor="ctr"/>
            <a:lstStyle/>
            <a:p>
              <a:endParaRPr lang="en-US"/>
            </a:p>
          </p:txBody>
        </p:sp>
        <p:sp>
          <p:nvSpPr>
            <p:cNvPr id="517147" name="Rectangle 27"/>
            <p:cNvSpPr>
              <a:spLocks noChangeArrowheads="1"/>
            </p:cNvSpPr>
            <p:nvPr/>
          </p:nvSpPr>
          <p:spPr bwMode="auto">
            <a:xfrm>
              <a:off x="1552" y="3085"/>
              <a:ext cx="216"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rs</a:t>
              </a:r>
              <a:endParaRPr lang="en-US" b="1">
                <a:solidFill>
                  <a:schemeClr val="tx1"/>
                </a:solidFill>
              </a:endParaRPr>
            </a:p>
          </p:txBody>
        </p:sp>
        <p:sp>
          <p:nvSpPr>
            <p:cNvPr id="517148" name="Rectangle 28"/>
            <p:cNvSpPr>
              <a:spLocks noChangeArrowheads="1"/>
            </p:cNvSpPr>
            <p:nvPr/>
          </p:nvSpPr>
          <p:spPr bwMode="auto">
            <a:xfrm>
              <a:off x="2208" y="3101"/>
              <a:ext cx="184"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rt</a:t>
              </a:r>
              <a:endParaRPr lang="en-US" b="1">
                <a:solidFill>
                  <a:schemeClr val="tx1"/>
                </a:solidFill>
              </a:endParaRPr>
            </a:p>
          </p:txBody>
        </p:sp>
        <p:sp>
          <p:nvSpPr>
            <p:cNvPr id="517149" name="Rectangle 29"/>
            <p:cNvSpPr>
              <a:spLocks noChangeArrowheads="1"/>
            </p:cNvSpPr>
            <p:nvPr/>
          </p:nvSpPr>
          <p:spPr bwMode="auto">
            <a:xfrm>
              <a:off x="2832" y="3085"/>
              <a:ext cx="224"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rd</a:t>
              </a:r>
              <a:endParaRPr lang="en-US" b="1">
                <a:solidFill>
                  <a:schemeClr val="tx1"/>
                </a:solidFill>
              </a:endParaRPr>
            </a:p>
          </p:txBody>
        </p:sp>
        <p:sp>
          <p:nvSpPr>
            <p:cNvPr id="517150" name="Rectangle 30"/>
            <p:cNvSpPr>
              <a:spLocks noChangeArrowheads="1"/>
            </p:cNvSpPr>
            <p:nvPr/>
          </p:nvSpPr>
          <p:spPr bwMode="auto">
            <a:xfrm>
              <a:off x="3408" y="3085"/>
              <a:ext cx="240"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sa</a:t>
              </a:r>
              <a:endParaRPr lang="en-US" b="1">
                <a:solidFill>
                  <a:schemeClr val="tx1"/>
                </a:solidFill>
              </a:endParaRPr>
            </a:p>
          </p:txBody>
        </p:sp>
        <p:sp>
          <p:nvSpPr>
            <p:cNvPr id="517151" name="Rectangle 31"/>
            <p:cNvSpPr>
              <a:spLocks noChangeArrowheads="1"/>
            </p:cNvSpPr>
            <p:nvPr/>
          </p:nvSpPr>
          <p:spPr bwMode="auto">
            <a:xfrm>
              <a:off x="3984" y="3085"/>
              <a:ext cx="432"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funct</a:t>
              </a:r>
              <a:endParaRPr lang="en-US" b="1">
                <a:solidFill>
                  <a:schemeClr val="tx1"/>
                </a:solidFill>
              </a:endParaRPr>
            </a:p>
          </p:txBody>
        </p:sp>
        <p:sp>
          <p:nvSpPr>
            <p:cNvPr id="517152" name="Rectangle 32"/>
            <p:cNvSpPr>
              <a:spLocks noChangeArrowheads="1"/>
            </p:cNvSpPr>
            <p:nvPr/>
          </p:nvSpPr>
          <p:spPr bwMode="auto">
            <a:xfrm>
              <a:off x="1568" y="3389"/>
              <a:ext cx="216"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rs</a:t>
              </a:r>
              <a:endParaRPr lang="en-US" b="1">
                <a:solidFill>
                  <a:schemeClr val="tx1"/>
                </a:solidFill>
              </a:endParaRPr>
            </a:p>
          </p:txBody>
        </p:sp>
        <p:sp>
          <p:nvSpPr>
            <p:cNvPr id="517153" name="Rectangle 33"/>
            <p:cNvSpPr>
              <a:spLocks noChangeArrowheads="1"/>
            </p:cNvSpPr>
            <p:nvPr/>
          </p:nvSpPr>
          <p:spPr bwMode="auto">
            <a:xfrm>
              <a:off x="2224" y="3405"/>
              <a:ext cx="184"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rt</a:t>
              </a:r>
              <a:endParaRPr lang="en-US" b="1">
                <a:solidFill>
                  <a:schemeClr val="tx1"/>
                </a:solidFill>
              </a:endParaRPr>
            </a:p>
          </p:txBody>
        </p:sp>
        <p:sp>
          <p:nvSpPr>
            <p:cNvPr id="517154" name="Rectangle 34"/>
            <p:cNvSpPr>
              <a:spLocks noChangeArrowheads="1"/>
            </p:cNvSpPr>
            <p:nvPr/>
          </p:nvSpPr>
          <p:spPr bwMode="auto">
            <a:xfrm>
              <a:off x="2928" y="3421"/>
              <a:ext cx="792"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immediate</a:t>
              </a:r>
              <a:endParaRPr lang="en-US" b="1">
                <a:solidFill>
                  <a:schemeClr val="tx1"/>
                </a:solidFill>
              </a:endParaRPr>
            </a:p>
          </p:txBody>
        </p:sp>
        <p:sp>
          <p:nvSpPr>
            <p:cNvPr id="517155" name="Rectangle 35"/>
            <p:cNvSpPr>
              <a:spLocks noChangeArrowheads="1"/>
            </p:cNvSpPr>
            <p:nvPr/>
          </p:nvSpPr>
          <p:spPr bwMode="auto">
            <a:xfrm>
              <a:off x="2288" y="3757"/>
              <a:ext cx="864" cy="179"/>
            </a:xfrm>
            <a:prstGeom prst="rect">
              <a:avLst/>
            </a:prstGeom>
            <a:noFill/>
            <a:ln w="12700">
              <a:noFill/>
              <a:miter lim="800000"/>
            </a:ln>
            <a:effectLst/>
          </p:spPr>
          <p:txBody>
            <a:bodyPr wrap="none" lIns="63500" tIns="25400" rIns="63500" bIns="25400">
              <a:spAutoFit/>
            </a:bodyPr>
            <a:lstStyle/>
            <a:p>
              <a:pPr>
                <a:lnSpc>
                  <a:spcPct val="85000"/>
                </a:lnSpc>
              </a:pPr>
              <a:r>
                <a:rPr lang="en-US" b="1" dirty="0">
                  <a:solidFill>
                    <a:schemeClr val="tx1"/>
                  </a:solidFill>
                </a:rPr>
                <a:t>jump target</a:t>
              </a:r>
              <a:endParaRPr lang="en-US" b="1" dirty="0">
                <a:solidFill>
                  <a:schemeClr val="tx1"/>
                </a:solidFill>
              </a:endParaRPr>
            </a:p>
          </p:txBody>
        </p:sp>
        <p:sp>
          <p:nvSpPr>
            <p:cNvPr id="517156" name="Rectangle 36"/>
            <p:cNvSpPr>
              <a:spLocks noChangeArrowheads="1"/>
            </p:cNvSpPr>
            <p:nvPr/>
          </p:nvSpPr>
          <p:spPr bwMode="auto">
            <a:xfrm>
              <a:off x="516" y="2748"/>
              <a:ext cx="1841" cy="181"/>
            </a:xfrm>
            <a:prstGeom prst="rect">
              <a:avLst/>
            </a:prstGeom>
            <a:noFill/>
            <a:ln w="12700">
              <a:noFill/>
              <a:miter lim="800000"/>
            </a:ln>
            <a:effectLst/>
          </p:spPr>
          <p:txBody>
            <a:bodyPr wrap="none" lIns="63500" tIns="25400" rIns="63500" bIns="25400">
              <a:spAutoFit/>
            </a:bodyPr>
            <a:lstStyle/>
            <a:p>
              <a:pPr>
                <a:lnSpc>
                  <a:spcPct val="85000"/>
                </a:lnSpc>
              </a:pPr>
              <a:r>
                <a:rPr lang="en-US" b="1" dirty="0">
                  <a:solidFill>
                    <a:schemeClr val="tx1"/>
                  </a:solidFill>
                  <a:latin typeface="宋体" panose="02010600030101010101" pitchFamily="2" charset="-122"/>
                  <a:ea typeface="宋体" panose="02010600030101010101" pitchFamily="2" charset="-122"/>
                </a:rPr>
                <a:t>3 </a:t>
              </a:r>
              <a:r>
                <a:rPr lang="zh-CN" altLang="en-US" b="1" dirty="0" smtClean="0">
                  <a:solidFill>
                    <a:schemeClr val="tx1"/>
                  </a:solidFill>
                  <a:latin typeface="宋体" panose="02010600030101010101" pitchFamily="2" charset="-122"/>
                  <a:ea typeface="宋体" panose="02010600030101010101" pitchFamily="2" charset="-122"/>
                </a:rPr>
                <a:t>种指令格式</a:t>
              </a:r>
              <a:r>
                <a:rPr lang="en-US" b="1" dirty="0" smtClean="0">
                  <a:solidFill>
                    <a:schemeClr val="tx1"/>
                  </a:solidFill>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都是</a:t>
              </a:r>
              <a:r>
                <a:rPr lang="en-US" altLang="zh-CN" b="1" dirty="0" smtClean="0">
                  <a:latin typeface="宋体" panose="02010600030101010101" pitchFamily="2" charset="-122"/>
                  <a:ea typeface="宋体" panose="02010600030101010101" pitchFamily="2" charset="-122"/>
                </a:rPr>
                <a:t>32</a:t>
              </a:r>
              <a:r>
                <a:rPr lang="zh-CN" altLang="en-US" b="1" dirty="0" smtClean="0">
                  <a:latin typeface="宋体" panose="02010600030101010101" pitchFamily="2" charset="-122"/>
                  <a:ea typeface="宋体" panose="02010600030101010101" pitchFamily="2" charset="-122"/>
                </a:rPr>
                <a:t>位宽</a:t>
              </a:r>
              <a:endParaRPr lang="en-US" b="1" dirty="0">
                <a:latin typeface="宋体" panose="02010600030101010101" pitchFamily="2" charset="-122"/>
                <a:ea typeface="宋体" panose="02010600030101010101" pitchFamily="2" charset="-122"/>
              </a:endParaRPr>
            </a:p>
          </p:txBody>
        </p:sp>
        <p:sp>
          <p:nvSpPr>
            <p:cNvPr id="517159" name="Rectangle 39"/>
            <p:cNvSpPr>
              <a:spLocks noChangeArrowheads="1"/>
            </p:cNvSpPr>
            <p:nvPr/>
          </p:nvSpPr>
          <p:spPr bwMode="auto">
            <a:xfrm>
              <a:off x="4608" y="3057"/>
              <a:ext cx="551" cy="231"/>
            </a:xfrm>
            <a:prstGeom prst="rect">
              <a:avLst/>
            </a:prstGeom>
            <a:noFill/>
            <a:ln w="12700">
              <a:noFill/>
              <a:miter lim="800000"/>
            </a:ln>
            <a:effectLst/>
          </p:spPr>
          <p:txBody>
            <a:bodyPr wrap="none" lIns="90488" tIns="44450" rIns="90488" bIns="44450">
              <a:spAutoFit/>
            </a:bodyPr>
            <a:lstStyle/>
            <a:p>
              <a:r>
                <a:rPr lang="en-US" dirty="0">
                  <a:solidFill>
                    <a:schemeClr val="tx1"/>
                  </a:solidFill>
                </a:rPr>
                <a:t>R </a:t>
              </a:r>
              <a:r>
                <a:rPr lang="zh-CN" altLang="en-US" dirty="0" smtClean="0">
                  <a:solidFill>
                    <a:schemeClr val="tx1"/>
                  </a:solidFill>
                </a:rPr>
                <a:t>格式</a:t>
              </a:r>
              <a:endParaRPr lang="en-US" dirty="0">
                <a:solidFill>
                  <a:schemeClr val="tx1"/>
                </a:solidFill>
              </a:endParaRPr>
            </a:p>
          </p:txBody>
        </p:sp>
        <p:sp>
          <p:nvSpPr>
            <p:cNvPr id="517160" name="Rectangle 40"/>
            <p:cNvSpPr>
              <a:spLocks noChangeArrowheads="1"/>
            </p:cNvSpPr>
            <p:nvPr/>
          </p:nvSpPr>
          <p:spPr bwMode="auto">
            <a:xfrm>
              <a:off x="4608" y="3345"/>
              <a:ext cx="487" cy="231"/>
            </a:xfrm>
            <a:prstGeom prst="rect">
              <a:avLst/>
            </a:prstGeom>
            <a:noFill/>
            <a:ln w="12700">
              <a:noFill/>
              <a:miter lim="800000"/>
            </a:ln>
            <a:effectLst/>
          </p:spPr>
          <p:txBody>
            <a:bodyPr wrap="none" lIns="90488" tIns="44450" rIns="90488" bIns="44450">
              <a:spAutoFit/>
            </a:bodyPr>
            <a:lstStyle/>
            <a:p>
              <a:r>
                <a:rPr lang="en-US" dirty="0">
                  <a:solidFill>
                    <a:schemeClr val="tx1"/>
                  </a:solidFill>
                </a:rPr>
                <a:t>I </a:t>
              </a:r>
              <a:r>
                <a:rPr lang="zh-CN" altLang="en-US" dirty="0" smtClean="0">
                  <a:solidFill>
                    <a:schemeClr val="tx1"/>
                  </a:solidFill>
                </a:rPr>
                <a:t>格式</a:t>
              </a:r>
              <a:endParaRPr lang="en-US" dirty="0">
                <a:solidFill>
                  <a:schemeClr val="tx1"/>
                </a:solidFill>
              </a:endParaRPr>
            </a:p>
          </p:txBody>
        </p:sp>
        <p:sp>
          <p:nvSpPr>
            <p:cNvPr id="517161" name="Rectangle 41"/>
            <p:cNvSpPr>
              <a:spLocks noChangeArrowheads="1"/>
            </p:cNvSpPr>
            <p:nvPr/>
          </p:nvSpPr>
          <p:spPr bwMode="auto">
            <a:xfrm>
              <a:off x="4608" y="3681"/>
              <a:ext cx="519" cy="231"/>
            </a:xfrm>
            <a:prstGeom prst="rect">
              <a:avLst/>
            </a:prstGeom>
            <a:noFill/>
            <a:ln w="12700">
              <a:noFill/>
              <a:miter lim="800000"/>
            </a:ln>
            <a:effectLst/>
          </p:spPr>
          <p:txBody>
            <a:bodyPr wrap="none" lIns="90488" tIns="44450" rIns="90488" bIns="44450">
              <a:spAutoFit/>
            </a:bodyPr>
            <a:lstStyle/>
            <a:p>
              <a:r>
                <a:rPr lang="en-US" dirty="0">
                  <a:solidFill>
                    <a:schemeClr val="tx1"/>
                  </a:solidFill>
                </a:rPr>
                <a:t>J </a:t>
              </a:r>
              <a:r>
                <a:rPr lang="zh-CN" altLang="en-US" dirty="0" smtClean="0">
                  <a:solidFill>
                    <a:schemeClr val="tx1"/>
                  </a:solidFill>
                </a:rPr>
                <a:t>格式</a:t>
              </a:r>
              <a:endParaRPr lang="en-US" dirty="0">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en-US" dirty="0">
                <a:latin typeface="宋体" panose="02010600030101010101" pitchFamily="2" charset="-122"/>
                <a:ea typeface="宋体" panose="02010600030101010101" pitchFamily="2" charset="-122"/>
              </a:rPr>
              <a:t>在堆</a:t>
            </a:r>
            <a:r>
              <a:rPr lang="zh-CN" altLang="en-US" dirty="0" smtClean="0">
                <a:latin typeface="宋体" panose="02010600030101010101" pitchFamily="2" charset="-122"/>
                <a:ea typeface="宋体" panose="02010600030101010101" pitchFamily="2" charset="-122"/>
              </a:rPr>
              <a:t>中分配空间</a:t>
            </a:r>
            <a:endParaRPr lang="en-US" dirty="0">
              <a:latin typeface="宋体" panose="02010600030101010101" pitchFamily="2" charset="-122"/>
              <a:ea typeface="宋体" panose="02010600030101010101" pitchFamily="2" charset="-122"/>
            </a:endParaRPr>
          </a:p>
        </p:txBody>
      </p:sp>
      <p:sp>
        <p:nvSpPr>
          <p:cNvPr id="441347" name="Rectangle 3"/>
          <p:cNvSpPr>
            <a:spLocks noGrp="1" noChangeArrowheads="1"/>
          </p:cNvSpPr>
          <p:nvPr>
            <p:ph type="body" idx="1"/>
          </p:nvPr>
        </p:nvSpPr>
        <p:spPr>
          <a:xfrm>
            <a:off x="685800" y="914400"/>
            <a:ext cx="3962400" cy="3526093"/>
          </a:xfrm>
        </p:spPr>
        <p:txBody>
          <a:bodyPr/>
          <a:lstStyle/>
          <a:p>
            <a:r>
              <a:rPr lang="zh-CN" altLang="en-US" dirty="0" smtClean="0"/>
              <a:t>静态数据段是存储常量和其他静态变量的空间（例如数组）</a:t>
            </a:r>
            <a:endParaRPr lang="en-US" dirty="0"/>
          </a:p>
          <a:p>
            <a:r>
              <a:rPr lang="zh-CN" altLang="en-US" dirty="0" smtClean="0"/>
              <a:t>动态数据段</a:t>
            </a:r>
            <a:r>
              <a:rPr lang="en-US" dirty="0" smtClean="0"/>
              <a:t> (</a:t>
            </a:r>
            <a:r>
              <a:rPr lang="zh-CN" altLang="en-US" dirty="0" smtClean="0"/>
              <a:t>习惯称为堆</a:t>
            </a:r>
            <a:r>
              <a:rPr lang="en-US" dirty="0" smtClean="0"/>
              <a:t>)</a:t>
            </a:r>
            <a:r>
              <a:rPr lang="zh-CN" altLang="en-US" dirty="0" smtClean="0"/>
              <a:t>这样的数据结构通常会随生命期增长或缩短</a:t>
            </a:r>
            <a:r>
              <a:rPr lang="en-US" dirty="0" smtClean="0"/>
              <a:t>  (</a:t>
            </a:r>
            <a:r>
              <a:rPr lang="zh-CN" altLang="en-US" dirty="0" smtClean="0"/>
              <a:t>例如链表</a:t>
            </a:r>
            <a:r>
              <a:rPr lang="en-US" dirty="0" smtClean="0"/>
              <a:t>)</a:t>
            </a:r>
            <a:endParaRPr lang="en-US" dirty="0"/>
          </a:p>
          <a:p>
            <a:pPr lvl="1"/>
            <a:r>
              <a:rPr lang="en-US" altLang="zh-CN" dirty="0" smtClean="0"/>
              <a:t>C</a:t>
            </a:r>
            <a:r>
              <a:rPr lang="zh-CN" altLang="en-US" dirty="0" smtClean="0"/>
              <a:t>语言通过显式的函数调用在堆上分配和释放空间。</a:t>
            </a:r>
            <a:r>
              <a:rPr lang="en-US" altLang="zh-CN" dirty="0" err="1" smtClean="0"/>
              <a:t>malloc</a:t>
            </a:r>
            <a:r>
              <a:rPr lang="en-US" altLang="zh-CN" dirty="0" smtClean="0"/>
              <a:t>()</a:t>
            </a:r>
            <a:r>
              <a:rPr lang="zh-CN" altLang="en-US" dirty="0" smtClean="0"/>
              <a:t>分配，</a:t>
            </a:r>
            <a:r>
              <a:rPr lang="en-US" altLang="zh-CN" dirty="0" smtClean="0"/>
              <a:t>free()</a:t>
            </a:r>
            <a:r>
              <a:rPr lang="zh-CN" altLang="en-US" dirty="0" smtClean="0"/>
              <a:t>释放。</a:t>
            </a:r>
            <a:endParaRPr lang="en-US" dirty="0"/>
          </a:p>
        </p:txBody>
      </p:sp>
      <p:sp>
        <p:nvSpPr>
          <p:cNvPr id="441348" name="Rectangle 4"/>
          <p:cNvSpPr>
            <a:spLocks noChangeArrowheads="1"/>
          </p:cNvSpPr>
          <p:nvPr/>
        </p:nvSpPr>
        <p:spPr bwMode="auto">
          <a:xfrm>
            <a:off x="5695950" y="1600200"/>
            <a:ext cx="1600200" cy="4114800"/>
          </a:xfrm>
          <a:prstGeom prst="rect">
            <a:avLst/>
          </a:prstGeom>
          <a:noFill/>
          <a:ln w="12700">
            <a:solidFill>
              <a:schemeClr val="tx1"/>
            </a:solidFill>
            <a:miter lim="800000"/>
          </a:ln>
          <a:effectLst/>
        </p:spPr>
        <p:txBody>
          <a:bodyPr wrap="none" anchor="ctr"/>
          <a:lstStyle/>
          <a:p>
            <a:endParaRPr lang="en-US"/>
          </a:p>
        </p:txBody>
      </p:sp>
      <p:sp>
        <p:nvSpPr>
          <p:cNvPr id="441349" name="Rectangle 5"/>
          <p:cNvSpPr>
            <a:spLocks noChangeArrowheads="1"/>
          </p:cNvSpPr>
          <p:nvPr/>
        </p:nvSpPr>
        <p:spPr bwMode="auto">
          <a:xfrm>
            <a:off x="5924550" y="1295400"/>
            <a:ext cx="948978" cy="328295"/>
          </a:xfrm>
          <a:prstGeom prst="rect">
            <a:avLst/>
          </a:prstGeom>
          <a:noFill/>
          <a:ln w="12700">
            <a:noFill/>
            <a:miter lim="800000"/>
          </a:ln>
          <a:effectLst/>
        </p:spPr>
        <p:txBody>
          <a:bodyPr wrap="none" lIns="63500" tIns="25400" rIns="63500" bIns="25400">
            <a:spAutoFit/>
          </a:bodyPr>
          <a:lstStyle/>
          <a:p>
            <a:r>
              <a:rPr lang="zh-CN" altLang="en-US" b="1" dirty="0" smtClean="0">
                <a:solidFill>
                  <a:schemeClr val="tx1"/>
                </a:solidFill>
              </a:rPr>
              <a:t>  存储器</a:t>
            </a:r>
            <a:endParaRPr lang="en-US" b="1" dirty="0">
              <a:solidFill>
                <a:schemeClr val="tx1"/>
              </a:solidFill>
            </a:endParaRPr>
          </a:p>
        </p:txBody>
      </p:sp>
      <p:sp>
        <p:nvSpPr>
          <p:cNvPr id="441351" name="Rectangle 7"/>
          <p:cNvSpPr>
            <a:spLocks noChangeArrowheads="1"/>
          </p:cNvSpPr>
          <p:nvPr/>
        </p:nvSpPr>
        <p:spPr bwMode="auto">
          <a:xfrm>
            <a:off x="7296150" y="5486400"/>
            <a:ext cx="135731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0x 0000 0000</a:t>
            </a:r>
            <a:endParaRPr lang="en-US" sz="1600">
              <a:solidFill>
                <a:schemeClr val="tx1"/>
              </a:solidFill>
            </a:endParaRPr>
          </a:p>
        </p:txBody>
      </p:sp>
      <p:sp>
        <p:nvSpPr>
          <p:cNvPr id="441353" name="Rectangle 9" descr="20%"/>
          <p:cNvSpPr>
            <a:spLocks noChangeArrowheads="1"/>
          </p:cNvSpPr>
          <p:nvPr/>
        </p:nvSpPr>
        <p:spPr bwMode="auto">
          <a:xfrm>
            <a:off x="5695950" y="5257800"/>
            <a:ext cx="1600200" cy="457200"/>
          </a:xfrm>
          <a:prstGeom prst="rect">
            <a:avLst/>
          </a:prstGeom>
          <a:pattFill prst="pct20">
            <a:fgClr>
              <a:schemeClr val="accent1"/>
            </a:fgClr>
            <a:bgClr>
              <a:srgbClr val="FFFFFF"/>
            </a:bgClr>
          </a:pattFill>
          <a:ln w="12700">
            <a:solidFill>
              <a:schemeClr val="tx1"/>
            </a:solidFill>
            <a:miter lim="800000"/>
          </a:ln>
          <a:effectLst/>
        </p:spPr>
        <p:txBody>
          <a:bodyPr wrap="none" anchor="ctr"/>
          <a:lstStyle/>
          <a:p>
            <a:endParaRPr lang="en-US"/>
          </a:p>
        </p:txBody>
      </p:sp>
      <p:sp>
        <p:nvSpPr>
          <p:cNvPr id="441354" name="Rectangle 10" descr="20%"/>
          <p:cNvSpPr>
            <a:spLocks noChangeArrowheads="1"/>
          </p:cNvSpPr>
          <p:nvPr/>
        </p:nvSpPr>
        <p:spPr bwMode="auto">
          <a:xfrm>
            <a:off x="5695950" y="4191000"/>
            <a:ext cx="1600200" cy="1066800"/>
          </a:xfrm>
          <a:prstGeom prst="rect">
            <a:avLst/>
          </a:prstGeom>
          <a:pattFill prst="pct20">
            <a:fgClr>
              <a:schemeClr val="folHlink"/>
            </a:fgClr>
            <a:bgClr>
              <a:srgbClr val="FFFFFF"/>
            </a:bgClr>
          </a:pattFill>
          <a:ln w="12700">
            <a:solidFill>
              <a:schemeClr val="tx1"/>
            </a:solidFill>
            <a:miter lim="800000"/>
          </a:ln>
          <a:effectLst/>
        </p:spPr>
        <p:txBody>
          <a:bodyPr wrap="none" anchor="ctr"/>
          <a:lstStyle/>
          <a:p>
            <a:endParaRPr lang="en-US"/>
          </a:p>
        </p:txBody>
      </p:sp>
      <p:sp>
        <p:nvSpPr>
          <p:cNvPr id="441355" name="Rectangle 11"/>
          <p:cNvSpPr>
            <a:spLocks noChangeArrowheads="1"/>
          </p:cNvSpPr>
          <p:nvPr/>
        </p:nvSpPr>
        <p:spPr bwMode="auto">
          <a:xfrm>
            <a:off x="5906020" y="4419600"/>
            <a:ext cx="1205458" cy="605294"/>
          </a:xfrm>
          <a:prstGeom prst="rect">
            <a:avLst/>
          </a:prstGeom>
          <a:noFill/>
          <a:ln w="12700">
            <a:noFill/>
            <a:miter lim="800000"/>
          </a:ln>
          <a:effectLst/>
        </p:spPr>
        <p:txBody>
          <a:bodyPr wrap="none" lIns="63500" tIns="25400" rIns="63500" bIns="25400">
            <a:spAutoFit/>
          </a:bodyPr>
          <a:lstStyle/>
          <a:p>
            <a:pPr algn="ctr"/>
            <a:r>
              <a:rPr lang="zh-CN" altLang="en-US" b="1" dirty="0" smtClean="0">
                <a:solidFill>
                  <a:schemeClr val="tx1"/>
                </a:solidFill>
              </a:rPr>
              <a:t>正文</a:t>
            </a:r>
            <a:endParaRPr lang="en-US" b="1" dirty="0">
              <a:solidFill>
                <a:schemeClr val="tx1"/>
              </a:solidFill>
            </a:endParaRPr>
          </a:p>
          <a:p>
            <a:pPr algn="ctr"/>
            <a:r>
              <a:rPr lang="en-US" b="1" dirty="0" smtClean="0">
                <a:solidFill>
                  <a:schemeClr val="tx1"/>
                </a:solidFill>
              </a:rPr>
              <a:t>(</a:t>
            </a:r>
            <a:r>
              <a:rPr lang="zh-CN" altLang="en-US" b="1" dirty="0">
                <a:solidFill>
                  <a:schemeClr val="tx1"/>
                </a:solidFill>
              </a:rPr>
              <a:t>你的代码</a:t>
            </a:r>
            <a:r>
              <a:rPr lang="en-US" b="1" dirty="0" smtClean="0">
                <a:solidFill>
                  <a:schemeClr val="tx1"/>
                </a:solidFill>
              </a:rPr>
              <a:t>)</a:t>
            </a:r>
            <a:endParaRPr lang="en-US" b="1" dirty="0">
              <a:solidFill>
                <a:schemeClr val="tx1"/>
              </a:solidFill>
            </a:endParaRPr>
          </a:p>
        </p:txBody>
      </p:sp>
      <p:sp>
        <p:nvSpPr>
          <p:cNvPr id="441356" name="Rectangle 12"/>
          <p:cNvSpPr>
            <a:spLocks noChangeArrowheads="1"/>
          </p:cNvSpPr>
          <p:nvPr/>
        </p:nvSpPr>
        <p:spPr bwMode="auto">
          <a:xfrm>
            <a:off x="6233095" y="5313363"/>
            <a:ext cx="538609" cy="297517"/>
          </a:xfrm>
          <a:prstGeom prst="rect">
            <a:avLst/>
          </a:prstGeom>
          <a:noFill/>
          <a:ln w="12700">
            <a:noFill/>
            <a:miter lim="800000"/>
          </a:ln>
          <a:effectLst/>
        </p:spPr>
        <p:txBody>
          <a:bodyPr wrap="none" lIns="63500" tIns="25400" rIns="63500" bIns="25400">
            <a:spAutoFit/>
          </a:bodyPr>
          <a:lstStyle/>
          <a:p>
            <a:pPr algn="ctr"/>
            <a:r>
              <a:rPr lang="zh-CN" altLang="en-US" sz="1600" b="1" dirty="0" smtClean="0">
                <a:solidFill>
                  <a:schemeClr val="tx1"/>
                </a:solidFill>
              </a:rPr>
              <a:t>保留</a:t>
            </a:r>
            <a:endParaRPr lang="en-US" sz="1600" b="1" dirty="0">
              <a:solidFill>
                <a:schemeClr val="tx1"/>
              </a:solidFill>
            </a:endParaRPr>
          </a:p>
        </p:txBody>
      </p:sp>
      <p:sp>
        <p:nvSpPr>
          <p:cNvPr id="441357" name="Rectangle 13" descr="10%"/>
          <p:cNvSpPr>
            <a:spLocks noChangeArrowheads="1"/>
          </p:cNvSpPr>
          <p:nvPr/>
        </p:nvSpPr>
        <p:spPr bwMode="auto">
          <a:xfrm>
            <a:off x="5695950" y="3962400"/>
            <a:ext cx="1600200" cy="228600"/>
          </a:xfrm>
          <a:prstGeom prst="rect">
            <a:avLst/>
          </a:prstGeom>
          <a:pattFill prst="pct10">
            <a:fgClr>
              <a:srgbClr val="009900"/>
            </a:fgClr>
            <a:bgClr>
              <a:srgbClr val="FFFFFF"/>
            </a:bgClr>
          </a:pattFill>
          <a:ln w="12700">
            <a:solidFill>
              <a:schemeClr val="tx1"/>
            </a:solidFill>
            <a:miter lim="800000"/>
          </a:ln>
          <a:effectLst/>
        </p:spPr>
        <p:txBody>
          <a:bodyPr wrap="none" anchor="ctr"/>
          <a:lstStyle/>
          <a:p>
            <a:endParaRPr lang="en-US"/>
          </a:p>
        </p:txBody>
      </p:sp>
      <p:sp>
        <p:nvSpPr>
          <p:cNvPr id="441358" name="Rectangle 14"/>
          <p:cNvSpPr>
            <a:spLocks noChangeArrowheads="1"/>
          </p:cNvSpPr>
          <p:nvPr/>
        </p:nvSpPr>
        <p:spPr bwMode="auto">
          <a:xfrm>
            <a:off x="5848350" y="3941763"/>
            <a:ext cx="1243930" cy="328295"/>
          </a:xfrm>
          <a:prstGeom prst="rect">
            <a:avLst/>
          </a:prstGeom>
          <a:noFill/>
          <a:ln w="12700">
            <a:noFill/>
            <a:miter lim="800000"/>
          </a:ln>
          <a:effectLst/>
        </p:spPr>
        <p:txBody>
          <a:bodyPr wrap="none" lIns="63500" tIns="25400" rIns="63500" bIns="25400">
            <a:spAutoFit/>
          </a:bodyPr>
          <a:lstStyle/>
          <a:p>
            <a:r>
              <a:rPr lang="zh-CN" altLang="en-US" b="1" dirty="0" smtClean="0">
                <a:solidFill>
                  <a:schemeClr val="tx1"/>
                </a:solidFill>
              </a:rPr>
              <a:t>   静态数据</a:t>
            </a:r>
            <a:endParaRPr lang="en-US" b="1" dirty="0">
              <a:solidFill>
                <a:schemeClr val="tx1"/>
              </a:solidFill>
            </a:endParaRPr>
          </a:p>
        </p:txBody>
      </p:sp>
      <p:sp>
        <p:nvSpPr>
          <p:cNvPr id="441361" name="Rectangle 17"/>
          <p:cNvSpPr>
            <a:spLocks noChangeArrowheads="1"/>
          </p:cNvSpPr>
          <p:nvPr/>
        </p:nvSpPr>
        <p:spPr bwMode="auto">
          <a:xfrm>
            <a:off x="7296150" y="5105400"/>
            <a:ext cx="135731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0x 0040 0000</a:t>
            </a:r>
            <a:endParaRPr lang="en-US" sz="1600">
              <a:solidFill>
                <a:schemeClr val="tx1"/>
              </a:solidFill>
            </a:endParaRPr>
          </a:p>
        </p:txBody>
      </p:sp>
      <p:sp>
        <p:nvSpPr>
          <p:cNvPr id="441362" name="Rectangle 18"/>
          <p:cNvSpPr>
            <a:spLocks noChangeArrowheads="1"/>
          </p:cNvSpPr>
          <p:nvPr/>
        </p:nvSpPr>
        <p:spPr bwMode="auto">
          <a:xfrm>
            <a:off x="7296150" y="4048125"/>
            <a:ext cx="135731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0x 1000 0000</a:t>
            </a:r>
            <a:endParaRPr lang="en-US" sz="1600">
              <a:solidFill>
                <a:schemeClr val="tx1"/>
              </a:solidFill>
            </a:endParaRPr>
          </a:p>
        </p:txBody>
      </p:sp>
      <p:sp>
        <p:nvSpPr>
          <p:cNvPr id="441363" name="Rectangle 19"/>
          <p:cNvSpPr>
            <a:spLocks noChangeArrowheads="1"/>
          </p:cNvSpPr>
          <p:nvPr/>
        </p:nvSpPr>
        <p:spPr bwMode="auto">
          <a:xfrm>
            <a:off x="7296150" y="3810000"/>
            <a:ext cx="135731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0x 1000 8000</a:t>
            </a:r>
            <a:endParaRPr lang="en-US" sz="1600">
              <a:solidFill>
                <a:schemeClr val="tx1"/>
              </a:solidFill>
            </a:endParaRPr>
          </a:p>
        </p:txBody>
      </p:sp>
      <p:sp>
        <p:nvSpPr>
          <p:cNvPr id="441364" name="Rectangle 20"/>
          <p:cNvSpPr>
            <a:spLocks noChangeArrowheads="1"/>
          </p:cNvSpPr>
          <p:nvPr/>
        </p:nvSpPr>
        <p:spPr bwMode="auto">
          <a:xfrm>
            <a:off x="7296150" y="1524000"/>
            <a:ext cx="1298575"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0x 7f f f f f f c</a:t>
            </a:r>
            <a:endParaRPr lang="en-US" sz="1600">
              <a:solidFill>
                <a:schemeClr val="tx1"/>
              </a:solidFill>
            </a:endParaRPr>
          </a:p>
        </p:txBody>
      </p:sp>
      <p:sp>
        <p:nvSpPr>
          <p:cNvPr id="441365" name="Rectangle 21" descr="10%"/>
          <p:cNvSpPr>
            <a:spLocks noChangeArrowheads="1"/>
          </p:cNvSpPr>
          <p:nvPr/>
        </p:nvSpPr>
        <p:spPr bwMode="auto">
          <a:xfrm>
            <a:off x="5695950" y="1600200"/>
            <a:ext cx="1600200" cy="838200"/>
          </a:xfrm>
          <a:prstGeom prst="rect">
            <a:avLst/>
          </a:prstGeom>
          <a:pattFill prst="pct10">
            <a:fgClr>
              <a:srgbClr val="009900"/>
            </a:fgClr>
            <a:bgClr>
              <a:srgbClr val="FFFFFF"/>
            </a:bgClr>
          </a:pattFill>
          <a:ln w="12700">
            <a:solidFill>
              <a:schemeClr val="tx1"/>
            </a:solidFill>
            <a:miter lim="800000"/>
          </a:ln>
          <a:effectLst/>
        </p:spPr>
        <p:txBody>
          <a:bodyPr wrap="none" anchor="ctr"/>
          <a:lstStyle/>
          <a:p>
            <a:endParaRPr lang="en-US"/>
          </a:p>
        </p:txBody>
      </p:sp>
      <p:sp>
        <p:nvSpPr>
          <p:cNvPr id="441366" name="Rectangle 22"/>
          <p:cNvSpPr>
            <a:spLocks noChangeArrowheads="1"/>
          </p:cNvSpPr>
          <p:nvPr/>
        </p:nvSpPr>
        <p:spPr bwMode="auto">
          <a:xfrm>
            <a:off x="6076950" y="1752600"/>
            <a:ext cx="615553" cy="328295"/>
          </a:xfrm>
          <a:prstGeom prst="rect">
            <a:avLst/>
          </a:prstGeom>
          <a:noFill/>
          <a:ln w="12700">
            <a:noFill/>
            <a:miter lim="800000"/>
          </a:ln>
          <a:effectLst/>
        </p:spPr>
        <p:txBody>
          <a:bodyPr wrap="none" lIns="63500" tIns="25400" rIns="63500" bIns="25400">
            <a:spAutoFit/>
          </a:bodyPr>
          <a:lstStyle/>
          <a:p>
            <a:r>
              <a:rPr lang="zh-CN" altLang="en-US" b="1" dirty="0" smtClean="0">
                <a:solidFill>
                  <a:schemeClr val="tx1"/>
                </a:solidFill>
              </a:rPr>
              <a:t>    栈</a:t>
            </a:r>
            <a:endParaRPr lang="en-US" b="1" dirty="0">
              <a:solidFill>
                <a:schemeClr val="tx1"/>
              </a:solidFill>
            </a:endParaRPr>
          </a:p>
        </p:txBody>
      </p:sp>
      <p:sp>
        <p:nvSpPr>
          <p:cNvPr id="441367" name="Rectangle 23" descr="10%"/>
          <p:cNvSpPr>
            <a:spLocks noChangeArrowheads="1"/>
          </p:cNvSpPr>
          <p:nvPr/>
        </p:nvSpPr>
        <p:spPr bwMode="auto">
          <a:xfrm>
            <a:off x="5695950" y="3124200"/>
            <a:ext cx="1600200" cy="838200"/>
          </a:xfrm>
          <a:prstGeom prst="rect">
            <a:avLst/>
          </a:prstGeom>
          <a:pattFill prst="pct10">
            <a:fgClr>
              <a:srgbClr val="009900"/>
            </a:fgClr>
            <a:bgClr>
              <a:srgbClr val="FFFFFF"/>
            </a:bgClr>
          </a:pattFill>
          <a:ln w="12700">
            <a:solidFill>
              <a:schemeClr val="tx1"/>
            </a:solidFill>
            <a:miter lim="800000"/>
          </a:ln>
          <a:effectLst/>
        </p:spPr>
        <p:txBody>
          <a:bodyPr wrap="none" anchor="ctr"/>
          <a:lstStyle/>
          <a:p>
            <a:endParaRPr lang="en-US"/>
          </a:p>
        </p:txBody>
      </p:sp>
      <p:sp>
        <p:nvSpPr>
          <p:cNvPr id="441368" name="Rectangle 24"/>
          <p:cNvSpPr>
            <a:spLocks noChangeArrowheads="1"/>
          </p:cNvSpPr>
          <p:nvPr/>
        </p:nvSpPr>
        <p:spPr bwMode="auto">
          <a:xfrm>
            <a:off x="5976615" y="3276600"/>
            <a:ext cx="1051570" cy="605294"/>
          </a:xfrm>
          <a:prstGeom prst="rect">
            <a:avLst/>
          </a:prstGeom>
          <a:noFill/>
          <a:ln w="12700">
            <a:noFill/>
            <a:miter lim="800000"/>
          </a:ln>
          <a:effectLst/>
        </p:spPr>
        <p:txBody>
          <a:bodyPr wrap="none" lIns="63500" tIns="25400" rIns="63500" bIns="25400">
            <a:spAutoFit/>
          </a:bodyPr>
          <a:lstStyle/>
          <a:p>
            <a:pPr algn="ctr"/>
            <a:r>
              <a:rPr lang="zh-CN" altLang="en-US" b="1" dirty="0" smtClean="0">
                <a:solidFill>
                  <a:schemeClr val="tx1"/>
                </a:solidFill>
              </a:rPr>
              <a:t>动态数据</a:t>
            </a:r>
            <a:endParaRPr lang="en-US" b="1" dirty="0">
              <a:solidFill>
                <a:schemeClr val="tx1"/>
              </a:solidFill>
            </a:endParaRPr>
          </a:p>
          <a:p>
            <a:pPr algn="ctr"/>
            <a:r>
              <a:rPr lang="en-US" b="1" dirty="0" smtClean="0">
                <a:solidFill>
                  <a:schemeClr val="tx1"/>
                </a:solidFill>
              </a:rPr>
              <a:t>(</a:t>
            </a:r>
            <a:r>
              <a:rPr lang="zh-CN" altLang="en-US" b="1" dirty="0" smtClean="0">
                <a:solidFill>
                  <a:schemeClr val="tx1"/>
                </a:solidFill>
              </a:rPr>
              <a:t>堆</a:t>
            </a:r>
            <a:r>
              <a:rPr lang="en-US" b="1" dirty="0" smtClean="0">
                <a:solidFill>
                  <a:schemeClr val="tx1"/>
                </a:solidFill>
              </a:rPr>
              <a:t>)</a:t>
            </a:r>
            <a:endParaRPr lang="en-US" b="1" dirty="0">
              <a:solidFill>
                <a:schemeClr val="tx1"/>
              </a:solidFill>
            </a:endParaRPr>
          </a:p>
        </p:txBody>
      </p:sp>
      <p:sp>
        <p:nvSpPr>
          <p:cNvPr id="441369" name="AutoShape 25" descr="10%"/>
          <p:cNvSpPr>
            <a:spLocks noChangeArrowheads="1"/>
          </p:cNvSpPr>
          <p:nvPr/>
        </p:nvSpPr>
        <p:spPr bwMode="auto">
          <a:xfrm>
            <a:off x="6381750" y="2286000"/>
            <a:ext cx="228600" cy="457200"/>
          </a:xfrm>
          <a:prstGeom prst="downArrow">
            <a:avLst>
              <a:gd name="adj1" fmla="val 50000"/>
              <a:gd name="adj2" fmla="val 50000"/>
            </a:avLst>
          </a:prstGeom>
          <a:pattFill prst="pct10">
            <a:fgClr>
              <a:srgbClr val="009900"/>
            </a:fgClr>
            <a:bgClr>
              <a:srgbClr val="FFFFFF"/>
            </a:bgClr>
          </a:pattFill>
          <a:ln w="12700">
            <a:solidFill>
              <a:schemeClr val="tx1"/>
            </a:solidFill>
            <a:miter lim="800000"/>
          </a:ln>
          <a:effectLst/>
        </p:spPr>
        <p:txBody>
          <a:bodyPr wrap="none" anchor="ctr"/>
          <a:lstStyle/>
          <a:p>
            <a:endParaRPr lang="en-US"/>
          </a:p>
        </p:txBody>
      </p:sp>
      <p:sp>
        <p:nvSpPr>
          <p:cNvPr id="441370" name="AutoShape 26" descr="10%"/>
          <p:cNvSpPr>
            <a:spLocks noChangeArrowheads="1"/>
          </p:cNvSpPr>
          <p:nvPr/>
        </p:nvSpPr>
        <p:spPr bwMode="auto">
          <a:xfrm>
            <a:off x="6381750" y="2895600"/>
            <a:ext cx="228600" cy="457200"/>
          </a:xfrm>
          <a:prstGeom prst="upArrow">
            <a:avLst>
              <a:gd name="adj1" fmla="val 50000"/>
              <a:gd name="adj2" fmla="val 50000"/>
            </a:avLst>
          </a:prstGeom>
          <a:pattFill prst="pct10">
            <a:fgClr>
              <a:srgbClr val="009900"/>
            </a:fgClr>
            <a:bgClr>
              <a:srgbClr val="FFFFFF"/>
            </a:bgClr>
          </a:pattFill>
          <a:ln w="12700">
            <a:solidFill>
              <a:schemeClr val="tx1"/>
            </a:solidFill>
            <a:miter lim="800000"/>
          </a:ln>
          <a:effectLst/>
        </p:spPr>
        <p:txBody>
          <a:bodyPr wrap="none" anchor="ctr"/>
          <a:lstStyle/>
          <a:p>
            <a:endParaRPr lang="en-US"/>
          </a:p>
        </p:txBody>
      </p:sp>
      <p:sp>
        <p:nvSpPr>
          <p:cNvPr id="441371" name="Rectangle 27"/>
          <p:cNvSpPr>
            <a:spLocks noChangeArrowheads="1"/>
          </p:cNvSpPr>
          <p:nvPr/>
        </p:nvSpPr>
        <p:spPr bwMode="auto">
          <a:xfrm>
            <a:off x="4933950" y="1447800"/>
            <a:ext cx="558800" cy="325438"/>
          </a:xfrm>
          <a:prstGeom prst="rect">
            <a:avLst/>
          </a:prstGeom>
          <a:noFill/>
          <a:ln w="12700">
            <a:noFill/>
            <a:miter lim="800000"/>
          </a:ln>
          <a:effectLst/>
        </p:spPr>
        <p:txBody>
          <a:bodyPr wrap="none" lIns="63500" tIns="25400" rIns="63500" bIns="25400">
            <a:spAutoFit/>
          </a:bodyPr>
          <a:lstStyle/>
          <a:p>
            <a:r>
              <a:rPr lang="en-US">
                <a:solidFill>
                  <a:schemeClr val="tx1"/>
                </a:solidFill>
              </a:rPr>
              <a:t>$sp </a:t>
            </a:r>
            <a:endParaRPr lang="en-US">
              <a:solidFill>
                <a:schemeClr val="tx1"/>
              </a:solidFill>
            </a:endParaRPr>
          </a:p>
        </p:txBody>
      </p:sp>
      <p:sp>
        <p:nvSpPr>
          <p:cNvPr id="441372" name="Rectangle 28"/>
          <p:cNvSpPr>
            <a:spLocks noChangeArrowheads="1"/>
          </p:cNvSpPr>
          <p:nvPr/>
        </p:nvSpPr>
        <p:spPr bwMode="auto">
          <a:xfrm>
            <a:off x="4883150" y="3789363"/>
            <a:ext cx="571500" cy="325437"/>
          </a:xfrm>
          <a:prstGeom prst="rect">
            <a:avLst/>
          </a:prstGeom>
          <a:noFill/>
          <a:ln w="12700">
            <a:noFill/>
            <a:miter lim="800000"/>
          </a:ln>
          <a:effectLst/>
        </p:spPr>
        <p:txBody>
          <a:bodyPr wrap="none" lIns="63500" tIns="25400" rIns="63500" bIns="25400">
            <a:spAutoFit/>
          </a:bodyPr>
          <a:lstStyle/>
          <a:p>
            <a:r>
              <a:rPr lang="en-US">
                <a:solidFill>
                  <a:schemeClr val="tx1"/>
                </a:solidFill>
              </a:rPr>
              <a:t>$gp </a:t>
            </a:r>
            <a:endParaRPr lang="en-US">
              <a:solidFill>
                <a:schemeClr val="tx1"/>
              </a:solidFill>
            </a:endParaRPr>
          </a:p>
        </p:txBody>
      </p:sp>
      <p:sp>
        <p:nvSpPr>
          <p:cNvPr id="441373" name="Rectangle 29"/>
          <p:cNvSpPr>
            <a:spLocks noChangeArrowheads="1"/>
          </p:cNvSpPr>
          <p:nvPr/>
        </p:nvSpPr>
        <p:spPr bwMode="auto">
          <a:xfrm>
            <a:off x="4959350" y="5105400"/>
            <a:ext cx="508000" cy="325438"/>
          </a:xfrm>
          <a:prstGeom prst="rect">
            <a:avLst/>
          </a:prstGeom>
          <a:noFill/>
          <a:ln w="12700">
            <a:noFill/>
            <a:miter lim="800000"/>
          </a:ln>
          <a:effectLst/>
        </p:spPr>
        <p:txBody>
          <a:bodyPr wrap="none" lIns="63500" tIns="25400" rIns="63500" bIns="25400">
            <a:spAutoFit/>
          </a:bodyPr>
          <a:lstStyle/>
          <a:p>
            <a:r>
              <a:rPr lang="en-US">
                <a:solidFill>
                  <a:schemeClr val="tx1"/>
                </a:solidFill>
              </a:rPr>
              <a:t>PC </a:t>
            </a:r>
            <a:endParaRPr lang="en-US">
              <a:solidFill>
                <a:schemeClr val="tx1"/>
              </a:solidFill>
            </a:endParaRPr>
          </a:p>
        </p:txBody>
      </p:sp>
      <p:sp>
        <p:nvSpPr>
          <p:cNvPr id="441374" name="Line 30"/>
          <p:cNvSpPr>
            <a:spLocks noChangeShapeType="1"/>
          </p:cNvSpPr>
          <p:nvPr/>
        </p:nvSpPr>
        <p:spPr bwMode="auto">
          <a:xfrm>
            <a:off x="5391150" y="1600200"/>
            <a:ext cx="304800" cy="0"/>
          </a:xfrm>
          <a:prstGeom prst="line">
            <a:avLst/>
          </a:prstGeom>
          <a:noFill/>
          <a:ln w="12700">
            <a:solidFill>
              <a:schemeClr val="tx1"/>
            </a:solidFill>
            <a:round/>
            <a:tailEnd type="triangle" w="med" len="med"/>
          </a:ln>
          <a:effectLst/>
        </p:spPr>
        <p:txBody>
          <a:bodyPr/>
          <a:lstStyle/>
          <a:p>
            <a:endParaRPr lang="en-US"/>
          </a:p>
        </p:txBody>
      </p:sp>
      <p:sp>
        <p:nvSpPr>
          <p:cNvPr id="441379" name="Line 35"/>
          <p:cNvSpPr>
            <a:spLocks noChangeShapeType="1"/>
          </p:cNvSpPr>
          <p:nvPr/>
        </p:nvSpPr>
        <p:spPr bwMode="auto">
          <a:xfrm>
            <a:off x="5391150" y="3962400"/>
            <a:ext cx="304800" cy="0"/>
          </a:xfrm>
          <a:prstGeom prst="line">
            <a:avLst/>
          </a:prstGeom>
          <a:noFill/>
          <a:ln w="12700">
            <a:solidFill>
              <a:schemeClr val="tx1"/>
            </a:solidFill>
            <a:round/>
            <a:tailEnd type="triangle" w="med" len="med"/>
          </a:ln>
          <a:effectLst/>
        </p:spPr>
        <p:txBody>
          <a:bodyPr/>
          <a:lstStyle/>
          <a:p>
            <a:endParaRPr lang="en-US"/>
          </a:p>
        </p:txBody>
      </p:sp>
      <p:sp>
        <p:nvSpPr>
          <p:cNvPr id="441380" name="Line 36"/>
          <p:cNvSpPr>
            <a:spLocks noChangeShapeType="1"/>
          </p:cNvSpPr>
          <p:nvPr/>
        </p:nvSpPr>
        <p:spPr bwMode="auto">
          <a:xfrm>
            <a:off x="5391150" y="5257800"/>
            <a:ext cx="304800" cy="0"/>
          </a:xfrm>
          <a:prstGeom prst="line">
            <a:avLst/>
          </a:prstGeom>
          <a:noFill/>
          <a:ln w="12700">
            <a:solidFill>
              <a:schemeClr val="tx1"/>
            </a:solidFill>
            <a:rou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宋体" panose="02010600030101010101" pitchFamily="2" charset="-122"/>
                <a:ea typeface="宋体" panose="02010600030101010101" pitchFamily="2" charset="-122"/>
              </a:rPr>
              <a:t>MIPS </a:t>
            </a:r>
            <a:r>
              <a:rPr lang="zh-CN" altLang="en-US" dirty="0" smtClean="0">
                <a:latin typeface="宋体" panose="02010600030101010101" pitchFamily="2" charset="-122"/>
                <a:ea typeface="宋体" panose="02010600030101010101" pitchFamily="2" charset="-122"/>
              </a:rPr>
              <a:t>指令种类分布</a:t>
            </a:r>
            <a:endParaRPr lang="en-US" dirty="0">
              <a:latin typeface="宋体" panose="02010600030101010101" pitchFamily="2" charset="-122"/>
              <a:ea typeface="宋体" panose="02010600030101010101" pitchFamily="2" charset="-122"/>
            </a:endParaRPr>
          </a:p>
        </p:txBody>
      </p:sp>
      <p:sp>
        <p:nvSpPr>
          <p:cNvPr id="3" name="Content Placeholder 2"/>
          <p:cNvSpPr>
            <a:spLocks noGrp="1"/>
          </p:cNvSpPr>
          <p:nvPr>
            <p:ph idx="1"/>
          </p:nvPr>
        </p:nvSpPr>
        <p:spPr>
          <a:xfrm>
            <a:off x="533400" y="914400"/>
            <a:ext cx="8153400" cy="383695"/>
          </a:xfrm>
        </p:spPr>
        <p:txBody>
          <a:bodyPr/>
          <a:lstStyle/>
          <a:p>
            <a:r>
              <a:rPr lang="en-US" dirty="0" smtClean="0"/>
              <a:t>SPEC2006</a:t>
            </a:r>
            <a:r>
              <a:rPr lang="zh-CN" altLang="en-US" dirty="0" smtClean="0"/>
              <a:t>中每类</a:t>
            </a:r>
            <a:r>
              <a:rPr lang="en-US" altLang="zh-CN" dirty="0" smtClean="0"/>
              <a:t>MIPS</a:t>
            </a:r>
            <a:r>
              <a:rPr lang="zh-CN" altLang="en-US" dirty="0" smtClean="0"/>
              <a:t>指令出现的频率</a:t>
            </a:r>
            <a:endParaRPr lang="en-US" dirty="0"/>
          </a:p>
        </p:txBody>
      </p:sp>
      <p:graphicFrame>
        <p:nvGraphicFramePr>
          <p:cNvPr id="4" name="Table 3"/>
          <p:cNvGraphicFramePr>
            <a:graphicFrameLocks noGrp="1"/>
          </p:cNvGraphicFramePr>
          <p:nvPr/>
        </p:nvGraphicFramePr>
        <p:xfrm>
          <a:off x="1447800" y="2133600"/>
          <a:ext cx="6096000" cy="2595880"/>
        </p:xfrm>
        <a:graphic>
          <a:graphicData uri="http://schemas.openxmlformats.org/drawingml/2006/table">
            <a:tbl>
              <a:tblPr firstRow="1" bandRow="1">
                <a:tableStyleId>{F5AB1C69-6EDB-4FF4-983F-18BD219EF322}</a:tableStyleId>
              </a:tblPr>
              <a:tblGrid>
                <a:gridCol w="2032000"/>
                <a:gridCol w="2032000"/>
                <a:gridCol w="2032000"/>
              </a:tblGrid>
              <a:tr h="370840">
                <a:tc rowSpan="2">
                  <a:txBody>
                    <a:bodyPr/>
                    <a:lstStyle/>
                    <a:p>
                      <a:r>
                        <a:rPr lang="zh-CN" altLang="en-US" dirty="0" smtClean="0">
                          <a:solidFill>
                            <a:schemeClr val="tx1"/>
                          </a:solidFill>
                        </a:rPr>
                        <a:t>指令</a:t>
                      </a:r>
                      <a:endParaRPr lang="en-US" altLang="zh-CN" dirty="0" smtClean="0">
                        <a:solidFill>
                          <a:schemeClr val="tx1"/>
                        </a:solidFill>
                      </a:endParaRPr>
                    </a:p>
                    <a:p>
                      <a:r>
                        <a:rPr lang="zh-CN" altLang="en-US" dirty="0" smtClean="0">
                          <a:solidFill>
                            <a:schemeClr val="tx1"/>
                          </a:solidFill>
                        </a:rPr>
                        <a:t>类型</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dirty="0" smtClean="0">
                          <a:solidFill>
                            <a:schemeClr val="tx1"/>
                          </a:solidFill>
                        </a:rPr>
                        <a:t>出现频率</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solidFill>
                            <a:schemeClr val="tx1"/>
                          </a:solidFill>
                        </a:rPr>
                        <a:t>整型</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solidFill>
                            <a:schemeClr val="tx1"/>
                          </a:solidFill>
                        </a:rPr>
                        <a:t>浮点</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dirty="0" smtClean="0">
                          <a:solidFill>
                            <a:schemeClr val="tx1"/>
                          </a:solidFill>
                        </a:rPr>
                        <a:t>算术</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dirty="0" smtClean="0">
                          <a:solidFill>
                            <a:schemeClr val="tx1"/>
                          </a:solidFill>
                        </a:rPr>
                        <a:t>数据传输</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35%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36%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dirty="0" smtClean="0">
                          <a:solidFill>
                            <a:schemeClr val="tx1"/>
                          </a:solidFill>
                        </a:rPr>
                        <a:t>逻辑</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dirty="0" smtClean="0">
                          <a:solidFill>
                            <a:schemeClr val="tx1"/>
                          </a:solidFill>
                        </a:rPr>
                        <a:t>条件分支</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34%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dirty="0" smtClean="0">
                          <a:solidFill>
                            <a:schemeClr val="tx1"/>
                          </a:solidFill>
                        </a:rPr>
                        <a:t>跳转</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原子交换原语的支持</a:t>
            </a:r>
            <a:endParaRPr lang="en-US" dirty="0">
              <a:latin typeface="宋体" panose="02010600030101010101" pitchFamily="2" charset="-122"/>
              <a:ea typeface="宋体" panose="02010600030101010101" pitchFamily="2" charset="-122"/>
            </a:endParaRPr>
          </a:p>
        </p:txBody>
      </p:sp>
      <p:sp>
        <p:nvSpPr>
          <p:cNvPr id="3" name="Content Placeholder 2"/>
          <p:cNvSpPr>
            <a:spLocks noGrp="1"/>
          </p:cNvSpPr>
          <p:nvPr>
            <p:ph idx="1"/>
          </p:nvPr>
        </p:nvSpPr>
        <p:spPr>
          <a:xfrm>
            <a:off x="533400" y="914400"/>
            <a:ext cx="8153400" cy="3436838"/>
          </a:xfrm>
        </p:spPr>
        <p:txBody>
          <a:bodyPr/>
          <a:lstStyle/>
          <a:p>
            <a:r>
              <a:rPr lang="zh-CN" altLang="en-US" dirty="0" smtClean="0"/>
              <a:t>需要硬件支持同步，否则就有发生</a:t>
            </a:r>
            <a:r>
              <a:rPr lang="zh-CN" altLang="en-US" dirty="0" smtClean="0">
                <a:solidFill>
                  <a:schemeClr val="accent1"/>
                </a:solidFill>
              </a:rPr>
              <a:t>数据竞争</a:t>
            </a:r>
            <a:r>
              <a:rPr lang="zh-CN" altLang="en-US" dirty="0" smtClean="0"/>
              <a:t>的危险，导致读数据错误而引起程序运行结果的改变</a:t>
            </a:r>
            <a:endParaRPr lang="en-US" dirty="0" smtClean="0"/>
          </a:p>
          <a:p>
            <a:pPr lvl="1"/>
            <a:r>
              <a:rPr lang="zh-CN" altLang="en-US" dirty="0" smtClean="0"/>
              <a:t>假如来自不同线程的两个内存地址访问同一个地址，它们连续出现，并且至少其中一个是写操作，那么这两个存储访问形成数据竞争。</a:t>
            </a:r>
            <a:endParaRPr lang="en-US" dirty="0" smtClean="0"/>
          </a:p>
          <a:p>
            <a:r>
              <a:rPr lang="zh-CN" altLang="en-US" dirty="0" smtClean="0">
                <a:solidFill>
                  <a:schemeClr val="accent1"/>
                </a:solidFill>
              </a:rPr>
              <a:t>原子交换原语</a:t>
            </a:r>
            <a:r>
              <a:rPr lang="en-US" dirty="0" smtClean="0"/>
              <a:t> – </a:t>
            </a:r>
            <a:r>
              <a:rPr lang="zh-CN" altLang="en-US" dirty="0" smtClean="0"/>
              <a:t>将寄存器中的一个值和存储器中的一个值相互交换</a:t>
            </a:r>
            <a:endParaRPr lang="en-US" dirty="0" smtClean="0"/>
          </a:p>
          <a:p>
            <a:pPr lvl="1"/>
            <a:r>
              <a:rPr lang="zh-CN" altLang="en-US" dirty="0" smtClean="0"/>
              <a:t>执行一组原子交换原语时，需要提供原子读和原子写存储器单元的能力，使得在进行存储器原子读或原子写操作时任何其他操作都不得插入。备选方案常常需要一组特殊的配置指令。</a:t>
            </a:r>
            <a:endParaRPr lang="en-US" dirty="0"/>
          </a:p>
        </p:txBody>
      </p:sp>
      <p:sp>
        <p:nvSpPr>
          <p:cNvPr id="4" name="Rectangle 3"/>
          <p:cNvSpPr txBox="1">
            <a:spLocks noChangeArrowheads="1"/>
          </p:cNvSpPr>
          <p:nvPr/>
        </p:nvSpPr>
        <p:spPr bwMode="auto">
          <a:xfrm>
            <a:off x="381000" y="4942373"/>
            <a:ext cx="8458200" cy="1327030"/>
          </a:xfrm>
          <a:prstGeom prst="rect">
            <a:avLst/>
          </a:prstGeom>
          <a:noFill/>
          <a:ln w="12700">
            <a:noFill/>
            <a:miter lim="800000"/>
          </a:ln>
        </p:spPr>
        <p:txBody>
          <a:bodyPr vert="horz" wrap="square" lIns="90488" tIns="44450" rIns="90488" bIns="44450" numCol="1" anchor="t" anchorCtr="0" compatLnSpc="1">
            <a:spAutoFit/>
          </a:bodyPr>
          <a:lstStyle/>
          <a:p>
            <a:pPr marL="342900" marR="0" lvl="0" indent="-342900" algn="l" defTabSz="914400" rtl="0" eaLnBrk="0" fontAlgn="base" latinLnBrk="0" hangingPunct="0">
              <a:lnSpc>
                <a:spcPct val="90000"/>
              </a:lnSpc>
              <a:spcBef>
                <a:spcPct val="65000"/>
              </a:spcBef>
              <a:spcAft>
                <a:spcPct val="0"/>
              </a:spcAft>
              <a:buClr>
                <a:schemeClr val="accent1"/>
              </a:buClr>
              <a:buSzPct val="75000"/>
              <a:defRPr/>
            </a:pP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lang="en-US" sz="2400" kern="0" dirty="0" smtClean="0">
                <a:solidFill>
                  <a:schemeClr val="tx1"/>
                </a:solidFill>
                <a:latin typeface="+mn-lt"/>
              </a:rPr>
              <a:t>	</a:t>
            </a:r>
            <a:r>
              <a:rPr kumimoji="0" lang="en-US" sz="2400" b="0" i="0" u="none" strike="noStrike" kern="0" cap="none" spc="0" normalizeH="0" baseline="0" noProof="0" dirty="0" err="1" smtClean="0">
                <a:ln>
                  <a:noFill/>
                </a:ln>
                <a:solidFill>
                  <a:schemeClr val="tx1"/>
                </a:solidFill>
                <a:effectLst/>
                <a:uLnTx/>
                <a:uFillTx/>
                <a:latin typeface="Courier New" panose="02070309020205020404" pitchFamily="49" charset="0"/>
                <a:ea typeface="+mn-ea"/>
                <a:cs typeface="+mn-cs"/>
              </a:rPr>
              <a:t>ll</a:t>
            </a:r>
            <a:r>
              <a:rPr kumimoji="0" lang="en-US" sz="2400" b="0" i="0" u="none" strike="noStrike" kern="0" cap="none" spc="0" normalizeH="0" baseline="0" noProof="0" dirty="0" smtClean="0">
                <a:ln>
                  <a:noFill/>
                </a:ln>
                <a:solidFill>
                  <a:schemeClr val="tx1"/>
                </a:solidFill>
                <a:effectLst/>
                <a:uLnTx/>
                <a:uFillTx/>
                <a:latin typeface="Courier New" panose="02070309020205020404" pitchFamily="49" charset="0"/>
                <a:ea typeface="+mn-ea"/>
                <a:cs typeface="+mn-cs"/>
              </a:rPr>
              <a:t>  $t1, 0($s1)		#load linked</a:t>
            </a:r>
            <a:endParaRPr kumimoji="0" lang="en-US" sz="2400" b="0" i="0" u="none" strike="noStrike" kern="0" cap="none" spc="0" normalizeH="0" baseline="0" noProof="0" dirty="0" smtClean="0">
              <a:ln>
                <a:noFill/>
              </a:ln>
              <a:solidFill>
                <a:schemeClr val="tx1"/>
              </a:solidFill>
              <a:effectLst/>
              <a:uLnTx/>
              <a:uFillTx/>
              <a:latin typeface="Courier New" panose="02070309020205020404" pitchFamily="49" charset="0"/>
              <a:ea typeface="+mn-ea"/>
              <a:cs typeface="+mn-cs"/>
            </a:endParaRPr>
          </a:p>
          <a:p>
            <a:pPr marL="342900" marR="0" lvl="0" indent="-342900" algn="l" defTabSz="914400" rtl="0" eaLnBrk="0" fontAlgn="base" latinLnBrk="0" hangingPunct="0">
              <a:lnSpc>
                <a:spcPct val="90000"/>
              </a:lnSpc>
              <a:spcBef>
                <a:spcPct val="65000"/>
              </a:spcBef>
              <a:spcAft>
                <a:spcPct val="0"/>
              </a:spcAft>
              <a:buClr>
                <a:schemeClr val="accent1"/>
              </a:buClr>
              <a:buSzPct val="75000"/>
              <a:defRPr/>
            </a:pPr>
            <a:r>
              <a:rPr lang="en-US" sz="2400" kern="0" dirty="0" smtClean="0">
                <a:solidFill>
                  <a:schemeClr val="tx1"/>
                </a:solidFill>
                <a:latin typeface="Courier New" panose="02070309020205020404" pitchFamily="49" charset="0"/>
              </a:rPr>
              <a:t>     sc  $t0, 0($s1)		#store conditional</a:t>
            </a:r>
            <a:r>
              <a:rPr kumimoji="0" lang="en-US" sz="2400" b="0" i="0" u="none" strike="noStrike" kern="0" cap="none" spc="0" normalizeH="0" baseline="0" noProof="0" dirty="0" smtClean="0">
                <a:ln>
                  <a:noFill/>
                </a:ln>
                <a:solidFill>
                  <a:schemeClr val="tx1"/>
                </a:solidFill>
                <a:effectLst/>
                <a:uLnTx/>
                <a:uFillTx/>
                <a:latin typeface="Courier New" panose="02070309020205020404" pitchFamily="49" charset="0"/>
                <a:ea typeface="+mn-ea"/>
                <a:cs typeface="+mn-cs"/>
              </a:rPr>
              <a:t>	</a:t>
            </a:r>
            <a:endParaRPr kumimoji="0" lang="en-US" sz="2400" b="0" i="0" u="none" strike="noStrike" kern="0" cap="none" spc="0" normalizeH="0" baseline="0" noProof="0" dirty="0">
              <a:ln>
                <a:noFill/>
              </a:ln>
              <a:solidFill>
                <a:schemeClr val="tx1"/>
              </a:solidFill>
              <a:effectLst/>
              <a:uLnTx/>
              <a:uFillTx/>
              <a:latin typeface="Courier New" panose="02070309020205020404" pitchFamily="49" charset="0"/>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6142"/>
          </a:xfrm>
        </p:spPr>
        <p:txBody>
          <a:bodyPr/>
          <a:lstStyle/>
          <a:p>
            <a:r>
              <a:rPr lang="zh-CN" altLang="en-US" dirty="0" smtClean="0">
                <a:latin typeface="宋体" panose="02010600030101010101" pitchFamily="2" charset="-122"/>
                <a:ea typeface="宋体" panose="02010600030101010101" pitchFamily="2" charset="-122"/>
              </a:rPr>
              <a:t>原子交换原语</a:t>
            </a:r>
            <a:r>
              <a:rPr lang="en-US" altLang="zh-CN"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链接取</a:t>
            </a:r>
            <a:r>
              <a:rPr lang="zh-CN" altLang="en-US" dirty="0" smtClean="0">
                <a:latin typeface="宋体" panose="02010600030101010101" pitchFamily="2" charset="-122"/>
                <a:ea typeface="宋体" panose="02010600030101010101" pitchFamily="2" charset="-122"/>
              </a:rPr>
              <a:t>数</a:t>
            </a:r>
            <a:r>
              <a:rPr lang="en-US" altLang="zh-CN" dirty="0" err="1">
                <a:latin typeface="宋体" panose="02010600030101010101" pitchFamily="2" charset="-122"/>
                <a:ea typeface="宋体" panose="02010600030101010101" pitchFamily="2" charset="-122"/>
              </a:rPr>
              <a:t>ll</a:t>
            </a:r>
            <a:r>
              <a:rPr lang="zh-CN" altLang="en-US" dirty="0" smtClean="0">
                <a:latin typeface="宋体" panose="02010600030101010101" pitchFamily="2" charset="-122"/>
                <a:ea typeface="宋体" panose="02010600030101010101" pitchFamily="2" charset="-122"/>
              </a:rPr>
              <a:t>和条件存数</a:t>
            </a:r>
            <a:r>
              <a:rPr lang="en-US" altLang="zh-CN" dirty="0" err="1" smtClean="0">
                <a:latin typeface="宋体" panose="02010600030101010101" pitchFamily="2" charset="-122"/>
                <a:ea typeface="宋体" panose="02010600030101010101" pitchFamily="2" charset="-122"/>
              </a:rPr>
              <a:t>sc</a:t>
            </a:r>
            <a:endParaRPr lang="en-US" dirty="0">
              <a:latin typeface="宋体" panose="02010600030101010101" pitchFamily="2" charset="-122"/>
              <a:ea typeface="宋体" panose="02010600030101010101" pitchFamily="2" charset="-122"/>
              <a:cs typeface="Courier New" panose="02070309020205020404" pitchFamily="49" charset="0"/>
            </a:endParaRPr>
          </a:p>
        </p:txBody>
      </p:sp>
      <p:sp>
        <p:nvSpPr>
          <p:cNvPr id="3" name="Content Placeholder 2"/>
          <p:cNvSpPr>
            <a:spLocks noGrp="1"/>
          </p:cNvSpPr>
          <p:nvPr>
            <p:ph idx="1"/>
          </p:nvPr>
        </p:nvSpPr>
        <p:spPr>
          <a:xfrm>
            <a:off x="533400" y="914400"/>
            <a:ext cx="8153400" cy="1048492"/>
          </a:xfrm>
        </p:spPr>
        <p:txBody>
          <a:bodyPr/>
          <a:lstStyle/>
          <a:p>
            <a:r>
              <a:rPr lang="zh-CN" altLang="en-US" dirty="0" smtClean="0"/>
              <a:t>当由链接取数指令所指定的单元的内容，在相同地址的条件存数指令执行前已被改变的话，那么条件存数指令就执行失败。</a:t>
            </a:r>
            <a:endParaRPr lang="en-US" dirty="0"/>
          </a:p>
        </p:txBody>
      </p:sp>
      <p:sp>
        <p:nvSpPr>
          <p:cNvPr id="4" name="Content Placeholder 2"/>
          <p:cNvSpPr txBox="1"/>
          <p:nvPr/>
        </p:nvSpPr>
        <p:spPr bwMode="auto">
          <a:xfrm>
            <a:off x="304800" y="2209800"/>
            <a:ext cx="8610600" cy="2659702"/>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0000"/>
              </a:lnSpc>
              <a:spcBef>
                <a:spcPts val="600"/>
              </a:spcBef>
              <a:spcAft>
                <a:spcPct val="0"/>
              </a:spcAft>
              <a:buClr>
                <a:schemeClr val="accent1"/>
              </a:buClr>
              <a:buSzPct val="75000"/>
              <a:defRPr/>
            </a:pPr>
            <a:r>
              <a:rPr lang="en-US" sz="2000" kern="0" dirty="0" smtClean="0">
                <a:solidFill>
                  <a:schemeClr val="tx1"/>
                </a:solidFill>
                <a:latin typeface="Courier New" panose="02070309020205020404" pitchFamily="49" charset="0"/>
                <a:cs typeface="Courier New" panose="02070309020205020404" pitchFamily="49" charset="0"/>
              </a:rPr>
              <a:t>try:  add $t0, $zero, $s4	#$t0=$s4 (exchange value)</a:t>
            </a:r>
            <a:endParaRPr lang="en-US" sz="2000" kern="0" dirty="0" smtClean="0">
              <a:solidFill>
                <a:schemeClr val="tx1"/>
              </a:solidFill>
              <a:latin typeface="Courier New" panose="02070309020205020404" pitchFamily="49" charset="0"/>
              <a:cs typeface="Courier New" panose="02070309020205020404" pitchFamily="49" charset="0"/>
            </a:endParaRPr>
          </a:p>
          <a:p>
            <a:pPr marL="287655" marR="0" lvl="0" indent="-287655" algn="l" defTabSz="914400" rtl="0" eaLnBrk="0" fontAlgn="base" latinLnBrk="0" hangingPunct="0">
              <a:lnSpc>
                <a:spcPct val="90000"/>
              </a:lnSpc>
              <a:spcBef>
                <a:spcPts val="600"/>
              </a:spcBef>
              <a:spcAft>
                <a:spcPct val="0"/>
              </a:spcAft>
              <a:buClr>
                <a:schemeClr val="accent1"/>
              </a:buClr>
              <a:buSzPct val="75000"/>
              <a:defRPr/>
            </a:pPr>
            <a:r>
              <a:rPr lang="en-US" sz="2000" kern="0" dirty="0" smtClean="0">
                <a:solidFill>
                  <a:schemeClr val="tx1"/>
                </a:solidFill>
                <a:latin typeface="Courier New" panose="02070309020205020404" pitchFamily="49" charset="0"/>
                <a:cs typeface="Courier New" panose="02070309020205020404" pitchFamily="49" charset="0"/>
              </a:rPr>
              <a:t>		</a:t>
            </a:r>
            <a:r>
              <a:rPr lang="en-US" sz="2000" kern="0" dirty="0" err="1" smtClean="0">
                <a:solidFill>
                  <a:schemeClr val="tx1"/>
                </a:solidFill>
                <a:latin typeface="Courier New" panose="02070309020205020404" pitchFamily="49" charset="0"/>
                <a:cs typeface="Courier New" panose="02070309020205020404" pitchFamily="49" charset="0"/>
              </a:rPr>
              <a:t>ll</a:t>
            </a:r>
            <a:r>
              <a:rPr lang="en-US" sz="2000" kern="0" dirty="0" smtClean="0">
                <a:solidFill>
                  <a:schemeClr val="tx1"/>
                </a:solidFill>
                <a:latin typeface="Courier New" panose="02070309020205020404" pitchFamily="49" charset="0"/>
                <a:cs typeface="Courier New" panose="02070309020205020404" pitchFamily="49" charset="0"/>
              </a:rPr>
              <a:t>  $t1, 0($s1)		#load memory value to $t1</a:t>
            </a:r>
            <a:endParaRPr lang="en-US" sz="2000" kern="0" dirty="0" smtClean="0">
              <a:solidFill>
                <a:schemeClr val="tx1"/>
              </a:solidFill>
              <a:latin typeface="Courier New" panose="02070309020205020404" pitchFamily="49" charset="0"/>
              <a:cs typeface="Courier New" panose="02070309020205020404" pitchFamily="49" charset="0"/>
            </a:endParaRPr>
          </a:p>
          <a:p>
            <a:pPr marL="287655" marR="0" lvl="0" indent="-287655" algn="l" defTabSz="914400" rtl="0" eaLnBrk="0" fontAlgn="base" latinLnBrk="0" hangingPunct="0">
              <a:lnSpc>
                <a:spcPct val="90000"/>
              </a:lnSpc>
              <a:spcBef>
                <a:spcPts val="600"/>
              </a:spcBef>
              <a:spcAft>
                <a:spcPct val="0"/>
              </a:spcAft>
              <a:buClr>
                <a:schemeClr val="accent1"/>
              </a:buClr>
              <a:buSzPct val="75000"/>
              <a:defRPr/>
            </a:pPr>
            <a:r>
              <a:rPr lang="en-US" sz="2000" kern="0" dirty="0" smtClean="0">
                <a:solidFill>
                  <a:schemeClr val="tx1"/>
                </a:solidFill>
                <a:latin typeface="Courier New" panose="02070309020205020404" pitchFamily="49" charset="0"/>
                <a:cs typeface="Courier New" panose="02070309020205020404" pitchFamily="49" charset="0"/>
              </a:rPr>
              <a:t>		sc  $t0, 0($s1)		#try to store exchange						#value to memory, if fail					#$t0 will be 0</a:t>
            </a:r>
            <a:endParaRPr lang="en-US" sz="2000" kern="0" dirty="0" smtClean="0">
              <a:solidFill>
                <a:schemeClr val="tx1"/>
              </a:solidFill>
              <a:latin typeface="Courier New" panose="02070309020205020404" pitchFamily="49" charset="0"/>
              <a:cs typeface="Courier New" panose="02070309020205020404" pitchFamily="49" charset="0"/>
            </a:endParaRPr>
          </a:p>
          <a:p>
            <a:pPr marL="287655" marR="0" lvl="0" indent="-287655" algn="l" defTabSz="914400" rtl="0" eaLnBrk="0" fontAlgn="base" latinLnBrk="0" hangingPunct="0">
              <a:lnSpc>
                <a:spcPct val="90000"/>
              </a:lnSpc>
              <a:spcBef>
                <a:spcPts val="600"/>
              </a:spcBef>
              <a:spcAft>
                <a:spcPct val="0"/>
              </a:spcAft>
              <a:buClr>
                <a:schemeClr val="accent1"/>
              </a:buClr>
              <a:buSzPct val="75000"/>
              <a:defRPr/>
            </a:pPr>
            <a:r>
              <a:rPr lang="en-US" sz="2000" kern="0" dirty="0" smtClean="0">
                <a:solidFill>
                  <a:schemeClr val="tx1"/>
                </a:solidFill>
                <a:latin typeface="Courier New" panose="02070309020205020404" pitchFamily="49" charset="0"/>
                <a:cs typeface="Courier New" panose="02070309020205020404" pitchFamily="49" charset="0"/>
              </a:rPr>
              <a:t>		</a:t>
            </a:r>
            <a:r>
              <a:rPr lang="en-US" sz="2000" kern="0" dirty="0" err="1" smtClean="0">
                <a:solidFill>
                  <a:schemeClr val="tx1"/>
                </a:solidFill>
                <a:latin typeface="Courier New" panose="02070309020205020404" pitchFamily="49" charset="0"/>
                <a:cs typeface="Courier New" panose="02070309020205020404" pitchFamily="49" charset="0"/>
              </a:rPr>
              <a:t>beq</a:t>
            </a:r>
            <a:r>
              <a:rPr lang="en-US" sz="2000" kern="0" dirty="0" smtClean="0">
                <a:solidFill>
                  <a:schemeClr val="tx1"/>
                </a:solidFill>
                <a:latin typeface="Courier New" panose="02070309020205020404" pitchFamily="49" charset="0"/>
                <a:cs typeface="Courier New" panose="02070309020205020404" pitchFamily="49" charset="0"/>
              </a:rPr>
              <a:t> $t0, $zero, try	#try again on failure</a:t>
            </a:r>
            <a:endParaRPr lang="en-US" sz="2000" kern="0" dirty="0" smtClean="0">
              <a:solidFill>
                <a:schemeClr val="tx1"/>
              </a:solidFill>
              <a:latin typeface="Courier New" panose="02070309020205020404" pitchFamily="49" charset="0"/>
              <a:cs typeface="Courier New" panose="02070309020205020404" pitchFamily="49" charset="0"/>
            </a:endParaRPr>
          </a:p>
          <a:p>
            <a:pPr marL="287655" marR="0" lvl="0" indent="-287655" algn="l" defTabSz="914400" rtl="0" eaLnBrk="0" fontAlgn="base" latinLnBrk="0" hangingPunct="0">
              <a:lnSpc>
                <a:spcPct val="90000"/>
              </a:lnSpc>
              <a:spcBef>
                <a:spcPts val="600"/>
              </a:spcBef>
              <a:spcAft>
                <a:spcPct val="0"/>
              </a:spcAft>
              <a:buClr>
                <a:schemeClr val="accent1"/>
              </a:buClr>
              <a:buSzPct val="75000"/>
              <a:defRPr/>
            </a:pPr>
            <a:r>
              <a:rPr lang="en-US" sz="2000" kern="0" dirty="0" smtClean="0">
                <a:solidFill>
                  <a:schemeClr val="tx1"/>
                </a:solidFill>
                <a:latin typeface="Courier New" panose="02070309020205020404" pitchFamily="49" charset="0"/>
                <a:cs typeface="Courier New" panose="02070309020205020404" pitchFamily="49" charset="0"/>
              </a:rPr>
              <a:t>		add $s4, $zero, $t1	#load value in $s4</a:t>
            </a:r>
            <a:endParaRPr lang="en-US" sz="2000" kern="0" dirty="0" smtClean="0">
              <a:solidFill>
                <a:schemeClr val="tx1"/>
              </a:solidFill>
              <a:latin typeface="Courier New" panose="02070309020205020404" pitchFamily="49" charset="0"/>
              <a:cs typeface="Courier New" panose="02070309020205020404" pitchFamily="49" charset="0"/>
            </a:endParaRPr>
          </a:p>
          <a:p>
            <a:pPr marL="287655" marR="0" lvl="0" indent="-287655" algn="l" defTabSz="914400" rtl="0" eaLnBrk="0" fontAlgn="base" latinLnBrk="0" hangingPunct="0">
              <a:lnSpc>
                <a:spcPct val="90000"/>
              </a:lnSpc>
              <a:spcBef>
                <a:spcPts val="600"/>
              </a:spcBef>
              <a:spcAft>
                <a:spcPct val="0"/>
              </a:spcAft>
              <a:buClr>
                <a:schemeClr val="accent1"/>
              </a:buClr>
              <a:buSzPct val="75000"/>
              <a:defRPr/>
            </a:pPr>
            <a:endParaRPr kumimoji="0" lang="en-US" sz="2000" b="0" i="0" u="none" strike="noStrike" kern="0" cap="none" spc="0" normalizeH="0" baseline="0" noProof="0" dirty="0">
              <a:ln>
                <a:noFill/>
              </a:ln>
              <a:solidFill>
                <a:schemeClr val="tx1"/>
              </a:solidFill>
              <a:effectLst/>
              <a:uLnTx/>
              <a:uFillTx/>
              <a:latin typeface="Courier New" panose="02070309020205020404" pitchFamily="49" charset="0"/>
              <a:cs typeface="Courier New" panose="02070309020205020404" pitchFamily="49" charset="0"/>
            </a:endParaRPr>
          </a:p>
        </p:txBody>
      </p:sp>
      <p:sp>
        <p:nvSpPr>
          <p:cNvPr id="5" name="Content Placeholder 2"/>
          <p:cNvSpPr txBox="1"/>
          <p:nvPr/>
        </p:nvSpPr>
        <p:spPr bwMode="auto">
          <a:xfrm>
            <a:off x="457200" y="5105400"/>
            <a:ext cx="8153400" cy="1048492"/>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Char char="q"/>
              <a:defRPr/>
            </a:pPr>
            <a:r>
              <a:rPr lang="zh-CN" altLang="en-US" sz="2400" kern="0" dirty="0">
                <a:solidFill>
                  <a:schemeClr val="tx1"/>
                </a:solidFill>
                <a:latin typeface="+mn-lt"/>
              </a:rPr>
              <a:t>如果</a:t>
            </a:r>
            <a:r>
              <a:rPr lang="zh-CN" altLang="en-US" sz="2400" kern="0" dirty="0" smtClean="0">
                <a:solidFill>
                  <a:schemeClr val="tx1"/>
                </a:solidFill>
                <a:latin typeface="+mn-lt"/>
              </a:rPr>
              <a:t>在</a:t>
            </a:r>
            <a:r>
              <a:rPr lang="zh-CN" altLang="en-US" sz="2400" kern="0" dirty="0">
                <a:solidFill>
                  <a:schemeClr val="tx1"/>
                </a:solidFill>
                <a:latin typeface="+mn-lt"/>
              </a:rPr>
              <a:t>链接取</a:t>
            </a:r>
            <a:r>
              <a:rPr lang="zh-CN" altLang="en-US" sz="2400" kern="0" dirty="0" smtClean="0">
                <a:solidFill>
                  <a:schemeClr val="tx1"/>
                </a:solidFill>
                <a:latin typeface="+mn-lt"/>
              </a:rPr>
              <a:t>数和条件存数两条指令之间的任何时候有处理器插入，并修改了该单元的值，指令条件存数都会将</a:t>
            </a:r>
            <a:r>
              <a:rPr lang="en-US" altLang="zh-CN" sz="2400" kern="0" dirty="0" smtClean="0">
                <a:solidFill>
                  <a:schemeClr val="tx1"/>
                </a:solidFill>
                <a:latin typeface="+mn-lt"/>
              </a:rPr>
              <a:t>$t0</a:t>
            </a:r>
            <a:r>
              <a:rPr lang="zh-CN" altLang="en-US" sz="2400" kern="0" dirty="0" smtClean="0">
                <a:solidFill>
                  <a:schemeClr val="tx1"/>
                </a:solidFill>
                <a:latin typeface="+mn-lt"/>
              </a:rPr>
              <a:t>置为</a:t>
            </a:r>
            <a:r>
              <a:rPr lang="en-US" altLang="zh-CN" sz="2400" kern="0" dirty="0" smtClean="0">
                <a:solidFill>
                  <a:schemeClr val="tx1"/>
                </a:solidFill>
                <a:latin typeface="+mn-lt"/>
              </a:rPr>
              <a:t>0</a:t>
            </a:r>
            <a:r>
              <a:rPr lang="zh-CN" altLang="en-US" sz="2400" kern="0" dirty="0" smtClean="0">
                <a:solidFill>
                  <a:schemeClr val="tx1"/>
                </a:solidFill>
                <a:latin typeface="+mn-lt"/>
              </a:rPr>
              <a:t>，引起这段序列重新执行。</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zh-CN" dirty="0" smtClean="0">
                <a:latin typeface="宋体" panose="02010600030101010101" pitchFamily="2" charset="-122"/>
                <a:ea typeface="宋体" panose="02010600030101010101" pitchFamily="2" charset="-122"/>
              </a:rPr>
              <a:t>C</a:t>
            </a:r>
            <a:r>
              <a:rPr lang="zh-CN" altLang="en-US" dirty="0" smtClean="0">
                <a:latin typeface="宋体" panose="02010600030101010101" pitchFamily="2" charset="-122"/>
                <a:ea typeface="宋体" panose="02010600030101010101" pitchFamily="2" charset="-122"/>
              </a:rPr>
              <a:t>语言的翻译层次</a:t>
            </a:r>
            <a:endParaRPr lang="en-US" dirty="0">
              <a:latin typeface="宋体" panose="02010600030101010101" pitchFamily="2" charset="-122"/>
              <a:ea typeface="宋体" panose="02010600030101010101" pitchFamily="2" charset="-122"/>
            </a:endParaRPr>
          </a:p>
        </p:txBody>
      </p:sp>
      <p:sp>
        <p:nvSpPr>
          <p:cNvPr id="411651" name="Rectangle 3"/>
          <p:cNvSpPr>
            <a:spLocks noChangeArrowheads="1"/>
          </p:cNvSpPr>
          <p:nvPr/>
        </p:nvSpPr>
        <p:spPr bwMode="auto">
          <a:xfrm>
            <a:off x="990600" y="914400"/>
            <a:ext cx="1828800" cy="381000"/>
          </a:xfrm>
          <a:prstGeom prst="rect">
            <a:avLst/>
          </a:prstGeom>
          <a:noFill/>
          <a:ln w="12700">
            <a:solidFill>
              <a:schemeClr val="tx1"/>
            </a:solidFill>
            <a:miter lim="800000"/>
          </a:ln>
          <a:effectLst/>
        </p:spPr>
        <p:txBody>
          <a:bodyPr wrap="none" anchor="ctr"/>
          <a:lstStyle/>
          <a:p>
            <a:endParaRPr lang="en-US"/>
          </a:p>
        </p:txBody>
      </p:sp>
      <p:sp>
        <p:nvSpPr>
          <p:cNvPr id="411652" name="Text Box 4"/>
          <p:cNvSpPr txBox="1">
            <a:spLocks noChangeArrowheads="1"/>
          </p:cNvSpPr>
          <p:nvPr/>
        </p:nvSpPr>
        <p:spPr bwMode="auto">
          <a:xfrm>
            <a:off x="1295400" y="914400"/>
            <a:ext cx="877163" cy="369332"/>
          </a:xfrm>
          <a:prstGeom prst="rect">
            <a:avLst/>
          </a:prstGeom>
          <a:noFill/>
          <a:ln w="12700">
            <a:noFill/>
            <a:miter lim="800000"/>
          </a:ln>
          <a:effectLst/>
        </p:spPr>
        <p:txBody>
          <a:bodyPr wrap="none">
            <a:spAutoFit/>
          </a:bodyPr>
          <a:lstStyle/>
          <a:p>
            <a:r>
              <a:rPr lang="en-US" dirty="0" smtClean="0">
                <a:solidFill>
                  <a:schemeClr val="tx1"/>
                </a:solidFill>
              </a:rPr>
              <a:t>C </a:t>
            </a:r>
            <a:r>
              <a:rPr lang="zh-CN" altLang="en-US" dirty="0" smtClean="0">
                <a:solidFill>
                  <a:schemeClr val="tx1"/>
                </a:solidFill>
              </a:rPr>
              <a:t>程序</a:t>
            </a:r>
            <a:endParaRPr lang="en-US" dirty="0">
              <a:solidFill>
                <a:schemeClr val="tx1"/>
              </a:solidFill>
            </a:endParaRPr>
          </a:p>
        </p:txBody>
      </p:sp>
      <p:grpSp>
        <p:nvGrpSpPr>
          <p:cNvPr id="2" name="Group 5"/>
          <p:cNvGrpSpPr/>
          <p:nvPr/>
        </p:nvGrpSpPr>
        <p:grpSpPr bwMode="auto">
          <a:xfrm>
            <a:off x="1600200" y="1295400"/>
            <a:ext cx="2286000" cy="1295400"/>
            <a:chOff x="1008" y="816"/>
            <a:chExt cx="1440" cy="816"/>
          </a:xfrm>
        </p:grpSpPr>
        <p:sp>
          <p:nvSpPr>
            <p:cNvPr id="411654" name="Oval 6"/>
            <p:cNvSpPr>
              <a:spLocks noChangeArrowheads="1"/>
            </p:cNvSpPr>
            <p:nvPr/>
          </p:nvSpPr>
          <p:spPr bwMode="auto">
            <a:xfrm>
              <a:off x="1008" y="960"/>
              <a:ext cx="960" cy="288"/>
            </a:xfrm>
            <a:prstGeom prst="ellipse">
              <a:avLst/>
            </a:prstGeom>
            <a:noFill/>
            <a:ln w="12700">
              <a:solidFill>
                <a:schemeClr val="tx1"/>
              </a:solidFill>
              <a:round/>
            </a:ln>
            <a:effectLst/>
          </p:spPr>
          <p:txBody>
            <a:bodyPr wrap="none" anchor="ctr"/>
            <a:lstStyle/>
            <a:p>
              <a:endParaRPr lang="en-US"/>
            </a:p>
          </p:txBody>
        </p:sp>
        <p:sp>
          <p:nvSpPr>
            <p:cNvPr id="411655" name="Text Box 7"/>
            <p:cNvSpPr txBox="1">
              <a:spLocks noChangeArrowheads="1"/>
            </p:cNvSpPr>
            <p:nvPr/>
          </p:nvSpPr>
          <p:spPr bwMode="auto">
            <a:xfrm>
              <a:off x="1152" y="1008"/>
              <a:ext cx="553" cy="233"/>
            </a:xfrm>
            <a:prstGeom prst="rect">
              <a:avLst/>
            </a:prstGeom>
            <a:noFill/>
            <a:ln w="12700">
              <a:noFill/>
              <a:miter lim="800000"/>
            </a:ln>
            <a:effectLst/>
          </p:spPr>
          <p:txBody>
            <a:bodyPr wrap="none">
              <a:spAutoFit/>
            </a:bodyPr>
            <a:lstStyle/>
            <a:p>
              <a:r>
                <a:rPr lang="zh-CN" altLang="en-US" dirty="0" smtClean="0">
                  <a:solidFill>
                    <a:schemeClr val="tx1"/>
                  </a:solidFill>
                </a:rPr>
                <a:t>编译器</a:t>
              </a:r>
              <a:endParaRPr lang="en-US" dirty="0">
                <a:solidFill>
                  <a:schemeClr val="tx1"/>
                </a:solidFill>
              </a:endParaRPr>
            </a:p>
          </p:txBody>
        </p:sp>
        <p:sp>
          <p:nvSpPr>
            <p:cNvPr id="411656" name="Line 8"/>
            <p:cNvSpPr>
              <a:spLocks noChangeShapeType="1"/>
            </p:cNvSpPr>
            <p:nvPr/>
          </p:nvSpPr>
          <p:spPr bwMode="auto">
            <a:xfrm>
              <a:off x="1152" y="816"/>
              <a:ext cx="144" cy="144"/>
            </a:xfrm>
            <a:prstGeom prst="line">
              <a:avLst/>
            </a:prstGeom>
            <a:noFill/>
            <a:ln w="12700">
              <a:solidFill>
                <a:schemeClr val="tx1"/>
              </a:solidFill>
              <a:round/>
              <a:tailEnd type="triangle" w="med" len="med"/>
            </a:ln>
            <a:effectLst/>
          </p:spPr>
          <p:txBody>
            <a:bodyPr/>
            <a:lstStyle/>
            <a:p>
              <a:endParaRPr lang="en-US"/>
            </a:p>
          </p:txBody>
        </p:sp>
        <p:sp>
          <p:nvSpPr>
            <p:cNvPr id="411657" name="Line 9"/>
            <p:cNvSpPr>
              <a:spLocks noChangeShapeType="1"/>
            </p:cNvSpPr>
            <p:nvPr/>
          </p:nvSpPr>
          <p:spPr bwMode="auto">
            <a:xfrm>
              <a:off x="1536" y="1248"/>
              <a:ext cx="144" cy="144"/>
            </a:xfrm>
            <a:prstGeom prst="line">
              <a:avLst/>
            </a:prstGeom>
            <a:noFill/>
            <a:ln w="12700">
              <a:solidFill>
                <a:schemeClr val="tx1"/>
              </a:solidFill>
              <a:round/>
              <a:tailEnd type="triangle" w="med" len="med"/>
            </a:ln>
            <a:effectLst/>
          </p:spPr>
          <p:txBody>
            <a:bodyPr/>
            <a:lstStyle/>
            <a:p>
              <a:endParaRPr lang="en-US"/>
            </a:p>
          </p:txBody>
        </p:sp>
        <p:grpSp>
          <p:nvGrpSpPr>
            <p:cNvPr id="3" name="Group 10"/>
            <p:cNvGrpSpPr/>
            <p:nvPr/>
          </p:nvGrpSpPr>
          <p:grpSpPr bwMode="auto">
            <a:xfrm>
              <a:off x="1296" y="1392"/>
              <a:ext cx="1152" cy="240"/>
              <a:chOff x="1296" y="1392"/>
              <a:chExt cx="1152" cy="240"/>
            </a:xfrm>
          </p:grpSpPr>
          <p:sp>
            <p:nvSpPr>
              <p:cNvPr id="411659" name="Rectangle 11"/>
              <p:cNvSpPr>
                <a:spLocks noChangeArrowheads="1"/>
              </p:cNvSpPr>
              <p:nvPr/>
            </p:nvSpPr>
            <p:spPr bwMode="auto">
              <a:xfrm>
                <a:off x="1296" y="1392"/>
                <a:ext cx="1152" cy="240"/>
              </a:xfrm>
              <a:prstGeom prst="rect">
                <a:avLst/>
              </a:prstGeom>
              <a:noFill/>
              <a:ln w="12700">
                <a:solidFill>
                  <a:schemeClr val="tx1"/>
                </a:solidFill>
                <a:miter lim="800000"/>
              </a:ln>
              <a:effectLst/>
            </p:spPr>
            <p:txBody>
              <a:bodyPr wrap="none" anchor="ctr"/>
              <a:lstStyle/>
              <a:p>
                <a:endParaRPr lang="en-US"/>
              </a:p>
            </p:txBody>
          </p:sp>
          <p:sp>
            <p:nvSpPr>
              <p:cNvPr id="411660" name="Text Box 12"/>
              <p:cNvSpPr txBox="1">
                <a:spLocks noChangeArrowheads="1"/>
              </p:cNvSpPr>
              <p:nvPr/>
            </p:nvSpPr>
            <p:spPr bwMode="auto">
              <a:xfrm>
                <a:off x="1296" y="1392"/>
                <a:ext cx="989" cy="233"/>
              </a:xfrm>
              <a:prstGeom prst="rect">
                <a:avLst/>
              </a:prstGeom>
              <a:noFill/>
              <a:ln w="12700">
                <a:noFill/>
                <a:miter lim="800000"/>
              </a:ln>
              <a:effectLst/>
            </p:spPr>
            <p:txBody>
              <a:bodyPr wrap="none">
                <a:spAutoFit/>
              </a:bodyPr>
              <a:lstStyle/>
              <a:p>
                <a:r>
                  <a:rPr lang="zh-CN" altLang="en-US" dirty="0" smtClean="0">
                    <a:solidFill>
                      <a:schemeClr val="tx1"/>
                    </a:solidFill>
                  </a:rPr>
                  <a:t>汇编语言程序</a:t>
                </a:r>
                <a:endParaRPr lang="en-US" dirty="0">
                  <a:solidFill>
                    <a:schemeClr val="tx1"/>
                  </a:solidFill>
                </a:endParaRPr>
              </a:p>
            </p:txBody>
          </p:sp>
        </p:grpSp>
      </p:grpSp>
      <p:grpSp>
        <p:nvGrpSpPr>
          <p:cNvPr id="4" name="Group 13"/>
          <p:cNvGrpSpPr/>
          <p:nvPr/>
        </p:nvGrpSpPr>
        <p:grpSpPr bwMode="auto">
          <a:xfrm>
            <a:off x="2667000" y="2590800"/>
            <a:ext cx="2286000" cy="1295400"/>
            <a:chOff x="1680" y="1632"/>
            <a:chExt cx="1440" cy="816"/>
          </a:xfrm>
        </p:grpSpPr>
        <p:grpSp>
          <p:nvGrpSpPr>
            <p:cNvPr id="5" name="Group 14"/>
            <p:cNvGrpSpPr/>
            <p:nvPr/>
          </p:nvGrpSpPr>
          <p:grpSpPr bwMode="auto">
            <a:xfrm>
              <a:off x="1680" y="1632"/>
              <a:ext cx="960" cy="576"/>
              <a:chOff x="1680" y="1632"/>
              <a:chExt cx="960" cy="576"/>
            </a:xfrm>
          </p:grpSpPr>
          <p:sp>
            <p:nvSpPr>
              <p:cNvPr id="411663" name="Oval 15"/>
              <p:cNvSpPr>
                <a:spLocks noChangeArrowheads="1"/>
              </p:cNvSpPr>
              <p:nvPr/>
            </p:nvSpPr>
            <p:spPr bwMode="auto">
              <a:xfrm>
                <a:off x="1680" y="1776"/>
                <a:ext cx="960" cy="288"/>
              </a:xfrm>
              <a:prstGeom prst="ellipse">
                <a:avLst/>
              </a:prstGeom>
              <a:noFill/>
              <a:ln w="12700">
                <a:solidFill>
                  <a:schemeClr val="tx1"/>
                </a:solidFill>
                <a:round/>
              </a:ln>
              <a:effectLst/>
            </p:spPr>
            <p:txBody>
              <a:bodyPr wrap="none" anchor="ctr"/>
              <a:lstStyle/>
              <a:p>
                <a:endParaRPr lang="en-US"/>
              </a:p>
            </p:txBody>
          </p:sp>
          <p:sp>
            <p:nvSpPr>
              <p:cNvPr id="411664" name="Text Box 16"/>
              <p:cNvSpPr txBox="1">
                <a:spLocks noChangeArrowheads="1"/>
              </p:cNvSpPr>
              <p:nvPr/>
            </p:nvSpPr>
            <p:spPr bwMode="auto">
              <a:xfrm>
                <a:off x="1824" y="1824"/>
                <a:ext cx="553" cy="233"/>
              </a:xfrm>
              <a:prstGeom prst="rect">
                <a:avLst/>
              </a:prstGeom>
              <a:noFill/>
              <a:ln w="12700">
                <a:noFill/>
                <a:miter lim="800000"/>
              </a:ln>
              <a:effectLst/>
            </p:spPr>
            <p:txBody>
              <a:bodyPr wrap="none">
                <a:spAutoFit/>
              </a:bodyPr>
              <a:lstStyle/>
              <a:p>
                <a:r>
                  <a:rPr lang="zh-CN" altLang="en-US" dirty="0" smtClean="0">
                    <a:solidFill>
                      <a:schemeClr val="tx1"/>
                    </a:solidFill>
                  </a:rPr>
                  <a:t>汇编器</a:t>
                </a:r>
                <a:endParaRPr lang="en-US" dirty="0">
                  <a:solidFill>
                    <a:schemeClr val="tx1"/>
                  </a:solidFill>
                </a:endParaRPr>
              </a:p>
            </p:txBody>
          </p:sp>
          <p:sp>
            <p:nvSpPr>
              <p:cNvPr id="411665" name="Line 17"/>
              <p:cNvSpPr>
                <a:spLocks noChangeShapeType="1"/>
              </p:cNvSpPr>
              <p:nvPr/>
            </p:nvSpPr>
            <p:spPr bwMode="auto">
              <a:xfrm>
                <a:off x="1824" y="1632"/>
                <a:ext cx="144" cy="144"/>
              </a:xfrm>
              <a:prstGeom prst="line">
                <a:avLst/>
              </a:prstGeom>
              <a:noFill/>
              <a:ln w="12700">
                <a:solidFill>
                  <a:schemeClr val="tx1"/>
                </a:solidFill>
                <a:round/>
                <a:tailEnd type="triangle" w="med" len="med"/>
              </a:ln>
              <a:effectLst/>
            </p:spPr>
            <p:txBody>
              <a:bodyPr/>
              <a:lstStyle/>
              <a:p>
                <a:endParaRPr lang="en-US"/>
              </a:p>
            </p:txBody>
          </p:sp>
          <p:sp>
            <p:nvSpPr>
              <p:cNvPr id="411666" name="Line 18"/>
              <p:cNvSpPr>
                <a:spLocks noChangeShapeType="1"/>
              </p:cNvSpPr>
              <p:nvPr/>
            </p:nvSpPr>
            <p:spPr bwMode="auto">
              <a:xfrm>
                <a:off x="2208" y="2064"/>
                <a:ext cx="144" cy="144"/>
              </a:xfrm>
              <a:prstGeom prst="line">
                <a:avLst/>
              </a:prstGeom>
              <a:noFill/>
              <a:ln w="12700">
                <a:solidFill>
                  <a:schemeClr val="tx1"/>
                </a:solidFill>
                <a:round/>
                <a:tailEnd type="triangle" w="med" len="med"/>
              </a:ln>
              <a:effectLst/>
            </p:spPr>
            <p:txBody>
              <a:bodyPr/>
              <a:lstStyle/>
              <a:p>
                <a:endParaRPr lang="en-US"/>
              </a:p>
            </p:txBody>
          </p:sp>
        </p:grpSp>
        <p:sp>
          <p:nvSpPr>
            <p:cNvPr id="411667" name="Rectangle 19"/>
            <p:cNvSpPr>
              <a:spLocks noChangeArrowheads="1"/>
            </p:cNvSpPr>
            <p:nvPr/>
          </p:nvSpPr>
          <p:spPr bwMode="auto">
            <a:xfrm>
              <a:off x="1968" y="2208"/>
              <a:ext cx="1152" cy="240"/>
            </a:xfrm>
            <a:prstGeom prst="rect">
              <a:avLst/>
            </a:prstGeom>
            <a:noFill/>
            <a:ln w="12700">
              <a:solidFill>
                <a:schemeClr val="tx1"/>
              </a:solidFill>
              <a:miter lim="800000"/>
            </a:ln>
            <a:effectLst/>
          </p:spPr>
          <p:txBody>
            <a:bodyPr wrap="none" anchor="ctr"/>
            <a:lstStyle/>
            <a:p>
              <a:endParaRPr lang="en-US"/>
            </a:p>
          </p:txBody>
        </p:sp>
        <p:sp>
          <p:nvSpPr>
            <p:cNvPr id="411668" name="Text Box 20"/>
            <p:cNvSpPr txBox="1">
              <a:spLocks noChangeArrowheads="1"/>
            </p:cNvSpPr>
            <p:nvPr/>
          </p:nvSpPr>
          <p:spPr bwMode="auto">
            <a:xfrm>
              <a:off x="1968" y="2208"/>
              <a:ext cx="989" cy="233"/>
            </a:xfrm>
            <a:prstGeom prst="rect">
              <a:avLst/>
            </a:prstGeom>
            <a:noFill/>
            <a:ln w="12700">
              <a:noFill/>
              <a:miter lim="800000"/>
            </a:ln>
            <a:effectLst/>
          </p:spPr>
          <p:txBody>
            <a:bodyPr wrap="none">
              <a:spAutoFit/>
            </a:bodyPr>
            <a:lstStyle/>
            <a:p>
              <a:r>
                <a:rPr lang="zh-CN" altLang="en-US" dirty="0" smtClean="0">
                  <a:solidFill>
                    <a:schemeClr val="tx1"/>
                  </a:solidFill>
                </a:rPr>
                <a:t>机器语言模块</a:t>
              </a:r>
              <a:endParaRPr lang="en-US" dirty="0">
                <a:solidFill>
                  <a:schemeClr val="tx1"/>
                </a:solidFill>
              </a:endParaRPr>
            </a:p>
          </p:txBody>
        </p:sp>
      </p:grpSp>
      <p:grpSp>
        <p:nvGrpSpPr>
          <p:cNvPr id="6" name="Group 21"/>
          <p:cNvGrpSpPr/>
          <p:nvPr/>
        </p:nvGrpSpPr>
        <p:grpSpPr bwMode="auto">
          <a:xfrm>
            <a:off x="5334000" y="3505200"/>
            <a:ext cx="2514600" cy="381000"/>
            <a:chOff x="3360" y="2208"/>
            <a:chExt cx="1296" cy="240"/>
          </a:xfrm>
        </p:grpSpPr>
        <p:sp>
          <p:nvSpPr>
            <p:cNvPr id="411670" name="Rectangle 22"/>
            <p:cNvSpPr>
              <a:spLocks noChangeArrowheads="1"/>
            </p:cNvSpPr>
            <p:nvPr/>
          </p:nvSpPr>
          <p:spPr bwMode="auto">
            <a:xfrm>
              <a:off x="3360" y="2208"/>
              <a:ext cx="1152" cy="240"/>
            </a:xfrm>
            <a:prstGeom prst="rect">
              <a:avLst/>
            </a:prstGeom>
            <a:noFill/>
            <a:ln w="12700">
              <a:solidFill>
                <a:schemeClr val="tx1"/>
              </a:solidFill>
              <a:miter lim="800000"/>
            </a:ln>
            <a:effectLst/>
          </p:spPr>
          <p:txBody>
            <a:bodyPr wrap="none" anchor="ctr"/>
            <a:lstStyle/>
            <a:p>
              <a:endParaRPr lang="en-US"/>
            </a:p>
          </p:txBody>
        </p:sp>
        <p:sp>
          <p:nvSpPr>
            <p:cNvPr id="411671" name="Text Box 23"/>
            <p:cNvSpPr txBox="1">
              <a:spLocks noChangeArrowheads="1"/>
            </p:cNvSpPr>
            <p:nvPr/>
          </p:nvSpPr>
          <p:spPr bwMode="auto">
            <a:xfrm>
              <a:off x="3408" y="2208"/>
              <a:ext cx="1248" cy="233"/>
            </a:xfrm>
            <a:prstGeom prst="rect">
              <a:avLst/>
            </a:prstGeom>
            <a:noFill/>
            <a:ln w="12700">
              <a:noFill/>
              <a:miter lim="800000"/>
            </a:ln>
            <a:effectLst/>
          </p:spPr>
          <p:txBody>
            <a:bodyPr wrap="square">
              <a:spAutoFit/>
            </a:bodyPr>
            <a:lstStyle/>
            <a:p>
              <a:r>
                <a:rPr lang="zh-CN" altLang="en-US" dirty="0" smtClean="0">
                  <a:solidFill>
                    <a:schemeClr val="tx1"/>
                  </a:solidFill>
                </a:rPr>
                <a:t>目标文件：库程序</a:t>
              </a:r>
              <a:endParaRPr lang="en-US" dirty="0">
                <a:solidFill>
                  <a:schemeClr val="tx1"/>
                </a:solidFill>
              </a:endParaRPr>
            </a:p>
          </p:txBody>
        </p:sp>
      </p:grpSp>
      <p:grpSp>
        <p:nvGrpSpPr>
          <p:cNvPr id="7" name="Group 24"/>
          <p:cNvGrpSpPr/>
          <p:nvPr/>
        </p:nvGrpSpPr>
        <p:grpSpPr bwMode="auto">
          <a:xfrm>
            <a:off x="3733800" y="3886200"/>
            <a:ext cx="2286000" cy="1295400"/>
            <a:chOff x="2352" y="2448"/>
            <a:chExt cx="1440" cy="816"/>
          </a:xfrm>
        </p:grpSpPr>
        <p:sp>
          <p:nvSpPr>
            <p:cNvPr id="411673" name="Rectangle 25"/>
            <p:cNvSpPr>
              <a:spLocks noChangeArrowheads="1"/>
            </p:cNvSpPr>
            <p:nvPr/>
          </p:nvSpPr>
          <p:spPr bwMode="auto">
            <a:xfrm>
              <a:off x="2640" y="3024"/>
              <a:ext cx="1152" cy="240"/>
            </a:xfrm>
            <a:prstGeom prst="rect">
              <a:avLst/>
            </a:prstGeom>
            <a:noFill/>
            <a:ln w="12700">
              <a:solidFill>
                <a:schemeClr val="tx1"/>
              </a:solidFill>
              <a:miter lim="800000"/>
            </a:ln>
            <a:effectLst/>
          </p:spPr>
          <p:txBody>
            <a:bodyPr wrap="none" anchor="ctr"/>
            <a:lstStyle/>
            <a:p>
              <a:endParaRPr lang="en-US"/>
            </a:p>
          </p:txBody>
        </p:sp>
        <p:sp>
          <p:nvSpPr>
            <p:cNvPr id="411674" name="Text Box 26"/>
            <p:cNvSpPr txBox="1">
              <a:spLocks noChangeArrowheads="1"/>
            </p:cNvSpPr>
            <p:nvPr/>
          </p:nvSpPr>
          <p:spPr bwMode="auto">
            <a:xfrm>
              <a:off x="2832" y="3024"/>
              <a:ext cx="843" cy="233"/>
            </a:xfrm>
            <a:prstGeom prst="rect">
              <a:avLst/>
            </a:prstGeom>
            <a:noFill/>
            <a:ln w="12700">
              <a:noFill/>
              <a:miter lim="800000"/>
            </a:ln>
            <a:effectLst/>
          </p:spPr>
          <p:txBody>
            <a:bodyPr wrap="none">
              <a:spAutoFit/>
            </a:bodyPr>
            <a:lstStyle/>
            <a:p>
              <a:r>
                <a:rPr lang="zh-CN" altLang="en-US" dirty="0" smtClean="0">
                  <a:solidFill>
                    <a:schemeClr val="tx1"/>
                  </a:solidFill>
                </a:rPr>
                <a:t>可执行文件</a:t>
              </a:r>
              <a:endParaRPr lang="en-US" dirty="0">
                <a:solidFill>
                  <a:schemeClr val="tx1"/>
                </a:solidFill>
              </a:endParaRPr>
            </a:p>
          </p:txBody>
        </p:sp>
        <p:sp>
          <p:nvSpPr>
            <p:cNvPr id="411675" name="Oval 27"/>
            <p:cNvSpPr>
              <a:spLocks noChangeArrowheads="1"/>
            </p:cNvSpPr>
            <p:nvPr/>
          </p:nvSpPr>
          <p:spPr bwMode="auto">
            <a:xfrm>
              <a:off x="2352" y="2592"/>
              <a:ext cx="960" cy="288"/>
            </a:xfrm>
            <a:prstGeom prst="ellipse">
              <a:avLst/>
            </a:prstGeom>
            <a:noFill/>
            <a:ln w="12700">
              <a:solidFill>
                <a:schemeClr val="tx1"/>
              </a:solidFill>
              <a:round/>
            </a:ln>
            <a:effectLst/>
          </p:spPr>
          <p:txBody>
            <a:bodyPr wrap="none" anchor="ctr"/>
            <a:lstStyle/>
            <a:p>
              <a:endParaRPr lang="en-US"/>
            </a:p>
          </p:txBody>
        </p:sp>
        <p:sp>
          <p:nvSpPr>
            <p:cNvPr id="411676" name="Text Box 28"/>
            <p:cNvSpPr txBox="1">
              <a:spLocks noChangeArrowheads="1"/>
            </p:cNvSpPr>
            <p:nvPr/>
          </p:nvSpPr>
          <p:spPr bwMode="auto">
            <a:xfrm>
              <a:off x="2592" y="2640"/>
              <a:ext cx="553" cy="233"/>
            </a:xfrm>
            <a:prstGeom prst="rect">
              <a:avLst/>
            </a:prstGeom>
            <a:noFill/>
            <a:ln w="12700">
              <a:noFill/>
              <a:miter lim="800000"/>
            </a:ln>
            <a:effectLst/>
          </p:spPr>
          <p:txBody>
            <a:bodyPr wrap="none">
              <a:spAutoFit/>
            </a:bodyPr>
            <a:lstStyle/>
            <a:p>
              <a:r>
                <a:rPr lang="zh-CN" altLang="en-US" dirty="0">
                  <a:solidFill>
                    <a:schemeClr val="tx1"/>
                  </a:solidFill>
                </a:rPr>
                <a:t>链接器</a:t>
              </a:r>
              <a:endParaRPr lang="en-US" dirty="0">
                <a:solidFill>
                  <a:schemeClr val="tx1"/>
                </a:solidFill>
              </a:endParaRPr>
            </a:p>
          </p:txBody>
        </p:sp>
        <p:sp>
          <p:nvSpPr>
            <p:cNvPr id="411677" name="Line 29"/>
            <p:cNvSpPr>
              <a:spLocks noChangeShapeType="1"/>
            </p:cNvSpPr>
            <p:nvPr/>
          </p:nvSpPr>
          <p:spPr bwMode="auto">
            <a:xfrm>
              <a:off x="2496" y="2448"/>
              <a:ext cx="144" cy="144"/>
            </a:xfrm>
            <a:prstGeom prst="line">
              <a:avLst/>
            </a:prstGeom>
            <a:noFill/>
            <a:ln w="12700">
              <a:solidFill>
                <a:schemeClr val="tx1"/>
              </a:solidFill>
              <a:round/>
              <a:tailEnd type="triangle" w="med" len="med"/>
            </a:ln>
            <a:effectLst/>
          </p:spPr>
          <p:txBody>
            <a:bodyPr/>
            <a:lstStyle/>
            <a:p>
              <a:endParaRPr lang="en-US"/>
            </a:p>
          </p:txBody>
        </p:sp>
        <p:sp>
          <p:nvSpPr>
            <p:cNvPr id="411678" name="Line 30"/>
            <p:cNvSpPr>
              <a:spLocks noChangeShapeType="1"/>
            </p:cNvSpPr>
            <p:nvPr/>
          </p:nvSpPr>
          <p:spPr bwMode="auto">
            <a:xfrm>
              <a:off x="2880" y="2880"/>
              <a:ext cx="144" cy="144"/>
            </a:xfrm>
            <a:prstGeom prst="line">
              <a:avLst/>
            </a:prstGeom>
            <a:noFill/>
            <a:ln w="12700">
              <a:solidFill>
                <a:schemeClr val="tx1"/>
              </a:solidFill>
              <a:round/>
              <a:tailEnd type="triangle" w="med" len="med"/>
            </a:ln>
            <a:effectLst/>
          </p:spPr>
          <p:txBody>
            <a:bodyPr/>
            <a:lstStyle/>
            <a:p>
              <a:endParaRPr lang="en-US"/>
            </a:p>
          </p:txBody>
        </p:sp>
        <p:sp>
          <p:nvSpPr>
            <p:cNvPr id="411679" name="Line 31"/>
            <p:cNvSpPr>
              <a:spLocks noChangeShapeType="1"/>
            </p:cNvSpPr>
            <p:nvPr/>
          </p:nvSpPr>
          <p:spPr bwMode="auto">
            <a:xfrm flipH="1">
              <a:off x="3264" y="2448"/>
              <a:ext cx="240" cy="192"/>
            </a:xfrm>
            <a:prstGeom prst="line">
              <a:avLst/>
            </a:prstGeom>
            <a:noFill/>
            <a:ln w="12700">
              <a:solidFill>
                <a:schemeClr val="tx1"/>
              </a:solidFill>
              <a:round/>
              <a:tailEnd type="triangle" w="med" len="med"/>
            </a:ln>
            <a:effectLst/>
          </p:spPr>
          <p:txBody>
            <a:bodyPr/>
            <a:lstStyle/>
            <a:p>
              <a:endParaRPr lang="en-US"/>
            </a:p>
          </p:txBody>
        </p:sp>
      </p:grpSp>
      <p:grpSp>
        <p:nvGrpSpPr>
          <p:cNvPr id="8" name="Group 32"/>
          <p:cNvGrpSpPr/>
          <p:nvPr/>
        </p:nvGrpSpPr>
        <p:grpSpPr bwMode="auto">
          <a:xfrm>
            <a:off x="4800600" y="5181600"/>
            <a:ext cx="2286000" cy="1371600"/>
            <a:chOff x="3024" y="3264"/>
            <a:chExt cx="1440" cy="864"/>
          </a:xfrm>
        </p:grpSpPr>
        <p:sp>
          <p:nvSpPr>
            <p:cNvPr id="411681" name="Oval 33"/>
            <p:cNvSpPr>
              <a:spLocks noChangeArrowheads="1"/>
            </p:cNvSpPr>
            <p:nvPr/>
          </p:nvSpPr>
          <p:spPr bwMode="auto">
            <a:xfrm>
              <a:off x="3024" y="3408"/>
              <a:ext cx="960" cy="288"/>
            </a:xfrm>
            <a:prstGeom prst="ellipse">
              <a:avLst/>
            </a:prstGeom>
            <a:noFill/>
            <a:ln w="12700">
              <a:solidFill>
                <a:schemeClr val="tx1"/>
              </a:solidFill>
              <a:round/>
            </a:ln>
            <a:effectLst/>
          </p:spPr>
          <p:txBody>
            <a:bodyPr wrap="none" anchor="ctr"/>
            <a:lstStyle/>
            <a:p>
              <a:endParaRPr lang="en-US"/>
            </a:p>
          </p:txBody>
        </p:sp>
        <p:sp>
          <p:nvSpPr>
            <p:cNvPr id="411682" name="Text Box 34"/>
            <p:cNvSpPr txBox="1">
              <a:spLocks noChangeArrowheads="1"/>
            </p:cNvSpPr>
            <p:nvPr/>
          </p:nvSpPr>
          <p:spPr bwMode="auto">
            <a:xfrm>
              <a:off x="3168" y="3456"/>
              <a:ext cx="553" cy="233"/>
            </a:xfrm>
            <a:prstGeom prst="rect">
              <a:avLst/>
            </a:prstGeom>
            <a:noFill/>
            <a:ln w="12700">
              <a:noFill/>
              <a:miter lim="800000"/>
            </a:ln>
            <a:effectLst/>
          </p:spPr>
          <p:txBody>
            <a:bodyPr wrap="none">
              <a:spAutoFit/>
            </a:bodyPr>
            <a:lstStyle/>
            <a:p>
              <a:r>
                <a:rPr lang="zh-CN" altLang="en-US" dirty="0" smtClean="0">
                  <a:solidFill>
                    <a:schemeClr val="tx1"/>
                  </a:solidFill>
                </a:rPr>
                <a:t>加载器</a:t>
              </a:r>
              <a:endParaRPr lang="en-US" dirty="0">
                <a:solidFill>
                  <a:schemeClr val="tx1"/>
                </a:solidFill>
              </a:endParaRPr>
            </a:p>
          </p:txBody>
        </p:sp>
        <p:sp>
          <p:nvSpPr>
            <p:cNvPr id="411683" name="Line 35"/>
            <p:cNvSpPr>
              <a:spLocks noChangeShapeType="1"/>
            </p:cNvSpPr>
            <p:nvPr/>
          </p:nvSpPr>
          <p:spPr bwMode="auto">
            <a:xfrm>
              <a:off x="3168" y="3264"/>
              <a:ext cx="144" cy="144"/>
            </a:xfrm>
            <a:prstGeom prst="line">
              <a:avLst/>
            </a:prstGeom>
            <a:noFill/>
            <a:ln w="12700">
              <a:solidFill>
                <a:schemeClr val="tx1"/>
              </a:solidFill>
              <a:round/>
              <a:tailEnd type="triangle" w="med" len="med"/>
            </a:ln>
            <a:effectLst/>
          </p:spPr>
          <p:txBody>
            <a:bodyPr/>
            <a:lstStyle/>
            <a:p>
              <a:endParaRPr lang="en-US"/>
            </a:p>
          </p:txBody>
        </p:sp>
        <p:sp>
          <p:nvSpPr>
            <p:cNvPr id="411684" name="Line 36"/>
            <p:cNvSpPr>
              <a:spLocks noChangeShapeType="1"/>
            </p:cNvSpPr>
            <p:nvPr/>
          </p:nvSpPr>
          <p:spPr bwMode="auto">
            <a:xfrm>
              <a:off x="3552" y="3696"/>
              <a:ext cx="144" cy="144"/>
            </a:xfrm>
            <a:prstGeom prst="line">
              <a:avLst/>
            </a:prstGeom>
            <a:noFill/>
            <a:ln w="12700">
              <a:solidFill>
                <a:schemeClr val="tx1"/>
              </a:solidFill>
              <a:round/>
              <a:tailEnd type="triangle" w="med" len="med"/>
            </a:ln>
            <a:effectLst/>
          </p:spPr>
          <p:txBody>
            <a:bodyPr/>
            <a:lstStyle/>
            <a:p>
              <a:endParaRPr lang="en-US" dirty="0"/>
            </a:p>
          </p:txBody>
        </p:sp>
        <p:grpSp>
          <p:nvGrpSpPr>
            <p:cNvPr id="9" name="Group 37"/>
            <p:cNvGrpSpPr/>
            <p:nvPr/>
          </p:nvGrpSpPr>
          <p:grpSpPr bwMode="auto">
            <a:xfrm>
              <a:off x="3312" y="3888"/>
              <a:ext cx="1152" cy="240"/>
              <a:chOff x="3312" y="3888"/>
              <a:chExt cx="1152" cy="240"/>
            </a:xfrm>
          </p:grpSpPr>
          <p:sp>
            <p:nvSpPr>
              <p:cNvPr id="411686" name="Rectangle 38"/>
              <p:cNvSpPr>
                <a:spLocks noChangeArrowheads="1"/>
              </p:cNvSpPr>
              <p:nvPr/>
            </p:nvSpPr>
            <p:spPr bwMode="auto">
              <a:xfrm>
                <a:off x="3312" y="3888"/>
                <a:ext cx="1152" cy="240"/>
              </a:xfrm>
              <a:prstGeom prst="rect">
                <a:avLst/>
              </a:prstGeom>
              <a:noFill/>
              <a:ln w="12700">
                <a:solidFill>
                  <a:schemeClr val="tx1"/>
                </a:solidFill>
                <a:miter lim="800000"/>
              </a:ln>
              <a:effectLst/>
            </p:spPr>
            <p:txBody>
              <a:bodyPr wrap="none" anchor="ctr"/>
              <a:lstStyle/>
              <a:p>
                <a:endParaRPr lang="en-US"/>
              </a:p>
            </p:txBody>
          </p:sp>
          <p:sp>
            <p:nvSpPr>
              <p:cNvPr id="411687" name="Text Box 39"/>
              <p:cNvSpPr txBox="1">
                <a:spLocks noChangeArrowheads="1"/>
              </p:cNvSpPr>
              <p:nvPr/>
            </p:nvSpPr>
            <p:spPr bwMode="auto">
              <a:xfrm>
                <a:off x="3504" y="3888"/>
                <a:ext cx="553" cy="233"/>
              </a:xfrm>
              <a:prstGeom prst="rect">
                <a:avLst/>
              </a:prstGeom>
              <a:noFill/>
              <a:ln w="12700">
                <a:noFill/>
                <a:miter lim="800000"/>
              </a:ln>
              <a:effectLst/>
            </p:spPr>
            <p:txBody>
              <a:bodyPr wrap="none">
                <a:spAutoFit/>
              </a:bodyPr>
              <a:lstStyle/>
              <a:p>
                <a:r>
                  <a:rPr lang="zh-CN" altLang="en-US" dirty="0" smtClean="0">
                    <a:solidFill>
                      <a:schemeClr val="tx1"/>
                    </a:solidFill>
                  </a:rPr>
                  <a:t>存储器</a:t>
                </a:r>
                <a:endParaRPr lang="en-US" dirty="0">
                  <a:solidFill>
                    <a:schemeClr val="tx1"/>
                  </a:solidFill>
                </a:endParaRPr>
              </a:p>
            </p:txBody>
          </p:sp>
        </p:grpSp>
      </p:grpSp>
      <p:sp>
        <p:nvSpPr>
          <p:cNvPr id="411688" name="Text Box 40"/>
          <p:cNvSpPr txBox="1">
            <a:spLocks noChangeArrowheads="1"/>
          </p:cNvSpPr>
          <p:nvPr/>
        </p:nvSpPr>
        <p:spPr bwMode="auto">
          <a:xfrm>
            <a:off x="990600" y="4845050"/>
            <a:ext cx="1107996" cy="369332"/>
          </a:xfrm>
          <a:prstGeom prst="rect">
            <a:avLst/>
          </a:prstGeom>
          <a:noFill/>
          <a:ln w="12700">
            <a:noFill/>
            <a:miter lim="800000"/>
          </a:ln>
          <a:effectLst/>
        </p:spPr>
        <p:txBody>
          <a:bodyPr wrap="none">
            <a:spAutoFit/>
          </a:bodyPr>
          <a:lstStyle/>
          <a:p>
            <a:r>
              <a:rPr lang="zh-CN" altLang="en-US" dirty="0" smtClean="0">
                <a:solidFill>
                  <a:schemeClr val="tx1"/>
                </a:solidFill>
              </a:rPr>
              <a:t>机器</a:t>
            </a:r>
            <a:r>
              <a:rPr lang="zh-CN" altLang="en-US" dirty="0">
                <a:solidFill>
                  <a:schemeClr val="tx1"/>
                </a:solidFill>
              </a:rPr>
              <a:t>语言</a:t>
            </a:r>
            <a:endParaRPr lang="en-US" altLang="zh-CN" dirty="0">
              <a:solidFill>
                <a:schemeClr val="tx1"/>
              </a:solidFill>
            </a:endParaRPr>
          </a:p>
        </p:txBody>
      </p:sp>
      <p:cxnSp>
        <p:nvCxnSpPr>
          <p:cNvPr id="411689" name="AutoShape 41"/>
          <p:cNvCxnSpPr>
            <a:cxnSpLocks noChangeShapeType="1"/>
            <a:endCxn id="411667" idx="1"/>
          </p:cNvCxnSpPr>
          <p:nvPr/>
        </p:nvCxnSpPr>
        <p:spPr bwMode="auto">
          <a:xfrm flipV="1">
            <a:off x="1828800" y="3695700"/>
            <a:ext cx="1295400" cy="1073150"/>
          </a:xfrm>
          <a:prstGeom prst="curvedConnector3">
            <a:avLst>
              <a:gd name="adj1" fmla="val 50000"/>
            </a:avLst>
          </a:prstGeom>
          <a:noFill/>
          <a:ln w="12700">
            <a:solidFill>
              <a:schemeClr val="accent1"/>
            </a:solidFill>
            <a:round/>
            <a:tailEnd type="triangle" w="med" len="med"/>
          </a:ln>
          <a:effectLst/>
        </p:spPr>
      </p:cxnSp>
      <p:cxnSp>
        <p:nvCxnSpPr>
          <p:cNvPr id="411690" name="AutoShape 42"/>
          <p:cNvCxnSpPr>
            <a:cxnSpLocks noChangeShapeType="1"/>
            <a:stCxn id="411688" idx="3"/>
            <a:endCxn id="411673" idx="1"/>
          </p:cNvCxnSpPr>
          <p:nvPr/>
        </p:nvCxnSpPr>
        <p:spPr bwMode="auto">
          <a:xfrm flipV="1">
            <a:off x="2098596" y="4991100"/>
            <a:ext cx="2092404" cy="38616"/>
          </a:xfrm>
          <a:prstGeom prst="curvedConnector3">
            <a:avLst>
              <a:gd name="adj1" fmla="val 50000"/>
            </a:avLst>
          </a:prstGeom>
          <a:noFill/>
          <a:ln w="12700">
            <a:solidFill>
              <a:schemeClr val="accent1"/>
            </a:solidFill>
            <a:round/>
            <a:tailEnd type="triangle" w="med" len="med"/>
          </a:ln>
          <a:effectLst/>
        </p:spPr>
      </p:cxnSp>
      <p:cxnSp>
        <p:nvCxnSpPr>
          <p:cNvPr id="411691" name="AutoShape 43"/>
          <p:cNvCxnSpPr>
            <a:cxnSpLocks noChangeShapeType="1"/>
          </p:cNvCxnSpPr>
          <p:nvPr/>
        </p:nvCxnSpPr>
        <p:spPr bwMode="auto">
          <a:xfrm>
            <a:off x="2133600" y="5226050"/>
            <a:ext cx="3124200" cy="1174750"/>
          </a:xfrm>
          <a:prstGeom prst="curvedConnector3">
            <a:avLst>
              <a:gd name="adj1" fmla="val 50000"/>
            </a:avLst>
          </a:prstGeom>
          <a:noFill/>
          <a:ln w="12700">
            <a:solidFill>
              <a:schemeClr val="accent1"/>
            </a:solidFill>
            <a:round/>
            <a:tailEnd type="triangle" w="med" len="med"/>
          </a:ln>
          <a:effectLst/>
        </p:spPr>
      </p:cxnSp>
      <p:cxnSp>
        <p:nvCxnSpPr>
          <p:cNvPr id="411692" name="AutoShape 44"/>
          <p:cNvCxnSpPr>
            <a:cxnSpLocks noChangeShapeType="1"/>
            <a:stCxn id="411688" idx="0"/>
            <a:endCxn id="411671" idx="2"/>
          </p:cNvCxnSpPr>
          <p:nvPr/>
        </p:nvCxnSpPr>
        <p:spPr bwMode="auto">
          <a:xfrm rot="5400000" flipH="1" flipV="1">
            <a:off x="3606251" y="1813435"/>
            <a:ext cx="969962" cy="5093269"/>
          </a:xfrm>
          <a:prstGeom prst="curvedConnector3">
            <a:avLst>
              <a:gd name="adj1" fmla="val 50000"/>
            </a:avLst>
          </a:prstGeom>
          <a:noFill/>
          <a:ln w="12700">
            <a:solidFill>
              <a:schemeClr val="accent1"/>
            </a:solidFill>
            <a:rou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1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编译器的优势</a:t>
            </a:r>
            <a:endParaRPr lang="en-US" dirty="0">
              <a:latin typeface="宋体" panose="02010600030101010101" pitchFamily="2" charset="-122"/>
              <a:ea typeface="宋体" panose="02010600030101010101" pitchFamily="2" charset="-122"/>
            </a:endParaRPr>
          </a:p>
        </p:txBody>
      </p:sp>
      <p:sp>
        <p:nvSpPr>
          <p:cNvPr id="3" name="Content Placeholder 2"/>
          <p:cNvSpPr>
            <a:spLocks noGrp="1"/>
          </p:cNvSpPr>
          <p:nvPr>
            <p:ph idx="1"/>
          </p:nvPr>
        </p:nvSpPr>
        <p:spPr>
          <a:xfrm>
            <a:off x="533400" y="914400"/>
            <a:ext cx="8153400" cy="1291636"/>
          </a:xfrm>
        </p:spPr>
        <p:txBody>
          <a:bodyPr/>
          <a:lstStyle/>
          <a:p>
            <a:r>
              <a:rPr lang="zh-CN" altLang="en-US" dirty="0" smtClean="0"/>
              <a:t>冒泡排序中编译器优化对性能、指令数、</a:t>
            </a:r>
            <a:r>
              <a:rPr lang="en-US" altLang="zh-CN" dirty="0" smtClean="0"/>
              <a:t>CPI</a:t>
            </a:r>
            <a:r>
              <a:rPr lang="zh-CN" altLang="en-US" dirty="0" smtClean="0"/>
              <a:t>的影响比较</a:t>
            </a:r>
            <a:endParaRPr lang="en-US" dirty="0" smtClean="0"/>
          </a:p>
          <a:p>
            <a:pPr lvl="1"/>
            <a:r>
              <a:rPr lang="zh-CN" altLang="en-US" dirty="0" smtClean="0"/>
              <a:t>程序对含有</a:t>
            </a:r>
            <a:r>
              <a:rPr lang="en-US" altLang="zh-CN" dirty="0" smtClean="0"/>
              <a:t>100000</a:t>
            </a:r>
            <a:r>
              <a:rPr lang="zh-CN" altLang="en-US" dirty="0" smtClean="0"/>
              <a:t>个字的被初始化为随机数的数组进行排序。程序运行在</a:t>
            </a:r>
            <a:r>
              <a:rPr lang="en-US" altLang="zh-CN" dirty="0" smtClean="0"/>
              <a:t>3.06GHz</a:t>
            </a:r>
            <a:r>
              <a:rPr lang="zh-CN" altLang="en-US" dirty="0" smtClean="0"/>
              <a:t>的奔腾</a:t>
            </a:r>
            <a:r>
              <a:rPr lang="en-US" altLang="zh-CN" dirty="0" smtClean="0"/>
              <a:t>4</a:t>
            </a:r>
            <a:r>
              <a:rPr lang="zh-CN" altLang="en-US" dirty="0" smtClean="0"/>
              <a:t>处理器上，前端系统总线是</a:t>
            </a:r>
            <a:r>
              <a:rPr lang="en-US" altLang="zh-CN" dirty="0" smtClean="0"/>
              <a:t>533MHz</a:t>
            </a:r>
            <a:r>
              <a:rPr lang="zh-CN" altLang="en-US" dirty="0" smtClean="0"/>
              <a:t>，具有</a:t>
            </a:r>
            <a:r>
              <a:rPr lang="en-US" altLang="zh-CN" dirty="0" smtClean="0"/>
              <a:t>2GB</a:t>
            </a:r>
            <a:r>
              <a:rPr lang="zh-CN" altLang="en-US" dirty="0" smtClean="0"/>
              <a:t>的</a:t>
            </a:r>
            <a:r>
              <a:rPr lang="en-US" altLang="zh-CN" dirty="0" smtClean="0"/>
              <a:t>PC2100 DDR SDRAM</a:t>
            </a:r>
            <a:r>
              <a:rPr lang="zh-CN" altLang="en-US" dirty="0" smtClean="0"/>
              <a:t>。操作系统使用</a:t>
            </a:r>
            <a:r>
              <a:rPr lang="en-US" altLang="zh-CN" dirty="0" smtClean="0"/>
              <a:t>Linux 2.4.20</a:t>
            </a:r>
            <a:r>
              <a:rPr lang="zh-CN" altLang="en-US" dirty="0" smtClean="0"/>
              <a:t>。</a:t>
            </a:r>
            <a:endParaRPr lang="en-US" dirty="0"/>
          </a:p>
        </p:txBody>
      </p:sp>
      <p:graphicFrame>
        <p:nvGraphicFramePr>
          <p:cNvPr id="5" name="Table 4"/>
          <p:cNvGraphicFramePr>
            <a:graphicFrameLocks noGrp="1"/>
          </p:cNvGraphicFramePr>
          <p:nvPr/>
        </p:nvGraphicFramePr>
        <p:xfrm>
          <a:off x="1066800" y="2438400"/>
          <a:ext cx="7010400" cy="2123440"/>
        </p:xfrm>
        <a:graphic>
          <a:graphicData uri="http://schemas.openxmlformats.org/drawingml/2006/table">
            <a:tbl>
              <a:tblPr firstRow="1" bandRow="1">
                <a:tableStyleId>{5940675A-B579-460E-94D1-54222C63F5DA}</a:tableStyleId>
              </a:tblPr>
              <a:tblGrid>
                <a:gridCol w="1676400"/>
                <a:gridCol w="1524000"/>
                <a:gridCol w="1295400"/>
                <a:gridCol w="1295400"/>
                <a:gridCol w="1219200"/>
              </a:tblGrid>
              <a:tr h="370840">
                <a:tc>
                  <a:txBody>
                    <a:bodyPr/>
                    <a:lstStyle/>
                    <a:p>
                      <a:r>
                        <a:rPr lang="en-US" dirty="0" err="1" smtClean="0"/>
                        <a:t>gcc</a:t>
                      </a:r>
                      <a:r>
                        <a:rPr lang="en-US" baseline="0" dirty="0" smtClean="0"/>
                        <a:t> </a:t>
                      </a:r>
                      <a:r>
                        <a:rPr lang="zh-CN" altLang="en-US" baseline="0" dirty="0" smtClean="0"/>
                        <a:t>优化选项</a:t>
                      </a:r>
                      <a:endParaRPr lang="en-US" dirty="0"/>
                    </a:p>
                  </a:txBody>
                  <a:tcPr/>
                </a:tc>
                <a:tc>
                  <a:txBody>
                    <a:bodyPr/>
                    <a:lstStyle/>
                    <a:p>
                      <a:pPr algn="ctr"/>
                      <a:r>
                        <a:rPr lang="zh-CN" altLang="en-US" dirty="0" smtClean="0"/>
                        <a:t>相对性能</a:t>
                      </a:r>
                      <a:endParaRPr lang="en-US" dirty="0"/>
                    </a:p>
                  </a:txBody>
                  <a:tcPr/>
                </a:tc>
                <a:tc>
                  <a:txBody>
                    <a:bodyPr/>
                    <a:lstStyle/>
                    <a:p>
                      <a:pPr algn="ctr"/>
                      <a:r>
                        <a:rPr lang="zh-CN" altLang="en-US" dirty="0" smtClean="0"/>
                        <a:t>时钟周期</a:t>
                      </a:r>
                      <a:endParaRPr lang="en-US" altLang="zh-CN" dirty="0" smtClean="0"/>
                    </a:p>
                    <a:p>
                      <a:pPr algn="ctr"/>
                      <a:r>
                        <a:rPr lang="en-US" dirty="0" smtClean="0"/>
                        <a:t>(</a:t>
                      </a:r>
                      <a:r>
                        <a:rPr lang="zh-CN" altLang="en-US" dirty="0" smtClean="0"/>
                        <a:t>百万</a:t>
                      </a:r>
                      <a:r>
                        <a:rPr lang="en-US" dirty="0" smtClean="0"/>
                        <a:t>)</a:t>
                      </a:r>
                      <a:endParaRPr lang="en-US" dirty="0"/>
                    </a:p>
                  </a:txBody>
                  <a:tcPr/>
                </a:tc>
                <a:tc>
                  <a:txBody>
                    <a:bodyPr/>
                    <a:lstStyle/>
                    <a:p>
                      <a:pPr algn="ctr"/>
                      <a:r>
                        <a:rPr lang="zh-CN" altLang="en-US" baseline="0" dirty="0" smtClean="0"/>
                        <a:t>指令数</a:t>
                      </a:r>
                      <a:endParaRPr lang="en-US" altLang="zh-CN" baseline="0" dirty="0" smtClean="0"/>
                    </a:p>
                    <a:p>
                      <a:pPr algn="ctr"/>
                      <a:r>
                        <a:rPr lang="en-US" baseline="0" dirty="0" smtClean="0"/>
                        <a:t>(</a:t>
                      </a:r>
                      <a:r>
                        <a:rPr lang="zh-CN" altLang="en-US" baseline="0" dirty="0" smtClean="0"/>
                        <a:t>百万</a:t>
                      </a:r>
                      <a:r>
                        <a:rPr lang="en-US" baseline="0" dirty="0" smtClean="0"/>
                        <a:t>)</a:t>
                      </a:r>
                      <a:endParaRPr lang="en-US" dirty="0"/>
                    </a:p>
                  </a:txBody>
                  <a:tcPr/>
                </a:tc>
                <a:tc>
                  <a:txBody>
                    <a:bodyPr/>
                    <a:lstStyle/>
                    <a:p>
                      <a:pPr algn="ctr"/>
                      <a:r>
                        <a:rPr lang="en-US" dirty="0" smtClean="0"/>
                        <a:t>CPI</a:t>
                      </a:r>
                      <a:endParaRPr lang="en-US" dirty="0"/>
                    </a:p>
                  </a:txBody>
                  <a:tcPr/>
                </a:tc>
              </a:tr>
              <a:tr h="370840">
                <a:tc>
                  <a:txBody>
                    <a:bodyPr/>
                    <a:lstStyle/>
                    <a:p>
                      <a:r>
                        <a:rPr lang="zh-CN" altLang="en-US" dirty="0" smtClean="0"/>
                        <a:t>无</a:t>
                      </a:r>
                      <a:endParaRPr lang="en-US" dirty="0"/>
                    </a:p>
                  </a:txBody>
                  <a:tcPr/>
                </a:tc>
                <a:tc>
                  <a:txBody>
                    <a:bodyPr/>
                    <a:lstStyle/>
                    <a:p>
                      <a:pPr algn="ctr"/>
                      <a:r>
                        <a:rPr lang="en-US" dirty="0" smtClean="0"/>
                        <a:t>1.00</a:t>
                      </a:r>
                      <a:endParaRPr lang="en-US" dirty="0"/>
                    </a:p>
                  </a:txBody>
                  <a:tcPr/>
                </a:tc>
                <a:tc>
                  <a:txBody>
                    <a:bodyPr/>
                    <a:lstStyle/>
                    <a:p>
                      <a:pPr algn="ctr"/>
                      <a:r>
                        <a:rPr lang="en-US" dirty="0" smtClean="0"/>
                        <a:t>158,615</a:t>
                      </a:r>
                      <a:endParaRPr lang="en-US" dirty="0"/>
                    </a:p>
                  </a:txBody>
                  <a:tcPr/>
                </a:tc>
                <a:tc>
                  <a:txBody>
                    <a:bodyPr/>
                    <a:lstStyle/>
                    <a:p>
                      <a:pPr algn="ctr"/>
                      <a:r>
                        <a:rPr lang="en-US" dirty="0" smtClean="0"/>
                        <a:t>114,938</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t>1.38</a:t>
                      </a:r>
                      <a:endParaRPr lang="en-US" dirty="0" smtClean="0"/>
                    </a:p>
                  </a:txBody>
                  <a:tcPr/>
                </a:tc>
              </a:tr>
              <a:tr h="370840">
                <a:tc>
                  <a:txBody>
                    <a:bodyPr/>
                    <a:lstStyle/>
                    <a:p>
                      <a:r>
                        <a:rPr lang="en-US" dirty="0" smtClean="0"/>
                        <a:t>O1 (</a:t>
                      </a:r>
                      <a:r>
                        <a:rPr lang="zh-CN" altLang="en-US" dirty="0" smtClean="0"/>
                        <a:t>中等</a:t>
                      </a:r>
                      <a:r>
                        <a:rPr lang="en-US" dirty="0" smtClean="0"/>
                        <a:t>)</a:t>
                      </a:r>
                      <a:endParaRPr lang="en-US" dirty="0"/>
                    </a:p>
                  </a:txBody>
                  <a:tcPr/>
                </a:tc>
                <a:tc>
                  <a:txBody>
                    <a:bodyPr/>
                    <a:lstStyle/>
                    <a:p>
                      <a:pPr algn="ctr"/>
                      <a:r>
                        <a:rPr lang="en-US" dirty="0" smtClean="0"/>
                        <a:t>2.37</a:t>
                      </a:r>
                      <a:endParaRPr lang="en-US" dirty="0"/>
                    </a:p>
                  </a:txBody>
                  <a:tcPr/>
                </a:tc>
                <a:tc>
                  <a:txBody>
                    <a:bodyPr/>
                    <a:lstStyle/>
                    <a:p>
                      <a:pPr algn="ctr"/>
                      <a:r>
                        <a:rPr lang="en-US" dirty="0" smtClean="0"/>
                        <a:t>66,990</a:t>
                      </a:r>
                      <a:endParaRPr lang="en-US" dirty="0"/>
                    </a:p>
                  </a:txBody>
                  <a:tcPr/>
                </a:tc>
                <a:tc>
                  <a:txBody>
                    <a:bodyPr/>
                    <a:lstStyle/>
                    <a:p>
                      <a:pPr algn="ctr"/>
                      <a:r>
                        <a:rPr lang="en-US" dirty="0" smtClean="0"/>
                        <a:t>37,470</a:t>
                      </a:r>
                      <a:endParaRPr lang="en-US" dirty="0"/>
                    </a:p>
                  </a:txBody>
                  <a:tcPr/>
                </a:tc>
                <a:tc>
                  <a:txBody>
                    <a:bodyPr/>
                    <a:lstStyle/>
                    <a:p>
                      <a:pPr algn="ctr"/>
                      <a:r>
                        <a:rPr lang="en-US" dirty="0" smtClean="0"/>
                        <a:t>1.79</a:t>
                      </a:r>
                      <a:endParaRPr lang="en-US" dirty="0"/>
                    </a:p>
                  </a:txBody>
                  <a:tcPr/>
                </a:tc>
              </a:tr>
              <a:tr h="370840">
                <a:tc>
                  <a:txBody>
                    <a:bodyPr/>
                    <a:lstStyle/>
                    <a:p>
                      <a:r>
                        <a:rPr lang="en-US" dirty="0" smtClean="0"/>
                        <a:t>O2 (</a:t>
                      </a:r>
                      <a:r>
                        <a:rPr lang="zh-CN" altLang="en-US" dirty="0" smtClean="0"/>
                        <a:t>完全</a:t>
                      </a:r>
                      <a:r>
                        <a:rPr lang="en-US" dirty="0" smtClean="0"/>
                        <a:t>)</a:t>
                      </a:r>
                      <a:endParaRPr lang="en-US" dirty="0"/>
                    </a:p>
                  </a:txBody>
                  <a:tcPr/>
                </a:tc>
                <a:tc>
                  <a:txBody>
                    <a:bodyPr/>
                    <a:lstStyle/>
                    <a:p>
                      <a:pPr algn="ctr"/>
                      <a:r>
                        <a:rPr lang="en-US" dirty="0" smtClean="0"/>
                        <a:t>2.38</a:t>
                      </a:r>
                      <a:endParaRPr lang="en-US" dirty="0"/>
                    </a:p>
                  </a:txBody>
                  <a:tcPr/>
                </a:tc>
                <a:tc>
                  <a:txBody>
                    <a:bodyPr/>
                    <a:lstStyle/>
                    <a:p>
                      <a:pPr algn="ctr"/>
                      <a:r>
                        <a:rPr lang="en-US" dirty="0" smtClean="0"/>
                        <a:t>66,521</a:t>
                      </a:r>
                      <a:endParaRPr lang="en-US" dirty="0"/>
                    </a:p>
                  </a:txBody>
                  <a:tcPr/>
                </a:tc>
                <a:tc>
                  <a:txBody>
                    <a:bodyPr/>
                    <a:lstStyle/>
                    <a:p>
                      <a:pPr algn="ctr"/>
                      <a:r>
                        <a:rPr lang="en-US" dirty="0" smtClean="0"/>
                        <a:t>39,993</a:t>
                      </a:r>
                      <a:endParaRPr lang="en-US" dirty="0"/>
                    </a:p>
                  </a:txBody>
                  <a:tcPr/>
                </a:tc>
                <a:tc>
                  <a:txBody>
                    <a:bodyPr/>
                    <a:lstStyle/>
                    <a:p>
                      <a:pPr algn="ctr"/>
                      <a:r>
                        <a:rPr lang="en-US" dirty="0" smtClean="0"/>
                        <a:t>1.66</a:t>
                      </a:r>
                      <a:endParaRPr lang="en-US" dirty="0"/>
                    </a:p>
                  </a:txBody>
                  <a:tcPr/>
                </a:tc>
              </a:tr>
              <a:tr h="370840">
                <a:tc>
                  <a:txBody>
                    <a:bodyPr/>
                    <a:lstStyle/>
                    <a:p>
                      <a:r>
                        <a:rPr lang="en-US" dirty="0" smtClean="0"/>
                        <a:t>O3 (</a:t>
                      </a:r>
                      <a:r>
                        <a:rPr lang="zh-CN" altLang="en-US" dirty="0" smtClean="0"/>
                        <a:t>过程集成</a:t>
                      </a:r>
                      <a:r>
                        <a:rPr lang="en-US" baseline="0" dirty="0" smtClean="0"/>
                        <a:t>)</a:t>
                      </a:r>
                      <a:endParaRPr lang="en-US" dirty="0"/>
                    </a:p>
                  </a:txBody>
                  <a:tcPr/>
                </a:tc>
                <a:tc>
                  <a:txBody>
                    <a:bodyPr/>
                    <a:lstStyle/>
                    <a:p>
                      <a:pPr algn="ctr"/>
                      <a:r>
                        <a:rPr lang="en-US" dirty="0" smtClean="0"/>
                        <a:t>2.41</a:t>
                      </a:r>
                      <a:endParaRPr lang="en-US" dirty="0"/>
                    </a:p>
                  </a:txBody>
                  <a:tcPr/>
                </a:tc>
                <a:tc>
                  <a:txBody>
                    <a:bodyPr/>
                    <a:lstStyle/>
                    <a:p>
                      <a:pPr algn="ctr"/>
                      <a:r>
                        <a:rPr lang="en-US" dirty="0" smtClean="0"/>
                        <a:t>65,747</a:t>
                      </a:r>
                      <a:endParaRPr lang="en-US" dirty="0"/>
                    </a:p>
                  </a:txBody>
                  <a:tcPr/>
                </a:tc>
                <a:tc>
                  <a:txBody>
                    <a:bodyPr/>
                    <a:lstStyle/>
                    <a:p>
                      <a:pPr algn="ctr"/>
                      <a:r>
                        <a:rPr lang="en-US" dirty="0" smtClean="0"/>
                        <a:t>44,993</a:t>
                      </a:r>
                      <a:endParaRPr lang="en-US" dirty="0"/>
                    </a:p>
                  </a:txBody>
                  <a:tcPr/>
                </a:tc>
                <a:tc>
                  <a:txBody>
                    <a:bodyPr/>
                    <a:lstStyle/>
                    <a:p>
                      <a:pPr algn="ctr"/>
                      <a:r>
                        <a:rPr lang="en-US" dirty="0" smtClean="0"/>
                        <a:t>1.46</a:t>
                      </a:r>
                      <a:endParaRPr lang="en-US" dirty="0"/>
                    </a:p>
                  </a:txBody>
                  <a:tcPr/>
                </a:tc>
              </a:tr>
            </a:tbl>
          </a:graphicData>
        </a:graphic>
      </p:graphicFrame>
      <p:sp>
        <p:nvSpPr>
          <p:cNvPr id="6" name="Content Placeholder 2"/>
          <p:cNvSpPr txBox="1"/>
          <p:nvPr/>
        </p:nvSpPr>
        <p:spPr bwMode="auto">
          <a:xfrm>
            <a:off x="533400" y="4895108"/>
            <a:ext cx="8153400" cy="1048492"/>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Char char="q"/>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没有优化的代码具有最好的</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CPI</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，使用</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O1</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优化的代码具有最少的指令数，但是</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O3</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优化的执行速度最快，这是为什么？</a:t>
            </a:r>
            <a:endParaRPr kumimoji="0" lang="en-US" sz="20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zh-CN" dirty="0" smtClean="0">
                <a:latin typeface="宋体" panose="02010600030101010101" pitchFamily="2" charset="-122"/>
                <a:ea typeface="宋体" panose="02010600030101010101" pitchFamily="2" charset="-122"/>
              </a:rPr>
              <a:t>Java</a:t>
            </a:r>
            <a:r>
              <a:rPr lang="zh-CN" altLang="en-US" dirty="0" smtClean="0">
                <a:latin typeface="宋体" panose="02010600030101010101" pitchFamily="2" charset="-122"/>
                <a:ea typeface="宋体" panose="02010600030101010101" pitchFamily="2" charset="-122"/>
              </a:rPr>
              <a:t>的翻译层次</a:t>
            </a:r>
            <a:endParaRPr lang="en-US" dirty="0">
              <a:latin typeface="宋体" panose="02010600030101010101" pitchFamily="2" charset="-122"/>
              <a:ea typeface="宋体" panose="02010600030101010101" pitchFamily="2" charset="-122"/>
            </a:endParaRPr>
          </a:p>
        </p:txBody>
      </p:sp>
      <p:sp>
        <p:nvSpPr>
          <p:cNvPr id="411651" name="Rectangle 3"/>
          <p:cNvSpPr>
            <a:spLocks noChangeArrowheads="1"/>
          </p:cNvSpPr>
          <p:nvPr/>
        </p:nvSpPr>
        <p:spPr bwMode="auto">
          <a:xfrm>
            <a:off x="685800" y="1447800"/>
            <a:ext cx="1828800" cy="381000"/>
          </a:xfrm>
          <a:prstGeom prst="rect">
            <a:avLst/>
          </a:prstGeom>
          <a:noFill/>
          <a:ln w="12700">
            <a:solidFill>
              <a:schemeClr val="tx1"/>
            </a:solidFill>
            <a:miter lim="800000"/>
          </a:ln>
          <a:effectLst/>
        </p:spPr>
        <p:txBody>
          <a:bodyPr wrap="none" anchor="ctr"/>
          <a:lstStyle/>
          <a:p>
            <a:endParaRPr lang="en-US"/>
          </a:p>
        </p:txBody>
      </p:sp>
      <p:sp>
        <p:nvSpPr>
          <p:cNvPr id="411652" name="Text Box 4"/>
          <p:cNvSpPr txBox="1">
            <a:spLocks noChangeArrowheads="1"/>
          </p:cNvSpPr>
          <p:nvPr/>
        </p:nvSpPr>
        <p:spPr bwMode="auto">
          <a:xfrm>
            <a:off x="843091" y="1447800"/>
            <a:ext cx="1197764" cy="369332"/>
          </a:xfrm>
          <a:prstGeom prst="rect">
            <a:avLst/>
          </a:prstGeom>
          <a:noFill/>
          <a:ln w="12700">
            <a:noFill/>
            <a:miter lim="800000"/>
          </a:ln>
          <a:effectLst/>
        </p:spPr>
        <p:txBody>
          <a:bodyPr wrap="none">
            <a:spAutoFit/>
          </a:bodyPr>
          <a:lstStyle/>
          <a:p>
            <a:r>
              <a:rPr lang="en-US" dirty="0" smtClean="0">
                <a:solidFill>
                  <a:schemeClr val="tx1"/>
                </a:solidFill>
              </a:rPr>
              <a:t>Java </a:t>
            </a:r>
            <a:r>
              <a:rPr lang="zh-CN" altLang="en-US" dirty="0">
                <a:solidFill>
                  <a:schemeClr val="tx1"/>
                </a:solidFill>
              </a:rPr>
              <a:t>程序</a:t>
            </a:r>
            <a:endParaRPr lang="en-US" dirty="0">
              <a:solidFill>
                <a:schemeClr val="tx1"/>
              </a:solidFill>
            </a:endParaRPr>
          </a:p>
        </p:txBody>
      </p:sp>
      <p:sp>
        <p:nvSpPr>
          <p:cNvPr id="411654" name="Oval 6"/>
          <p:cNvSpPr>
            <a:spLocks noChangeArrowheads="1"/>
          </p:cNvSpPr>
          <p:nvPr/>
        </p:nvSpPr>
        <p:spPr bwMode="auto">
          <a:xfrm>
            <a:off x="1295400" y="2057400"/>
            <a:ext cx="1524000" cy="457200"/>
          </a:xfrm>
          <a:prstGeom prst="ellipse">
            <a:avLst/>
          </a:prstGeom>
          <a:noFill/>
          <a:ln w="12700">
            <a:solidFill>
              <a:schemeClr val="tx1"/>
            </a:solidFill>
            <a:round/>
          </a:ln>
          <a:effectLst/>
        </p:spPr>
        <p:txBody>
          <a:bodyPr wrap="none" anchor="ctr"/>
          <a:lstStyle/>
          <a:p>
            <a:endParaRPr lang="en-US"/>
          </a:p>
        </p:txBody>
      </p:sp>
      <p:sp>
        <p:nvSpPr>
          <p:cNvPr id="411655" name="Text Box 7"/>
          <p:cNvSpPr txBox="1">
            <a:spLocks noChangeArrowheads="1"/>
          </p:cNvSpPr>
          <p:nvPr/>
        </p:nvSpPr>
        <p:spPr bwMode="auto">
          <a:xfrm>
            <a:off x="1524000" y="2133600"/>
            <a:ext cx="877163" cy="369332"/>
          </a:xfrm>
          <a:prstGeom prst="rect">
            <a:avLst/>
          </a:prstGeom>
          <a:noFill/>
          <a:ln w="12700">
            <a:noFill/>
            <a:miter lim="800000"/>
          </a:ln>
          <a:effectLst/>
        </p:spPr>
        <p:txBody>
          <a:bodyPr wrap="none">
            <a:spAutoFit/>
          </a:bodyPr>
          <a:lstStyle/>
          <a:p>
            <a:r>
              <a:rPr lang="zh-CN" altLang="en-US" dirty="0" smtClean="0">
                <a:solidFill>
                  <a:schemeClr val="tx1"/>
                </a:solidFill>
              </a:rPr>
              <a:t>编译器</a:t>
            </a:r>
            <a:endParaRPr lang="en-US" dirty="0">
              <a:solidFill>
                <a:schemeClr val="tx1"/>
              </a:solidFill>
            </a:endParaRPr>
          </a:p>
        </p:txBody>
      </p:sp>
      <p:sp>
        <p:nvSpPr>
          <p:cNvPr id="411656" name="Line 8"/>
          <p:cNvSpPr>
            <a:spLocks noChangeShapeType="1"/>
          </p:cNvSpPr>
          <p:nvPr/>
        </p:nvSpPr>
        <p:spPr bwMode="auto">
          <a:xfrm>
            <a:off x="1524000" y="1828800"/>
            <a:ext cx="228600" cy="228600"/>
          </a:xfrm>
          <a:prstGeom prst="line">
            <a:avLst/>
          </a:prstGeom>
          <a:noFill/>
          <a:ln w="12700">
            <a:solidFill>
              <a:schemeClr val="tx1"/>
            </a:solidFill>
            <a:round/>
            <a:tailEnd type="triangle" w="med" len="med"/>
          </a:ln>
          <a:effectLst/>
        </p:spPr>
        <p:txBody>
          <a:bodyPr/>
          <a:lstStyle/>
          <a:p>
            <a:endParaRPr lang="en-US"/>
          </a:p>
        </p:txBody>
      </p:sp>
      <p:sp>
        <p:nvSpPr>
          <p:cNvPr id="411657" name="Line 9"/>
          <p:cNvSpPr>
            <a:spLocks noChangeShapeType="1"/>
          </p:cNvSpPr>
          <p:nvPr/>
        </p:nvSpPr>
        <p:spPr bwMode="auto">
          <a:xfrm>
            <a:off x="2133600" y="2514600"/>
            <a:ext cx="228600" cy="228600"/>
          </a:xfrm>
          <a:prstGeom prst="line">
            <a:avLst/>
          </a:prstGeom>
          <a:noFill/>
          <a:ln w="12700">
            <a:solidFill>
              <a:schemeClr val="tx1"/>
            </a:solidFill>
            <a:round/>
            <a:tailEnd type="triangle" w="med" len="med"/>
          </a:ln>
          <a:effectLst/>
        </p:spPr>
        <p:txBody>
          <a:bodyPr/>
          <a:lstStyle/>
          <a:p>
            <a:endParaRPr lang="en-US"/>
          </a:p>
        </p:txBody>
      </p:sp>
      <p:grpSp>
        <p:nvGrpSpPr>
          <p:cNvPr id="3" name="Group 10"/>
          <p:cNvGrpSpPr/>
          <p:nvPr/>
        </p:nvGrpSpPr>
        <p:grpSpPr bwMode="auto">
          <a:xfrm>
            <a:off x="685800" y="2743204"/>
            <a:ext cx="3485865" cy="384493"/>
            <a:chOff x="1296" y="1392"/>
            <a:chExt cx="1839" cy="173"/>
          </a:xfrm>
        </p:grpSpPr>
        <p:sp>
          <p:nvSpPr>
            <p:cNvPr id="411659" name="Rectangle 11"/>
            <p:cNvSpPr>
              <a:spLocks noChangeArrowheads="1"/>
            </p:cNvSpPr>
            <p:nvPr/>
          </p:nvSpPr>
          <p:spPr bwMode="auto">
            <a:xfrm>
              <a:off x="1296" y="1392"/>
              <a:ext cx="1839" cy="171"/>
            </a:xfrm>
            <a:prstGeom prst="rect">
              <a:avLst/>
            </a:prstGeom>
            <a:noFill/>
            <a:ln w="12700">
              <a:solidFill>
                <a:schemeClr val="tx1"/>
              </a:solidFill>
              <a:miter lim="800000"/>
            </a:ln>
            <a:effectLst/>
          </p:spPr>
          <p:txBody>
            <a:bodyPr wrap="none" anchor="ctr"/>
            <a:lstStyle/>
            <a:p>
              <a:endParaRPr lang="en-US"/>
            </a:p>
          </p:txBody>
        </p:sp>
        <p:sp>
          <p:nvSpPr>
            <p:cNvPr id="411660" name="Text Box 12"/>
            <p:cNvSpPr txBox="1">
              <a:spLocks noChangeArrowheads="1"/>
            </p:cNvSpPr>
            <p:nvPr/>
          </p:nvSpPr>
          <p:spPr bwMode="auto">
            <a:xfrm>
              <a:off x="1380" y="1399"/>
              <a:ext cx="1234" cy="166"/>
            </a:xfrm>
            <a:prstGeom prst="rect">
              <a:avLst/>
            </a:prstGeom>
            <a:noFill/>
            <a:ln w="12700">
              <a:noFill/>
              <a:miter lim="800000"/>
            </a:ln>
            <a:effectLst/>
          </p:spPr>
          <p:txBody>
            <a:bodyPr wrap="none">
              <a:spAutoFit/>
            </a:bodyPr>
            <a:lstStyle/>
            <a:p>
              <a:r>
                <a:rPr lang="zh-CN" altLang="en-US" dirty="0">
                  <a:solidFill>
                    <a:schemeClr val="tx1"/>
                  </a:solidFill>
                </a:rPr>
                <a:t>类文件</a:t>
              </a:r>
              <a:r>
                <a:rPr lang="en-US" dirty="0" smtClean="0">
                  <a:solidFill>
                    <a:schemeClr val="tx1"/>
                  </a:solidFill>
                </a:rPr>
                <a:t> (Java </a:t>
              </a:r>
              <a:r>
                <a:rPr lang="zh-CN" altLang="en-US" dirty="0" smtClean="0">
                  <a:solidFill>
                    <a:schemeClr val="tx1"/>
                  </a:solidFill>
                </a:rPr>
                <a:t>字节码</a:t>
              </a:r>
              <a:r>
                <a:rPr lang="en-US" dirty="0" smtClean="0">
                  <a:solidFill>
                    <a:schemeClr val="tx1"/>
                  </a:solidFill>
                </a:rPr>
                <a:t>)</a:t>
              </a:r>
              <a:endParaRPr lang="en-US" dirty="0">
                <a:solidFill>
                  <a:schemeClr val="tx1"/>
                </a:solidFill>
              </a:endParaRPr>
            </a:p>
          </p:txBody>
        </p:sp>
      </p:grpSp>
      <p:sp>
        <p:nvSpPr>
          <p:cNvPr id="411663" name="Oval 15"/>
          <p:cNvSpPr>
            <a:spLocks noChangeArrowheads="1"/>
          </p:cNvSpPr>
          <p:nvPr/>
        </p:nvSpPr>
        <p:spPr bwMode="auto">
          <a:xfrm>
            <a:off x="1828800" y="3657600"/>
            <a:ext cx="2286000" cy="762000"/>
          </a:xfrm>
          <a:prstGeom prst="ellipse">
            <a:avLst/>
          </a:prstGeom>
          <a:noFill/>
          <a:ln w="12700">
            <a:solidFill>
              <a:schemeClr val="tx1"/>
            </a:solidFill>
            <a:round/>
          </a:ln>
          <a:effectLst/>
        </p:spPr>
        <p:txBody>
          <a:bodyPr wrap="none" anchor="ctr"/>
          <a:lstStyle/>
          <a:p>
            <a:endParaRPr lang="en-US"/>
          </a:p>
        </p:txBody>
      </p:sp>
      <p:sp>
        <p:nvSpPr>
          <p:cNvPr id="411664" name="Text Box 16"/>
          <p:cNvSpPr txBox="1">
            <a:spLocks noChangeArrowheads="1"/>
          </p:cNvSpPr>
          <p:nvPr/>
        </p:nvSpPr>
        <p:spPr bwMode="auto">
          <a:xfrm>
            <a:off x="1981200" y="3733800"/>
            <a:ext cx="1981202" cy="646331"/>
          </a:xfrm>
          <a:prstGeom prst="rect">
            <a:avLst/>
          </a:prstGeom>
          <a:noFill/>
          <a:ln w="12700">
            <a:noFill/>
            <a:miter lim="800000"/>
          </a:ln>
          <a:effectLst/>
        </p:spPr>
        <p:txBody>
          <a:bodyPr wrap="square">
            <a:spAutoFit/>
          </a:bodyPr>
          <a:lstStyle/>
          <a:p>
            <a:pPr algn="ctr"/>
            <a:r>
              <a:rPr lang="zh-CN" altLang="en-US" dirty="0" smtClean="0">
                <a:solidFill>
                  <a:schemeClr val="tx1"/>
                </a:solidFill>
              </a:rPr>
              <a:t>即时</a:t>
            </a:r>
            <a:endParaRPr lang="en-US" altLang="zh-CN" dirty="0" smtClean="0">
              <a:solidFill>
                <a:schemeClr val="tx1"/>
              </a:solidFill>
            </a:endParaRPr>
          </a:p>
          <a:p>
            <a:pPr algn="ctr"/>
            <a:r>
              <a:rPr lang="zh-CN" altLang="en-US" dirty="0" smtClean="0">
                <a:solidFill>
                  <a:schemeClr val="tx1"/>
                </a:solidFill>
              </a:rPr>
              <a:t>编译器</a:t>
            </a:r>
            <a:endParaRPr lang="en-US" dirty="0">
              <a:solidFill>
                <a:schemeClr val="tx1"/>
              </a:solidFill>
            </a:endParaRPr>
          </a:p>
        </p:txBody>
      </p:sp>
      <p:sp>
        <p:nvSpPr>
          <p:cNvPr id="411665" name="Line 17"/>
          <p:cNvSpPr>
            <a:spLocks noChangeShapeType="1"/>
          </p:cNvSpPr>
          <p:nvPr/>
        </p:nvSpPr>
        <p:spPr bwMode="auto">
          <a:xfrm flipH="1">
            <a:off x="2895600" y="3124200"/>
            <a:ext cx="228600" cy="533400"/>
          </a:xfrm>
          <a:prstGeom prst="line">
            <a:avLst/>
          </a:prstGeom>
          <a:noFill/>
          <a:ln w="12700">
            <a:solidFill>
              <a:schemeClr val="tx1"/>
            </a:solidFill>
            <a:round/>
            <a:tailEnd type="triangle" w="med" len="med"/>
          </a:ln>
          <a:effectLst/>
        </p:spPr>
        <p:txBody>
          <a:bodyPr/>
          <a:lstStyle/>
          <a:p>
            <a:endParaRPr lang="en-US"/>
          </a:p>
        </p:txBody>
      </p:sp>
      <p:sp>
        <p:nvSpPr>
          <p:cNvPr id="411666" name="Line 18"/>
          <p:cNvSpPr>
            <a:spLocks noChangeShapeType="1"/>
          </p:cNvSpPr>
          <p:nvPr/>
        </p:nvSpPr>
        <p:spPr bwMode="auto">
          <a:xfrm>
            <a:off x="3276600" y="4419600"/>
            <a:ext cx="381000" cy="533400"/>
          </a:xfrm>
          <a:prstGeom prst="line">
            <a:avLst/>
          </a:prstGeom>
          <a:noFill/>
          <a:ln w="12700">
            <a:solidFill>
              <a:schemeClr val="tx1"/>
            </a:solidFill>
            <a:round/>
            <a:tailEnd type="triangle" w="med" len="med"/>
          </a:ln>
          <a:effectLst/>
        </p:spPr>
        <p:txBody>
          <a:bodyPr/>
          <a:lstStyle/>
          <a:p>
            <a:endParaRPr lang="en-US"/>
          </a:p>
        </p:txBody>
      </p:sp>
      <p:sp>
        <p:nvSpPr>
          <p:cNvPr id="411667" name="Rectangle 19"/>
          <p:cNvSpPr>
            <a:spLocks noChangeArrowheads="1"/>
          </p:cNvSpPr>
          <p:nvPr/>
        </p:nvSpPr>
        <p:spPr bwMode="auto">
          <a:xfrm>
            <a:off x="2819400" y="5029200"/>
            <a:ext cx="4495800" cy="381000"/>
          </a:xfrm>
          <a:prstGeom prst="rect">
            <a:avLst/>
          </a:prstGeom>
          <a:noFill/>
          <a:ln w="12700">
            <a:solidFill>
              <a:schemeClr val="tx1"/>
            </a:solidFill>
            <a:miter lim="800000"/>
          </a:ln>
          <a:effectLst/>
        </p:spPr>
        <p:txBody>
          <a:bodyPr wrap="none" anchor="ctr"/>
          <a:lstStyle/>
          <a:p>
            <a:endParaRPr lang="en-US"/>
          </a:p>
        </p:txBody>
      </p:sp>
      <p:sp>
        <p:nvSpPr>
          <p:cNvPr id="411668" name="Text Box 20"/>
          <p:cNvSpPr txBox="1">
            <a:spLocks noChangeArrowheads="1"/>
          </p:cNvSpPr>
          <p:nvPr/>
        </p:nvSpPr>
        <p:spPr bwMode="auto">
          <a:xfrm>
            <a:off x="2971800" y="5029200"/>
            <a:ext cx="3429144" cy="369332"/>
          </a:xfrm>
          <a:prstGeom prst="rect">
            <a:avLst/>
          </a:prstGeom>
          <a:noFill/>
          <a:ln w="12700">
            <a:noFill/>
            <a:miter lim="800000"/>
          </a:ln>
          <a:effectLst/>
        </p:spPr>
        <p:txBody>
          <a:bodyPr wrap="none">
            <a:spAutoFit/>
          </a:bodyPr>
          <a:lstStyle/>
          <a:p>
            <a:r>
              <a:rPr lang="zh-CN" altLang="en-US" dirty="0" smtClean="0">
                <a:solidFill>
                  <a:schemeClr val="tx1"/>
                </a:solidFill>
              </a:rPr>
              <a:t>已编译好的</a:t>
            </a:r>
            <a:r>
              <a:rPr lang="en-US" altLang="zh-CN" dirty="0" smtClean="0">
                <a:solidFill>
                  <a:schemeClr val="tx1"/>
                </a:solidFill>
              </a:rPr>
              <a:t>Java</a:t>
            </a:r>
            <a:r>
              <a:rPr lang="zh-CN" altLang="en-US" dirty="0" smtClean="0">
                <a:solidFill>
                  <a:schemeClr val="tx1"/>
                </a:solidFill>
              </a:rPr>
              <a:t>方法 </a:t>
            </a:r>
            <a:r>
              <a:rPr lang="en-US" dirty="0" smtClean="0">
                <a:solidFill>
                  <a:schemeClr val="tx1"/>
                </a:solidFill>
              </a:rPr>
              <a:t>(</a:t>
            </a:r>
            <a:r>
              <a:rPr lang="zh-CN" altLang="en-US" dirty="0" smtClean="0">
                <a:solidFill>
                  <a:schemeClr val="tx1"/>
                </a:solidFill>
              </a:rPr>
              <a:t>机器语言</a:t>
            </a:r>
            <a:r>
              <a:rPr lang="en-US" dirty="0" smtClean="0">
                <a:solidFill>
                  <a:schemeClr val="tx1"/>
                </a:solidFill>
              </a:rPr>
              <a:t>)</a:t>
            </a:r>
            <a:endParaRPr lang="en-US" dirty="0">
              <a:solidFill>
                <a:schemeClr val="tx1"/>
              </a:solidFill>
            </a:endParaRPr>
          </a:p>
        </p:txBody>
      </p:sp>
      <p:grpSp>
        <p:nvGrpSpPr>
          <p:cNvPr id="45" name="Group 10"/>
          <p:cNvGrpSpPr/>
          <p:nvPr/>
        </p:nvGrpSpPr>
        <p:grpSpPr bwMode="auto">
          <a:xfrm>
            <a:off x="4343400" y="2743201"/>
            <a:ext cx="4250381" cy="385407"/>
            <a:chOff x="1296" y="1392"/>
            <a:chExt cx="1839" cy="175"/>
          </a:xfrm>
        </p:grpSpPr>
        <p:sp>
          <p:nvSpPr>
            <p:cNvPr id="46" name="Rectangle 11"/>
            <p:cNvSpPr>
              <a:spLocks noChangeArrowheads="1"/>
            </p:cNvSpPr>
            <p:nvPr/>
          </p:nvSpPr>
          <p:spPr bwMode="auto">
            <a:xfrm>
              <a:off x="1296" y="1392"/>
              <a:ext cx="1839" cy="171"/>
            </a:xfrm>
            <a:prstGeom prst="rect">
              <a:avLst/>
            </a:prstGeom>
            <a:noFill/>
            <a:ln w="12700">
              <a:solidFill>
                <a:schemeClr val="tx1"/>
              </a:solidFill>
              <a:miter lim="800000"/>
            </a:ln>
            <a:effectLst/>
          </p:spPr>
          <p:txBody>
            <a:bodyPr wrap="none" anchor="ctr"/>
            <a:lstStyle/>
            <a:p>
              <a:endParaRPr lang="en-US"/>
            </a:p>
          </p:txBody>
        </p:sp>
        <p:sp>
          <p:nvSpPr>
            <p:cNvPr id="47" name="Text Box 12"/>
            <p:cNvSpPr txBox="1">
              <a:spLocks noChangeArrowheads="1"/>
            </p:cNvSpPr>
            <p:nvPr/>
          </p:nvSpPr>
          <p:spPr bwMode="auto">
            <a:xfrm>
              <a:off x="1380" y="1399"/>
              <a:ext cx="1112" cy="168"/>
            </a:xfrm>
            <a:prstGeom prst="rect">
              <a:avLst/>
            </a:prstGeom>
            <a:noFill/>
            <a:ln w="12700">
              <a:noFill/>
              <a:miter lim="800000"/>
            </a:ln>
            <a:effectLst/>
          </p:spPr>
          <p:txBody>
            <a:bodyPr wrap="none">
              <a:spAutoFit/>
            </a:bodyPr>
            <a:lstStyle/>
            <a:p>
              <a:r>
                <a:rPr lang="en-US" dirty="0" smtClean="0">
                  <a:solidFill>
                    <a:schemeClr val="tx1"/>
                  </a:solidFill>
                </a:rPr>
                <a:t>Java </a:t>
              </a:r>
              <a:r>
                <a:rPr lang="zh-CN" altLang="en-US" dirty="0" smtClean="0">
                  <a:solidFill>
                    <a:schemeClr val="tx1"/>
                  </a:solidFill>
                </a:rPr>
                <a:t>库例程 </a:t>
              </a:r>
              <a:r>
                <a:rPr lang="en-US" dirty="0" smtClean="0">
                  <a:solidFill>
                    <a:schemeClr val="tx1"/>
                  </a:solidFill>
                </a:rPr>
                <a:t>(</a:t>
              </a:r>
              <a:r>
                <a:rPr lang="zh-CN" altLang="en-US" dirty="0" smtClean="0">
                  <a:solidFill>
                    <a:schemeClr val="tx1"/>
                  </a:solidFill>
                </a:rPr>
                <a:t>机器语言</a:t>
              </a:r>
              <a:r>
                <a:rPr lang="en-US" dirty="0" smtClean="0">
                  <a:solidFill>
                    <a:schemeClr val="tx1"/>
                  </a:solidFill>
                </a:rPr>
                <a:t>)</a:t>
              </a:r>
              <a:endParaRPr lang="en-US" dirty="0">
                <a:solidFill>
                  <a:schemeClr val="tx1"/>
                </a:solidFill>
              </a:endParaRPr>
            </a:p>
          </p:txBody>
        </p:sp>
      </p:grpSp>
      <p:sp>
        <p:nvSpPr>
          <p:cNvPr id="48" name="Oval 15"/>
          <p:cNvSpPr>
            <a:spLocks noChangeArrowheads="1"/>
          </p:cNvSpPr>
          <p:nvPr/>
        </p:nvSpPr>
        <p:spPr bwMode="auto">
          <a:xfrm>
            <a:off x="4953000" y="3657600"/>
            <a:ext cx="2286000" cy="762000"/>
          </a:xfrm>
          <a:prstGeom prst="ellipse">
            <a:avLst/>
          </a:prstGeom>
          <a:noFill/>
          <a:ln w="12700">
            <a:solidFill>
              <a:schemeClr val="tx1"/>
            </a:solidFill>
            <a:round/>
          </a:ln>
          <a:effectLst/>
        </p:spPr>
        <p:txBody>
          <a:bodyPr wrap="none" anchor="ctr"/>
          <a:lstStyle/>
          <a:p>
            <a:endParaRPr lang="en-US"/>
          </a:p>
        </p:txBody>
      </p:sp>
      <p:sp>
        <p:nvSpPr>
          <p:cNvPr id="49" name="Text Box 16"/>
          <p:cNvSpPr txBox="1">
            <a:spLocks noChangeArrowheads="1"/>
          </p:cNvSpPr>
          <p:nvPr/>
        </p:nvSpPr>
        <p:spPr bwMode="auto">
          <a:xfrm>
            <a:off x="5105400" y="3733800"/>
            <a:ext cx="1981202" cy="646331"/>
          </a:xfrm>
          <a:prstGeom prst="rect">
            <a:avLst/>
          </a:prstGeom>
          <a:noFill/>
          <a:ln w="12700">
            <a:noFill/>
            <a:miter lim="800000"/>
          </a:ln>
          <a:effectLst/>
        </p:spPr>
        <p:txBody>
          <a:bodyPr wrap="square">
            <a:spAutoFit/>
          </a:bodyPr>
          <a:lstStyle/>
          <a:p>
            <a:pPr algn="ctr"/>
            <a:r>
              <a:rPr lang="en-US" dirty="0" smtClean="0">
                <a:solidFill>
                  <a:schemeClr val="tx1"/>
                </a:solidFill>
              </a:rPr>
              <a:t>Java</a:t>
            </a:r>
            <a:endParaRPr lang="en-US" dirty="0" smtClean="0">
              <a:solidFill>
                <a:schemeClr val="tx1"/>
              </a:solidFill>
            </a:endParaRPr>
          </a:p>
          <a:p>
            <a:pPr algn="ctr"/>
            <a:r>
              <a:rPr lang="en-US" dirty="0" smtClean="0">
                <a:solidFill>
                  <a:schemeClr val="tx1"/>
                </a:solidFill>
              </a:rPr>
              <a:t> </a:t>
            </a:r>
            <a:r>
              <a:rPr lang="zh-CN" altLang="en-US" dirty="0">
                <a:solidFill>
                  <a:schemeClr val="tx1"/>
                </a:solidFill>
              </a:rPr>
              <a:t>虚拟机</a:t>
            </a:r>
            <a:endParaRPr lang="en-US" dirty="0">
              <a:solidFill>
                <a:schemeClr val="tx1"/>
              </a:solidFill>
            </a:endParaRPr>
          </a:p>
        </p:txBody>
      </p:sp>
      <p:sp>
        <p:nvSpPr>
          <p:cNvPr id="50" name="Line 17"/>
          <p:cNvSpPr>
            <a:spLocks noChangeShapeType="1"/>
          </p:cNvSpPr>
          <p:nvPr/>
        </p:nvSpPr>
        <p:spPr bwMode="auto">
          <a:xfrm>
            <a:off x="3886200" y="3124200"/>
            <a:ext cx="1828800" cy="533400"/>
          </a:xfrm>
          <a:prstGeom prst="line">
            <a:avLst/>
          </a:prstGeom>
          <a:noFill/>
          <a:ln w="12700">
            <a:solidFill>
              <a:schemeClr val="tx1"/>
            </a:solidFill>
            <a:round/>
            <a:tailEnd type="triangle" w="med" len="med"/>
          </a:ln>
          <a:effectLst/>
        </p:spPr>
        <p:txBody>
          <a:bodyPr/>
          <a:lstStyle/>
          <a:p>
            <a:endParaRPr lang="en-US"/>
          </a:p>
        </p:txBody>
      </p:sp>
      <p:sp>
        <p:nvSpPr>
          <p:cNvPr id="51" name="Line 17"/>
          <p:cNvSpPr>
            <a:spLocks noChangeShapeType="1"/>
          </p:cNvSpPr>
          <p:nvPr/>
        </p:nvSpPr>
        <p:spPr bwMode="auto">
          <a:xfrm flipH="1">
            <a:off x="6553200" y="3124200"/>
            <a:ext cx="228600" cy="533400"/>
          </a:xfrm>
          <a:prstGeom prst="line">
            <a:avLst/>
          </a:prstGeom>
          <a:noFill/>
          <a:ln w="12700">
            <a:solidFill>
              <a:schemeClr val="tx1"/>
            </a:solidFill>
            <a:round/>
            <a:tailEnd type="triangle" w="med" len="med"/>
          </a:ln>
          <a:effectLst/>
        </p:spPr>
        <p:txBody>
          <a:bodyPr/>
          <a:lstStyle/>
          <a:p>
            <a:endParaRPr lang="en-US"/>
          </a:p>
        </p:txBody>
      </p:sp>
      <p:sp>
        <p:nvSpPr>
          <p:cNvPr id="52" name="Line 17"/>
          <p:cNvSpPr>
            <a:spLocks noChangeShapeType="1"/>
          </p:cNvSpPr>
          <p:nvPr/>
        </p:nvSpPr>
        <p:spPr bwMode="auto">
          <a:xfrm flipH="1">
            <a:off x="5715000" y="4419600"/>
            <a:ext cx="228600" cy="533400"/>
          </a:xfrm>
          <a:prstGeom prst="line">
            <a:avLst/>
          </a:prstGeom>
          <a:noFill/>
          <a:ln w="12700">
            <a:solidFill>
              <a:schemeClr val="tx1"/>
            </a:solidFill>
            <a:rou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宋体" panose="02010600030101010101" pitchFamily="2" charset="-122"/>
                <a:ea typeface="宋体" panose="02010600030101010101" pitchFamily="2" charset="-122"/>
              </a:rPr>
              <a:t>C</a:t>
            </a:r>
            <a:r>
              <a:rPr lang="zh-CN" altLang="en-US" dirty="0" smtClean="0">
                <a:latin typeface="宋体" panose="02010600030101010101" pitchFamily="2" charset="-122"/>
                <a:ea typeface="宋体" panose="02010600030101010101" pitchFamily="2" charset="-122"/>
              </a:rPr>
              <a:t>排序</a:t>
            </a:r>
            <a:r>
              <a:rPr lang="en-US" dirty="0" smtClean="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vs </a:t>
            </a:r>
            <a:r>
              <a:rPr lang="en-US" dirty="0" smtClean="0">
                <a:latin typeface="宋体" panose="02010600030101010101" pitchFamily="2" charset="-122"/>
                <a:ea typeface="宋体" panose="02010600030101010101" pitchFamily="2" charset="-122"/>
              </a:rPr>
              <a:t>Java</a:t>
            </a:r>
            <a:r>
              <a:rPr lang="zh-CN" altLang="en-US" dirty="0" smtClean="0">
                <a:latin typeface="宋体" panose="02010600030101010101" pitchFamily="2" charset="-122"/>
                <a:ea typeface="宋体" panose="02010600030101010101" pitchFamily="2" charset="-122"/>
              </a:rPr>
              <a:t>排序</a:t>
            </a:r>
            <a:endParaRPr lang="en-US" dirty="0">
              <a:latin typeface="宋体" panose="02010600030101010101" pitchFamily="2" charset="-122"/>
              <a:ea typeface="宋体" panose="02010600030101010101" pitchFamily="2" charset="-122"/>
            </a:endParaRPr>
          </a:p>
        </p:txBody>
      </p:sp>
      <p:sp>
        <p:nvSpPr>
          <p:cNvPr id="3" name="Content Placeholder 2"/>
          <p:cNvSpPr>
            <a:spLocks noGrp="1"/>
          </p:cNvSpPr>
          <p:nvPr>
            <p:ph idx="1"/>
          </p:nvPr>
        </p:nvSpPr>
        <p:spPr>
          <a:xfrm>
            <a:off x="533400" y="914400"/>
            <a:ext cx="8153400" cy="768415"/>
          </a:xfrm>
        </p:spPr>
        <p:txBody>
          <a:bodyPr/>
          <a:lstStyle/>
          <a:p>
            <a:r>
              <a:rPr lang="zh-CN" altLang="en-US" dirty="0" smtClean="0"/>
              <a:t>比较</a:t>
            </a:r>
            <a:r>
              <a:rPr lang="en-US" altLang="zh-CN" dirty="0" smtClean="0"/>
              <a:t>C</a:t>
            </a:r>
            <a:r>
              <a:rPr lang="zh-CN" altLang="en-US" dirty="0" smtClean="0"/>
              <a:t>排序算法和</a:t>
            </a:r>
            <a:r>
              <a:rPr lang="en-US" altLang="zh-CN" dirty="0" smtClean="0"/>
              <a:t>Java</a:t>
            </a:r>
            <a:r>
              <a:rPr lang="zh-CN" altLang="en-US" dirty="0" smtClean="0"/>
              <a:t>排序算法的性能</a:t>
            </a:r>
            <a:endParaRPr lang="en-US" dirty="0" smtClean="0"/>
          </a:p>
          <a:p>
            <a:pPr lvl="1"/>
            <a:r>
              <a:rPr lang="en-US" altLang="zh-CN" dirty="0" smtClean="0"/>
              <a:t>JVM</a:t>
            </a:r>
            <a:r>
              <a:rPr lang="zh-CN" altLang="en-US" dirty="0" smtClean="0"/>
              <a:t>是</a:t>
            </a:r>
            <a:r>
              <a:rPr lang="en-US" altLang="zh-CN" dirty="0" smtClean="0"/>
              <a:t>Sun</a:t>
            </a:r>
            <a:r>
              <a:rPr lang="zh-CN" altLang="en-US" dirty="0" smtClean="0"/>
              <a:t>的</a:t>
            </a:r>
            <a:r>
              <a:rPr lang="en-US" altLang="zh-CN" dirty="0" smtClean="0"/>
              <a:t>1.3.1</a:t>
            </a:r>
            <a:r>
              <a:rPr lang="zh-CN" altLang="en-US" dirty="0" smtClean="0"/>
              <a:t>版本，</a:t>
            </a:r>
            <a:r>
              <a:rPr lang="en-US" altLang="zh-CN" dirty="0" smtClean="0"/>
              <a:t>JIT</a:t>
            </a:r>
            <a:r>
              <a:rPr lang="zh-CN" altLang="en-US" dirty="0" smtClean="0"/>
              <a:t>是</a:t>
            </a:r>
            <a:r>
              <a:rPr lang="en-US" altLang="zh-CN" dirty="0" smtClean="0"/>
              <a:t>Sun Hotspot</a:t>
            </a:r>
            <a:r>
              <a:rPr lang="zh-CN" altLang="en-US" dirty="0" smtClean="0"/>
              <a:t>的</a:t>
            </a:r>
            <a:r>
              <a:rPr lang="en-US" altLang="zh-CN" dirty="0" smtClean="0"/>
              <a:t>1.3.1</a:t>
            </a:r>
            <a:r>
              <a:rPr lang="zh-CN" altLang="en-US" dirty="0" smtClean="0"/>
              <a:t>版本</a:t>
            </a:r>
            <a:endParaRPr lang="en-US" dirty="0"/>
          </a:p>
        </p:txBody>
      </p:sp>
      <p:graphicFrame>
        <p:nvGraphicFramePr>
          <p:cNvPr id="4" name="Table 3"/>
          <p:cNvGraphicFramePr>
            <a:graphicFrameLocks noGrp="1"/>
          </p:cNvGraphicFramePr>
          <p:nvPr/>
        </p:nvGraphicFramePr>
        <p:xfrm>
          <a:off x="990600" y="2362200"/>
          <a:ext cx="6781800" cy="3413760"/>
        </p:xfrm>
        <a:graphic>
          <a:graphicData uri="http://schemas.openxmlformats.org/drawingml/2006/table">
            <a:tbl>
              <a:tblPr firstRow="1" bandRow="1">
                <a:tableStyleId>{5940675A-B579-460E-94D1-54222C63F5DA}</a:tableStyleId>
              </a:tblPr>
              <a:tblGrid>
                <a:gridCol w="762000"/>
                <a:gridCol w="1498600"/>
                <a:gridCol w="1130300"/>
                <a:gridCol w="1130300"/>
                <a:gridCol w="1130300"/>
                <a:gridCol w="1130300"/>
              </a:tblGrid>
              <a:tr h="370840">
                <a:tc>
                  <a:txBody>
                    <a:bodyPr/>
                    <a:lstStyle/>
                    <a:p>
                      <a:endParaRPr lang="en-US" dirty="0"/>
                    </a:p>
                  </a:txBody>
                  <a:tcPr/>
                </a:tc>
                <a:tc>
                  <a:txBody>
                    <a:bodyPr/>
                    <a:lstStyle/>
                    <a:p>
                      <a:pPr algn="ctr"/>
                      <a:r>
                        <a:rPr lang="zh-CN" altLang="en-US" dirty="0" smtClean="0"/>
                        <a:t>执行方式</a:t>
                      </a:r>
                      <a:endParaRPr lang="en-US" dirty="0"/>
                    </a:p>
                  </a:txBody>
                  <a:tcPr/>
                </a:tc>
                <a:tc>
                  <a:txBody>
                    <a:bodyPr/>
                    <a:lstStyle/>
                    <a:p>
                      <a:pPr algn="ctr"/>
                      <a:r>
                        <a:rPr lang="zh-CN" altLang="en-US" dirty="0" smtClean="0"/>
                        <a:t>优化选项</a:t>
                      </a:r>
                      <a:endParaRPr lang="en-US" dirty="0"/>
                    </a:p>
                  </a:txBody>
                  <a:tcPr/>
                </a:tc>
                <a:tc>
                  <a:txBody>
                    <a:bodyPr/>
                    <a:lstStyle/>
                    <a:p>
                      <a:pPr algn="ctr"/>
                      <a:r>
                        <a:rPr lang="zh-CN" altLang="en-US" dirty="0" smtClean="0"/>
                        <a:t>冒泡</a:t>
                      </a:r>
                      <a:endParaRPr lang="en-US" dirty="0"/>
                    </a:p>
                  </a:txBody>
                  <a:tcPr/>
                </a:tc>
                <a:tc>
                  <a:txBody>
                    <a:bodyPr/>
                    <a:lstStyle/>
                    <a:p>
                      <a:pPr algn="ctr"/>
                      <a:r>
                        <a:rPr lang="zh-CN" altLang="en-US" dirty="0" smtClean="0"/>
                        <a:t>快速</a:t>
                      </a:r>
                      <a:endParaRPr lang="en-US" dirty="0"/>
                    </a:p>
                  </a:txBody>
                  <a:tcPr/>
                </a:tc>
                <a:tc rowSpan="2">
                  <a:txBody>
                    <a:bodyPr/>
                    <a:lstStyle/>
                    <a:p>
                      <a:pPr algn="ctr"/>
                      <a:r>
                        <a:rPr lang="zh-CN" altLang="en-US" dirty="0" smtClean="0"/>
                        <a:t>快速排序相对冒泡排序加速比</a:t>
                      </a:r>
                      <a:endParaRPr lang="en-US" dirty="0"/>
                    </a:p>
                  </a:txBody>
                  <a:tcPr/>
                </a:tc>
              </a:tr>
              <a:tr h="370840">
                <a:tc>
                  <a:txBody>
                    <a:bodyPr/>
                    <a:lstStyle/>
                    <a:p>
                      <a:endParaRPr lang="en-US" dirty="0"/>
                    </a:p>
                  </a:txBody>
                  <a:tcPr/>
                </a:tc>
                <a:tc>
                  <a:txBody>
                    <a:bodyPr/>
                    <a:lstStyle/>
                    <a:p>
                      <a:pPr algn="ctr"/>
                      <a:endParaRPr lang="en-US" dirty="0"/>
                    </a:p>
                  </a:txBody>
                  <a:tcPr/>
                </a:tc>
                <a:tc>
                  <a:txBody>
                    <a:bodyPr/>
                    <a:lstStyle/>
                    <a:p>
                      <a:pPr algn="ctr"/>
                      <a:endParaRPr lang="en-US" dirty="0"/>
                    </a:p>
                  </a:txBody>
                  <a:tcPr/>
                </a:tc>
                <a:tc gridSpan="2">
                  <a:txBody>
                    <a:bodyPr/>
                    <a:lstStyle/>
                    <a:p>
                      <a:pPr algn="ctr"/>
                      <a:r>
                        <a:rPr lang="zh-CN" altLang="en-US" dirty="0" smtClean="0"/>
                        <a:t>相对</a:t>
                      </a:r>
                      <a:endParaRPr lang="en-US" altLang="zh-CN" dirty="0" smtClean="0"/>
                    </a:p>
                    <a:p>
                      <a:pPr algn="ctr"/>
                      <a:r>
                        <a:rPr lang="zh-CN" altLang="en-US" dirty="0" smtClean="0"/>
                        <a:t>性能</a:t>
                      </a:r>
                      <a:endParaRPr lang="en-US" dirty="0"/>
                    </a:p>
                  </a:txBody>
                  <a:tcPr/>
                </a:tc>
                <a:tc hMerge="1">
                  <a:tcPr/>
                </a:tc>
                <a:tc vMerge="1">
                  <a:tcPr/>
                </a:tc>
              </a:tr>
              <a:tr h="370840">
                <a:tc>
                  <a:txBody>
                    <a:bodyPr/>
                    <a:lstStyle/>
                    <a:p>
                      <a:r>
                        <a:rPr lang="en-US" dirty="0" smtClean="0"/>
                        <a:t>C</a:t>
                      </a:r>
                      <a:endParaRPr lang="en-US" dirty="0"/>
                    </a:p>
                  </a:txBody>
                  <a:tcPr/>
                </a:tc>
                <a:tc>
                  <a:txBody>
                    <a:bodyPr/>
                    <a:lstStyle/>
                    <a:p>
                      <a:r>
                        <a:rPr lang="zh-CN" altLang="en-US" dirty="0" smtClean="0"/>
                        <a:t>编译器</a:t>
                      </a:r>
                      <a:endParaRPr lang="en-US" dirty="0"/>
                    </a:p>
                  </a:txBody>
                  <a:tcPr/>
                </a:tc>
                <a:tc>
                  <a:txBody>
                    <a:bodyPr/>
                    <a:lstStyle/>
                    <a:p>
                      <a:r>
                        <a:rPr lang="zh-CN" altLang="en-US" dirty="0" smtClean="0"/>
                        <a:t>无</a:t>
                      </a:r>
                      <a:endParaRPr lang="en-US" dirty="0"/>
                    </a:p>
                  </a:txBody>
                  <a:tcPr/>
                </a:tc>
                <a:tc>
                  <a:txBody>
                    <a:bodyPr/>
                    <a:lstStyle/>
                    <a:p>
                      <a:pPr algn="ctr"/>
                      <a:r>
                        <a:rPr lang="en-US" dirty="0" smtClean="0"/>
                        <a:t>1.00</a:t>
                      </a:r>
                      <a:endParaRPr lang="en-US" dirty="0"/>
                    </a:p>
                  </a:txBody>
                  <a:tcPr/>
                </a:tc>
                <a:tc>
                  <a:txBody>
                    <a:bodyPr/>
                    <a:lstStyle/>
                    <a:p>
                      <a:pPr algn="ctr"/>
                      <a:r>
                        <a:rPr lang="en-US" dirty="0" smtClean="0"/>
                        <a:t>1.00</a:t>
                      </a:r>
                      <a:endParaRPr lang="en-US" dirty="0"/>
                    </a:p>
                  </a:txBody>
                  <a:tcPr/>
                </a:tc>
                <a:tc>
                  <a:txBody>
                    <a:bodyPr/>
                    <a:lstStyle/>
                    <a:p>
                      <a:pPr algn="ctr"/>
                      <a:r>
                        <a:rPr lang="en-US" dirty="0" smtClean="0"/>
                        <a:t>2468</a:t>
                      </a:r>
                      <a:endParaRPr lang="en-US" dirty="0"/>
                    </a:p>
                  </a:txBody>
                  <a:tcPr/>
                </a:tc>
              </a:tr>
              <a:tr h="370840">
                <a:tc>
                  <a:txBody>
                    <a:bodyPr/>
                    <a:lstStyle/>
                    <a:p>
                      <a:r>
                        <a:rPr lang="en-US" dirty="0" smtClean="0"/>
                        <a:t>C</a:t>
                      </a:r>
                      <a:endParaRPr lang="en-US" dirty="0"/>
                    </a:p>
                  </a:txBody>
                  <a:tcPr/>
                </a:tc>
                <a:tc>
                  <a:txBody>
                    <a:bodyPr/>
                    <a:lstStyle/>
                    <a:p>
                      <a:r>
                        <a:rPr lang="zh-CN" altLang="en-US" dirty="0" smtClean="0"/>
                        <a:t>编译器</a:t>
                      </a:r>
                      <a:endParaRPr lang="en-US" dirty="0"/>
                    </a:p>
                  </a:txBody>
                  <a:tcPr/>
                </a:tc>
                <a:tc>
                  <a:txBody>
                    <a:bodyPr/>
                    <a:lstStyle/>
                    <a:p>
                      <a:r>
                        <a:rPr lang="en-US" dirty="0" smtClean="0"/>
                        <a:t>O1</a:t>
                      </a:r>
                      <a:endParaRPr lang="en-US" dirty="0"/>
                    </a:p>
                  </a:txBody>
                  <a:tcPr/>
                </a:tc>
                <a:tc>
                  <a:txBody>
                    <a:bodyPr/>
                    <a:lstStyle/>
                    <a:p>
                      <a:pPr algn="ctr"/>
                      <a:r>
                        <a:rPr lang="en-US" dirty="0" smtClean="0"/>
                        <a:t>2.37</a:t>
                      </a:r>
                      <a:endParaRPr lang="en-US" dirty="0"/>
                    </a:p>
                  </a:txBody>
                  <a:tcPr/>
                </a:tc>
                <a:tc>
                  <a:txBody>
                    <a:bodyPr/>
                    <a:lstStyle/>
                    <a:p>
                      <a:pPr algn="ctr"/>
                      <a:r>
                        <a:rPr lang="en-US" dirty="0" smtClean="0"/>
                        <a:t>1.50</a:t>
                      </a:r>
                      <a:endParaRPr lang="en-US" dirty="0"/>
                    </a:p>
                  </a:txBody>
                  <a:tcPr/>
                </a:tc>
                <a:tc>
                  <a:txBody>
                    <a:bodyPr/>
                    <a:lstStyle/>
                    <a:p>
                      <a:pPr algn="ctr"/>
                      <a:r>
                        <a:rPr lang="en-US" dirty="0" smtClean="0"/>
                        <a:t>1562</a:t>
                      </a:r>
                      <a:endParaRPr lang="en-US" dirty="0"/>
                    </a:p>
                  </a:txBody>
                  <a:tcPr/>
                </a:tc>
              </a:tr>
              <a:tr h="370840">
                <a:tc>
                  <a:txBody>
                    <a:bodyPr/>
                    <a:lstStyle/>
                    <a:p>
                      <a:r>
                        <a:rPr lang="en-US" dirty="0" smtClean="0"/>
                        <a:t>C</a:t>
                      </a:r>
                      <a:endParaRPr lang="en-US" dirty="0"/>
                    </a:p>
                  </a:txBody>
                  <a:tcPr/>
                </a:tc>
                <a:tc>
                  <a:txBody>
                    <a:bodyPr/>
                    <a:lstStyle/>
                    <a:p>
                      <a:r>
                        <a:rPr lang="zh-CN" altLang="en-US" dirty="0" smtClean="0"/>
                        <a:t>编译器</a:t>
                      </a:r>
                      <a:endParaRPr lang="en-US" dirty="0"/>
                    </a:p>
                  </a:txBody>
                  <a:tcPr/>
                </a:tc>
                <a:tc>
                  <a:txBody>
                    <a:bodyPr/>
                    <a:lstStyle/>
                    <a:p>
                      <a:r>
                        <a:rPr lang="en-US" dirty="0" smtClean="0"/>
                        <a:t>O2</a:t>
                      </a:r>
                      <a:endParaRPr lang="en-US" dirty="0"/>
                    </a:p>
                  </a:txBody>
                  <a:tcPr/>
                </a:tc>
                <a:tc>
                  <a:txBody>
                    <a:bodyPr/>
                    <a:lstStyle/>
                    <a:p>
                      <a:pPr algn="ctr"/>
                      <a:r>
                        <a:rPr lang="en-US" dirty="0" smtClean="0"/>
                        <a:t>2.38</a:t>
                      </a:r>
                      <a:endParaRPr lang="en-US" dirty="0"/>
                    </a:p>
                  </a:txBody>
                  <a:tcPr/>
                </a:tc>
                <a:tc>
                  <a:txBody>
                    <a:bodyPr/>
                    <a:lstStyle/>
                    <a:p>
                      <a:pPr algn="ctr"/>
                      <a:r>
                        <a:rPr lang="en-US" dirty="0" smtClean="0"/>
                        <a:t>1.50</a:t>
                      </a:r>
                      <a:endParaRPr lang="en-US" dirty="0"/>
                    </a:p>
                  </a:txBody>
                  <a:tcPr/>
                </a:tc>
                <a:tc>
                  <a:txBody>
                    <a:bodyPr/>
                    <a:lstStyle/>
                    <a:p>
                      <a:pPr algn="ctr"/>
                      <a:r>
                        <a:rPr lang="en-US" dirty="0" smtClean="0"/>
                        <a:t>1555</a:t>
                      </a:r>
                      <a:endParaRPr lang="en-US" dirty="0"/>
                    </a:p>
                  </a:txBody>
                  <a:tcPr/>
                </a:tc>
              </a:tr>
              <a:tr h="370840">
                <a:tc>
                  <a:txBody>
                    <a:bodyPr/>
                    <a:lstStyle/>
                    <a:p>
                      <a:r>
                        <a:rPr lang="en-US" dirty="0" smtClean="0"/>
                        <a:t>C</a:t>
                      </a:r>
                      <a:endParaRPr lang="en-US" dirty="0"/>
                    </a:p>
                  </a:txBody>
                  <a:tcPr/>
                </a:tc>
                <a:tc>
                  <a:txBody>
                    <a:bodyPr/>
                    <a:lstStyle/>
                    <a:p>
                      <a:r>
                        <a:rPr lang="zh-CN" altLang="en-US" dirty="0" smtClean="0"/>
                        <a:t>编译器</a:t>
                      </a:r>
                      <a:endParaRPr lang="en-US" dirty="0"/>
                    </a:p>
                  </a:txBody>
                  <a:tcPr/>
                </a:tc>
                <a:tc>
                  <a:txBody>
                    <a:bodyPr/>
                    <a:lstStyle/>
                    <a:p>
                      <a:r>
                        <a:rPr lang="en-US" dirty="0" smtClean="0"/>
                        <a:t>O3</a:t>
                      </a:r>
                      <a:endParaRPr lang="en-US" dirty="0"/>
                    </a:p>
                  </a:txBody>
                  <a:tcPr/>
                </a:tc>
                <a:tc>
                  <a:txBody>
                    <a:bodyPr/>
                    <a:lstStyle/>
                    <a:p>
                      <a:pPr algn="ctr"/>
                      <a:r>
                        <a:rPr lang="en-US" dirty="0" smtClean="0"/>
                        <a:t>2.41</a:t>
                      </a:r>
                      <a:endParaRPr lang="en-US" dirty="0"/>
                    </a:p>
                  </a:txBody>
                  <a:tcPr/>
                </a:tc>
                <a:tc>
                  <a:txBody>
                    <a:bodyPr/>
                    <a:lstStyle/>
                    <a:p>
                      <a:pPr algn="ctr"/>
                      <a:r>
                        <a:rPr lang="en-US" dirty="0" smtClean="0"/>
                        <a:t>1.91</a:t>
                      </a:r>
                      <a:endParaRPr lang="en-US" dirty="0"/>
                    </a:p>
                  </a:txBody>
                  <a:tcPr/>
                </a:tc>
                <a:tc>
                  <a:txBody>
                    <a:bodyPr/>
                    <a:lstStyle/>
                    <a:p>
                      <a:pPr algn="ctr"/>
                      <a:r>
                        <a:rPr lang="en-US" dirty="0" smtClean="0"/>
                        <a:t>1955</a:t>
                      </a:r>
                      <a:endParaRPr lang="en-US" dirty="0"/>
                    </a:p>
                  </a:txBody>
                  <a:tcPr/>
                </a:tc>
              </a:tr>
              <a:tr h="370840">
                <a:tc>
                  <a:txBody>
                    <a:bodyPr/>
                    <a:lstStyle/>
                    <a:p>
                      <a:r>
                        <a:rPr lang="en-US" dirty="0" smtClean="0"/>
                        <a:t>Java</a:t>
                      </a:r>
                      <a:endParaRPr lang="en-US" dirty="0"/>
                    </a:p>
                  </a:txBody>
                  <a:tcPr/>
                </a:tc>
                <a:tc>
                  <a:txBody>
                    <a:bodyPr/>
                    <a:lstStyle/>
                    <a:p>
                      <a:r>
                        <a:rPr lang="zh-CN" altLang="en-US" dirty="0" smtClean="0"/>
                        <a:t>解释器</a:t>
                      </a:r>
                      <a:endParaRPr lang="en-US" dirty="0"/>
                    </a:p>
                  </a:txBody>
                  <a:tcPr/>
                </a:tc>
                <a:tc>
                  <a:txBody>
                    <a:bodyPr/>
                    <a:lstStyle/>
                    <a:p>
                      <a:endParaRPr lang="en-US" dirty="0"/>
                    </a:p>
                  </a:txBody>
                  <a:tcPr/>
                </a:tc>
                <a:tc>
                  <a:txBody>
                    <a:bodyPr/>
                    <a:lstStyle/>
                    <a:p>
                      <a:pPr algn="ctr"/>
                      <a:r>
                        <a:rPr lang="en-US" dirty="0" smtClean="0"/>
                        <a:t>0.12</a:t>
                      </a:r>
                      <a:endParaRPr lang="en-US" dirty="0"/>
                    </a:p>
                  </a:txBody>
                  <a:tcPr/>
                </a:tc>
                <a:tc>
                  <a:txBody>
                    <a:bodyPr/>
                    <a:lstStyle/>
                    <a:p>
                      <a:pPr algn="ctr"/>
                      <a:r>
                        <a:rPr lang="en-US" dirty="0" smtClean="0"/>
                        <a:t>0.05</a:t>
                      </a:r>
                      <a:endParaRPr lang="en-US" dirty="0"/>
                    </a:p>
                  </a:txBody>
                  <a:tcPr/>
                </a:tc>
                <a:tc>
                  <a:txBody>
                    <a:bodyPr/>
                    <a:lstStyle/>
                    <a:p>
                      <a:pPr algn="ctr"/>
                      <a:r>
                        <a:rPr lang="en-US" dirty="0" smtClean="0"/>
                        <a:t>1050</a:t>
                      </a:r>
                      <a:endParaRPr lang="en-US" dirty="0"/>
                    </a:p>
                  </a:txBody>
                  <a:tcPr/>
                </a:tc>
              </a:tr>
              <a:tr h="370840">
                <a:tc>
                  <a:txBody>
                    <a:bodyPr/>
                    <a:lstStyle/>
                    <a:p>
                      <a:r>
                        <a:rPr lang="en-US" dirty="0" smtClean="0"/>
                        <a:t>Java</a:t>
                      </a:r>
                      <a:endParaRPr lang="en-US" dirty="0"/>
                    </a:p>
                  </a:txBody>
                  <a:tcPr/>
                </a:tc>
                <a:tc>
                  <a:txBody>
                    <a:bodyPr/>
                    <a:lstStyle/>
                    <a:p>
                      <a:r>
                        <a:rPr lang="zh-CN" altLang="en-US" dirty="0" smtClean="0"/>
                        <a:t>即时编译器</a:t>
                      </a:r>
                      <a:endParaRPr lang="en-US" dirty="0"/>
                    </a:p>
                  </a:txBody>
                  <a:tcPr/>
                </a:tc>
                <a:tc>
                  <a:txBody>
                    <a:bodyPr/>
                    <a:lstStyle/>
                    <a:p>
                      <a:endParaRPr lang="en-US" dirty="0"/>
                    </a:p>
                  </a:txBody>
                  <a:tcPr/>
                </a:tc>
                <a:tc>
                  <a:txBody>
                    <a:bodyPr/>
                    <a:lstStyle/>
                    <a:p>
                      <a:pPr algn="ctr"/>
                      <a:r>
                        <a:rPr lang="en-US" dirty="0" smtClean="0"/>
                        <a:t>2.13</a:t>
                      </a:r>
                      <a:endParaRPr lang="en-US" dirty="0"/>
                    </a:p>
                  </a:txBody>
                  <a:tcPr/>
                </a:tc>
                <a:tc>
                  <a:txBody>
                    <a:bodyPr/>
                    <a:lstStyle/>
                    <a:p>
                      <a:pPr algn="ctr"/>
                      <a:r>
                        <a:rPr lang="en-US" dirty="0" smtClean="0"/>
                        <a:t>0.29</a:t>
                      </a:r>
                      <a:endParaRPr lang="en-US" dirty="0"/>
                    </a:p>
                  </a:txBody>
                  <a:tcPr/>
                </a:tc>
                <a:tc>
                  <a:txBody>
                    <a:bodyPr/>
                    <a:lstStyle/>
                    <a:p>
                      <a:pPr algn="ctr"/>
                      <a:r>
                        <a:rPr lang="en-US" dirty="0" smtClean="0"/>
                        <a:t>338</a:t>
                      </a:r>
                      <a:endParaRPr lang="en-US" dirty="0"/>
                    </a:p>
                  </a:txBody>
                  <a:tcPr/>
                </a:tc>
              </a:tr>
            </a:tbl>
          </a:graphicData>
        </a:graphic>
      </p:graphicFrame>
      <p:sp>
        <p:nvSpPr>
          <p:cNvPr id="5" name="Content Placeholder 2"/>
          <p:cNvSpPr txBox="1"/>
          <p:nvPr/>
        </p:nvSpPr>
        <p:spPr bwMode="auto">
          <a:xfrm>
            <a:off x="533400" y="5940905"/>
            <a:ext cx="8153400" cy="383695"/>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Char char="q"/>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观察？</a:t>
            </a:r>
            <a:endParaRPr kumimoji="0" lang="en-US" sz="20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dirty="0" smtClean="0">
                <a:latin typeface="宋体" panose="02010600030101010101" pitchFamily="2" charset="-122"/>
                <a:ea typeface="宋体" panose="02010600030101010101" pitchFamily="2" charset="-122"/>
              </a:rPr>
              <a:t>寻址模式的说明</a:t>
            </a:r>
            <a:endParaRPr lang="en-US" dirty="0">
              <a:latin typeface="宋体" panose="02010600030101010101" pitchFamily="2" charset="-122"/>
              <a:ea typeface="宋体" panose="02010600030101010101" pitchFamily="2" charset="-122"/>
            </a:endParaRPr>
          </a:p>
        </p:txBody>
      </p:sp>
      <p:grpSp>
        <p:nvGrpSpPr>
          <p:cNvPr id="2" name="Group 3"/>
          <p:cNvGrpSpPr/>
          <p:nvPr/>
        </p:nvGrpSpPr>
        <p:grpSpPr bwMode="auto">
          <a:xfrm>
            <a:off x="304800" y="609600"/>
            <a:ext cx="8610600" cy="1128713"/>
            <a:chOff x="192" y="384"/>
            <a:chExt cx="5424" cy="711"/>
          </a:xfrm>
        </p:grpSpPr>
        <p:sp>
          <p:nvSpPr>
            <p:cNvPr id="420868" name="Rectangle 4"/>
            <p:cNvSpPr>
              <a:spLocks noChangeArrowheads="1"/>
            </p:cNvSpPr>
            <p:nvPr/>
          </p:nvSpPr>
          <p:spPr bwMode="auto">
            <a:xfrm>
              <a:off x="336" y="624"/>
              <a:ext cx="2448" cy="192"/>
            </a:xfrm>
            <a:prstGeom prst="rect">
              <a:avLst/>
            </a:prstGeom>
            <a:noFill/>
            <a:ln w="12700">
              <a:solidFill>
                <a:schemeClr val="tx1"/>
              </a:solidFill>
              <a:miter lim="800000"/>
            </a:ln>
            <a:effectLst/>
          </p:spPr>
          <p:txBody>
            <a:bodyPr wrap="none" anchor="ctr"/>
            <a:lstStyle/>
            <a:p>
              <a:endParaRPr lang="en-US"/>
            </a:p>
          </p:txBody>
        </p:sp>
        <p:sp>
          <p:nvSpPr>
            <p:cNvPr id="420869" name="Line 5"/>
            <p:cNvSpPr>
              <a:spLocks noChangeShapeType="1"/>
            </p:cNvSpPr>
            <p:nvPr/>
          </p:nvSpPr>
          <p:spPr bwMode="auto">
            <a:xfrm>
              <a:off x="816" y="624"/>
              <a:ext cx="0" cy="183"/>
            </a:xfrm>
            <a:prstGeom prst="line">
              <a:avLst/>
            </a:prstGeom>
            <a:noFill/>
            <a:ln w="12700">
              <a:solidFill>
                <a:schemeClr val="tx1"/>
              </a:solidFill>
              <a:round/>
            </a:ln>
            <a:effectLst/>
          </p:spPr>
          <p:txBody>
            <a:bodyPr/>
            <a:lstStyle/>
            <a:p>
              <a:endParaRPr lang="en-US"/>
            </a:p>
          </p:txBody>
        </p:sp>
        <p:sp>
          <p:nvSpPr>
            <p:cNvPr id="420870" name="Line 6"/>
            <p:cNvSpPr>
              <a:spLocks noChangeShapeType="1"/>
            </p:cNvSpPr>
            <p:nvPr/>
          </p:nvSpPr>
          <p:spPr bwMode="auto">
            <a:xfrm>
              <a:off x="1200" y="624"/>
              <a:ext cx="0" cy="183"/>
            </a:xfrm>
            <a:prstGeom prst="line">
              <a:avLst/>
            </a:prstGeom>
            <a:noFill/>
            <a:ln w="12700">
              <a:solidFill>
                <a:schemeClr val="tx1"/>
              </a:solidFill>
              <a:round/>
            </a:ln>
            <a:effectLst/>
          </p:spPr>
          <p:txBody>
            <a:bodyPr/>
            <a:lstStyle/>
            <a:p>
              <a:endParaRPr lang="en-US"/>
            </a:p>
          </p:txBody>
        </p:sp>
        <p:sp>
          <p:nvSpPr>
            <p:cNvPr id="420871" name="Line 7"/>
            <p:cNvSpPr>
              <a:spLocks noChangeShapeType="1"/>
            </p:cNvSpPr>
            <p:nvPr/>
          </p:nvSpPr>
          <p:spPr bwMode="auto">
            <a:xfrm>
              <a:off x="1584" y="624"/>
              <a:ext cx="0" cy="183"/>
            </a:xfrm>
            <a:prstGeom prst="line">
              <a:avLst/>
            </a:prstGeom>
            <a:noFill/>
            <a:ln w="12700">
              <a:solidFill>
                <a:schemeClr val="tx1"/>
              </a:solidFill>
              <a:round/>
            </a:ln>
            <a:effectLst/>
          </p:spPr>
          <p:txBody>
            <a:bodyPr/>
            <a:lstStyle/>
            <a:p>
              <a:endParaRPr lang="en-US"/>
            </a:p>
          </p:txBody>
        </p:sp>
        <p:sp>
          <p:nvSpPr>
            <p:cNvPr id="420872" name="Line 8"/>
            <p:cNvSpPr>
              <a:spLocks noChangeShapeType="1"/>
            </p:cNvSpPr>
            <p:nvPr/>
          </p:nvSpPr>
          <p:spPr bwMode="auto">
            <a:xfrm>
              <a:off x="1920" y="624"/>
              <a:ext cx="0" cy="183"/>
            </a:xfrm>
            <a:prstGeom prst="line">
              <a:avLst/>
            </a:prstGeom>
            <a:noFill/>
            <a:ln w="12700">
              <a:solidFill>
                <a:schemeClr val="tx1"/>
              </a:solidFill>
              <a:round/>
            </a:ln>
            <a:effectLst/>
          </p:spPr>
          <p:txBody>
            <a:bodyPr/>
            <a:lstStyle/>
            <a:p>
              <a:endParaRPr lang="en-US"/>
            </a:p>
          </p:txBody>
        </p:sp>
        <p:sp>
          <p:nvSpPr>
            <p:cNvPr id="420873" name="Line 9"/>
            <p:cNvSpPr>
              <a:spLocks noChangeShapeType="1"/>
            </p:cNvSpPr>
            <p:nvPr/>
          </p:nvSpPr>
          <p:spPr bwMode="auto">
            <a:xfrm>
              <a:off x="2304" y="624"/>
              <a:ext cx="0" cy="183"/>
            </a:xfrm>
            <a:prstGeom prst="line">
              <a:avLst/>
            </a:prstGeom>
            <a:noFill/>
            <a:ln w="12700">
              <a:solidFill>
                <a:schemeClr val="tx1"/>
              </a:solidFill>
              <a:round/>
            </a:ln>
            <a:effectLst/>
          </p:spPr>
          <p:txBody>
            <a:bodyPr/>
            <a:lstStyle/>
            <a:p>
              <a:endParaRPr lang="en-US"/>
            </a:p>
          </p:txBody>
        </p:sp>
        <p:sp>
          <p:nvSpPr>
            <p:cNvPr id="420874" name="Rectangle 10"/>
            <p:cNvSpPr>
              <a:spLocks noChangeArrowheads="1"/>
            </p:cNvSpPr>
            <p:nvPr/>
          </p:nvSpPr>
          <p:spPr bwMode="auto">
            <a:xfrm>
              <a:off x="192" y="384"/>
              <a:ext cx="2208" cy="250"/>
            </a:xfrm>
            <a:prstGeom prst="rect">
              <a:avLst/>
            </a:prstGeom>
            <a:noFill/>
            <a:ln w="12700">
              <a:noFill/>
              <a:miter lim="800000"/>
            </a:ln>
            <a:effectLst/>
          </p:spPr>
          <p:txBody>
            <a:bodyPr>
              <a:spAutoFit/>
            </a:bodyPr>
            <a:lstStyle/>
            <a:p>
              <a:r>
                <a:rPr lang="en-US" sz="2000" dirty="0">
                  <a:solidFill>
                    <a:schemeClr val="tx1"/>
                  </a:solidFill>
                </a:rPr>
                <a:t>1. </a:t>
              </a:r>
              <a:r>
                <a:rPr lang="zh-CN" altLang="en-US" sz="2000" dirty="0" smtClean="0">
                  <a:solidFill>
                    <a:schemeClr val="tx1"/>
                  </a:solidFill>
                </a:rPr>
                <a:t>寄存器寻址</a:t>
              </a:r>
              <a:endParaRPr lang="en-US" sz="2000" dirty="0">
                <a:solidFill>
                  <a:schemeClr val="tx1"/>
                </a:solidFill>
              </a:endParaRPr>
            </a:p>
          </p:txBody>
        </p:sp>
        <p:sp>
          <p:nvSpPr>
            <p:cNvPr id="420875" name="Rectangle 11"/>
            <p:cNvSpPr>
              <a:spLocks noChangeArrowheads="1"/>
            </p:cNvSpPr>
            <p:nvPr/>
          </p:nvSpPr>
          <p:spPr bwMode="auto">
            <a:xfrm>
              <a:off x="3168" y="864"/>
              <a:ext cx="2448" cy="192"/>
            </a:xfrm>
            <a:prstGeom prst="rect">
              <a:avLst/>
            </a:prstGeom>
            <a:noFill/>
            <a:ln w="12700">
              <a:solidFill>
                <a:schemeClr val="tx1"/>
              </a:solidFill>
              <a:miter lim="800000"/>
            </a:ln>
            <a:effectLst/>
          </p:spPr>
          <p:txBody>
            <a:bodyPr wrap="none" anchor="ctr"/>
            <a:lstStyle/>
            <a:p>
              <a:endParaRPr lang="en-US"/>
            </a:p>
          </p:txBody>
        </p:sp>
        <p:sp>
          <p:nvSpPr>
            <p:cNvPr id="420876" name="Text Box 12"/>
            <p:cNvSpPr txBox="1">
              <a:spLocks noChangeArrowheads="1"/>
            </p:cNvSpPr>
            <p:nvPr/>
          </p:nvSpPr>
          <p:spPr bwMode="auto">
            <a:xfrm>
              <a:off x="432" y="624"/>
              <a:ext cx="2284" cy="231"/>
            </a:xfrm>
            <a:prstGeom prst="rect">
              <a:avLst/>
            </a:prstGeom>
            <a:noFill/>
            <a:ln w="12700">
              <a:noFill/>
              <a:miter lim="800000"/>
            </a:ln>
            <a:effectLst/>
          </p:spPr>
          <p:txBody>
            <a:bodyPr wrap="none">
              <a:spAutoFit/>
            </a:bodyPr>
            <a:lstStyle/>
            <a:p>
              <a:r>
                <a:rPr lang="en-US">
                  <a:solidFill>
                    <a:schemeClr val="tx1"/>
                  </a:solidFill>
                </a:rPr>
                <a:t>op         rs      rt      rd             funct</a:t>
              </a:r>
              <a:endParaRPr lang="en-US">
                <a:solidFill>
                  <a:schemeClr val="tx1"/>
                </a:solidFill>
              </a:endParaRPr>
            </a:p>
          </p:txBody>
        </p:sp>
        <p:sp>
          <p:nvSpPr>
            <p:cNvPr id="420877" name="Line 13"/>
            <p:cNvSpPr>
              <a:spLocks noChangeShapeType="1"/>
            </p:cNvSpPr>
            <p:nvPr/>
          </p:nvSpPr>
          <p:spPr bwMode="auto">
            <a:xfrm>
              <a:off x="1056" y="816"/>
              <a:ext cx="0" cy="144"/>
            </a:xfrm>
            <a:prstGeom prst="line">
              <a:avLst/>
            </a:prstGeom>
            <a:noFill/>
            <a:ln w="12700">
              <a:solidFill>
                <a:schemeClr val="tx1"/>
              </a:solidFill>
              <a:round/>
            </a:ln>
            <a:effectLst/>
          </p:spPr>
          <p:txBody>
            <a:bodyPr/>
            <a:lstStyle/>
            <a:p>
              <a:endParaRPr lang="en-US"/>
            </a:p>
          </p:txBody>
        </p:sp>
        <p:sp>
          <p:nvSpPr>
            <p:cNvPr id="420878" name="Line 14"/>
            <p:cNvSpPr>
              <a:spLocks noChangeShapeType="1"/>
            </p:cNvSpPr>
            <p:nvPr/>
          </p:nvSpPr>
          <p:spPr bwMode="auto">
            <a:xfrm>
              <a:off x="1056" y="960"/>
              <a:ext cx="2112" cy="0"/>
            </a:xfrm>
            <a:prstGeom prst="line">
              <a:avLst/>
            </a:prstGeom>
            <a:noFill/>
            <a:ln w="12700">
              <a:solidFill>
                <a:schemeClr val="tx1"/>
              </a:solidFill>
              <a:round/>
              <a:tailEnd type="triangle" w="med" len="med"/>
            </a:ln>
            <a:effectLst/>
          </p:spPr>
          <p:txBody>
            <a:bodyPr/>
            <a:lstStyle/>
            <a:p>
              <a:endParaRPr lang="en-US"/>
            </a:p>
          </p:txBody>
        </p:sp>
        <p:sp>
          <p:nvSpPr>
            <p:cNvPr id="420879" name="Rectangle 15"/>
            <p:cNvSpPr>
              <a:spLocks noChangeArrowheads="1"/>
            </p:cNvSpPr>
            <p:nvPr/>
          </p:nvSpPr>
          <p:spPr bwMode="auto">
            <a:xfrm>
              <a:off x="3888" y="624"/>
              <a:ext cx="912" cy="250"/>
            </a:xfrm>
            <a:prstGeom prst="rect">
              <a:avLst/>
            </a:prstGeom>
            <a:noFill/>
            <a:ln w="12700">
              <a:noFill/>
              <a:miter lim="800000"/>
            </a:ln>
            <a:effectLst/>
          </p:spPr>
          <p:txBody>
            <a:bodyPr>
              <a:spAutoFit/>
            </a:bodyPr>
            <a:lstStyle/>
            <a:p>
              <a:r>
                <a:rPr lang="zh-CN" altLang="en-US" sz="2000" dirty="0" smtClean="0">
                  <a:solidFill>
                    <a:schemeClr val="tx1"/>
                  </a:solidFill>
                </a:rPr>
                <a:t>寄存器</a:t>
              </a:r>
              <a:endParaRPr lang="en-US" sz="2000" dirty="0">
                <a:solidFill>
                  <a:schemeClr val="tx1"/>
                </a:solidFill>
              </a:endParaRPr>
            </a:p>
          </p:txBody>
        </p:sp>
        <p:sp>
          <p:nvSpPr>
            <p:cNvPr id="420880" name="Text Box 16"/>
            <p:cNvSpPr txBox="1">
              <a:spLocks noChangeArrowheads="1"/>
            </p:cNvSpPr>
            <p:nvPr/>
          </p:nvSpPr>
          <p:spPr bwMode="auto">
            <a:xfrm>
              <a:off x="3744" y="864"/>
              <a:ext cx="996" cy="231"/>
            </a:xfrm>
            <a:prstGeom prst="rect">
              <a:avLst/>
            </a:prstGeom>
            <a:noFill/>
            <a:ln w="12700">
              <a:noFill/>
              <a:miter lim="800000"/>
            </a:ln>
            <a:effectLst/>
          </p:spPr>
          <p:txBody>
            <a:bodyPr wrap="none">
              <a:spAutoFit/>
            </a:bodyPr>
            <a:lstStyle/>
            <a:p>
              <a:r>
                <a:rPr lang="en-US">
                  <a:solidFill>
                    <a:schemeClr val="tx1"/>
                  </a:solidFill>
                </a:rPr>
                <a:t>word </a:t>
              </a:r>
              <a:r>
                <a:rPr lang="en-US"/>
                <a:t>operand</a:t>
              </a:r>
              <a:endParaRPr lang="en-US"/>
            </a:p>
          </p:txBody>
        </p:sp>
      </p:grpSp>
      <p:grpSp>
        <p:nvGrpSpPr>
          <p:cNvPr id="3" name="Group 17"/>
          <p:cNvGrpSpPr/>
          <p:nvPr/>
        </p:nvGrpSpPr>
        <p:grpSpPr bwMode="auto">
          <a:xfrm>
            <a:off x="304800" y="1524000"/>
            <a:ext cx="8610600" cy="1509713"/>
            <a:chOff x="192" y="960"/>
            <a:chExt cx="5424" cy="951"/>
          </a:xfrm>
        </p:grpSpPr>
        <p:sp>
          <p:nvSpPr>
            <p:cNvPr id="420882" name="Text Box 18"/>
            <p:cNvSpPr txBox="1">
              <a:spLocks noChangeArrowheads="1"/>
            </p:cNvSpPr>
            <p:nvPr/>
          </p:nvSpPr>
          <p:spPr bwMode="auto">
            <a:xfrm>
              <a:off x="432" y="1200"/>
              <a:ext cx="1916" cy="231"/>
            </a:xfrm>
            <a:prstGeom prst="rect">
              <a:avLst/>
            </a:prstGeom>
            <a:noFill/>
            <a:ln w="12700">
              <a:noFill/>
              <a:miter lim="800000"/>
            </a:ln>
            <a:effectLst/>
          </p:spPr>
          <p:txBody>
            <a:bodyPr wrap="none">
              <a:spAutoFit/>
            </a:bodyPr>
            <a:lstStyle/>
            <a:p>
              <a:r>
                <a:rPr lang="en-US">
                  <a:solidFill>
                    <a:schemeClr val="tx1"/>
                  </a:solidFill>
                </a:rPr>
                <a:t>op         rs       rt           offset</a:t>
              </a:r>
              <a:endParaRPr lang="en-US">
                <a:solidFill>
                  <a:schemeClr val="tx1"/>
                </a:solidFill>
              </a:endParaRPr>
            </a:p>
          </p:txBody>
        </p:sp>
        <p:sp>
          <p:nvSpPr>
            <p:cNvPr id="420883" name="Rectangle 19"/>
            <p:cNvSpPr>
              <a:spLocks noChangeArrowheads="1"/>
            </p:cNvSpPr>
            <p:nvPr/>
          </p:nvSpPr>
          <p:spPr bwMode="auto">
            <a:xfrm>
              <a:off x="336" y="1200"/>
              <a:ext cx="2448" cy="192"/>
            </a:xfrm>
            <a:prstGeom prst="rect">
              <a:avLst/>
            </a:prstGeom>
            <a:noFill/>
            <a:ln w="12700">
              <a:solidFill>
                <a:schemeClr val="tx1"/>
              </a:solidFill>
              <a:miter lim="800000"/>
            </a:ln>
            <a:effectLst/>
          </p:spPr>
          <p:txBody>
            <a:bodyPr wrap="none" anchor="ctr"/>
            <a:lstStyle/>
            <a:p>
              <a:endParaRPr lang="en-US"/>
            </a:p>
          </p:txBody>
        </p:sp>
        <p:sp>
          <p:nvSpPr>
            <p:cNvPr id="420884" name="Line 20"/>
            <p:cNvSpPr>
              <a:spLocks noChangeShapeType="1"/>
            </p:cNvSpPr>
            <p:nvPr/>
          </p:nvSpPr>
          <p:spPr bwMode="auto">
            <a:xfrm>
              <a:off x="816" y="1200"/>
              <a:ext cx="0" cy="183"/>
            </a:xfrm>
            <a:prstGeom prst="line">
              <a:avLst/>
            </a:prstGeom>
            <a:noFill/>
            <a:ln w="12700">
              <a:solidFill>
                <a:schemeClr val="tx1"/>
              </a:solidFill>
              <a:round/>
            </a:ln>
            <a:effectLst/>
          </p:spPr>
          <p:txBody>
            <a:bodyPr/>
            <a:lstStyle/>
            <a:p>
              <a:endParaRPr lang="en-US"/>
            </a:p>
          </p:txBody>
        </p:sp>
        <p:sp>
          <p:nvSpPr>
            <p:cNvPr id="420885" name="Line 21"/>
            <p:cNvSpPr>
              <a:spLocks noChangeShapeType="1"/>
            </p:cNvSpPr>
            <p:nvPr/>
          </p:nvSpPr>
          <p:spPr bwMode="auto">
            <a:xfrm>
              <a:off x="1200" y="1200"/>
              <a:ext cx="0" cy="183"/>
            </a:xfrm>
            <a:prstGeom prst="line">
              <a:avLst/>
            </a:prstGeom>
            <a:noFill/>
            <a:ln w="12700">
              <a:solidFill>
                <a:schemeClr val="tx1"/>
              </a:solidFill>
              <a:round/>
            </a:ln>
            <a:effectLst/>
          </p:spPr>
          <p:txBody>
            <a:bodyPr/>
            <a:lstStyle/>
            <a:p>
              <a:endParaRPr lang="en-US"/>
            </a:p>
          </p:txBody>
        </p:sp>
        <p:sp>
          <p:nvSpPr>
            <p:cNvPr id="420886" name="Line 22"/>
            <p:cNvSpPr>
              <a:spLocks noChangeShapeType="1"/>
            </p:cNvSpPr>
            <p:nvPr/>
          </p:nvSpPr>
          <p:spPr bwMode="auto">
            <a:xfrm>
              <a:off x="1584" y="1200"/>
              <a:ext cx="0" cy="183"/>
            </a:xfrm>
            <a:prstGeom prst="line">
              <a:avLst/>
            </a:prstGeom>
            <a:noFill/>
            <a:ln w="12700">
              <a:solidFill>
                <a:schemeClr val="tx1"/>
              </a:solidFill>
              <a:round/>
            </a:ln>
            <a:effectLst/>
          </p:spPr>
          <p:txBody>
            <a:bodyPr/>
            <a:lstStyle/>
            <a:p>
              <a:endParaRPr lang="en-US"/>
            </a:p>
          </p:txBody>
        </p:sp>
        <p:sp>
          <p:nvSpPr>
            <p:cNvPr id="420887" name="Rectangle 23"/>
            <p:cNvSpPr>
              <a:spLocks noChangeArrowheads="1"/>
            </p:cNvSpPr>
            <p:nvPr/>
          </p:nvSpPr>
          <p:spPr bwMode="auto">
            <a:xfrm>
              <a:off x="192" y="960"/>
              <a:ext cx="2832" cy="252"/>
            </a:xfrm>
            <a:prstGeom prst="rect">
              <a:avLst/>
            </a:prstGeom>
            <a:noFill/>
            <a:ln w="12700">
              <a:noFill/>
              <a:miter lim="800000"/>
            </a:ln>
            <a:effectLst/>
          </p:spPr>
          <p:txBody>
            <a:bodyPr wrap="square">
              <a:spAutoFit/>
            </a:bodyPr>
            <a:lstStyle/>
            <a:p>
              <a:r>
                <a:rPr lang="en-US" sz="2000" dirty="0">
                  <a:solidFill>
                    <a:schemeClr val="tx1"/>
                  </a:solidFill>
                </a:rPr>
                <a:t>2. </a:t>
              </a:r>
              <a:r>
                <a:rPr lang="zh-CN" altLang="en-US" sz="2000" dirty="0">
                  <a:solidFill>
                    <a:schemeClr val="tx1"/>
                  </a:solidFill>
                </a:rPr>
                <a:t>基址寻址</a:t>
              </a:r>
              <a:endParaRPr lang="en-US" sz="2000" dirty="0">
                <a:solidFill>
                  <a:schemeClr val="tx1"/>
                </a:solidFill>
              </a:endParaRPr>
            </a:p>
          </p:txBody>
        </p:sp>
        <p:sp>
          <p:nvSpPr>
            <p:cNvPr id="420888" name="Rectangle 24"/>
            <p:cNvSpPr>
              <a:spLocks noChangeArrowheads="1"/>
            </p:cNvSpPr>
            <p:nvPr/>
          </p:nvSpPr>
          <p:spPr bwMode="auto">
            <a:xfrm>
              <a:off x="336" y="1680"/>
              <a:ext cx="2448" cy="192"/>
            </a:xfrm>
            <a:prstGeom prst="rect">
              <a:avLst/>
            </a:prstGeom>
            <a:noFill/>
            <a:ln w="12700">
              <a:solidFill>
                <a:schemeClr val="tx1"/>
              </a:solidFill>
              <a:miter lim="800000"/>
            </a:ln>
            <a:effectLst/>
          </p:spPr>
          <p:txBody>
            <a:bodyPr wrap="none" anchor="ctr"/>
            <a:lstStyle/>
            <a:p>
              <a:endParaRPr lang="en-US"/>
            </a:p>
          </p:txBody>
        </p:sp>
        <p:sp>
          <p:nvSpPr>
            <p:cNvPr id="420889" name="Text Box 25"/>
            <p:cNvSpPr txBox="1">
              <a:spLocks noChangeArrowheads="1"/>
            </p:cNvSpPr>
            <p:nvPr/>
          </p:nvSpPr>
          <p:spPr bwMode="auto">
            <a:xfrm>
              <a:off x="1008" y="1680"/>
              <a:ext cx="948" cy="231"/>
            </a:xfrm>
            <a:prstGeom prst="rect">
              <a:avLst/>
            </a:prstGeom>
            <a:noFill/>
            <a:ln w="12700">
              <a:noFill/>
              <a:miter lim="800000"/>
            </a:ln>
            <a:effectLst/>
          </p:spPr>
          <p:txBody>
            <a:bodyPr wrap="none">
              <a:spAutoFit/>
            </a:bodyPr>
            <a:lstStyle/>
            <a:p>
              <a:r>
                <a:rPr lang="en-US">
                  <a:solidFill>
                    <a:schemeClr val="tx1"/>
                  </a:solidFill>
                </a:rPr>
                <a:t>base register</a:t>
              </a:r>
              <a:endParaRPr lang="en-US">
                <a:solidFill>
                  <a:schemeClr val="tx1"/>
                </a:solidFill>
              </a:endParaRPr>
            </a:p>
          </p:txBody>
        </p:sp>
        <p:grpSp>
          <p:nvGrpSpPr>
            <p:cNvPr id="4" name="Group 26"/>
            <p:cNvGrpSpPr/>
            <p:nvPr/>
          </p:nvGrpSpPr>
          <p:grpSpPr bwMode="auto">
            <a:xfrm>
              <a:off x="2880" y="1392"/>
              <a:ext cx="192" cy="336"/>
              <a:chOff x="1392" y="2880"/>
              <a:chExt cx="288" cy="480"/>
            </a:xfrm>
          </p:grpSpPr>
          <p:sp>
            <p:nvSpPr>
              <p:cNvPr id="420891" name="Line 27"/>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420892" name="Line 28"/>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420893" name="Line 29"/>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420894" name="Line 30"/>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420895" name="Line 31"/>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420896" name="Line 32"/>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420897" name="Line 33"/>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420898" name="Line 34"/>
            <p:cNvSpPr>
              <a:spLocks noChangeShapeType="1"/>
            </p:cNvSpPr>
            <p:nvPr/>
          </p:nvSpPr>
          <p:spPr bwMode="auto">
            <a:xfrm>
              <a:off x="2160" y="1392"/>
              <a:ext cx="0" cy="48"/>
            </a:xfrm>
            <a:prstGeom prst="line">
              <a:avLst/>
            </a:prstGeom>
            <a:noFill/>
            <a:ln w="12700">
              <a:solidFill>
                <a:schemeClr val="tx1"/>
              </a:solidFill>
              <a:round/>
            </a:ln>
            <a:effectLst/>
          </p:spPr>
          <p:txBody>
            <a:bodyPr/>
            <a:lstStyle/>
            <a:p>
              <a:endParaRPr lang="en-US"/>
            </a:p>
          </p:txBody>
        </p:sp>
        <p:sp>
          <p:nvSpPr>
            <p:cNvPr id="420899" name="Line 35"/>
            <p:cNvSpPr>
              <a:spLocks noChangeShapeType="1"/>
            </p:cNvSpPr>
            <p:nvPr/>
          </p:nvSpPr>
          <p:spPr bwMode="auto">
            <a:xfrm>
              <a:off x="2160" y="1440"/>
              <a:ext cx="720" cy="0"/>
            </a:xfrm>
            <a:prstGeom prst="line">
              <a:avLst/>
            </a:prstGeom>
            <a:noFill/>
            <a:ln w="12700">
              <a:solidFill>
                <a:schemeClr val="tx1"/>
              </a:solidFill>
              <a:round/>
              <a:tailEnd type="triangle" w="med" len="med"/>
            </a:ln>
            <a:effectLst/>
          </p:spPr>
          <p:txBody>
            <a:bodyPr/>
            <a:lstStyle/>
            <a:p>
              <a:endParaRPr lang="en-US"/>
            </a:p>
          </p:txBody>
        </p:sp>
        <p:sp>
          <p:nvSpPr>
            <p:cNvPr id="420900" name="Line 36"/>
            <p:cNvSpPr>
              <a:spLocks noChangeShapeType="1"/>
            </p:cNvSpPr>
            <p:nvPr/>
          </p:nvSpPr>
          <p:spPr bwMode="auto">
            <a:xfrm>
              <a:off x="1584" y="1632"/>
              <a:ext cx="1296" cy="0"/>
            </a:xfrm>
            <a:prstGeom prst="line">
              <a:avLst/>
            </a:prstGeom>
            <a:noFill/>
            <a:ln w="12700">
              <a:solidFill>
                <a:schemeClr val="tx1"/>
              </a:solidFill>
              <a:round/>
              <a:tailEnd type="triangle" w="med" len="med"/>
            </a:ln>
            <a:effectLst/>
          </p:spPr>
          <p:txBody>
            <a:bodyPr/>
            <a:lstStyle/>
            <a:p>
              <a:endParaRPr lang="en-US"/>
            </a:p>
          </p:txBody>
        </p:sp>
        <p:sp>
          <p:nvSpPr>
            <p:cNvPr id="420901" name="Line 37"/>
            <p:cNvSpPr>
              <a:spLocks noChangeShapeType="1"/>
            </p:cNvSpPr>
            <p:nvPr/>
          </p:nvSpPr>
          <p:spPr bwMode="auto">
            <a:xfrm>
              <a:off x="1584" y="1632"/>
              <a:ext cx="0" cy="48"/>
            </a:xfrm>
            <a:prstGeom prst="line">
              <a:avLst/>
            </a:prstGeom>
            <a:noFill/>
            <a:ln w="12700">
              <a:solidFill>
                <a:schemeClr val="tx1"/>
              </a:solidFill>
              <a:round/>
            </a:ln>
            <a:effectLst/>
          </p:spPr>
          <p:txBody>
            <a:bodyPr/>
            <a:lstStyle/>
            <a:p>
              <a:endParaRPr lang="en-US"/>
            </a:p>
          </p:txBody>
        </p:sp>
        <p:sp>
          <p:nvSpPr>
            <p:cNvPr id="420902" name="Rectangle 38"/>
            <p:cNvSpPr>
              <a:spLocks noChangeArrowheads="1"/>
            </p:cNvSpPr>
            <p:nvPr/>
          </p:nvSpPr>
          <p:spPr bwMode="auto">
            <a:xfrm>
              <a:off x="3168" y="1440"/>
              <a:ext cx="2448" cy="192"/>
            </a:xfrm>
            <a:prstGeom prst="rect">
              <a:avLst/>
            </a:prstGeom>
            <a:noFill/>
            <a:ln w="12700">
              <a:solidFill>
                <a:schemeClr val="tx1"/>
              </a:solidFill>
              <a:miter lim="800000"/>
            </a:ln>
            <a:effectLst/>
          </p:spPr>
          <p:txBody>
            <a:bodyPr wrap="none" anchor="ctr"/>
            <a:lstStyle/>
            <a:p>
              <a:endParaRPr lang="en-US"/>
            </a:p>
          </p:txBody>
        </p:sp>
        <p:sp>
          <p:nvSpPr>
            <p:cNvPr id="420903" name="Rectangle 39"/>
            <p:cNvSpPr>
              <a:spLocks noChangeArrowheads="1"/>
            </p:cNvSpPr>
            <p:nvPr/>
          </p:nvSpPr>
          <p:spPr bwMode="auto">
            <a:xfrm>
              <a:off x="3888" y="1200"/>
              <a:ext cx="912" cy="250"/>
            </a:xfrm>
            <a:prstGeom prst="rect">
              <a:avLst/>
            </a:prstGeom>
            <a:noFill/>
            <a:ln w="12700">
              <a:noFill/>
              <a:miter lim="800000"/>
            </a:ln>
            <a:effectLst/>
          </p:spPr>
          <p:txBody>
            <a:bodyPr>
              <a:spAutoFit/>
            </a:bodyPr>
            <a:lstStyle/>
            <a:p>
              <a:r>
                <a:rPr lang="zh-CN" altLang="en-US" sz="2000" dirty="0" smtClean="0">
                  <a:solidFill>
                    <a:schemeClr val="tx1"/>
                  </a:solidFill>
                </a:rPr>
                <a:t>存储器</a:t>
              </a:r>
              <a:endParaRPr lang="en-US" sz="2000" dirty="0">
                <a:solidFill>
                  <a:schemeClr val="tx1"/>
                </a:solidFill>
              </a:endParaRPr>
            </a:p>
          </p:txBody>
        </p:sp>
        <p:sp>
          <p:nvSpPr>
            <p:cNvPr id="420904" name="Text Box 40"/>
            <p:cNvSpPr txBox="1">
              <a:spLocks noChangeArrowheads="1"/>
            </p:cNvSpPr>
            <p:nvPr/>
          </p:nvSpPr>
          <p:spPr bwMode="auto">
            <a:xfrm>
              <a:off x="3552" y="1440"/>
              <a:ext cx="1476" cy="231"/>
            </a:xfrm>
            <a:prstGeom prst="rect">
              <a:avLst/>
            </a:prstGeom>
            <a:noFill/>
            <a:ln w="12700">
              <a:noFill/>
              <a:miter lim="800000"/>
            </a:ln>
            <a:effectLst/>
          </p:spPr>
          <p:txBody>
            <a:bodyPr wrap="none">
              <a:spAutoFit/>
            </a:bodyPr>
            <a:lstStyle/>
            <a:p>
              <a:r>
                <a:rPr lang="en-US">
                  <a:solidFill>
                    <a:schemeClr val="tx1"/>
                  </a:solidFill>
                </a:rPr>
                <a:t>word or byte </a:t>
              </a:r>
              <a:r>
                <a:rPr lang="en-US"/>
                <a:t>operand</a:t>
              </a:r>
              <a:endParaRPr lang="en-US"/>
            </a:p>
          </p:txBody>
        </p:sp>
        <p:sp>
          <p:nvSpPr>
            <p:cNvPr id="420905" name="Line 41"/>
            <p:cNvSpPr>
              <a:spLocks noChangeShapeType="1"/>
            </p:cNvSpPr>
            <p:nvPr/>
          </p:nvSpPr>
          <p:spPr bwMode="auto">
            <a:xfrm>
              <a:off x="3072" y="1584"/>
              <a:ext cx="96" cy="0"/>
            </a:xfrm>
            <a:prstGeom prst="line">
              <a:avLst/>
            </a:prstGeom>
            <a:noFill/>
            <a:ln w="12700">
              <a:solidFill>
                <a:schemeClr val="tx1"/>
              </a:solidFill>
              <a:round/>
              <a:tailEnd type="triangle" w="med" len="med"/>
            </a:ln>
            <a:effectLst/>
          </p:spPr>
          <p:txBody>
            <a:bodyPr/>
            <a:lstStyle/>
            <a:p>
              <a:endParaRPr lang="en-US"/>
            </a:p>
          </p:txBody>
        </p:sp>
      </p:grpSp>
      <p:grpSp>
        <p:nvGrpSpPr>
          <p:cNvPr id="5" name="Group 42"/>
          <p:cNvGrpSpPr/>
          <p:nvPr/>
        </p:nvGrpSpPr>
        <p:grpSpPr bwMode="auto">
          <a:xfrm>
            <a:off x="304800" y="2971800"/>
            <a:ext cx="4114800" cy="747713"/>
            <a:chOff x="192" y="1872"/>
            <a:chExt cx="2592" cy="471"/>
          </a:xfrm>
        </p:grpSpPr>
        <p:sp>
          <p:nvSpPr>
            <p:cNvPr id="420907" name="Rectangle 43"/>
            <p:cNvSpPr>
              <a:spLocks noChangeArrowheads="1"/>
            </p:cNvSpPr>
            <p:nvPr/>
          </p:nvSpPr>
          <p:spPr bwMode="auto">
            <a:xfrm>
              <a:off x="192" y="1872"/>
              <a:ext cx="2208" cy="250"/>
            </a:xfrm>
            <a:prstGeom prst="rect">
              <a:avLst/>
            </a:prstGeom>
            <a:noFill/>
            <a:ln w="12700">
              <a:noFill/>
              <a:miter lim="800000"/>
            </a:ln>
            <a:effectLst/>
          </p:spPr>
          <p:txBody>
            <a:bodyPr>
              <a:spAutoFit/>
            </a:bodyPr>
            <a:lstStyle/>
            <a:p>
              <a:r>
                <a:rPr lang="en-US" sz="2000" dirty="0">
                  <a:solidFill>
                    <a:schemeClr val="tx1"/>
                  </a:solidFill>
                </a:rPr>
                <a:t>3. </a:t>
              </a:r>
              <a:r>
                <a:rPr lang="zh-CN" altLang="en-US" sz="2000" dirty="0">
                  <a:solidFill>
                    <a:schemeClr val="tx1"/>
                  </a:solidFill>
                </a:rPr>
                <a:t>立即寻址</a:t>
              </a:r>
              <a:endParaRPr lang="en-US" sz="2000" dirty="0">
                <a:solidFill>
                  <a:schemeClr val="tx1"/>
                </a:solidFill>
              </a:endParaRPr>
            </a:p>
          </p:txBody>
        </p:sp>
        <p:sp>
          <p:nvSpPr>
            <p:cNvPr id="420908" name="Text Box 44"/>
            <p:cNvSpPr txBox="1">
              <a:spLocks noChangeArrowheads="1"/>
            </p:cNvSpPr>
            <p:nvPr/>
          </p:nvSpPr>
          <p:spPr bwMode="auto">
            <a:xfrm>
              <a:off x="432" y="2112"/>
              <a:ext cx="1892" cy="231"/>
            </a:xfrm>
            <a:prstGeom prst="rect">
              <a:avLst/>
            </a:prstGeom>
            <a:noFill/>
            <a:ln w="12700">
              <a:noFill/>
              <a:miter lim="800000"/>
            </a:ln>
            <a:effectLst/>
          </p:spPr>
          <p:txBody>
            <a:bodyPr wrap="none">
              <a:spAutoFit/>
            </a:bodyPr>
            <a:lstStyle/>
            <a:p>
              <a:r>
                <a:rPr lang="en-US">
                  <a:solidFill>
                    <a:schemeClr val="tx1"/>
                  </a:solidFill>
                </a:rPr>
                <a:t>op         rs      rt       </a:t>
              </a:r>
              <a:r>
                <a:rPr lang="en-US"/>
                <a:t>operand</a:t>
              </a:r>
              <a:endParaRPr lang="en-US"/>
            </a:p>
          </p:txBody>
        </p:sp>
        <p:sp>
          <p:nvSpPr>
            <p:cNvPr id="420909" name="Rectangle 45"/>
            <p:cNvSpPr>
              <a:spLocks noChangeArrowheads="1"/>
            </p:cNvSpPr>
            <p:nvPr/>
          </p:nvSpPr>
          <p:spPr bwMode="auto">
            <a:xfrm>
              <a:off x="336" y="2112"/>
              <a:ext cx="2448" cy="192"/>
            </a:xfrm>
            <a:prstGeom prst="rect">
              <a:avLst/>
            </a:prstGeom>
            <a:noFill/>
            <a:ln w="12700">
              <a:solidFill>
                <a:schemeClr val="tx1"/>
              </a:solidFill>
              <a:miter lim="800000"/>
            </a:ln>
            <a:effectLst/>
          </p:spPr>
          <p:txBody>
            <a:bodyPr wrap="none" anchor="ctr"/>
            <a:lstStyle/>
            <a:p>
              <a:endParaRPr lang="en-US"/>
            </a:p>
          </p:txBody>
        </p:sp>
        <p:sp>
          <p:nvSpPr>
            <p:cNvPr id="420910" name="Line 46"/>
            <p:cNvSpPr>
              <a:spLocks noChangeShapeType="1"/>
            </p:cNvSpPr>
            <p:nvPr/>
          </p:nvSpPr>
          <p:spPr bwMode="auto">
            <a:xfrm>
              <a:off x="816" y="2112"/>
              <a:ext cx="0" cy="183"/>
            </a:xfrm>
            <a:prstGeom prst="line">
              <a:avLst/>
            </a:prstGeom>
            <a:noFill/>
            <a:ln w="12700">
              <a:solidFill>
                <a:schemeClr val="tx1"/>
              </a:solidFill>
              <a:round/>
            </a:ln>
            <a:effectLst/>
          </p:spPr>
          <p:txBody>
            <a:bodyPr/>
            <a:lstStyle/>
            <a:p>
              <a:endParaRPr lang="en-US"/>
            </a:p>
          </p:txBody>
        </p:sp>
        <p:sp>
          <p:nvSpPr>
            <p:cNvPr id="420911" name="Line 47"/>
            <p:cNvSpPr>
              <a:spLocks noChangeShapeType="1"/>
            </p:cNvSpPr>
            <p:nvPr/>
          </p:nvSpPr>
          <p:spPr bwMode="auto">
            <a:xfrm>
              <a:off x="1200" y="2112"/>
              <a:ext cx="0" cy="183"/>
            </a:xfrm>
            <a:prstGeom prst="line">
              <a:avLst/>
            </a:prstGeom>
            <a:noFill/>
            <a:ln w="12700">
              <a:solidFill>
                <a:schemeClr val="tx1"/>
              </a:solidFill>
              <a:round/>
            </a:ln>
            <a:effectLst/>
          </p:spPr>
          <p:txBody>
            <a:bodyPr/>
            <a:lstStyle/>
            <a:p>
              <a:endParaRPr lang="en-US"/>
            </a:p>
          </p:txBody>
        </p:sp>
        <p:sp>
          <p:nvSpPr>
            <p:cNvPr id="420912" name="Line 48"/>
            <p:cNvSpPr>
              <a:spLocks noChangeShapeType="1"/>
            </p:cNvSpPr>
            <p:nvPr/>
          </p:nvSpPr>
          <p:spPr bwMode="auto">
            <a:xfrm>
              <a:off x="1584" y="2112"/>
              <a:ext cx="0" cy="183"/>
            </a:xfrm>
            <a:prstGeom prst="line">
              <a:avLst/>
            </a:prstGeom>
            <a:noFill/>
            <a:ln w="12700">
              <a:solidFill>
                <a:schemeClr val="tx1"/>
              </a:solidFill>
              <a:round/>
            </a:ln>
            <a:effectLst/>
          </p:spPr>
          <p:txBody>
            <a:bodyPr/>
            <a:lstStyle/>
            <a:p>
              <a:endParaRPr lang="en-US"/>
            </a:p>
          </p:txBody>
        </p:sp>
      </p:grpSp>
      <p:grpSp>
        <p:nvGrpSpPr>
          <p:cNvPr id="6" name="Group 49"/>
          <p:cNvGrpSpPr/>
          <p:nvPr/>
        </p:nvGrpSpPr>
        <p:grpSpPr bwMode="auto">
          <a:xfrm>
            <a:off x="304800" y="3657600"/>
            <a:ext cx="8610600" cy="1509713"/>
            <a:chOff x="192" y="2304"/>
            <a:chExt cx="5424" cy="951"/>
          </a:xfrm>
        </p:grpSpPr>
        <p:sp>
          <p:nvSpPr>
            <p:cNvPr id="420914" name="Rectangle 50"/>
            <p:cNvSpPr>
              <a:spLocks noChangeArrowheads="1"/>
            </p:cNvSpPr>
            <p:nvPr/>
          </p:nvSpPr>
          <p:spPr bwMode="auto">
            <a:xfrm>
              <a:off x="192" y="2304"/>
              <a:ext cx="2208" cy="250"/>
            </a:xfrm>
            <a:prstGeom prst="rect">
              <a:avLst/>
            </a:prstGeom>
            <a:noFill/>
            <a:ln w="12700">
              <a:noFill/>
              <a:miter lim="800000"/>
            </a:ln>
            <a:effectLst/>
          </p:spPr>
          <p:txBody>
            <a:bodyPr>
              <a:spAutoFit/>
            </a:bodyPr>
            <a:lstStyle/>
            <a:p>
              <a:r>
                <a:rPr lang="en-US" sz="2000" dirty="0">
                  <a:solidFill>
                    <a:schemeClr val="tx1"/>
                  </a:solidFill>
                </a:rPr>
                <a:t>4. </a:t>
              </a:r>
              <a:r>
                <a:rPr lang="en-US" sz="2000" dirty="0" smtClean="0">
                  <a:solidFill>
                    <a:schemeClr val="tx1"/>
                  </a:solidFill>
                </a:rPr>
                <a:t>PC-</a:t>
              </a:r>
              <a:r>
                <a:rPr lang="zh-CN" altLang="en-US" sz="2000" dirty="0" smtClean="0">
                  <a:solidFill>
                    <a:schemeClr val="tx1"/>
                  </a:solidFill>
                </a:rPr>
                <a:t>相对寻址</a:t>
              </a:r>
              <a:endParaRPr lang="en-US" sz="2000" dirty="0">
                <a:solidFill>
                  <a:schemeClr val="tx1"/>
                </a:solidFill>
              </a:endParaRPr>
            </a:p>
          </p:txBody>
        </p:sp>
        <p:sp>
          <p:nvSpPr>
            <p:cNvPr id="420915" name="Text Box 51"/>
            <p:cNvSpPr txBox="1">
              <a:spLocks noChangeArrowheads="1"/>
            </p:cNvSpPr>
            <p:nvPr/>
          </p:nvSpPr>
          <p:spPr bwMode="auto">
            <a:xfrm>
              <a:off x="432" y="2544"/>
              <a:ext cx="1916" cy="231"/>
            </a:xfrm>
            <a:prstGeom prst="rect">
              <a:avLst/>
            </a:prstGeom>
            <a:noFill/>
            <a:ln w="12700">
              <a:noFill/>
              <a:miter lim="800000"/>
            </a:ln>
            <a:effectLst/>
          </p:spPr>
          <p:txBody>
            <a:bodyPr wrap="none">
              <a:spAutoFit/>
            </a:bodyPr>
            <a:lstStyle/>
            <a:p>
              <a:r>
                <a:rPr lang="en-US">
                  <a:solidFill>
                    <a:schemeClr val="tx1"/>
                  </a:solidFill>
                </a:rPr>
                <a:t>op         rs       rt           offset</a:t>
              </a:r>
              <a:endParaRPr lang="en-US">
                <a:solidFill>
                  <a:schemeClr val="tx1"/>
                </a:solidFill>
              </a:endParaRPr>
            </a:p>
          </p:txBody>
        </p:sp>
        <p:sp>
          <p:nvSpPr>
            <p:cNvPr id="420916" name="Rectangle 52"/>
            <p:cNvSpPr>
              <a:spLocks noChangeArrowheads="1"/>
            </p:cNvSpPr>
            <p:nvPr/>
          </p:nvSpPr>
          <p:spPr bwMode="auto">
            <a:xfrm>
              <a:off x="336" y="2544"/>
              <a:ext cx="2448" cy="192"/>
            </a:xfrm>
            <a:prstGeom prst="rect">
              <a:avLst/>
            </a:prstGeom>
            <a:noFill/>
            <a:ln w="12700">
              <a:solidFill>
                <a:schemeClr val="tx1"/>
              </a:solidFill>
              <a:miter lim="800000"/>
            </a:ln>
            <a:effectLst/>
          </p:spPr>
          <p:txBody>
            <a:bodyPr wrap="none" anchor="ctr"/>
            <a:lstStyle/>
            <a:p>
              <a:endParaRPr lang="en-US"/>
            </a:p>
          </p:txBody>
        </p:sp>
        <p:sp>
          <p:nvSpPr>
            <p:cNvPr id="420917" name="Line 53"/>
            <p:cNvSpPr>
              <a:spLocks noChangeShapeType="1"/>
            </p:cNvSpPr>
            <p:nvPr/>
          </p:nvSpPr>
          <p:spPr bwMode="auto">
            <a:xfrm>
              <a:off x="816" y="2544"/>
              <a:ext cx="0" cy="183"/>
            </a:xfrm>
            <a:prstGeom prst="line">
              <a:avLst/>
            </a:prstGeom>
            <a:noFill/>
            <a:ln w="12700">
              <a:solidFill>
                <a:schemeClr val="tx1"/>
              </a:solidFill>
              <a:round/>
            </a:ln>
            <a:effectLst/>
          </p:spPr>
          <p:txBody>
            <a:bodyPr/>
            <a:lstStyle/>
            <a:p>
              <a:endParaRPr lang="en-US"/>
            </a:p>
          </p:txBody>
        </p:sp>
        <p:sp>
          <p:nvSpPr>
            <p:cNvPr id="420918" name="Line 54"/>
            <p:cNvSpPr>
              <a:spLocks noChangeShapeType="1"/>
            </p:cNvSpPr>
            <p:nvPr/>
          </p:nvSpPr>
          <p:spPr bwMode="auto">
            <a:xfrm>
              <a:off x="1200" y="2544"/>
              <a:ext cx="0" cy="183"/>
            </a:xfrm>
            <a:prstGeom prst="line">
              <a:avLst/>
            </a:prstGeom>
            <a:noFill/>
            <a:ln w="12700">
              <a:solidFill>
                <a:schemeClr val="tx1"/>
              </a:solidFill>
              <a:round/>
            </a:ln>
            <a:effectLst/>
          </p:spPr>
          <p:txBody>
            <a:bodyPr/>
            <a:lstStyle/>
            <a:p>
              <a:endParaRPr lang="en-US"/>
            </a:p>
          </p:txBody>
        </p:sp>
        <p:sp>
          <p:nvSpPr>
            <p:cNvPr id="420919" name="Line 55"/>
            <p:cNvSpPr>
              <a:spLocks noChangeShapeType="1"/>
            </p:cNvSpPr>
            <p:nvPr/>
          </p:nvSpPr>
          <p:spPr bwMode="auto">
            <a:xfrm>
              <a:off x="1584" y="2544"/>
              <a:ext cx="0" cy="183"/>
            </a:xfrm>
            <a:prstGeom prst="line">
              <a:avLst/>
            </a:prstGeom>
            <a:noFill/>
            <a:ln w="12700">
              <a:solidFill>
                <a:schemeClr val="tx1"/>
              </a:solidFill>
              <a:round/>
            </a:ln>
            <a:effectLst/>
          </p:spPr>
          <p:txBody>
            <a:bodyPr/>
            <a:lstStyle/>
            <a:p>
              <a:endParaRPr lang="en-US"/>
            </a:p>
          </p:txBody>
        </p:sp>
        <p:sp>
          <p:nvSpPr>
            <p:cNvPr id="420920" name="Rectangle 56"/>
            <p:cNvSpPr>
              <a:spLocks noChangeArrowheads="1"/>
            </p:cNvSpPr>
            <p:nvPr/>
          </p:nvSpPr>
          <p:spPr bwMode="auto">
            <a:xfrm>
              <a:off x="336" y="3024"/>
              <a:ext cx="2448" cy="192"/>
            </a:xfrm>
            <a:prstGeom prst="rect">
              <a:avLst/>
            </a:prstGeom>
            <a:noFill/>
            <a:ln w="12700">
              <a:solidFill>
                <a:schemeClr val="tx1"/>
              </a:solidFill>
              <a:miter lim="800000"/>
            </a:ln>
            <a:effectLst/>
          </p:spPr>
          <p:txBody>
            <a:bodyPr wrap="none" anchor="ctr"/>
            <a:lstStyle/>
            <a:p>
              <a:endParaRPr lang="en-US"/>
            </a:p>
          </p:txBody>
        </p:sp>
        <p:sp>
          <p:nvSpPr>
            <p:cNvPr id="420921" name="Text Box 57"/>
            <p:cNvSpPr txBox="1">
              <a:spLocks noChangeArrowheads="1"/>
            </p:cNvSpPr>
            <p:nvPr/>
          </p:nvSpPr>
          <p:spPr bwMode="auto">
            <a:xfrm>
              <a:off x="816" y="3024"/>
              <a:ext cx="1556" cy="231"/>
            </a:xfrm>
            <a:prstGeom prst="rect">
              <a:avLst/>
            </a:prstGeom>
            <a:noFill/>
            <a:ln w="12700">
              <a:noFill/>
              <a:miter lim="800000"/>
            </a:ln>
            <a:effectLst/>
          </p:spPr>
          <p:txBody>
            <a:bodyPr wrap="none">
              <a:spAutoFit/>
            </a:bodyPr>
            <a:lstStyle/>
            <a:p>
              <a:r>
                <a:rPr lang="en-US">
                  <a:solidFill>
                    <a:schemeClr val="tx1"/>
                  </a:solidFill>
                </a:rPr>
                <a:t>Program Counter (PC)</a:t>
              </a:r>
              <a:endParaRPr lang="en-US">
                <a:solidFill>
                  <a:schemeClr val="tx1"/>
                </a:solidFill>
              </a:endParaRPr>
            </a:p>
          </p:txBody>
        </p:sp>
        <p:grpSp>
          <p:nvGrpSpPr>
            <p:cNvPr id="7" name="Group 58"/>
            <p:cNvGrpSpPr/>
            <p:nvPr/>
          </p:nvGrpSpPr>
          <p:grpSpPr bwMode="auto">
            <a:xfrm>
              <a:off x="2880" y="2736"/>
              <a:ext cx="192" cy="336"/>
              <a:chOff x="1392" y="2880"/>
              <a:chExt cx="288" cy="480"/>
            </a:xfrm>
          </p:grpSpPr>
          <p:sp>
            <p:nvSpPr>
              <p:cNvPr id="420923" name="Line 59"/>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420924" name="Line 60"/>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420925" name="Line 61"/>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420926" name="Line 62"/>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420927" name="Line 63"/>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420928" name="Line 64"/>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420929" name="Line 65"/>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420930" name="Line 66"/>
            <p:cNvSpPr>
              <a:spLocks noChangeShapeType="1"/>
            </p:cNvSpPr>
            <p:nvPr/>
          </p:nvSpPr>
          <p:spPr bwMode="auto">
            <a:xfrm>
              <a:off x="2160" y="2736"/>
              <a:ext cx="0" cy="48"/>
            </a:xfrm>
            <a:prstGeom prst="line">
              <a:avLst/>
            </a:prstGeom>
            <a:noFill/>
            <a:ln w="12700">
              <a:solidFill>
                <a:schemeClr val="tx1"/>
              </a:solidFill>
              <a:round/>
            </a:ln>
            <a:effectLst/>
          </p:spPr>
          <p:txBody>
            <a:bodyPr/>
            <a:lstStyle/>
            <a:p>
              <a:endParaRPr lang="en-US"/>
            </a:p>
          </p:txBody>
        </p:sp>
        <p:sp>
          <p:nvSpPr>
            <p:cNvPr id="420931" name="Line 67"/>
            <p:cNvSpPr>
              <a:spLocks noChangeShapeType="1"/>
            </p:cNvSpPr>
            <p:nvPr/>
          </p:nvSpPr>
          <p:spPr bwMode="auto">
            <a:xfrm>
              <a:off x="2160" y="2784"/>
              <a:ext cx="720" cy="0"/>
            </a:xfrm>
            <a:prstGeom prst="line">
              <a:avLst/>
            </a:prstGeom>
            <a:noFill/>
            <a:ln w="12700">
              <a:solidFill>
                <a:schemeClr val="tx1"/>
              </a:solidFill>
              <a:round/>
              <a:tailEnd type="triangle" w="med" len="med"/>
            </a:ln>
            <a:effectLst/>
          </p:spPr>
          <p:txBody>
            <a:bodyPr/>
            <a:lstStyle/>
            <a:p>
              <a:endParaRPr lang="en-US"/>
            </a:p>
          </p:txBody>
        </p:sp>
        <p:sp>
          <p:nvSpPr>
            <p:cNvPr id="420932" name="Line 68"/>
            <p:cNvSpPr>
              <a:spLocks noChangeShapeType="1"/>
            </p:cNvSpPr>
            <p:nvPr/>
          </p:nvSpPr>
          <p:spPr bwMode="auto">
            <a:xfrm>
              <a:off x="1584" y="2976"/>
              <a:ext cx="1296" cy="0"/>
            </a:xfrm>
            <a:prstGeom prst="line">
              <a:avLst/>
            </a:prstGeom>
            <a:noFill/>
            <a:ln w="12700">
              <a:solidFill>
                <a:schemeClr val="tx1"/>
              </a:solidFill>
              <a:round/>
              <a:tailEnd type="triangle" w="med" len="med"/>
            </a:ln>
            <a:effectLst/>
          </p:spPr>
          <p:txBody>
            <a:bodyPr/>
            <a:lstStyle/>
            <a:p>
              <a:endParaRPr lang="en-US"/>
            </a:p>
          </p:txBody>
        </p:sp>
        <p:sp>
          <p:nvSpPr>
            <p:cNvPr id="420933" name="Line 69"/>
            <p:cNvSpPr>
              <a:spLocks noChangeShapeType="1"/>
            </p:cNvSpPr>
            <p:nvPr/>
          </p:nvSpPr>
          <p:spPr bwMode="auto">
            <a:xfrm>
              <a:off x="1584" y="2976"/>
              <a:ext cx="0" cy="48"/>
            </a:xfrm>
            <a:prstGeom prst="line">
              <a:avLst/>
            </a:prstGeom>
            <a:noFill/>
            <a:ln w="12700">
              <a:solidFill>
                <a:schemeClr val="tx1"/>
              </a:solidFill>
              <a:round/>
            </a:ln>
            <a:effectLst/>
          </p:spPr>
          <p:txBody>
            <a:bodyPr/>
            <a:lstStyle/>
            <a:p>
              <a:endParaRPr lang="en-US"/>
            </a:p>
          </p:txBody>
        </p:sp>
        <p:sp>
          <p:nvSpPr>
            <p:cNvPr id="420934" name="Rectangle 70"/>
            <p:cNvSpPr>
              <a:spLocks noChangeArrowheads="1"/>
            </p:cNvSpPr>
            <p:nvPr/>
          </p:nvSpPr>
          <p:spPr bwMode="auto">
            <a:xfrm>
              <a:off x="3168" y="2784"/>
              <a:ext cx="2448" cy="192"/>
            </a:xfrm>
            <a:prstGeom prst="rect">
              <a:avLst/>
            </a:prstGeom>
            <a:noFill/>
            <a:ln w="12700">
              <a:solidFill>
                <a:schemeClr val="tx1"/>
              </a:solidFill>
              <a:miter lim="800000"/>
            </a:ln>
            <a:effectLst/>
          </p:spPr>
          <p:txBody>
            <a:bodyPr wrap="none" anchor="ctr"/>
            <a:lstStyle/>
            <a:p>
              <a:endParaRPr lang="en-US"/>
            </a:p>
          </p:txBody>
        </p:sp>
        <p:sp>
          <p:nvSpPr>
            <p:cNvPr id="420935" name="Rectangle 71"/>
            <p:cNvSpPr>
              <a:spLocks noChangeArrowheads="1"/>
            </p:cNvSpPr>
            <p:nvPr/>
          </p:nvSpPr>
          <p:spPr bwMode="auto">
            <a:xfrm>
              <a:off x="3888" y="2544"/>
              <a:ext cx="912" cy="250"/>
            </a:xfrm>
            <a:prstGeom prst="rect">
              <a:avLst/>
            </a:prstGeom>
            <a:noFill/>
            <a:ln w="12700">
              <a:noFill/>
              <a:miter lim="800000"/>
            </a:ln>
            <a:effectLst/>
          </p:spPr>
          <p:txBody>
            <a:bodyPr>
              <a:spAutoFit/>
            </a:bodyPr>
            <a:lstStyle/>
            <a:p>
              <a:r>
                <a:rPr lang="zh-CN" altLang="en-US" sz="2000" dirty="0" smtClean="0">
                  <a:solidFill>
                    <a:schemeClr val="tx1"/>
                  </a:solidFill>
                </a:rPr>
                <a:t>存储器</a:t>
              </a:r>
              <a:endParaRPr lang="en-US" sz="2000" dirty="0">
                <a:solidFill>
                  <a:schemeClr val="tx1"/>
                </a:solidFill>
              </a:endParaRPr>
            </a:p>
          </p:txBody>
        </p:sp>
        <p:sp>
          <p:nvSpPr>
            <p:cNvPr id="420936" name="Text Box 72"/>
            <p:cNvSpPr txBox="1">
              <a:spLocks noChangeArrowheads="1"/>
            </p:cNvSpPr>
            <p:nvPr/>
          </p:nvSpPr>
          <p:spPr bwMode="auto">
            <a:xfrm>
              <a:off x="3312" y="2784"/>
              <a:ext cx="1988" cy="231"/>
            </a:xfrm>
            <a:prstGeom prst="rect">
              <a:avLst/>
            </a:prstGeom>
            <a:noFill/>
            <a:ln w="12700">
              <a:noFill/>
              <a:miter lim="800000"/>
            </a:ln>
            <a:effectLst/>
          </p:spPr>
          <p:txBody>
            <a:bodyPr wrap="none">
              <a:spAutoFit/>
            </a:bodyPr>
            <a:lstStyle/>
            <a:p>
              <a:r>
                <a:rPr lang="en-US">
                  <a:solidFill>
                    <a:schemeClr val="tx1"/>
                  </a:solidFill>
                </a:rPr>
                <a:t>branch destination </a:t>
              </a:r>
              <a:r>
                <a:rPr lang="en-US"/>
                <a:t>instruction</a:t>
              </a:r>
              <a:endParaRPr lang="en-US"/>
            </a:p>
          </p:txBody>
        </p:sp>
        <p:sp>
          <p:nvSpPr>
            <p:cNvPr id="420937" name="Line 73"/>
            <p:cNvSpPr>
              <a:spLocks noChangeShapeType="1"/>
            </p:cNvSpPr>
            <p:nvPr/>
          </p:nvSpPr>
          <p:spPr bwMode="auto">
            <a:xfrm>
              <a:off x="3072" y="2928"/>
              <a:ext cx="96" cy="0"/>
            </a:xfrm>
            <a:prstGeom prst="line">
              <a:avLst/>
            </a:prstGeom>
            <a:noFill/>
            <a:ln w="12700">
              <a:solidFill>
                <a:schemeClr val="tx1"/>
              </a:solidFill>
              <a:round/>
              <a:tailEnd type="triangle" w="med" len="med"/>
            </a:ln>
            <a:effectLst/>
          </p:spPr>
          <p:txBody>
            <a:bodyPr/>
            <a:lstStyle/>
            <a:p>
              <a:endParaRPr lang="en-US"/>
            </a:p>
          </p:txBody>
        </p:sp>
      </p:grpSp>
      <p:grpSp>
        <p:nvGrpSpPr>
          <p:cNvPr id="8" name="Group 74"/>
          <p:cNvGrpSpPr/>
          <p:nvPr/>
        </p:nvGrpSpPr>
        <p:grpSpPr bwMode="auto">
          <a:xfrm>
            <a:off x="304800" y="5105400"/>
            <a:ext cx="8610600" cy="1433513"/>
            <a:chOff x="192" y="3216"/>
            <a:chExt cx="5424" cy="903"/>
          </a:xfrm>
        </p:grpSpPr>
        <p:sp>
          <p:nvSpPr>
            <p:cNvPr id="420939" name="Rectangle 75"/>
            <p:cNvSpPr>
              <a:spLocks noChangeArrowheads="1"/>
            </p:cNvSpPr>
            <p:nvPr/>
          </p:nvSpPr>
          <p:spPr bwMode="auto">
            <a:xfrm>
              <a:off x="192" y="3216"/>
              <a:ext cx="2208" cy="250"/>
            </a:xfrm>
            <a:prstGeom prst="rect">
              <a:avLst/>
            </a:prstGeom>
            <a:noFill/>
            <a:ln w="12700">
              <a:noFill/>
              <a:miter lim="800000"/>
            </a:ln>
            <a:effectLst/>
          </p:spPr>
          <p:txBody>
            <a:bodyPr>
              <a:spAutoFit/>
            </a:bodyPr>
            <a:lstStyle/>
            <a:p>
              <a:r>
                <a:rPr lang="en-US" sz="2000" dirty="0">
                  <a:solidFill>
                    <a:schemeClr val="tx1"/>
                  </a:solidFill>
                </a:rPr>
                <a:t>5. </a:t>
              </a:r>
              <a:r>
                <a:rPr lang="zh-CN" altLang="en-US" sz="2000" dirty="0" smtClean="0">
                  <a:solidFill>
                    <a:schemeClr val="tx1"/>
                  </a:solidFill>
                </a:rPr>
                <a:t>伪直接寻址</a:t>
              </a:r>
              <a:endParaRPr lang="en-US" sz="2000" dirty="0">
                <a:solidFill>
                  <a:schemeClr val="tx1"/>
                </a:solidFill>
              </a:endParaRPr>
            </a:p>
          </p:txBody>
        </p:sp>
        <p:sp>
          <p:nvSpPr>
            <p:cNvPr id="420940" name="Text Box 76"/>
            <p:cNvSpPr txBox="1">
              <a:spLocks noChangeArrowheads="1"/>
            </p:cNvSpPr>
            <p:nvPr/>
          </p:nvSpPr>
          <p:spPr bwMode="auto">
            <a:xfrm>
              <a:off x="432" y="3456"/>
              <a:ext cx="1740" cy="231"/>
            </a:xfrm>
            <a:prstGeom prst="rect">
              <a:avLst/>
            </a:prstGeom>
            <a:noFill/>
            <a:ln w="12700">
              <a:noFill/>
              <a:miter lim="800000"/>
            </a:ln>
            <a:effectLst/>
          </p:spPr>
          <p:txBody>
            <a:bodyPr wrap="none">
              <a:spAutoFit/>
            </a:bodyPr>
            <a:lstStyle/>
            <a:p>
              <a:r>
                <a:rPr lang="en-US" dirty="0">
                  <a:solidFill>
                    <a:schemeClr val="tx1"/>
                  </a:solidFill>
                </a:rPr>
                <a:t>op               jump address</a:t>
              </a:r>
              <a:endParaRPr lang="en-US" dirty="0">
                <a:solidFill>
                  <a:schemeClr val="tx1"/>
                </a:solidFill>
              </a:endParaRPr>
            </a:p>
          </p:txBody>
        </p:sp>
        <p:sp>
          <p:nvSpPr>
            <p:cNvPr id="420941" name="Rectangle 77"/>
            <p:cNvSpPr>
              <a:spLocks noChangeArrowheads="1"/>
            </p:cNvSpPr>
            <p:nvPr/>
          </p:nvSpPr>
          <p:spPr bwMode="auto">
            <a:xfrm>
              <a:off x="336" y="3456"/>
              <a:ext cx="2448" cy="192"/>
            </a:xfrm>
            <a:prstGeom prst="rect">
              <a:avLst/>
            </a:prstGeom>
            <a:noFill/>
            <a:ln w="12700">
              <a:solidFill>
                <a:schemeClr val="tx1"/>
              </a:solidFill>
              <a:miter lim="800000"/>
            </a:ln>
            <a:effectLst/>
          </p:spPr>
          <p:txBody>
            <a:bodyPr wrap="none" anchor="ctr"/>
            <a:lstStyle/>
            <a:p>
              <a:endParaRPr lang="en-US"/>
            </a:p>
          </p:txBody>
        </p:sp>
        <p:sp>
          <p:nvSpPr>
            <p:cNvPr id="420942" name="Line 78"/>
            <p:cNvSpPr>
              <a:spLocks noChangeShapeType="1"/>
            </p:cNvSpPr>
            <p:nvPr/>
          </p:nvSpPr>
          <p:spPr bwMode="auto">
            <a:xfrm>
              <a:off x="816" y="3456"/>
              <a:ext cx="0" cy="183"/>
            </a:xfrm>
            <a:prstGeom prst="line">
              <a:avLst/>
            </a:prstGeom>
            <a:noFill/>
            <a:ln w="12700">
              <a:solidFill>
                <a:schemeClr val="tx1"/>
              </a:solidFill>
              <a:round/>
            </a:ln>
            <a:effectLst/>
          </p:spPr>
          <p:txBody>
            <a:bodyPr/>
            <a:lstStyle/>
            <a:p>
              <a:endParaRPr lang="en-US"/>
            </a:p>
          </p:txBody>
        </p:sp>
        <p:sp>
          <p:nvSpPr>
            <p:cNvPr id="420943" name="Rectangle 79"/>
            <p:cNvSpPr>
              <a:spLocks noChangeArrowheads="1"/>
            </p:cNvSpPr>
            <p:nvPr/>
          </p:nvSpPr>
          <p:spPr bwMode="auto">
            <a:xfrm>
              <a:off x="336" y="3888"/>
              <a:ext cx="2448" cy="192"/>
            </a:xfrm>
            <a:prstGeom prst="rect">
              <a:avLst/>
            </a:prstGeom>
            <a:noFill/>
            <a:ln w="12700">
              <a:solidFill>
                <a:schemeClr val="tx1"/>
              </a:solidFill>
              <a:miter lim="800000"/>
            </a:ln>
            <a:effectLst/>
          </p:spPr>
          <p:txBody>
            <a:bodyPr wrap="none" anchor="ctr"/>
            <a:lstStyle/>
            <a:p>
              <a:endParaRPr lang="en-US"/>
            </a:p>
          </p:txBody>
        </p:sp>
        <p:sp>
          <p:nvSpPr>
            <p:cNvPr id="420944" name="Text Box 80"/>
            <p:cNvSpPr txBox="1">
              <a:spLocks noChangeArrowheads="1"/>
            </p:cNvSpPr>
            <p:nvPr/>
          </p:nvSpPr>
          <p:spPr bwMode="auto">
            <a:xfrm>
              <a:off x="816" y="3888"/>
              <a:ext cx="1556" cy="231"/>
            </a:xfrm>
            <a:prstGeom prst="rect">
              <a:avLst/>
            </a:prstGeom>
            <a:noFill/>
            <a:ln w="12700">
              <a:noFill/>
              <a:miter lim="800000"/>
            </a:ln>
            <a:effectLst/>
          </p:spPr>
          <p:txBody>
            <a:bodyPr wrap="none">
              <a:spAutoFit/>
            </a:bodyPr>
            <a:lstStyle/>
            <a:p>
              <a:r>
                <a:rPr lang="en-US">
                  <a:solidFill>
                    <a:schemeClr val="tx1"/>
                  </a:solidFill>
                </a:rPr>
                <a:t>Program Counter (PC)</a:t>
              </a:r>
              <a:endParaRPr lang="en-US">
                <a:solidFill>
                  <a:schemeClr val="tx1"/>
                </a:solidFill>
              </a:endParaRPr>
            </a:p>
          </p:txBody>
        </p:sp>
        <p:sp>
          <p:nvSpPr>
            <p:cNvPr id="420945" name="Line 81"/>
            <p:cNvSpPr>
              <a:spLocks noChangeShapeType="1"/>
            </p:cNvSpPr>
            <p:nvPr/>
          </p:nvSpPr>
          <p:spPr bwMode="auto">
            <a:xfrm>
              <a:off x="1632" y="3648"/>
              <a:ext cx="0" cy="48"/>
            </a:xfrm>
            <a:prstGeom prst="line">
              <a:avLst/>
            </a:prstGeom>
            <a:noFill/>
            <a:ln w="12700">
              <a:solidFill>
                <a:schemeClr val="tx1"/>
              </a:solidFill>
              <a:round/>
            </a:ln>
            <a:effectLst/>
          </p:spPr>
          <p:txBody>
            <a:bodyPr/>
            <a:lstStyle/>
            <a:p>
              <a:endParaRPr lang="en-US"/>
            </a:p>
          </p:txBody>
        </p:sp>
        <p:sp>
          <p:nvSpPr>
            <p:cNvPr id="420946" name="Line 82"/>
            <p:cNvSpPr>
              <a:spLocks noChangeShapeType="1"/>
            </p:cNvSpPr>
            <p:nvPr/>
          </p:nvSpPr>
          <p:spPr bwMode="auto">
            <a:xfrm>
              <a:off x="1632" y="3696"/>
              <a:ext cx="1248" cy="0"/>
            </a:xfrm>
            <a:prstGeom prst="line">
              <a:avLst/>
            </a:prstGeom>
            <a:noFill/>
            <a:ln w="12700">
              <a:solidFill>
                <a:schemeClr val="tx1"/>
              </a:solidFill>
              <a:round/>
              <a:tailEnd type="triangle" w="med" len="med"/>
            </a:ln>
            <a:effectLst/>
          </p:spPr>
          <p:txBody>
            <a:bodyPr/>
            <a:lstStyle/>
            <a:p>
              <a:endParaRPr lang="en-US"/>
            </a:p>
          </p:txBody>
        </p:sp>
        <p:sp>
          <p:nvSpPr>
            <p:cNvPr id="420947" name="Line 83"/>
            <p:cNvSpPr>
              <a:spLocks noChangeShapeType="1"/>
            </p:cNvSpPr>
            <p:nvPr/>
          </p:nvSpPr>
          <p:spPr bwMode="auto">
            <a:xfrm>
              <a:off x="480" y="3840"/>
              <a:ext cx="2400" cy="0"/>
            </a:xfrm>
            <a:prstGeom prst="line">
              <a:avLst/>
            </a:prstGeom>
            <a:noFill/>
            <a:ln w="12700">
              <a:solidFill>
                <a:schemeClr val="tx1"/>
              </a:solidFill>
              <a:round/>
              <a:tailEnd type="triangle" w="med" len="med"/>
            </a:ln>
            <a:effectLst/>
          </p:spPr>
          <p:txBody>
            <a:bodyPr/>
            <a:lstStyle/>
            <a:p>
              <a:endParaRPr lang="en-US"/>
            </a:p>
          </p:txBody>
        </p:sp>
        <p:sp>
          <p:nvSpPr>
            <p:cNvPr id="420948" name="Line 84"/>
            <p:cNvSpPr>
              <a:spLocks noChangeShapeType="1"/>
            </p:cNvSpPr>
            <p:nvPr/>
          </p:nvSpPr>
          <p:spPr bwMode="auto">
            <a:xfrm>
              <a:off x="480" y="3840"/>
              <a:ext cx="0" cy="48"/>
            </a:xfrm>
            <a:prstGeom prst="line">
              <a:avLst/>
            </a:prstGeom>
            <a:noFill/>
            <a:ln w="12700">
              <a:solidFill>
                <a:schemeClr val="tx1"/>
              </a:solidFill>
              <a:round/>
            </a:ln>
            <a:effectLst/>
          </p:spPr>
          <p:txBody>
            <a:bodyPr/>
            <a:lstStyle/>
            <a:p>
              <a:endParaRPr lang="en-US"/>
            </a:p>
          </p:txBody>
        </p:sp>
        <p:sp>
          <p:nvSpPr>
            <p:cNvPr id="420949" name="Rectangle 85"/>
            <p:cNvSpPr>
              <a:spLocks noChangeArrowheads="1"/>
            </p:cNvSpPr>
            <p:nvPr/>
          </p:nvSpPr>
          <p:spPr bwMode="auto">
            <a:xfrm>
              <a:off x="3168" y="3648"/>
              <a:ext cx="2448" cy="192"/>
            </a:xfrm>
            <a:prstGeom prst="rect">
              <a:avLst/>
            </a:prstGeom>
            <a:noFill/>
            <a:ln w="12700">
              <a:solidFill>
                <a:schemeClr val="tx1"/>
              </a:solidFill>
              <a:miter lim="800000"/>
            </a:ln>
            <a:effectLst/>
          </p:spPr>
          <p:txBody>
            <a:bodyPr wrap="none" anchor="ctr"/>
            <a:lstStyle/>
            <a:p>
              <a:endParaRPr lang="en-US"/>
            </a:p>
          </p:txBody>
        </p:sp>
        <p:sp>
          <p:nvSpPr>
            <p:cNvPr id="420950" name="Rectangle 86"/>
            <p:cNvSpPr>
              <a:spLocks noChangeArrowheads="1"/>
            </p:cNvSpPr>
            <p:nvPr/>
          </p:nvSpPr>
          <p:spPr bwMode="auto">
            <a:xfrm>
              <a:off x="3888" y="3408"/>
              <a:ext cx="912" cy="250"/>
            </a:xfrm>
            <a:prstGeom prst="rect">
              <a:avLst/>
            </a:prstGeom>
            <a:noFill/>
            <a:ln w="12700">
              <a:noFill/>
              <a:miter lim="800000"/>
            </a:ln>
            <a:effectLst/>
          </p:spPr>
          <p:txBody>
            <a:bodyPr>
              <a:spAutoFit/>
            </a:bodyPr>
            <a:lstStyle/>
            <a:p>
              <a:r>
                <a:rPr lang="zh-CN" altLang="en-US" sz="2000" dirty="0" smtClean="0">
                  <a:solidFill>
                    <a:schemeClr val="tx1"/>
                  </a:solidFill>
                </a:rPr>
                <a:t>存储器</a:t>
              </a:r>
              <a:endParaRPr lang="en-US" sz="2000" dirty="0">
                <a:solidFill>
                  <a:schemeClr val="tx1"/>
                </a:solidFill>
              </a:endParaRPr>
            </a:p>
          </p:txBody>
        </p:sp>
        <p:sp>
          <p:nvSpPr>
            <p:cNvPr id="420951" name="Text Box 87"/>
            <p:cNvSpPr txBox="1">
              <a:spLocks noChangeArrowheads="1"/>
            </p:cNvSpPr>
            <p:nvPr/>
          </p:nvSpPr>
          <p:spPr bwMode="auto">
            <a:xfrm>
              <a:off x="3456" y="3648"/>
              <a:ext cx="1860" cy="231"/>
            </a:xfrm>
            <a:prstGeom prst="rect">
              <a:avLst/>
            </a:prstGeom>
            <a:noFill/>
            <a:ln w="12700">
              <a:noFill/>
              <a:miter lim="800000"/>
            </a:ln>
            <a:effectLst/>
          </p:spPr>
          <p:txBody>
            <a:bodyPr wrap="none">
              <a:spAutoFit/>
            </a:bodyPr>
            <a:lstStyle/>
            <a:p>
              <a:r>
                <a:rPr lang="en-US">
                  <a:solidFill>
                    <a:schemeClr val="tx1"/>
                  </a:solidFill>
                </a:rPr>
                <a:t>jump destination </a:t>
              </a:r>
              <a:r>
                <a:rPr lang="en-US"/>
                <a:t>instruction</a:t>
              </a:r>
              <a:endParaRPr lang="en-US"/>
            </a:p>
          </p:txBody>
        </p:sp>
        <p:sp>
          <p:nvSpPr>
            <p:cNvPr id="420952" name="Line 88"/>
            <p:cNvSpPr>
              <a:spLocks noChangeShapeType="1"/>
            </p:cNvSpPr>
            <p:nvPr/>
          </p:nvSpPr>
          <p:spPr bwMode="auto">
            <a:xfrm>
              <a:off x="3072" y="3792"/>
              <a:ext cx="96" cy="0"/>
            </a:xfrm>
            <a:prstGeom prst="line">
              <a:avLst/>
            </a:prstGeom>
            <a:noFill/>
            <a:ln w="12700">
              <a:solidFill>
                <a:schemeClr val="tx1"/>
              </a:solidFill>
              <a:round/>
              <a:tailEnd type="triangle" w="med" len="med"/>
            </a:ln>
            <a:effectLst/>
          </p:spPr>
          <p:txBody>
            <a:bodyPr/>
            <a:lstStyle/>
            <a:p>
              <a:endParaRPr lang="en-US"/>
            </a:p>
          </p:txBody>
        </p:sp>
        <p:sp>
          <p:nvSpPr>
            <p:cNvPr id="420953" name="Line 89"/>
            <p:cNvSpPr>
              <a:spLocks noChangeShapeType="1"/>
            </p:cNvSpPr>
            <p:nvPr/>
          </p:nvSpPr>
          <p:spPr bwMode="auto">
            <a:xfrm>
              <a:off x="672" y="3888"/>
              <a:ext cx="0" cy="183"/>
            </a:xfrm>
            <a:prstGeom prst="line">
              <a:avLst/>
            </a:prstGeom>
            <a:noFill/>
            <a:ln w="12700">
              <a:solidFill>
                <a:schemeClr val="tx1"/>
              </a:solidFill>
              <a:round/>
            </a:ln>
            <a:effectLst/>
          </p:spPr>
          <p:txBody>
            <a:bodyPr/>
            <a:lstStyle/>
            <a:p>
              <a:endParaRPr lang="en-US"/>
            </a:p>
          </p:txBody>
        </p:sp>
        <p:sp>
          <p:nvSpPr>
            <p:cNvPr id="420954" name="Oval 90"/>
            <p:cNvSpPr>
              <a:spLocks noChangeArrowheads="1"/>
            </p:cNvSpPr>
            <p:nvPr/>
          </p:nvSpPr>
          <p:spPr bwMode="auto">
            <a:xfrm>
              <a:off x="2880" y="3600"/>
              <a:ext cx="192" cy="384"/>
            </a:xfrm>
            <a:prstGeom prst="ellipse">
              <a:avLst/>
            </a:prstGeom>
            <a:noFill/>
            <a:ln w="12700">
              <a:solidFill>
                <a:schemeClr val="tx1"/>
              </a:solidFill>
              <a:round/>
            </a:ln>
            <a:effectLst/>
          </p:spPr>
          <p:txBody>
            <a:bodyPr wrap="none" anchor="ctr"/>
            <a:lstStyle/>
            <a:p>
              <a:endParaRPr lang="en-US"/>
            </a:p>
          </p:txBody>
        </p:sp>
        <p:sp>
          <p:nvSpPr>
            <p:cNvPr id="420955" name="Text Box 91"/>
            <p:cNvSpPr txBox="1">
              <a:spLocks noChangeArrowheads="1"/>
            </p:cNvSpPr>
            <p:nvPr/>
          </p:nvSpPr>
          <p:spPr bwMode="auto">
            <a:xfrm>
              <a:off x="2880" y="3648"/>
              <a:ext cx="190" cy="231"/>
            </a:xfrm>
            <a:prstGeom prst="rect">
              <a:avLst/>
            </a:prstGeom>
            <a:noFill/>
            <a:ln w="12700">
              <a:noFill/>
              <a:miter lim="800000"/>
            </a:ln>
            <a:effectLst/>
          </p:spPr>
          <p:txBody>
            <a:bodyPr>
              <a:spAutoFit/>
            </a:bodyPr>
            <a:lstStyle/>
            <a:p>
              <a:r>
                <a:rPr lang="en-US">
                  <a:solidFill>
                    <a:schemeClr val="tx1"/>
                  </a:solidFill>
                </a:rPr>
                <a:t>||</a:t>
              </a:r>
              <a:endParaRPr lang="en-US">
                <a:solidFill>
                  <a:schemeClr val="tx1"/>
                </a:solidFill>
              </a:endParaRPr>
            </a:p>
          </p:txBody>
        </p:sp>
      </p:grpSp>
      <p:cxnSp>
        <p:nvCxnSpPr>
          <p:cNvPr id="93" name="Straight Arrow Connector 92"/>
          <p:cNvCxnSpPr/>
          <p:nvPr/>
        </p:nvCxnSpPr>
        <p:spPr bwMode="auto">
          <a:xfrm rot="5400000">
            <a:off x="1372394" y="2437606"/>
            <a:ext cx="457200" cy="1588"/>
          </a:xfrm>
          <a:prstGeom prst="straightConnector1">
            <a:avLst/>
          </a:prstGeom>
          <a:noFill/>
          <a:ln w="127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685800" y="228600"/>
            <a:ext cx="7848600" cy="477838"/>
          </a:xfrm>
          <a:noFill/>
        </p:spPr>
        <p:txBody>
          <a:bodyPr/>
          <a:lstStyle/>
          <a:p>
            <a:pPr>
              <a:lnSpc>
                <a:spcPct val="100000"/>
              </a:lnSpc>
            </a:pPr>
            <a:r>
              <a:rPr lang="en-US" dirty="0">
                <a:latin typeface="宋体" panose="02010600030101010101" pitchFamily="2" charset="-122"/>
                <a:ea typeface="宋体" panose="02010600030101010101" pitchFamily="2" charset="-122"/>
              </a:rPr>
              <a:t>MIPS </a:t>
            </a:r>
            <a:r>
              <a:rPr lang="zh-CN" altLang="en-US" dirty="0" smtClean="0">
                <a:latin typeface="宋体" panose="02010600030101010101" pitchFamily="2" charset="-122"/>
                <a:ea typeface="宋体" panose="02010600030101010101" pitchFamily="2" charset="-122"/>
              </a:rPr>
              <a:t>目前的组成</a:t>
            </a:r>
            <a:endParaRPr lang="en-US" dirty="0">
              <a:latin typeface="宋体" panose="02010600030101010101" pitchFamily="2" charset="-122"/>
              <a:ea typeface="宋体" panose="02010600030101010101" pitchFamily="2" charset="-122"/>
            </a:endParaRPr>
          </a:p>
        </p:txBody>
      </p:sp>
      <p:sp>
        <p:nvSpPr>
          <p:cNvPr id="681987" name="Rectangle 3"/>
          <p:cNvSpPr>
            <a:spLocks noChangeArrowheads="1"/>
          </p:cNvSpPr>
          <p:nvPr/>
        </p:nvSpPr>
        <p:spPr bwMode="auto">
          <a:xfrm>
            <a:off x="685800" y="1295400"/>
            <a:ext cx="3810000" cy="4419600"/>
          </a:xfrm>
          <a:prstGeom prst="rect">
            <a:avLst/>
          </a:prstGeom>
          <a:noFill/>
          <a:ln w="12700">
            <a:solidFill>
              <a:schemeClr val="tx1"/>
            </a:solidFill>
            <a:miter lim="800000"/>
          </a:ln>
          <a:effectLst/>
        </p:spPr>
        <p:txBody>
          <a:bodyPr wrap="none" anchor="ctr"/>
          <a:lstStyle/>
          <a:p>
            <a:endParaRPr lang="en-US"/>
          </a:p>
        </p:txBody>
      </p:sp>
      <p:sp>
        <p:nvSpPr>
          <p:cNvPr id="681988" name="Rectangle 4"/>
          <p:cNvSpPr>
            <a:spLocks noChangeArrowheads="1"/>
          </p:cNvSpPr>
          <p:nvPr/>
        </p:nvSpPr>
        <p:spPr bwMode="auto">
          <a:xfrm>
            <a:off x="5562600" y="1447800"/>
            <a:ext cx="1600200" cy="3733800"/>
          </a:xfrm>
          <a:prstGeom prst="rect">
            <a:avLst/>
          </a:prstGeom>
          <a:noFill/>
          <a:ln w="12700">
            <a:solidFill>
              <a:schemeClr val="tx1"/>
            </a:solidFill>
            <a:miter lim="800000"/>
          </a:ln>
          <a:effectLst/>
        </p:spPr>
        <p:txBody>
          <a:bodyPr wrap="none" anchor="ctr"/>
          <a:lstStyle/>
          <a:p>
            <a:endParaRPr lang="en-US"/>
          </a:p>
        </p:txBody>
      </p:sp>
      <p:sp>
        <p:nvSpPr>
          <p:cNvPr id="681989" name="Rectangle 5"/>
          <p:cNvSpPr>
            <a:spLocks noChangeArrowheads="1"/>
          </p:cNvSpPr>
          <p:nvPr/>
        </p:nvSpPr>
        <p:spPr bwMode="auto">
          <a:xfrm>
            <a:off x="1905000" y="914400"/>
            <a:ext cx="1077218" cy="328295"/>
          </a:xfrm>
          <a:prstGeom prst="rect">
            <a:avLst/>
          </a:prstGeom>
          <a:noFill/>
          <a:ln w="12700">
            <a:noFill/>
            <a:miter lim="800000"/>
          </a:ln>
          <a:effectLst/>
        </p:spPr>
        <p:txBody>
          <a:bodyPr wrap="none" lIns="63500" tIns="25400" rIns="63500" bIns="25400">
            <a:spAutoFit/>
          </a:bodyPr>
          <a:lstStyle/>
          <a:p>
            <a:r>
              <a:rPr lang="en-US" altLang="zh-CN" b="1" dirty="0">
                <a:solidFill>
                  <a:schemeClr val="tx1"/>
                </a:solidFill>
              </a:rPr>
              <a:t> </a:t>
            </a:r>
            <a:r>
              <a:rPr lang="en-US" altLang="zh-CN" b="1" dirty="0" smtClean="0">
                <a:solidFill>
                  <a:schemeClr val="tx1"/>
                </a:solidFill>
              </a:rPr>
              <a:t>   </a:t>
            </a:r>
            <a:r>
              <a:rPr lang="zh-CN" altLang="en-US" b="1" dirty="0" smtClean="0">
                <a:solidFill>
                  <a:schemeClr val="tx1"/>
                </a:solidFill>
              </a:rPr>
              <a:t>处理器</a:t>
            </a:r>
            <a:endParaRPr lang="en-US" b="1" dirty="0">
              <a:solidFill>
                <a:schemeClr val="tx1"/>
              </a:solidFill>
            </a:endParaRPr>
          </a:p>
        </p:txBody>
      </p:sp>
      <p:sp>
        <p:nvSpPr>
          <p:cNvPr id="681990" name="Rectangle 6"/>
          <p:cNvSpPr>
            <a:spLocks noChangeArrowheads="1"/>
          </p:cNvSpPr>
          <p:nvPr/>
        </p:nvSpPr>
        <p:spPr bwMode="auto">
          <a:xfrm>
            <a:off x="5867400" y="1066800"/>
            <a:ext cx="820738" cy="328295"/>
          </a:xfrm>
          <a:prstGeom prst="rect">
            <a:avLst/>
          </a:prstGeom>
          <a:noFill/>
          <a:ln w="12700">
            <a:noFill/>
            <a:miter lim="800000"/>
          </a:ln>
          <a:effectLst/>
        </p:spPr>
        <p:txBody>
          <a:bodyPr wrap="none" lIns="63500" tIns="25400" rIns="63500" bIns="25400">
            <a:spAutoFit/>
          </a:bodyPr>
          <a:lstStyle/>
          <a:p>
            <a:r>
              <a:rPr lang="zh-CN" altLang="en-US" b="1" dirty="0" smtClean="0">
                <a:solidFill>
                  <a:schemeClr val="tx1"/>
                </a:solidFill>
              </a:rPr>
              <a:t>存储器</a:t>
            </a:r>
            <a:endParaRPr lang="en-US" b="1" dirty="0">
              <a:solidFill>
                <a:schemeClr val="tx1"/>
              </a:solidFill>
            </a:endParaRPr>
          </a:p>
        </p:txBody>
      </p:sp>
      <p:sp>
        <p:nvSpPr>
          <p:cNvPr id="681991" name="Line 7"/>
          <p:cNvSpPr>
            <a:spLocks noChangeShapeType="1"/>
          </p:cNvSpPr>
          <p:nvPr/>
        </p:nvSpPr>
        <p:spPr bwMode="auto">
          <a:xfrm>
            <a:off x="5562600" y="5257800"/>
            <a:ext cx="16002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1992" name="Rectangle 8"/>
          <p:cNvSpPr>
            <a:spLocks noChangeArrowheads="1"/>
          </p:cNvSpPr>
          <p:nvPr/>
        </p:nvSpPr>
        <p:spPr bwMode="auto">
          <a:xfrm>
            <a:off x="6096000" y="5257800"/>
            <a:ext cx="649288"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32 bits</a:t>
            </a:r>
            <a:endParaRPr lang="en-US" sz="1400">
              <a:solidFill>
                <a:schemeClr val="tx1"/>
              </a:solidFill>
            </a:endParaRPr>
          </a:p>
        </p:txBody>
      </p:sp>
      <p:sp>
        <p:nvSpPr>
          <p:cNvPr id="681993" name="Line 9"/>
          <p:cNvSpPr>
            <a:spLocks noChangeShapeType="1"/>
          </p:cNvSpPr>
          <p:nvPr/>
        </p:nvSpPr>
        <p:spPr bwMode="auto">
          <a:xfrm>
            <a:off x="8153400" y="1524000"/>
            <a:ext cx="0" cy="36576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1994" name="Rectangle 10"/>
          <p:cNvSpPr>
            <a:spLocks noChangeArrowheads="1"/>
          </p:cNvSpPr>
          <p:nvPr/>
        </p:nvSpPr>
        <p:spPr bwMode="auto">
          <a:xfrm>
            <a:off x="8153400" y="2819400"/>
            <a:ext cx="668338" cy="539750"/>
          </a:xfrm>
          <a:prstGeom prst="rect">
            <a:avLst/>
          </a:prstGeom>
          <a:noFill/>
          <a:ln w="12700">
            <a:noFill/>
            <a:miter lim="800000"/>
          </a:ln>
          <a:effectLst/>
        </p:spPr>
        <p:txBody>
          <a:bodyPr lIns="63500" tIns="25400" rIns="63500" bIns="25400">
            <a:spAutoFit/>
          </a:bodyPr>
          <a:lstStyle/>
          <a:p>
            <a:r>
              <a:rPr lang="en-US" sz="1600">
                <a:solidFill>
                  <a:schemeClr val="tx1"/>
                </a:solidFill>
              </a:rPr>
              <a:t>2</a:t>
            </a:r>
            <a:r>
              <a:rPr lang="en-US" sz="1600" baseline="30000">
                <a:solidFill>
                  <a:schemeClr val="tx1"/>
                </a:solidFill>
              </a:rPr>
              <a:t>30</a:t>
            </a:r>
            <a:endParaRPr lang="en-US" sz="1600" baseline="30000">
              <a:solidFill>
                <a:schemeClr val="tx1"/>
              </a:solidFill>
            </a:endParaRPr>
          </a:p>
          <a:p>
            <a:r>
              <a:rPr lang="en-US" sz="1600">
                <a:solidFill>
                  <a:schemeClr val="tx1"/>
                </a:solidFill>
              </a:rPr>
              <a:t>words</a:t>
            </a:r>
            <a:endParaRPr lang="en-US" sz="1600">
              <a:solidFill>
                <a:schemeClr val="tx1"/>
              </a:solidFill>
            </a:endParaRPr>
          </a:p>
        </p:txBody>
      </p:sp>
      <p:sp>
        <p:nvSpPr>
          <p:cNvPr id="681995" name="Line 11"/>
          <p:cNvSpPr>
            <a:spLocks noChangeShapeType="1"/>
          </p:cNvSpPr>
          <p:nvPr/>
        </p:nvSpPr>
        <p:spPr bwMode="auto">
          <a:xfrm>
            <a:off x="4495800" y="3048000"/>
            <a:ext cx="1066800" cy="0"/>
          </a:xfrm>
          <a:prstGeom prst="line">
            <a:avLst/>
          </a:prstGeom>
          <a:noFill/>
          <a:ln w="28575">
            <a:solidFill>
              <a:schemeClr val="tx1"/>
            </a:solidFill>
            <a:round/>
            <a:tailEnd type="triangle" w="med" len="med"/>
          </a:ln>
          <a:effectLst/>
        </p:spPr>
        <p:txBody>
          <a:bodyPr/>
          <a:lstStyle/>
          <a:p>
            <a:endParaRPr lang="en-US"/>
          </a:p>
        </p:txBody>
      </p:sp>
      <p:sp>
        <p:nvSpPr>
          <p:cNvPr id="681996" name="Rectangle 12"/>
          <p:cNvSpPr>
            <a:spLocks noChangeArrowheads="1"/>
          </p:cNvSpPr>
          <p:nvPr/>
        </p:nvSpPr>
        <p:spPr bwMode="auto">
          <a:xfrm>
            <a:off x="4572000" y="2438400"/>
            <a:ext cx="1019175" cy="539750"/>
          </a:xfrm>
          <a:prstGeom prst="rect">
            <a:avLst/>
          </a:prstGeom>
          <a:noFill/>
          <a:ln w="12700">
            <a:noFill/>
            <a:miter lim="800000"/>
          </a:ln>
          <a:effectLst/>
        </p:spPr>
        <p:txBody>
          <a:bodyPr wrap="none" lIns="63500" tIns="25400" rIns="63500" bIns="25400">
            <a:spAutoFit/>
          </a:bodyPr>
          <a:lstStyle/>
          <a:p>
            <a:r>
              <a:rPr lang="en-US" sz="1600">
                <a:solidFill>
                  <a:schemeClr val="tx1"/>
                </a:solidFill>
              </a:rPr>
              <a:t>read/write</a:t>
            </a:r>
            <a:endParaRPr lang="en-US" sz="1600">
              <a:solidFill>
                <a:schemeClr val="tx1"/>
              </a:solidFill>
            </a:endParaRPr>
          </a:p>
          <a:p>
            <a:r>
              <a:rPr lang="en-US" sz="1600">
                <a:solidFill>
                  <a:schemeClr val="tx1"/>
                </a:solidFill>
              </a:rPr>
              <a:t> addr</a:t>
            </a:r>
            <a:endParaRPr lang="en-US" sz="1600">
              <a:solidFill>
                <a:schemeClr val="tx1"/>
              </a:solidFill>
            </a:endParaRPr>
          </a:p>
        </p:txBody>
      </p:sp>
      <p:sp>
        <p:nvSpPr>
          <p:cNvPr id="681997" name="Line 13"/>
          <p:cNvSpPr>
            <a:spLocks noChangeShapeType="1"/>
          </p:cNvSpPr>
          <p:nvPr/>
        </p:nvSpPr>
        <p:spPr bwMode="auto">
          <a:xfrm>
            <a:off x="4495800" y="3886200"/>
            <a:ext cx="1066800" cy="0"/>
          </a:xfrm>
          <a:prstGeom prst="line">
            <a:avLst/>
          </a:prstGeom>
          <a:noFill/>
          <a:ln w="28575">
            <a:solidFill>
              <a:schemeClr val="tx1"/>
            </a:solidFill>
            <a:round/>
            <a:headEnd type="triangle" w="med" len="med"/>
          </a:ln>
          <a:effectLst/>
        </p:spPr>
        <p:txBody>
          <a:bodyPr/>
          <a:lstStyle/>
          <a:p>
            <a:endParaRPr lang="en-US"/>
          </a:p>
        </p:txBody>
      </p:sp>
      <p:sp>
        <p:nvSpPr>
          <p:cNvPr id="681998" name="Rectangle 14"/>
          <p:cNvSpPr>
            <a:spLocks noChangeArrowheads="1"/>
          </p:cNvSpPr>
          <p:nvPr/>
        </p:nvSpPr>
        <p:spPr bwMode="auto">
          <a:xfrm>
            <a:off x="4495800" y="3581400"/>
            <a:ext cx="985838"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read data</a:t>
            </a:r>
            <a:endParaRPr lang="en-US" sz="1600">
              <a:solidFill>
                <a:schemeClr val="tx1"/>
              </a:solidFill>
            </a:endParaRPr>
          </a:p>
        </p:txBody>
      </p:sp>
      <p:sp>
        <p:nvSpPr>
          <p:cNvPr id="681999" name="Rectangle 15"/>
          <p:cNvSpPr>
            <a:spLocks noChangeArrowheads="1"/>
          </p:cNvSpPr>
          <p:nvPr/>
        </p:nvSpPr>
        <p:spPr bwMode="auto">
          <a:xfrm>
            <a:off x="4495800" y="4267200"/>
            <a:ext cx="100806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write data</a:t>
            </a:r>
            <a:endParaRPr lang="en-US" sz="1600">
              <a:solidFill>
                <a:schemeClr val="tx1"/>
              </a:solidFill>
            </a:endParaRPr>
          </a:p>
        </p:txBody>
      </p:sp>
      <p:sp>
        <p:nvSpPr>
          <p:cNvPr id="682000" name="Line 16"/>
          <p:cNvSpPr>
            <a:spLocks noChangeShapeType="1"/>
          </p:cNvSpPr>
          <p:nvPr/>
        </p:nvSpPr>
        <p:spPr bwMode="auto">
          <a:xfrm>
            <a:off x="4495800" y="4572000"/>
            <a:ext cx="1066800" cy="0"/>
          </a:xfrm>
          <a:prstGeom prst="line">
            <a:avLst/>
          </a:prstGeom>
          <a:noFill/>
          <a:ln w="28575">
            <a:solidFill>
              <a:schemeClr val="tx1"/>
            </a:solidFill>
            <a:round/>
            <a:tailEnd type="triangle" w="med" len="med"/>
          </a:ln>
          <a:effectLst/>
        </p:spPr>
        <p:txBody>
          <a:bodyPr/>
          <a:lstStyle/>
          <a:p>
            <a:endParaRPr lang="en-US"/>
          </a:p>
        </p:txBody>
      </p:sp>
      <p:sp>
        <p:nvSpPr>
          <p:cNvPr id="682001" name="Rectangle 17"/>
          <p:cNvSpPr>
            <a:spLocks noChangeArrowheads="1"/>
          </p:cNvSpPr>
          <p:nvPr/>
        </p:nvSpPr>
        <p:spPr bwMode="auto">
          <a:xfrm>
            <a:off x="7239000" y="5181600"/>
            <a:ext cx="1346200" cy="539750"/>
          </a:xfrm>
          <a:prstGeom prst="rect">
            <a:avLst/>
          </a:prstGeom>
          <a:noFill/>
          <a:ln w="12700">
            <a:noFill/>
            <a:miter lim="800000"/>
          </a:ln>
          <a:effectLst/>
        </p:spPr>
        <p:txBody>
          <a:bodyPr wrap="none" lIns="63500" tIns="25400" rIns="63500" bIns="25400">
            <a:spAutoFit/>
          </a:bodyPr>
          <a:lstStyle/>
          <a:p>
            <a:r>
              <a:rPr lang="en-US" sz="1600">
                <a:solidFill>
                  <a:schemeClr val="tx1"/>
                </a:solidFill>
              </a:rPr>
              <a:t>word address</a:t>
            </a:r>
            <a:endParaRPr lang="en-US" sz="1600">
              <a:solidFill>
                <a:schemeClr val="tx1"/>
              </a:solidFill>
            </a:endParaRPr>
          </a:p>
          <a:p>
            <a:r>
              <a:rPr lang="en-US" sz="1600">
                <a:solidFill>
                  <a:schemeClr val="tx1"/>
                </a:solidFill>
              </a:rPr>
              <a:t>(binary)</a:t>
            </a:r>
            <a:endParaRPr lang="en-US" sz="1600">
              <a:solidFill>
                <a:schemeClr val="tx1"/>
              </a:solidFill>
            </a:endParaRPr>
          </a:p>
        </p:txBody>
      </p:sp>
      <p:sp>
        <p:nvSpPr>
          <p:cNvPr id="682002" name="Rectangle 18"/>
          <p:cNvSpPr>
            <a:spLocks noChangeArrowheads="1"/>
          </p:cNvSpPr>
          <p:nvPr/>
        </p:nvSpPr>
        <p:spPr bwMode="auto">
          <a:xfrm>
            <a:off x="7162800" y="4953000"/>
            <a:ext cx="89376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0…0000</a:t>
            </a:r>
            <a:endParaRPr lang="en-US" sz="1600">
              <a:solidFill>
                <a:schemeClr val="tx1"/>
              </a:solidFill>
            </a:endParaRPr>
          </a:p>
        </p:txBody>
      </p:sp>
      <p:sp>
        <p:nvSpPr>
          <p:cNvPr id="682003" name="Rectangle 19"/>
          <p:cNvSpPr>
            <a:spLocks noChangeArrowheads="1"/>
          </p:cNvSpPr>
          <p:nvPr/>
        </p:nvSpPr>
        <p:spPr bwMode="auto">
          <a:xfrm>
            <a:off x="7162800" y="4724400"/>
            <a:ext cx="89376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0…0100</a:t>
            </a:r>
            <a:endParaRPr lang="en-US" sz="1600">
              <a:solidFill>
                <a:schemeClr val="tx1"/>
              </a:solidFill>
            </a:endParaRPr>
          </a:p>
        </p:txBody>
      </p:sp>
      <p:sp>
        <p:nvSpPr>
          <p:cNvPr id="682004" name="Rectangle 20"/>
          <p:cNvSpPr>
            <a:spLocks noChangeArrowheads="1"/>
          </p:cNvSpPr>
          <p:nvPr/>
        </p:nvSpPr>
        <p:spPr bwMode="auto">
          <a:xfrm>
            <a:off x="7162800" y="4495800"/>
            <a:ext cx="89376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0…1000</a:t>
            </a:r>
            <a:endParaRPr lang="en-US" sz="1600">
              <a:solidFill>
                <a:schemeClr val="tx1"/>
              </a:solidFill>
            </a:endParaRPr>
          </a:p>
        </p:txBody>
      </p:sp>
      <p:sp>
        <p:nvSpPr>
          <p:cNvPr id="682005" name="Rectangle 21"/>
          <p:cNvSpPr>
            <a:spLocks noChangeArrowheads="1"/>
          </p:cNvSpPr>
          <p:nvPr/>
        </p:nvSpPr>
        <p:spPr bwMode="auto">
          <a:xfrm>
            <a:off x="7162800" y="4267200"/>
            <a:ext cx="89376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0…1100</a:t>
            </a:r>
            <a:endParaRPr lang="en-US" sz="1600">
              <a:solidFill>
                <a:schemeClr val="tx1"/>
              </a:solidFill>
            </a:endParaRPr>
          </a:p>
        </p:txBody>
      </p:sp>
      <p:sp>
        <p:nvSpPr>
          <p:cNvPr id="682006" name="Rectangle 22"/>
          <p:cNvSpPr>
            <a:spLocks noChangeArrowheads="1"/>
          </p:cNvSpPr>
          <p:nvPr/>
        </p:nvSpPr>
        <p:spPr bwMode="auto">
          <a:xfrm>
            <a:off x="7162800" y="1524000"/>
            <a:ext cx="89376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1…1100</a:t>
            </a:r>
            <a:endParaRPr lang="en-US" sz="1600">
              <a:solidFill>
                <a:schemeClr val="tx1"/>
              </a:solidFill>
            </a:endParaRPr>
          </a:p>
        </p:txBody>
      </p:sp>
      <p:sp>
        <p:nvSpPr>
          <p:cNvPr id="682007" name="Rectangle 23"/>
          <p:cNvSpPr>
            <a:spLocks noChangeArrowheads="1"/>
          </p:cNvSpPr>
          <p:nvPr/>
        </p:nvSpPr>
        <p:spPr bwMode="auto">
          <a:xfrm>
            <a:off x="2103438" y="1606550"/>
            <a:ext cx="1136650" cy="1463675"/>
          </a:xfrm>
          <a:prstGeom prst="rect">
            <a:avLst/>
          </a:prstGeom>
          <a:noFill/>
          <a:ln w="12700">
            <a:solidFill>
              <a:schemeClr val="tx1"/>
            </a:solidFill>
            <a:miter lim="800000"/>
          </a:ln>
          <a:effectLst/>
        </p:spPr>
        <p:txBody>
          <a:bodyPr wrap="none" anchor="ctr"/>
          <a:lstStyle/>
          <a:p>
            <a:endParaRPr lang="en-US"/>
          </a:p>
        </p:txBody>
      </p:sp>
      <p:sp>
        <p:nvSpPr>
          <p:cNvPr id="682008" name="Rectangle 24"/>
          <p:cNvSpPr>
            <a:spLocks noChangeArrowheads="1"/>
          </p:cNvSpPr>
          <p:nvPr/>
        </p:nvSpPr>
        <p:spPr bwMode="auto">
          <a:xfrm>
            <a:off x="2103438" y="1371600"/>
            <a:ext cx="1136650" cy="231775"/>
          </a:xfrm>
          <a:prstGeom prst="rect">
            <a:avLst/>
          </a:prstGeom>
          <a:noFill/>
          <a:ln w="12700">
            <a:noFill/>
            <a:miter lim="800000"/>
          </a:ln>
          <a:effectLst/>
        </p:spPr>
        <p:txBody>
          <a:bodyPr lIns="63500" tIns="25400" rIns="63500" bIns="25400">
            <a:spAutoFit/>
          </a:bodyPr>
          <a:lstStyle/>
          <a:p>
            <a:pPr algn="ctr">
              <a:lnSpc>
                <a:spcPct val="85000"/>
              </a:lnSpc>
            </a:pPr>
            <a:r>
              <a:rPr lang="en-US" sz="1400">
                <a:solidFill>
                  <a:schemeClr val="tx1"/>
                </a:solidFill>
              </a:rPr>
              <a:t>Register File</a:t>
            </a:r>
            <a:endParaRPr lang="en-US" sz="1400">
              <a:solidFill>
                <a:schemeClr val="tx1"/>
              </a:solidFill>
            </a:endParaRPr>
          </a:p>
        </p:txBody>
      </p:sp>
      <p:sp>
        <p:nvSpPr>
          <p:cNvPr id="682009" name="Rectangle 25"/>
          <p:cNvSpPr>
            <a:spLocks noChangeArrowheads="1"/>
          </p:cNvSpPr>
          <p:nvPr/>
        </p:nvSpPr>
        <p:spPr bwMode="auto">
          <a:xfrm>
            <a:off x="973138" y="1722438"/>
            <a:ext cx="865187" cy="231775"/>
          </a:xfrm>
          <a:prstGeom prst="rect">
            <a:avLst/>
          </a:prstGeom>
          <a:noFill/>
          <a:ln w="12700">
            <a:noFill/>
            <a:miter lim="800000"/>
          </a:ln>
          <a:effectLst/>
        </p:spPr>
        <p:txBody>
          <a:bodyPr wrap="none" lIns="63500" tIns="25400" rIns="63500" bIns="25400">
            <a:spAutoFit/>
          </a:bodyPr>
          <a:lstStyle/>
          <a:p>
            <a:pPr algn="ctr">
              <a:lnSpc>
                <a:spcPct val="85000"/>
              </a:lnSpc>
            </a:pPr>
            <a:r>
              <a:rPr lang="en-US" sz="1400">
                <a:solidFill>
                  <a:schemeClr val="tx1"/>
                </a:solidFill>
              </a:rPr>
              <a:t>src1 addr</a:t>
            </a:r>
            <a:endParaRPr lang="en-US" sz="1400">
              <a:solidFill>
                <a:schemeClr val="tx1"/>
              </a:solidFill>
            </a:endParaRPr>
          </a:p>
        </p:txBody>
      </p:sp>
      <p:sp>
        <p:nvSpPr>
          <p:cNvPr id="682010" name="Rectangle 26"/>
          <p:cNvSpPr>
            <a:spLocks noChangeArrowheads="1"/>
          </p:cNvSpPr>
          <p:nvPr/>
        </p:nvSpPr>
        <p:spPr bwMode="auto">
          <a:xfrm>
            <a:off x="969963" y="2074863"/>
            <a:ext cx="866775" cy="231775"/>
          </a:xfrm>
          <a:prstGeom prst="rect">
            <a:avLst/>
          </a:prstGeom>
          <a:noFill/>
          <a:ln w="12700">
            <a:noFill/>
            <a:miter lim="800000"/>
          </a:ln>
          <a:effectLst/>
        </p:spPr>
        <p:txBody>
          <a:bodyPr wrap="none" lIns="63500" tIns="25400" rIns="63500" bIns="25400">
            <a:spAutoFit/>
          </a:bodyPr>
          <a:lstStyle/>
          <a:p>
            <a:pPr algn="ctr">
              <a:lnSpc>
                <a:spcPct val="85000"/>
              </a:lnSpc>
            </a:pPr>
            <a:r>
              <a:rPr lang="en-US" sz="1400">
                <a:solidFill>
                  <a:schemeClr val="tx1"/>
                </a:solidFill>
              </a:rPr>
              <a:t>src2 addr</a:t>
            </a:r>
            <a:endParaRPr lang="en-US" sz="1400">
              <a:solidFill>
                <a:schemeClr val="tx1"/>
              </a:solidFill>
            </a:endParaRPr>
          </a:p>
        </p:txBody>
      </p:sp>
      <p:sp>
        <p:nvSpPr>
          <p:cNvPr id="682011" name="Rectangle 27"/>
          <p:cNvSpPr>
            <a:spLocks noChangeArrowheads="1"/>
          </p:cNvSpPr>
          <p:nvPr/>
        </p:nvSpPr>
        <p:spPr bwMode="auto">
          <a:xfrm>
            <a:off x="1031875" y="2425700"/>
            <a:ext cx="766763" cy="231775"/>
          </a:xfrm>
          <a:prstGeom prst="rect">
            <a:avLst/>
          </a:prstGeom>
          <a:noFill/>
          <a:ln w="12700">
            <a:noFill/>
            <a:miter lim="800000"/>
          </a:ln>
          <a:effectLst/>
        </p:spPr>
        <p:txBody>
          <a:bodyPr wrap="none" lIns="63500" tIns="25400" rIns="63500" bIns="25400">
            <a:spAutoFit/>
          </a:bodyPr>
          <a:lstStyle/>
          <a:p>
            <a:pPr algn="ctr">
              <a:lnSpc>
                <a:spcPct val="85000"/>
              </a:lnSpc>
            </a:pPr>
            <a:r>
              <a:rPr lang="en-US" sz="1400">
                <a:solidFill>
                  <a:schemeClr val="tx1"/>
                </a:solidFill>
              </a:rPr>
              <a:t>dst addr</a:t>
            </a:r>
            <a:endParaRPr lang="en-US" sz="1400">
              <a:solidFill>
                <a:schemeClr val="tx1"/>
              </a:solidFill>
            </a:endParaRPr>
          </a:p>
        </p:txBody>
      </p:sp>
      <p:sp>
        <p:nvSpPr>
          <p:cNvPr id="682012" name="Line 28"/>
          <p:cNvSpPr>
            <a:spLocks noChangeShapeType="1"/>
          </p:cNvSpPr>
          <p:nvPr/>
        </p:nvSpPr>
        <p:spPr bwMode="auto">
          <a:xfrm>
            <a:off x="1779588" y="2543175"/>
            <a:ext cx="323850" cy="0"/>
          </a:xfrm>
          <a:prstGeom prst="line">
            <a:avLst/>
          </a:prstGeom>
          <a:noFill/>
          <a:ln w="12700">
            <a:solidFill>
              <a:schemeClr val="tx1"/>
            </a:solidFill>
            <a:round/>
            <a:tailEnd type="triangle" w="med" len="med"/>
          </a:ln>
          <a:effectLst/>
        </p:spPr>
        <p:txBody>
          <a:bodyPr/>
          <a:lstStyle/>
          <a:p>
            <a:endParaRPr lang="en-US"/>
          </a:p>
        </p:txBody>
      </p:sp>
      <p:sp>
        <p:nvSpPr>
          <p:cNvPr id="682013" name="Line 29"/>
          <p:cNvSpPr>
            <a:spLocks noChangeShapeType="1"/>
          </p:cNvSpPr>
          <p:nvPr/>
        </p:nvSpPr>
        <p:spPr bwMode="auto">
          <a:xfrm>
            <a:off x="1779588" y="1839913"/>
            <a:ext cx="323850" cy="0"/>
          </a:xfrm>
          <a:prstGeom prst="line">
            <a:avLst/>
          </a:prstGeom>
          <a:noFill/>
          <a:ln w="12700">
            <a:solidFill>
              <a:schemeClr val="tx1"/>
            </a:solidFill>
            <a:round/>
            <a:tailEnd type="triangle" w="med" len="med"/>
          </a:ln>
          <a:effectLst/>
        </p:spPr>
        <p:txBody>
          <a:bodyPr/>
          <a:lstStyle/>
          <a:p>
            <a:endParaRPr lang="en-US"/>
          </a:p>
        </p:txBody>
      </p:sp>
      <p:sp>
        <p:nvSpPr>
          <p:cNvPr id="682014" name="Line 30"/>
          <p:cNvSpPr>
            <a:spLocks noChangeShapeType="1"/>
          </p:cNvSpPr>
          <p:nvPr/>
        </p:nvSpPr>
        <p:spPr bwMode="auto">
          <a:xfrm>
            <a:off x="1779588" y="2192338"/>
            <a:ext cx="323850" cy="0"/>
          </a:xfrm>
          <a:prstGeom prst="line">
            <a:avLst/>
          </a:prstGeom>
          <a:noFill/>
          <a:ln w="12700">
            <a:solidFill>
              <a:schemeClr val="tx1"/>
            </a:solidFill>
            <a:round/>
            <a:tailEnd type="triangle" w="med" len="med"/>
          </a:ln>
          <a:effectLst/>
        </p:spPr>
        <p:txBody>
          <a:bodyPr/>
          <a:lstStyle/>
          <a:p>
            <a:endParaRPr lang="en-US"/>
          </a:p>
        </p:txBody>
      </p:sp>
      <p:sp>
        <p:nvSpPr>
          <p:cNvPr id="682015" name="Line 31"/>
          <p:cNvSpPr>
            <a:spLocks noChangeShapeType="1"/>
          </p:cNvSpPr>
          <p:nvPr/>
        </p:nvSpPr>
        <p:spPr bwMode="auto">
          <a:xfrm>
            <a:off x="1779588" y="2894013"/>
            <a:ext cx="323850" cy="0"/>
          </a:xfrm>
          <a:prstGeom prst="line">
            <a:avLst/>
          </a:prstGeom>
          <a:noFill/>
          <a:ln w="12700">
            <a:solidFill>
              <a:schemeClr val="tx1"/>
            </a:solidFill>
            <a:round/>
            <a:tailEnd type="triangle" w="med" len="med"/>
          </a:ln>
          <a:effectLst/>
        </p:spPr>
        <p:txBody>
          <a:bodyPr/>
          <a:lstStyle/>
          <a:p>
            <a:endParaRPr lang="en-US"/>
          </a:p>
        </p:txBody>
      </p:sp>
      <p:sp>
        <p:nvSpPr>
          <p:cNvPr id="682016" name="Rectangle 32"/>
          <p:cNvSpPr>
            <a:spLocks noChangeArrowheads="1"/>
          </p:cNvSpPr>
          <p:nvPr/>
        </p:nvSpPr>
        <p:spPr bwMode="auto">
          <a:xfrm>
            <a:off x="914400" y="2776538"/>
            <a:ext cx="919163" cy="231775"/>
          </a:xfrm>
          <a:prstGeom prst="rect">
            <a:avLst/>
          </a:prstGeom>
          <a:noFill/>
          <a:ln w="12700">
            <a:noFill/>
            <a:miter lim="800000"/>
          </a:ln>
          <a:effectLst/>
        </p:spPr>
        <p:txBody>
          <a:bodyPr lIns="63500" tIns="25400" rIns="63500" bIns="25400">
            <a:spAutoFit/>
          </a:bodyPr>
          <a:lstStyle/>
          <a:p>
            <a:pPr algn="ctr">
              <a:lnSpc>
                <a:spcPct val="85000"/>
              </a:lnSpc>
            </a:pPr>
            <a:r>
              <a:rPr lang="en-US" sz="1400">
                <a:solidFill>
                  <a:schemeClr val="tx1"/>
                </a:solidFill>
              </a:rPr>
              <a:t>write data</a:t>
            </a:r>
            <a:endParaRPr lang="en-US" sz="1400">
              <a:solidFill>
                <a:schemeClr val="tx1"/>
              </a:solidFill>
            </a:endParaRPr>
          </a:p>
        </p:txBody>
      </p:sp>
      <p:sp>
        <p:nvSpPr>
          <p:cNvPr id="682017" name="Line 33"/>
          <p:cNvSpPr>
            <a:spLocks noChangeShapeType="1"/>
          </p:cNvSpPr>
          <p:nvPr/>
        </p:nvSpPr>
        <p:spPr bwMode="auto">
          <a:xfrm>
            <a:off x="2103438" y="3187700"/>
            <a:ext cx="113665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2018" name="Rectangle 34"/>
          <p:cNvSpPr>
            <a:spLocks noChangeArrowheads="1"/>
          </p:cNvSpPr>
          <p:nvPr/>
        </p:nvSpPr>
        <p:spPr bwMode="auto">
          <a:xfrm>
            <a:off x="2266950" y="3187700"/>
            <a:ext cx="919163" cy="231775"/>
          </a:xfrm>
          <a:prstGeom prst="rect">
            <a:avLst/>
          </a:prstGeom>
          <a:noFill/>
          <a:ln w="12700">
            <a:noFill/>
            <a:miter lim="800000"/>
          </a:ln>
          <a:effectLst/>
        </p:spPr>
        <p:txBody>
          <a:bodyPr lIns="63500" tIns="25400" rIns="63500" bIns="25400">
            <a:spAutoFit/>
          </a:bodyPr>
          <a:lstStyle/>
          <a:p>
            <a:pPr algn="ctr">
              <a:lnSpc>
                <a:spcPct val="85000"/>
              </a:lnSpc>
            </a:pPr>
            <a:r>
              <a:rPr lang="en-US" sz="1400">
                <a:solidFill>
                  <a:schemeClr val="tx1"/>
                </a:solidFill>
              </a:rPr>
              <a:t>32 bits</a:t>
            </a:r>
            <a:endParaRPr lang="en-US" sz="1400">
              <a:solidFill>
                <a:schemeClr val="tx1"/>
              </a:solidFill>
            </a:endParaRPr>
          </a:p>
        </p:txBody>
      </p:sp>
      <p:sp>
        <p:nvSpPr>
          <p:cNvPr id="682019" name="Line 35"/>
          <p:cNvSpPr>
            <a:spLocks noChangeShapeType="1"/>
          </p:cNvSpPr>
          <p:nvPr/>
        </p:nvSpPr>
        <p:spPr bwMode="auto">
          <a:xfrm>
            <a:off x="3240088" y="1898650"/>
            <a:ext cx="323850" cy="0"/>
          </a:xfrm>
          <a:prstGeom prst="line">
            <a:avLst/>
          </a:prstGeom>
          <a:noFill/>
          <a:ln w="12700">
            <a:solidFill>
              <a:schemeClr val="tx1"/>
            </a:solidFill>
            <a:round/>
            <a:tailEnd type="triangle" w="med" len="med"/>
          </a:ln>
          <a:effectLst/>
        </p:spPr>
        <p:txBody>
          <a:bodyPr/>
          <a:lstStyle/>
          <a:p>
            <a:endParaRPr lang="en-US"/>
          </a:p>
        </p:txBody>
      </p:sp>
      <p:sp>
        <p:nvSpPr>
          <p:cNvPr id="682020" name="Line 36"/>
          <p:cNvSpPr>
            <a:spLocks noChangeShapeType="1"/>
          </p:cNvSpPr>
          <p:nvPr/>
        </p:nvSpPr>
        <p:spPr bwMode="auto">
          <a:xfrm>
            <a:off x="3240088" y="2778125"/>
            <a:ext cx="323850" cy="0"/>
          </a:xfrm>
          <a:prstGeom prst="line">
            <a:avLst/>
          </a:prstGeom>
          <a:noFill/>
          <a:ln w="12700">
            <a:solidFill>
              <a:schemeClr val="tx1"/>
            </a:solidFill>
            <a:round/>
            <a:tailEnd type="triangle" w="med" len="med"/>
          </a:ln>
          <a:effectLst/>
        </p:spPr>
        <p:txBody>
          <a:bodyPr/>
          <a:lstStyle/>
          <a:p>
            <a:endParaRPr lang="en-US"/>
          </a:p>
        </p:txBody>
      </p:sp>
      <p:sp>
        <p:nvSpPr>
          <p:cNvPr id="682021" name="Rectangle 37"/>
          <p:cNvSpPr>
            <a:spLocks noChangeArrowheads="1"/>
          </p:cNvSpPr>
          <p:nvPr/>
        </p:nvSpPr>
        <p:spPr bwMode="auto">
          <a:xfrm>
            <a:off x="3530600" y="1724025"/>
            <a:ext cx="471488" cy="412750"/>
          </a:xfrm>
          <a:prstGeom prst="rect">
            <a:avLst/>
          </a:prstGeom>
          <a:noFill/>
          <a:ln w="12700">
            <a:noFill/>
            <a:miter lim="800000"/>
          </a:ln>
          <a:effectLst/>
        </p:spPr>
        <p:txBody>
          <a:bodyPr wrap="none" lIns="63500" tIns="25400" rIns="63500" bIns="25400">
            <a:spAutoFit/>
          </a:bodyPr>
          <a:lstStyle/>
          <a:p>
            <a:pPr algn="ctr">
              <a:lnSpc>
                <a:spcPct val="85000"/>
              </a:lnSpc>
            </a:pPr>
            <a:r>
              <a:rPr lang="en-US" sz="1400">
                <a:solidFill>
                  <a:schemeClr val="tx1"/>
                </a:solidFill>
              </a:rPr>
              <a:t>src1</a:t>
            </a:r>
            <a:endParaRPr lang="en-US" sz="1400">
              <a:solidFill>
                <a:schemeClr val="tx1"/>
              </a:solidFill>
            </a:endParaRPr>
          </a:p>
          <a:p>
            <a:pPr algn="ctr">
              <a:lnSpc>
                <a:spcPct val="85000"/>
              </a:lnSpc>
            </a:pPr>
            <a:r>
              <a:rPr lang="en-US" sz="1400">
                <a:solidFill>
                  <a:schemeClr val="tx1"/>
                </a:solidFill>
              </a:rPr>
              <a:t>data</a:t>
            </a:r>
            <a:endParaRPr lang="en-US" sz="1400">
              <a:solidFill>
                <a:schemeClr val="tx1"/>
              </a:solidFill>
            </a:endParaRPr>
          </a:p>
        </p:txBody>
      </p:sp>
      <p:sp>
        <p:nvSpPr>
          <p:cNvPr id="682022" name="Rectangle 38"/>
          <p:cNvSpPr>
            <a:spLocks noChangeArrowheads="1"/>
          </p:cNvSpPr>
          <p:nvPr/>
        </p:nvSpPr>
        <p:spPr bwMode="auto">
          <a:xfrm>
            <a:off x="3530600" y="2600325"/>
            <a:ext cx="471488" cy="412750"/>
          </a:xfrm>
          <a:prstGeom prst="rect">
            <a:avLst/>
          </a:prstGeom>
          <a:noFill/>
          <a:ln w="12700">
            <a:noFill/>
            <a:miter lim="800000"/>
          </a:ln>
          <a:effectLst/>
        </p:spPr>
        <p:txBody>
          <a:bodyPr wrap="none" lIns="63500" tIns="25400" rIns="63500" bIns="25400">
            <a:spAutoFit/>
          </a:bodyPr>
          <a:lstStyle/>
          <a:p>
            <a:pPr algn="ctr">
              <a:lnSpc>
                <a:spcPct val="85000"/>
              </a:lnSpc>
            </a:pPr>
            <a:r>
              <a:rPr lang="en-US" sz="1400">
                <a:solidFill>
                  <a:schemeClr val="tx1"/>
                </a:solidFill>
              </a:rPr>
              <a:t>src2</a:t>
            </a:r>
            <a:endParaRPr lang="en-US" sz="1400">
              <a:solidFill>
                <a:schemeClr val="tx1"/>
              </a:solidFill>
            </a:endParaRPr>
          </a:p>
          <a:p>
            <a:pPr algn="ctr">
              <a:lnSpc>
                <a:spcPct val="85000"/>
              </a:lnSpc>
            </a:pPr>
            <a:r>
              <a:rPr lang="en-US" sz="1400">
                <a:solidFill>
                  <a:schemeClr val="tx1"/>
                </a:solidFill>
              </a:rPr>
              <a:t>data</a:t>
            </a:r>
            <a:endParaRPr lang="en-US" sz="1400">
              <a:solidFill>
                <a:schemeClr val="tx1"/>
              </a:solidFill>
            </a:endParaRPr>
          </a:p>
        </p:txBody>
      </p:sp>
      <p:sp>
        <p:nvSpPr>
          <p:cNvPr id="682023" name="Line 39"/>
          <p:cNvSpPr>
            <a:spLocks noChangeShapeType="1"/>
          </p:cNvSpPr>
          <p:nvPr/>
        </p:nvSpPr>
        <p:spPr bwMode="auto">
          <a:xfrm>
            <a:off x="3124200" y="1600200"/>
            <a:ext cx="0" cy="1463675"/>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2024" name="Rectangle 40"/>
          <p:cNvSpPr>
            <a:spLocks noChangeArrowheads="1"/>
          </p:cNvSpPr>
          <p:nvPr/>
        </p:nvSpPr>
        <p:spPr bwMode="auto">
          <a:xfrm>
            <a:off x="1905000" y="2133600"/>
            <a:ext cx="1247775" cy="593725"/>
          </a:xfrm>
          <a:prstGeom prst="rect">
            <a:avLst/>
          </a:prstGeom>
          <a:noFill/>
          <a:ln w="12700">
            <a:noFill/>
            <a:miter lim="800000"/>
          </a:ln>
          <a:effectLst/>
        </p:spPr>
        <p:txBody>
          <a:bodyPr lIns="63500" tIns="25400" rIns="63500" bIns="25400">
            <a:spAutoFit/>
          </a:bodyPr>
          <a:lstStyle/>
          <a:p>
            <a:pPr algn="r">
              <a:lnSpc>
                <a:spcPct val="85000"/>
              </a:lnSpc>
            </a:pPr>
            <a:r>
              <a:rPr lang="en-US" sz="1400">
                <a:solidFill>
                  <a:schemeClr val="tx1"/>
                </a:solidFill>
              </a:rPr>
              <a:t>32</a:t>
            </a:r>
            <a:endParaRPr lang="en-US" sz="1400">
              <a:solidFill>
                <a:schemeClr val="tx1"/>
              </a:solidFill>
            </a:endParaRPr>
          </a:p>
          <a:p>
            <a:pPr algn="r">
              <a:lnSpc>
                <a:spcPct val="85000"/>
              </a:lnSpc>
            </a:pPr>
            <a:r>
              <a:rPr lang="en-US" sz="1400">
                <a:solidFill>
                  <a:schemeClr val="tx1"/>
                </a:solidFill>
              </a:rPr>
              <a:t>registers</a:t>
            </a:r>
            <a:endParaRPr lang="en-US" sz="1400">
              <a:solidFill>
                <a:schemeClr val="tx1"/>
              </a:solidFill>
            </a:endParaRPr>
          </a:p>
          <a:p>
            <a:pPr algn="r">
              <a:lnSpc>
                <a:spcPct val="85000"/>
              </a:lnSpc>
            </a:pPr>
            <a:r>
              <a:rPr lang="en-US" sz="1400">
                <a:solidFill>
                  <a:schemeClr val="tx1"/>
                </a:solidFill>
              </a:rPr>
              <a:t>($zero - $ra)</a:t>
            </a:r>
            <a:endParaRPr lang="en-US" sz="1400">
              <a:solidFill>
                <a:schemeClr val="tx1"/>
              </a:solidFill>
            </a:endParaRPr>
          </a:p>
        </p:txBody>
      </p:sp>
      <p:sp>
        <p:nvSpPr>
          <p:cNvPr id="682025" name="Rectangle 41"/>
          <p:cNvSpPr>
            <a:spLocks noChangeArrowheads="1"/>
          </p:cNvSpPr>
          <p:nvPr/>
        </p:nvSpPr>
        <p:spPr bwMode="auto">
          <a:xfrm>
            <a:off x="4572000" y="45720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26" name="Rectangle 42"/>
          <p:cNvSpPr>
            <a:spLocks noChangeArrowheads="1"/>
          </p:cNvSpPr>
          <p:nvPr/>
        </p:nvSpPr>
        <p:spPr bwMode="auto">
          <a:xfrm>
            <a:off x="5181600" y="38862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27" name="Rectangle 43"/>
          <p:cNvSpPr>
            <a:spLocks noChangeArrowheads="1"/>
          </p:cNvSpPr>
          <p:nvPr/>
        </p:nvSpPr>
        <p:spPr bwMode="auto">
          <a:xfrm>
            <a:off x="4572000" y="30480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28" name="Rectangle 44"/>
          <p:cNvSpPr>
            <a:spLocks noChangeArrowheads="1"/>
          </p:cNvSpPr>
          <p:nvPr/>
        </p:nvSpPr>
        <p:spPr bwMode="auto">
          <a:xfrm>
            <a:off x="3200400" y="28194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29" name="Rectangle 45"/>
          <p:cNvSpPr>
            <a:spLocks noChangeArrowheads="1"/>
          </p:cNvSpPr>
          <p:nvPr/>
        </p:nvSpPr>
        <p:spPr bwMode="auto">
          <a:xfrm>
            <a:off x="3200400" y="19050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30" name="Rectangle 46"/>
          <p:cNvSpPr>
            <a:spLocks noChangeArrowheads="1"/>
          </p:cNvSpPr>
          <p:nvPr/>
        </p:nvSpPr>
        <p:spPr bwMode="auto">
          <a:xfrm>
            <a:off x="1752600" y="28956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31" name="Rectangle 47"/>
          <p:cNvSpPr>
            <a:spLocks noChangeArrowheads="1"/>
          </p:cNvSpPr>
          <p:nvPr/>
        </p:nvSpPr>
        <p:spPr bwMode="auto">
          <a:xfrm>
            <a:off x="1828800" y="2590800"/>
            <a:ext cx="225425" cy="263525"/>
          </a:xfrm>
          <a:prstGeom prst="rect">
            <a:avLst/>
          </a:prstGeom>
          <a:noFill/>
          <a:ln w="12700">
            <a:noFill/>
            <a:miter lim="800000"/>
          </a:ln>
          <a:effectLst/>
        </p:spPr>
        <p:txBody>
          <a:bodyPr wrap="none" lIns="63500" tIns="25400" rIns="63500" bIns="25400">
            <a:spAutoFit/>
          </a:bodyPr>
          <a:lstStyle/>
          <a:p>
            <a:r>
              <a:rPr lang="en-US" sz="1400"/>
              <a:t>5</a:t>
            </a:r>
            <a:endParaRPr lang="en-US" sz="1400"/>
          </a:p>
        </p:txBody>
      </p:sp>
      <p:sp>
        <p:nvSpPr>
          <p:cNvPr id="682032" name="Rectangle 48"/>
          <p:cNvSpPr>
            <a:spLocks noChangeArrowheads="1"/>
          </p:cNvSpPr>
          <p:nvPr/>
        </p:nvSpPr>
        <p:spPr bwMode="auto">
          <a:xfrm>
            <a:off x="1828800" y="2209800"/>
            <a:ext cx="225425" cy="263525"/>
          </a:xfrm>
          <a:prstGeom prst="rect">
            <a:avLst/>
          </a:prstGeom>
          <a:noFill/>
          <a:ln w="12700">
            <a:noFill/>
            <a:miter lim="800000"/>
          </a:ln>
          <a:effectLst/>
        </p:spPr>
        <p:txBody>
          <a:bodyPr wrap="none" lIns="63500" tIns="25400" rIns="63500" bIns="25400">
            <a:spAutoFit/>
          </a:bodyPr>
          <a:lstStyle/>
          <a:p>
            <a:r>
              <a:rPr lang="en-US" sz="1400"/>
              <a:t>5</a:t>
            </a:r>
            <a:endParaRPr lang="en-US" sz="1400"/>
          </a:p>
        </p:txBody>
      </p:sp>
      <p:sp>
        <p:nvSpPr>
          <p:cNvPr id="682033" name="Rectangle 49"/>
          <p:cNvSpPr>
            <a:spLocks noChangeArrowheads="1"/>
          </p:cNvSpPr>
          <p:nvPr/>
        </p:nvSpPr>
        <p:spPr bwMode="auto">
          <a:xfrm>
            <a:off x="1828800" y="1828800"/>
            <a:ext cx="225425" cy="263525"/>
          </a:xfrm>
          <a:prstGeom prst="rect">
            <a:avLst/>
          </a:prstGeom>
          <a:noFill/>
          <a:ln w="12700">
            <a:noFill/>
            <a:miter lim="800000"/>
          </a:ln>
          <a:effectLst/>
        </p:spPr>
        <p:txBody>
          <a:bodyPr wrap="none" lIns="63500" tIns="25400" rIns="63500" bIns="25400">
            <a:spAutoFit/>
          </a:bodyPr>
          <a:lstStyle/>
          <a:p>
            <a:r>
              <a:rPr lang="en-US" sz="1400"/>
              <a:t>5</a:t>
            </a:r>
            <a:endParaRPr lang="en-US" sz="1400"/>
          </a:p>
        </p:txBody>
      </p:sp>
      <p:sp>
        <p:nvSpPr>
          <p:cNvPr id="682034" name="Line 50"/>
          <p:cNvSpPr>
            <a:spLocks noChangeShapeType="1"/>
          </p:cNvSpPr>
          <p:nvPr/>
        </p:nvSpPr>
        <p:spPr bwMode="auto">
          <a:xfrm flipH="1">
            <a:off x="4572000" y="4495800"/>
            <a:ext cx="152400" cy="152400"/>
          </a:xfrm>
          <a:prstGeom prst="line">
            <a:avLst/>
          </a:prstGeom>
          <a:noFill/>
          <a:ln w="28575">
            <a:solidFill>
              <a:schemeClr val="accent1"/>
            </a:solidFill>
            <a:round/>
          </a:ln>
          <a:effectLst/>
        </p:spPr>
        <p:txBody>
          <a:bodyPr/>
          <a:lstStyle/>
          <a:p>
            <a:endParaRPr lang="en-US"/>
          </a:p>
        </p:txBody>
      </p:sp>
      <p:sp>
        <p:nvSpPr>
          <p:cNvPr id="682035" name="Line 51"/>
          <p:cNvSpPr>
            <a:spLocks noChangeShapeType="1"/>
          </p:cNvSpPr>
          <p:nvPr/>
        </p:nvSpPr>
        <p:spPr bwMode="auto">
          <a:xfrm flipH="1">
            <a:off x="5257800" y="3810000"/>
            <a:ext cx="152400" cy="152400"/>
          </a:xfrm>
          <a:prstGeom prst="line">
            <a:avLst/>
          </a:prstGeom>
          <a:noFill/>
          <a:ln w="28575">
            <a:solidFill>
              <a:schemeClr val="accent1"/>
            </a:solidFill>
            <a:round/>
          </a:ln>
          <a:effectLst/>
        </p:spPr>
        <p:txBody>
          <a:bodyPr/>
          <a:lstStyle/>
          <a:p>
            <a:endParaRPr lang="en-US"/>
          </a:p>
        </p:txBody>
      </p:sp>
      <p:sp>
        <p:nvSpPr>
          <p:cNvPr id="682036" name="Line 52"/>
          <p:cNvSpPr>
            <a:spLocks noChangeShapeType="1"/>
          </p:cNvSpPr>
          <p:nvPr/>
        </p:nvSpPr>
        <p:spPr bwMode="auto">
          <a:xfrm flipH="1">
            <a:off x="4572000" y="2971800"/>
            <a:ext cx="152400" cy="152400"/>
          </a:xfrm>
          <a:prstGeom prst="line">
            <a:avLst/>
          </a:prstGeom>
          <a:noFill/>
          <a:ln w="28575">
            <a:solidFill>
              <a:schemeClr val="accent1"/>
            </a:solidFill>
            <a:round/>
          </a:ln>
          <a:effectLst/>
        </p:spPr>
        <p:txBody>
          <a:bodyPr/>
          <a:lstStyle/>
          <a:p>
            <a:endParaRPr lang="en-US"/>
          </a:p>
        </p:txBody>
      </p:sp>
      <p:sp>
        <p:nvSpPr>
          <p:cNvPr id="682037" name="Line 53"/>
          <p:cNvSpPr>
            <a:spLocks noChangeShapeType="1"/>
          </p:cNvSpPr>
          <p:nvPr/>
        </p:nvSpPr>
        <p:spPr bwMode="auto">
          <a:xfrm flipH="1">
            <a:off x="3276600" y="1828800"/>
            <a:ext cx="152400" cy="152400"/>
          </a:xfrm>
          <a:prstGeom prst="line">
            <a:avLst/>
          </a:prstGeom>
          <a:noFill/>
          <a:ln w="28575">
            <a:solidFill>
              <a:schemeClr val="accent1"/>
            </a:solidFill>
            <a:round/>
          </a:ln>
          <a:effectLst/>
        </p:spPr>
        <p:txBody>
          <a:bodyPr/>
          <a:lstStyle/>
          <a:p>
            <a:endParaRPr lang="en-US"/>
          </a:p>
        </p:txBody>
      </p:sp>
      <p:sp>
        <p:nvSpPr>
          <p:cNvPr id="682038" name="Line 54"/>
          <p:cNvSpPr>
            <a:spLocks noChangeShapeType="1"/>
          </p:cNvSpPr>
          <p:nvPr/>
        </p:nvSpPr>
        <p:spPr bwMode="auto">
          <a:xfrm flipH="1">
            <a:off x="3276600" y="2743200"/>
            <a:ext cx="152400" cy="152400"/>
          </a:xfrm>
          <a:prstGeom prst="line">
            <a:avLst/>
          </a:prstGeom>
          <a:noFill/>
          <a:ln w="28575">
            <a:solidFill>
              <a:schemeClr val="accent1"/>
            </a:solidFill>
            <a:round/>
          </a:ln>
          <a:effectLst/>
        </p:spPr>
        <p:txBody>
          <a:bodyPr/>
          <a:lstStyle/>
          <a:p>
            <a:endParaRPr lang="en-US"/>
          </a:p>
        </p:txBody>
      </p:sp>
      <p:sp>
        <p:nvSpPr>
          <p:cNvPr id="682039" name="Line 55"/>
          <p:cNvSpPr>
            <a:spLocks noChangeShapeType="1"/>
          </p:cNvSpPr>
          <p:nvPr/>
        </p:nvSpPr>
        <p:spPr bwMode="auto">
          <a:xfrm flipH="1">
            <a:off x="1828800" y="2819400"/>
            <a:ext cx="152400" cy="152400"/>
          </a:xfrm>
          <a:prstGeom prst="line">
            <a:avLst/>
          </a:prstGeom>
          <a:noFill/>
          <a:ln w="28575">
            <a:solidFill>
              <a:schemeClr val="accent1"/>
            </a:solidFill>
            <a:round/>
          </a:ln>
          <a:effectLst/>
        </p:spPr>
        <p:txBody>
          <a:bodyPr/>
          <a:lstStyle/>
          <a:p>
            <a:endParaRPr lang="en-US"/>
          </a:p>
        </p:txBody>
      </p:sp>
      <p:sp>
        <p:nvSpPr>
          <p:cNvPr id="682040" name="Line 56"/>
          <p:cNvSpPr>
            <a:spLocks noChangeShapeType="1"/>
          </p:cNvSpPr>
          <p:nvPr/>
        </p:nvSpPr>
        <p:spPr bwMode="auto">
          <a:xfrm flipH="1">
            <a:off x="1828800" y="2514600"/>
            <a:ext cx="152400" cy="152400"/>
          </a:xfrm>
          <a:prstGeom prst="line">
            <a:avLst/>
          </a:prstGeom>
          <a:noFill/>
          <a:ln w="28575">
            <a:solidFill>
              <a:schemeClr val="accent1"/>
            </a:solidFill>
            <a:round/>
          </a:ln>
          <a:effectLst/>
        </p:spPr>
        <p:txBody>
          <a:bodyPr/>
          <a:lstStyle/>
          <a:p>
            <a:endParaRPr lang="en-US"/>
          </a:p>
        </p:txBody>
      </p:sp>
      <p:sp>
        <p:nvSpPr>
          <p:cNvPr id="682041" name="Line 57"/>
          <p:cNvSpPr>
            <a:spLocks noChangeShapeType="1"/>
          </p:cNvSpPr>
          <p:nvPr/>
        </p:nvSpPr>
        <p:spPr bwMode="auto">
          <a:xfrm flipH="1">
            <a:off x="1828800" y="2133600"/>
            <a:ext cx="152400" cy="152400"/>
          </a:xfrm>
          <a:prstGeom prst="line">
            <a:avLst/>
          </a:prstGeom>
          <a:noFill/>
          <a:ln w="28575">
            <a:solidFill>
              <a:schemeClr val="accent1"/>
            </a:solidFill>
            <a:round/>
          </a:ln>
          <a:effectLst/>
        </p:spPr>
        <p:txBody>
          <a:bodyPr/>
          <a:lstStyle/>
          <a:p>
            <a:endParaRPr lang="en-US"/>
          </a:p>
        </p:txBody>
      </p:sp>
      <p:sp>
        <p:nvSpPr>
          <p:cNvPr id="682042" name="Line 58"/>
          <p:cNvSpPr>
            <a:spLocks noChangeShapeType="1"/>
          </p:cNvSpPr>
          <p:nvPr/>
        </p:nvSpPr>
        <p:spPr bwMode="auto">
          <a:xfrm flipH="1">
            <a:off x="1828800" y="1752600"/>
            <a:ext cx="152400" cy="152400"/>
          </a:xfrm>
          <a:prstGeom prst="line">
            <a:avLst/>
          </a:prstGeom>
          <a:noFill/>
          <a:ln w="28575">
            <a:solidFill>
              <a:schemeClr val="accent1"/>
            </a:solidFill>
            <a:round/>
          </a:ln>
          <a:effectLst/>
        </p:spPr>
        <p:txBody>
          <a:bodyPr/>
          <a:lstStyle/>
          <a:p>
            <a:endParaRPr lang="en-US"/>
          </a:p>
        </p:txBody>
      </p:sp>
      <p:sp>
        <p:nvSpPr>
          <p:cNvPr id="682043" name="Rectangle 59"/>
          <p:cNvSpPr>
            <a:spLocks noGrp="1" noChangeArrowheads="1"/>
          </p:cNvSpPr>
          <p:nvPr>
            <p:ph type="body" idx="1"/>
          </p:nvPr>
        </p:nvSpPr>
        <p:spPr>
          <a:xfrm>
            <a:off x="533400" y="914400"/>
            <a:ext cx="8153400" cy="383695"/>
          </a:xfrm>
        </p:spPr>
        <p:txBody>
          <a:bodyPr/>
          <a:lstStyle/>
          <a:p>
            <a:pPr>
              <a:buFont typeface="Wingdings" panose="05000000000000000000" pitchFamily="2" charset="2"/>
              <a:buNone/>
            </a:pPr>
            <a:r>
              <a:rPr lang="en-US" dirty="0"/>
              <a:t> </a:t>
            </a:r>
            <a:r>
              <a:rPr lang="en-US" dirty="0" smtClean="0"/>
              <a:t>                             </a:t>
            </a:r>
            <a:endParaRPr lang="en-US" dirty="0"/>
          </a:p>
        </p:txBody>
      </p:sp>
      <p:sp>
        <p:nvSpPr>
          <p:cNvPr id="682044" name="Rectangle 60"/>
          <p:cNvSpPr>
            <a:spLocks noChangeArrowheads="1"/>
          </p:cNvSpPr>
          <p:nvPr/>
        </p:nvSpPr>
        <p:spPr bwMode="auto">
          <a:xfrm>
            <a:off x="1371600" y="3851275"/>
            <a:ext cx="1066800" cy="228600"/>
          </a:xfrm>
          <a:prstGeom prst="rect">
            <a:avLst/>
          </a:prstGeom>
          <a:noFill/>
          <a:ln w="12700">
            <a:solidFill>
              <a:schemeClr val="tx1"/>
            </a:solidFill>
            <a:miter lim="800000"/>
          </a:ln>
          <a:effectLst/>
        </p:spPr>
        <p:txBody>
          <a:bodyPr wrap="none" anchor="ctr"/>
          <a:lstStyle/>
          <a:p>
            <a:endParaRPr lang="en-US"/>
          </a:p>
        </p:txBody>
      </p:sp>
      <p:sp>
        <p:nvSpPr>
          <p:cNvPr id="682045" name="Rectangle 61"/>
          <p:cNvSpPr>
            <a:spLocks noChangeArrowheads="1"/>
          </p:cNvSpPr>
          <p:nvPr/>
        </p:nvSpPr>
        <p:spPr bwMode="auto">
          <a:xfrm>
            <a:off x="1752600" y="3851275"/>
            <a:ext cx="374650"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PC</a:t>
            </a:r>
            <a:endParaRPr lang="en-US" sz="1400">
              <a:solidFill>
                <a:schemeClr val="tx1"/>
              </a:solidFill>
            </a:endParaRPr>
          </a:p>
        </p:txBody>
      </p:sp>
      <p:grpSp>
        <p:nvGrpSpPr>
          <p:cNvPr id="2" name="Group 62"/>
          <p:cNvGrpSpPr/>
          <p:nvPr/>
        </p:nvGrpSpPr>
        <p:grpSpPr bwMode="auto">
          <a:xfrm>
            <a:off x="3352800" y="4724400"/>
            <a:ext cx="457200" cy="762000"/>
            <a:chOff x="1392" y="2880"/>
            <a:chExt cx="288" cy="480"/>
          </a:xfrm>
        </p:grpSpPr>
        <p:sp>
          <p:nvSpPr>
            <p:cNvPr id="682047" name="Line 63"/>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682048" name="Line 64"/>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682049" name="Line 65"/>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682050" name="Line 66"/>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682051" name="Line 67"/>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682052" name="Line 68"/>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682053" name="Line 69"/>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682054" name="Rectangle 70"/>
          <p:cNvSpPr>
            <a:spLocks noChangeArrowheads="1"/>
          </p:cNvSpPr>
          <p:nvPr/>
        </p:nvSpPr>
        <p:spPr bwMode="auto">
          <a:xfrm>
            <a:off x="3352800" y="4953000"/>
            <a:ext cx="47307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ALU</a:t>
            </a:r>
            <a:endParaRPr lang="en-US" sz="1400">
              <a:solidFill>
                <a:schemeClr val="tx1"/>
              </a:solidFill>
            </a:endParaRPr>
          </a:p>
        </p:txBody>
      </p:sp>
      <p:sp>
        <p:nvSpPr>
          <p:cNvPr id="682055" name="Line 71"/>
          <p:cNvSpPr>
            <a:spLocks noChangeShapeType="1"/>
          </p:cNvSpPr>
          <p:nvPr/>
        </p:nvSpPr>
        <p:spPr bwMode="auto">
          <a:xfrm flipV="1">
            <a:off x="3048000" y="4876800"/>
            <a:ext cx="304800" cy="0"/>
          </a:xfrm>
          <a:prstGeom prst="line">
            <a:avLst/>
          </a:prstGeom>
          <a:noFill/>
          <a:ln w="12700">
            <a:solidFill>
              <a:schemeClr val="tx1"/>
            </a:solidFill>
            <a:round/>
            <a:tailEnd type="triangle" w="med" len="med"/>
          </a:ln>
          <a:effectLst/>
        </p:spPr>
        <p:txBody>
          <a:bodyPr/>
          <a:lstStyle/>
          <a:p>
            <a:endParaRPr lang="en-US"/>
          </a:p>
        </p:txBody>
      </p:sp>
      <p:sp>
        <p:nvSpPr>
          <p:cNvPr id="682056" name="Line 72"/>
          <p:cNvSpPr>
            <a:spLocks noChangeShapeType="1"/>
          </p:cNvSpPr>
          <p:nvPr/>
        </p:nvSpPr>
        <p:spPr bwMode="auto">
          <a:xfrm flipV="1">
            <a:off x="3048000" y="5334000"/>
            <a:ext cx="304800" cy="0"/>
          </a:xfrm>
          <a:prstGeom prst="line">
            <a:avLst/>
          </a:prstGeom>
          <a:noFill/>
          <a:ln w="12700">
            <a:solidFill>
              <a:schemeClr val="tx1"/>
            </a:solidFill>
            <a:round/>
            <a:tailEnd type="triangle" w="med" len="med"/>
          </a:ln>
          <a:effectLst/>
        </p:spPr>
        <p:txBody>
          <a:bodyPr/>
          <a:lstStyle/>
          <a:p>
            <a:endParaRPr lang="en-US"/>
          </a:p>
        </p:txBody>
      </p:sp>
      <p:sp>
        <p:nvSpPr>
          <p:cNvPr id="682057" name="Line 73"/>
          <p:cNvSpPr>
            <a:spLocks noChangeShapeType="1"/>
          </p:cNvSpPr>
          <p:nvPr/>
        </p:nvSpPr>
        <p:spPr bwMode="auto">
          <a:xfrm flipV="1">
            <a:off x="3810000" y="5105400"/>
            <a:ext cx="304800" cy="0"/>
          </a:xfrm>
          <a:prstGeom prst="line">
            <a:avLst/>
          </a:prstGeom>
          <a:noFill/>
          <a:ln w="12700">
            <a:solidFill>
              <a:schemeClr val="tx1"/>
            </a:solidFill>
            <a:round/>
            <a:tailEnd type="triangle" w="med" len="med"/>
          </a:ln>
          <a:effectLst/>
        </p:spPr>
        <p:txBody>
          <a:bodyPr/>
          <a:lstStyle/>
          <a:p>
            <a:endParaRPr lang="en-US"/>
          </a:p>
        </p:txBody>
      </p:sp>
      <p:sp>
        <p:nvSpPr>
          <p:cNvPr id="682058" name="Line 74"/>
          <p:cNvSpPr>
            <a:spLocks noChangeShapeType="1"/>
          </p:cNvSpPr>
          <p:nvPr/>
        </p:nvSpPr>
        <p:spPr bwMode="auto">
          <a:xfrm flipV="1">
            <a:off x="1066800" y="3927475"/>
            <a:ext cx="304800" cy="0"/>
          </a:xfrm>
          <a:prstGeom prst="line">
            <a:avLst/>
          </a:prstGeom>
          <a:noFill/>
          <a:ln w="12700">
            <a:solidFill>
              <a:schemeClr val="tx1"/>
            </a:solidFill>
            <a:round/>
            <a:tailEnd type="triangle" w="med" len="med"/>
          </a:ln>
          <a:effectLst/>
        </p:spPr>
        <p:txBody>
          <a:bodyPr/>
          <a:lstStyle/>
          <a:p>
            <a:endParaRPr lang="en-US"/>
          </a:p>
        </p:txBody>
      </p:sp>
      <p:sp>
        <p:nvSpPr>
          <p:cNvPr id="682059" name="Line 75"/>
          <p:cNvSpPr>
            <a:spLocks noChangeShapeType="1"/>
          </p:cNvSpPr>
          <p:nvPr/>
        </p:nvSpPr>
        <p:spPr bwMode="auto">
          <a:xfrm flipV="1">
            <a:off x="2438400" y="3927475"/>
            <a:ext cx="304800" cy="0"/>
          </a:xfrm>
          <a:prstGeom prst="line">
            <a:avLst/>
          </a:prstGeom>
          <a:noFill/>
          <a:ln w="12700">
            <a:solidFill>
              <a:schemeClr val="tx1"/>
            </a:solidFill>
            <a:round/>
            <a:tailEnd type="triangle" w="med" len="med"/>
          </a:ln>
          <a:effectLst/>
        </p:spPr>
        <p:txBody>
          <a:bodyPr/>
          <a:lstStyle/>
          <a:p>
            <a:endParaRPr lang="en-US"/>
          </a:p>
        </p:txBody>
      </p:sp>
      <p:sp>
        <p:nvSpPr>
          <p:cNvPr id="682060" name="Line 76"/>
          <p:cNvSpPr>
            <a:spLocks noChangeShapeType="1"/>
          </p:cNvSpPr>
          <p:nvPr/>
        </p:nvSpPr>
        <p:spPr bwMode="auto">
          <a:xfrm flipH="1">
            <a:off x="1066800" y="3851275"/>
            <a:ext cx="152400" cy="152400"/>
          </a:xfrm>
          <a:prstGeom prst="line">
            <a:avLst/>
          </a:prstGeom>
          <a:noFill/>
          <a:ln w="28575">
            <a:solidFill>
              <a:schemeClr val="accent1"/>
            </a:solidFill>
            <a:round/>
          </a:ln>
          <a:effectLst/>
        </p:spPr>
        <p:txBody>
          <a:bodyPr/>
          <a:lstStyle/>
          <a:p>
            <a:endParaRPr lang="en-US"/>
          </a:p>
        </p:txBody>
      </p:sp>
      <p:sp>
        <p:nvSpPr>
          <p:cNvPr id="682061" name="Line 77"/>
          <p:cNvSpPr>
            <a:spLocks noChangeShapeType="1"/>
          </p:cNvSpPr>
          <p:nvPr/>
        </p:nvSpPr>
        <p:spPr bwMode="auto">
          <a:xfrm flipH="1">
            <a:off x="2514600" y="3851275"/>
            <a:ext cx="152400" cy="152400"/>
          </a:xfrm>
          <a:prstGeom prst="line">
            <a:avLst/>
          </a:prstGeom>
          <a:noFill/>
          <a:ln w="28575">
            <a:solidFill>
              <a:schemeClr val="accent1"/>
            </a:solidFill>
            <a:round/>
          </a:ln>
          <a:effectLst/>
        </p:spPr>
        <p:txBody>
          <a:bodyPr/>
          <a:lstStyle/>
          <a:p>
            <a:endParaRPr lang="en-US"/>
          </a:p>
        </p:txBody>
      </p:sp>
      <p:sp>
        <p:nvSpPr>
          <p:cNvPr id="682062" name="Line 78"/>
          <p:cNvSpPr>
            <a:spLocks noChangeShapeType="1"/>
          </p:cNvSpPr>
          <p:nvPr/>
        </p:nvSpPr>
        <p:spPr bwMode="auto">
          <a:xfrm flipH="1">
            <a:off x="3810000" y="5029200"/>
            <a:ext cx="152400" cy="152400"/>
          </a:xfrm>
          <a:prstGeom prst="line">
            <a:avLst/>
          </a:prstGeom>
          <a:noFill/>
          <a:ln w="28575">
            <a:solidFill>
              <a:schemeClr val="accent1"/>
            </a:solidFill>
            <a:round/>
          </a:ln>
          <a:effectLst/>
        </p:spPr>
        <p:txBody>
          <a:bodyPr/>
          <a:lstStyle/>
          <a:p>
            <a:endParaRPr lang="en-US"/>
          </a:p>
        </p:txBody>
      </p:sp>
      <p:sp>
        <p:nvSpPr>
          <p:cNvPr id="682063" name="Line 79"/>
          <p:cNvSpPr>
            <a:spLocks noChangeShapeType="1"/>
          </p:cNvSpPr>
          <p:nvPr/>
        </p:nvSpPr>
        <p:spPr bwMode="auto">
          <a:xfrm flipH="1">
            <a:off x="3048000" y="4800600"/>
            <a:ext cx="152400" cy="152400"/>
          </a:xfrm>
          <a:prstGeom prst="line">
            <a:avLst/>
          </a:prstGeom>
          <a:noFill/>
          <a:ln w="28575">
            <a:solidFill>
              <a:schemeClr val="accent1"/>
            </a:solidFill>
            <a:round/>
          </a:ln>
          <a:effectLst/>
        </p:spPr>
        <p:txBody>
          <a:bodyPr/>
          <a:lstStyle/>
          <a:p>
            <a:endParaRPr lang="en-US"/>
          </a:p>
        </p:txBody>
      </p:sp>
      <p:sp>
        <p:nvSpPr>
          <p:cNvPr id="682064" name="Line 80"/>
          <p:cNvSpPr>
            <a:spLocks noChangeShapeType="1"/>
          </p:cNvSpPr>
          <p:nvPr/>
        </p:nvSpPr>
        <p:spPr bwMode="auto">
          <a:xfrm flipH="1">
            <a:off x="3048000" y="5257800"/>
            <a:ext cx="152400" cy="152400"/>
          </a:xfrm>
          <a:prstGeom prst="line">
            <a:avLst/>
          </a:prstGeom>
          <a:noFill/>
          <a:ln w="28575">
            <a:solidFill>
              <a:schemeClr val="accent1"/>
            </a:solidFill>
            <a:round/>
          </a:ln>
          <a:effectLst/>
        </p:spPr>
        <p:txBody>
          <a:bodyPr/>
          <a:lstStyle/>
          <a:p>
            <a:endParaRPr lang="en-US"/>
          </a:p>
        </p:txBody>
      </p:sp>
      <p:sp>
        <p:nvSpPr>
          <p:cNvPr id="682065" name="Rectangle 81"/>
          <p:cNvSpPr>
            <a:spLocks noChangeArrowheads="1"/>
          </p:cNvSpPr>
          <p:nvPr/>
        </p:nvSpPr>
        <p:spPr bwMode="auto">
          <a:xfrm>
            <a:off x="1066800" y="3927475"/>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66" name="Rectangle 82"/>
          <p:cNvSpPr>
            <a:spLocks noChangeArrowheads="1"/>
          </p:cNvSpPr>
          <p:nvPr/>
        </p:nvSpPr>
        <p:spPr bwMode="auto">
          <a:xfrm>
            <a:off x="2514600" y="3927475"/>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67" name="Rectangle 83"/>
          <p:cNvSpPr>
            <a:spLocks noChangeArrowheads="1"/>
          </p:cNvSpPr>
          <p:nvPr/>
        </p:nvSpPr>
        <p:spPr bwMode="auto">
          <a:xfrm>
            <a:off x="3810000" y="51054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68" name="Rectangle 84"/>
          <p:cNvSpPr>
            <a:spLocks noChangeArrowheads="1"/>
          </p:cNvSpPr>
          <p:nvPr/>
        </p:nvSpPr>
        <p:spPr bwMode="auto">
          <a:xfrm>
            <a:off x="3048000" y="48768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69" name="Rectangle 85"/>
          <p:cNvSpPr>
            <a:spLocks noChangeArrowheads="1"/>
          </p:cNvSpPr>
          <p:nvPr/>
        </p:nvSpPr>
        <p:spPr bwMode="auto">
          <a:xfrm>
            <a:off x="3048000" y="53340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70" name="Line 86"/>
          <p:cNvSpPr>
            <a:spLocks noChangeShapeType="1"/>
          </p:cNvSpPr>
          <p:nvPr/>
        </p:nvSpPr>
        <p:spPr bwMode="auto">
          <a:xfrm>
            <a:off x="5562600" y="4953000"/>
            <a:ext cx="1600200" cy="0"/>
          </a:xfrm>
          <a:prstGeom prst="line">
            <a:avLst/>
          </a:prstGeom>
          <a:noFill/>
          <a:ln w="12700">
            <a:solidFill>
              <a:schemeClr val="tx1"/>
            </a:solidFill>
            <a:round/>
          </a:ln>
          <a:effectLst/>
        </p:spPr>
        <p:txBody>
          <a:bodyPr/>
          <a:lstStyle/>
          <a:p>
            <a:endParaRPr lang="en-US"/>
          </a:p>
        </p:txBody>
      </p:sp>
      <p:sp>
        <p:nvSpPr>
          <p:cNvPr id="682071" name="Line 87"/>
          <p:cNvSpPr>
            <a:spLocks noChangeShapeType="1"/>
          </p:cNvSpPr>
          <p:nvPr/>
        </p:nvSpPr>
        <p:spPr bwMode="auto">
          <a:xfrm>
            <a:off x="5562600" y="4724400"/>
            <a:ext cx="1600200" cy="0"/>
          </a:xfrm>
          <a:prstGeom prst="line">
            <a:avLst/>
          </a:prstGeom>
          <a:noFill/>
          <a:ln w="12700">
            <a:solidFill>
              <a:schemeClr val="tx1"/>
            </a:solidFill>
            <a:round/>
          </a:ln>
          <a:effectLst/>
        </p:spPr>
        <p:txBody>
          <a:bodyPr/>
          <a:lstStyle/>
          <a:p>
            <a:endParaRPr lang="en-US"/>
          </a:p>
        </p:txBody>
      </p:sp>
      <p:sp>
        <p:nvSpPr>
          <p:cNvPr id="682072" name="Line 88"/>
          <p:cNvSpPr>
            <a:spLocks noChangeShapeType="1"/>
          </p:cNvSpPr>
          <p:nvPr/>
        </p:nvSpPr>
        <p:spPr bwMode="auto">
          <a:xfrm flipV="1">
            <a:off x="6324600" y="4495800"/>
            <a:ext cx="0" cy="685800"/>
          </a:xfrm>
          <a:prstGeom prst="line">
            <a:avLst/>
          </a:prstGeom>
          <a:noFill/>
          <a:ln w="12700">
            <a:solidFill>
              <a:schemeClr val="tx1"/>
            </a:solidFill>
            <a:round/>
          </a:ln>
          <a:effectLst/>
        </p:spPr>
        <p:txBody>
          <a:bodyPr/>
          <a:lstStyle/>
          <a:p>
            <a:endParaRPr lang="en-US"/>
          </a:p>
        </p:txBody>
      </p:sp>
      <p:sp>
        <p:nvSpPr>
          <p:cNvPr id="682073" name="Line 89"/>
          <p:cNvSpPr>
            <a:spLocks noChangeShapeType="1"/>
          </p:cNvSpPr>
          <p:nvPr/>
        </p:nvSpPr>
        <p:spPr bwMode="auto">
          <a:xfrm flipV="1">
            <a:off x="6705600" y="4495800"/>
            <a:ext cx="0" cy="685800"/>
          </a:xfrm>
          <a:prstGeom prst="line">
            <a:avLst/>
          </a:prstGeom>
          <a:noFill/>
          <a:ln w="12700">
            <a:solidFill>
              <a:schemeClr val="tx1"/>
            </a:solidFill>
            <a:round/>
          </a:ln>
          <a:effectLst/>
        </p:spPr>
        <p:txBody>
          <a:bodyPr/>
          <a:lstStyle/>
          <a:p>
            <a:endParaRPr lang="en-US"/>
          </a:p>
        </p:txBody>
      </p:sp>
      <p:sp>
        <p:nvSpPr>
          <p:cNvPr id="682074" name="Line 90"/>
          <p:cNvSpPr>
            <a:spLocks noChangeShapeType="1"/>
          </p:cNvSpPr>
          <p:nvPr/>
        </p:nvSpPr>
        <p:spPr bwMode="auto">
          <a:xfrm flipV="1">
            <a:off x="5943600" y="4495800"/>
            <a:ext cx="0" cy="685800"/>
          </a:xfrm>
          <a:prstGeom prst="line">
            <a:avLst/>
          </a:prstGeom>
          <a:noFill/>
          <a:ln w="12700">
            <a:solidFill>
              <a:schemeClr val="tx1"/>
            </a:solidFill>
            <a:round/>
          </a:ln>
          <a:effectLst/>
        </p:spPr>
        <p:txBody>
          <a:bodyPr/>
          <a:lstStyle/>
          <a:p>
            <a:endParaRPr lang="en-US"/>
          </a:p>
        </p:txBody>
      </p:sp>
      <p:sp>
        <p:nvSpPr>
          <p:cNvPr id="682075" name="Line 91"/>
          <p:cNvSpPr>
            <a:spLocks noChangeShapeType="1"/>
          </p:cNvSpPr>
          <p:nvPr/>
        </p:nvSpPr>
        <p:spPr bwMode="auto">
          <a:xfrm flipV="1">
            <a:off x="5943600" y="4191000"/>
            <a:ext cx="0" cy="304800"/>
          </a:xfrm>
          <a:prstGeom prst="line">
            <a:avLst/>
          </a:prstGeom>
          <a:noFill/>
          <a:ln w="12700" cap="rnd">
            <a:solidFill>
              <a:schemeClr val="tx1"/>
            </a:solidFill>
            <a:prstDash val="sysDot"/>
            <a:round/>
          </a:ln>
          <a:effectLst/>
        </p:spPr>
        <p:txBody>
          <a:bodyPr/>
          <a:lstStyle/>
          <a:p>
            <a:endParaRPr lang="en-US"/>
          </a:p>
        </p:txBody>
      </p:sp>
      <p:sp>
        <p:nvSpPr>
          <p:cNvPr id="682076" name="Line 92"/>
          <p:cNvSpPr>
            <a:spLocks noChangeShapeType="1"/>
          </p:cNvSpPr>
          <p:nvPr/>
        </p:nvSpPr>
        <p:spPr bwMode="auto">
          <a:xfrm flipV="1">
            <a:off x="6324600" y="4191000"/>
            <a:ext cx="0" cy="304800"/>
          </a:xfrm>
          <a:prstGeom prst="line">
            <a:avLst/>
          </a:prstGeom>
          <a:noFill/>
          <a:ln w="12700" cap="rnd">
            <a:solidFill>
              <a:schemeClr val="tx1"/>
            </a:solidFill>
            <a:prstDash val="sysDot"/>
            <a:round/>
          </a:ln>
          <a:effectLst/>
        </p:spPr>
        <p:txBody>
          <a:bodyPr/>
          <a:lstStyle/>
          <a:p>
            <a:endParaRPr lang="en-US"/>
          </a:p>
        </p:txBody>
      </p:sp>
      <p:sp>
        <p:nvSpPr>
          <p:cNvPr id="682077" name="Line 93"/>
          <p:cNvSpPr>
            <a:spLocks noChangeShapeType="1"/>
          </p:cNvSpPr>
          <p:nvPr/>
        </p:nvSpPr>
        <p:spPr bwMode="auto">
          <a:xfrm flipV="1">
            <a:off x="6705600" y="4191000"/>
            <a:ext cx="0" cy="304800"/>
          </a:xfrm>
          <a:prstGeom prst="line">
            <a:avLst/>
          </a:prstGeom>
          <a:noFill/>
          <a:ln w="12700" cap="rnd">
            <a:solidFill>
              <a:schemeClr val="tx1"/>
            </a:solidFill>
            <a:prstDash val="sysDot"/>
            <a:round/>
          </a:ln>
          <a:effectLst/>
        </p:spPr>
        <p:txBody>
          <a:bodyPr/>
          <a:lstStyle/>
          <a:p>
            <a:endParaRPr lang="en-US"/>
          </a:p>
        </p:txBody>
      </p:sp>
      <p:sp>
        <p:nvSpPr>
          <p:cNvPr id="682078" name="Rectangle 94"/>
          <p:cNvSpPr>
            <a:spLocks noChangeArrowheads="1"/>
          </p:cNvSpPr>
          <p:nvPr/>
        </p:nvSpPr>
        <p:spPr bwMode="auto">
          <a:xfrm>
            <a:off x="5638800" y="49530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0</a:t>
            </a:r>
            <a:endParaRPr lang="en-US" sz="1400">
              <a:solidFill>
                <a:schemeClr val="tx1"/>
              </a:solidFill>
            </a:endParaRPr>
          </a:p>
        </p:txBody>
      </p:sp>
      <p:sp>
        <p:nvSpPr>
          <p:cNvPr id="682079" name="Rectangle 95"/>
          <p:cNvSpPr>
            <a:spLocks noChangeArrowheads="1"/>
          </p:cNvSpPr>
          <p:nvPr/>
        </p:nvSpPr>
        <p:spPr bwMode="auto">
          <a:xfrm>
            <a:off x="6019800" y="49530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1</a:t>
            </a:r>
            <a:endParaRPr lang="en-US" sz="1400">
              <a:solidFill>
                <a:schemeClr val="tx1"/>
              </a:solidFill>
            </a:endParaRPr>
          </a:p>
        </p:txBody>
      </p:sp>
      <p:sp>
        <p:nvSpPr>
          <p:cNvPr id="682080" name="Rectangle 96"/>
          <p:cNvSpPr>
            <a:spLocks noChangeArrowheads="1"/>
          </p:cNvSpPr>
          <p:nvPr/>
        </p:nvSpPr>
        <p:spPr bwMode="auto">
          <a:xfrm>
            <a:off x="6400800" y="49530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2</a:t>
            </a:r>
            <a:endParaRPr lang="en-US" sz="1400">
              <a:solidFill>
                <a:schemeClr val="tx1"/>
              </a:solidFill>
            </a:endParaRPr>
          </a:p>
        </p:txBody>
      </p:sp>
      <p:sp>
        <p:nvSpPr>
          <p:cNvPr id="682081" name="Rectangle 97"/>
          <p:cNvSpPr>
            <a:spLocks noChangeArrowheads="1"/>
          </p:cNvSpPr>
          <p:nvPr/>
        </p:nvSpPr>
        <p:spPr bwMode="auto">
          <a:xfrm>
            <a:off x="6781800" y="49530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3</a:t>
            </a:r>
            <a:endParaRPr lang="en-US" sz="1400">
              <a:solidFill>
                <a:schemeClr val="tx1"/>
              </a:solidFill>
            </a:endParaRPr>
          </a:p>
        </p:txBody>
      </p:sp>
      <p:sp>
        <p:nvSpPr>
          <p:cNvPr id="682082" name="Rectangle 98"/>
          <p:cNvSpPr>
            <a:spLocks noChangeArrowheads="1"/>
          </p:cNvSpPr>
          <p:nvPr/>
        </p:nvSpPr>
        <p:spPr bwMode="auto">
          <a:xfrm>
            <a:off x="6781800" y="47244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7</a:t>
            </a:r>
            <a:endParaRPr lang="en-US" sz="1400">
              <a:solidFill>
                <a:schemeClr val="tx1"/>
              </a:solidFill>
            </a:endParaRPr>
          </a:p>
        </p:txBody>
      </p:sp>
      <p:sp>
        <p:nvSpPr>
          <p:cNvPr id="682083" name="Rectangle 99"/>
          <p:cNvSpPr>
            <a:spLocks noChangeArrowheads="1"/>
          </p:cNvSpPr>
          <p:nvPr/>
        </p:nvSpPr>
        <p:spPr bwMode="auto">
          <a:xfrm>
            <a:off x="6400800" y="47244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6</a:t>
            </a:r>
            <a:endParaRPr lang="en-US" sz="1400">
              <a:solidFill>
                <a:schemeClr val="tx1"/>
              </a:solidFill>
            </a:endParaRPr>
          </a:p>
        </p:txBody>
      </p:sp>
      <p:sp>
        <p:nvSpPr>
          <p:cNvPr id="682084" name="Rectangle 100"/>
          <p:cNvSpPr>
            <a:spLocks noChangeArrowheads="1"/>
          </p:cNvSpPr>
          <p:nvPr/>
        </p:nvSpPr>
        <p:spPr bwMode="auto">
          <a:xfrm>
            <a:off x="6019800" y="47244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5</a:t>
            </a:r>
            <a:endParaRPr lang="en-US" sz="1400">
              <a:solidFill>
                <a:schemeClr val="tx1"/>
              </a:solidFill>
            </a:endParaRPr>
          </a:p>
        </p:txBody>
      </p:sp>
      <p:sp>
        <p:nvSpPr>
          <p:cNvPr id="682085" name="Rectangle 101"/>
          <p:cNvSpPr>
            <a:spLocks noChangeArrowheads="1"/>
          </p:cNvSpPr>
          <p:nvPr/>
        </p:nvSpPr>
        <p:spPr bwMode="auto">
          <a:xfrm>
            <a:off x="5638800" y="47244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4</a:t>
            </a:r>
            <a:endParaRPr lang="en-US" sz="1400">
              <a:solidFill>
                <a:schemeClr val="tx1"/>
              </a:solidFill>
            </a:endParaRPr>
          </a:p>
        </p:txBody>
      </p:sp>
      <p:sp>
        <p:nvSpPr>
          <p:cNvPr id="682086" name="Rectangle 102"/>
          <p:cNvSpPr>
            <a:spLocks noChangeArrowheads="1"/>
          </p:cNvSpPr>
          <p:nvPr/>
        </p:nvSpPr>
        <p:spPr bwMode="auto">
          <a:xfrm>
            <a:off x="5257800" y="5638800"/>
            <a:ext cx="1152560" cy="482183"/>
          </a:xfrm>
          <a:prstGeom prst="rect">
            <a:avLst/>
          </a:prstGeom>
          <a:noFill/>
          <a:ln w="12700">
            <a:noFill/>
            <a:miter lim="800000"/>
          </a:ln>
          <a:effectLst/>
        </p:spPr>
        <p:txBody>
          <a:bodyPr wrap="none" lIns="63500" tIns="25400" rIns="63500" bIns="25400">
            <a:spAutoFit/>
          </a:bodyPr>
          <a:lstStyle/>
          <a:p>
            <a:r>
              <a:rPr lang="en-US" sz="1400" dirty="0">
                <a:solidFill>
                  <a:schemeClr val="tx1"/>
                </a:solidFill>
              </a:rPr>
              <a:t>byte address</a:t>
            </a:r>
            <a:endParaRPr lang="en-US" sz="1400" dirty="0">
              <a:solidFill>
                <a:schemeClr val="tx1"/>
              </a:solidFill>
            </a:endParaRPr>
          </a:p>
          <a:p>
            <a:r>
              <a:rPr lang="en-US" sz="1400" dirty="0" smtClean="0">
                <a:solidFill>
                  <a:schemeClr val="tx1"/>
                </a:solidFill>
              </a:rPr>
              <a:t>     (</a:t>
            </a:r>
            <a:r>
              <a:rPr lang="zh-CN" altLang="en-US" sz="1400" dirty="0">
                <a:solidFill>
                  <a:schemeClr val="tx1"/>
                </a:solidFill>
              </a:rPr>
              <a:t>大端</a:t>
            </a:r>
            <a:r>
              <a:rPr lang="en-US" sz="1400" dirty="0" smtClean="0">
                <a:solidFill>
                  <a:schemeClr val="tx1"/>
                </a:solidFill>
              </a:rPr>
              <a:t>)</a:t>
            </a:r>
            <a:endParaRPr lang="en-US" sz="1400" dirty="0">
              <a:solidFill>
                <a:schemeClr val="tx1"/>
              </a:solidFill>
            </a:endParaRPr>
          </a:p>
        </p:txBody>
      </p:sp>
      <p:cxnSp>
        <p:nvCxnSpPr>
          <p:cNvPr id="682087" name="AutoShape 103"/>
          <p:cNvCxnSpPr>
            <a:cxnSpLocks noChangeShapeType="1"/>
            <a:stCxn id="682086" idx="0"/>
            <a:endCxn id="682079" idx="1"/>
          </p:cNvCxnSpPr>
          <p:nvPr/>
        </p:nvCxnSpPr>
        <p:spPr bwMode="auto">
          <a:xfrm rot="5400000" flipH="1" flipV="1">
            <a:off x="5649922" y="5268922"/>
            <a:ext cx="554037" cy="185720"/>
          </a:xfrm>
          <a:prstGeom prst="curvedConnector2">
            <a:avLst/>
          </a:prstGeom>
          <a:noFill/>
          <a:ln w="12700">
            <a:solidFill>
              <a:schemeClr val="accent1"/>
            </a:solidFill>
            <a:round/>
            <a:tailEnd type="triangle" w="med" len="med"/>
          </a:ln>
          <a:effectLst/>
        </p:spPr>
      </p:cxnSp>
      <p:grpSp>
        <p:nvGrpSpPr>
          <p:cNvPr id="3" name="Group 104"/>
          <p:cNvGrpSpPr/>
          <p:nvPr/>
        </p:nvGrpSpPr>
        <p:grpSpPr bwMode="auto">
          <a:xfrm>
            <a:off x="685800" y="4343400"/>
            <a:ext cx="1938338" cy="992188"/>
            <a:chOff x="432" y="2736"/>
            <a:chExt cx="1221" cy="625"/>
          </a:xfrm>
        </p:grpSpPr>
        <p:sp>
          <p:nvSpPr>
            <p:cNvPr id="682089" name="Oval 105"/>
            <p:cNvSpPr>
              <a:spLocks noChangeArrowheads="1"/>
            </p:cNvSpPr>
            <p:nvPr/>
          </p:nvSpPr>
          <p:spPr bwMode="auto">
            <a:xfrm>
              <a:off x="672" y="2736"/>
              <a:ext cx="624" cy="288"/>
            </a:xfrm>
            <a:prstGeom prst="ellipse">
              <a:avLst/>
            </a:prstGeom>
            <a:noFill/>
            <a:ln w="12700">
              <a:solidFill>
                <a:schemeClr val="tx1"/>
              </a:solidFill>
              <a:round/>
            </a:ln>
            <a:effectLst/>
          </p:spPr>
          <p:txBody>
            <a:bodyPr wrap="none" anchor="ctr"/>
            <a:lstStyle/>
            <a:p>
              <a:endParaRPr lang="en-US"/>
            </a:p>
          </p:txBody>
        </p:sp>
        <p:sp>
          <p:nvSpPr>
            <p:cNvPr id="682090" name="Text Box 106"/>
            <p:cNvSpPr txBox="1">
              <a:spLocks noChangeArrowheads="1"/>
            </p:cNvSpPr>
            <p:nvPr/>
          </p:nvSpPr>
          <p:spPr bwMode="auto">
            <a:xfrm>
              <a:off x="624" y="2736"/>
              <a:ext cx="720" cy="326"/>
            </a:xfrm>
            <a:prstGeom prst="rect">
              <a:avLst/>
            </a:prstGeom>
            <a:noFill/>
            <a:ln w="12700">
              <a:noFill/>
              <a:miter lim="800000"/>
            </a:ln>
            <a:effectLst/>
          </p:spPr>
          <p:txBody>
            <a:bodyPr>
              <a:spAutoFit/>
            </a:bodyPr>
            <a:lstStyle/>
            <a:p>
              <a:pPr algn="ctr"/>
              <a:r>
                <a:rPr lang="en-US" sz="1400"/>
                <a:t>Fetch</a:t>
              </a:r>
              <a:endParaRPr lang="en-US" sz="1400"/>
            </a:p>
            <a:p>
              <a:pPr algn="ctr"/>
              <a:r>
                <a:rPr lang="en-US" sz="1400"/>
                <a:t>PC = PC+4</a:t>
              </a:r>
              <a:endParaRPr lang="en-US" sz="1400"/>
            </a:p>
          </p:txBody>
        </p:sp>
        <p:sp>
          <p:nvSpPr>
            <p:cNvPr id="682091" name="Oval 107"/>
            <p:cNvSpPr>
              <a:spLocks noChangeArrowheads="1"/>
            </p:cNvSpPr>
            <p:nvPr/>
          </p:nvSpPr>
          <p:spPr bwMode="auto">
            <a:xfrm>
              <a:off x="1196" y="3148"/>
              <a:ext cx="364" cy="212"/>
            </a:xfrm>
            <a:prstGeom prst="ellipse">
              <a:avLst/>
            </a:prstGeom>
            <a:noFill/>
            <a:ln w="12700">
              <a:solidFill>
                <a:schemeClr val="tx1"/>
              </a:solidFill>
              <a:round/>
            </a:ln>
            <a:effectLst/>
          </p:spPr>
          <p:txBody>
            <a:bodyPr wrap="none" anchor="ctr"/>
            <a:lstStyle/>
            <a:p>
              <a:endParaRPr lang="en-US"/>
            </a:p>
          </p:txBody>
        </p:sp>
        <p:sp>
          <p:nvSpPr>
            <p:cNvPr id="682092" name="Text Box 108"/>
            <p:cNvSpPr txBox="1">
              <a:spLocks noChangeArrowheads="1"/>
            </p:cNvSpPr>
            <p:nvPr/>
          </p:nvSpPr>
          <p:spPr bwMode="auto">
            <a:xfrm>
              <a:off x="1152" y="3168"/>
              <a:ext cx="501" cy="192"/>
            </a:xfrm>
            <a:prstGeom prst="rect">
              <a:avLst/>
            </a:prstGeom>
            <a:noFill/>
            <a:ln w="12700">
              <a:noFill/>
              <a:miter lim="800000"/>
            </a:ln>
            <a:effectLst/>
          </p:spPr>
          <p:txBody>
            <a:bodyPr wrap="none">
              <a:spAutoFit/>
            </a:bodyPr>
            <a:lstStyle/>
            <a:p>
              <a:r>
                <a:rPr lang="en-US" sz="1400"/>
                <a:t>Decode</a:t>
              </a:r>
              <a:endParaRPr lang="en-US" sz="1400"/>
            </a:p>
          </p:txBody>
        </p:sp>
        <p:sp>
          <p:nvSpPr>
            <p:cNvPr id="682093" name="Oval 109"/>
            <p:cNvSpPr>
              <a:spLocks noChangeArrowheads="1"/>
            </p:cNvSpPr>
            <p:nvPr/>
          </p:nvSpPr>
          <p:spPr bwMode="auto">
            <a:xfrm>
              <a:off x="480" y="3148"/>
              <a:ext cx="338" cy="212"/>
            </a:xfrm>
            <a:prstGeom prst="ellipse">
              <a:avLst/>
            </a:prstGeom>
            <a:noFill/>
            <a:ln w="12700">
              <a:solidFill>
                <a:schemeClr val="tx1"/>
              </a:solidFill>
              <a:round/>
            </a:ln>
            <a:effectLst/>
          </p:spPr>
          <p:txBody>
            <a:bodyPr wrap="none" anchor="ctr"/>
            <a:lstStyle/>
            <a:p>
              <a:endParaRPr lang="en-US"/>
            </a:p>
          </p:txBody>
        </p:sp>
        <p:sp>
          <p:nvSpPr>
            <p:cNvPr id="682094" name="Text Box 110"/>
            <p:cNvSpPr txBox="1">
              <a:spLocks noChangeArrowheads="1"/>
            </p:cNvSpPr>
            <p:nvPr/>
          </p:nvSpPr>
          <p:spPr bwMode="auto">
            <a:xfrm>
              <a:off x="432" y="3168"/>
              <a:ext cx="365" cy="192"/>
            </a:xfrm>
            <a:prstGeom prst="rect">
              <a:avLst/>
            </a:prstGeom>
            <a:noFill/>
            <a:ln w="12700">
              <a:noFill/>
              <a:miter lim="800000"/>
            </a:ln>
            <a:effectLst/>
          </p:spPr>
          <p:txBody>
            <a:bodyPr wrap="none">
              <a:spAutoFit/>
            </a:bodyPr>
            <a:lstStyle/>
            <a:p>
              <a:r>
                <a:rPr lang="en-US" sz="1400"/>
                <a:t>Exec</a:t>
              </a:r>
              <a:endParaRPr lang="en-US" sz="1400"/>
            </a:p>
          </p:txBody>
        </p:sp>
        <p:cxnSp>
          <p:nvCxnSpPr>
            <p:cNvPr id="682095" name="AutoShape 111"/>
            <p:cNvCxnSpPr>
              <a:cxnSpLocks noChangeShapeType="1"/>
              <a:stCxn id="682089" idx="6"/>
              <a:endCxn id="682091" idx="0"/>
            </p:cNvCxnSpPr>
            <p:nvPr/>
          </p:nvCxnSpPr>
          <p:spPr bwMode="auto">
            <a:xfrm>
              <a:off x="1296" y="2880"/>
              <a:ext cx="82" cy="268"/>
            </a:xfrm>
            <a:prstGeom prst="curvedConnector2">
              <a:avLst/>
            </a:prstGeom>
            <a:noFill/>
            <a:ln w="12700">
              <a:solidFill>
                <a:schemeClr val="tx1"/>
              </a:solidFill>
              <a:round/>
              <a:tailEnd type="triangle" w="med" len="med"/>
            </a:ln>
            <a:effectLst/>
          </p:spPr>
        </p:cxnSp>
        <p:cxnSp>
          <p:nvCxnSpPr>
            <p:cNvPr id="682096" name="AutoShape 112"/>
            <p:cNvCxnSpPr>
              <a:cxnSpLocks noChangeShapeType="1"/>
              <a:stCxn id="682091" idx="4"/>
              <a:endCxn id="682093" idx="4"/>
            </p:cNvCxnSpPr>
            <p:nvPr/>
          </p:nvCxnSpPr>
          <p:spPr bwMode="auto">
            <a:xfrm rot="5400000">
              <a:off x="1013" y="2996"/>
              <a:ext cx="1" cy="729"/>
            </a:xfrm>
            <a:prstGeom prst="curvedConnector3">
              <a:avLst>
                <a:gd name="adj1" fmla="val 14400000"/>
              </a:avLst>
            </a:prstGeom>
            <a:noFill/>
            <a:ln w="12700">
              <a:solidFill>
                <a:schemeClr val="tx1"/>
              </a:solidFill>
              <a:round/>
              <a:tailEnd type="triangle" w="med" len="med"/>
            </a:ln>
            <a:effectLst/>
          </p:spPr>
        </p:cxnSp>
        <p:cxnSp>
          <p:nvCxnSpPr>
            <p:cNvPr id="682097" name="AutoShape 113"/>
            <p:cNvCxnSpPr>
              <a:cxnSpLocks noChangeShapeType="1"/>
              <a:stCxn id="682093" idx="0"/>
              <a:endCxn id="682089" idx="2"/>
            </p:cNvCxnSpPr>
            <p:nvPr/>
          </p:nvCxnSpPr>
          <p:spPr bwMode="auto">
            <a:xfrm rot="16200000">
              <a:off x="527" y="3002"/>
              <a:ext cx="268" cy="23"/>
            </a:xfrm>
            <a:prstGeom prst="curvedConnector2">
              <a:avLst/>
            </a:prstGeom>
            <a:noFill/>
            <a:ln w="12700">
              <a:solidFill>
                <a:schemeClr val="tx1"/>
              </a:solidFill>
              <a:round/>
              <a:tailEnd type="triangle" w="med" len="med"/>
            </a:ln>
            <a:effectLst/>
          </p:spPr>
        </p:cxnSp>
      </p:grpSp>
      <p:grpSp>
        <p:nvGrpSpPr>
          <p:cNvPr id="4" name="Group 114"/>
          <p:cNvGrpSpPr/>
          <p:nvPr/>
        </p:nvGrpSpPr>
        <p:grpSpPr bwMode="auto">
          <a:xfrm>
            <a:off x="2743200" y="3733800"/>
            <a:ext cx="457200" cy="762000"/>
            <a:chOff x="1392" y="2880"/>
            <a:chExt cx="288" cy="480"/>
          </a:xfrm>
        </p:grpSpPr>
        <p:sp>
          <p:nvSpPr>
            <p:cNvPr id="682099" name="Line 115"/>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682100" name="Line 116"/>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682101" name="Line 117"/>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682102" name="Line 118"/>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682103" name="Line 119"/>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682104" name="Line 120"/>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682105" name="Line 121"/>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682106" name="Rectangle 122"/>
          <p:cNvSpPr>
            <a:spLocks noChangeArrowheads="1"/>
          </p:cNvSpPr>
          <p:nvPr/>
        </p:nvSpPr>
        <p:spPr bwMode="auto">
          <a:xfrm>
            <a:off x="2743200" y="3962400"/>
            <a:ext cx="442913"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Add</a:t>
            </a:r>
            <a:endParaRPr lang="en-US" sz="1400">
              <a:solidFill>
                <a:schemeClr val="tx1"/>
              </a:solidFill>
            </a:endParaRPr>
          </a:p>
        </p:txBody>
      </p:sp>
      <p:sp>
        <p:nvSpPr>
          <p:cNvPr id="682107" name="Line 123"/>
          <p:cNvSpPr>
            <a:spLocks noChangeShapeType="1"/>
          </p:cNvSpPr>
          <p:nvPr/>
        </p:nvSpPr>
        <p:spPr bwMode="auto">
          <a:xfrm flipV="1">
            <a:off x="2438400" y="4384675"/>
            <a:ext cx="304800" cy="0"/>
          </a:xfrm>
          <a:prstGeom prst="line">
            <a:avLst/>
          </a:prstGeom>
          <a:noFill/>
          <a:ln w="12700">
            <a:solidFill>
              <a:schemeClr val="tx1"/>
            </a:solidFill>
            <a:round/>
            <a:tailEnd type="triangle" w="med" len="med"/>
          </a:ln>
          <a:effectLst/>
        </p:spPr>
        <p:txBody>
          <a:bodyPr/>
          <a:lstStyle/>
          <a:p>
            <a:endParaRPr lang="en-US"/>
          </a:p>
        </p:txBody>
      </p:sp>
      <p:sp>
        <p:nvSpPr>
          <p:cNvPr id="682108" name="Line 124"/>
          <p:cNvSpPr>
            <a:spLocks noChangeShapeType="1"/>
          </p:cNvSpPr>
          <p:nvPr/>
        </p:nvSpPr>
        <p:spPr bwMode="auto">
          <a:xfrm flipV="1">
            <a:off x="3200400" y="4114800"/>
            <a:ext cx="304800" cy="0"/>
          </a:xfrm>
          <a:prstGeom prst="line">
            <a:avLst/>
          </a:prstGeom>
          <a:noFill/>
          <a:ln w="12700">
            <a:solidFill>
              <a:schemeClr val="tx1"/>
            </a:solidFill>
            <a:round/>
            <a:tailEnd type="triangle" w="med" len="med"/>
          </a:ln>
          <a:effectLst/>
        </p:spPr>
        <p:txBody>
          <a:bodyPr/>
          <a:lstStyle/>
          <a:p>
            <a:endParaRPr lang="en-US"/>
          </a:p>
        </p:txBody>
      </p:sp>
      <p:sp>
        <p:nvSpPr>
          <p:cNvPr id="682109" name="Line 125"/>
          <p:cNvSpPr>
            <a:spLocks noChangeShapeType="1"/>
          </p:cNvSpPr>
          <p:nvPr/>
        </p:nvSpPr>
        <p:spPr bwMode="auto">
          <a:xfrm flipH="1">
            <a:off x="3200400" y="4038600"/>
            <a:ext cx="152400" cy="152400"/>
          </a:xfrm>
          <a:prstGeom prst="line">
            <a:avLst/>
          </a:prstGeom>
          <a:noFill/>
          <a:ln w="28575">
            <a:solidFill>
              <a:schemeClr val="accent1"/>
            </a:solidFill>
            <a:round/>
          </a:ln>
          <a:effectLst/>
        </p:spPr>
        <p:txBody>
          <a:bodyPr/>
          <a:lstStyle/>
          <a:p>
            <a:endParaRPr lang="en-US"/>
          </a:p>
        </p:txBody>
      </p:sp>
      <p:sp>
        <p:nvSpPr>
          <p:cNvPr id="682110" name="Line 126"/>
          <p:cNvSpPr>
            <a:spLocks noChangeShapeType="1"/>
          </p:cNvSpPr>
          <p:nvPr/>
        </p:nvSpPr>
        <p:spPr bwMode="auto">
          <a:xfrm flipH="1">
            <a:off x="2438400" y="4308475"/>
            <a:ext cx="152400" cy="152400"/>
          </a:xfrm>
          <a:prstGeom prst="line">
            <a:avLst/>
          </a:prstGeom>
          <a:noFill/>
          <a:ln w="28575">
            <a:solidFill>
              <a:schemeClr val="accent1"/>
            </a:solidFill>
            <a:round/>
          </a:ln>
          <a:effectLst/>
        </p:spPr>
        <p:txBody>
          <a:bodyPr/>
          <a:lstStyle/>
          <a:p>
            <a:endParaRPr lang="en-US"/>
          </a:p>
        </p:txBody>
      </p:sp>
      <p:sp>
        <p:nvSpPr>
          <p:cNvPr id="682111" name="Rectangle 127"/>
          <p:cNvSpPr>
            <a:spLocks noChangeArrowheads="1"/>
          </p:cNvSpPr>
          <p:nvPr/>
        </p:nvSpPr>
        <p:spPr bwMode="auto">
          <a:xfrm>
            <a:off x="3200400" y="41148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112" name="Rectangle 128"/>
          <p:cNvSpPr>
            <a:spLocks noChangeArrowheads="1"/>
          </p:cNvSpPr>
          <p:nvPr/>
        </p:nvSpPr>
        <p:spPr bwMode="auto">
          <a:xfrm>
            <a:off x="2438400" y="4384675"/>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113" name="Rectangle 129"/>
          <p:cNvSpPr>
            <a:spLocks noChangeArrowheads="1"/>
          </p:cNvSpPr>
          <p:nvPr/>
        </p:nvSpPr>
        <p:spPr bwMode="auto">
          <a:xfrm>
            <a:off x="2209800" y="4232275"/>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4</a:t>
            </a:r>
            <a:endParaRPr lang="en-US" sz="1400">
              <a:solidFill>
                <a:schemeClr val="tx1"/>
              </a:solidFill>
            </a:endParaRPr>
          </a:p>
        </p:txBody>
      </p:sp>
      <p:grpSp>
        <p:nvGrpSpPr>
          <p:cNvPr id="5" name="Group 130"/>
          <p:cNvGrpSpPr/>
          <p:nvPr/>
        </p:nvGrpSpPr>
        <p:grpSpPr bwMode="auto">
          <a:xfrm>
            <a:off x="3505200" y="3505200"/>
            <a:ext cx="457200" cy="762000"/>
            <a:chOff x="1392" y="2880"/>
            <a:chExt cx="288" cy="480"/>
          </a:xfrm>
        </p:grpSpPr>
        <p:sp>
          <p:nvSpPr>
            <p:cNvPr id="682115" name="Line 131"/>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682116" name="Line 132"/>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682117" name="Line 133"/>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682118" name="Line 134"/>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682119" name="Line 135"/>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682120" name="Line 136"/>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682121" name="Line 137"/>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682122" name="Rectangle 138"/>
          <p:cNvSpPr>
            <a:spLocks noChangeArrowheads="1"/>
          </p:cNvSpPr>
          <p:nvPr/>
        </p:nvSpPr>
        <p:spPr bwMode="auto">
          <a:xfrm>
            <a:off x="3505200" y="3733800"/>
            <a:ext cx="442913"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Add</a:t>
            </a:r>
            <a:endParaRPr lang="en-US" sz="1400">
              <a:solidFill>
                <a:schemeClr val="tx1"/>
              </a:solidFill>
            </a:endParaRPr>
          </a:p>
        </p:txBody>
      </p:sp>
      <p:sp>
        <p:nvSpPr>
          <p:cNvPr id="682123" name="Line 139"/>
          <p:cNvSpPr>
            <a:spLocks noChangeShapeType="1"/>
          </p:cNvSpPr>
          <p:nvPr/>
        </p:nvSpPr>
        <p:spPr bwMode="auto">
          <a:xfrm flipV="1">
            <a:off x="3962400" y="3886200"/>
            <a:ext cx="304800" cy="0"/>
          </a:xfrm>
          <a:prstGeom prst="line">
            <a:avLst/>
          </a:prstGeom>
          <a:noFill/>
          <a:ln w="12700">
            <a:solidFill>
              <a:schemeClr val="tx1"/>
            </a:solidFill>
            <a:round/>
            <a:tailEnd type="triangle" w="med" len="med"/>
          </a:ln>
          <a:effectLst/>
        </p:spPr>
        <p:txBody>
          <a:bodyPr/>
          <a:lstStyle/>
          <a:p>
            <a:endParaRPr lang="en-US"/>
          </a:p>
        </p:txBody>
      </p:sp>
      <p:sp>
        <p:nvSpPr>
          <p:cNvPr id="682124" name="Line 140"/>
          <p:cNvSpPr>
            <a:spLocks noChangeShapeType="1"/>
          </p:cNvSpPr>
          <p:nvPr/>
        </p:nvSpPr>
        <p:spPr bwMode="auto">
          <a:xfrm flipH="1">
            <a:off x="3962400" y="3810000"/>
            <a:ext cx="152400" cy="152400"/>
          </a:xfrm>
          <a:prstGeom prst="line">
            <a:avLst/>
          </a:prstGeom>
          <a:noFill/>
          <a:ln w="28575">
            <a:solidFill>
              <a:schemeClr val="accent1"/>
            </a:solidFill>
            <a:round/>
          </a:ln>
          <a:effectLst/>
        </p:spPr>
        <p:txBody>
          <a:bodyPr/>
          <a:lstStyle/>
          <a:p>
            <a:endParaRPr lang="en-US"/>
          </a:p>
        </p:txBody>
      </p:sp>
      <p:sp>
        <p:nvSpPr>
          <p:cNvPr id="682125" name="Rectangle 141"/>
          <p:cNvSpPr>
            <a:spLocks noChangeArrowheads="1"/>
          </p:cNvSpPr>
          <p:nvPr/>
        </p:nvSpPr>
        <p:spPr bwMode="auto">
          <a:xfrm>
            <a:off x="3962400" y="38862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126" name="Line 142"/>
          <p:cNvSpPr>
            <a:spLocks noChangeShapeType="1"/>
          </p:cNvSpPr>
          <p:nvPr/>
        </p:nvSpPr>
        <p:spPr bwMode="auto">
          <a:xfrm flipV="1">
            <a:off x="3200400" y="3657600"/>
            <a:ext cx="304800" cy="0"/>
          </a:xfrm>
          <a:prstGeom prst="line">
            <a:avLst/>
          </a:prstGeom>
          <a:noFill/>
          <a:ln w="12700">
            <a:solidFill>
              <a:schemeClr val="tx1"/>
            </a:solidFill>
            <a:round/>
            <a:tailEnd type="triangle" w="med" len="med"/>
          </a:ln>
          <a:effectLst/>
        </p:spPr>
        <p:txBody>
          <a:bodyPr/>
          <a:lstStyle/>
          <a:p>
            <a:endParaRPr lang="en-US"/>
          </a:p>
        </p:txBody>
      </p:sp>
      <p:sp>
        <p:nvSpPr>
          <p:cNvPr id="682127" name="Line 143"/>
          <p:cNvSpPr>
            <a:spLocks noChangeShapeType="1"/>
          </p:cNvSpPr>
          <p:nvPr/>
        </p:nvSpPr>
        <p:spPr bwMode="auto">
          <a:xfrm flipH="1">
            <a:off x="3200400" y="3622675"/>
            <a:ext cx="152400" cy="152400"/>
          </a:xfrm>
          <a:prstGeom prst="line">
            <a:avLst/>
          </a:prstGeom>
          <a:noFill/>
          <a:ln w="28575">
            <a:solidFill>
              <a:schemeClr val="accent1"/>
            </a:solidFill>
            <a:round/>
          </a:ln>
          <a:effectLst/>
        </p:spPr>
        <p:txBody>
          <a:bodyPr/>
          <a:lstStyle/>
          <a:p>
            <a:endParaRPr lang="en-US"/>
          </a:p>
        </p:txBody>
      </p:sp>
      <p:sp>
        <p:nvSpPr>
          <p:cNvPr id="682128" name="Rectangle 144"/>
          <p:cNvSpPr>
            <a:spLocks noChangeArrowheads="1"/>
          </p:cNvSpPr>
          <p:nvPr/>
        </p:nvSpPr>
        <p:spPr bwMode="auto">
          <a:xfrm>
            <a:off x="3200400" y="3698875"/>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129" name="Rectangle 145"/>
          <p:cNvSpPr>
            <a:spLocks noChangeArrowheads="1"/>
          </p:cNvSpPr>
          <p:nvPr/>
        </p:nvSpPr>
        <p:spPr bwMode="auto">
          <a:xfrm>
            <a:off x="2057400" y="3505200"/>
            <a:ext cx="1150938"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branch offset</a:t>
            </a:r>
            <a:endParaRPr lang="en-US" sz="140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r>
              <a:rPr lang="en-US" dirty="0">
                <a:latin typeface="宋体" panose="02010600030101010101" pitchFamily="2" charset="-122"/>
                <a:ea typeface="宋体" panose="02010600030101010101" pitchFamily="2" charset="-122"/>
              </a:rPr>
              <a:t>MIPS (</a:t>
            </a:r>
            <a:r>
              <a:rPr lang="en-US" dirty="0" smtClean="0">
                <a:latin typeface="宋体" panose="02010600030101010101" pitchFamily="2" charset="-122"/>
                <a:ea typeface="宋体" panose="02010600030101010101" pitchFamily="2" charset="-122"/>
              </a:rPr>
              <a:t>RISC)</a:t>
            </a:r>
            <a:r>
              <a:rPr lang="zh-CN" altLang="en-US" dirty="0">
                <a:latin typeface="宋体" panose="02010600030101010101" pitchFamily="2" charset="-122"/>
                <a:ea typeface="宋体" panose="02010600030101010101" pitchFamily="2" charset="-122"/>
              </a:rPr>
              <a:t>精简指令集计算机的</a:t>
            </a:r>
            <a:r>
              <a:rPr lang="zh-CN" altLang="en-US" dirty="0" smtClean="0">
                <a:latin typeface="宋体" panose="02010600030101010101" pitchFamily="2" charset="-122"/>
                <a:ea typeface="宋体" panose="02010600030101010101" pitchFamily="2" charset="-122"/>
              </a:rPr>
              <a:t>设计原则</a:t>
            </a:r>
            <a:endParaRPr lang="en-US" dirty="0">
              <a:latin typeface="宋体" panose="02010600030101010101" pitchFamily="2" charset="-122"/>
              <a:ea typeface="宋体" panose="02010600030101010101" pitchFamily="2" charset="-122"/>
            </a:endParaRPr>
          </a:p>
        </p:txBody>
      </p:sp>
      <p:sp>
        <p:nvSpPr>
          <p:cNvPr id="770051" name="Rectangle 3"/>
          <p:cNvSpPr>
            <a:spLocks noGrp="1" noChangeArrowheads="1"/>
          </p:cNvSpPr>
          <p:nvPr>
            <p:ph type="body" idx="1"/>
          </p:nvPr>
        </p:nvSpPr>
        <p:spPr>
          <a:xfrm>
            <a:off x="685800" y="914400"/>
            <a:ext cx="7848600" cy="5563574"/>
          </a:xfrm>
        </p:spPr>
        <p:txBody>
          <a:bodyPr/>
          <a:lstStyle/>
          <a:p>
            <a:r>
              <a:rPr lang="zh-CN" altLang="en-US" dirty="0" smtClean="0">
                <a:solidFill>
                  <a:schemeClr val="accent1"/>
                </a:solidFill>
              </a:rPr>
              <a:t>简单源于规整</a:t>
            </a:r>
            <a:endParaRPr lang="en-US" dirty="0" smtClean="0">
              <a:solidFill>
                <a:schemeClr val="accent1"/>
              </a:solidFill>
            </a:endParaRPr>
          </a:p>
          <a:p>
            <a:pPr lvl="1"/>
            <a:r>
              <a:rPr lang="zh-CN" altLang="en-US" dirty="0" smtClean="0"/>
              <a:t>长度固定</a:t>
            </a:r>
            <a:endParaRPr lang="en-US" dirty="0"/>
          </a:p>
          <a:p>
            <a:pPr lvl="1"/>
            <a:r>
              <a:rPr lang="zh-CN" altLang="en-US" dirty="0" smtClean="0"/>
              <a:t>格式固定</a:t>
            </a:r>
            <a:endParaRPr lang="en-US" dirty="0"/>
          </a:p>
          <a:p>
            <a:pPr lvl="1"/>
            <a:r>
              <a:rPr lang="zh-CN" altLang="en-US" dirty="0" smtClean="0"/>
              <a:t>操作码通常是前</a:t>
            </a:r>
            <a:r>
              <a:rPr lang="en-US" altLang="zh-CN" dirty="0" smtClean="0"/>
              <a:t>6</a:t>
            </a:r>
            <a:r>
              <a:rPr lang="zh-CN" altLang="en-US" dirty="0" smtClean="0"/>
              <a:t>位</a:t>
            </a:r>
            <a:endParaRPr lang="en-US" dirty="0"/>
          </a:p>
          <a:p>
            <a:r>
              <a:rPr lang="zh-CN" altLang="en-US" dirty="0" smtClean="0">
                <a:solidFill>
                  <a:schemeClr val="accent1"/>
                </a:solidFill>
              </a:rPr>
              <a:t>越少越快</a:t>
            </a:r>
            <a:endParaRPr lang="en-US" dirty="0" smtClean="0">
              <a:solidFill>
                <a:schemeClr val="accent1"/>
              </a:solidFill>
            </a:endParaRPr>
          </a:p>
          <a:p>
            <a:pPr lvl="1"/>
            <a:r>
              <a:rPr lang="zh-CN" altLang="en-US" dirty="0" smtClean="0"/>
              <a:t>指令数少</a:t>
            </a:r>
            <a:endParaRPr lang="en-US" dirty="0" smtClean="0"/>
          </a:p>
          <a:p>
            <a:pPr lvl="1"/>
            <a:r>
              <a:rPr lang="zh-CN" altLang="en-US" dirty="0" smtClean="0"/>
              <a:t>寄存器数少</a:t>
            </a:r>
            <a:endParaRPr lang="en-US" dirty="0" smtClean="0"/>
          </a:p>
          <a:p>
            <a:pPr lvl="1"/>
            <a:r>
              <a:rPr lang="zh-CN" altLang="en-US" dirty="0" smtClean="0"/>
              <a:t>寻址方式少</a:t>
            </a:r>
            <a:endParaRPr lang="en-US" dirty="0" smtClean="0"/>
          </a:p>
          <a:p>
            <a:r>
              <a:rPr lang="zh-CN" altLang="en-US" dirty="0" smtClean="0">
                <a:solidFill>
                  <a:schemeClr val="accent1"/>
                </a:solidFill>
              </a:rPr>
              <a:t>加速执行常用操作</a:t>
            </a:r>
            <a:endParaRPr lang="en-US" dirty="0" smtClean="0">
              <a:solidFill>
                <a:schemeClr val="accent1"/>
              </a:solidFill>
            </a:endParaRPr>
          </a:p>
          <a:p>
            <a:pPr lvl="1"/>
            <a:r>
              <a:rPr lang="zh-CN" altLang="en-US" dirty="0"/>
              <a:t>算术操作数来自于</a:t>
            </a:r>
            <a:r>
              <a:rPr lang="zh-CN" altLang="en-US" dirty="0" smtClean="0"/>
              <a:t>寄存器</a:t>
            </a:r>
            <a:r>
              <a:rPr lang="en-US" dirty="0" smtClean="0"/>
              <a:t> (</a:t>
            </a:r>
            <a:r>
              <a:rPr lang="zh-CN" altLang="en-US" dirty="0"/>
              <a:t>程序存储型</a:t>
            </a:r>
            <a:r>
              <a:rPr lang="zh-CN" altLang="en-US" dirty="0" smtClean="0"/>
              <a:t>计算机</a:t>
            </a:r>
            <a:r>
              <a:rPr lang="en-US" dirty="0" smtClean="0"/>
              <a:t>)</a:t>
            </a:r>
            <a:endParaRPr lang="en-US" dirty="0"/>
          </a:p>
          <a:p>
            <a:pPr lvl="1"/>
            <a:r>
              <a:rPr lang="zh-CN" altLang="en-US" dirty="0"/>
              <a:t>允许指令包含立即</a:t>
            </a:r>
            <a:r>
              <a:rPr lang="zh-CN" altLang="en-US" dirty="0" smtClean="0"/>
              <a:t>数</a:t>
            </a:r>
            <a:endParaRPr lang="en-US" dirty="0" smtClean="0"/>
          </a:p>
          <a:p>
            <a:r>
              <a:rPr lang="zh-CN" altLang="en-US" dirty="0" smtClean="0">
                <a:solidFill>
                  <a:schemeClr val="accent1"/>
                </a:solidFill>
              </a:rPr>
              <a:t>优秀的设计需要适宜的折中方案</a:t>
            </a:r>
            <a:endParaRPr lang="en-US" dirty="0" smtClean="0">
              <a:solidFill>
                <a:schemeClr val="accent1"/>
              </a:solidFill>
            </a:endParaRPr>
          </a:p>
          <a:p>
            <a:pPr lvl="1"/>
            <a:r>
              <a:rPr lang="en-US" dirty="0" smtClean="0"/>
              <a:t>3</a:t>
            </a:r>
            <a:r>
              <a:rPr lang="zh-CN" altLang="en-US" dirty="0" smtClean="0"/>
              <a:t>种指令格式</a:t>
            </a:r>
            <a:endParaRPr lang="en-US" dirty="0" smtClean="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0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00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00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0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0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0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00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00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005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005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005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00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533400" y="304800"/>
            <a:ext cx="5562600" cy="422275"/>
          </a:xfrm>
        </p:spPr>
        <p:txBody>
          <a:bodyPr/>
          <a:lstStyle/>
          <a:p>
            <a:r>
              <a:rPr lang="en-US" dirty="0">
                <a:latin typeface="宋体" panose="02010600030101010101" pitchFamily="2" charset="-122"/>
                <a:ea typeface="宋体" panose="02010600030101010101" pitchFamily="2" charset="-122"/>
              </a:rPr>
              <a:t>MIPS </a:t>
            </a:r>
            <a:r>
              <a:rPr lang="zh-CN" altLang="en-US" dirty="0" smtClean="0">
                <a:latin typeface="宋体" panose="02010600030101010101" pitchFamily="2" charset="-122"/>
                <a:ea typeface="宋体" panose="02010600030101010101" pitchFamily="2" charset="-122"/>
              </a:rPr>
              <a:t>算术运算指令</a:t>
            </a:r>
            <a:endParaRPr lang="en-US" dirty="0">
              <a:latin typeface="宋体" panose="02010600030101010101" pitchFamily="2" charset="-122"/>
              <a:ea typeface="宋体" panose="02010600030101010101" pitchFamily="2" charset="-122"/>
            </a:endParaRPr>
          </a:p>
        </p:txBody>
      </p:sp>
      <p:sp>
        <p:nvSpPr>
          <p:cNvPr id="568323" name="Rectangle 3"/>
          <p:cNvSpPr>
            <a:spLocks noGrp="1" noChangeArrowheads="1"/>
          </p:cNvSpPr>
          <p:nvPr>
            <p:ph type="body" idx="1"/>
          </p:nvPr>
        </p:nvSpPr>
        <p:spPr>
          <a:xfrm>
            <a:off x="685800" y="914400"/>
            <a:ext cx="7848600" cy="1528624"/>
          </a:xfrm>
        </p:spPr>
        <p:txBody>
          <a:bodyPr/>
          <a:lstStyle/>
          <a:p>
            <a:r>
              <a:rPr lang="en-US" dirty="0"/>
              <a:t>MIPS </a:t>
            </a:r>
            <a:r>
              <a:rPr lang="zh-CN" altLang="en-US" dirty="0" smtClean="0"/>
              <a:t>汇编语言</a:t>
            </a:r>
            <a:r>
              <a:rPr lang="en-US" dirty="0" smtClean="0"/>
              <a:t> </a:t>
            </a:r>
            <a:r>
              <a:rPr lang="zh-CN" altLang="en-US" dirty="0" smtClean="0"/>
              <a:t>算术运算语句</a:t>
            </a:r>
            <a:endParaRPr lang="en-US" dirty="0" smtClean="0"/>
          </a:p>
          <a:p>
            <a:pPr algn="ctr">
              <a:buFont typeface="Wingdings" panose="05000000000000000000" pitchFamily="2" charset="2"/>
              <a:buNone/>
            </a:pPr>
            <a:r>
              <a:rPr lang="en-US" dirty="0" smtClean="0">
                <a:latin typeface="Courier New" panose="02070309020205020404" pitchFamily="49" charset="0"/>
              </a:rPr>
              <a:t>add	$t0, $s1, $s2</a:t>
            </a:r>
            <a:endParaRPr lang="en-US" dirty="0" smtClean="0">
              <a:latin typeface="Courier New" panose="02070309020205020404" pitchFamily="49" charset="0"/>
            </a:endParaRPr>
          </a:p>
          <a:p>
            <a:pPr algn="ctr">
              <a:buFont typeface="Wingdings" panose="05000000000000000000" pitchFamily="2" charset="2"/>
              <a:buNone/>
            </a:pPr>
            <a:r>
              <a:rPr lang="en-US" dirty="0" smtClean="0">
                <a:latin typeface="Courier New" panose="02070309020205020404" pitchFamily="49" charset="0"/>
              </a:rPr>
              <a:t>sub</a:t>
            </a:r>
            <a:r>
              <a:rPr lang="en-US" dirty="0">
                <a:latin typeface="Courier New" panose="02070309020205020404" pitchFamily="49" charset="0"/>
              </a:rPr>
              <a:t>	$t0, $s1, $s2</a:t>
            </a:r>
            <a:endParaRPr lang="en-US" dirty="0">
              <a:latin typeface="Courier New" panose="02070309020205020404" pitchFamily="49" charset="0"/>
            </a:endParaRPr>
          </a:p>
        </p:txBody>
      </p:sp>
      <p:sp>
        <p:nvSpPr>
          <p:cNvPr id="568324" name="Rectangle 4"/>
          <p:cNvSpPr>
            <a:spLocks noChangeArrowheads="1"/>
          </p:cNvSpPr>
          <p:nvPr/>
        </p:nvSpPr>
        <p:spPr bwMode="auto">
          <a:xfrm>
            <a:off x="685800" y="2590800"/>
            <a:ext cx="8077200" cy="2070310"/>
          </a:xfrm>
          <a:prstGeom prst="rect">
            <a:avLst/>
          </a:prstGeom>
          <a:noFill/>
          <a:ln w="12700">
            <a:noFill/>
            <a:miter lim="800000"/>
          </a:ln>
          <a:effectLst/>
        </p:spPr>
        <p:txBody>
          <a:bodyPr wrap="square" lIns="63500" tIns="25400" rIns="63500" bIns="25400">
            <a:spAutoFit/>
          </a:bodyPr>
          <a:lstStyle/>
          <a:p>
            <a:pPr marL="287655" indent="-287655">
              <a:spcBef>
                <a:spcPct val="65000"/>
              </a:spcBef>
              <a:buClr>
                <a:schemeClr val="accent1"/>
              </a:buClr>
              <a:buSzPct val="75000"/>
              <a:buFont typeface="Wingdings" panose="05000000000000000000" pitchFamily="2" charset="2"/>
              <a:buChar char="q"/>
            </a:pPr>
            <a:r>
              <a:rPr lang="zh-CN" altLang="en-US" sz="2400" dirty="0" smtClean="0">
                <a:solidFill>
                  <a:schemeClr val="tx1"/>
                </a:solidFill>
              </a:rPr>
              <a:t>每条</a:t>
            </a:r>
            <a:r>
              <a:rPr lang="en-US" altLang="zh-CN" sz="2400" dirty="0" smtClean="0">
                <a:solidFill>
                  <a:schemeClr val="tx1"/>
                </a:solidFill>
              </a:rPr>
              <a:t>MIPS</a:t>
            </a:r>
            <a:r>
              <a:rPr lang="zh-CN" altLang="en-US" sz="2400" dirty="0" smtClean="0">
                <a:solidFill>
                  <a:schemeClr val="tx1"/>
                </a:solidFill>
              </a:rPr>
              <a:t>算术运算指令仅仅执行一个操作</a:t>
            </a:r>
            <a:endParaRPr lang="en-US" sz="2400" dirty="0">
              <a:solidFill>
                <a:schemeClr val="tx1"/>
              </a:solidFill>
            </a:endParaRPr>
          </a:p>
          <a:p>
            <a:pPr marL="287655" indent="-287655">
              <a:spcBef>
                <a:spcPct val="65000"/>
              </a:spcBef>
              <a:buClr>
                <a:schemeClr val="accent1"/>
              </a:buClr>
              <a:buSzPct val="75000"/>
              <a:buFont typeface="Wingdings" panose="05000000000000000000" pitchFamily="2" charset="2"/>
              <a:buChar char="q"/>
            </a:pPr>
            <a:r>
              <a:rPr lang="zh-CN" altLang="en-US" sz="2400" dirty="0" smtClean="0">
                <a:solidFill>
                  <a:schemeClr val="tx1"/>
                </a:solidFill>
              </a:rPr>
              <a:t>有且只有</a:t>
            </a:r>
            <a:r>
              <a:rPr lang="en-US" altLang="zh-CN" sz="2400" dirty="0" smtClean="0">
                <a:solidFill>
                  <a:schemeClr val="tx1"/>
                </a:solidFill>
              </a:rPr>
              <a:t>3</a:t>
            </a:r>
            <a:r>
              <a:rPr lang="zh-CN" altLang="en-US" sz="2400" dirty="0" smtClean="0">
                <a:solidFill>
                  <a:schemeClr val="tx1"/>
                </a:solidFill>
              </a:rPr>
              <a:t>个操作数，存放在寄存器中</a:t>
            </a:r>
            <a:r>
              <a:rPr lang="en-US" sz="2400" dirty="0" smtClean="0">
                <a:solidFill>
                  <a:schemeClr val="tx1"/>
                </a:solidFill>
              </a:rPr>
              <a:t> </a:t>
            </a:r>
            <a:r>
              <a:rPr lang="en-US" sz="2400" dirty="0" smtClean="0">
                <a:solidFill>
                  <a:schemeClr val="tx1"/>
                </a:solidFill>
                <a:sym typeface="Symbol" panose="05050102010706020507" pitchFamily="18" charset="2"/>
              </a:rPr>
              <a:t>(</a:t>
            </a:r>
            <a:r>
              <a:rPr lang="en-US" sz="2400" dirty="0" smtClean="0">
                <a:solidFill>
                  <a:schemeClr val="tx1"/>
                </a:solidFill>
                <a:latin typeface="Courier New" panose="02070309020205020404" pitchFamily="49" charset="0"/>
                <a:sym typeface="Symbol" panose="05050102010706020507" pitchFamily="18" charset="2"/>
              </a:rPr>
              <a:t>$t0,$s1,$s2</a:t>
            </a:r>
            <a:r>
              <a:rPr lang="en-US" sz="2400" dirty="0" smtClean="0">
                <a:solidFill>
                  <a:schemeClr val="tx1"/>
                </a:solidFill>
                <a:sym typeface="Symbol" panose="05050102010706020507" pitchFamily="18" charset="2"/>
              </a:rPr>
              <a:t>) </a:t>
            </a:r>
            <a:endParaRPr lang="en-US" sz="2400" dirty="0">
              <a:solidFill>
                <a:schemeClr val="tx1"/>
              </a:solidFill>
            </a:endParaRPr>
          </a:p>
          <a:p>
            <a:pPr marL="741680" lvl="1" indent="-246380" algn="ctr">
              <a:spcBef>
                <a:spcPct val="40000"/>
              </a:spcBef>
              <a:buClr>
                <a:schemeClr val="accent1"/>
              </a:buClr>
              <a:buSzPct val="75000"/>
              <a:buFont typeface="Monotype Sorts" pitchFamily="2" charset="2"/>
              <a:buNone/>
            </a:pPr>
            <a:r>
              <a:rPr lang="en-US" sz="2000" dirty="0">
                <a:solidFill>
                  <a:schemeClr val="tx1"/>
                </a:solidFill>
              </a:rPr>
              <a:t>destination  </a:t>
            </a:r>
            <a:r>
              <a:rPr lang="en-US" sz="2000" dirty="0">
                <a:solidFill>
                  <a:schemeClr val="tx1"/>
                </a:solidFill>
                <a:sym typeface="Symbol" panose="05050102010706020507" pitchFamily="18" charset="2"/>
              </a:rPr>
              <a:t> source1    </a:t>
            </a:r>
            <a:r>
              <a:rPr lang="en-US" sz="2000" dirty="0">
                <a:solidFill>
                  <a:schemeClr val="accent2"/>
                </a:solidFill>
                <a:sym typeface="Symbol" panose="05050102010706020507" pitchFamily="18" charset="2"/>
              </a:rPr>
              <a:t>op</a:t>
            </a:r>
            <a:r>
              <a:rPr lang="en-US" sz="2000" dirty="0">
                <a:solidFill>
                  <a:schemeClr val="tx1"/>
                </a:solidFill>
                <a:sym typeface="Symbol" panose="05050102010706020507" pitchFamily="18" charset="2"/>
              </a:rPr>
              <a:t>    source2</a:t>
            </a:r>
            <a:endParaRPr lang="en-US" sz="2000" dirty="0">
              <a:solidFill>
                <a:schemeClr val="tx1"/>
              </a:solidFill>
              <a:sym typeface="Symbol" panose="05050102010706020507" pitchFamily="18" charset="2"/>
            </a:endParaRPr>
          </a:p>
          <a:p>
            <a:pPr marL="287655" indent="-287655">
              <a:spcBef>
                <a:spcPct val="65000"/>
              </a:spcBef>
              <a:buClr>
                <a:schemeClr val="accent1"/>
              </a:buClr>
              <a:buSzPct val="75000"/>
              <a:buFont typeface="Wingdings" panose="05000000000000000000" pitchFamily="2" charset="2"/>
              <a:buChar char="q"/>
            </a:pPr>
            <a:r>
              <a:rPr lang="zh-CN" altLang="en-US" sz="2400" dirty="0" smtClean="0">
                <a:solidFill>
                  <a:schemeClr val="tx1"/>
                </a:solidFill>
              </a:rPr>
              <a:t>指令格式 </a:t>
            </a:r>
            <a:r>
              <a:rPr lang="en-US" sz="2400" dirty="0" smtClean="0">
                <a:solidFill>
                  <a:schemeClr val="tx1"/>
                </a:solidFill>
              </a:rPr>
              <a:t>(</a:t>
            </a:r>
            <a:r>
              <a:rPr lang="en-US" sz="2400" dirty="0" smtClean="0"/>
              <a:t>R</a:t>
            </a:r>
            <a:r>
              <a:rPr lang="en-US" sz="2400" dirty="0" smtClean="0">
                <a:solidFill>
                  <a:schemeClr val="tx1"/>
                </a:solidFill>
              </a:rPr>
              <a:t> </a:t>
            </a:r>
            <a:r>
              <a:rPr lang="zh-CN" altLang="en-US" sz="2400" dirty="0" smtClean="0">
                <a:solidFill>
                  <a:schemeClr val="tx1"/>
                </a:solidFill>
              </a:rPr>
              <a:t>型</a:t>
            </a:r>
            <a:r>
              <a:rPr lang="en-US" sz="2400" dirty="0" smtClean="0">
                <a:solidFill>
                  <a:schemeClr val="tx1"/>
                </a:solidFill>
              </a:rPr>
              <a:t>)</a:t>
            </a:r>
            <a:endParaRPr lang="en-US" sz="2400" dirty="0">
              <a:solidFill>
                <a:schemeClr val="tx1"/>
              </a:solidFill>
            </a:endParaRPr>
          </a:p>
        </p:txBody>
      </p:sp>
      <p:sp>
        <p:nvSpPr>
          <p:cNvPr id="5" name="Line 5"/>
          <p:cNvSpPr>
            <a:spLocks noChangeShapeType="1"/>
          </p:cNvSpPr>
          <p:nvPr/>
        </p:nvSpPr>
        <p:spPr bwMode="auto">
          <a:xfrm flipV="1">
            <a:off x="3352800" y="2438400"/>
            <a:ext cx="685800" cy="1600200"/>
          </a:xfrm>
          <a:prstGeom prst="line">
            <a:avLst/>
          </a:prstGeom>
          <a:noFill/>
          <a:ln w="28575">
            <a:solidFill>
              <a:schemeClr val="accent1"/>
            </a:solidFill>
            <a:round/>
            <a:tailEnd type="triangle" w="med" len="med"/>
          </a:ln>
          <a:effectLst/>
        </p:spPr>
        <p:txBody>
          <a:bodyPr/>
          <a:lstStyle/>
          <a:p>
            <a:endParaRPr lang="en-US"/>
          </a:p>
        </p:txBody>
      </p:sp>
      <p:sp>
        <p:nvSpPr>
          <p:cNvPr id="6" name="Line 6"/>
          <p:cNvSpPr>
            <a:spLocks noChangeShapeType="1"/>
          </p:cNvSpPr>
          <p:nvPr/>
        </p:nvSpPr>
        <p:spPr bwMode="auto">
          <a:xfrm flipV="1">
            <a:off x="4876800" y="2438400"/>
            <a:ext cx="228600" cy="1676400"/>
          </a:xfrm>
          <a:prstGeom prst="line">
            <a:avLst/>
          </a:prstGeom>
          <a:noFill/>
          <a:ln w="28575">
            <a:solidFill>
              <a:schemeClr val="accent1"/>
            </a:solidFill>
            <a:round/>
            <a:tailEnd type="triangle" w="med" len="med"/>
          </a:ln>
          <a:effectLst/>
        </p:spPr>
        <p:txBody>
          <a:bodyPr/>
          <a:lstStyle/>
          <a:p>
            <a:endParaRPr lang="en-US"/>
          </a:p>
        </p:txBody>
      </p:sp>
      <p:sp>
        <p:nvSpPr>
          <p:cNvPr id="7" name="Line 7"/>
          <p:cNvSpPr>
            <a:spLocks noChangeShapeType="1"/>
          </p:cNvSpPr>
          <p:nvPr/>
        </p:nvSpPr>
        <p:spPr bwMode="auto">
          <a:xfrm flipH="1" flipV="1">
            <a:off x="6019800" y="2438400"/>
            <a:ext cx="533400" cy="1600200"/>
          </a:xfrm>
          <a:prstGeom prst="line">
            <a:avLst/>
          </a:prstGeom>
          <a:noFill/>
          <a:ln w="28575">
            <a:solidFill>
              <a:schemeClr val="accent1"/>
            </a:solidFill>
            <a:round/>
            <a:tailEnd type="triangle" w="med" len="med"/>
          </a:ln>
          <a:effectLst/>
        </p:spPr>
        <p:txBody>
          <a:bodyPr/>
          <a:lstStyle/>
          <a:p>
            <a:endParaRPr lang="en-US"/>
          </a:p>
        </p:txBody>
      </p:sp>
      <p:grpSp>
        <p:nvGrpSpPr>
          <p:cNvPr id="2" name="Group 8"/>
          <p:cNvGrpSpPr/>
          <p:nvPr/>
        </p:nvGrpSpPr>
        <p:grpSpPr bwMode="auto">
          <a:xfrm>
            <a:off x="3429000" y="2133600"/>
            <a:ext cx="2590800" cy="2286000"/>
            <a:chOff x="2160" y="1344"/>
            <a:chExt cx="1632" cy="1584"/>
          </a:xfrm>
        </p:grpSpPr>
        <p:sp>
          <p:nvSpPr>
            <p:cNvPr id="9" name="Oval 9"/>
            <p:cNvSpPr>
              <a:spLocks noChangeArrowheads="1"/>
            </p:cNvSpPr>
            <p:nvPr/>
          </p:nvSpPr>
          <p:spPr bwMode="auto">
            <a:xfrm>
              <a:off x="3408" y="2640"/>
              <a:ext cx="384" cy="288"/>
            </a:xfrm>
            <a:prstGeom prst="ellipse">
              <a:avLst/>
            </a:prstGeom>
            <a:noFill/>
            <a:ln w="28575">
              <a:solidFill>
                <a:schemeClr val="accent1"/>
              </a:solidFill>
              <a:round/>
            </a:ln>
            <a:effectLst/>
          </p:spPr>
          <p:txBody>
            <a:bodyPr wrap="none" anchor="ctr"/>
            <a:lstStyle/>
            <a:p>
              <a:endParaRPr lang="en-US"/>
            </a:p>
          </p:txBody>
        </p:sp>
        <p:cxnSp>
          <p:nvCxnSpPr>
            <p:cNvPr id="10" name="AutoShape 10"/>
            <p:cNvCxnSpPr>
              <a:cxnSpLocks noChangeShapeType="1"/>
              <a:stCxn id="9" idx="0"/>
              <a:endCxn id="11" idx="7"/>
            </p:cNvCxnSpPr>
            <p:nvPr/>
          </p:nvCxnSpPr>
          <p:spPr bwMode="auto">
            <a:xfrm rot="5400000" flipH="1">
              <a:off x="2261" y="1291"/>
              <a:ext cx="1280" cy="1399"/>
            </a:xfrm>
            <a:prstGeom prst="curvedConnector3">
              <a:avLst>
                <a:gd name="adj1" fmla="val 111796"/>
              </a:avLst>
            </a:prstGeom>
            <a:noFill/>
            <a:ln w="28575">
              <a:solidFill>
                <a:schemeClr val="accent1"/>
              </a:solidFill>
              <a:round/>
              <a:tailEnd type="triangle" w="med" len="med"/>
            </a:ln>
            <a:effectLst/>
          </p:spPr>
        </p:cxnSp>
        <p:sp>
          <p:nvSpPr>
            <p:cNvPr id="11" name="Oval 11"/>
            <p:cNvSpPr>
              <a:spLocks noChangeArrowheads="1"/>
            </p:cNvSpPr>
            <p:nvPr/>
          </p:nvSpPr>
          <p:spPr bwMode="auto">
            <a:xfrm>
              <a:off x="2160" y="1344"/>
              <a:ext cx="48" cy="48"/>
            </a:xfrm>
            <a:prstGeom prst="ellipse">
              <a:avLst/>
            </a:prstGeom>
            <a:noFill/>
            <a:ln w="12700">
              <a:noFill/>
              <a:round/>
            </a:ln>
            <a:effectLst/>
          </p:spPr>
          <p:txBody>
            <a:bodyPr wrap="none" anchor="ctr"/>
            <a:lstStyle/>
            <a:p>
              <a:endParaRPr lang="en-US"/>
            </a:p>
          </p:txBody>
        </p:sp>
      </p:grpSp>
      <p:grpSp>
        <p:nvGrpSpPr>
          <p:cNvPr id="3" name="Group 5"/>
          <p:cNvGrpSpPr/>
          <p:nvPr/>
        </p:nvGrpSpPr>
        <p:grpSpPr bwMode="auto">
          <a:xfrm>
            <a:off x="1676400" y="5424487"/>
            <a:ext cx="5791200" cy="369888"/>
            <a:chOff x="1056" y="2640"/>
            <a:chExt cx="3648" cy="233"/>
          </a:xfrm>
        </p:grpSpPr>
        <p:sp>
          <p:nvSpPr>
            <p:cNvPr id="13" name="Rectangle 6"/>
            <p:cNvSpPr>
              <a:spLocks noChangeArrowheads="1"/>
            </p:cNvSpPr>
            <p:nvPr/>
          </p:nvSpPr>
          <p:spPr bwMode="auto">
            <a:xfrm>
              <a:off x="1056" y="2640"/>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14" name="Line 7"/>
            <p:cNvSpPr>
              <a:spLocks noChangeShapeType="1"/>
            </p:cNvSpPr>
            <p:nvPr/>
          </p:nvSpPr>
          <p:spPr bwMode="auto">
            <a:xfrm>
              <a:off x="1728" y="2640"/>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15" name="Line 8"/>
            <p:cNvSpPr>
              <a:spLocks noChangeShapeType="1"/>
            </p:cNvSpPr>
            <p:nvPr/>
          </p:nvSpPr>
          <p:spPr bwMode="auto">
            <a:xfrm>
              <a:off x="2300"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16" name="Line 9"/>
            <p:cNvSpPr>
              <a:spLocks noChangeShapeType="1"/>
            </p:cNvSpPr>
            <p:nvPr/>
          </p:nvSpPr>
          <p:spPr bwMode="auto">
            <a:xfrm>
              <a:off x="2876"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17" name="Line 10"/>
            <p:cNvSpPr>
              <a:spLocks noChangeShapeType="1"/>
            </p:cNvSpPr>
            <p:nvPr/>
          </p:nvSpPr>
          <p:spPr bwMode="auto">
            <a:xfrm>
              <a:off x="3452"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18" name="Line 11"/>
            <p:cNvSpPr>
              <a:spLocks noChangeShapeType="1"/>
            </p:cNvSpPr>
            <p:nvPr/>
          </p:nvSpPr>
          <p:spPr bwMode="auto">
            <a:xfrm>
              <a:off x="4028"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19" name="Text Box 12"/>
            <p:cNvSpPr txBox="1">
              <a:spLocks noChangeArrowheads="1"/>
            </p:cNvSpPr>
            <p:nvPr/>
          </p:nvSpPr>
          <p:spPr bwMode="auto">
            <a:xfrm>
              <a:off x="1248" y="2640"/>
              <a:ext cx="3380" cy="233"/>
            </a:xfrm>
            <a:prstGeom prst="rect">
              <a:avLst/>
            </a:prstGeom>
            <a:noFill/>
            <a:ln w="12700">
              <a:noFill/>
              <a:miter lim="800000"/>
            </a:ln>
            <a:effectLst/>
          </p:spPr>
          <p:txBody>
            <a:bodyPr wrap="none">
              <a:spAutoFit/>
            </a:bodyPr>
            <a:lstStyle/>
            <a:p>
              <a:r>
                <a:rPr lang="en-US" dirty="0" smtClean="0">
                  <a:solidFill>
                    <a:schemeClr val="tx1"/>
                  </a:solidFill>
                </a:rPr>
                <a:t>0             17           18           8             0           0x22</a:t>
              </a:r>
              <a:endParaRPr lang="en-US" dirty="0">
                <a:solidFill>
                  <a:schemeClr val="tx1"/>
                </a:solidFill>
              </a:endParaRPr>
            </a:p>
          </p:txBody>
        </p:sp>
      </p:grpSp>
      <p:grpSp>
        <p:nvGrpSpPr>
          <p:cNvPr id="4" name="Group 36"/>
          <p:cNvGrpSpPr/>
          <p:nvPr/>
        </p:nvGrpSpPr>
        <p:grpSpPr bwMode="auto">
          <a:xfrm>
            <a:off x="2362200" y="1979752"/>
            <a:ext cx="4495800" cy="3430679"/>
            <a:chOff x="1488" y="1558"/>
            <a:chExt cx="2832" cy="500"/>
          </a:xfrm>
        </p:grpSpPr>
        <p:sp>
          <p:nvSpPr>
            <p:cNvPr id="21" name="Oval 23"/>
            <p:cNvSpPr>
              <a:spLocks noChangeArrowheads="1"/>
            </p:cNvSpPr>
            <p:nvPr/>
          </p:nvSpPr>
          <p:spPr bwMode="auto">
            <a:xfrm>
              <a:off x="1824" y="1558"/>
              <a:ext cx="384" cy="67"/>
            </a:xfrm>
            <a:prstGeom prst="ellipse">
              <a:avLst/>
            </a:prstGeom>
            <a:noFill/>
            <a:ln w="12700">
              <a:solidFill>
                <a:schemeClr val="accent2"/>
              </a:solidFill>
              <a:round/>
            </a:ln>
            <a:effectLst/>
          </p:spPr>
          <p:txBody>
            <a:bodyPr wrap="none" anchor="ctr"/>
            <a:lstStyle/>
            <a:p>
              <a:endParaRPr lang="en-US">
                <a:solidFill>
                  <a:schemeClr val="accent2"/>
                </a:solidFill>
              </a:endParaRPr>
            </a:p>
          </p:txBody>
        </p:sp>
        <p:sp>
          <p:nvSpPr>
            <p:cNvPr id="22" name="Line 24"/>
            <p:cNvSpPr>
              <a:spLocks noChangeShapeType="1"/>
            </p:cNvSpPr>
            <p:nvPr/>
          </p:nvSpPr>
          <p:spPr bwMode="auto">
            <a:xfrm flipH="1">
              <a:off x="1488" y="1625"/>
              <a:ext cx="480" cy="433"/>
            </a:xfrm>
            <a:prstGeom prst="line">
              <a:avLst/>
            </a:prstGeom>
            <a:noFill/>
            <a:ln w="12700">
              <a:solidFill>
                <a:schemeClr val="accent2"/>
              </a:solidFill>
              <a:round/>
              <a:tailEnd type="triangle" w="med" len="med"/>
            </a:ln>
            <a:effectLst/>
          </p:spPr>
          <p:txBody>
            <a:bodyPr/>
            <a:lstStyle/>
            <a:p>
              <a:endParaRPr lang="en-US">
                <a:ln>
                  <a:solidFill>
                    <a:schemeClr val="accent2"/>
                  </a:solidFill>
                </a:ln>
                <a:solidFill>
                  <a:schemeClr val="accent2"/>
                </a:solidFill>
              </a:endParaRPr>
            </a:p>
          </p:txBody>
        </p:sp>
        <p:sp>
          <p:nvSpPr>
            <p:cNvPr id="23" name="Line 25"/>
            <p:cNvSpPr>
              <a:spLocks noChangeShapeType="1"/>
            </p:cNvSpPr>
            <p:nvPr/>
          </p:nvSpPr>
          <p:spPr bwMode="auto">
            <a:xfrm>
              <a:off x="2064" y="1625"/>
              <a:ext cx="2256" cy="433"/>
            </a:xfrm>
            <a:prstGeom prst="line">
              <a:avLst/>
            </a:prstGeom>
            <a:noFill/>
            <a:ln w="12700">
              <a:solidFill>
                <a:schemeClr val="accent2"/>
              </a:solidFill>
              <a:round/>
              <a:tailEnd type="triangle" w="med" len="med"/>
            </a:ln>
            <a:effectLst/>
          </p:spPr>
          <p:txBody>
            <a:bodyPr/>
            <a:lstStyle/>
            <a:p>
              <a:endParaRPr lang="en-US">
                <a:solidFill>
                  <a:schemeClr val="accent2"/>
                </a:solidFill>
              </a:endParaRPr>
            </a:p>
          </p:txBody>
        </p:sp>
      </p:grpSp>
      <p:grpSp>
        <p:nvGrpSpPr>
          <p:cNvPr id="8" name="Group 38"/>
          <p:cNvGrpSpPr/>
          <p:nvPr/>
        </p:nvGrpSpPr>
        <p:grpSpPr bwMode="auto">
          <a:xfrm>
            <a:off x="3276600" y="1978140"/>
            <a:ext cx="2133600" cy="3437375"/>
            <a:chOff x="2064" y="1594"/>
            <a:chExt cx="1344" cy="439"/>
          </a:xfrm>
        </p:grpSpPr>
        <p:sp>
          <p:nvSpPr>
            <p:cNvPr id="25" name="Oval 27"/>
            <p:cNvSpPr>
              <a:spLocks noChangeArrowheads="1"/>
            </p:cNvSpPr>
            <p:nvPr/>
          </p:nvSpPr>
          <p:spPr bwMode="auto">
            <a:xfrm>
              <a:off x="2976" y="1594"/>
              <a:ext cx="432" cy="58"/>
            </a:xfrm>
            <a:prstGeom prst="ellipse">
              <a:avLst/>
            </a:prstGeom>
            <a:noFill/>
            <a:ln w="12700">
              <a:solidFill>
                <a:schemeClr val="accent2"/>
              </a:solidFill>
              <a:round/>
            </a:ln>
            <a:effectLst/>
          </p:spPr>
          <p:txBody>
            <a:bodyPr wrap="none" anchor="ctr"/>
            <a:lstStyle/>
            <a:p>
              <a:endParaRPr lang="en-US">
                <a:ln>
                  <a:solidFill>
                    <a:schemeClr val="accent2"/>
                  </a:solidFill>
                </a:ln>
                <a:solidFill>
                  <a:schemeClr val="accent2"/>
                </a:solidFill>
              </a:endParaRPr>
            </a:p>
          </p:txBody>
        </p:sp>
        <p:sp>
          <p:nvSpPr>
            <p:cNvPr id="26" name="Line 28"/>
            <p:cNvSpPr>
              <a:spLocks noChangeShapeType="1"/>
            </p:cNvSpPr>
            <p:nvPr/>
          </p:nvSpPr>
          <p:spPr bwMode="auto">
            <a:xfrm flipH="1">
              <a:off x="2064" y="1653"/>
              <a:ext cx="1008" cy="380"/>
            </a:xfrm>
            <a:prstGeom prst="line">
              <a:avLst/>
            </a:prstGeom>
            <a:noFill/>
            <a:ln w="12700">
              <a:solidFill>
                <a:schemeClr val="accent2"/>
              </a:solidFill>
              <a:round/>
              <a:tailEnd type="triangle" w="med" len="med"/>
            </a:ln>
            <a:effectLst/>
          </p:spPr>
          <p:txBody>
            <a:bodyPr/>
            <a:lstStyle/>
            <a:p>
              <a:endParaRPr lang="en-US">
                <a:ln>
                  <a:solidFill>
                    <a:schemeClr val="accent2"/>
                  </a:solidFill>
                </a:ln>
                <a:solidFill>
                  <a:schemeClr val="accent2"/>
                </a:solidFill>
              </a:endParaRPr>
            </a:p>
          </p:txBody>
        </p:sp>
      </p:grpSp>
      <p:grpSp>
        <p:nvGrpSpPr>
          <p:cNvPr id="12" name="Group 39"/>
          <p:cNvGrpSpPr/>
          <p:nvPr/>
        </p:nvGrpSpPr>
        <p:grpSpPr bwMode="auto">
          <a:xfrm>
            <a:off x="4191000" y="1976735"/>
            <a:ext cx="2133600" cy="3434193"/>
            <a:chOff x="2880" y="1668"/>
            <a:chExt cx="1344" cy="383"/>
          </a:xfrm>
        </p:grpSpPr>
        <p:sp>
          <p:nvSpPr>
            <p:cNvPr id="28" name="Oval 30"/>
            <p:cNvSpPr>
              <a:spLocks noChangeArrowheads="1"/>
            </p:cNvSpPr>
            <p:nvPr/>
          </p:nvSpPr>
          <p:spPr bwMode="auto">
            <a:xfrm>
              <a:off x="3792" y="1668"/>
              <a:ext cx="432" cy="60"/>
            </a:xfrm>
            <a:prstGeom prst="ellipse">
              <a:avLst/>
            </a:prstGeom>
            <a:noFill/>
            <a:ln w="12700">
              <a:solidFill>
                <a:schemeClr val="accent2"/>
              </a:solidFill>
              <a:round/>
            </a:ln>
            <a:effectLst/>
          </p:spPr>
          <p:txBody>
            <a:bodyPr wrap="none" anchor="ctr"/>
            <a:lstStyle/>
            <a:p>
              <a:endParaRPr lang="en-US">
                <a:ln>
                  <a:solidFill>
                    <a:schemeClr val="accent2"/>
                  </a:solidFill>
                </a:ln>
                <a:solidFill>
                  <a:schemeClr val="accent2"/>
                </a:solidFill>
              </a:endParaRPr>
            </a:p>
          </p:txBody>
        </p:sp>
        <p:sp>
          <p:nvSpPr>
            <p:cNvPr id="29" name="Line 31"/>
            <p:cNvSpPr>
              <a:spLocks noChangeShapeType="1"/>
            </p:cNvSpPr>
            <p:nvPr/>
          </p:nvSpPr>
          <p:spPr bwMode="auto">
            <a:xfrm flipH="1">
              <a:off x="2880" y="1728"/>
              <a:ext cx="1104" cy="323"/>
            </a:xfrm>
            <a:prstGeom prst="line">
              <a:avLst/>
            </a:prstGeom>
            <a:noFill/>
            <a:ln w="12700">
              <a:solidFill>
                <a:schemeClr val="accent2"/>
              </a:solidFill>
              <a:round/>
              <a:tailEnd type="triangle" w="med" len="med"/>
            </a:ln>
            <a:effectLst/>
          </p:spPr>
          <p:txBody>
            <a:bodyPr/>
            <a:lstStyle/>
            <a:p>
              <a:endParaRPr lang="en-US">
                <a:ln>
                  <a:solidFill>
                    <a:schemeClr val="accent2"/>
                  </a:solidFill>
                </a:ln>
                <a:solidFill>
                  <a:schemeClr val="accent2"/>
                </a:solidFill>
              </a:endParaRPr>
            </a:p>
          </p:txBody>
        </p:sp>
      </p:grpSp>
      <p:grpSp>
        <p:nvGrpSpPr>
          <p:cNvPr id="20" name="Group 37"/>
          <p:cNvGrpSpPr/>
          <p:nvPr/>
        </p:nvGrpSpPr>
        <p:grpSpPr bwMode="auto">
          <a:xfrm>
            <a:off x="3810000" y="1981275"/>
            <a:ext cx="1219200" cy="3423791"/>
            <a:chOff x="2448" y="1603"/>
            <a:chExt cx="768" cy="430"/>
          </a:xfrm>
        </p:grpSpPr>
        <p:sp>
          <p:nvSpPr>
            <p:cNvPr id="31" name="Oval 33"/>
            <p:cNvSpPr>
              <a:spLocks noChangeArrowheads="1"/>
            </p:cNvSpPr>
            <p:nvPr/>
          </p:nvSpPr>
          <p:spPr bwMode="auto">
            <a:xfrm>
              <a:off x="2448" y="1603"/>
              <a:ext cx="432" cy="57"/>
            </a:xfrm>
            <a:prstGeom prst="ellipse">
              <a:avLst/>
            </a:prstGeom>
            <a:noFill/>
            <a:ln w="12700">
              <a:solidFill>
                <a:schemeClr val="accent2"/>
              </a:solidFill>
              <a:round/>
            </a:ln>
            <a:effectLst/>
          </p:spPr>
          <p:txBody>
            <a:bodyPr wrap="none" anchor="ctr"/>
            <a:lstStyle/>
            <a:p>
              <a:endParaRPr lang="en-US">
                <a:ln>
                  <a:solidFill>
                    <a:schemeClr val="accent2"/>
                  </a:solidFill>
                </a:ln>
                <a:solidFill>
                  <a:schemeClr val="accent2"/>
                </a:solidFill>
              </a:endParaRPr>
            </a:p>
          </p:txBody>
        </p:sp>
        <p:sp>
          <p:nvSpPr>
            <p:cNvPr id="32" name="Line 34"/>
            <p:cNvSpPr>
              <a:spLocks noChangeShapeType="1"/>
            </p:cNvSpPr>
            <p:nvPr/>
          </p:nvSpPr>
          <p:spPr bwMode="auto">
            <a:xfrm>
              <a:off x="2736" y="1660"/>
              <a:ext cx="480" cy="373"/>
            </a:xfrm>
            <a:prstGeom prst="line">
              <a:avLst/>
            </a:prstGeom>
            <a:noFill/>
            <a:ln w="12700">
              <a:solidFill>
                <a:schemeClr val="accent2"/>
              </a:solidFill>
              <a:round/>
              <a:tailEnd type="triangle" w="med" len="med"/>
            </a:ln>
            <a:effectLst/>
          </p:spPr>
          <p:txBody>
            <a:bodyPr/>
            <a:lstStyle/>
            <a:p>
              <a:endParaRPr lang="en-US">
                <a:ln>
                  <a:solidFill>
                    <a:schemeClr val="accent2"/>
                  </a:solidFill>
                </a:ln>
                <a:solidFill>
                  <a:schemeClr val="accent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up)">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body" idx="1"/>
          </p:nvPr>
        </p:nvSpPr>
        <p:spPr>
          <a:xfrm>
            <a:off x="685800" y="914400"/>
            <a:ext cx="8077200" cy="2662780"/>
          </a:xfrm>
          <a:noFill/>
        </p:spPr>
        <p:txBody>
          <a:bodyPr lIns="90488" tIns="44450" rIns="90488" bIns="44450"/>
          <a:lstStyle/>
          <a:p>
            <a:pPr marL="342900" indent="-342900"/>
            <a:r>
              <a:rPr lang="en-US" dirty="0" smtClean="0">
                <a:latin typeface="宋体" panose="02010600030101010101" pitchFamily="2" charset="-122"/>
                <a:ea typeface="宋体" panose="02010600030101010101" pitchFamily="2" charset="-122"/>
              </a:rPr>
              <a:t>MIPS </a:t>
            </a:r>
            <a:r>
              <a:rPr lang="zh-CN" altLang="en-US" dirty="0" smtClean="0">
                <a:latin typeface="宋体" panose="02010600030101010101" pitchFamily="2" charset="-122"/>
                <a:ea typeface="宋体" panose="02010600030101010101" pitchFamily="2" charset="-122"/>
              </a:rPr>
              <a:t>字段的命名方式是为了使讨论变得简单</a:t>
            </a:r>
            <a:r>
              <a:rPr lang="en-US" dirty="0">
                <a:latin typeface="Courier New" panose="02070309020205020404" pitchFamily="49" charset="0"/>
              </a:rPr>
              <a:t>				</a:t>
            </a:r>
            <a:endParaRPr lang="en-US" sz="2000" dirty="0">
              <a:latin typeface="Courier New" panose="02070309020205020404" pitchFamily="49" charset="0"/>
            </a:endParaRPr>
          </a:p>
          <a:p>
            <a:pPr marL="342900" indent="-342900">
              <a:buFont typeface="Wingdings" panose="05000000000000000000" pitchFamily="2" charset="2"/>
              <a:buNone/>
            </a:pPr>
            <a:endParaRPr lang="en-US" sz="2000" dirty="0">
              <a:latin typeface="Courier New" panose="02070309020205020404" pitchFamily="49" charset="0"/>
            </a:endParaRPr>
          </a:p>
          <a:p>
            <a:pPr marL="342900" indent="-342900">
              <a:buFont typeface="Wingdings" panose="05000000000000000000" pitchFamily="2" charset="2"/>
              <a:buNone/>
            </a:pPr>
            <a:endParaRPr lang="en-US" sz="2000" dirty="0">
              <a:latin typeface="Courier New" panose="02070309020205020404" pitchFamily="49" charset="0"/>
            </a:endParaRPr>
          </a:p>
          <a:p>
            <a:pPr marL="342900" indent="-342900">
              <a:buFont typeface="Wingdings" panose="05000000000000000000" pitchFamily="2" charset="2"/>
              <a:buNone/>
            </a:pPr>
            <a:endParaRPr lang="en-US" sz="2000" dirty="0">
              <a:latin typeface="Courier New" panose="02070309020205020404" pitchFamily="49" charset="0"/>
            </a:endParaRPr>
          </a:p>
          <a:p>
            <a:pPr marL="342900" indent="-342900">
              <a:buFont typeface="Wingdings" panose="05000000000000000000" pitchFamily="2" charset="2"/>
              <a:buNone/>
            </a:pPr>
            <a:endParaRPr lang="en-US" sz="2000" dirty="0">
              <a:latin typeface="Courier New" panose="02070309020205020404" pitchFamily="49" charset="0"/>
            </a:endParaRPr>
          </a:p>
        </p:txBody>
      </p:sp>
      <p:sp>
        <p:nvSpPr>
          <p:cNvPr id="624643" name="Rectangle 3"/>
          <p:cNvSpPr>
            <a:spLocks noChangeArrowheads="1"/>
          </p:cNvSpPr>
          <p:nvPr/>
        </p:nvSpPr>
        <p:spPr bwMode="auto">
          <a:xfrm>
            <a:off x="225425" y="312738"/>
            <a:ext cx="2817813" cy="477837"/>
          </a:xfrm>
          <a:prstGeom prst="rect">
            <a:avLst/>
          </a:prstGeom>
          <a:noFill/>
          <a:ln w="12700">
            <a:noFill/>
            <a:miter lim="800000"/>
          </a:ln>
          <a:effectLst/>
        </p:spPr>
        <p:txBody>
          <a:bodyPr wrap="none" anchor="ctr"/>
          <a:lstStyle/>
          <a:p>
            <a:endParaRPr lang="en-US"/>
          </a:p>
        </p:txBody>
      </p:sp>
      <p:sp>
        <p:nvSpPr>
          <p:cNvPr id="624644" name="Rectangle 4"/>
          <p:cNvSpPr>
            <a:spLocks noGrp="1" noChangeArrowheads="1"/>
          </p:cNvSpPr>
          <p:nvPr>
            <p:ph type="title"/>
          </p:nvPr>
        </p:nvSpPr>
        <p:spPr>
          <a:xfrm>
            <a:off x="533400" y="304800"/>
            <a:ext cx="8153400" cy="464614"/>
          </a:xfrm>
          <a:noFill/>
        </p:spPr>
        <p:txBody>
          <a:bodyPr lIns="90488" tIns="44450" rIns="90488" bIns="44450" anchor="ctr"/>
          <a:lstStyle/>
          <a:p>
            <a:r>
              <a:rPr lang="en-US" dirty="0" smtClean="0">
                <a:latin typeface="宋体" panose="02010600030101010101" pitchFamily="2" charset="-122"/>
                <a:ea typeface="宋体" panose="02010600030101010101" pitchFamily="2" charset="-122"/>
              </a:rPr>
              <a:t>MIPS </a:t>
            </a:r>
            <a:r>
              <a:rPr lang="zh-CN" altLang="en-US" dirty="0" smtClean="0">
                <a:latin typeface="宋体" panose="02010600030101010101" pitchFamily="2" charset="-122"/>
                <a:ea typeface="宋体" panose="02010600030101010101" pitchFamily="2" charset="-122"/>
              </a:rPr>
              <a:t>指令字段</a:t>
            </a:r>
            <a:endParaRPr lang="en-US" dirty="0">
              <a:latin typeface="宋体" panose="02010600030101010101" pitchFamily="2" charset="-122"/>
              <a:ea typeface="宋体" panose="02010600030101010101" pitchFamily="2" charset="-122"/>
            </a:endParaRPr>
          </a:p>
        </p:txBody>
      </p:sp>
      <p:grpSp>
        <p:nvGrpSpPr>
          <p:cNvPr id="2" name="Group 5"/>
          <p:cNvGrpSpPr/>
          <p:nvPr/>
        </p:nvGrpSpPr>
        <p:grpSpPr bwMode="auto">
          <a:xfrm>
            <a:off x="1676400" y="1600200"/>
            <a:ext cx="5791200" cy="366713"/>
            <a:chOff x="1056" y="2640"/>
            <a:chExt cx="3648" cy="231"/>
          </a:xfrm>
        </p:grpSpPr>
        <p:sp>
          <p:nvSpPr>
            <p:cNvPr id="624646" name="Rectangle 6"/>
            <p:cNvSpPr>
              <a:spLocks noChangeArrowheads="1"/>
            </p:cNvSpPr>
            <p:nvPr/>
          </p:nvSpPr>
          <p:spPr bwMode="auto">
            <a:xfrm>
              <a:off x="1056" y="2640"/>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624647" name="Line 7"/>
            <p:cNvSpPr>
              <a:spLocks noChangeShapeType="1"/>
            </p:cNvSpPr>
            <p:nvPr/>
          </p:nvSpPr>
          <p:spPr bwMode="auto">
            <a:xfrm>
              <a:off x="1728" y="2640"/>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24648" name="Line 8"/>
            <p:cNvSpPr>
              <a:spLocks noChangeShapeType="1"/>
            </p:cNvSpPr>
            <p:nvPr/>
          </p:nvSpPr>
          <p:spPr bwMode="auto">
            <a:xfrm>
              <a:off x="2300"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24649" name="Line 9"/>
            <p:cNvSpPr>
              <a:spLocks noChangeShapeType="1"/>
            </p:cNvSpPr>
            <p:nvPr/>
          </p:nvSpPr>
          <p:spPr bwMode="auto">
            <a:xfrm>
              <a:off x="2876"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24650" name="Line 10"/>
            <p:cNvSpPr>
              <a:spLocks noChangeShapeType="1"/>
            </p:cNvSpPr>
            <p:nvPr/>
          </p:nvSpPr>
          <p:spPr bwMode="auto">
            <a:xfrm>
              <a:off x="3452"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24651" name="Line 11"/>
            <p:cNvSpPr>
              <a:spLocks noChangeShapeType="1"/>
            </p:cNvSpPr>
            <p:nvPr/>
          </p:nvSpPr>
          <p:spPr bwMode="auto">
            <a:xfrm>
              <a:off x="4028"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24652" name="Text Box 12"/>
            <p:cNvSpPr txBox="1">
              <a:spLocks noChangeArrowheads="1"/>
            </p:cNvSpPr>
            <p:nvPr/>
          </p:nvSpPr>
          <p:spPr bwMode="auto">
            <a:xfrm>
              <a:off x="1248" y="2640"/>
              <a:ext cx="3316" cy="231"/>
            </a:xfrm>
            <a:prstGeom prst="rect">
              <a:avLst/>
            </a:prstGeom>
            <a:noFill/>
            <a:ln w="12700">
              <a:noFill/>
              <a:miter lim="800000"/>
            </a:ln>
            <a:effectLst/>
          </p:spPr>
          <p:txBody>
            <a:bodyPr wrap="none">
              <a:spAutoFit/>
            </a:bodyPr>
            <a:lstStyle/>
            <a:p>
              <a:r>
                <a:rPr lang="en-US" dirty="0">
                  <a:solidFill>
                    <a:schemeClr val="tx1"/>
                  </a:solidFill>
                </a:rPr>
                <a:t>op           </a:t>
              </a:r>
              <a:r>
                <a:rPr lang="en-US" dirty="0" err="1">
                  <a:solidFill>
                    <a:schemeClr val="tx1"/>
                  </a:solidFill>
                </a:rPr>
                <a:t>rs</a:t>
              </a:r>
              <a:r>
                <a:rPr lang="en-US" dirty="0">
                  <a:solidFill>
                    <a:schemeClr val="tx1"/>
                  </a:solidFill>
                </a:rPr>
                <a:t>            </a:t>
              </a:r>
              <a:r>
                <a:rPr lang="en-US" dirty="0" err="1">
                  <a:solidFill>
                    <a:schemeClr val="tx1"/>
                  </a:solidFill>
                </a:rPr>
                <a:t>rt</a:t>
              </a:r>
              <a:r>
                <a:rPr lang="en-US" dirty="0">
                  <a:solidFill>
                    <a:schemeClr val="tx1"/>
                  </a:solidFill>
                </a:rPr>
                <a:t>            </a:t>
              </a:r>
              <a:r>
                <a:rPr lang="en-US" dirty="0" err="1">
                  <a:solidFill>
                    <a:schemeClr val="tx1"/>
                  </a:solidFill>
                </a:rPr>
                <a:t>rd</a:t>
              </a:r>
              <a:r>
                <a:rPr lang="en-US" dirty="0">
                  <a:solidFill>
                    <a:schemeClr val="tx1"/>
                  </a:solidFill>
                </a:rPr>
                <a:t>        </a:t>
              </a:r>
              <a:r>
                <a:rPr lang="en-US" dirty="0" err="1">
                  <a:solidFill>
                    <a:schemeClr val="tx1"/>
                  </a:solidFill>
                </a:rPr>
                <a:t>shamt</a:t>
              </a:r>
              <a:r>
                <a:rPr lang="en-US" dirty="0">
                  <a:solidFill>
                    <a:schemeClr val="tx1"/>
                  </a:solidFill>
                </a:rPr>
                <a:t>       </a:t>
              </a:r>
              <a:r>
                <a:rPr lang="en-US" dirty="0" err="1">
                  <a:solidFill>
                    <a:schemeClr val="tx1"/>
                  </a:solidFill>
                </a:rPr>
                <a:t>funct</a:t>
              </a:r>
              <a:endParaRPr lang="en-US" dirty="0">
                <a:solidFill>
                  <a:schemeClr val="tx1"/>
                </a:solidFill>
              </a:endParaRPr>
            </a:p>
          </p:txBody>
        </p:sp>
      </p:grpSp>
      <p:sp>
        <p:nvSpPr>
          <p:cNvPr id="624675" name="Rectangle 35"/>
          <p:cNvSpPr>
            <a:spLocks noChangeArrowheads="1"/>
          </p:cNvSpPr>
          <p:nvPr/>
        </p:nvSpPr>
        <p:spPr bwMode="auto">
          <a:xfrm>
            <a:off x="838200" y="2514600"/>
            <a:ext cx="7620000" cy="2328843"/>
          </a:xfrm>
          <a:prstGeom prst="rect">
            <a:avLst/>
          </a:prstGeom>
          <a:noFill/>
          <a:ln w="12700">
            <a:noFill/>
            <a:miter lim="800000"/>
          </a:ln>
          <a:effectLst/>
        </p:spPr>
        <p:txBody>
          <a:bodyPr lIns="63500" tIns="25400" rIns="63500" bIns="25400">
            <a:spAutoFit/>
          </a:bodyPr>
          <a:lstStyle/>
          <a:p>
            <a:pPr marL="287655" indent="-287655">
              <a:lnSpc>
                <a:spcPct val="90000"/>
              </a:lnSpc>
              <a:spcBef>
                <a:spcPct val="40000"/>
              </a:spcBef>
              <a:buClr>
                <a:schemeClr val="accent1"/>
              </a:buClr>
              <a:buSzPct val="75000"/>
              <a:buFont typeface="Wingdings" panose="05000000000000000000" pitchFamily="2" charset="2"/>
              <a:buNone/>
            </a:pPr>
            <a:r>
              <a:rPr lang="en-US" sz="2000" dirty="0">
                <a:solidFill>
                  <a:schemeClr val="tx1"/>
                </a:solidFill>
                <a:latin typeface="宋体" panose="02010600030101010101" pitchFamily="2" charset="-122"/>
                <a:ea typeface="宋体" panose="02010600030101010101" pitchFamily="2" charset="-122"/>
              </a:rPr>
              <a:t>op		</a:t>
            </a:r>
            <a:r>
              <a:rPr lang="en-US" sz="2000" dirty="0" smtClean="0">
                <a:solidFill>
                  <a:schemeClr val="tx1"/>
                </a:solidFill>
                <a:latin typeface="宋体" panose="02010600030101010101" pitchFamily="2" charset="-122"/>
                <a:ea typeface="宋体" panose="02010600030101010101" pitchFamily="2" charset="-122"/>
              </a:rPr>
              <a:t>6</a:t>
            </a:r>
            <a:r>
              <a:rPr lang="zh-CN" altLang="en-US" sz="2000" dirty="0" smtClean="0">
                <a:solidFill>
                  <a:schemeClr val="tx1"/>
                </a:solidFill>
                <a:latin typeface="宋体" panose="02010600030101010101" pitchFamily="2" charset="-122"/>
                <a:ea typeface="宋体" panose="02010600030101010101" pitchFamily="2" charset="-122"/>
              </a:rPr>
              <a:t>位</a:t>
            </a:r>
            <a:r>
              <a:rPr lang="en-US" sz="2000" dirty="0">
                <a:solidFill>
                  <a:schemeClr val="tx1"/>
                </a:solidFill>
                <a:latin typeface="宋体" panose="02010600030101010101" pitchFamily="2" charset="-122"/>
                <a:ea typeface="宋体" panose="02010600030101010101" pitchFamily="2" charset="-122"/>
              </a:rPr>
              <a:t>	</a:t>
            </a:r>
            <a:r>
              <a:rPr lang="zh-CN" altLang="en-US" sz="2000" dirty="0" smtClean="0">
                <a:solidFill>
                  <a:schemeClr val="tx1"/>
                </a:solidFill>
                <a:latin typeface="宋体" panose="02010600030101010101" pitchFamily="2" charset="-122"/>
                <a:ea typeface="宋体" panose="02010600030101010101" pitchFamily="2" charset="-122"/>
              </a:rPr>
              <a:t>操作码，指令的基本操作</a:t>
            </a:r>
            <a:endParaRPr lang="en-US" sz="2000" dirty="0">
              <a:solidFill>
                <a:schemeClr val="tx1"/>
              </a:solidFill>
              <a:latin typeface="宋体" panose="02010600030101010101" pitchFamily="2" charset="-122"/>
              <a:ea typeface="宋体" panose="02010600030101010101" pitchFamily="2" charset="-122"/>
            </a:endParaRPr>
          </a:p>
          <a:p>
            <a:pPr marL="287655" indent="-287655">
              <a:lnSpc>
                <a:spcPct val="90000"/>
              </a:lnSpc>
              <a:spcBef>
                <a:spcPct val="40000"/>
              </a:spcBef>
              <a:buClr>
                <a:schemeClr val="accent1"/>
              </a:buClr>
              <a:buSzPct val="75000"/>
              <a:buFont typeface="Wingdings" panose="05000000000000000000" pitchFamily="2" charset="2"/>
              <a:buNone/>
            </a:pPr>
            <a:r>
              <a:rPr lang="en-US" sz="2000" dirty="0" err="1">
                <a:solidFill>
                  <a:schemeClr val="tx1"/>
                </a:solidFill>
                <a:latin typeface="宋体" panose="02010600030101010101" pitchFamily="2" charset="-122"/>
                <a:ea typeface="宋体" panose="02010600030101010101" pitchFamily="2" charset="-122"/>
              </a:rPr>
              <a:t>rs</a:t>
            </a:r>
            <a:r>
              <a:rPr lang="en-US" sz="2000" dirty="0">
                <a:solidFill>
                  <a:schemeClr val="tx1"/>
                </a:solidFill>
                <a:latin typeface="宋体" panose="02010600030101010101" pitchFamily="2" charset="-122"/>
                <a:ea typeface="宋体" panose="02010600030101010101" pitchFamily="2" charset="-122"/>
              </a:rPr>
              <a:t>		</a:t>
            </a:r>
            <a:r>
              <a:rPr lang="en-US" sz="2000" dirty="0" smtClean="0">
                <a:solidFill>
                  <a:schemeClr val="tx1"/>
                </a:solidFill>
                <a:latin typeface="宋体" panose="02010600030101010101" pitchFamily="2" charset="-122"/>
                <a:ea typeface="宋体" panose="02010600030101010101" pitchFamily="2" charset="-122"/>
              </a:rPr>
              <a:t>5</a:t>
            </a:r>
            <a:r>
              <a:rPr lang="zh-CN" altLang="en-US" sz="2000" dirty="0" smtClean="0">
                <a:solidFill>
                  <a:schemeClr val="tx1"/>
                </a:solidFill>
                <a:latin typeface="宋体" panose="02010600030101010101" pitchFamily="2" charset="-122"/>
                <a:ea typeface="宋体" panose="02010600030101010101" pitchFamily="2" charset="-122"/>
              </a:rPr>
              <a:t>位</a:t>
            </a:r>
            <a:r>
              <a:rPr lang="en-US" sz="2000" dirty="0">
                <a:solidFill>
                  <a:schemeClr val="tx1"/>
                </a:solidFill>
                <a:latin typeface="宋体" panose="02010600030101010101" pitchFamily="2" charset="-122"/>
                <a:ea typeface="宋体" panose="02010600030101010101" pitchFamily="2" charset="-122"/>
              </a:rPr>
              <a:t>	</a:t>
            </a:r>
            <a:r>
              <a:rPr lang="zh-CN" altLang="en-US" sz="2000" dirty="0" smtClean="0">
                <a:solidFill>
                  <a:schemeClr val="tx1"/>
                </a:solidFill>
                <a:latin typeface="宋体" panose="02010600030101010101" pitchFamily="2" charset="-122"/>
                <a:ea typeface="宋体" panose="02010600030101010101" pitchFamily="2" charset="-122"/>
              </a:rPr>
              <a:t>第一个源操作数寄存器</a:t>
            </a:r>
            <a:endParaRPr lang="en-US" altLang="zh-CN" sz="2000" dirty="0" smtClean="0">
              <a:solidFill>
                <a:schemeClr val="tx1"/>
              </a:solidFill>
              <a:latin typeface="宋体" panose="02010600030101010101" pitchFamily="2" charset="-122"/>
              <a:ea typeface="宋体" panose="02010600030101010101" pitchFamily="2" charset="-122"/>
            </a:endParaRPr>
          </a:p>
          <a:p>
            <a:pPr marL="287655" indent="-287655">
              <a:lnSpc>
                <a:spcPct val="90000"/>
              </a:lnSpc>
              <a:spcBef>
                <a:spcPct val="40000"/>
              </a:spcBef>
              <a:buClr>
                <a:schemeClr val="accent1"/>
              </a:buClr>
              <a:buSzPct val="75000"/>
              <a:buFont typeface="Wingdings" panose="05000000000000000000" pitchFamily="2" charset="2"/>
              <a:buNone/>
            </a:pPr>
            <a:r>
              <a:rPr lang="en-US" sz="2000" dirty="0" err="1" smtClean="0">
                <a:solidFill>
                  <a:schemeClr val="tx1"/>
                </a:solidFill>
                <a:latin typeface="宋体" panose="02010600030101010101" pitchFamily="2" charset="-122"/>
                <a:ea typeface="宋体" panose="02010600030101010101" pitchFamily="2" charset="-122"/>
              </a:rPr>
              <a:t>rt</a:t>
            </a:r>
            <a:r>
              <a:rPr lang="en-US" sz="2000" dirty="0">
                <a:solidFill>
                  <a:schemeClr val="tx1"/>
                </a:solidFill>
                <a:latin typeface="宋体" panose="02010600030101010101" pitchFamily="2" charset="-122"/>
                <a:ea typeface="宋体" panose="02010600030101010101" pitchFamily="2" charset="-122"/>
              </a:rPr>
              <a:t>		</a:t>
            </a:r>
            <a:r>
              <a:rPr lang="en-US" sz="2000" dirty="0" smtClean="0">
                <a:solidFill>
                  <a:schemeClr val="tx1"/>
                </a:solidFill>
                <a:latin typeface="宋体" panose="02010600030101010101" pitchFamily="2" charset="-122"/>
                <a:ea typeface="宋体" panose="02010600030101010101" pitchFamily="2" charset="-122"/>
              </a:rPr>
              <a:t>5</a:t>
            </a:r>
            <a:r>
              <a:rPr lang="zh-CN" altLang="en-US" sz="2000" dirty="0" smtClean="0">
                <a:solidFill>
                  <a:schemeClr val="tx1"/>
                </a:solidFill>
                <a:latin typeface="宋体" panose="02010600030101010101" pitchFamily="2" charset="-122"/>
                <a:ea typeface="宋体" panose="02010600030101010101" pitchFamily="2" charset="-122"/>
              </a:rPr>
              <a:t>位</a:t>
            </a:r>
            <a:r>
              <a:rPr lang="en-US" sz="2000" dirty="0">
                <a:solidFill>
                  <a:schemeClr val="tx1"/>
                </a:solidFill>
                <a:latin typeface="宋体" panose="02010600030101010101" pitchFamily="2" charset="-122"/>
                <a:ea typeface="宋体" panose="02010600030101010101" pitchFamily="2" charset="-122"/>
              </a:rPr>
              <a:t>	</a:t>
            </a:r>
            <a:r>
              <a:rPr lang="zh-CN" altLang="en-US" sz="2000" dirty="0" smtClean="0">
                <a:solidFill>
                  <a:schemeClr val="tx1"/>
                </a:solidFill>
                <a:latin typeface="宋体" panose="02010600030101010101" pitchFamily="2" charset="-122"/>
                <a:ea typeface="宋体" panose="02010600030101010101" pitchFamily="2" charset="-122"/>
              </a:rPr>
              <a:t>第二个源操作数寄存器</a:t>
            </a:r>
            <a:endParaRPr lang="en-US" sz="2000" dirty="0">
              <a:solidFill>
                <a:schemeClr val="tx1"/>
              </a:solidFill>
              <a:latin typeface="宋体" panose="02010600030101010101" pitchFamily="2" charset="-122"/>
              <a:ea typeface="宋体" panose="02010600030101010101" pitchFamily="2" charset="-122"/>
            </a:endParaRPr>
          </a:p>
          <a:p>
            <a:pPr marL="287655" indent="-287655">
              <a:lnSpc>
                <a:spcPct val="90000"/>
              </a:lnSpc>
              <a:spcBef>
                <a:spcPct val="40000"/>
              </a:spcBef>
              <a:buClr>
                <a:schemeClr val="accent1"/>
              </a:buClr>
              <a:buSzPct val="75000"/>
              <a:buFont typeface="Wingdings" panose="05000000000000000000" pitchFamily="2" charset="2"/>
              <a:buNone/>
            </a:pPr>
            <a:r>
              <a:rPr lang="en-US" sz="2000" dirty="0">
                <a:solidFill>
                  <a:schemeClr val="tx1"/>
                </a:solidFill>
                <a:latin typeface="宋体" panose="02010600030101010101" pitchFamily="2" charset="-122"/>
                <a:ea typeface="宋体" panose="02010600030101010101" pitchFamily="2" charset="-122"/>
              </a:rPr>
              <a:t>rd		</a:t>
            </a:r>
            <a:r>
              <a:rPr lang="en-US" sz="2000" dirty="0" smtClean="0">
                <a:solidFill>
                  <a:schemeClr val="tx1"/>
                </a:solidFill>
                <a:latin typeface="宋体" panose="02010600030101010101" pitchFamily="2" charset="-122"/>
                <a:ea typeface="宋体" panose="02010600030101010101" pitchFamily="2" charset="-122"/>
              </a:rPr>
              <a:t>5</a:t>
            </a:r>
            <a:r>
              <a:rPr lang="zh-CN" altLang="en-US" sz="2000" dirty="0" smtClean="0">
                <a:solidFill>
                  <a:schemeClr val="tx1"/>
                </a:solidFill>
                <a:latin typeface="宋体" panose="02010600030101010101" pitchFamily="2" charset="-122"/>
                <a:ea typeface="宋体" panose="02010600030101010101" pitchFamily="2" charset="-122"/>
              </a:rPr>
              <a:t>位</a:t>
            </a:r>
            <a:r>
              <a:rPr lang="en-US" sz="2000" dirty="0">
                <a:solidFill>
                  <a:schemeClr val="tx1"/>
                </a:solidFill>
                <a:latin typeface="宋体" panose="02010600030101010101" pitchFamily="2" charset="-122"/>
                <a:ea typeface="宋体" panose="02010600030101010101" pitchFamily="2" charset="-122"/>
              </a:rPr>
              <a:t>	</a:t>
            </a:r>
            <a:r>
              <a:rPr lang="zh-CN" altLang="en-US" sz="2000" dirty="0" smtClean="0">
                <a:solidFill>
                  <a:schemeClr val="tx1"/>
                </a:solidFill>
                <a:latin typeface="宋体" panose="02010600030101010101" pitchFamily="2" charset="-122"/>
                <a:ea typeface="宋体" panose="02010600030101010101" pitchFamily="2" charset="-122"/>
              </a:rPr>
              <a:t>用于存放操作结果的目的寄存器</a:t>
            </a:r>
            <a:endParaRPr lang="en-US" sz="2000" dirty="0">
              <a:solidFill>
                <a:schemeClr val="tx1"/>
              </a:solidFill>
              <a:latin typeface="宋体" panose="02010600030101010101" pitchFamily="2" charset="-122"/>
              <a:ea typeface="宋体" panose="02010600030101010101" pitchFamily="2" charset="-122"/>
            </a:endParaRPr>
          </a:p>
          <a:p>
            <a:pPr marL="287655" indent="-287655">
              <a:lnSpc>
                <a:spcPct val="90000"/>
              </a:lnSpc>
              <a:spcBef>
                <a:spcPct val="40000"/>
              </a:spcBef>
              <a:buClr>
                <a:schemeClr val="accent1"/>
              </a:buClr>
              <a:buSzPct val="75000"/>
              <a:buFont typeface="Wingdings" panose="05000000000000000000" pitchFamily="2" charset="2"/>
              <a:buNone/>
            </a:pPr>
            <a:r>
              <a:rPr lang="en-US" sz="2000" dirty="0" err="1">
                <a:solidFill>
                  <a:schemeClr val="tx1"/>
                </a:solidFill>
                <a:latin typeface="宋体" panose="02010600030101010101" pitchFamily="2" charset="-122"/>
                <a:ea typeface="宋体" panose="02010600030101010101" pitchFamily="2" charset="-122"/>
              </a:rPr>
              <a:t>shamt</a:t>
            </a:r>
            <a:r>
              <a:rPr lang="en-US" sz="2000" dirty="0">
                <a:solidFill>
                  <a:schemeClr val="tx1"/>
                </a:solidFill>
                <a:latin typeface="宋体" panose="02010600030101010101" pitchFamily="2" charset="-122"/>
                <a:ea typeface="宋体" panose="02010600030101010101" pitchFamily="2" charset="-122"/>
              </a:rPr>
              <a:t>	</a:t>
            </a:r>
            <a:r>
              <a:rPr lang="en-US" sz="2000" dirty="0" smtClean="0">
                <a:solidFill>
                  <a:schemeClr val="tx1"/>
                </a:solidFill>
                <a:latin typeface="宋体" panose="02010600030101010101" pitchFamily="2" charset="-122"/>
                <a:ea typeface="宋体" panose="02010600030101010101" pitchFamily="2" charset="-122"/>
              </a:rPr>
              <a:t>5</a:t>
            </a:r>
            <a:r>
              <a:rPr lang="zh-CN" altLang="en-US" sz="2000" dirty="0" smtClean="0">
                <a:solidFill>
                  <a:schemeClr val="tx1"/>
                </a:solidFill>
                <a:latin typeface="宋体" panose="02010600030101010101" pitchFamily="2" charset="-122"/>
                <a:ea typeface="宋体" panose="02010600030101010101" pitchFamily="2" charset="-122"/>
              </a:rPr>
              <a:t>位</a:t>
            </a:r>
            <a:r>
              <a:rPr lang="en-US" sz="2000" dirty="0">
                <a:solidFill>
                  <a:schemeClr val="tx1"/>
                </a:solidFill>
                <a:latin typeface="宋体" panose="02010600030101010101" pitchFamily="2" charset="-122"/>
                <a:ea typeface="宋体" panose="02010600030101010101" pitchFamily="2" charset="-122"/>
              </a:rPr>
              <a:t>	</a:t>
            </a:r>
            <a:r>
              <a:rPr lang="zh-CN" altLang="en-US" sz="2000" dirty="0" smtClean="0">
                <a:solidFill>
                  <a:schemeClr val="tx1"/>
                </a:solidFill>
                <a:latin typeface="宋体" panose="02010600030101010101" pitchFamily="2" charset="-122"/>
                <a:ea typeface="宋体" panose="02010600030101010101" pitchFamily="2" charset="-122"/>
              </a:rPr>
              <a:t>位移量</a:t>
            </a:r>
            <a:r>
              <a:rPr lang="en-US" sz="2000" dirty="0" smtClean="0">
                <a:solidFill>
                  <a:schemeClr val="tx1"/>
                </a:solidFill>
                <a:latin typeface="宋体" panose="02010600030101010101" pitchFamily="2" charset="-122"/>
                <a:ea typeface="宋体" panose="02010600030101010101" pitchFamily="2" charset="-122"/>
              </a:rPr>
              <a:t> (</a:t>
            </a:r>
            <a:r>
              <a:rPr lang="zh-CN" altLang="en-US" sz="2000" dirty="0" smtClean="0">
                <a:solidFill>
                  <a:schemeClr val="tx1"/>
                </a:solidFill>
                <a:latin typeface="宋体" panose="02010600030101010101" pitchFamily="2" charset="-122"/>
                <a:ea typeface="宋体" panose="02010600030101010101" pitchFamily="2" charset="-122"/>
              </a:rPr>
              <a:t>用于移位指令</a:t>
            </a:r>
            <a:r>
              <a:rPr lang="en-US" sz="2000" dirty="0" smtClean="0">
                <a:solidFill>
                  <a:schemeClr val="tx1"/>
                </a:solidFill>
                <a:latin typeface="宋体" panose="02010600030101010101" pitchFamily="2" charset="-122"/>
                <a:ea typeface="宋体" panose="02010600030101010101" pitchFamily="2" charset="-122"/>
              </a:rPr>
              <a:t>)</a:t>
            </a:r>
            <a:endParaRPr lang="en-US" sz="2000" dirty="0">
              <a:solidFill>
                <a:schemeClr val="tx1"/>
              </a:solidFill>
              <a:latin typeface="宋体" panose="02010600030101010101" pitchFamily="2" charset="-122"/>
              <a:ea typeface="宋体" panose="02010600030101010101" pitchFamily="2" charset="-122"/>
            </a:endParaRPr>
          </a:p>
          <a:p>
            <a:pPr marL="287655" indent="-287655">
              <a:lnSpc>
                <a:spcPct val="90000"/>
              </a:lnSpc>
              <a:spcBef>
                <a:spcPct val="40000"/>
              </a:spcBef>
              <a:buClr>
                <a:schemeClr val="accent1"/>
              </a:buClr>
              <a:buSzPct val="75000"/>
              <a:buFont typeface="Wingdings" panose="05000000000000000000" pitchFamily="2" charset="2"/>
              <a:buNone/>
            </a:pPr>
            <a:r>
              <a:rPr lang="en-US" sz="2000" dirty="0" err="1">
                <a:solidFill>
                  <a:schemeClr val="tx1"/>
                </a:solidFill>
                <a:latin typeface="宋体" panose="02010600030101010101" pitchFamily="2" charset="-122"/>
                <a:ea typeface="宋体" panose="02010600030101010101" pitchFamily="2" charset="-122"/>
              </a:rPr>
              <a:t>funct</a:t>
            </a:r>
            <a:r>
              <a:rPr lang="en-US" sz="2000" dirty="0">
                <a:solidFill>
                  <a:schemeClr val="tx1"/>
                </a:solidFill>
                <a:latin typeface="宋体" panose="02010600030101010101" pitchFamily="2" charset="-122"/>
                <a:ea typeface="宋体" panose="02010600030101010101" pitchFamily="2" charset="-122"/>
              </a:rPr>
              <a:t>	</a:t>
            </a:r>
            <a:r>
              <a:rPr lang="en-US" sz="2000" dirty="0" smtClean="0">
                <a:solidFill>
                  <a:schemeClr val="tx1"/>
                </a:solidFill>
                <a:latin typeface="宋体" panose="02010600030101010101" pitchFamily="2" charset="-122"/>
                <a:ea typeface="宋体" panose="02010600030101010101" pitchFamily="2" charset="-122"/>
              </a:rPr>
              <a:t>6</a:t>
            </a:r>
            <a:r>
              <a:rPr lang="zh-CN" altLang="en-US" sz="2000" dirty="0" smtClean="0">
                <a:solidFill>
                  <a:schemeClr val="tx1"/>
                </a:solidFill>
                <a:latin typeface="宋体" panose="02010600030101010101" pitchFamily="2" charset="-122"/>
                <a:ea typeface="宋体" panose="02010600030101010101" pitchFamily="2" charset="-122"/>
              </a:rPr>
              <a:t>位</a:t>
            </a:r>
            <a:r>
              <a:rPr lang="en-US" sz="2000" dirty="0">
                <a:solidFill>
                  <a:schemeClr val="tx1"/>
                </a:solidFill>
                <a:latin typeface="宋体" panose="02010600030101010101" pitchFamily="2" charset="-122"/>
                <a:ea typeface="宋体" panose="02010600030101010101" pitchFamily="2" charset="-122"/>
              </a:rPr>
              <a:t>	</a:t>
            </a:r>
            <a:r>
              <a:rPr lang="zh-CN" altLang="en-US" sz="2000" dirty="0" smtClean="0">
                <a:solidFill>
                  <a:schemeClr val="tx1"/>
                </a:solidFill>
                <a:latin typeface="宋体" panose="02010600030101010101" pitchFamily="2" charset="-122"/>
                <a:ea typeface="宋体" panose="02010600030101010101" pitchFamily="2" charset="-122"/>
              </a:rPr>
              <a:t>功能码，用于指明操作码字段中操作的特定变式</a:t>
            </a:r>
            <a:endParaRPr lang="en-US" sz="2000"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advTm="2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533400" y="304800"/>
            <a:ext cx="3355975" cy="422275"/>
          </a:xfrm>
        </p:spPr>
        <p:txBody>
          <a:bodyPr/>
          <a:lstStyle/>
          <a:p>
            <a:r>
              <a:rPr lang="en-US" dirty="0" smtClean="0">
                <a:latin typeface="宋体" panose="02010600030101010101" pitchFamily="2" charset="-122"/>
                <a:ea typeface="宋体" panose="02010600030101010101" pitchFamily="2" charset="-122"/>
              </a:rPr>
              <a:t>MIPS</a:t>
            </a:r>
            <a:r>
              <a:rPr lang="zh-CN" altLang="en-US" dirty="0" smtClean="0">
                <a:latin typeface="宋体" panose="02010600030101010101" pitchFamily="2" charset="-122"/>
                <a:ea typeface="宋体" panose="02010600030101010101" pitchFamily="2" charset="-122"/>
              </a:rPr>
              <a:t>寄存器堆</a:t>
            </a:r>
            <a:endParaRPr lang="en-US" dirty="0">
              <a:latin typeface="宋体" panose="02010600030101010101" pitchFamily="2" charset="-122"/>
              <a:ea typeface="宋体" panose="02010600030101010101" pitchFamily="2" charset="-122"/>
            </a:endParaRPr>
          </a:p>
        </p:txBody>
      </p:sp>
      <p:sp>
        <p:nvSpPr>
          <p:cNvPr id="578565" name="Rectangle 5"/>
          <p:cNvSpPr>
            <a:spLocks noChangeArrowheads="1"/>
          </p:cNvSpPr>
          <p:nvPr/>
        </p:nvSpPr>
        <p:spPr bwMode="auto">
          <a:xfrm>
            <a:off x="6172200" y="1295400"/>
            <a:ext cx="1600200" cy="1905000"/>
          </a:xfrm>
          <a:prstGeom prst="rect">
            <a:avLst/>
          </a:prstGeom>
          <a:noFill/>
          <a:ln w="12700">
            <a:solidFill>
              <a:schemeClr val="tx1"/>
            </a:solidFill>
            <a:miter lim="800000"/>
          </a:ln>
          <a:effectLst/>
        </p:spPr>
        <p:txBody>
          <a:bodyPr wrap="none" anchor="ctr"/>
          <a:lstStyle/>
          <a:p>
            <a:endParaRPr lang="en-US"/>
          </a:p>
        </p:txBody>
      </p:sp>
      <p:sp>
        <p:nvSpPr>
          <p:cNvPr id="578566" name="Rectangle 6"/>
          <p:cNvSpPr>
            <a:spLocks noChangeArrowheads="1"/>
          </p:cNvSpPr>
          <p:nvPr/>
        </p:nvSpPr>
        <p:spPr bwMode="auto">
          <a:xfrm>
            <a:off x="6172200" y="762000"/>
            <a:ext cx="1600200" cy="284163"/>
          </a:xfrm>
          <a:prstGeom prst="rect">
            <a:avLst/>
          </a:prstGeom>
          <a:noFill/>
          <a:ln w="12700">
            <a:noFill/>
            <a:miter lim="800000"/>
          </a:ln>
          <a:effectLst/>
        </p:spPr>
        <p:txBody>
          <a:bodyPr lIns="63500" tIns="25400" rIns="63500" bIns="25400">
            <a:spAutoFit/>
          </a:bodyPr>
          <a:lstStyle/>
          <a:p>
            <a:pPr algn="ctr">
              <a:lnSpc>
                <a:spcPct val="85000"/>
              </a:lnSpc>
            </a:pPr>
            <a:r>
              <a:rPr lang="zh-CN" altLang="en-US" dirty="0" smtClean="0">
                <a:solidFill>
                  <a:schemeClr val="tx1"/>
                </a:solidFill>
              </a:rPr>
              <a:t> 寄存器堆</a:t>
            </a:r>
            <a:endParaRPr lang="en-US" dirty="0">
              <a:solidFill>
                <a:schemeClr val="tx1"/>
              </a:solidFill>
            </a:endParaRPr>
          </a:p>
        </p:txBody>
      </p:sp>
      <p:sp>
        <p:nvSpPr>
          <p:cNvPr id="578567" name="Rectangle 7"/>
          <p:cNvSpPr>
            <a:spLocks noChangeArrowheads="1"/>
          </p:cNvSpPr>
          <p:nvPr/>
        </p:nvSpPr>
        <p:spPr bwMode="auto">
          <a:xfrm>
            <a:off x="4648200" y="1447800"/>
            <a:ext cx="1079500" cy="284163"/>
          </a:xfrm>
          <a:prstGeom prst="rect">
            <a:avLst/>
          </a:prstGeom>
          <a:noFill/>
          <a:ln w="12700">
            <a:noFill/>
            <a:miter lim="800000"/>
          </a:ln>
          <a:effectLst/>
        </p:spPr>
        <p:txBody>
          <a:bodyPr wrap="none" lIns="63500" tIns="25400" rIns="63500" bIns="25400">
            <a:spAutoFit/>
          </a:bodyPr>
          <a:lstStyle/>
          <a:p>
            <a:pPr algn="ctr">
              <a:lnSpc>
                <a:spcPct val="85000"/>
              </a:lnSpc>
            </a:pPr>
            <a:r>
              <a:rPr lang="en-US">
                <a:solidFill>
                  <a:schemeClr val="tx1"/>
                </a:solidFill>
              </a:rPr>
              <a:t>src1 addr</a:t>
            </a:r>
            <a:endParaRPr lang="en-US">
              <a:solidFill>
                <a:schemeClr val="tx1"/>
              </a:solidFill>
            </a:endParaRPr>
          </a:p>
        </p:txBody>
      </p:sp>
      <p:sp>
        <p:nvSpPr>
          <p:cNvPr id="578568" name="Rectangle 8"/>
          <p:cNvSpPr>
            <a:spLocks noChangeArrowheads="1"/>
          </p:cNvSpPr>
          <p:nvPr/>
        </p:nvSpPr>
        <p:spPr bwMode="auto">
          <a:xfrm>
            <a:off x="4648200" y="1905000"/>
            <a:ext cx="1079500" cy="284163"/>
          </a:xfrm>
          <a:prstGeom prst="rect">
            <a:avLst/>
          </a:prstGeom>
          <a:noFill/>
          <a:ln w="12700">
            <a:noFill/>
            <a:miter lim="800000"/>
          </a:ln>
          <a:effectLst/>
        </p:spPr>
        <p:txBody>
          <a:bodyPr wrap="none" lIns="63500" tIns="25400" rIns="63500" bIns="25400">
            <a:spAutoFit/>
          </a:bodyPr>
          <a:lstStyle/>
          <a:p>
            <a:pPr algn="ctr">
              <a:lnSpc>
                <a:spcPct val="85000"/>
              </a:lnSpc>
            </a:pPr>
            <a:r>
              <a:rPr lang="en-US">
                <a:solidFill>
                  <a:schemeClr val="tx1"/>
                </a:solidFill>
              </a:rPr>
              <a:t>src2 addr</a:t>
            </a:r>
            <a:endParaRPr lang="en-US">
              <a:solidFill>
                <a:schemeClr val="tx1"/>
              </a:solidFill>
            </a:endParaRPr>
          </a:p>
        </p:txBody>
      </p:sp>
      <p:sp>
        <p:nvSpPr>
          <p:cNvPr id="578569" name="Rectangle 9"/>
          <p:cNvSpPr>
            <a:spLocks noChangeArrowheads="1"/>
          </p:cNvSpPr>
          <p:nvPr/>
        </p:nvSpPr>
        <p:spPr bwMode="auto">
          <a:xfrm>
            <a:off x="4724400" y="2362200"/>
            <a:ext cx="952500" cy="284163"/>
          </a:xfrm>
          <a:prstGeom prst="rect">
            <a:avLst/>
          </a:prstGeom>
          <a:noFill/>
          <a:ln w="12700">
            <a:noFill/>
            <a:miter lim="800000"/>
          </a:ln>
          <a:effectLst/>
        </p:spPr>
        <p:txBody>
          <a:bodyPr wrap="none" lIns="63500" tIns="25400" rIns="63500" bIns="25400">
            <a:spAutoFit/>
          </a:bodyPr>
          <a:lstStyle/>
          <a:p>
            <a:pPr algn="ctr">
              <a:lnSpc>
                <a:spcPct val="85000"/>
              </a:lnSpc>
            </a:pPr>
            <a:r>
              <a:rPr lang="en-US">
                <a:solidFill>
                  <a:schemeClr val="tx1"/>
                </a:solidFill>
              </a:rPr>
              <a:t>dst addr</a:t>
            </a:r>
            <a:endParaRPr lang="en-US">
              <a:solidFill>
                <a:schemeClr val="tx1"/>
              </a:solidFill>
            </a:endParaRPr>
          </a:p>
        </p:txBody>
      </p:sp>
      <p:sp>
        <p:nvSpPr>
          <p:cNvPr id="578570" name="Line 10"/>
          <p:cNvSpPr>
            <a:spLocks noChangeShapeType="1"/>
          </p:cNvSpPr>
          <p:nvPr/>
        </p:nvSpPr>
        <p:spPr bwMode="auto">
          <a:xfrm>
            <a:off x="5715000" y="2514600"/>
            <a:ext cx="457200" cy="0"/>
          </a:xfrm>
          <a:prstGeom prst="line">
            <a:avLst/>
          </a:prstGeom>
          <a:noFill/>
          <a:ln w="12700">
            <a:solidFill>
              <a:schemeClr val="tx1"/>
            </a:solidFill>
            <a:round/>
            <a:tailEnd type="triangle" w="med" len="med"/>
          </a:ln>
          <a:effectLst/>
        </p:spPr>
        <p:txBody>
          <a:bodyPr/>
          <a:lstStyle/>
          <a:p>
            <a:endParaRPr lang="en-US"/>
          </a:p>
        </p:txBody>
      </p:sp>
      <p:sp>
        <p:nvSpPr>
          <p:cNvPr id="578571" name="Line 11"/>
          <p:cNvSpPr>
            <a:spLocks noChangeShapeType="1"/>
          </p:cNvSpPr>
          <p:nvPr/>
        </p:nvSpPr>
        <p:spPr bwMode="auto">
          <a:xfrm>
            <a:off x="5715000" y="1600200"/>
            <a:ext cx="457200" cy="0"/>
          </a:xfrm>
          <a:prstGeom prst="line">
            <a:avLst/>
          </a:prstGeom>
          <a:noFill/>
          <a:ln w="12700">
            <a:solidFill>
              <a:schemeClr val="tx1"/>
            </a:solidFill>
            <a:round/>
            <a:tailEnd type="triangle" w="med" len="med"/>
          </a:ln>
          <a:effectLst/>
        </p:spPr>
        <p:txBody>
          <a:bodyPr/>
          <a:lstStyle/>
          <a:p>
            <a:endParaRPr lang="en-US"/>
          </a:p>
        </p:txBody>
      </p:sp>
      <p:sp>
        <p:nvSpPr>
          <p:cNvPr id="578572" name="Line 12"/>
          <p:cNvSpPr>
            <a:spLocks noChangeShapeType="1"/>
          </p:cNvSpPr>
          <p:nvPr/>
        </p:nvSpPr>
        <p:spPr bwMode="auto">
          <a:xfrm>
            <a:off x="5715000" y="2057400"/>
            <a:ext cx="457200" cy="0"/>
          </a:xfrm>
          <a:prstGeom prst="line">
            <a:avLst/>
          </a:prstGeom>
          <a:noFill/>
          <a:ln w="12700">
            <a:solidFill>
              <a:schemeClr val="tx1"/>
            </a:solidFill>
            <a:round/>
            <a:tailEnd type="triangle" w="med" len="med"/>
          </a:ln>
          <a:effectLst/>
        </p:spPr>
        <p:txBody>
          <a:bodyPr/>
          <a:lstStyle/>
          <a:p>
            <a:endParaRPr lang="en-US"/>
          </a:p>
        </p:txBody>
      </p:sp>
      <p:sp>
        <p:nvSpPr>
          <p:cNvPr id="578573" name="Line 13"/>
          <p:cNvSpPr>
            <a:spLocks noChangeShapeType="1"/>
          </p:cNvSpPr>
          <p:nvPr/>
        </p:nvSpPr>
        <p:spPr bwMode="auto">
          <a:xfrm>
            <a:off x="5715000" y="2971800"/>
            <a:ext cx="457200" cy="0"/>
          </a:xfrm>
          <a:prstGeom prst="line">
            <a:avLst/>
          </a:prstGeom>
          <a:noFill/>
          <a:ln w="12700">
            <a:solidFill>
              <a:schemeClr val="tx1"/>
            </a:solidFill>
            <a:round/>
            <a:tailEnd type="triangle" w="med" len="med"/>
          </a:ln>
          <a:effectLst/>
        </p:spPr>
        <p:txBody>
          <a:bodyPr/>
          <a:lstStyle/>
          <a:p>
            <a:endParaRPr lang="en-US"/>
          </a:p>
        </p:txBody>
      </p:sp>
      <p:sp>
        <p:nvSpPr>
          <p:cNvPr id="578574" name="Rectangle 14"/>
          <p:cNvSpPr>
            <a:spLocks noChangeArrowheads="1"/>
          </p:cNvSpPr>
          <p:nvPr/>
        </p:nvSpPr>
        <p:spPr bwMode="auto">
          <a:xfrm>
            <a:off x="4495800" y="2819400"/>
            <a:ext cx="1295400" cy="284163"/>
          </a:xfrm>
          <a:prstGeom prst="rect">
            <a:avLst/>
          </a:prstGeom>
          <a:noFill/>
          <a:ln w="12700">
            <a:noFill/>
            <a:miter lim="800000"/>
          </a:ln>
          <a:effectLst/>
        </p:spPr>
        <p:txBody>
          <a:bodyPr lIns="63500" tIns="25400" rIns="63500" bIns="25400">
            <a:spAutoFit/>
          </a:bodyPr>
          <a:lstStyle/>
          <a:p>
            <a:pPr algn="ctr">
              <a:lnSpc>
                <a:spcPct val="85000"/>
              </a:lnSpc>
            </a:pPr>
            <a:r>
              <a:rPr lang="en-US">
                <a:solidFill>
                  <a:schemeClr val="tx1"/>
                </a:solidFill>
              </a:rPr>
              <a:t>write data</a:t>
            </a:r>
            <a:endParaRPr lang="en-US">
              <a:solidFill>
                <a:schemeClr val="tx1"/>
              </a:solidFill>
            </a:endParaRPr>
          </a:p>
        </p:txBody>
      </p:sp>
      <p:sp>
        <p:nvSpPr>
          <p:cNvPr id="578575" name="Line 15"/>
          <p:cNvSpPr>
            <a:spLocks noChangeShapeType="1"/>
          </p:cNvSpPr>
          <p:nvPr/>
        </p:nvSpPr>
        <p:spPr bwMode="auto">
          <a:xfrm>
            <a:off x="6172200" y="1219200"/>
            <a:ext cx="16002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78576" name="Rectangle 16"/>
          <p:cNvSpPr>
            <a:spLocks noChangeArrowheads="1"/>
          </p:cNvSpPr>
          <p:nvPr/>
        </p:nvSpPr>
        <p:spPr bwMode="auto">
          <a:xfrm>
            <a:off x="6400800" y="990600"/>
            <a:ext cx="1295400" cy="258763"/>
          </a:xfrm>
          <a:prstGeom prst="rect">
            <a:avLst/>
          </a:prstGeom>
          <a:noFill/>
          <a:ln w="12700">
            <a:noFill/>
            <a:miter lim="800000"/>
          </a:ln>
          <a:effectLst/>
        </p:spPr>
        <p:txBody>
          <a:bodyPr lIns="63500" tIns="25400" rIns="63500" bIns="25400">
            <a:spAutoFit/>
          </a:bodyPr>
          <a:lstStyle/>
          <a:p>
            <a:pPr algn="ctr">
              <a:lnSpc>
                <a:spcPct val="85000"/>
              </a:lnSpc>
            </a:pPr>
            <a:r>
              <a:rPr lang="en-US" sz="1600" dirty="0">
                <a:solidFill>
                  <a:schemeClr val="tx1"/>
                </a:solidFill>
              </a:rPr>
              <a:t>32 </a:t>
            </a:r>
            <a:r>
              <a:rPr lang="zh-CN" altLang="en-US" sz="1600" dirty="0">
                <a:solidFill>
                  <a:schemeClr val="tx1"/>
                </a:solidFill>
              </a:rPr>
              <a:t>位</a:t>
            </a:r>
            <a:endParaRPr lang="en-US" sz="1600" dirty="0">
              <a:solidFill>
                <a:schemeClr val="tx1"/>
              </a:solidFill>
            </a:endParaRPr>
          </a:p>
        </p:txBody>
      </p:sp>
      <p:sp>
        <p:nvSpPr>
          <p:cNvPr id="578577" name="Line 17"/>
          <p:cNvSpPr>
            <a:spLocks noChangeShapeType="1"/>
          </p:cNvSpPr>
          <p:nvPr/>
        </p:nvSpPr>
        <p:spPr bwMode="auto">
          <a:xfrm>
            <a:off x="7772400" y="1676400"/>
            <a:ext cx="457200" cy="0"/>
          </a:xfrm>
          <a:prstGeom prst="line">
            <a:avLst/>
          </a:prstGeom>
          <a:noFill/>
          <a:ln w="12700">
            <a:solidFill>
              <a:schemeClr val="tx1"/>
            </a:solidFill>
            <a:round/>
            <a:tailEnd type="triangle" w="med" len="med"/>
          </a:ln>
          <a:effectLst/>
        </p:spPr>
        <p:txBody>
          <a:bodyPr/>
          <a:lstStyle/>
          <a:p>
            <a:endParaRPr lang="en-US"/>
          </a:p>
        </p:txBody>
      </p:sp>
      <p:sp>
        <p:nvSpPr>
          <p:cNvPr id="578578" name="Line 18"/>
          <p:cNvSpPr>
            <a:spLocks noChangeShapeType="1"/>
          </p:cNvSpPr>
          <p:nvPr/>
        </p:nvSpPr>
        <p:spPr bwMode="auto">
          <a:xfrm>
            <a:off x="7772400" y="2819400"/>
            <a:ext cx="457200" cy="0"/>
          </a:xfrm>
          <a:prstGeom prst="line">
            <a:avLst/>
          </a:prstGeom>
          <a:noFill/>
          <a:ln w="12700">
            <a:solidFill>
              <a:schemeClr val="tx1"/>
            </a:solidFill>
            <a:round/>
            <a:tailEnd type="triangle" w="med" len="med"/>
          </a:ln>
          <a:effectLst/>
        </p:spPr>
        <p:txBody>
          <a:bodyPr/>
          <a:lstStyle/>
          <a:p>
            <a:endParaRPr lang="en-US"/>
          </a:p>
        </p:txBody>
      </p:sp>
      <p:sp>
        <p:nvSpPr>
          <p:cNvPr id="578579" name="Rectangle 19"/>
          <p:cNvSpPr>
            <a:spLocks noChangeArrowheads="1"/>
          </p:cNvSpPr>
          <p:nvPr/>
        </p:nvSpPr>
        <p:spPr bwMode="auto">
          <a:xfrm>
            <a:off x="8229600" y="1447800"/>
            <a:ext cx="571500" cy="517525"/>
          </a:xfrm>
          <a:prstGeom prst="rect">
            <a:avLst/>
          </a:prstGeom>
          <a:noFill/>
          <a:ln w="12700">
            <a:noFill/>
            <a:miter lim="800000"/>
          </a:ln>
          <a:effectLst/>
        </p:spPr>
        <p:txBody>
          <a:bodyPr wrap="none" lIns="63500" tIns="25400" rIns="63500" bIns="25400">
            <a:spAutoFit/>
          </a:bodyPr>
          <a:lstStyle/>
          <a:p>
            <a:pPr algn="ctr">
              <a:lnSpc>
                <a:spcPct val="85000"/>
              </a:lnSpc>
            </a:pPr>
            <a:r>
              <a:rPr lang="en-US">
                <a:solidFill>
                  <a:schemeClr val="tx1"/>
                </a:solidFill>
              </a:rPr>
              <a:t>src1</a:t>
            </a:r>
            <a:endParaRPr lang="en-US">
              <a:solidFill>
                <a:schemeClr val="tx1"/>
              </a:solidFill>
            </a:endParaRPr>
          </a:p>
          <a:p>
            <a:pPr algn="ctr">
              <a:lnSpc>
                <a:spcPct val="85000"/>
              </a:lnSpc>
            </a:pPr>
            <a:r>
              <a:rPr lang="en-US">
                <a:solidFill>
                  <a:schemeClr val="tx1"/>
                </a:solidFill>
              </a:rPr>
              <a:t>data</a:t>
            </a:r>
            <a:endParaRPr lang="en-US">
              <a:solidFill>
                <a:schemeClr val="tx1"/>
              </a:solidFill>
            </a:endParaRPr>
          </a:p>
        </p:txBody>
      </p:sp>
      <p:sp>
        <p:nvSpPr>
          <p:cNvPr id="578580" name="Rectangle 20"/>
          <p:cNvSpPr>
            <a:spLocks noChangeArrowheads="1"/>
          </p:cNvSpPr>
          <p:nvPr/>
        </p:nvSpPr>
        <p:spPr bwMode="auto">
          <a:xfrm>
            <a:off x="8229600" y="2590800"/>
            <a:ext cx="571500" cy="517525"/>
          </a:xfrm>
          <a:prstGeom prst="rect">
            <a:avLst/>
          </a:prstGeom>
          <a:noFill/>
          <a:ln w="12700">
            <a:noFill/>
            <a:miter lim="800000"/>
          </a:ln>
          <a:effectLst/>
        </p:spPr>
        <p:txBody>
          <a:bodyPr wrap="none" lIns="63500" tIns="25400" rIns="63500" bIns="25400">
            <a:spAutoFit/>
          </a:bodyPr>
          <a:lstStyle/>
          <a:p>
            <a:pPr algn="ctr">
              <a:lnSpc>
                <a:spcPct val="85000"/>
              </a:lnSpc>
            </a:pPr>
            <a:r>
              <a:rPr lang="en-US">
                <a:solidFill>
                  <a:schemeClr val="tx1"/>
                </a:solidFill>
              </a:rPr>
              <a:t>src2</a:t>
            </a:r>
            <a:endParaRPr lang="en-US">
              <a:solidFill>
                <a:schemeClr val="tx1"/>
              </a:solidFill>
            </a:endParaRPr>
          </a:p>
          <a:p>
            <a:pPr algn="ctr">
              <a:lnSpc>
                <a:spcPct val="85000"/>
              </a:lnSpc>
            </a:pPr>
            <a:r>
              <a:rPr lang="en-US">
                <a:solidFill>
                  <a:schemeClr val="tx1"/>
                </a:solidFill>
              </a:rPr>
              <a:t>data</a:t>
            </a:r>
            <a:endParaRPr lang="en-US">
              <a:solidFill>
                <a:schemeClr val="tx1"/>
              </a:solidFill>
            </a:endParaRPr>
          </a:p>
        </p:txBody>
      </p:sp>
      <p:sp>
        <p:nvSpPr>
          <p:cNvPr id="578581" name="Line 21"/>
          <p:cNvSpPr>
            <a:spLocks noChangeShapeType="1"/>
          </p:cNvSpPr>
          <p:nvPr/>
        </p:nvSpPr>
        <p:spPr bwMode="auto">
          <a:xfrm>
            <a:off x="7543800" y="1295400"/>
            <a:ext cx="0" cy="19050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78582" name="Rectangle 22"/>
          <p:cNvSpPr>
            <a:spLocks noChangeArrowheads="1"/>
          </p:cNvSpPr>
          <p:nvPr/>
        </p:nvSpPr>
        <p:spPr bwMode="auto">
          <a:xfrm>
            <a:off x="6477000" y="1981200"/>
            <a:ext cx="1066800" cy="466725"/>
          </a:xfrm>
          <a:prstGeom prst="rect">
            <a:avLst/>
          </a:prstGeom>
          <a:noFill/>
          <a:ln w="12700">
            <a:noFill/>
            <a:miter lim="800000"/>
          </a:ln>
          <a:effectLst/>
        </p:spPr>
        <p:txBody>
          <a:bodyPr lIns="63500" tIns="25400" rIns="63500" bIns="25400">
            <a:spAutoFit/>
          </a:bodyPr>
          <a:lstStyle/>
          <a:p>
            <a:pPr algn="r">
              <a:lnSpc>
                <a:spcPct val="85000"/>
              </a:lnSpc>
            </a:pPr>
            <a:r>
              <a:rPr lang="en-US" sz="1600">
                <a:solidFill>
                  <a:schemeClr val="tx1"/>
                </a:solidFill>
              </a:rPr>
              <a:t>32</a:t>
            </a:r>
            <a:endParaRPr lang="en-US" sz="1600">
              <a:solidFill>
                <a:schemeClr val="tx1"/>
              </a:solidFill>
            </a:endParaRPr>
          </a:p>
          <a:p>
            <a:pPr algn="r">
              <a:lnSpc>
                <a:spcPct val="85000"/>
              </a:lnSpc>
            </a:pPr>
            <a:r>
              <a:rPr lang="en-US" sz="1600">
                <a:solidFill>
                  <a:schemeClr val="tx1"/>
                </a:solidFill>
              </a:rPr>
              <a:t>locations</a:t>
            </a:r>
            <a:endParaRPr lang="en-US" sz="1600">
              <a:solidFill>
                <a:schemeClr val="tx1"/>
              </a:solidFill>
            </a:endParaRPr>
          </a:p>
        </p:txBody>
      </p:sp>
      <p:grpSp>
        <p:nvGrpSpPr>
          <p:cNvPr id="2" name="Group 23"/>
          <p:cNvGrpSpPr/>
          <p:nvPr/>
        </p:nvGrpSpPr>
        <p:grpSpPr bwMode="auto">
          <a:xfrm>
            <a:off x="7772400" y="1371600"/>
            <a:ext cx="533400" cy="457200"/>
            <a:chOff x="4896" y="1200"/>
            <a:chExt cx="336" cy="288"/>
          </a:xfrm>
        </p:grpSpPr>
        <p:sp>
          <p:nvSpPr>
            <p:cNvPr id="578584" name="Line 24"/>
            <p:cNvSpPr>
              <a:spLocks noChangeShapeType="1"/>
            </p:cNvSpPr>
            <p:nvPr/>
          </p:nvSpPr>
          <p:spPr bwMode="auto">
            <a:xfrm flipH="1">
              <a:off x="4992" y="1344"/>
              <a:ext cx="48" cy="144"/>
            </a:xfrm>
            <a:prstGeom prst="line">
              <a:avLst/>
            </a:prstGeom>
            <a:noFill/>
            <a:ln w="28575">
              <a:solidFill>
                <a:schemeClr val="accent1"/>
              </a:solidFill>
              <a:round/>
            </a:ln>
            <a:effectLst/>
          </p:spPr>
          <p:txBody>
            <a:bodyPr/>
            <a:lstStyle/>
            <a:p>
              <a:endParaRPr lang="en-US"/>
            </a:p>
          </p:txBody>
        </p:sp>
        <p:sp>
          <p:nvSpPr>
            <p:cNvPr id="578585" name="Rectangle 25"/>
            <p:cNvSpPr>
              <a:spLocks noChangeArrowheads="1"/>
            </p:cNvSpPr>
            <p:nvPr/>
          </p:nvSpPr>
          <p:spPr bwMode="auto">
            <a:xfrm>
              <a:off x="4896" y="1200"/>
              <a:ext cx="336" cy="186"/>
            </a:xfrm>
            <a:prstGeom prst="rect">
              <a:avLst/>
            </a:prstGeom>
            <a:noFill/>
            <a:ln w="12700">
              <a:noFill/>
              <a:miter lim="800000"/>
            </a:ln>
            <a:effectLst/>
          </p:spPr>
          <p:txBody>
            <a:bodyPr lIns="63500" tIns="25400" rIns="63500" bIns="25400">
              <a:spAutoFit/>
            </a:bodyPr>
            <a:lstStyle/>
            <a:p>
              <a:pPr algn="ctr"/>
              <a:r>
                <a:rPr lang="en-US" sz="1600"/>
                <a:t>32</a:t>
              </a:r>
              <a:endParaRPr lang="en-US" sz="1600"/>
            </a:p>
          </p:txBody>
        </p:sp>
      </p:grpSp>
      <p:grpSp>
        <p:nvGrpSpPr>
          <p:cNvPr id="3" name="Group 26"/>
          <p:cNvGrpSpPr/>
          <p:nvPr/>
        </p:nvGrpSpPr>
        <p:grpSpPr bwMode="auto">
          <a:xfrm>
            <a:off x="5715000" y="1295400"/>
            <a:ext cx="533400" cy="457200"/>
            <a:chOff x="3600" y="1152"/>
            <a:chExt cx="336" cy="288"/>
          </a:xfrm>
        </p:grpSpPr>
        <p:sp>
          <p:nvSpPr>
            <p:cNvPr id="578587" name="Line 27"/>
            <p:cNvSpPr>
              <a:spLocks noChangeShapeType="1"/>
            </p:cNvSpPr>
            <p:nvPr/>
          </p:nvSpPr>
          <p:spPr bwMode="auto">
            <a:xfrm flipH="1">
              <a:off x="3696" y="1296"/>
              <a:ext cx="48" cy="144"/>
            </a:xfrm>
            <a:prstGeom prst="line">
              <a:avLst/>
            </a:prstGeom>
            <a:noFill/>
            <a:ln w="28575">
              <a:solidFill>
                <a:schemeClr val="accent1"/>
              </a:solidFill>
              <a:round/>
            </a:ln>
            <a:effectLst/>
          </p:spPr>
          <p:txBody>
            <a:bodyPr/>
            <a:lstStyle/>
            <a:p>
              <a:endParaRPr lang="en-US"/>
            </a:p>
          </p:txBody>
        </p:sp>
        <p:sp>
          <p:nvSpPr>
            <p:cNvPr id="578588" name="Rectangle 28"/>
            <p:cNvSpPr>
              <a:spLocks noChangeArrowheads="1"/>
            </p:cNvSpPr>
            <p:nvPr/>
          </p:nvSpPr>
          <p:spPr bwMode="auto">
            <a:xfrm>
              <a:off x="3600" y="1152"/>
              <a:ext cx="336" cy="186"/>
            </a:xfrm>
            <a:prstGeom prst="rect">
              <a:avLst/>
            </a:prstGeom>
            <a:noFill/>
            <a:ln w="12700">
              <a:noFill/>
              <a:miter lim="800000"/>
            </a:ln>
            <a:effectLst/>
          </p:spPr>
          <p:txBody>
            <a:bodyPr lIns="63500" tIns="25400" rIns="63500" bIns="25400">
              <a:spAutoFit/>
            </a:bodyPr>
            <a:lstStyle/>
            <a:p>
              <a:pPr algn="ctr"/>
              <a:r>
                <a:rPr lang="en-US" sz="1600"/>
                <a:t>5</a:t>
              </a:r>
              <a:endParaRPr lang="en-US" sz="1600"/>
            </a:p>
          </p:txBody>
        </p:sp>
      </p:grpSp>
      <p:grpSp>
        <p:nvGrpSpPr>
          <p:cNvPr id="4" name="Group 29"/>
          <p:cNvGrpSpPr/>
          <p:nvPr/>
        </p:nvGrpSpPr>
        <p:grpSpPr bwMode="auto">
          <a:xfrm>
            <a:off x="7772400" y="2514600"/>
            <a:ext cx="533400" cy="457200"/>
            <a:chOff x="4896" y="1200"/>
            <a:chExt cx="336" cy="288"/>
          </a:xfrm>
        </p:grpSpPr>
        <p:sp>
          <p:nvSpPr>
            <p:cNvPr id="578590" name="Line 30"/>
            <p:cNvSpPr>
              <a:spLocks noChangeShapeType="1"/>
            </p:cNvSpPr>
            <p:nvPr/>
          </p:nvSpPr>
          <p:spPr bwMode="auto">
            <a:xfrm flipH="1">
              <a:off x="4992" y="1344"/>
              <a:ext cx="48" cy="144"/>
            </a:xfrm>
            <a:prstGeom prst="line">
              <a:avLst/>
            </a:prstGeom>
            <a:noFill/>
            <a:ln w="28575">
              <a:solidFill>
                <a:schemeClr val="accent1"/>
              </a:solidFill>
              <a:round/>
            </a:ln>
            <a:effectLst/>
          </p:spPr>
          <p:txBody>
            <a:bodyPr/>
            <a:lstStyle/>
            <a:p>
              <a:endParaRPr lang="en-US"/>
            </a:p>
          </p:txBody>
        </p:sp>
        <p:sp>
          <p:nvSpPr>
            <p:cNvPr id="578591" name="Rectangle 31"/>
            <p:cNvSpPr>
              <a:spLocks noChangeArrowheads="1"/>
            </p:cNvSpPr>
            <p:nvPr/>
          </p:nvSpPr>
          <p:spPr bwMode="auto">
            <a:xfrm>
              <a:off x="4896" y="1200"/>
              <a:ext cx="336" cy="186"/>
            </a:xfrm>
            <a:prstGeom prst="rect">
              <a:avLst/>
            </a:prstGeom>
            <a:noFill/>
            <a:ln w="12700">
              <a:noFill/>
              <a:miter lim="800000"/>
            </a:ln>
            <a:effectLst/>
          </p:spPr>
          <p:txBody>
            <a:bodyPr lIns="63500" tIns="25400" rIns="63500" bIns="25400">
              <a:spAutoFit/>
            </a:bodyPr>
            <a:lstStyle/>
            <a:p>
              <a:pPr algn="ctr"/>
              <a:r>
                <a:rPr lang="en-US" sz="1600"/>
                <a:t>32</a:t>
              </a:r>
              <a:endParaRPr lang="en-US" sz="1600"/>
            </a:p>
          </p:txBody>
        </p:sp>
      </p:grpSp>
      <p:grpSp>
        <p:nvGrpSpPr>
          <p:cNvPr id="5" name="Group 32"/>
          <p:cNvGrpSpPr/>
          <p:nvPr/>
        </p:nvGrpSpPr>
        <p:grpSpPr bwMode="auto">
          <a:xfrm>
            <a:off x="5715000" y="1752600"/>
            <a:ext cx="533400" cy="457200"/>
            <a:chOff x="3600" y="1152"/>
            <a:chExt cx="336" cy="288"/>
          </a:xfrm>
        </p:grpSpPr>
        <p:sp>
          <p:nvSpPr>
            <p:cNvPr id="578593" name="Line 33"/>
            <p:cNvSpPr>
              <a:spLocks noChangeShapeType="1"/>
            </p:cNvSpPr>
            <p:nvPr/>
          </p:nvSpPr>
          <p:spPr bwMode="auto">
            <a:xfrm flipH="1">
              <a:off x="3696" y="1296"/>
              <a:ext cx="48" cy="144"/>
            </a:xfrm>
            <a:prstGeom prst="line">
              <a:avLst/>
            </a:prstGeom>
            <a:noFill/>
            <a:ln w="28575">
              <a:solidFill>
                <a:schemeClr val="accent1"/>
              </a:solidFill>
              <a:round/>
            </a:ln>
            <a:effectLst/>
          </p:spPr>
          <p:txBody>
            <a:bodyPr/>
            <a:lstStyle/>
            <a:p>
              <a:endParaRPr lang="en-US"/>
            </a:p>
          </p:txBody>
        </p:sp>
        <p:sp>
          <p:nvSpPr>
            <p:cNvPr id="578594" name="Rectangle 34"/>
            <p:cNvSpPr>
              <a:spLocks noChangeArrowheads="1"/>
            </p:cNvSpPr>
            <p:nvPr/>
          </p:nvSpPr>
          <p:spPr bwMode="auto">
            <a:xfrm>
              <a:off x="3600" y="1152"/>
              <a:ext cx="336" cy="186"/>
            </a:xfrm>
            <a:prstGeom prst="rect">
              <a:avLst/>
            </a:prstGeom>
            <a:noFill/>
            <a:ln w="12700">
              <a:noFill/>
              <a:miter lim="800000"/>
            </a:ln>
            <a:effectLst/>
          </p:spPr>
          <p:txBody>
            <a:bodyPr lIns="63500" tIns="25400" rIns="63500" bIns="25400">
              <a:spAutoFit/>
            </a:bodyPr>
            <a:lstStyle/>
            <a:p>
              <a:pPr algn="ctr"/>
              <a:r>
                <a:rPr lang="en-US" sz="1600"/>
                <a:t>5</a:t>
              </a:r>
              <a:endParaRPr lang="en-US" sz="1600"/>
            </a:p>
          </p:txBody>
        </p:sp>
      </p:grpSp>
      <p:grpSp>
        <p:nvGrpSpPr>
          <p:cNvPr id="6" name="Group 35"/>
          <p:cNvGrpSpPr/>
          <p:nvPr/>
        </p:nvGrpSpPr>
        <p:grpSpPr bwMode="auto">
          <a:xfrm>
            <a:off x="5715000" y="2209800"/>
            <a:ext cx="533400" cy="457200"/>
            <a:chOff x="3600" y="1152"/>
            <a:chExt cx="336" cy="288"/>
          </a:xfrm>
        </p:grpSpPr>
        <p:sp>
          <p:nvSpPr>
            <p:cNvPr id="578596" name="Line 36"/>
            <p:cNvSpPr>
              <a:spLocks noChangeShapeType="1"/>
            </p:cNvSpPr>
            <p:nvPr/>
          </p:nvSpPr>
          <p:spPr bwMode="auto">
            <a:xfrm flipH="1">
              <a:off x="3696" y="1296"/>
              <a:ext cx="48" cy="144"/>
            </a:xfrm>
            <a:prstGeom prst="line">
              <a:avLst/>
            </a:prstGeom>
            <a:noFill/>
            <a:ln w="28575">
              <a:solidFill>
                <a:schemeClr val="accent1"/>
              </a:solidFill>
              <a:round/>
            </a:ln>
            <a:effectLst/>
          </p:spPr>
          <p:txBody>
            <a:bodyPr/>
            <a:lstStyle/>
            <a:p>
              <a:endParaRPr lang="en-US"/>
            </a:p>
          </p:txBody>
        </p:sp>
        <p:sp>
          <p:nvSpPr>
            <p:cNvPr id="578597" name="Rectangle 37"/>
            <p:cNvSpPr>
              <a:spLocks noChangeArrowheads="1"/>
            </p:cNvSpPr>
            <p:nvPr/>
          </p:nvSpPr>
          <p:spPr bwMode="auto">
            <a:xfrm>
              <a:off x="3600" y="1152"/>
              <a:ext cx="336" cy="186"/>
            </a:xfrm>
            <a:prstGeom prst="rect">
              <a:avLst/>
            </a:prstGeom>
            <a:noFill/>
            <a:ln w="12700">
              <a:noFill/>
              <a:miter lim="800000"/>
            </a:ln>
            <a:effectLst/>
          </p:spPr>
          <p:txBody>
            <a:bodyPr lIns="63500" tIns="25400" rIns="63500" bIns="25400">
              <a:spAutoFit/>
            </a:bodyPr>
            <a:lstStyle/>
            <a:p>
              <a:pPr algn="ctr"/>
              <a:r>
                <a:rPr lang="en-US" sz="1600"/>
                <a:t>5</a:t>
              </a:r>
              <a:endParaRPr lang="en-US" sz="1600"/>
            </a:p>
          </p:txBody>
        </p:sp>
      </p:grpSp>
      <p:grpSp>
        <p:nvGrpSpPr>
          <p:cNvPr id="7" name="Group 38"/>
          <p:cNvGrpSpPr/>
          <p:nvPr/>
        </p:nvGrpSpPr>
        <p:grpSpPr bwMode="auto">
          <a:xfrm>
            <a:off x="5715000" y="2667000"/>
            <a:ext cx="533400" cy="457200"/>
            <a:chOff x="4896" y="1200"/>
            <a:chExt cx="336" cy="288"/>
          </a:xfrm>
        </p:grpSpPr>
        <p:sp>
          <p:nvSpPr>
            <p:cNvPr id="578599" name="Line 39"/>
            <p:cNvSpPr>
              <a:spLocks noChangeShapeType="1"/>
            </p:cNvSpPr>
            <p:nvPr/>
          </p:nvSpPr>
          <p:spPr bwMode="auto">
            <a:xfrm flipH="1">
              <a:off x="4992" y="1344"/>
              <a:ext cx="48" cy="144"/>
            </a:xfrm>
            <a:prstGeom prst="line">
              <a:avLst/>
            </a:prstGeom>
            <a:noFill/>
            <a:ln w="28575">
              <a:solidFill>
                <a:schemeClr val="accent1"/>
              </a:solidFill>
              <a:round/>
            </a:ln>
            <a:effectLst/>
          </p:spPr>
          <p:txBody>
            <a:bodyPr/>
            <a:lstStyle/>
            <a:p>
              <a:endParaRPr lang="en-US"/>
            </a:p>
          </p:txBody>
        </p:sp>
        <p:sp>
          <p:nvSpPr>
            <p:cNvPr id="578600" name="Rectangle 40"/>
            <p:cNvSpPr>
              <a:spLocks noChangeArrowheads="1"/>
            </p:cNvSpPr>
            <p:nvPr/>
          </p:nvSpPr>
          <p:spPr bwMode="auto">
            <a:xfrm>
              <a:off x="4896" y="1200"/>
              <a:ext cx="336" cy="186"/>
            </a:xfrm>
            <a:prstGeom prst="rect">
              <a:avLst/>
            </a:prstGeom>
            <a:noFill/>
            <a:ln w="12700">
              <a:noFill/>
              <a:miter lim="800000"/>
            </a:ln>
            <a:effectLst/>
          </p:spPr>
          <p:txBody>
            <a:bodyPr lIns="63500" tIns="25400" rIns="63500" bIns="25400">
              <a:spAutoFit/>
            </a:bodyPr>
            <a:lstStyle/>
            <a:p>
              <a:pPr algn="ctr"/>
              <a:r>
                <a:rPr lang="en-US" sz="1600"/>
                <a:t>32</a:t>
              </a:r>
              <a:endParaRPr lang="en-US" sz="1600"/>
            </a:p>
          </p:txBody>
        </p:sp>
      </p:grpSp>
      <p:sp>
        <p:nvSpPr>
          <p:cNvPr id="578602" name="Rectangle 42"/>
          <p:cNvSpPr>
            <a:spLocks noGrp="1" noChangeArrowheads="1"/>
          </p:cNvSpPr>
          <p:nvPr>
            <p:ph type="body" idx="1"/>
          </p:nvPr>
        </p:nvSpPr>
        <p:spPr>
          <a:xfrm>
            <a:off x="381000" y="892175"/>
            <a:ext cx="7848600" cy="1153136"/>
          </a:xfrm>
          <a:noFill/>
        </p:spPr>
        <p:txBody>
          <a:bodyPr/>
          <a:lstStyle/>
          <a:p>
            <a:pPr marL="342900" indent="-342900"/>
            <a:r>
              <a:rPr lang="zh-CN" altLang="en-US" dirty="0" smtClean="0"/>
              <a:t>容纳</a:t>
            </a:r>
            <a:r>
              <a:rPr lang="en-US" altLang="zh-CN" dirty="0" smtClean="0"/>
              <a:t>32</a:t>
            </a:r>
            <a:r>
              <a:rPr lang="zh-CN" altLang="en-US" dirty="0" smtClean="0"/>
              <a:t>个</a:t>
            </a:r>
            <a:r>
              <a:rPr lang="en-US" altLang="zh-CN" dirty="0" smtClean="0"/>
              <a:t>32</a:t>
            </a:r>
            <a:r>
              <a:rPr lang="zh-CN" altLang="en-US" dirty="0" smtClean="0"/>
              <a:t>位寄存器</a:t>
            </a:r>
            <a:endParaRPr lang="en-US" dirty="0"/>
          </a:p>
          <a:p>
            <a:pPr marL="742950" lvl="1" indent="-285750"/>
            <a:r>
              <a:rPr lang="zh-CN" altLang="en-US" dirty="0" smtClean="0"/>
              <a:t>两个读端口</a:t>
            </a:r>
            <a:endParaRPr lang="en-US" dirty="0"/>
          </a:p>
          <a:p>
            <a:pPr marL="742950" lvl="1" indent="-285750"/>
            <a:r>
              <a:rPr lang="zh-CN" altLang="en-US" dirty="0" smtClean="0"/>
              <a:t>一个写端口</a:t>
            </a:r>
            <a:endParaRPr lang="en-US" dirty="0"/>
          </a:p>
        </p:txBody>
      </p:sp>
      <p:sp>
        <p:nvSpPr>
          <p:cNvPr id="578603" name="Rectangle 43"/>
          <p:cNvSpPr>
            <a:spLocks noChangeArrowheads="1"/>
          </p:cNvSpPr>
          <p:nvPr/>
        </p:nvSpPr>
        <p:spPr bwMode="auto">
          <a:xfrm>
            <a:off x="533400" y="2514600"/>
            <a:ext cx="8229600" cy="3287567"/>
          </a:xfrm>
          <a:prstGeom prst="rect">
            <a:avLst/>
          </a:prstGeom>
          <a:noFill/>
          <a:ln w="12700">
            <a:noFill/>
            <a:miter lim="800000"/>
          </a:ln>
          <a:effectLst/>
        </p:spPr>
        <p:txBody>
          <a:bodyPr wrap="square" lIns="63500" tIns="25400" rIns="63500" bIns="25400">
            <a:spAutoFit/>
          </a:bodyPr>
          <a:lstStyle/>
          <a:p>
            <a:pPr marL="342900" indent="-342900">
              <a:lnSpc>
                <a:spcPct val="95000"/>
              </a:lnSpc>
              <a:spcBef>
                <a:spcPct val="30000"/>
              </a:spcBef>
              <a:buClr>
                <a:schemeClr val="accent1"/>
              </a:buClr>
              <a:buSzPct val="75000"/>
              <a:buFont typeface="Wingdings" panose="05000000000000000000" pitchFamily="2" charset="2"/>
              <a:buChar char="q"/>
            </a:pPr>
            <a:r>
              <a:rPr lang="zh-CN" altLang="en-US" sz="2400" dirty="0" smtClean="0">
                <a:solidFill>
                  <a:schemeClr val="tx1"/>
                </a:solidFill>
              </a:rPr>
              <a:t>寄存器</a:t>
            </a:r>
            <a:endParaRPr lang="en-US" sz="2400" dirty="0">
              <a:solidFill>
                <a:schemeClr val="tx1"/>
              </a:solidFill>
            </a:endParaRPr>
          </a:p>
          <a:p>
            <a:pPr marL="742950" lvl="1" indent="-285750">
              <a:lnSpc>
                <a:spcPct val="95000"/>
              </a:lnSpc>
              <a:spcBef>
                <a:spcPct val="30000"/>
              </a:spcBef>
              <a:buClr>
                <a:schemeClr val="accent1"/>
              </a:buClr>
              <a:buSzPct val="75000"/>
              <a:buFont typeface="Monotype Sorts" pitchFamily="2" charset="2"/>
              <a:buChar char="l"/>
            </a:pPr>
            <a:r>
              <a:rPr lang="zh-CN" altLang="en-US" sz="2000" dirty="0" smtClean="0">
                <a:solidFill>
                  <a:schemeClr val="tx1"/>
                </a:solidFill>
              </a:rPr>
              <a:t>比主存快</a:t>
            </a:r>
            <a:endParaRPr lang="en-US" sz="2000" dirty="0">
              <a:solidFill>
                <a:schemeClr val="tx1"/>
              </a:solidFill>
            </a:endParaRPr>
          </a:p>
          <a:p>
            <a:pPr marL="1143000" lvl="2" indent="-228600">
              <a:lnSpc>
                <a:spcPct val="95000"/>
              </a:lnSpc>
              <a:spcBef>
                <a:spcPct val="30000"/>
              </a:spcBef>
              <a:buClr>
                <a:schemeClr val="accent1"/>
              </a:buClr>
              <a:buSzPct val="100000"/>
              <a:buFontTx/>
              <a:buChar char="-"/>
            </a:pPr>
            <a:r>
              <a:rPr lang="zh-CN" altLang="en-US" dirty="0" smtClean="0">
                <a:solidFill>
                  <a:schemeClr val="tx1"/>
                </a:solidFill>
              </a:rPr>
              <a:t>但位数大的寄存器反而更慢</a:t>
            </a:r>
            <a:endParaRPr lang="en-US" altLang="zh-CN" dirty="0" smtClean="0">
              <a:solidFill>
                <a:schemeClr val="tx1"/>
              </a:solidFill>
            </a:endParaRPr>
          </a:p>
          <a:p>
            <a:pPr lvl="2">
              <a:lnSpc>
                <a:spcPct val="95000"/>
              </a:lnSpc>
              <a:spcBef>
                <a:spcPct val="30000"/>
              </a:spcBef>
              <a:buClr>
                <a:schemeClr val="accent1"/>
              </a:buClr>
              <a:buSzPct val="100000"/>
            </a:pPr>
            <a:r>
              <a:rPr lang="en-US" dirty="0">
                <a:solidFill>
                  <a:schemeClr val="tx1"/>
                </a:solidFill>
              </a:rPr>
              <a:t> </a:t>
            </a:r>
            <a:r>
              <a:rPr lang="en-US" dirty="0" smtClean="0">
                <a:solidFill>
                  <a:schemeClr val="tx1"/>
                </a:solidFill>
              </a:rPr>
              <a:t> (</a:t>
            </a:r>
            <a:r>
              <a:rPr lang="zh-CN" altLang="en-US" dirty="0" smtClean="0">
                <a:solidFill>
                  <a:schemeClr val="tx1"/>
                </a:solidFill>
              </a:rPr>
              <a:t>例如</a:t>
            </a:r>
            <a:r>
              <a:rPr lang="en-US" dirty="0" smtClean="0">
                <a:solidFill>
                  <a:schemeClr val="tx1"/>
                </a:solidFill>
              </a:rPr>
              <a:t> </a:t>
            </a:r>
            <a:r>
              <a:rPr lang="en-US" altLang="zh-CN" dirty="0" smtClean="0">
                <a:solidFill>
                  <a:schemeClr val="tx1"/>
                </a:solidFill>
              </a:rPr>
              <a:t>MIPS-</a:t>
            </a:r>
            <a:r>
              <a:rPr lang="en-US" dirty="0" smtClean="0">
                <a:solidFill>
                  <a:schemeClr val="tx1"/>
                </a:solidFill>
              </a:rPr>
              <a:t>64</a:t>
            </a:r>
            <a:r>
              <a:rPr lang="zh-CN" altLang="en-US" dirty="0" smtClean="0">
                <a:solidFill>
                  <a:schemeClr val="tx1"/>
                </a:solidFill>
              </a:rPr>
              <a:t>的速度是</a:t>
            </a:r>
            <a:r>
              <a:rPr lang="en-US" altLang="zh-CN" dirty="0" smtClean="0">
                <a:solidFill>
                  <a:schemeClr val="tx1"/>
                </a:solidFill>
              </a:rPr>
              <a:t>MIPS-32</a:t>
            </a:r>
            <a:r>
              <a:rPr lang="zh-CN" altLang="en-US" dirty="0" smtClean="0">
                <a:solidFill>
                  <a:schemeClr val="tx1"/>
                </a:solidFill>
              </a:rPr>
              <a:t>的一半</a:t>
            </a:r>
            <a:r>
              <a:rPr lang="en-US" dirty="0" smtClean="0">
                <a:solidFill>
                  <a:schemeClr val="tx1"/>
                </a:solidFill>
              </a:rPr>
              <a:t>)</a:t>
            </a:r>
            <a:endParaRPr lang="en-US" dirty="0">
              <a:solidFill>
                <a:schemeClr val="tx1"/>
              </a:solidFill>
            </a:endParaRPr>
          </a:p>
          <a:p>
            <a:pPr marL="1143000" lvl="2" indent="-228600">
              <a:lnSpc>
                <a:spcPct val="95000"/>
              </a:lnSpc>
              <a:spcBef>
                <a:spcPct val="30000"/>
              </a:spcBef>
              <a:buClr>
                <a:schemeClr val="accent1"/>
              </a:buClr>
              <a:buSzPct val="100000"/>
              <a:buFontTx/>
              <a:buChar char="-"/>
            </a:pPr>
            <a:r>
              <a:rPr lang="zh-CN" altLang="en-US" dirty="0" smtClean="0">
                <a:solidFill>
                  <a:schemeClr val="tx1"/>
                </a:solidFill>
              </a:rPr>
              <a:t>读</a:t>
            </a:r>
            <a:r>
              <a:rPr lang="en-US" altLang="zh-CN" dirty="0" smtClean="0">
                <a:solidFill>
                  <a:schemeClr val="tx1"/>
                </a:solidFill>
              </a:rPr>
              <a:t>/</a:t>
            </a:r>
            <a:r>
              <a:rPr lang="zh-CN" altLang="en-US" dirty="0" smtClean="0">
                <a:solidFill>
                  <a:schemeClr val="tx1"/>
                </a:solidFill>
              </a:rPr>
              <a:t>写端口对速度也有影响</a:t>
            </a:r>
            <a:endParaRPr lang="en-US" dirty="0">
              <a:solidFill>
                <a:schemeClr val="tx1"/>
              </a:solidFill>
            </a:endParaRPr>
          </a:p>
          <a:p>
            <a:pPr marL="742950" lvl="1" indent="-285750">
              <a:lnSpc>
                <a:spcPct val="95000"/>
              </a:lnSpc>
              <a:spcBef>
                <a:spcPct val="30000"/>
              </a:spcBef>
              <a:buClr>
                <a:schemeClr val="accent1"/>
              </a:buClr>
              <a:buSzPct val="75000"/>
              <a:buFont typeface="Monotype Sorts" pitchFamily="2" charset="2"/>
              <a:buChar char="l"/>
            </a:pPr>
            <a:r>
              <a:rPr lang="zh-CN" altLang="en-US" sz="2000" dirty="0" smtClean="0">
                <a:solidFill>
                  <a:schemeClr val="tx1"/>
                </a:solidFill>
              </a:rPr>
              <a:t>方便编译器使用</a:t>
            </a:r>
            <a:endParaRPr lang="en-US" sz="2000" dirty="0">
              <a:solidFill>
                <a:schemeClr val="tx1"/>
              </a:solidFill>
            </a:endParaRPr>
          </a:p>
          <a:p>
            <a:pPr marL="1143000" lvl="2" indent="-228600">
              <a:lnSpc>
                <a:spcPct val="95000"/>
              </a:lnSpc>
              <a:spcBef>
                <a:spcPct val="30000"/>
              </a:spcBef>
              <a:buClr>
                <a:schemeClr val="accent1"/>
              </a:buClr>
              <a:buSzPct val="100000"/>
              <a:buFontTx/>
              <a:buChar char="-"/>
            </a:pPr>
            <a:r>
              <a:rPr lang="zh-CN" altLang="en-US" dirty="0" smtClean="0">
                <a:solidFill>
                  <a:schemeClr val="tx1"/>
                </a:solidFill>
              </a:rPr>
              <a:t>例如 </a:t>
            </a:r>
            <a:r>
              <a:rPr lang="en-US" dirty="0" smtClean="0">
                <a:solidFill>
                  <a:schemeClr val="tx1"/>
                </a:solidFill>
              </a:rPr>
              <a:t>(A*B</a:t>
            </a:r>
            <a:r>
              <a:rPr lang="en-US" dirty="0">
                <a:solidFill>
                  <a:schemeClr val="tx1"/>
                </a:solidFill>
              </a:rPr>
              <a:t>) – (C*D) – (E*F) </a:t>
            </a:r>
            <a:r>
              <a:rPr lang="zh-CN" altLang="en-US" dirty="0" smtClean="0">
                <a:solidFill>
                  <a:schemeClr val="tx1"/>
                </a:solidFill>
              </a:rPr>
              <a:t>可以以任意顺序进行乘法运算</a:t>
            </a:r>
            <a:r>
              <a:rPr lang="en-US" dirty="0" smtClean="0">
                <a:solidFill>
                  <a:schemeClr val="tx1"/>
                </a:solidFill>
              </a:rPr>
              <a:t> vs </a:t>
            </a:r>
            <a:r>
              <a:rPr lang="zh-CN" altLang="en-US" dirty="0" smtClean="0">
                <a:solidFill>
                  <a:schemeClr val="tx1"/>
                </a:solidFill>
              </a:rPr>
              <a:t>栈</a:t>
            </a:r>
            <a:endParaRPr lang="en-US" dirty="0">
              <a:solidFill>
                <a:schemeClr val="tx1"/>
              </a:solidFill>
            </a:endParaRPr>
          </a:p>
          <a:p>
            <a:pPr marL="742950" lvl="1" indent="-285750">
              <a:lnSpc>
                <a:spcPct val="95000"/>
              </a:lnSpc>
              <a:spcBef>
                <a:spcPct val="30000"/>
              </a:spcBef>
              <a:buClr>
                <a:schemeClr val="accent1"/>
              </a:buClr>
              <a:buSzPct val="75000"/>
              <a:buFont typeface="Monotype Sorts" pitchFamily="2" charset="2"/>
              <a:buChar char="l"/>
            </a:pPr>
            <a:r>
              <a:rPr lang="zh-CN" altLang="en-US" sz="2000" dirty="0" smtClean="0">
                <a:solidFill>
                  <a:schemeClr val="tx1"/>
                </a:solidFill>
              </a:rPr>
              <a:t>能够存放变量</a:t>
            </a:r>
            <a:endParaRPr lang="en-US" sz="2000" b="1" dirty="0">
              <a:solidFill>
                <a:schemeClr val="tx1"/>
              </a:solidFill>
            </a:endParaRPr>
          </a:p>
          <a:p>
            <a:pPr marL="1143000" lvl="2" indent="-228600">
              <a:lnSpc>
                <a:spcPct val="95000"/>
              </a:lnSpc>
              <a:spcBef>
                <a:spcPct val="30000"/>
              </a:spcBef>
              <a:buClr>
                <a:schemeClr val="accent1"/>
              </a:buClr>
              <a:buSzPct val="100000"/>
              <a:buFontTx/>
              <a:buChar char="-"/>
            </a:pPr>
            <a:r>
              <a:rPr lang="zh-CN" altLang="en-US" dirty="0" smtClean="0">
                <a:solidFill>
                  <a:schemeClr val="tx1"/>
                </a:solidFill>
              </a:rPr>
              <a:t>提高代码密度</a:t>
            </a:r>
            <a:r>
              <a:rPr lang="en-US" altLang="zh-CN" dirty="0">
                <a:solidFill>
                  <a:schemeClr val="tx1"/>
                </a:solidFill>
              </a:rPr>
              <a:t> </a:t>
            </a:r>
            <a:r>
              <a:rPr lang="en-US" dirty="0" smtClean="0">
                <a:solidFill>
                  <a:schemeClr val="tx1"/>
                </a:solidFill>
              </a:rPr>
              <a:t>(</a:t>
            </a:r>
            <a:r>
              <a:rPr lang="zh-CN" altLang="en-US" dirty="0" smtClean="0">
                <a:solidFill>
                  <a:schemeClr val="tx1"/>
                </a:solidFill>
              </a:rPr>
              <a:t>因为相较于存储</a:t>
            </a:r>
            <a:r>
              <a:rPr lang="zh-CN" altLang="en-US" dirty="0">
                <a:solidFill>
                  <a:schemeClr val="tx1"/>
                </a:solidFill>
              </a:rPr>
              <a:t>地址，寄存器的命名使用</a:t>
            </a:r>
            <a:r>
              <a:rPr lang="zh-CN" altLang="en-US" dirty="0" smtClean="0">
                <a:solidFill>
                  <a:schemeClr val="tx1"/>
                </a:solidFill>
              </a:rPr>
              <a:t>更少的位数</a:t>
            </a:r>
            <a:r>
              <a:rPr lang="en-US" dirty="0" smtClean="0">
                <a:solidFill>
                  <a:schemeClr val="tx1"/>
                </a:solidFill>
              </a:rPr>
              <a:t>)</a:t>
            </a:r>
            <a:r>
              <a:rPr lang="en-US" b="1" dirty="0" smtClean="0">
                <a:solidFill>
                  <a:schemeClr val="tx1"/>
                </a:solidFill>
              </a:rPr>
              <a:t> </a:t>
            </a:r>
            <a:endParaRPr lang="en-US" dirty="0">
              <a:solidFill>
                <a:schemeClr val="tx1"/>
              </a:solidFill>
            </a:endParaRPr>
          </a:p>
        </p:txBody>
      </p:sp>
      <p:sp>
        <p:nvSpPr>
          <p:cNvPr id="578604" name="Rectangle 44"/>
          <p:cNvSpPr>
            <a:spLocks noChangeArrowheads="1"/>
          </p:cNvSpPr>
          <p:nvPr/>
        </p:nvSpPr>
        <p:spPr bwMode="auto">
          <a:xfrm>
            <a:off x="6705600" y="3505200"/>
            <a:ext cx="1600200" cy="284163"/>
          </a:xfrm>
          <a:prstGeom prst="rect">
            <a:avLst/>
          </a:prstGeom>
          <a:noFill/>
          <a:ln w="12700">
            <a:noFill/>
            <a:miter lim="800000"/>
          </a:ln>
          <a:effectLst/>
        </p:spPr>
        <p:txBody>
          <a:bodyPr lIns="63500" tIns="25400" rIns="63500" bIns="25400">
            <a:spAutoFit/>
          </a:bodyPr>
          <a:lstStyle/>
          <a:p>
            <a:pPr algn="ctr">
              <a:lnSpc>
                <a:spcPct val="85000"/>
              </a:lnSpc>
            </a:pPr>
            <a:r>
              <a:rPr lang="en-US">
                <a:solidFill>
                  <a:schemeClr val="tx1"/>
                </a:solidFill>
              </a:rPr>
              <a:t>write control</a:t>
            </a:r>
            <a:endParaRPr lang="en-US">
              <a:solidFill>
                <a:schemeClr val="tx1"/>
              </a:solidFill>
            </a:endParaRPr>
          </a:p>
        </p:txBody>
      </p:sp>
      <p:sp>
        <p:nvSpPr>
          <p:cNvPr id="578605" name="Line 45"/>
          <p:cNvSpPr>
            <a:spLocks noChangeShapeType="1"/>
          </p:cNvSpPr>
          <p:nvPr/>
        </p:nvSpPr>
        <p:spPr bwMode="auto">
          <a:xfrm flipV="1">
            <a:off x="7162800" y="3200400"/>
            <a:ext cx="0" cy="304800"/>
          </a:xfrm>
          <a:prstGeom prst="line">
            <a:avLst/>
          </a:prstGeom>
          <a:noFill/>
          <a:ln w="12700">
            <a:solidFill>
              <a:schemeClr val="tx1"/>
            </a:solidFill>
            <a:rou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78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6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dirty="0" smtClean="0">
                <a:latin typeface="宋体" panose="02010600030101010101" pitchFamily="2" charset="-122"/>
                <a:ea typeface="宋体" panose="02010600030101010101" pitchFamily="2" charset="-122"/>
              </a:rPr>
              <a:t>MIPS </a:t>
            </a:r>
            <a:r>
              <a:rPr lang="zh-CN" altLang="en-US" dirty="0" smtClean="0">
                <a:latin typeface="宋体" panose="02010600030101010101" pitchFamily="2" charset="-122"/>
                <a:ea typeface="宋体" panose="02010600030101010101" pitchFamily="2" charset="-122"/>
              </a:rPr>
              <a:t>汇编语言的寄存器约定</a:t>
            </a:r>
            <a:endParaRPr lang="en-US" dirty="0">
              <a:latin typeface="宋体" panose="02010600030101010101" pitchFamily="2" charset="-122"/>
              <a:ea typeface="宋体" panose="02010600030101010101" pitchFamily="2" charset="-122"/>
            </a:endParaRPr>
          </a:p>
        </p:txBody>
      </p:sp>
      <p:graphicFrame>
        <p:nvGraphicFramePr>
          <p:cNvPr id="747611" name="Group 91"/>
          <p:cNvGraphicFramePr>
            <a:graphicFrameLocks noGrp="1"/>
          </p:cNvGraphicFramePr>
          <p:nvPr>
            <p:ph type="tbl" idx="1"/>
          </p:nvPr>
        </p:nvGraphicFramePr>
        <p:xfrm>
          <a:off x="685800" y="990600"/>
          <a:ext cx="7848600" cy="5376672"/>
        </p:xfrm>
        <a:graphic>
          <a:graphicData uri="http://schemas.openxmlformats.org/drawingml/2006/table">
            <a:tbl>
              <a:tblPr/>
              <a:tblGrid>
                <a:gridCol w="1524000"/>
                <a:gridCol w="1447800"/>
                <a:gridCol w="3352800"/>
                <a:gridCol w="1524000"/>
              </a:tblGrid>
              <a:tr h="21748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Arial" panose="020B0604020202020204" pitchFamily="34" charset="0"/>
                        </a:rPr>
                        <a:t>名称</a:t>
                      </a:r>
                      <a:endParaRPr kumimoji="0" lang="en-US" sz="2400" b="1"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Arial" panose="020B0604020202020204" pitchFamily="34" charset="0"/>
                        </a:rPr>
                        <a:t>寄存器号</a:t>
                      </a:r>
                      <a:endParaRPr kumimoji="0" lang="en-US" sz="2400" b="1"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Arial" panose="020B0604020202020204" pitchFamily="34" charset="0"/>
                        </a:rPr>
                        <a:t>用途</a:t>
                      </a:r>
                      <a:endParaRPr kumimoji="0" lang="en-US" sz="2400" b="1"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Arial" panose="020B0604020202020204" pitchFamily="34" charset="0"/>
                        </a:rPr>
                        <a:t>调用时是否保存？</a:t>
                      </a:r>
                      <a:endParaRPr kumimoji="0" lang="en-US" sz="2400" b="1"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$zero</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常数</a:t>
                      </a:r>
                      <a:r>
                        <a:rPr kumimoji="0" lang="en-US" sz="2400" b="0" i="0" u="none" strike="noStrike" cap="none" normalizeH="0" baseline="0" dirty="0" smtClean="0">
                          <a:ln>
                            <a:noFill/>
                          </a:ln>
                          <a:solidFill>
                            <a:schemeClr val="tx1"/>
                          </a:solidFill>
                          <a:effectLst/>
                          <a:latin typeface="Arial" panose="020B0604020202020204" pitchFamily="34" charset="0"/>
                        </a:rPr>
                        <a:t>0 (</a:t>
                      </a:r>
                      <a:r>
                        <a:rPr kumimoji="0" lang="en-US" sz="2400" b="0" i="0" u="none" strike="noStrike" cap="none" normalizeH="0" baseline="0" dirty="0" smtClean="0">
                          <a:ln>
                            <a:noFill/>
                          </a:ln>
                          <a:solidFill>
                            <a:schemeClr val="accent2"/>
                          </a:solidFill>
                          <a:effectLst/>
                          <a:latin typeface="Arial" panose="020B0604020202020204" pitchFamily="34" charset="0"/>
                        </a:rPr>
                        <a:t>hardware</a:t>
                      </a:r>
                      <a:r>
                        <a:rPr kumimoji="0" lang="en-US" sz="2400" b="0" i="0" u="none" strike="noStrike" cap="none" normalizeH="0" baseline="0" dirty="0" smtClean="0">
                          <a:ln>
                            <a:noFill/>
                          </a:ln>
                          <a:solidFill>
                            <a:schemeClr val="tx1"/>
                          </a:solidFill>
                          <a:effectLst/>
                          <a:latin typeface="Arial" panose="020B0604020202020204" pitchFamily="34" charset="0"/>
                        </a:rPr>
                        <a:t>)</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不适用</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$at</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为汇编程序保留</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不适用</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$v0 - $v1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2-3</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计算结果和表达式求值</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否</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$a0 - $a3</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参数</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accent1"/>
                          </a:solidFill>
                          <a:effectLst/>
                          <a:latin typeface="Arial" panose="020B0604020202020204" pitchFamily="34" charset="0"/>
                        </a:rPr>
                        <a:t>是</a:t>
                      </a:r>
                      <a:endParaRPr kumimoji="0" lang="en-US" sz="2400" b="0" i="0" u="none" strike="noStrike" cap="none" normalizeH="0" baseline="0" dirty="0" smtClean="0">
                        <a:ln>
                          <a:noFill/>
                        </a:ln>
                        <a:solidFill>
                          <a:schemeClr val="accent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$t0 - $t7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8-15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临时变量</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否</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$s0 - $s7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16-23</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保留寄存器</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accent1"/>
                          </a:solidFill>
                          <a:effectLst/>
                          <a:latin typeface="Arial" panose="020B0604020202020204" pitchFamily="34" charset="0"/>
                        </a:rPr>
                        <a:t>是</a:t>
                      </a:r>
                      <a:endParaRPr kumimoji="0" lang="en-US" sz="2400" b="0" i="0" u="none" strike="noStrike" cap="none" normalizeH="0" baseline="0" dirty="0" smtClean="0">
                        <a:ln>
                          <a:noFill/>
                        </a:ln>
                        <a:solidFill>
                          <a:schemeClr val="accent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$t8 - $t9</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24-25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更多临时变量</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否</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$gp</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28</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全局指针</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accent1"/>
                          </a:solidFill>
                          <a:effectLst/>
                          <a:latin typeface="Arial" panose="020B0604020202020204" pitchFamily="34" charset="0"/>
                        </a:rPr>
                        <a:t>是</a:t>
                      </a:r>
                      <a:endParaRPr kumimoji="0" lang="en-US" sz="2400" b="0" i="0" u="none" strike="noStrike" cap="none" normalizeH="0" baseline="0" dirty="0" smtClean="0">
                        <a:ln>
                          <a:noFill/>
                        </a:ln>
                        <a:solidFill>
                          <a:schemeClr val="accent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$sp</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29</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栈指针</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accent1"/>
                          </a:solidFill>
                          <a:effectLst/>
                          <a:latin typeface="Arial" panose="020B0604020202020204" pitchFamily="34" charset="0"/>
                        </a:rPr>
                        <a:t>是</a:t>
                      </a:r>
                      <a:endParaRPr kumimoji="0" lang="en-US" sz="2400" b="0" i="0" u="none" strike="noStrike" cap="none" normalizeH="0" baseline="0" dirty="0" smtClean="0">
                        <a:ln>
                          <a:noFill/>
                        </a:ln>
                        <a:solidFill>
                          <a:schemeClr val="accent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$fp</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帧指针</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accent1"/>
                          </a:solidFill>
                          <a:effectLst/>
                          <a:latin typeface="Arial" panose="020B0604020202020204" pitchFamily="34" charset="0"/>
                        </a:rPr>
                        <a:t>是</a:t>
                      </a:r>
                      <a:endParaRPr kumimoji="0" lang="en-US" sz="2400" b="0" i="0" u="none" strike="noStrike" cap="none" normalizeH="0" baseline="0" dirty="0" smtClean="0">
                        <a:ln>
                          <a:noFill/>
                        </a:ln>
                        <a:solidFill>
                          <a:schemeClr val="accent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$ra</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rPr>
                        <a:t>返回地址</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accent2"/>
                          </a:solidFill>
                          <a:effectLst/>
                          <a:latin typeface="Arial" panose="020B0604020202020204" pitchFamily="34" charset="0"/>
                        </a:rPr>
                        <a:t>hardware</a:t>
                      </a:r>
                      <a:r>
                        <a:rPr kumimoji="0" lang="en-US" sz="2400" b="0" i="0" u="none" strike="noStrike" cap="none" normalizeH="0" baseline="0" dirty="0" smtClean="0">
                          <a:ln>
                            <a:noFill/>
                          </a:ln>
                          <a:solidFill>
                            <a:schemeClr val="tx1"/>
                          </a:solidFill>
                          <a:effectLst/>
                          <a:latin typeface="Arial" panose="020B0604020202020204" pitchFamily="34" charset="0"/>
                        </a:rPr>
                        <a:t>)</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400" b="0" i="0" u="none" strike="noStrike" cap="none" normalizeH="0" baseline="0" dirty="0" smtClean="0">
                          <a:ln>
                            <a:noFill/>
                          </a:ln>
                          <a:solidFill>
                            <a:schemeClr val="accent1"/>
                          </a:solidFill>
                          <a:effectLst/>
                          <a:latin typeface="Arial" panose="020B0604020202020204" pitchFamily="34" charset="0"/>
                        </a:rPr>
                        <a:t>是</a:t>
                      </a:r>
                      <a:endParaRPr kumimoji="0" lang="en-US" sz="2400" b="0" i="0" u="none" strike="noStrike" cap="none" normalizeH="0" baseline="0" dirty="0" smtClean="0">
                        <a:ln>
                          <a:noFill/>
                        </a:ln>
                        <a:solidFill>
                          <a:schemeClr val="accent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533400" y="304800"/>
            <a:ext cx="7924800" cy="426142"/>
          </a:xfrm>
        </p:spPr>
        <p:txBody>
          <a:bodyPr/>
          <a:lstStyle/>
          <a:p>
            <a:r>
              <a:rPr lang="en-US" dirty="0">
                <a:latin typeface="宋体" panose="02010600030101010101" pitchFamily="2" charset="-122"/>
                <a:ea typeface="宋体" panose="02010600030101010101" pitchFamily="2" charset="-122"/>
              </a:rPr>
              <a:t>MIPS </a:t>
            </a:r>
            <a:r>
              <a:rPr lang="zh-CN" altLang="en-US" dirty="0" smtClean="0">
                <a:latin typeface="宋体" panose="02010600030101010101" pitchFamily="2" charset="-122"/>
                <a:ea typeface="宋体" panose="02010600030101010101" pitchFamily="2" charset="-122"/>
              </a:rPr>
              <a:t>存储器访问指令</a:t>
            </a:r>
            <a:endParaRPr lang="en-US" dirty="0">
              <a:latin typeface="宋体" panose="02010600030101010101" pitchFamily="2" charset="-122"/>
              <a:ea typeface="宋体" panose="02010600030101010101" pitchFamily="2" charset="-122"/>
            </a:endParaRPr>
          </a:p>
        </p:txBody>
      </p:sp>
      <p:sp>
        <p:nvSpPr>
          <p:cNvPr id="585731" name="Rectangle 3"/>
          <p:cNvSpPr>
            <a:spLocks noGrp="1" noChangeArrowheads="1"/>
          </p:cNvSpPr>
          <p:nvPr>
            <p:ph type="body" idx="1"/>
          </p:nvPr>
        </p:nvSpPr>
        <p:spPr>
          <a:xfrm>
            <a:off x="533400" y="914400"/>
            <a:ext cx="8229600" cy="2433487"/>
          </a:xfrm>
        </p:spPr>
        <p:txBody>
          <a:bodyPr/>
          <a:lstStyle/>
          <a:p>
            <a:r>
              <a:rPr lang="en-US" dirty="0"/>
              <a:t>MIPS </a:t>
            </a:r>
            <a:r>
              <a:rPr lang="zh-CN" altLang="en-US" dirty="0" smtClean="0"/>
              <a:t>有两个基本的数据传输指令，用于访问存储器</a:t>
            </a:r>
            <a:endParaRPr lang="en-US" dirty="0" smtClean="0"/>
          </a:p>
          <a:p>
            <a:pPr algn="ctr">
              <a:buFont typeface="Wingdings" panose="05000000000000000000" pitchFamily="2" charset="2"/>
              <a:buNone/>
            </a:pPr>
            <a:r>
              <a:rPr lang="en-US" dirty="0" err="1" smtClean="0">
                <a:latin typeface="Courier New" panose="02070309020205020404" pitchFamily="49" charset="0"/>
              </a:rPr>
              <a:t>lw</a:t>
            </a:r>
            <a:r>
              <a:rPr lang="en-US" dirty="0" smtClean="0">
                <a:latin typeface="Courier New" panose="02070309020205020404" pitchFamily="49" charset="0"/>
              </a:rPr>
              <a:t>	$t0, 4($s3)  #</a:t>
            </a:r>
            <a:r>
              <a:rPr lang="zh-CN" altLang="en-US" dirty="0" smtClean="0">
                <a:latin typeface="Courier New" panose="02070309020205020404" pitchFamily="49" charset="0"/>
              </a:rPr>
              <a:t>从内存中取字</a:t>
            </a:r>
            <a:endParaRPr lang="en-US" dirty="0" smtClean="0">
              <a:latin typeface="Courier New" panose="02070309020205020404" pitchFamily="49" charset="0"/>
            </a:endParaRPr>
          </a:p>
          <a:p>
            <a:pPr algn="ctr">
              <a:buFont typeface="Wingdings" panose="05000000000000000000" pitchFamily="2" charset="2"/>
              <a:buNone/>
            </a:pPr>
            <a:r>
              <a:rPr lang="en-US" dirty="0" err="1" smtClean="0">
                <a:latin typeface="Courier New" panose="02070309020205020404" pitchFamily="49" charset="0"/>
              </a:rPr>
              <a:t>sw</a:t>
            </a:r>
            <a:r>
              <a:rPr lang="en-US" dirty="0">
                <a:latin typeface="Courier New" panose="02070309020205020404" pitchFamily="49" charset="0"/>
              </a:rPr>
              <a:t>	$t0, 8($s3)  </a:t>
            </a:r>
            <a:r>
              <a:rPr lang="en-US" dirty="0" smtClean="0">
                <a:latin typeface="Courier New" panose="02070309020205020404" pitchFamily="49" charset="0"/>
              </a:rPr>
              <a:t>#</a:t>
            </a:r>
            <a:r>
              <a:rPr lang="zh-CN" altLang="en-US" dirty="0" smtClean="0">
                <a:latin typeface="Courier New" panose="02070309020205020404" pitchFamily="49" charset="0"/>
              </a:rPr>
              <a:t>存字到内存中</a:t>
            </a:r>
            <a:endParaRPr lang="en-US" dirty="0">
              <a:latin typeface="Courier New" panose="02070309020205020404" pitchFamily="49" charset="0"/>
            </a:endParaRPr>
          </a:p>
          <a:p>
            <a:r>
              <a:rPr lang="zh-CN" altLang="en-US" dirty="0" smtClean="0"/>
              <a:t>数据通过</a:t>
            </a:r>
            <a:r>
              <a:rPr lang="en-US" altLang="zh-CN" dirty="0" err="1" smtClean="0"/>
              <a:t>lw</a:t>
            </a:r>
            <a:r>
              <a:rPr lang="zh-CN" altLang="en-US" dirty="0" smtClean="0"/>
              <a:t>从内存中取出到寄存器中，或通过</a:t>
            </a:r>
            <a:r>
              <a:rPr lang="en-US" altLang="zh-CN" dirty="0" err="1" smtClean="0"/>
              <a:t>sw</a:t>
            </a:r>
            <a:r>
              <a:rPr lang="zh-CN" altLang="en-US" dirty="0" smtClean="0"/>
              <a:t>从寄存器中取出到内存中</a:t>
            </a:r>
            <a:r>
              <a:rPr lang="en-US" dirty="0" smtClean="0"/>
              <a:t> </a:t>
            </a:r>
            <a:r>
              <a:rPr lang="en-US" dirty="0"/>
              <a:t>– a 5 bit </a:t>
            </a:r>
            <a:r>
              <a:rPr lang="en-US" dirty="0" smtClean="0"/>
              <a:t>address</a:t>
            </a:r>
            <a:endParaRPr lang="en-US" dirty="0"/>
          </a:p>
        </p:txBody>
      </p:sp>
      <p:sp>
        <p:nvSpPr>
          <p:cNvPr id="4" name="Rectangle 3"/>
          <p:cNvSpPr txBox="1">
            <a:spLocks noChangeArrowheads="1"/>
          </p:cNvSpPr>
          <p:nvPr/>
        </p:nvSpPr>
        <p:spPr bwMode="auto">
          <a:xfrm>
            <a:off x="457200" y="4114800"/>
            <a:ext cx="8229600" cy="1030026"/>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Char char="q"/>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主存地址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32 </a:t>
            </a:r>
            <a:r>
              <a:rPr lang="zh-CN" altLang="en-US" sz="2400" kern="0" dirty="0" smtClean="0">
                <a:solidFill>
                  <a:schemeClr val="tx1"/>
                </a:solidFill>
                <a:latin typeface="+mn-lt"/>
              </a:rPr>
              <a:t>位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等于</a:t>
            </a:r>
            <a:r>
              <a:rPr kumimoji="0" lang="zh-CN" altLang="en-US" sz="2400" b="0" i="0" u="none" strike="noStrike" kern="0" cap="none" spc="0" normalizeH="0" baseline="0" noProof="0" dirty="0" smtClean="0">
                <a:ln>
                  <a:noFill/>
                </a:ln>
                <a:effectLst/>
                <a:uLnTx/>
                <a:uFillTx/>
                <a:latin typeface="+mn-lt"/>
                <a:ea typeface="+mn-ea"/>
                <a:cs typeface="+mn-cs"/>
              </a:rPr>
              <a:t>基址寄存器</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中的内容</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effectLst/>
                <a:uLnTx/>
                <a:uFillTx/>
                <a:latin typeface="+mn-lt"/>
                <a:ea typeface="+mn-ea"/>
                <a:cs typeface="+mn-cs"/>
              </a:rPr>
              <a:t>偏移量</a:t>
            </a:r>
            <a:endParaRPr kumimoji="0" lang="en-US" sz="2400" b="0" i="0" u="none" strike="noStrike" kern="0" cap="none" spc="0" normalizeH="0" baseline="0" noProof="0" dirty="0" smtClean="0">
              <a:ln>
                <a:noFill/>
              </a:ln>
              <a:effectLst/>
              <a:uLnTx/>
              <a:uFillTx/>
              <a:latin typeface="+mn-lt"/>
              <a:ea typeface="+mn-ea"/>
              <a:cs typeface="+mn-cs"/>
            </a:endParaRPr>
          </a:p>
          <a:p>
            <a:pPr marL="741680" marR="0" lvl="1" indent="-246380" algn="l" defTabSz="914400" rtl="0" eaLnBrk="0" fontAlgn="base" latinLnBrk="0" hangingPunct="0">
              <a:lnSpc>
                <a:spcPct val="85000"/>
              </a:lnSpc>
              <a:spcBef>
                <a:spcPct val="40000"/>
              </a:spcBef>
              <a:spcAft>
                <a:spcPct val="0"/>
              </a:spcAft>
              <a:buClr>
                <a:schemeClr val="accent1"/>
              </a:buClr>
              <a:buSzPct val="75000"/>
              <a:buFont typeface="Monotype Sorts" pitchFamily="2" charset="2"/>
              <a:buChar char="l"/>
              <a:defRPr/>
            </a:pPr>
            <a:r>
              <a:rPr kumimoji="0" lang="en-US" sz="2000" b="0" i="0" u="none" strike="noStrike" kern="0" cap="none" spc="0" normalizeH="0" baseline="0" noProof="0" dirty="0" smtClean="0">
                <a:ln>
                  <a:noFill/>
                </a:ln>
                <a:solidFill>
                  <a:schemeClr val="tx1"/>
                </a:solidFill>
                <a:effectLst/>
                <a:uLnTx/>
                <a:uFillTx/>
                <a:latin typeface="+mn-lt"/>
              </a:rPr>
              <a:t>16</a:t>
            </a:r>
            <a:r>
              <a:rPr kumimoji="0" lang="zh-CN" altLang="en-US" sz="2000" b="0" i="0" u="none" strike="noStrike" kern="0" cap="none" spc="0" normalizeH="0" baseline="0" noProof="0" dirty="0" smtClean="0">
                <a:ln>
                  <a:noFill/>
                </a:ln>
                <a:solidFill>
                  <a:schemeClr val="tx1"/>
                </a:solidFill>
                <a:effectLst/>
                <a:uLnTx/>
                <a:uFillTx/>
                <a:latin typeface="+mn-lt"/>
              </a:rPr>
              <a:t>位字段意味着内存访问空间为</a:t>
            </a:r>
            <a:r>
              <a:rPr kumimoji="0" lang="en-US" sz="2000" b="0" i="0" u="none" strike="noStrike" kern="0" cap="none" spc="0" normalizeH="0" baseline="0" noProof="0" dirty="0" smtClean="0">
                <a:ln>
                  <a:noFill/>
                </a:ln>
                <a:solidFill>
                  <a:schemeClr val="tx1"/>
                </a:solidFill>
                <a:effectLst/>
                <a:uLnTx/>
                <a:uFillTx/>
                <a:latin typeface="+mn-lt"/>
                <a:sym typeface="Symbol" panose="05050102010706020507" pitchFamily="18" charset="2"/>
              </a:rPr>
              <a:t></a:t>
            </a:r>
            <a:r>
              <a:rPr kumimoji="0" lang="en-US" sz="2000" b="0" i="0" u="none" strike="noStrike" kern="0" cap="none" spc="0" normalizeH="0" baseline="0" noProof="0" dirty="0" smtClean="0">
                <a:ln>
                  <a:noFill/>
                </a:ln>
                <a:solidFill>
                  <a:schemeClr val="tx1"/>
                </a:solidFill>
                <a:effectLst/>
                <a:uLnTx/>
                <a:uFillTx/>
                <a:latin typeface="+mn-lt"/>
              </a:rPr>
              <a:t>2</a:t>
            </a:r>
            <a:r>
              <a:rPr kumimoji="0" lang="en-US" sz="2000" b="0" i="0" u="none" strike="noStrike" kern="0" cap="none" spc="0" normalizeH="0" baseline="30000" noProof="0" dirty="0" smtClean="0">
                <a:ln>
                  <a:noFill/>
                </a:ln>
                <a:solidFill>
                  <a:schemeClr val="tx1"/>
                </a:solidFill>
                <a:effectLst/>
                <a:uLnTx/>
                <a:uFillTx/>
                <a:latin typeface="+mn-lt"/>
              </a:rPr>
              <a:t>13</a:t>
            </a:r>
            <a:r>
              <a:rPr kumimoji="0" lang="en-US" sz="2000" b="0" i="0" u="none" strike="noStrike" kern="0" cap="none" spc="0" normalizeH="0" baseline="0" noProof="0" dirty="0" smtClean="0">
                <a:ln>
                  <a:noFill/>
                </a:ln>
                <a:solidFill>
                  <a:schemeClr val="tx1"/>
                </a:solidFill>
                <a:effectLst/>
                <a:uLnTx/>
                <a:uFillTx/>
                <a:latin typeface="+mn-lt"/>
              </a:rPr>
              <a:t> or 8,192 </a:t>
            </a:r>
            <a:r>
              <a:rPr kumimoji="0" lang="zh-CN" altLang="en-US" sz="2000" b="0" i="0" u="none" strike="noStrike" kern="0" cap="none" spc="0" normalizeH="0" baseline="0" noProof="0" dirty="0" smtClean="0">
                <a:ln>
                  <a:noFill/>
                </a:ln>
                <a:solidFill>
                  <a:schemeClr val="tx1"/>
                </a:solidFill>
                <a:effectLst/>
                <a:uLnTx/>
                <a:uFillTx/>
                <a:latin typeface="+mn-lt"/>
              </a:rPr>
              <a:t>字 </a:t>
            </a:r>
            <a:r>
              <a:rPr kumimoji="0" lang="en-US" sz="2000" b="0" i="0" u="none" strike="noStrike" kern="0" cap="none" spc="0" normalizeH="0" baseline="0" noProof="0" dirty="0" smtClean="0">
                <a:ln>
                  <a:noFill/>
                </a:ln>
                <a:solidFill>
                  <a:schemeClr val="tx1"/>
                </a:solidFill>
                <a:effectLst/>
                <a:uLnTx/>
                <a:uFillTx/>
                <a:latin typeface="+mn-lt"/>
              </a:rPr>
              <a:t>(</a:t>
            </a:r>
            <a:r>
              <a:rPr kumimoji="0" lang="en-US" sz="2000" b="0" i="0" u="none" strike="noStrike" kern="0" cap="none" spc="0" normalizeH="0" baseline="0" noProof="0" dirty="0" smtClean="0">
                <a:ln>
                  <a:noFill/>
                </a:ln>
                <a:solidFill>
                  <a:schemeClr val="tx1"/>
                </a:solidFill>
                <a:effectLst/>
                <a:uLnTx/>
                <a:uFillTx/>
                <a:latin typeface="+mn-lt"/>
                <a:sym typeface="Symbol" panose="05050102010706020507" pitchFamily="18" charset="2"/>
              </a:rPr>
              <a:t></a:t>
            </a:r>
            <a:r>
              <a:rPr kumimoji="0" lang="en-US" sz="2000" b="0" i="0" u="none" strike="noStrike" kern="0" cap="none" spc="0" normalizeH="0" baseline="0" noProof="0" dirty="0" smtClean="0">
                <a:ln>
                  <a:noFill/>
                </a:ln>
                <a:solidFill>
                  <a:schemeClr val="tx1"/>
                </a:solidFill>
                <a:effectLst/>
                <a:uLnTx/>
                <a:uFillTx/>
                <a:latin typeface="+mn-lt"/>
              </a:rPr>
              <a:t>2</a:t>
            </a:r>
            <a:r>
              <a:rPr kumimoji="0" lang="en-US" sz="2000" b="0" i="0" u="none" strike="noStrike" kern="0" cap="none" spc="0" normalizeH="0" baseline="30000" noProof="0" dirty="0" smtClean="0">
                <a:ln>
                  <a:noFill/>
                </a:ln>
                <a:solidFill>
                  <a:schemeClr val="tx1"/>
                </a:solidFill>
                <a:effectLst/>
                <a:uLnTx/>
                <a:uFillTx/>
                <a:latin typeface="+mn-lt"/>
              </a:rPr>
              <a:t>15</a:t>
            </a:r>
            <a:r>
              <a:rPr kumimoji="0" lang="en-US" sz="2000" b="0" i="0" u="none" strike="noStrike" kern="0" cap="none" spc="0" normalizeH="0" baseline="0" noProof="0" dirty="0" smtClean="0">
                <a:ln>
                  <a:noFill/>
                </a:ln>
                <a:solidFill>
                  <a:schemeClr val="tx1"/>
                </a:solidFill>
                <a:effectLst/>
                <a:uLnTx/>
                <a:uFillTx/>
                <a:latin typeface="+mn-lt"/>
              </a:rPr>
              <a:t> or 32,768 </a:t>
            </a:r>
            <a:r>
              <a:rPr kumimoji="0" lang="zh-CN" altLang="en-US" sz="2000" b="0" i="0" u="none" strike="noStrike" kern="0" cap="none" spc="0" normalizeH="0" baseline="0" noProof="0" dirty="0" smtClean="0">
                <a:ln>
                  <a:noFill/>
                </a:ln>
                <a:solidFill>
                  <a:schemeClr val="tx1"/>
                </a:solidFill>
                <a:effectLst/>
                <a:uLnTx/>
                <a:uFillTx/>
                <a:latin typeface="+mn-lt"/>
              </a:rPr>
              <a:t>字节</a:t>
            </a:r>
            <a:r>
              <a:rPr kumimoji="0" lang="en-US" sz="2000" b="0" i="0" u="none" strike="noStrike" kern="0" cap="none" spc="0" normalizeH="0" baseline="0" noProof="0" dirty="0" smtClean="0">
                <a:ln>
                  <a:noFill/>
                </a:ln>
                <a:solidFill>
                  <a:schemeClr val="tx1"/>
                </a:solidFill>
                <a:effectLst/>
                <a:uLnTx/>
                <a:uFillTx/>
                <a:latin typeface="+mn-lt"/>
              </a:rPr>
              <a:t>) </a:t>
            </a:r>
            <a:endParaRPr kumimoji="0" lang="en-US" sz="2000" b="0" i="0" u="none" strike="noStrike" kern="0" cap="none" spc="0" normalizeH="0" baseline="0" noProof="0" dirty="0">
              <a:ln>
                <a:noFill/>
              </a:ln>
              <a:solidFill>
                <a:schemeClr val="tx1"/>
              </a:solidFill>
              <a:effectLst/>
              <a:uLnTx/>
              <a:uFillTx/>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p="http://schemas.openxmlformats.org/presentationml/2006/main">
  <p:tag name="_INSTRUCTOR VIEW19C14C36-AC8E-43BC-9DB6-C2AAF774C7DC|PANE__TAG" val="_"/>
</p:tagLst>
</file>

<file path=ppt/tags/tag10.xml><?xml version="1.0" encoding="utf-8"?>
<p:tagLst xmlns:p="http://schemas.openxmlformats.org/presentationml/2006/main">
  <p:tag name="_INSTRUCTOR VIEW19C14C36-AC8E-43BC-9DB6-C2AAF774C7DC|PANE__TAG" val="_"/>
</p:tagLst>
</file>

<file path=ppt/tags/tag11.xml><?xml version="1.0" encoding="utf-8"?>
<p:tagLst xmlns:p="http://schemas.openxmlformats.org/presentationml/2006/main">
  <p:tag name="_INSTRUCTOR VIEW19C14C36-AC8E-43BC-9DB6-C2AAF774C7DC|PANE__TAG" val="_"/>
</p:tagLst>
</file>

<file path=ppt/tags/tag12.xml><?xml version="1.0" encoding="utf-8"?>
<p:tagLst xmlns:p="http://schemas.openxmlformats.org/presentationml/2006/main">
  <p:tag name="_INSTRUCTOR VIEW19C14C36-AC8E-43BC-9DB6-C2AAF774C7DC|PANE__TAG" val="_"/>
</p:tagLst>
</file>

<file path=ppt/tags/tag13.xml><?xml version="1.0" encoding="utf-8"?>
<p:tagLst xmlns:p="http://schemas.openxmlformats.org/presentationml/2006/main">
  <p:tag name="_INSTRUCTOR VIEW19C14C36-AC8E-43BC-9DB6-C2AAF774C7DC|PANE__TAG" val="_"/>
</p:tagLst>
</file>

<file path=ppt/tags/tag14.xml><?xml version="1.0" encoding="utf-8"?>
<p:tagLst xmlns:p="http://schemas.openxmlformats.org/presentationml/2006/main">
  <p:tag name="_INSTRUCTOR VIEW19C14C36-AC8E-43BC-9DB6-C2AAF774C7DC|PANE__TAG" val="_"/>
</p:tagLst>
</file>

<file path=ppt/tags/tag15.xml><?xml version="1.0" encoding="utf-8"?>
<p:tagLst xmlns:p="http://schemas.openxmlformats.org/presentationml/2006/main">
  <p:tag name="_INSTRUCTOR VIEW19C14C36-AC8E-43BC-9DB6-C2AAF774C7DC|PANE__TAG" val="_"/>
</p:tagLst>
</file>

<file path=ppt/tags/tag16.xml><?xml version="1.0" encoding="utf-8"?>
<p:tagLst xmlns:p="http://schemas.openxmlformats.org/presentationml/2006/main">
  <p:tag name="_INSTRUCTOR VIEW19C14C36-AC8E-43BC-9DB6-C2AAF774C7DC|PANE__TAG" val="_"/>
</p:tagLst>
</file>

<file path=ppt/tags/tag17.xml><?xml version="1.0" encoding="utf-8"?>
<p:tagLst xmlns:p="http://schemas.openxmlformats.org/presentationml/2006/main">
  <p:tag name="_INSTRUCTOR VIEW19C14C36-AC8E-43BC-9DB6-C2AAF774C7DC|PANE__TAG" val="_"/>
</p:tagLst>
</file>

<file path=ppt/tags/tag18.xml><?xml version="1.0" encoding="utf-8"?>
<p:tagLst xmlns:p="http://schemas.openxmlformats.org/presentationml/2006/main">
  <p:tag name="_INSTRUCTOR VIEW19C14C36-AC8E-43BC-9DB6-C2AAF774C7DC|PANE__TAG" val="_"/>
</p:tagLst>
</file>

<file path=ppt/tags/tag19.xml><?xml version="1.0" encoding="utf-8"?>
<p:tagLst xmlns:p="http://schemas.openxmlformats.org/presentationml/2006/main">
  <p:tag name="_INSTRUCTOR VIEW19C14C36-AC8E-43BC-9DB6-C2AAF774C7DC|PANE__TAG" val="_"/>
</p:tagLst>
</file>

<file path=ppt/tags/tag2.xml><?xml version="1.0" encoding="utf-8"?>
<p:tagLst xmlns:p="http://schemas.openxmlformats.org/presentationml/2006/main">
  <p:tag name="_INSTRUCTOR VIEW19C14C36-AC8E-43BC-9DB6-C2AAF774C7DC|PANE__TAG" val="_"/>
</p:tagLst>
</file>

<file path=ppt/tags/tag20.xml><?xml version="1.0" encoding="utf-8"?>
<p:tagLst xmlns:p="http://schemas.openxmlformats.org/presentationml/2006/main">
  <p:tag name="_INSTRUCTOR VIEW19C14C36-AC8E-43BC-9DB6-C2AAF774C7DC|PANE__TAG" val="_"/>
</p:tagLst>
</file>

<file path=ppt/tags/tag21.xml><?xml version="1.0" encoding="utf-8"?>
<p:tagLst xmlns:p="http://schemas.openxmlformats.org/presentationml/2006/main">
  <p:tag name="_INSTRUCTOR VIEW19C14C36-AC8E-43BC-9DB6-C2AAF774C7DC|PANE__TAG" val="_"/>
</p:tagLst>
</file>

<file path=ppt/tags/tag22.xml><?xml version="1.0" encoding="utf-8"?>
<p:tagLst xmlns:p="http://schemas.openxmlformats.org/presentationml/2006/main">
  <p:tag name="_INSTRUCTOR VIEW19C14C36-AC8E-43BC-9DB6-C2AAF774C7DC|PANE__TAG" val="_"/>
</p:tagLst>
</file>

<file path=ppt/tags/tag3.xml><?xml version="1.0" encoding="utf-8"?>
<p:tagLst xmlns:p="http://schemas.openxmlformats.org/presentationml/2006/main">
  <p:tag name="_INSTRUCTOR VIEW19C14C36-AC8E-43BC-9DB6-C2AAF774C7DC|PANE__TAG" val="_"/>
</p:tagLst>
</file>

<file path=ppt/tags/tag4.xml><?xml version="1.0" encoding="utf-8"?>
<p:tagLst xmlns:p="http://schemas.openxmlformats.org/presentationml/2006/main">
  <p:tag name="_INSTRUCTOR VIEW19C14C36-AC8E-43BC-9DB6-C2AAF774C7DC|PANE__TAG" val="_"/>
</p:tagLst>
</file>

<file path=ppt/tags/tag5.xml><?xml version="1.0" encoding="utf-8"?>
<p:tagLst xmlns:p="http://schemas.openxmlformats.org/presentationml/2006/main">
  <p:tag name="_INSTRUCTOR VIEW19C14C36-AC8E-43BC-9DB6-C2AAF774C7DC|PANE__TAG" val="_"/>
</p:tagLst>
</file>

<file path=ppt/tags/tag6.xml><?xml version="1.0" encoding="utf-8"?>
<p:tagLst xmlns:p="http://schemas.openxmlformats.org/presentationml/2006/main">
  <p:tag name="_INSTRUCTOR VIEW19C14C36-AC8E-43BC-9DB6-C2AAF774C7DC|PANE__TAG" val="_"/>
</p:tagLst>
</file>

<file path=ppt/tags/tag7.xml><?xml version="1.0" encoding="utf-8"?>
<p:tagLst xmlns:p="http://schemas.openxmlformats.org/presentationml/2006/main">
  <p:tag name="_INSTRUCTOR VIEW19C14C36-AC8E-43BC-9DB6-C2AAF774C7DC|PANE__TAG" val="_"/>
</p:tagLst>
</file>

<file path=ppt/tags/tag8.xml><?xml version="1.0" encoding="utf-8"?>
<p:tagLst xmlns:p="http://schemas.openxmlformats.org/presentationml/2006/main">
  <p:tag name="_INSTRUCTOR VIEW19C14C36-AC8E-43BC-9DB6-C2AAF774C7DC|PANE__TAG" val="_"/>
</p:tagLst>
</file>

<file path=ppt/tags/tag9.xml><?xml version="1.0" encoding="utf-8"?>
<p:tagLst xmlns:p="http://schemas.openxmlformats.org/presentationml/2006/main">
  <p:tag name="_INSTRUCTOR VIEW19C14C36-AC8E-43BC-9DB6-C2AAF774C7DC|PANE__TAG" val="_"/>
</p:tagLst>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9915</Words>
  <Application>WPS 演示</Application>
  <PresentationFormat>信纸(8.5x11 英寸)</PresentationFormat>
  <Paragraphs>1305</Paragraphs>
  <Slides>39</Slides>
  <Notes>28</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Arial</vt:lpstr>
      <vt:lpstr>宋体</vt:lpstr>
      <vt:lpstr>Wingdings</vt:lpstr>
      <vt:lpstr>Monotype Sorts</vt:lpstr>
      <vt:lpstr>Wingdings</vt:lpstr>
      <vt:lpstr>Times New Roman</vt:lpstr>
      <vt:lpstr>Courier New</vt:lpstr>
      <vt:lpstr>Symbol</vt:lpstr>
      <vt:lpstr>微软雅黑</vt:lpstr>
      <vt:lpstr>Arial Unicode MS</vt:lpstr>
      <vt:lpstr>Calibri</vt:lpstr>
      <vt:lpstr>mjicse431</vt:lpstr>
      <vt:lpstr> 第二章  指令: 计算机的语言</vt:lpstr>
      <vt:lpstr>构建计算机的两个重要准则</vt:lpstr>
      <vt:lpstr>MIPS-32 指令集体系结构</vt:lpstr>
      <vt:lpstr>MIPS (RISC)精简指令集计算机的设计原则</vt:lpstr>
      <vt:lpstr>MIPS 算术运算指令</vt:lpstr>
      <vt:lpstr>MIPS 指令字段</vt:lpstr>
      <vt:lpstr>MIPS寄存器堆</vt:lpstr>
      <vt:lpstr>MIPS 汇编语言的寄存器约定</vt:lpstr>
      <vt:lpstr>MIPS 存储器访问指令</vt:lpstr>
      <vt:lpstr>机器语言 – 加载指令</vt:lpstr>
      <vt:lpstr>字节寻址</vt:lpstr>
      <vt:lpstr>存取字节</vt:lpstr>
      <vt:lpstr>MIPS 立即数指令</vt:lpstr>
      <vt:lpstr>大常数该如何？</vt:lpstr>
      <vt:lpstr>复习:  无符号2进制表示方法</vt:lpstr>
      <vt:lpstr>复习: 有符号2进制表示方法</vt:lpstr>
      <vt:lpstr>MIPS 移位操作</vt:lpstr>
      <vt:lpstr>MIPS 逻辑操作</vt:lpstr>
      <vt:lpstr>MIPS 流程控制指令</vt:lpstr>
      <vt:lpstr>确定分支地址</vt:lpstr>
      <vt:lpstr>分支指令</vt:lpstr>
      <vt:lpstr>更多流程指令</vt:lpstr>
      <vt:lpstr>边界检查的捷径</vt:lpstr>
      <vt:lpstr>其他流程控制指令</vt:lpstr>
      <vt:lpstr>远距离的分支转移</vt:lpstr>
      <vt:lpstr>Instructions for Accessing Procedures</vt:lpstr>
      <vt:lpstr>在过程运行期间，程序必须遵循以下六个步骤</vt:lpstr>
      <vt:lpstr>寄存器溢出</vt:lpstr>
      <vt:lpstr>在堆中分配空间</vt:lpstr>
      <vt:lpstr>在堆中分配空间</vt:lpstr>
      <vt:lpstr>MIPS 指令种类分布</vt:lpstr>
      <vt:lpstr>原子交换原语的支持</vt:lpstr>
      <vt:lpstr>原子交换原语:链接取数ll和条件存数sc</vt:lpstr>
      <vt:lpstr>C语言的翻译层次</vt:lpstr>
      <vt:lpstr>编译器的优势</vt:lpstr>
      <vt:lpstr>Java的翻译层次</vt:lpstr>
      <vt:lpstr>C排序 vs Java排序</vt:lpstr>
      <vt:lpstr>寻址模式的说明</vt:lpstr>
      <vt:lpstr>MIPS 目前的组成</vt:lpstr>
    </vt:vector>
  </TitlesOfParts>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creator>Janie Irwin</dc:creator>
  <dc:subject>Lecture 01</dc:subject>
  <cp:lastModifiedBy>汪子凡</cp:lastModifiedBy>
  <cp:revision>394</cp:revision>
  <cp:lastPrinted>1997-08-27T08:28:00Z</cp:lastPrinted>
  <dcterms:created xsi:type="dcterms:W3CDTF">1997-08-19T16:58:00Z</dcterms:created>
  <dcterms:modified xsi:type="dcterms:W3CDTF">2020-09-03T01:56:45Z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