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395" r:id="rId3"/>
    <p:sldId id="407" r:id="rId4"/>
    <p:sldId id="408" r:id="rId5"/>
    <p:sldId id="409" r:id="rId6"/>
    <p:sldId id="421" r:id="rId7"/>
    <p:sldId id="422" r:id="rId8"/>
    <p:sldId id="423" r:id="rId9"/>
    <p:sldId id="412" r:id="rId10"/>
    <p:sldId id="430" r:id="rId11"/>
    <p:sldId id="413" r:id="rId12"/>
    <p:sldId id="425" r:id="rId13"/>
    <p:sldId id="414" r:id="rId14"/>
    <p:sldId id="432" r:id="rId15"/>
    <p:sldId id="415" r:id="rId16"/>
    <p:sldId id="416" r:id="rId17"/>
    <p:sldId id="427" r:id="rId18"/>
    <p:sldId id="440" r:id="rId19"/>
    <p:sldId id="428" r:id="rId20"/>
    <p:sldId id="436" r:id="rId21"/>
    <p:sldId id="418" r:id="rId22"/>
    <p:sldId id="438" r:id="rId23"/>
    <p:sldId id="429" r:id="rId24"/>
    <p:sldId id="439" r:id="rId25"/>
    <p:sldId id="419" r:id="rId26"/>
    <p:sldId id="420" r:id="rId27"/>
    <p:sldId id="437" r:id="rId28"/>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95104" autoAdjust="0"/>
  </p:normalViewPr>
  <p:slideViewPr>
    <p:cSldViewPr>
      <p:cViewPr varScale="1">
        <p:scale>
          <a:sx n="80" d="100"/>
          <a:sy n="80" d="100"/>
        </p:scale>
        <p:origin x="1364" y="55"/>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592" y="-102"/>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7076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6350" y="619125"/>
            <a:ext cx="4779963"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4" y="4558904"/>
            <a:ext cx="6304279" cy="4320540"/>
          </a:xfrm>
          <a:prstGeom prst="rect">
            <a:avLst/>
          </a:prstGeom>
          <a:noFill/>
          <a:ln w="12700">
            <a:solidFill>
              <a:schemeClr val="tx1"/>
            </a:solidFill>
            <a:miter lim="800000"/>
            <a:headEnd/>
            <a:tailEnd/>
          </a:ln>
          <a:effectLst/>
        </p:spPr>
        <p:txBody>
          <a:bodyPr vert="horz" wrap="square" lIns="97237" tIns="47765" rIns="97237" bIns="47765"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693824326"/>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826806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noTextEdit="1"/>
          </p:cNvSpPr>
          <p:nvPr>
            <p:ph type="sldImg"/>
          </p:nvPr>
        </p:nvSpPr>
        <p:spPr>
          <a:xfrm>
            <a:off x="1222375" y="712788"/>
            <a:ext cx="4862513" cy="3646487"/>
          </a:xfrm>
        </p:spPr>
      </p:sp>
      <p:sp>
        <p:nvSpPr>
          <p:cNvPr id="922627" name="Rectangle 3"/>
          <p:cNvSpPr>
            <a:spLocks noGrp="1" noChangeArrowheads="1"/>
          </p:cNvSpPr>
          <p:nvPr>
            <p:ph type="body" idx="1"/>
          </p:nvPr>
        </p:nvSpPr>
        <p:spPr>
          <a:xfrm>
            <a:off x="963613" y="4595815"/>
            <a:ext cx="5376862" cy="4278312"/>
          </a:xfrm>
          <a:ln/>
        </p:spPr>
        <p:txBody>
          <a:bodyPr/>
          <a:lstStyle/>
          <a:p>
            <a:endParaRPr lang="en-US"/>
          </a:p>
        </p:txBody>
      </p:sp>
    </p:spTree>
    <p:extLst>
      <p:ext uri="{BB962C8B-B14F-4D97-AF65-F5344CB8AC3E}">
        <p14:creationId xmlns:p14="http://schemas.microsoft.com/office/powerpoint/2010/main" val="385491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p:txBody>
      </p:sp>
    </p:spTree>
    <p:extLst>
      <p:ext uri="{BB962C8B-B14F-4D97-AF65-F5344CB8AC3E}">
        <p14:creationId xmlns:p14="http://schemas.microsoft.com/office/powerpoint/2010/main" val="299074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body" idx="1"/>
          </p:nvPr>
        </p:nvSpPr>
        <p:spPr>
          <a:xfrm>
            <a:off x="974726" y="4560890"/>
            <a:ext cx="5365750" cy="4321175"/>
          </a:xfrm>
          <a:noFill/>
          <a:ln>
            <a:noFill/>
          </a:ln>
        </p:spPr>
        <p:txBody>
          <a:bodyPr lIns="98217" tIns="48247" rIns="98217" bIns="48247"/>
          <a:lstStyle/>
          <a:p>
            <a:r>
              <a:rPr lang="en-US"/>
              <a:t>Seems odd to me that the machine doesn’t support a double precision dividend in hi || lo but it looks like it doesn’t</a:t>
            </a:r>
          </a:p>
        </p:txBody>
      </p:sp>
      <p:sp>
        <p:nvSpPr>
          <p:cNvPr id="924675" name="Rectangle 3"/>
          <p:cNvSpPr>
            <a:spLocks noGrp="1" noRot="1" noChangeAspect="1" noChangeArrowheads="1" noTextEdit="1"/>
          </p:cNvSpPr>
          <p:nvPr>
            <p:ph type="sldImg"/>
          </p:nvPr>
        </p:nvSpPr>
        <p:spPr>
          <a:xfrm>
            <a:off x="1265238" y="727075"/>
            <a:ext cx="4784725" cy="3587750"/>
          </a:xfrm>
          <a:ln cap="flat">
            <a:solidFill>
              <a:schemeClr val="tx1"/>
            </a:solidFill>
          </a:ln>
        </p:spPr>
      </p:sp>
    </p:spTree>
    <p:extLst>
      <p:ext uri="{BB962C8B-B14F-4D97-AF65-F5344CB8AC3E}">
        <p14:creationId xmlns:p14="http://schemas.microsoft.com/office/powerpoint/2010/main" val="1120956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a:ln/>
        </p:spPr>
        <p:txBody>
          <a:bodyPr/>
          <a:lstStyle/>
          <a:p>
            <a:r>
              <a:rPr lang="en-US"/>
              <a:t>Notice that in scientific notation the mantissa is represented in normalized form (no leading zeros)</a:t>
            </a:r>
          </a:p>
        </p:txBody>
      </p:sp>
    </p:spTree>
    <p:extLst>
      <p:ext uri="{BB962C8B-B14F-4D97-AF65-F5344CB8AC3E}">
        <p14:creationId xmlns:p14="http://schemas.microsoft.com/office/powerpoint/2010/main" val="40790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a:ln/>
        </p:spPr>
        <p:txBody>
          <a:bodyPr/>
          <a:lstStyle/>
          <a:p>
            <a:r>
              <a:rPr lang="en-US" dirty="0"/>
              <a:t>Book distinguishes between the representation with the hidden bit there – </a:t>
            </a:r>
            <a:r>
              <a:rPr lang="en-US" dirty="0" err="1"/>
              <a:t>significand</a:t>
            </a:r>
            <a:r>
              <a:rPr lang="en-US" dirty="0"/>
              <a:t> (the 24 bit version) , and the one with the hidden bit removed – fraction (the 23 bit version</a:t>
            </a:r>
            <a:r>
              <a:rPr lang="en-US" dirty="0" smtClean="0"/>
              <a:t>)</a:t>
            </a:r>
          </a:p>
          <a:p>
            <a:endParaRPr lang="en-US" dirty="0" smtClean="0"/>
          </a:p>
          <a:p>
            <a:r>
              <a:rPr lang="en-US" dirty="0" smtClean="0"/>
              <a:t>.75 = 0.11</a:t>
            </a:r>
            <a:r>
              <a:rPr lang="en-US" baseline="0" dirty="0" smtClean="0"/>
              <a:t> base 2 = 1.1 and decrement the exponent base 2</a:t>
            </a:r>
            <a:endParaRPr lang="en-US" dirty="0" smtClean="0"/>
          </a:p>
          <a:p>
            <a:endParaRPr lang="en-US" dirty="0" smtClean="0"/>
          </a:p>
          <a:p>
            <a:r>
              <a:rPr lang="en-US" dirty="0" smtClean="0"/>
              <a:t>Excess</a:t>
            </a:r>
            <a:r>
              <a:rPr lang="en-US" baseline="0" dirty="0" smtClean="0"/>
              <a:t> exponents (128 64 32 16   8 4 2 1)</a:t>
            </a:r>
          </a:p>
          <a:p>
            <a:r>
              <a:rPr lang="en-US" baseline="0" dirty="0" smtClean="0"/>
              <a:t>0000 0000  reserved for true zero (with F=0) or </a:t>
            </a:r>
            <a:r>
              <a:rPr lang="en-US" baseline="0" dirty="0" err="1" smtClean="0"/>
              <a:t>denorms</a:t>
            </a:r>
            <a:r>
              <a:rPr lang="en-US" baseline="0" dirty="0" smtClean="0"/>
              <a:t> (with F != 0)</a:t>
            </a:r>
          </a:p>
          <a:p>
            <a:r>
              <a:rPr lang="en-US" baseline="0" dirty="0" smtClean="0"/>
              <a:t>0000 0001  1-127 so -126</a:t>
            </a:r>
          </a:p>
          <a:p>
            <a:r>
              <a:rPr lang="en-US" baseline="0" dirty="0" smtClean="0"/>
              <a:t>0000 0010  2-127 so -125</a:t>
            </a:r>
          </a:p>
          <a:p>
            <a:r>
              <a:rPr lang="en-US" baseline="0" dirty="0" smtClean="0"/>
              <a:t>…</a:t>
            </a:r>
          </a:p>
          <a:p>
            <a:r>
              <a:rPr lang="en-US" baseline="0" dirty="0" smtClean="0"/>
              <a:t>0111 1101  125-127 so -2</a:t>
            </a:r>
          </a:p>
          <a:p>
            <a:r>
              <a:rPr lang="en-US" baseline="0" dirty="0" smtClean="0"/>
              <a:t>0111 1110  126-127 so -1</a:t>
            </a:r>
          </a:p>
          <a:p>
            <a:r>
              <a:rPr lang="en-US" baseline="0" dirty="0" smtClean="0"/>
              <a:t>0111 1111  127-127 so 0 (e.g., so can represent 1 x 2^0 )</a:t>
            </a:r>
          </a:p>
          <a:p>
            <a:r>
              <a:rPr lang="en-US" baseline="0" dirty="0" smtClean="0"/>
              <a:t>1000 0000  128-127 so +1</a:t>
            </a:r>
          </a:p>
          <a:p>
            <a:r>
              <a:rPr lang="en-US" baseline="0" dirty="0" smtClean="0"/>
              <a:t>1000 0001  129-127 so +2</a:t>
            </a:r>
          </a:p>
          <a:p>
            <a:r>
              <a:rPr lang="en-US" baseline="0" dirty="0" smtClean="0"/>
              <a:t>1000 0010  130-127 so +3</a:t>
            </a:r>
          </a:p>
          <a:p>
            <a:r>
              <a:rPr lang="en-US" baseline="0" dirty="0" smtClean="0"/>
              <a:t>…</a:t>
            </a:r>
          </a:p>
          <a:p>
            <a:r>
              <a:rPr lang="en-US" baseline="0" dirty="0" smtClean="0"/>
              <a:t>1111 1110  254-127 so +127</a:t>
            </a:r>
          </a:p>
          <a:p>
            <a:r>
              <a:rPr lang="en-US" baseline="0" dirty="0" smtClean="0"/>
              <a:t>1111 1111  255-127 so +128, but reserved for infinity with F = 0 and NAN with F != 0</a:t>
            </a:r>
            <a:endParaRPr lang="en-US" dirty="0" smtClean="0"/>
          </a:p>
        </p:txBody>
      </p:sp>
    </p:spTree>
    <p:extLst>
      <p:ext uri="{BB962C8B-B14F-4D97-AF65-F5344CB8AC3E}">
        <p14:creationId xmlns:p14="http://schemas.microsoft.com/office/powerpoint/2010/main" val="325371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a:ln/>
        </p:spPr>
        <p:txBody>
          <a:bodyPr/>
          <a:lstStyle/>
          <a:p>
            <a:r>
              <a:rPr lang="en-US" dirty="0" smtClean="0"/>
              <a:t>The E notations</a:t>
            </a:r>
            <a:r>
              <a:rPr lang="en-US" baseline="0" dirty="0" smtClean="0"/>
              <a:t> must not be given in bias, but in unsigned binary form in the book?  I decided it was less confusing to give the bias representations (i.e., the unsigned number minus the bias).</a:t>
            </a:r>
          </a:p>
          <a:p>
            <a:endParaRPr lang="en-US" baseline="0" dirty="0" smtClean="0"/>
          </a:p>
          <a:p>
            <a:r>
              <a:rPr lang="en-US" baseline="0" dirty="0" smtClean="0"/>
              <a:t>Note that the # value for </a:t>
            </a:r>
            <a:r>
              <a:rPr lang="en-US" baseline="0" dirty="0" err="1" smtClean="0"/>
              <a:t>denorms</a:t>
            </a:r>
            <a:r>
              <a:rPr lang="en-US" baseline="0" dirty="0" smtClean="0"/>
              <a:t> is interpreted to be -126 to give a smooth </a:t>
            </a:r>
            <a:r>
              <a:rPr lang="en-US" baseline="0" dirty="0" err="1" smtClean="0"/>
              <a:t>transistion</a:t>
            </a:r>
            <a:r>
              <a:rPr lang="en-US" baseline="0" dirty="0" smtClean="0"/>
              <a:t> into the </a:t>
            </a:r>
            <a:r>
              <a:rPr lang="en-US" baseline="0" dirty="0" err="1" smtClean="0"/>
              <a:t>denorm</a:t>
            </a:r>
            <a:r>
              <a:rPr lang="en-US" baseline="0" dirty="0" smtClean="0"/>
              <a:t> space (not as -127)</a:t>
            </a:r>
            <a:endParaRPr lang="en-US" dirty="0"/>
          </a:p>
        </p:txBody>
      </p:sp>
    </p:spTree>
    <p:extLst>
      <p:ext uri="{BB962C8B-B14F-4D97-AF65-F5344CB8AC3E}">
        <p14:creationId xmlns:p14="http://schemas.microsoft.com/office/powerpoint/2010/main" val="3478291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a:ln/>
        </p:spPr>
        <p:txBody>
          <a:bodyPr/>
          <a:lstStyle/>
          <a:p>
            <a:r>
              <a:rPr lang="en-US" dirty="0" smtClean="0"/>
              <a:t>Note that the smaller fraction</a:t>
            </a:r>
            <a:r>
              <a:rPr lang="en-US" baseline="0" dirty="0" smtClean="0"/>
              <a:t> is the one shifted (while increasing its exponent until it is equal to the larger exponent)</a:t>
            </a:r>
            <a:endParaRPr lang="en-US" dirty="0"/>
          </a:p>
        </p:txBody>
      </p:sp>
    </p:spTree>
    <p:extLst>
      <p:ext uri="{BB962C8B-B14F-4D97-AF65-F5344CB8AC3E}">
        <p14:creationId xmlns:p14="http://schemas.microsoft.com/office/powerpoint/2010/main" val="228880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a:ln/>
        </p:spPr>
        <p:txBody>
          <a:bodyPr/>
          <a:lstStyle/>
          <a:p>
            <a:r>
              <a:rPr lang="en-US" dirty="0" smtClean="0"/>
              <a:t>For lecture</a:t>
            </a:r>
          </a:p>
          <a:p>
            <a:r>
              <a:rPr lang="en-US" dirty="0" smtClean="0"/>
              <a:t>Note that these</a:t>
            </a:r>
            <a:r>
              <a:rPr lang="en-US" baseline="0" dirty="0" smtClean="0"/>
              <a:t> are the same examples as used in the book.  Would be good to use a different example, but I ran out of energy/time to do that.</a:t>
            </a:r>
            <a:endParaRPr lang="en-US" dirty="0"/>
          </a:p>
        </p:txBody>
      </p:sp>
    </p:spTree>
    <p:extLst>
      <p:ext uri="{BB962C8B-B14F-4D97-AF65-F5344CB8AC3E}">
        <p14:creationId xmlns:p14="http://schemas.microsoft.com/office/powerpoint/2010/main" val="3543318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a:ln/>
        </p:spPr>
        <p:txBody>
          <a:bodyPr/>
          <a:lstStyle/>
          <a:p>
            <a:endParaRPr lang="en-US" dirty="0"/>
          </a:p>
        </p:txBody>
      </p:sp>
    </p:spTree>
    <p:extLst>
      <p:ext uri="{BB962C8B-B14F-4D97-AF65-F5344CB8AC3E}">
        <p14:creationId xmlns:p14="http://schemas.microsoft.com/office/powerpoint/2010/main" val="819365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222375" y="712788"/>
            <a:ext cx="4862513" cy="3646487"/>
          </a:xfrm>
        </p:spPr>
      </p:sp>
      <p:sp>
        <p:nvSpPr>
          <p:cNvPr id="930819" name="Rectangle 3"/>
          <p:cNvSpPr>
            <a:spLocks noGrp="1" noChangeArrowheads="1"/>
          </p:cNvSpPr>
          <p:nvPr>
            <p:ph type="body" idx="1"/>
          </p:nvPr>
        </p:nvSpPr>
        <p:spPr>
          <a:xfrm>
            <a:off x="963613" y="4595815"/>
            <a:ext cx="5378450" cy="4278312"/>
          </a:xfrm>
          <a:ln/>
        </p:spPr>
        <p:txBody>
          <a:bodyPr/>
          <a:lstStyle/>
          <a:p>
            <a:r>
              <a:rPr lang="en-US" dirty="0" smtClean="0"/>
              <a:t>For lecture</a:t>
            </a:r>
            <a:endParaRPr lang="en-US" dirty="0"/>
          </a:p>
        </p:txBody>
      </p:sp>
    </p:spTree>
    <p:extLst>
      <p:ext uri="{BB962C8B-B14F-4D97-AF65-F5344CB8AC3E}">
        <p14:creationId xmlns:p14="http://schemas.microsoft.com/office/powerpoint/2010/main" val="95767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759201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benefits of separate floating point registers are having twice as many registers without using up more bits in</a:t>
            </a:r>
            <a:r>
              <a:rPr lang="en-US" baseline="0" dirty="0" smtClean="0"/>
              <a:t> the instruction format, having twice the registers bandwidth by having separate integer and floating point register sets, and being able to customize registers for floating point.</a:t>
            </a:r>
          </a:p>
          <a:p>
            <a:r>
              <a:rPr lang="en-US" baseline="0" dirty="0" smtClean="0"/>
              <a:t>The major impact is having to create a separate set of data transfer instructions to move data between the floating point registers and memory</a:t>
            </a:r>
            <a:endParaRPr lang="en-US" dirty="0"/>
          </a:p>
        </p:txBody>
      </p:sp>
    </p:spTree>
    <p:extLst>
      <p:ext uri="{BB962C8B-B14F-4D97-AF65-F5344CB8AC3E}">
        <p14:creationId xmlns:p14="http://schemas.microsoft.com/office/powerpoint/2010/main" val="282989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307873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body" idx="1"/>
          </p:nvPr>
        </p:nvSpPr>
        <p:spPr>
          <a:xfrm>
            <a:off x="974726" y="4562475"/>
            <a:ext cx="5365750" cy="4319588"/>
          </a:xfrm>
          <a:ln>
            <a:noFill/>
          </a:ln>
        </p:spPr>
        <p:txBody>
          <a:bodyPr lIns="94025" tIns="46187" rIns="94025" bIns="46187"/>
          <a:lstStyle/>
          <a:p>
            <a:endParaRPr lang="en-US"/>
          </a:p>
        </p:txBody>
      </p:sp>
      <p:sp>
        <p:nvSpPr>
          <p:cNvPr id="811011" name="Rectangle 3"/>
          <p:cNvSpPr>
            <a:spLocks noGrp="1" noRot="1" noChangeAspect="1" noChangeArrowheads="1" noTextEdit="1"/>
          </p:cNvSpPr>
          <p:nvPr>
            <p:ph type="sldImg"/>
          </p:nvPr>
        </p:nvSpPr>
        <p:spPr>
          <a:xfrm>
            <a:off x="1266825" y="725488"/>
            <a:ext cx="4781550" cy="3586162"/>
          </a:xfrm>
          <a:ln cap="flat">
            <a:solidFill>
              <a:schemeClr val="tx1"/>
            </a:solidFill>
          </a:ln>
        </p:spPr>
      </p:sp>
    </p:spTree>
    <p:extLst>
      <p:ext uri="{BB962C8B-B14F-4D97-AF65-F5344CB8AC3E}">
        <p14:creationId xmlns:p14="http://schemas.microsoft.com/office/powerpoint/2010/main" val="279601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body" idx="1"/>
          </p:nvPr>
        </p:nvSpPr>
        <p:spPr>
          <a:xfrm>
            <a:off x="550863" y="4562475"/>
            <a:ext cx="6303962" cy="4319588"/>
          </a:xfrm>
          <a:ln>
            <a:noFill/>
          </a:ln>
        </p:spPr>
        <p:txBody>
          <a:bodyPr lIns="95810" tIns="47065" rIns="95810" bIns="47065"/>
          <a:lstStyle/>
          <a:p>
            <a:endParaRPr lang="en-US"/>
          </a:p>
        </p:txBody>
      </p:sp>
      <p:sp>
        <p:nvSpPr>
          <p:cNvPr id="817155"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409753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a:ln/>
        </p:spPr>
        <p:txBody>
          <a:bodyPr/>
          <a:lstStyle/>
          <a:p>
            <a:r>
              <a:rPr lang="en-US" dirty="0"/>
              <a:t>For </a:t>
            </a:r>
            <a:r>
              <a:rPr lang="en-US" dirty="0" err="1"/>
              <a:t>slt</a:t>
            </a:r>
            <a:r>
              <a:rPr lang="en-US" dirty="0"/>
              <a:t> (and </a:t>
            </a:r>
            <a:r>
              <a:rPr lang="en-US" dirty="0" err="1"/>
              <a:t>slti</a:t>
            </a:r>
            <a:r>
              <a:rPr lang="en-US" dirty="0"/>
              <a:t> and </a:t>
            </a:r>
            <a:r>
              <a:rPr lang="en-US" dirty="0" err="1"/>
              <a:t>sltiu</a:t>
            </a:r>
            <a:r>
              <a:rPr lang="en-US" dirty="0"/>
              <a:t> and </a:t>
            </a:r>
            <a:r>
              <a:rPr lang="en-US" dirty="0" err="1"/>
              <a:t>sltu</a:t>
            </a:r>
            <a:r>
              <a:rPr lang="en-US" dirty="0"/>
              <a:t>)</a:t>
            </a:r>
          </a:p>
          <a:p>
            <a:r>
              <a:rPr lang="en-US" dirty="0"/>
              <a:t>“No integer overflow exception occurs under any circumstances.  The comparison is valid even if the subtraction used during the comparison overflows.”</a:t>
            </a:r>
          </a:p>
          <a:p>
            <a:endParaRPr lang="en-US" dirty="0"/>
          </a:p>
          <a:p>
            <a:r>
              <a:rPr lang="en-US" dirty="0"/>
              <a:t>The way I read this is that if the result overflows during the subtraction, no attempt is made to correct the set line to reflect that!</a:t>
            </a:r>
          </a:p>
          <a:p>
            <a:endParaRPr lang="en-US" dirty="0"/>
          </a:p>
          <a:p>
            <a:r>
              <a:rPr lang="en-US" dirty="0"/>
              <a:t>Otherwise, you would need to add additional logic in front of the set line to do the correction in case of overflow.  Like </a:t>
            </a:r>
            <a:r>
              <a:rPr lang="en-US" dirty="0" err="1"/>
              <a:t>exoring</a:t>
            </a:r>
            <a:r>
              <a:rPr lang="en-US" dirty="0"/>
              <a:t> the overflow bit with the sign bit.</a:t>
            </a:r>
          </a:p>
        </p:txBody>
      </p:sp>
    </p:spTree>
    <p:extLst>
      <p:ext uri="{BB962C8B-B14F-4D97-AF65-F5344CB8AC3E}">
        <p14:creationId xmlns:p14="http://schemas.microsoft.com/office/powerpoint/2010/main" val="382224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550863" y="4562475"/>
            <a:ext cx="6303962" cy="4318000"/>
          </a:xfrm>
          <a:ln>
            <a:noFill/>
          </a:ln>
        </p:spPr>
        <p:txBody>
          <a:bodyPr lIns="97438" tIns="47864" rIns="97438" bIns="47864"/>
          <a:lstStyle/>
          <a:p>
            <a:endParaRPr lang="en-US"/>
          </a:p>
        </p:txBody>
      </p:sp>
      <p:sp>
        <p:nvSpPr>
          <p:cNvPr id="591875"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5266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a:p>
        </p:txBody>
      </p:sp>
    </p:spTree>
    <p:extLst>
      <p:ext uri="{BB962C8B-B14F-4D97-AF65-F5344CB8AC3E}">
        <p14:creationId xmlns:p14="http://schemas.microsoft.com/office/powerpoint/2010/main" val="115575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body" idx="1"/>
          </p:nvPr>
        </p:nvSpPr>
        <p:spPr>
          <a:xfrm>
            <a:off x="974726" y="4560890"/>
            <a:ext cx="5365750" cy="4321175"/>
          </a:xfrm>
          <a:noFill/>
          <a:ln>
            <a:noFill/>
          </a:ln>
        </p:spPr>
        <p:txBody>
          <a:bodyPr lIns="98217" tIns="48247" rIns="98217" bIns="48247"/>
          <a:lstStyle/>
          <a:p>
            <a:r>
              <a:rPr lang="en-US" dirty="0" err="1"/>
              <a:t>multu</a:t>
            </a:r>
            <a:r>
              <a:rPr lang="en-US" dirty="0"/>
              <a:t> – does multiply unsigned</a:t>
            </a:r>
          </a:p>
          <a:p>
            <a:endParaRPr lang="en-US" dirty="0"/>
          </a:p>
          <a:p>
            <a:r>
              <a:rPr lang="en-US" dirty="0"/>
              <a:t>Both multiplies ignore overflow, so its up to the software to check to see if the product is too big to fit into 32 bits.  There is no overflow if hi is 0 for </a:t>
            </a:r>
            <a:r>
              <a:rPr lang="en-US" dirty="0" err="1"/>
              <a:t>multu</a:t>
            </a:r>
            <a:r>
              <a:rPr lang="en-US" dirty="0"/>
              <a:t> or the replicated sign of lo for </a:t>
            </a:r>
            <a:r>
              <a:rPr lang="en-US" dirty="0" err="1"/>
              <a:t>mult</a:t>
            </a:r>
            <a:r>
              <a:rPr lang="en-US" dirty="0"/>
              <a:t>.</a:t>
            </a:r>
          </a:p>
        </p:txBody>
      </p:sp>
      <p:sp>
        <p:nvSpPr>
          <p:cNvPr id="874499" name="Rectangle 3"/>
          <p:cNvSpPr>
            <a:spLocks noGrp="1" noRot="1" noChangeAspect="1" noChangeArrowheads="1" noTextEdit="1"/>
          </p:cNvSpPr>
          <p:nvPr>
            <p:ph type="sldImg"/>
          </p:nvPr>
        </p:nvSpPr>
        <p:spPr>
          <a:xfrm>
            <a:off x="1265238" y="727075"/>
            <a:ext cx="4784725" cy="3587750"/>
          </a:xfrm>
          <a:ln cap="flat">
            <a:solidFill>
              <a:schemeClr val="tx1"/>
            </a:solidFill>
          </a:ln>
        </p:spPr>
      </p:sp>
    </p:spTree>
    <p:extLst>
      <p:ext uri="{BB962C8B-B14F-4D97-AF65-F5344CB8AC3E}">
        <p14:creationId xmlns:p14="http://schemas.microsoft.com/office/powerpoint/2010/main" val="269408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455527"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3.</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52094" y="2137926"/>
            <a:ext cx="5071901" cy="479747"/>
          </a:xfrm>
          <a:noFill/>
        </p:spPr>
        <p:txBody>
          <a:bodyPr wrap="none" anchor="ctr"/>
          <a:lstStyle/>
          <a:p>
            <a:pPr algn="ctr"/>
            <a:r>
              <a:rPr lang="zh-CN" altLang="en-US" sz="3200" dirty="0" smtClean="0"/>
              <a:t>第三章：计算机的算术运算</a:t>
            </a:r>
            <a:endParaRPr lang="en-US" sz="3200" dirty="0" smtClean="0"/>
          </a:p>
        </p:txBody>
      </p:sp>
      <p:sp>
        <p:nvSpPr>
          <p:cNvPr id="5123" name="Rectangle 3"/>
          <p:cNvSpPr>
            <a:spLocks noGrp="1" noChangeArrowheads="1"/>
          </p:cNvSpPr>
          <p:nvPr>
            <p:ph type="subTitle" idx="1"/>
          </p:nvPr>
        </p:nvSpPr>
        <p:spPr>
          <a:xfrm>
            <a:off x="685800" y="3886200"/>
            <a:ext cx="7848600" cy="965392"/>
          </a:xfrm>
          <a:noFill/>
        </p:spPr>
        <p:txBody>
          <a:bodyPr/>
          <a:lstStyle/>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smtClean="0"/>
              <a:t>Courtesy for </a:t>
            </a:r>
            <a:r>
              <a:rPr lang="en-US" sz="1800" dirty="0"/>
              <a:t>Mary Jane Irwin </a:t>
            </a:r>
            <a:r>
              <a:rPr lang="en-US" sz="1800" dirty="0" smtClean="0"/>
              <a:t>of PSU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6142"/>
          </a:xfrm>
        </p:spPr>
        <p:txBody>
          <a:bodyPr/>
          <a:lstStyle/>
          <a:p>
            <a:r>
              <a:rPr lang="zh-CN" altLang="en-US" dirty="0" smtClean="0"/>
              <a:t>乘法器硬件（加法和右移）</a:t>
            </a:r>
            <a:endParaRPr lang="en-US" dirty="0"/>
          </a:p>
        </p:txBody>
      </p:sp>
      <p:sp>
        <p:nvSpPr>
          <p:cNvPr id="4" name="Freeform 4"/>
          <p:cNvSpPr>
            <a:spLocks/>
          </p:cNvSpPr>
          <p:nvPr/>
        </p:nvSpPr>
        <p:spPr bwMode="auto">
          <a:xfrm>
            <a:off x="3048000" y="1608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5" name="TextBox 4"/>
          <p:cNvSpPr txBox="1"/>
          <p:nvPr/>
        </p:nvSpPr>
        <p:spPr>
          <a:xfrm>
            <a:off x="3505200" y="1295400"/>
            <a:ext cx="877163" cy="369332"/>
          </a:xfrm>
          <a:prstGeom prst="rect">
            <a:avLst/>
          </a:prstGeom>
          <a:noFill/>
          <a:ln>
            <a:solidFill>
              <a:schemeClr val="tx1"/>
            </a:solidFill>
          </a:ln>
        </p:spPr>
        <p:txBody>
          <a:bodyPr wrap="none" rtlCol="0">
            <a:spAutoFit/>
          </a:bodyPr>
          <a:lstStyle/>
          <a:p>
            <a:r>
              <a:rPr lang="zh-CN" altLang="en-US" dirty="0">
                <a:solidFill>
                  <a:schemeClr val="tx1"/>
                </a:solidFill>
              </a:rPr>
              <a:t>被乘数</a:t>
            </a:r>
            <a:endParaRPr lang="en-US" dirty="0">
              <a:solidFill>
                <a:schemeClr val="tx1"/>
              </a:solidFill>
            </a:endParaRPr>
          </a:p>
        </p:txBody>
      </p:sp>
      <p:sp>
        <p:nvSpPr>
          <p:cNvPr id="6" name="TextBox 5"/>
          <p:cNvSpPr txBox="1"/>
          <p:nvPr/>
        </p:nvSpPr>
        <p:spPr>
          <a:xfrm>
            <a:off x="2700451" y="2211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sp>
        <p:nvSpPr>
          <p:cNvPr id="7" name="TextBox 6"/>
          <p:cNvSpPr txBox="1"/>
          <p:nvPr/>
        </p:nvSpPr>
        <p:spPr>
          <a:xfrm>
            <a:off x="2590800" y="3278188"/>
            <a:ext cx="1338828" cy="369332"/>
          </a:xfrm>
          <a:prstGeom prst="rect">
            <a:avLst/>
          </a:prstGeom>
          <a:noFill/>
          <a:ln>
            <a:solidFill>
              <a:schemeClr val="tx1"/>
            </a:solidFill>
          </a:ln>
        </p:spPr>
        <p:txBody>
          <a:bodyPr wrap="none" rtlCol="0">
            <a:spAutoFit/>
          </a:bodyPr>
          <a:lstStyle/>
          <a:p>
            <a:r>
              <a:rPr lang="en-US" dirty="0" smtClean="0">
                <a:solidFill>
                  <a:schemeClr val="tx1"/>
                </a:solidFill>
              </a:rPr>
              <a:t>                  </a:t>
            </a:r>
            <a:endParaRPr lang="en-US" dirty="0">
              <a:solidFill>
                <a:schemeClr val="tx1"/>
              </a:solidFill>
            </a:endParaRPr>
          </a:p>
        </p:txBody>
      </p:sp>
      <p:sp>
        <p:nvSpPr>
          <p:cNvPr id="8" name="TextBox 7"/>
          <p:cNvSpPr txBox="1"/>
          <p:nvPr/>
        </p:nvSpPr>
        <p:spPr>
          <a:xfrm>
            <a:off x="3945364" y="3278188"/>
            <a:ext cx="646331" cy="369332"/>
          </a:xfrm>
          <a:prstGeom prst="rect">
            <a:avLst/>
          </a:prstGeom>
          <a:noFill/>
          <a:ln>
            <a:solidFill>
              <a:schemeClr val="tx1"/>
            </a:solidFill>
          </a:ln>
        </p:spPr>
        <p:txBody>
          <a:bodyPr wrap="none" rtlCol="0">
            <a:spAutoFit/>
          </a:bodyPr>
          <a:lstStyle/>
          <a:p>
            <a:r>
              <a:rPr lang="zh-CN" altLang="en-US" dirty="0" smtClean="0">
                <a:solidFill>
                  <a:schemeClr val="tx1"/>
                </a:solidFill>
              </a:rPr>
              <a:t>乘数</a:t>
            </a:r>
            <a:endParaRPr lang="en-US" dirty="0">
              <a:solidFill>
                <a:schemeClr val="tx1"/>
              </a:solidFill>
            </a:endParaRPr>
          </a:p>
        </p:txBody>
      </p:sp>
      <p:cxnSp>
        <p:nvCxnSpPr>
          <p:cNvPr id="10" name="Straight Arrow Connector 9"/>
          <p:cNvCxnSpPr/>
          <p:nvPr/>
        </p:nvCxnSpPr>
        <p:spPr bwMode="auto">
          <a:xfrm rot="5400000">
            <a:off x="3086100" y="3010694"/>
            <a:ext cx="534194" cy="794"/>
          </a:xfrm>
          <a:prstGeom prst="straightConnector1">
            <a:avLst/>
          </a:prstGeom>
          <a:noFill/>
          <a:ln w="127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5400000">
            <a:off x="3576360" y="1898372"/>
            <a:ext cx="468868" cy="1588"/>
          </a:xfrm>
          <a:prstGeom prst="straightConnector1">
            <a:avLst/>
          </a:prstGeom>
          <a:no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a:off x="3200400" y="3865502"/>
            <a:ext cx="306388" cy="1588"/>
          </a:xfrm>
          <a:prstGeom prst="straightConnector1">
            <a:avLst/>
          </a:prstGeom>
          <a:noFill/>
          <a:ln w="12700" cap="flat" cmpd="sng" algn="ctr">
            <a:solidFill>
              <a:schemeClr val="tx1"/>
            </a:solidFill>
            <a:prstDash val="solid"/>
            <a:round/>
            <a:headEnd type="none" w="med" len="med"/>
            <a:tailEnd type="arrow"/>
          </a:ln>
          <a:effectLst/>
        </p:spPr>
      </p:cxnSp>
      <p:cxnSp>
        <p:nvCxnSpPr>
          <p:cNvPr id="16" name="Straight Connector 15"/>
          <p:cNvCxnSpPr/>
          <p:nvPr/>
        </p:nvCxnSpPr>
        <p:spPr bwMode="auto">
          <a:xfrm rot="10800000">
            <a:off x="1371600" y="4022666"/>
            <a:ext cx="1981200" cy="1588"/>
          </a:xfrm>
          <a:prstGeom prst="line">
            <a:avLst/>
          </a:prstGeom>
          <a:noFill/>
          <a:ln w="1270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185460" y="2775466"/>
            <a:ext cx="2373074" cy="794"/>
          </a:xfrm>
          <a:prstGeom prst="line">
            <a:avLst/>
          </a:prstGeom>
          <a:noFill/>
          <a:ln w="12700"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rot="5400000">
            <a:off x="2623860" y="1861066"/>
            <a:ext cx="544274" cy="794"/>
          </a:xfrm>
          <a:prstGeom prst="straightConnector1">
            <a:avLst/>
          </a:prstGeom>
          <a:noFill/>
          <a:ln w="12700" cap="flat" cmpd="sng" algn="ctr">
            <a:solidFill>
              <a:schemeClr val="tx1"/>
            </a:solidFill>
            <a:prstDash val="solid"/>
            <a:round/>
            <a:headEnd type="none" w="med" len="med"/>
            <a:tailEnd type="arrow"/>
          </a:ln>
          <a:effectLst/>
        </p:spPr>
      </p:cxnSp>
      <p:cxnSp>
        <p:nvCxnSpPr>
          <p:cNvPr id="24" name="Straight Connector 23"/>
          <p:cNvCxnSpPr/>
          <p:nvPr/>
        </p:nvCxnSpPr>
        <p:spPr bwMode="auto">
          <a:xfrm>
            <a:off x="1371600" y="1588532"/>
            <a:ext cx="1524000" cy="1588"/>
          </a:xfrm>
          <a:prstGeom prst="line">
            <a:avLst/>
          </a:prstGeom>
          <a:noFill/>
          <a:ln w="12700"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5181600" y="3430588"/>
            <a:ext cx="1143000" cy="1588"/>
          </a:xfrm>
          <a:prstGeom prst="straightConnector1">
            <a:avLst/>
          </a:prstGeom>
          <a:noFill/>
          <a:ln w="12700" cap="flat" cmpd="sng" algn="ctr">
            <a:solidFill>
              <a:schemeClr val="tx1"/>
            </a:solidFill>
            <a:prstDash val="solid"/>
            <a:round/>
            <a:headEnd type="none" w="med" len="med"/>
            <a:tailEnd type="arrow"/>
          </a:ln>
          <a:effectLst/>
        </p:spPr>
      </p:cxnSp>
      <p:sp>
        <p:nvSpPr>
          <p:cNvPr id="34" name="Oval 33"/>
          <p:cNvSpPr/>
          <p:nvPr/>
        </p:nvSpPr>
        <p:spPr bwMode="auto">
          <a:xfrm>
            <a:off x="6324600" y="3049588"/>
            <a:ext cx="1447800" cy="76200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35" name="TextBox 34"/>
          <p:cNvSpPr txBox="1"/>
          <p:nvPr/>
        </p:nvSpPr>
        <p:spPr>
          <a:xfrm>
            <a:off x="6553200" y="3278188"/>
            <a:ext cx="928459" cy="369332"/>
          </a:xfrm>
          <a:prstGeom prst="rect">
            <a:avLst/>
          </a:prstGeom>
          <a:noFill/>
        </p:spPr>
        <p:txBody>
          <a:bodyPr wrap="none" rtlCol="0">
            <a:spAutoFit/>
          </a:bodyPr>
          <a:lstStyle/>
          <a:p>
            <a:r>
              <a:rPr lang="en-US" dirty="0" smtClean="0"/>
              <a:t>Control</a:t>
            </a:r>
            <a:endParaRPr lang="en-US" dirty="0"/>
          </a:p>
        </p:txBody>
      </p:sp>
      <p:cxnSp>
        <p:nvCxnSpPr>
          <p:cNvPr id="39" name="Straight Arrow Connector 38"/>
          <p:cNvCxnSpPr/>
          <p:nvPr/>
        </p:nvCxnSpPr>
        <p:spPr bwMode="auto">
          <a:xfrm rot="10800000">
            <a:off x="3962400" y="2438400"/>
            <a:ext cx="3048000" cy="1588"/>
          </a:xfrm>
          <a:prstGeom prst="straightConnector1">
            <a:avLst/>
          </a:prstGeom>
          <a:noFill/>
          <a:ln w="12700" cap="flat" cmpd="sng" algn="ctr">
            <a:solidFill>
              <a:schemeClr val="accent1"/>
            </a:solidFill>
            <a:prstDash val="solid"/>
            <a:round/>
            <a:headEnd type="none" w="med" len="med"/>
            <a:tailEnd type="arrow"/>
          </a:ln>
          <a:effectLst/>
        </p:spPr>
      </p:cxnSp>
      <p:sp>
        <p:nvSpPr>
          <p:cNvPr id="43" name="TextBox 42"/>
          <p:cNvSpPr txBox="1"/>
          <p:nvPr/>
        </p:nvSpPr>
        <p:spPr>
          <a:xfrm>
            <a:off x="5867400" y="2133600"/>
            <a:ext cx="569387" cy="369332"/>
          </a:xfrm>
          <a:prstGeom prst="rect">
            <a:avLst/>
          </a:prstGeom>
          <a:noFill/>
        </p:spPr>
        <p:txBody>
          <a:bodyPr wrap="none" rtlCol="0">
            <a:spAutoFit/>
          </a:bodyPr>
          <a:lstStyle/>
          <a:p>
            <a:r>
              <a:rPr lang="en-US" dirty="0" smtClean="0"/>
              <a:t>add</a:t>
            </a:r>
            <a:endParaRPr lang="en-US" dirty="0"/>
          </a:p>
        </p:txBody>
      </p:sp>
      <p:cxnSp>
        <p:nvCxnSpPr>
          <p:cNvPr id="50" name="Straight Connector 49"/>
          <p:cNvCxnSpPr/>
          <p:nvPr/>
        </p:nvCxnSpPr>
        <p:spPr bwMode="auto">
          <a:xfrm rot="5400000">
            <a:off x="6667500" y="2781300"/>
            <a:ext cx="687388" cy="1588"/>
          </a:xfrm>
          <a:prstGeom prst="line">
            <a:avLst/>
          </a:prstGeom>
          <a:noFill/>
          <a:ln w="12700" cap="flat" cmpd="sng" algn="ctr">
            <a:solidFill>
              <a:schemeClr val="accent1"/>
            </a:solidFill>
            <a:prstDash val="solid"/>
            <a:round/>
            <a:headEnd type="none" w="med" len="med"/>
            <a:tailEnd type="none" w="med" len="med"/>
          </a:ln>
          <a:effectLst/>
        </p:spPr>
      </p:cxnSp>
      <p:cxnSp>
        <p:nvCxnSpPr>
          <p:cNvPr id="52" name="Straight Connector 51"/>
          <p:cNvCxnSpPr>
            <a:stCxn id="34" idx="1"/>
          </p:cNvCxnSpPr>
          <p:nvPr/>
        </p:nvCxnSpPr>
        <p:spPr bwMode="auto">
          <a:xfrm rot="16200000" flipV="1">
            <a:off x="6031917" y="2656471"/>
            <a:ext cx="492592" cy="516826"/>
          </a:xfrm>
          <a:prstGeom prst="line">
            <a:avLst/>
          </a:prstGeom>
          <a:noFill/>
          <a:ln w="12700" cap="flat" cmpd="sng" algn="ctr">
            <a:solidFill>
              <a:schemeClr val="accent1"/>
            </a:solidFill>
            <a:prstDash val="solid"/>
            <a:round/>
            <a:headEnd type="none" w="med" len="med"/>
            <a:tailEnd type="none" w="med" len="med"/>
          </a:ln>
          <a:effectLst/>
        </p:spPr>
      </p:cxnSp>
      <p:cxnSp>
        <p:nvCxnSpPr>
          <p:cNvPr id="54" name="Straight Connector 53"/>
          <p:cNvCxnSpPr/>
          <p:nvPr/>
        </p:nvCxnSpPr>
        <p:spPr bwMode="auto">
          <a:xfrm rot="10800000" flipV="1">
            <a:off x="5181600" y="2668588"/>
            <a:ext cx="838200" cy="609600"/>
          </a:xfrm>
          <a:prstGeom prst="line">
            <a:avLst/>
          </a:prstGeom>
          <a:noFill/>
          <a:ln w="12700" cap="flat" cmpd="sng" algn="ctr">
            <a:solidFill>
              <a:schemeClr val="accent1"/>
            </a:solidFill>
            <a:prstDash val="solid"/>
            <a:round/>
            <a:headEnd type="none" w="med" len="med"/>
            <a:tailEnd type="arrow" w="med" len="med"/>
          </a:ln>
          <a:effectLst/>
        </p:spPr>
      </p:cxnSp>
      <p:sp>
        <p:nvSpPr>
          <p:cNvPr id="55" name="TextBox 54"/>
          <p:cNvSpPr txBox="1"/>
          <p:nvPr/>
        </p:nvSpPr>
        <p:spPr>
          <a:xfrm>
            <a:off x="5029200" y="2439988"/>
            <a:ext cx="646331" cy="646331"/>
          </a:xfrm>
          <a:prstGeom prst="rect">
            <a:avLst/>
          </a:prstGeom>
          <a:noFill/>
        </p:spPr>
        <p:txBody>
          <a:bodyPr wrap="none" rtlCol="0">
            <a:spAutoFit/>
          </a:bodyPr>
          <a:lstStyle/>
          <a:p>
            <a:r>
              <a:rPr lang="en-US" dirty="0" smtClean="0"/>
              <a:t>shift</a:t>
            </a:r>
          </a:p>
          <a:p>
            <a:r>
              <a:rPr lang="en-US" dirty="0" smtClean="0"/>
              <a:t>right</a:t>
            </a:r>
            <a:endParaRPr lang="en-US" dirty="0"/>
          </a:p>
        </p:txBody>
      </p:sp>
      <p:sp>
        <p:nvSpPr>
          <p:cNvPr id="57" name="TextBox 56"/>
          <p:cNvSpPr txBox="1"/>
          <p:nvPr/>
        </p:nvSpPr>
        <p:spPr>
          <a:xfrm>
            <a:off x="3505200" y="2908856"/>
            <a:ext cx="415498" cy="369332"/>
          </a:xfrm>
          <a:prstGeom prst="rect">
            <a:avLst/>
          </a:prstGeom>
          <a:noFill/>
        </p:spPr>
        <p:txBody>
          <a:bodyPr wrap="none" rtlCol="0">
            <a:spAutoFit/>
          </a:bodyPr>
          <a:lstStyle/>
          <a:p>
            <a:r>
              <a:rPr lang="zh-CN" altLang="en-US" dirty="0" smtClean="0">
                <a:solidFill>
                  <a:schemeClr val="tx1"/>
                </a:solidFill>
              </a:rPr>
              <a:t>积</a:t>
            </a:r>
            <a:endParaRPr lang="en-US" dirty="0">
              <a:solidFill>
                <a:schemeClr val="tx1"/>
              </a:solidFill>
            </a:endParaRPr>
          </a:p>
        </p:txBody>
      </p:sp>
      <p:sp>
        <p:nvSpPr>
          <p:cNvPr id="26" name="TextBox 25"/>
          <p:cNvSpPr txBox="1"/>
          <p:nvPr/>
        </p:nvSpPr>
        <p:spPr>
          <a:xfrm>
            <a:off x="3810000" y="914400"/>
            <a:ext cx="1822935" cy="400110"/>
          </a:xfrm>
          <a:prstGeom prst="rect">
            <a:avLst/>
          </a:prstGeom>
          <a:noFill/>
        </p:spPr>
        <p:txBody>
          <a:bodyPr wrap="none" rtlCol="0">
            <a:spAutoFit/>
          </a:bodyPr>
          <a:lstStyle/>
          <a:p>
            <a:r>
              <a:rPr lang="en-US" sz="2000" dirty="0" smtClean="0">
                <a:solidFill>
                  <a:schemeClr val="accent2"/>
                </a:solidFill>
              </a:rPr>
              <a:t>0 1 1 0       = 6</a:t>
            </a:r>
            <a:endParaRPr lang="en-US" sz="2000" dirty="0">
              <a:solidFill>
                <a:schemeClr val="accent2"/>
              </a:solidFill>
            </a:endParaRPr>
          </a:p>
        </p:txBody>
      </p:sp>
      <p:sp>
        <p:nvSpPr>
          <p:cNvPr id="29" name="TextBox 28"/>
          <p:cNvSpPr txBox="1"/>
          <p:nvPr/>
        </p:nvSpPr>
        <p:spPr>
          <a:xfrm>
            <a:off x="2819400" y="3638490"/>
            <a:ext cx="3239990" cy="400110"/>
          </a:xfrm>
          <a:prstGeom prst="rect">
            <a:avLst/>
          </a:prstGeom>
          <a:noFill/>
        </p:spPr>
        <p:txBody>
          <a:bodyPr wrap="none" rtlCol="0">
            <a:spAutoFit/>
          </a:bodyPr>
          <a:lstStyle/>
          <a:p>
            <a:r>
              <a:rPr lang="en-US" sz="2000" dirty="0" smtClean="0">
                <a:solidFill>
                  <a:schemeClr val="accent2"/>
                </a:solidFill>
              </a:rPr>
              <a:t>0 0 0 0         0 1 0 1       = 5</a:t>
            </a:r>
            <a:endParaRPr lang="en-US" sz="2000" dirty="0">
              <a:solidFill>
                <a:schemeClr val="accent2"/>
              </a:solidFill>
            </a:endParaRPr>
          </a:p>
        </p:txBody>
      </p:sp>
      <p:sp>
        <p:nvSpPr>
          <p:cNvPr id="30" name="Oval 29"/>
          <p:cNvSpPr/>
          <p:nvPr/>
        </p:nvSpPr>
        <p:spPr bwMode="auto">
          <a:xfrm>
            <a:off x="4876800" y="371469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31" name="TextBox 30"/>
          <p:cNvSpPr txBox="1"/>
          <p:nvPr/>
        </p:nvSpPr>
        <p:spPr>
          <a:xfrm>
            <a:off x="2275893" y="3943290"/>
            <a:ext cx="2981907" cy="400110"/>
          </a:xfrm>
          <a:prstGeom prst="rect">
            <a:avLst/>
          </a:prstGeom>
          <a:noFill/>
        </p:spPr>
        <p:txBody>
          <a:bodyPr wrap="none" rtlCol="0">
            <a:spAutoFit/>
          </a:bodyPr>
          <a:lstStyle/>
          <a:p>
            <a:r>
              <a:rPr lang="en-US" sz="2000" dirty="0" smtClean="0">
                <a:solidFill>
                  <a:schemeClr val="accent2"/>
                </a:solidFill>
              </a:rPr>
              <a:t>add  0 1 1 0         0 1 0 1</a:t>
            </a:r>
            <a:endParaRPr lang="en-US" sz="2000" dirty="0">
              <a:solidFill>
                <a:schemeClr val="accent2"/>
              </a:solidFill>
            </a:endParaRPr>
          </a:p>
        </p:txBody>
      </p:sp>
      <p:grpSp>
        <p:nvGrpSpPr>
          <p:cNvPr id="59" name="Group 58"/>
          <p:cNvGrpSpPr/>
          <p:nvPr/>
        </p:nvGrpSpPr>
        <p:grpSpPr>
          <a:xfrm>
            <a:off x="2819400" y="4248090"/>
            <a:ext cx="2383986" cy="400110"/>
            <a:chOff x="2819400" y="4572000"/>
            <a:chExt cx="2383986" cy="400110"/>
          </a:xfrm>
        </p:grpSpPr>
        <p:cxnSp>
          <p:nvCxnSpPr>
            <p:cNvPr id="33" name="Straight Arrow Connector 32"/>
            <p:cNvCxnSpPr/>
            <p:nvPr/>
          </p:nvCxnSpPr>
          <p:spPr bwMode="auto">
            <a:xfrm>
              <a:off x="3733800" y="4800600"/>
              <a:ext cx="381000" cy="1588"/>
            </a:xfrm>
            <a:prstGeom prst="straightConnector1">
              <a:avLst/>
            </a:prstGeom>
            <a:noFill/>
            <a:ln w="12700" cap="flat" cmpd="sng" algn="ctr">
              <a:solidFill>
                <a:schemeClr val="tx1"/>
              </a:solidFill>
              <a:prstDash val="solid"/>
              <a:round/>
              <a:headEnd type="none" w="med" len="med"/>
              <a:tailEnd type="arrow"/>
            </a:ln>
            <a:effectLst/>
          </p:spPr>
        </p:cxnSp>
        <p:sp>
          <p:nvSpPr>
            <p:cNvPr id="36" name="TextBox 35"/>
            <p:cNvSpPr txBox="1"/>
            <p:nvPr/>
          </p:nvSpPr>
          <p:spPr>
            <a:xfrm>
              <a:off x="2819400" y="4572000"/>
              <a:ext cx="2383986" cy="400110"/>
            </a:xfrm>
            <a:prstGeom prst="rect">
              <a:avLst/>
            </a:prstGeom>
            <a:noFill/>
          </p:spPr>
          <p:txBody>
            <a:bodyPr wrap="none" rtlCol="0">
              <a:spAutoFit/>
            </a:bodyPr>
            <a:lstStyle/>
            <a:p>
              <a:r>
                <a:rPr lang="en-US" sz="2000" dirty="0" smtClean="0">
                  <a:solidFill>
                    <a:schemeClr val="accent2"/>
                  </a:solidFill>
                </a:rPr>
                <a:t>0 0 1 1         0 0 1 0</a:t>
              </a:r>
              <a:endParaRPr lang="en-US" sz="2000" dirty="0">
                <a:solidFill>
                  <a:schemeClr val="accent2"/>
                </a:solidFill>
              </a:endParaRPr>
            </a:p>
          </p:txBody>
        </p:sp>
      </p:grpSp>
      <p:sp>
        <p:nvSpPr>
          <p:cNvPr id="37" name="Oval 36"/>
          <p:cNvSpPr/>
          <p:nvPr/>
        </p:nvSpPr>
        <p:spPr bwMode="auto">
          <a:xfrm>
            <a:off x="4876800" y="432429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41" name="TextBox 40"/>
          <p:cNvSpPr txBox="1"/>
          <p:nvPr/>
        </p:nvSpPr>
        <p:spPr>
          <a:xfrm>
            <a:off x="2286000" y="4552890"/>
            <a:ext cx="2981907" cy="400110"/>
          </a:xfrm>
          <a:prstGeom prst="rect">
            <a:avLst/>
          </a:prstGeom>
          <a:noFill/>
        </p:spPr>
        <p:txBody>
          <a:bodyPr wrap="none" rtlCol="0">
            <a:spAutoFit/>
          </a:bodyPr>
          <a:lstStyle/>
          <a:p>
            <a:r>
              <a:rPr lang="en-US" sz="2000" dirty="0" smtClean="0">
                <a:solidFill>
                  <a:schemeClr val="accent2"/>
                </a:solidFill>
              </a:rPr>
              <a:t>add  0 0 1 1         0 0 1 0</a:t>
            </a:r>
            <a:endParaRPr lang="en-US" sz="2000" dirty="0">
              <a:solidFill>
                <a:schemeClr val="accent2"/>
              </a:solidFill>
            </a:endParaRPr>
          </a:p>
        </p:txBody>
      </p:sp>
      <p:grpSp>
        <p:nvGrpSpPr>
          <p:cNvPr id="60" name="Group 59"/>
          <p:cNvGrpSpPr/>
          <p:nvPr/>
        </p:nvGrpSpPr>
        <p:grpSpPr>
          <a:xfrm>
            <a:off x="2819400" y="4857690"/>
            <a:ext cx="2454518" cy="400110"/>
            <a:chOff x="2819400" y="5181600"/>
            <a:chExt cx="2454518" cy="400110"/>
          </a:xfrm>
        </p:grpSpPr>
        <p:sp>
          <p:nvSpPr>
            <p:cNvPr id="42" name="TextBox 41"/>
            <p:cNvSpPr txBox="1"/>
            <p:nvPr/>
          </p:nvSpPr>
          <p:spPr>
            <a:xfrm>
              <a:off x="2819400" y="5181600"/>
              <a:ext cx="2454518" cy="400110"/>
            </a:xfrm>
            <a:prstGeom prst="rect">
              <a:avLst/>
            </a:prstGeom>
            <a:noFill/>
          </p:spPr>
          <p:txBody>
            <a:bodyPr wrap="none" rtlCol="0">
              <a:spAutoFit/>
            </a:bodyPr>
            <a:lstStyle/>
            <a:p>
              <a:r>
                <a:rPr lang="en-US" sz="2000" dirty="0" smtClean="0">
                  <a:solidFill>
                    <a:schemeClr val="accent2"/>
                  </a:solidFill>
                </a:rPr>
                <a:t>0 0 0 1         1 0 0 1 </a:t>
              </a:r>
              <a:endParaRPr lang="en-US" sz="2000" dirty="0">
                <a:solidFill>
                  <a:schemeClr val="accent2"/>
                </a:solidFill>
              </a:endParaRPr>
            </a:p>
          </p:txBody>
        </p:sp>
        <p:cxnSp>
          <p:nvCxnSpPr>
            <p:cNvPr id="45" name="Straight Arrow Connector 44"/>
            <p:cNvCxnSpPr/>
            <p:nvPr/>
          </p:nvCxnSpPr>
          <p:spPr bwMode="auto">
            <a:xfrm>
              <a:off x="3733800" y="5334000"/>
              <a:ext cx="381000" cy="1588"/>
            </a:xfrm>
            <a:prstGeom prst="straightConnector1">
              <a:avLst/>
            </a:prstGeom>
            <a:noFill/>
            <a:ln w="12700" cap="flat" cmpd="sng" algn="ctr">
              <a:solidFill>
                <a:schemeClr val="tx1"/>
              </a:solidFill>
              <a:prstDash val="solid"/>
              <a:round/>
              <a:headEnd type="none" w="med" len="med"/>
              <a:tailEnd type="arrow"/>
            </a:ln>
            <a:effectLst/>
          </p:spPr>
        </p:cxnSp>
      </p:grpSp>
      <p:sp>
        <p:nvSpPr>
          <p:cNvPr id="46" name="Oval 45"/>
          <p:cNvSpPr/>
          <p:nvPr/>
        </p:nvSpPr>
        <p:spPr bwMode="auto">
          <a:xfrm>
            <a:off x="4876800" y="493389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47" name="TextBox 46"/>
          <p:cNvSpPr txBox="1"/>
          <p:nvPr/>
        </p:nvSpPr>
        <p:spPr>
          <a:xfrm>
            <a:off x="2286000" y="5164078"/>
            <a:ext cx="2953053" cy="400110"/>
          </a:xfrm>
          <a:prstGeom prst="rect">
            <a:avLst/>
          </a:prstGeom>
          <a:noFill/>
        </p:spPr>
        <p:txBody>
          <a:bodyPr wrap="none" rtlCol="0">
            <a:spAutoFit/>
          </a:bodyPr>
          <a:lstStyle/>
          <a:p>
            <a:r>
              <a:rPr lang="en-US" sz="2000" dirty="0" smtClean="0">
                <a:solidFill>
                  <a:schemeClr val="accent2"/>
                </a:solidFill>
              </a:rPr>
              <a:t>add  0 1 1 1         1 0 0 1</a:t>
            </a:r>
            <a:endParaRPr lang="en-US" sz="2000" dirty="0">
              <a:solidFill>
                <a:schemeClr val="accent2"/>
              </a:solidFill>
            </a:endParaRPr>
          </a:p>
        </p:txBody>
      </p:sp>
      <p:grpSp>
        <p:nvGrpSpPr>
          <p:cNvPr id="63" name="Group 62"/>
          <p:cNvGrpSpPr/>
          <p:nvPr/>
        </p:nvGrpSpPr>
        <p:grpSpPr>
          <a:xfrm>
            <a:off x="2854407" y="6076890"/>
            <a:ext cx="2454518" cy="400110"/>
            <a:chOff x="2854407" y="6400800"/>
            <a:chExt cx="2454518" cy="400110"/>
          </a:xfrm>
        </p:grpSpPr>
        <p:cxnSp>
          <p:nvCxnSpPr>
            <p:cNvPr id="44" name="Straight Arrow Connector 43"/>
            <p:cNvCxnSpPr/>
            <p:nvPr/>
          </p:nvCxnSpPr>
          <p:spPr bwMode="auto">
            <a:xfrm>
              <a:off x="3733800" y="6629400"/>
              <a:ext cx="381000" cy="1588"/>
            </a:xfrm>
            <a:prstGeom prst="straightConnector1">
              <a:avLst/>
            </a:prstGeom>
            <a:noFill/>
            <a:ln w="12700" cap="flat" cmpd="sng" algn="ctr">
              <a:solidFill>
                <a:schemeClr val="tx1"/>
              </a:solidFill>
              <a:prstDash val="solid"/>
              <a:round/>
              <a:headEnd type="none" w="med" len="med"/>
              <a:tailEnd type="arrow"/>
            </a:ln>
            <a:effectLst/>
          </p:spPr>
        </p:cxnSp>
        <p:sp>
          <p:nvSpPr>
            <p:cNvPr id="49" name="TextBox 48"/>
            <p:cNvSpPr txBox="1"/>
            <p:nvPr/>
          </p:nvSpPr>
          <p:spPr>
            <a:xfrm>
              <a:off x="2854407" y="6400800"/>
              <a:ext cx="2454518" cy="400110"/>
            </a:xfrm>
            <a:prstGeom prst="rect">
              <a:avLst/>
            </a:prstGeom>
            <a:noFill/>
          </p:spPr>
          <p:txBody>
            <a:bodyPr wrap="none" rtlCol="0">
              <a:spAutoFit/>
            </a:bodyPr>
            <a:lstStyle/>
            <a:p>
              <a:r>
                <a:rPr lang="en-US" sz="2000" dirty="0" smtClean="0">
                  <a:solidFill>
                    <a:schemeClr val="accent2"/>
                  </a:solidFill>
                </a:rPr>
                <a:t>0 0 0 1         1 1 1 0</a:t>
              </a:r>
              <a:endParaRPr lang="en-US" sz="2000" dirty="0">
                <a:solidFill>
                  <a:schemeClr val="accent2"/>
                </a:solidFill>
              </a:endParaRPr>
            </a:p>
          </p:txBody>
        </p:sp>
      </p:grpSp>
      <p:sp>
        <p:nvSpPr>
          <p:cNvPr id="53" name="Oval 52"/>
          <p:cNvSpPr/>
          <p:nvPr/>
        </p:nvSpPr>
        <p:spPr bwMode="auto">
          <a:xfrm>
            <a:off x="4876800" y="5545078"/>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56" name="TextBox 55"/>
          <p:cNvSpPr txBox="1"/>
          <p:nvPr/>
        </p:nvSpPr>
        <p:spPr>
          <a:xfrm>
            <a:off x="2286000" y="5772090"/>
            <a:ext cx="2953053" cy="400110"/>
          </a:xfrm>
          <a:prstGeom prst="rect">
            <a:avLst/>
          </a:prstGeom>
          <a:noFill/>
        </p:spPr>
        <p:txBody>
          <a:bodyPr wrap="none" rtlCol="0">
            <a:spAutoFit/>
          </a:bodyPr>
          <a:lstStyle/>
          <a:p>
            <a:r>
              <a:rPr lang="en-US" sz="2000" dirty="0" smtClean="0">
                <a:solidFill>
                  <a:schemeClr val="accent2"/>
                </a:solidFill>
              </a:rPr>
              <a:t>add  0 0 1 1         1 1 0 0</a:t>
            </a:r>
            <a:endParaRPr lang="en-US" sz="2000" dirty="0">
              <a:solidFill>
                <a:schemeClr val="accent2"/>
              </a:solidFill>
            </a:endParaRPr>
          </a:p>
        </p:txBody>
      </p:sp>
      <p:grpSp>
        <p:nvGrpSpPr>
          <p:cNvPr id="61" name="Group 60"/>
          <p:cNvGrpSpPr/>
          <p:nvPr/>
        </p:nvGrpSpPr>
        <p:grpSpPr>
          <a:xfrm>
            <a:off x="2819400" y="5449768"/>
            <a:ext cx="2454518" cy="400110"/>
            <a:chOff x="2819400" y="5773678"/>
            <a:chExt cx="2454518" cy="400110"/>
          </a:xfrm>
        </p:grpSpPr>
        <p:sp>
          <p:nvSpPr>
            <p:cNvPr id="51" name="TextBox 50"/>
            <p:cNvSpPr txBox="1"/>
            <p:nvPr/>
          </p:nvSpPr>
          <p:spPr>
            <a:xfrm>
              <a:off x="2819400" y="5773678"/>
              <a:ext cx="2454518" cy="400110"/>
            </a:xfrm>
            <a:prstGeom prst="rect">
              <a:avLst/>
            </a:prstGeom>
            <a:noFill/>
          </p:spPr>
          <p:txBody>
            <a:bodyPr wrap="none" rtlCol="0">
              <a:spAutoFit/>
            </a:bodyPr>
            <a:lstStyle/>
            <a:p>
              <a:r>
                <a:rPr lang="en-US" sz="2000" dirty="0" smtClean="0">
                  <a:solidFill>
                    <a:schemeClr val="accent2"/>
                  </a:solidFill>
                </a:rPr>
                <a:t>0 0 1 1         1 1 0 0</a:t>
              </a:r>
              <a:endParaRPr lang="en-US" sz="2000" dirty="0">
                <a:solidFill>
                  <a:schemeClr val="accent2"/>
                </a:solidFill>
              </a:endParaRPr>
            </a:p>
          </p:txBody>
        </p:sp>
        <p:cxnSp>
          <p:nvCxnSpPr>
            <p:cNvPr id="58" name="Straight Arrow Connector 57"/>
            <p:cNvCxnSpPr/>
            <p:nvPr/>
          </p:nvCxnSpPr>
          <p:spPr bwMode="auto">
            <a:xfrm>
              <a:off x="3733800" y="6019800"/>
              <a:ext cx="381000" cy="1588"/>
            </a:xfrm>
            <a:prstGeom prst="straightConnector1">
              <a:avLst/>
            </a:prstGeom>
            <a:noFill/>
            <a:ln w="12700" cap="flat" cmpd="sng" algn="ctr">
              <a:solidFill>
                <a:schemeClr val="tx1"/>
              </a:solidFill>
              <a:prstDash val="solid"/>
              <a:round/>
              <a:headEnd type="none" w="med" len="med"/>
              <a:tailEnd type="arrow"/>
            </a:ln>
            <a:effectLst/>
          </p:spPr>
        </p:cxnSp>
      </p:grpSp>
      <p:sp>
        <p:nvSpPr>
          <p:cNvPr id="62" name="TextBox 61"/>
          <p:cNvSpPr txBox="1"/>
          <p:nvPr/>
        </p:nvSpPr>
        <p:spPr>
          <a:xfrm>
            <a:off x="5410200" y="6076890"/>
            <a:ext cx="689612" cy="400110"/>
          </a:xfrm>
          <a:prstGeom prst="rect">
            <a:avLst/>
          </a:prstGeom>
          <a:noFill/>
        </p:spPr>
        <p:txBody>
          <a:bodyPr wrap="none" rtlCol="0">
            <a:spAutoFit/>
          </a:bodyPr>
          <a:lstStyle/>
          <a:p>
            <a:r>
              <a:rPr lang="en-US" sz="2000" dirty="0" smtClean="0">
                <a:solidFill>
                  <a:schemeClr val="accent2"/>
                </a:solidFill>
              </a:rPr>
              <a:t>= 30</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0" grpId="0" animBg="1"/>
      <p:bldP spid="31" grpId="0"/>
      <p:bldP spid="37" grpId="0" animBg="1"/>
      <p:bldP spid="41" grpId="0"/>
      <p:bldP spid="46" grpId="0" animBg="1"/>
      <p:bldP spid="47" grpId="0"/>
      <p:bldP spid="53" grpId="0" animBg="1"/>
      <p:bldP spid="56"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4" name="Rectangle 2"/>
          <p:cNvSpPr>
            <a:spLocks noChangeArrowheads="1"/>
          </p:cNvSpPr>
          <p:nvPr/>
        </p:nvSpPr>
        <p:spPr bwMode="auto">
          <a:xfrm>
            <a:off x="225425" y="312738"/>
            <a:ext cx="2054225" cy="477837"/>
          </a:xfrm>
          <a:prstGeom prst="rect">
            <a:avLst/>
          </a:prstGeom>
          <a:noFill/>
          <a:ln w="12700">
            <a:noFill/>
            <a:miter lim="800000"/>
            <a:headEnd/>
            <a:tailEnd/>
          </a:ln>
          <a:effectLst/>
        </p:spPr>
        <p:txBody>
          <a:bodyPr wrap="none" anchor="ctr"/>
          <a:lstStyle/>
          <a:p>
            <a:endParaRPr lang="en-US"/>
          </a:p>
        </p:txBody>
      </p:sp>
      <p:sp>
        <p:nvSpPr>
          <p:cNvPr id="873475" name="Rectangle 3"/>
          <p:cNvSpPr>
            <a:spLocks noGrp="1" noChangeArrowheads="1"/>
          </p:cNvSpPr>
          <p:nvPr>
            <p:ph type="body" idx="1"/>
          </p:nvPr>
        </p:nvSpPr>
        <p:spPr>
          <a:xfrm>
            <a:off x="685800" y="914400"/>
            <a:ext cx="7924800" cy="3170612"/>
          </a:xfrm>
          <a:noFill/>
          <a:ln/>
        </p:spPr>
        <p:txBody>
          <a:bodyPr lIns="90488" tIns="44450" rIns="90488" bIns="44450"/>
          <a:lstStyle/>
          <a:p>
            <a:pPr marL="342900" indent="-342900"/>
            <a:r>
              <a:rPr lang="zh-CN" altLang="en-US" dirty="0" smtClean="0"/>
              <a:t>乘</a:t>
            </a:r>
            <a:r>
              <a:rPr lang="en-US" dirty="0" smtClean="0"/>
              <a:t> (</a:t>
            </a:r>
            <a:r>
              <a:rPr lang="en-US" dirty="0" err="1" smtClean="0">
                <a:latin typeface="Courier New" pitchFamily="49" charset="0"/>
                <a:cs typeface="Courier New" pitchFamily="49" charset="0"/>
              </a:rPr>
              <a:t>mult</a:t>
            </a:r>
            <a:r>
              <a:rPr lang="en-US" dirty="0" smtClean="0"/>
              <a:t> </a:t>
            </a:r>
            <a:r>
              <a:rPr lang="zh-CN" altLang="en-US" dirty="0" smtClean="0"/>
              <a:t>和</a:t>
            </a:r>
            <a:r>
              <a:rPr lang="en-US" dirty="0" err="1" smtClean="0">
                <a:latin typeface="Courier New" pitchFamily="49" charset="0"/>
                <a:cs typeface="Courier New" pitchFamily="49" charset="0"/>
              </a:rPr>
              <a:t>multu</a:t>
            </a:r>
            <a:r>
              <a:rPr lang="en-US" dirty="0" smtClean="0"/>
              <a:t>) </a:t>
            </a:r>
            <a:r>
              <a:rPr lang="zh-CN" altLang="en-US" dirty="0" smtClean="0"/>
              <a:t>的结果为一个双精度积</a:t>
            </a:r>
            <a:endParaRPr lang="en-US" dirty="0"/>
          </a:p>
          <a:p>
            <a:pPr marL="342900" indent="-342900">
              <a:buFont typeface="Wingdings" pitchFamily="2" charset="2"/>
              <a:buNone/>
            </a:pPr>
            <a:r>
              <a:rPr lang="en-US" dirty="0">
                <a:latin typeface="Courier New" pitchFamily="49" charset="0"/>
              </a:rPr>
              <a:t>	</a:t>
            </a:r>
            <a:r>
              <a:rPr lang="en-US" dirty="0" err="1">
                <a:latin typeface="Courier New" pitchFamily="49" charset="0"/>
              </a:rPr>
              <a:t>mult</a:t>
            </a:r>
            <a:r>
              <a:rPr lang="en-US" dirty="0">
                <a:latin typeface="Courier New" pitchFamily="49" charset="0"/>
              </a:rPr>
              <a:t>   $s0, $s1	  # hi||lo = $s0 * $s1</a:t>
            </a:r>
          </a:p>
          <a:p>
            <a:pPr marL="342900" indent="-342900">
              <a:buFont typeface="Wingdings" pitchFamily="2" charset="2"/>
              <a:buNone/>
            </a:pPr>
            <a:endParaRPr lang="en-US" dirty="0">
              <a:latin typeface="Courier New" pitchFamily="49" charset="0"/>
            </a:endParaRPr>
          </a:p>
          <a:p>
            <a:pPr marL="342900" indent="-342900">
              <a:buFont typeface="Wingdings" pitchFamily="2" charset="2"/>
              <a:buNone/>
            </a:pPr>
            <a:endParaRPr lang="en-US" dirty="0"/>
          </a:p>
          <a:p>
            <a:pPr marL="742950" lvl="1" indent="-285750"/>
            <a:r>
              <a:rPr lang="zh-CN" altLang="en-US" dirty="0" smtClean="0"/>
              <a:t>积的低阶字在寄存器</a:t>
            </a:r>
            <a:r>
              <a:rPr lang="en-US" dirty="0" smtClean="0">
                <a:latin typeface="Courier New" pitchFamily="49" charset="0"/>
              </a:rPr>
              <a:t>lo</a:t>
            </a:r>
            <a:r>
              <a:rPr lang="zh-CN" altLang="en-US" dirty="0" smtClean="0">
                <a:latin typeface="Courier New" pitchFamily="49" charset="0"/>
              </a:rPr>
              <a:t>中，高阶字在寄存器</a:t>
            </a:r>
            <a:r>
              <a:rPr lang="en-US" dirty="0" smtClean="0">
                <a:latin typeface="Courier New" pitchFamily="49" charset="0"/>
              </a:rPr>
              <a:t>hi</a:t>
            </a:r>
            <a:r>
              <a:rPr lang="zh-CN" altLang="en-US" dirty="0" smtClean="0">
                <a:latin typeface="Courier New" pitchFamily="49" charset="0"/>
              </a:rPr>
              <a:t>中</a:t>
            </a:r>
            <a:endParaRPr lang="en-US" dirty="0">
              <a:latin typeface="Courier New" pitchFamily="49" charset="0"/>
            </a:endParaRPr>
          </a:p>
          <a:p>
            <a:pPr marL="742950" lvl="1" indent="-285750"/>
            <a:r>
              <a:rPr lang="zh-CN" altLang="en-US" dirty="0" smtClean="0">
                <a:latin typeface="Courier New" pitchFamily="49" charset="0"/>
              </a:rPr>
              <a:t>指令</a:t>
            </a:r>
            <a:r>
              <a:rPr lang="en-US" dirty="0" err="1" smtClean="0">
                <a:latin typeface="Courier New" pitchFamily="49" charset="0"/>
              </a:rPr>
              <a:t>mfhi</a:t>
            </a:r>
            <a:r>
              <a:rPr lang="en-US" dirty="0" smtClean="0">
                <a:latin typeface="Courier New" pitchFamily="49" charset="0"/>
              </a:rPr>
              <a:t> </a:t>
            </a:r>
            <a:r>
              <a:rPr lang="en-US" dirty="0">
                <a:latin typeface="Courier New" pitchFamily="49" charset="0"/>
              </a:rPr>
              <a:t>rd </a:t>
            </a:r>
            <a:r>
              <a:rPr lang="en-US" dirty="0"/>
              <a:t>and</a:t>
            </a:r>
            <a:r>
              <a:rPr lang="en-US" dirty="0">
                <a:latin typeface="Courier New" pitchFamily="49" charset="0"/>
              </a:rPr>
              <a:t> </a:t>
            </a:r>
            <a:r>
              <a:rPr lang="en-US" dirty="0" err="1">
                <a:latin typeface="Courier New" pitchFamily="49" charset="0"/>
              </a:rPr>
              <a:t>mflo</a:t>
            </a:r>
            <a:r>
              <a:rPr lang="en-US" dirty="0">
                <a:latin typeface="Courier New" pitchFamily="49" charset="0"/>
              </a:rPr>
              <a:t> </a:t>
            </a:r>
            <a:r>
              <a:rPr lang="en-US" dirty="0" err="1">
                <a:latin typeface="Courier New" pitchFamily="49" charset="0"/>
              </a:rPr>
              <a:t>rd</a:t>
            </a:r>
            <a:r>
              <a:rPr lang="en-US" dirty="0">
                <a:latin typeface="Courier New" pitchFamily="49" charset="0"/>
              </a:rPr>
              <a:t> </a:t>
            </a:r>
            <a:r>
              <a:rPr lang="zh-CN" altLang="en-US" dirty="0" smtClean="0">
                <a:latin typeface="Courier New" pitchFamily="49" charset="0"/>
              </a:rPr>
              <a:t>用于将积移到用户可访问的寄存器中</a:t>
            </a:r>
            <a:endParaRPr lang="en-US" dirty="0"/>
          </a:p>
        </p:txBody>
      </p:sp>
      <p:sp>
        <p:nvSpPr>
          <p:cNvPr id="873476" name="Rectangle 4"/>
          <p:cNvSpPr>
            <a:spLocks noGrp="1" noChangeArrowheads="1"/>
          </p:cNvSpPr>
          <p:nvPr>
            <p:ph type="title"/>
          </p:nvPr>
        </p:nvSpPr>
        <p:spPr>
          <a:xfrm>
            <a:off x="533400" y="283631"/>
            <a:ext cx="8153400" cy="464614"/>
          </a:xfrm>
          <a:noFill/>
          <a:ln/>
        </p:spPr>
        <p:txBody>
          <a:bodyPr lIns="90488" tIns="44450" rIns="90488" bIns="44450" anchor="ctr"/>
          <a:lstStyle/>
          <a:p>
            <a:r>
              <a:rPr lang="en-US" dirty="0"/>
              <a:t>MIPS </a:t>
            </a:r>
            <a:r>
              <a:rPr lang="zh-CN" altLang="en-US" dirty="0" smtClean="0"/>
              <a:t>乘法指令</a:t>
            </a:r>
            <a:endParaRPr lang="en-US" dirty="0"/>
          </a:p>
        </p:txBody>
      </p:sp>
      <p:grpSp>
        <p:nvGrpSpPr>
          <p:cNvPr id="2" name="Group 5"/>
          <p:cNvGrpSpPr>
            <a:grpSpLocks/>
          </p:cNvGrpSpPr>
          <p:nvPr/>
        </p:nvGrpSpPr>
        <p:grpSpPr bwMode="auto">
          <a:xfrm>
            <a:off x="1676400" y="2667000"/>
            <a:ext cx="5791200" cy="369888"/>
            <a:chOff x="1056" y="2640"/>
            <a:chExt cx="3648" cy="233"/>
          </a:xfrm>
        </p:grpSpPr>
        <p:sp>
          <p:nvSpPr>
            <p:cNvPr id="873478" name="Rectangle 6"/>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solidFill>
                  <a:schemeClr val="tx1"/>
                </a:solidFill>
              </a:endParaRPr>
            </a:p>
          </p:txBody>
        </p:sp>
        <p:sp>
          <p:nvSpPr>
            <p:cNvPr id="873479" name="Line 7"/>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873480" name="Line 8"/>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873481" name="Line 9"/>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873482" name="Line 10"/>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873483" name="Line 11"/>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873484" name="Text Box 12"/>
            <p:cNvSpPr txBox="1">
              <a:spLocks noChangeArrowheads="1"/>
            </p:cNvSpPr>
            <p:nvPr/>
          </p:nvSpPr>
          <p:spPr bwMode="auto">
            <a:xfrm>
              <a:off x="1248" y="2640"/>
              <a:ext cx="3420" cy="233"/>
            </a:xfrm>
            <a:prstGeom prst="rect">
              <a:avLst/>
            </a:prstGeom>
            <a:noFill/>
            <a:ln w="12700">
              <a:noFill/>
              <a:miter lim="800000"/>
              <a:headEnd/>
              <a:tailEnd/>
            </a:ln>
            <a:effectLst/>
          </p:spPr>
          <p:txBody>
            <a:bodyPr wrap="none">
              <a:spAutoFit/>
            </a:bodyPr>
            <a:lstStyle/>
            <a:p>
              <a:r>
                <a:rPr lang="en-US" dirty="0" smtClean="0">
                  <a:solidFill>
                    <a:schemeClr val="tx1"/>
                  </a:solidFill>
                </a:rPr>
                <a:t>0              16           17           0            0            0x18</a:t>
              </a:r>
              <a:endParaRPr lang="en-US" dirty="0">
                <a:solidFill>
                  <a:schemeClr val="tx1"/>
                </a:solidFill>
              </a:endParaRPr>
            </a:p>
          </p:txBody>
        </p:sp>
      </p:grpSp>
      <p:sp>
        <p:nvSpPr>
          <p:cNvPr id="873494" name="Rectangle 22"/>
          <p:cNvSpPr>
            <a:spLocks noChangeArrowheads="1"/>
          </p:cNvSpPr>
          <p:nvPr/>
        </p:nvSpPr>
        <p:spPr bwMode="auto">
          <a:xfrm>
            <a:off x="762000" y="5105400"/>
            <a:ext cx="7924800" cy="11430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rPr>
              <a:t>通过利用更复杂的专用乘法器硬件电路，可以提高基于累加器的乘法速度</a:t>
            </a:r>
            <a:endParaRPr lang="en-US" sz="2400" dirty="0" smtClean="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9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latin typeface="宋体" panose="02010600030101010101" pitchFamily="2" charset="-122"/>
                <a:ea typeface="宋体" panose="02010600030101010101" pitchFamily="2" charset="-122"/>
              </a:rPr>
              <a:t>快速乘法器硬件结构</a:t>
            </a:r>
            <a:endParaRPr lang="en-US"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533400" y="780308"/>
            <a:ext cx="8382000" cy="716093"/>
          </a:xfrm>
        </p:spPr>
        <p:txBody>
          <a:bodyPr/>
          <a:lstStyle/>
          <a:p>
            <a:r>
              <a:rPr lang="zh-CN" altLang="en-US" dirty="0" smtClean="0"/>
              <a:t>利用并行加法器树建立一个更快的乘法器，在底部，每个</a:t>
            </a:r>
            <a:r>
              <a:rPr lang="en-US" altLang="zh-CN" dirty="0" smtClean="0"/>
              <a:t>32-</a:t>
            </a:r>
            <a:r>
              <a:rPr lang="zh-CN" altLang="en-US" dirty="0" smtClean="0"/>
              <a:t>位的加法器对应乘法器的一位</a:t>
            </a:r>
            <a:endParaRPr lang="en-US" dirty="0"/>
          </a:p>
        </p:txBody>
      </p:sp>
      <p:grpSp>
        <p:nvGrpSpPr>
          <p:cNvPr id="13" name="Group 12"/>
          <p:cNvGrpSpPr/>
          <p:nvPr/>
        </p:nvGrpSpPr>
        <p:grpSpPr>
          <a:xfrm>
            <a:off x="2514600" y="1981201"/>
            <a:ext cx="1109549" cy="1524000"/>
            <a:chOff x="2700451" y="1989137"/>
            <a:chExt cx="1261949" cy="1744663"/>
          </a:xfrm>
        </p:grpSpPr>
        <p:sp>
          <p:nvSpPr>
            <p:cNvPr id="14"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15" name="TextBox 14"/>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16" name="Group 15"/>
          <p:cNvGrpSpPr/>
          <p:nvPr/>
        </p:nvGrpSpPr>
        <p:grpSpPr>
          <a:xfrm>
            <a:off x="4148251" y="1981200"/>
            <a:ext cx="1109549" cy="1524000"/>
            <a:chOff x="2700451" y="1989137"/>
            <a:chExt cx="1261949" cy="1744663"/>
          </a:xfrm>
        </p:grpSpPr>
        <p:sp>
          <p:nvSpPr>
            <p:cNvPr id="17"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18" name="TextBox 17"/>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19" name="Group 18"/>
          <p:cNvGrpSpPr/>
          <p:nvPr/>
        </p:nvGrpSpPr>
        <p:grpSpPr>
          <a:xfrm>
            <a:off x="5748451" y="1981200"/>
            <a:ext cx="1109549" cy="1524000"/>
            <a:chOff x="2700451" y="1989137"/>
            <a:chExt cx="1261949" cy="1744663"/>
          </a:xfrm>
        </p:grpSpPr>
        <p:sp>
          <p:nvSpPr>
            <p:cNvPr id="20"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21" name="TextBox 20"/>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22" name="Group 21"/>
          <p:cNvGrpSpPr/>
          <p:nvPr/>
        </p:nvGrpSpPr>
        <p:grpSpPr>
          <a:xfrm>
            <a:off x="7348651" y="1981200"/>
            <a:ext cx="1109549" cy="1524000"/>
            <a:chOff x="2700451" y="1989137"/>
            <a:chExt cx="1261949" cy="1744663"/>
          </a:xfrm>
        </p:grpSpPr>
        <p:sp>
          <p:nvSpPr>
            <p:cNvPr id="23"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24" name="TextBox 23"/>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25" name="Group 24"/>
          <p:cNvGrpSpPr/>
          <p:nvPr/>
        </p:nvGrpSpPr>
        <p:grpSpPr>
          <a:xfrm>
            <a:off x="381000" y="1981200"/>
            <a:ext cx="1109549" cy="1524000"/>
            <a:chOff x="2700451" y="1989137"/>
            <a:chExt cx="1261949" cy="1744663"/>
          </a:xfrm>
        </p:grpSpPr>
        <p:sp>
          <p:nvSpPr>
            <p:cNvPr id="26"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27" name="TextBox 26"/>
            <p:cNvSpPr txBox="1"/>
            <p:nvPr/>
          </p:nvSpPr>
          <p:spPr>
            <a:xfrm>
              <a:off x="2700451" y="25923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grpSp>
      <p:grpSp>
        <p:nvGrpSpPr>
          <p:cNvPr id="28" name="Group 27"/>
          <p:cNvGrpSpPr/>
          <p:nvPr/>
        </p:nvGrpSpPr>
        <p:grpSpPr>
          <a:xfrm>
            <a:off x="6629402" y="2895600"/>
            <a:ext cx="1261949" cy="1524000"/>
            <a:chOff x="2700453" y="1989137"/>
            <a:chExt cx="1435282" cy="1744663"/>
          </a:xfrm>
        </p:grpSpPr>
        <p:sp>
          <p:nvSpPr>
            <p:cNvPr id="29"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0" name="TextBox 29"/>
            <p:cNvSpPr txBox="1"/>
            <p:nvPr/>
          </p:nvSpPr>
          <p:spPr>
            <a:xfrm>
              <a:off x="2700453" y="2592387"/>
              <a:ext cx="1435282" cy="422808"/>
            </a:xfrm>
            <a:prstGeom prst="rect">
              <a:avLst/>
            </a:prstGeom>
            <a:noFill/>
          </p:spPr>
          <p:txBody>
            <a:bodyPr wrap="none" rtlCol="0">
              <a:spAutoFit/>
            </a:bodyPr>
            <a:lstStyle/>
            <a:p>
              <a:r>
                <a:rPr lang="en-US" dirty="0" smtClean="0">
                  <a:solidFill>
                    <a:schemeClr val="tx1"/>
                  </a:solidFill>
                </a:rPr>
                <a:t>33-bit ALU</a:t>
              </a:r>
              <a:endParaRPr lang="en-US" dirty="0">
                <a:solidFill>
                  <a:schemeClr val="tx1"/>
                </a:solidFill>
              </a:endParaRPr>
            </a:p>
          </p:txBody>
        </p:sp>
      </p:grpSp>
      <p:grpSp>
        <p:nvGrpSpPr>
          <p:cNvPr id="31" name="Group 30"/>
          <p:cNvGrpSpPr/>
          <p:nvPr/>
        </p:nvGrpSpPr>
        <p:grpSpPr>
          <a:xfrm>
            <a:off x="3429001" y="2895600"/>
            <a:ext cx="1261949" cy="1524000"/>
            <a:chOff x="2700452" y="1989137"/>
            <a:chExt cx="1435282" cy="1744663"/>
          </a:xfrm>
        </p:grpSpPr>
        <p:sp>
          <p:nvSpPr>
            <p:cNvPr id="32"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3" name="TextBox 32"/>
            <p:cNvSpPr txBox="1"/>
            <p:nvPr/>
          </p:nvSpPr>
          <p:spPr>
            <a:xfrm>
              <a:off x="2700452" y="2592387"/>
              <a:ext cx="1435282" cy="422808"/>
            </a:xfrm>
            <a:prstGeom prst="rect">
              <a:avLst/>
            </a:prstGeom>
            <a:noFill/>
          </p:spPr>
          <p:txBody>
            <a:bodyPr wrap="none" rtlCol="0">
              <a:spAutoFit/>
            </a:bodyPr>
            <a:lstStyle/>
            <a:p>
              <a:r>
                <a:rPr lang="en-US" dirty="0" smtClean="0">
                  <a:solidFill>
                    <a:schemeClr val="tx1"/>
                  </a:solidFill>
                </a:rPr>
                <a:t>33-bit ALU</a:t>
              </a:r>
              <a:endParaRPr lang="en-US" dirty="0">
                <a:solidFill>
                  <a:schemeClr val="tx1"/>
                </a:solidFill>
              </a:endParaRPr>
            </a:p>
          </p:txBody>
        </p:sp>
      </p:grpSp>
      <p:grpSp>
        <p:nvGrpSpPr>
          <p:cNvPr id="34" name="Group 33"/>
          <p:cNvGrpSpPr/>
          <p:nvPr/>
        </p:nvGrpSpPr>
        <p:grpSpPr>
          <a:xfrm>
            <a:off x="1295401" y="2895600"/>
            <a:ext cx="1261949" cy="1524000"/>
            <a:chOff x="2700452" y="1989137"/>
            <a:chExt cx="1435282" cy="1744663"/>
          </a:xfrm>
        </p:grpSpPr>
        <p:sp>
          <p:nvSpPr>
            <p:cNvPr id="35"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6" name="TextBox 35"/>
            <p:cNvSpPr txBox="1"/>
            <p:nvPr/>
          </p:nvSpPr>
          <p:spPr>
            <a:xfrm>
              <a:off x="2700452" y="2592387"/>
              <a:ext cx="1435282" cy="422808"/>
            </a:xfrm>
            <a:prstGeom prst="rect">
              <a:avLst/>
            </a:prstGeom>
            <a:noFill/>
          </p:spPr>
          <p:txBody>
            <a:bodyPr wrap="none" rtlCol="0">
              <a:spAutoFit/>
            </a:bodyPr>
            <a:lstStyle/>
            <a:p>
              <a:r>
                <a:rPr lang="en-US" dirty="0" smtClean="0">
                  <a:solidFill>
                    <a:schemeClr val="tx1"/>
                  </a:solidFill>
                </a:rPr>
                <a:t>33-bit ALU</a:t>
              </a:r>
              <a:endParaRPr lang="en-US" dirty="0">
                <a:solidFill>
                  <a:schemeClr val="tx1"/>
                </a:solidFill>
              </a:endParaRPr>
            </a:p>
          </p:txBody>
        </p:sp>
      </p:grpSp>
      <p:grpSp>
        <p:nvGrpSpPr>
          <p:cNvPr id="37" name="Group 36"/>
          <p:cNvGrpSpPr/>
          <p:nvPr/>
        </p:nvGrpSpPr>
        <p:grpSpPr>
          <a:xfrm>
            <a:off x="5105401" y="3733800"/>
            <a:ext cx="1261949" cy="1524000"/>
            <a:chOff x="2700452" y="1989137"/>
            <a:chExt cx="1435282" cy="1744663"/>
          </a:xfrm>
        </p:grpSpPr>
        <p:sp>
          <p:nvSpPr>
            <p:cNvPr id="38"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39" name="TextBox 38"/>
            <p:cNvSpPr txBox="1"/>
            <p:nvPr/>
          </p:nvSpPr>
          <p:spPr>
            <a:xfrm>
              <a:off x="2700452" y="2592387"/>
              <a:ext cx="1435282" cy="422808"/>
            </a:xfrm>
            <a:prstGeom prst="rect">
              <a:avLst/>
            </a:prstGeom>
            <a:noFill/>
          </p:spPr>
          <p:txBody>
            <a:bodyPr wrap="none" rtlCol="0">
              <a:spAutoFit/>
            </a:bodyPr>
            <a:lstStyle/>
            <a:p>
              <a:r>
                <a:rPr lang="en-US" dirty="0" smtClean="0">
                  <a:solidFill>
                    <a:schemeClr val="tx1"/>
                  </a:solidFill>
                </a:rPr>
                <a:t>36-bit ALU</a:t>
              </a:r>
              <a:endParaRPr lang="en-US" dirty="0">
                <a:solidFill>
                  <a:schemeClr val="tx1"/>
                </a:solidFill>
              </a:endParaRPr>
            </a:p>
          </p:txBody>
        </p:sp>
      </p:grpSp>
      <p:grpSp>
        <p:nvGrpSpPr>
          <p:cNvPr id="40" name="Group 39"/>
          <p:cNvGrpSpPr/>
          <p:nvPr/>
        </p:nvGrpSpPr>
        <p:grpSpPr>
          <a:xfrm>
            <a:off x="3657602" y="4572000"/>
            <a:ext cx="1261949" cy="1524000"/>
            <a:chOff x="2700455" y="1989137"/>
            <a:chExt cx="1435282" cy="1744663"/>
          </a:xfrm>
        </p:grpSpPr>
        <p:sp>
          <p:nvSpPr>
            <p:cNvPr id="41"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42" name="TextBox 41"/>
            <p:cNvSpPr txBox="1"/>
            <p:nvPr/>
          </p:nvSpPr>
          <p:spPr>
            <a:xfrm>
              <a:off x="2700455" y="2592387"/>
              <a:ext cx="1435282" cy="422808"/>
            </a:xfrm>
            <a:prstGeom prst="rect">
              <a:avLst/>
            </a:prstGeom>
            <a:noFill/>
          </p:spPr>
          <p:txBody>
            <a:bodyPr wrap="none" rtlCol="0">
              <a:spAutoFit/>
            </a:bodyPr>
            <a:lstStyle/>
            <a:p>
              <a:r>
                <a:rPr lang="en-US" dirty="0" smtClean="0">
                  <a:solidFill>
                    <a:schemeClr val="tx1"/>
                  </a:solidFill>
                </a:rPr>
                <a:t>43-bit ALU</a:t>
              </a:r>
              <a:endParaRPr lang="en-US" dirty="0">
                <a:solidFill>
                  <a:schemeClr val="tx1"/>
                </a:solidFill>
              </a:endParaRPr>
            </a:p>
          </p:txBody>
        </p:sp>
      </p:grpSp>
      <p:grpSp>
        <p:nvGrpSpPr>
          <p:cNvPr id="43" name="Group 42"/>
          <p:cNvGrpSpPr/>
          <p:nvPr/>
        </p:nvGrpSpPr>
        <p:grpSpPr>
          <a:xfrm>
            <a:off x="2057402" y="5410200"/>
            <a:ext cx="1261949" cy="1524000"/>
            <a:chOff x="2700453" y="1989137"/>
            <a:chExt cx="1435282" cy="1744663"/>
          </a:xfrm>
        </p:grpSpPr>
        <p:sp>
          <p:nvSpPr>
            <p:cNvPr id="44" name="Freeform 4"/>
            <p:cNvSpPr>
              <a:spLocks/>
            </p:cNvSpPr>
            <p:nvPr/>
          </p:nvSpPr>
          <p:spPr bwMode="auto">
            <a:xfrm>
              <a:off x="3048000" y="19891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45" name="TextBox 44"/>
            <p:cNvSpPr txBox="1"/>
            <p:nvPr/>
          </p:nvSpPr>
          <p:spPr>
            <a:xfrm>
              <a:off x="2700453" y="2592387"/>
              <a:ext cx="1435282" cy="422808"/>
            </a:xfrm>
            <a:prstGeom prst="rect">
              <a:avLst/>
            </a:prstGeom>
            <a:noFill/>
          </p:spPr>
          <p:txBody>
            <a:bodyPr wrap="none" rtlCol="0">
              <a:spAutoFit/>
            </a:bodyPr>
            <a:lstStyle/>
            <a:p>
              <a:r>
                <a:rPr lang="en-US" dirty="0" smtClean="0">
                  <a:solidFill>
                    <a:schemeClr val="tx1"/>
                  </a:solidFill>
                </a:rPr>
                <a:t>59-bit ALU</a:t>
              </a:r>
              <a:endParaRPr lang="en-US" dirty="0">
                <a:solidFill>
                  <a:schemeClr val="tx1"/>
                </a:solidFill>
              </a:endParaRPr>
            </a:p>
          </p:txBody>
        </p:sp>
      </p:grpSp>
      <p:cxnSp>
        <p:nvCxnSpPr>
          <p:cNvPr id="47" name="Straight Arrow Connector 46"/>
          <p:cNvCxnSpPr/>
          <p:nvPr/>
        </p:nvCxnSpPr>
        <p:spPr bwMode="auto">
          <a:xfrm rot="5400000">
            <a:off x="7238603" y="2210197"/>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48" name="Straight Arrow Connector 47"/>
          <p:cNvCxnSpPr/>
          <p:nvPr/>
        </p:nvCxnSpPr>
        <p:spPr bwMode="auto">
          <a:xfrm rot="5400000">
            <a:off x="8230394"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rot="5400000">
            <a:off x="6630194"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rot="5400000">
            <a:off x="5028406"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rot="5400000">
            <a:off x="3429794" y="22852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96194" y="2285206"/>
            <a:ext cx="304800" cy="1588"/>
          </a:xfrm>
          <a:prstGeom prst="straightConnector1">
            <a:avLst/>
          </a:prstGeom>
          <a:noFill/>
          <a:ln w="12700" cap="flat" cmpd="sng" algn="ctr">
            <a:solidFill>
              <a:schemeClr val="tx1"/>
            </a:solidFill>
            <a:prstDash val="solid"/>
            <a:round/>
            <a:headEnd type="none" w="med" len="med"/>
            <a:tailEnd type="arrow"/>
          </a:ln>
          <a:effectLst/>
        </p:spPr>
      </p:cxnSp>
      <p:sp>
        <p:nvSpPr>
          <p:cNvPr id="57" name="TextBox 56"/>
          <p:cNvSpPr txBox="1"/>
          <p:nvPr/>
        </p:nvSpPr>
        <p:spPr>
          <a:xfrm>
            <a:off x="7924800" y="6324600"/>
            <a:ext cx="1066800" cy="307777"/>
          </a:xfrm>
          <a:prstGeom prst="rect">
            <a:avLst/>
          </a:prstGeom>
          <a:noFill/>
        </p:spPr>
        <p:txBody>
          <a:bodyPr wrap="square" rtlCol="0">
            <a:spAutoFit/>
          </a:bodyPr>
          <a:lstStyle/>
          <a:p>
            <a:pPr algn="r"/>
            <a:r>
              <a:rPr lang="en-US" sz="1400" dirty="0" smtClean="0">
                <a:solidFill>
                  <a:schemeClr val="accent2"/>
                </a:solidFill>
              </a:rPr>
              <a:t>product</a:t>
            </a:r>
            <a:r>
              <a:rPr lang="en-US" sz="1400" baseline="-25000" dirty="0" smtClean="0">
                <a:solidFill>
                  <a:schemeClr val="accent2"/>
                </a:solidFill>
              </a:rPr>
              <a:t>0</a:t>
            </a:r>
            <a:endParaRPr lang="en-US" sz="1400" baseline="-25000" dirty="0">
              <a:solidFill>
                <a:schemeClr val="accent2"/>
              </a:solidFill>
            </a:endParaRPr>
          </a:p>
        </p:txBody>
      </p:sp>
      <p:sp>
        <p:nvSpPr>
          <p:cNvPr id="58" name="TextBox 57"/>
          <p:cNvSpPr txBox="1"/>
          <p:nvPr/>
        </p:nvSpPr>
        <p:spPr>
          <a:xfrm>
            <a:off x="7962151"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0</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60" name="TextBox 59"/>
          <p:cNvSpPr txBox="1"/>
          <p:nvPr/>
        </p:nvSpPr>
        <p:spPr>
          <a:xfrm>
            <a:off x="7010400" y="1600200"/>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1</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61" name="TextBox 60"/>
          <p:cNvSpPr txBox="1"/>
          <p:nvPr/>
        </p:nvSpPr>
        <p:spPr>
          <a:xfrm>
            <a:off x="6248400"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2</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63" name="TextBox 62"/>
          <p:cNvSpPr txBox="1"/>
          <p:nvPr/>
        </p:nvSpPr>
        <p:spPr>
          <a:xfrm>
            <a:off x="5410200" y="16734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3</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cxnSp>
        <p:nvCxnSpPr>
          <p:cNvPr id="64" name="Straight Arrow Connector 63"/>
          <p:cNvCxnSpPr/>
          <p:nvPr/>
        </p:nvCxnSpPr>
        <p:spPr bwMode="auto">
          <a:xfrm rot="5400000">
            <a:off x="5639197" y="2209403"/>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rot="5400000">
            <a:off x="4037409" y="2208609"/>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rot="5400000">
            <a:off x="2437209" y="2209403"/>
            <a:ext cx="457994" cy="1588"/>
          </a:xfrm>
          <a:prstGeom prst="straightConnector1">
            <a:avLst/>
          </a:prstGeom>
          <a:noFill/>
          <a:ln w="1270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rot="5400000">
            <a:off x="228997" y="2209403"/>
            <a:ext cx="457994" cy="1588"/>
          </a:xfrm>
          <a:prstGeom prst="straightConnector1">
            <a:avLst/>
          </a:prstGeom>
          <a:noFill/>
          <a:ln w="12700" cap="flat" cmpd="sng" algn="ctr">
            <a:solidFill>
              <a:schemeClr val="tx1"/>
            </a:solidFill>
            <a:prstDash val="solid"/>
            <a:round/>
            <a:headEnd type="none" w="med" len="med"/>
            <a:tailEnd type="arrow"/>
          </a:ln>
          <a:effectLst/>
        </p:spPr>
      </p:cxnSp>
      <p:sp>
        <p:nvSpPr>
          <p:cNvPr id="69" name="TextBox 68"/>
          <p:cNvSpPr txBox="1"/>
          <p:nvPr/>
        </p:nvSpPr>
        <p:spPr>
          <a:xfrm>
            <a:off x="4724400"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4</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0" name="TextBox 69"/>
          <p:cNvSpPr txBox="1"/>
          <p:nvPr/>
        </p:nvSpPr>
        <p:spPr>
          <a:xfrm>
            <a:off x="3810000" y="16734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5</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1" name="TextBox 70"/>
          <p:cNvSpPr txBox="1"/>
          <p:nvPr/>
        </p:nvSpPr>
        <p:spPr>
          <a:xfrm>
            <a:off x="3124200" y="1902023"/>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6</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2" name="TextBox 71"/>
          <p:cNvSpPr txBox="1"/>
          <p:nvPr/>
        </p:nvSpPr>
        <p:spPr>
          <a:xfrm>
            <a:off x="2247151" y="1676400"/>
            <a:ext cx="1029449"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7</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3" name="TextBox 72"/>
          <p:cNvSpPr txBox="1"/>
          <p:nvPr/>
        </p:nvSpPr>
        <p:spPr>
          <a:xfrm>
            <a:off x="990600" y="1905000"/>
            <a:ext cx="1096775" cy="307777"/>
          </a:xfrm>
          <a:prstGeom prst="rect">
            <a:avLst/>
          </a:prstGeom>
          <a:noFill/>
        </p:spPr>
        <p:txBody>
          <a:bodyPr wrap="none" rtlCol="0">
            <a:spAutoFit/>
          </a:bodyPr>
          <a:lstStyle/>
          <a:p>
            <a:r>
              <a:rPr lang="en-US" sz="1400" dirty="0" smtClean="0">
                <a:solidFill>
                  <a:schemeClr val="accent2"/>
                </a:solidFill>
              </a:rPr>
              <a:t>‘ier</a:t>
            </a:r>
            <a:r>
              <a:rPr lang="en-US" sz="1400" baseline="-25000" dirty="0" smtClean="0">
                <a:solidFill>
                  <a:schemeClr val="accent2"/>
                </a:solidFill>
              </a:rPr>
              <a:t>30</a:t>
            </a:r>
            <a:r>
              <a:rPr lang="en-US" sz="1400" dirty="0" smtClean="0">
                <a:solidFill>
                  <a:schemeClr val="accent2"/>
                </a:solidFill>
              </a:rPr>
              <a:t>*’</a:t>
            </a:r>
            <a:r>
              <a:rPr lang="en-US" sz="1400" dirty="0" err="1" smtClean="0">
                <a:solidFill>
                  <a:schemeClr val="accent2"/>
                </a:solidFill>
              </a:rPr>
              <a:t>icand</a:t>
            </a:r>
            <a:endParaRPr lang="en-US" sz="1400" dirty="0">
              <a:solidFill>
                <a:schemeClr val="accent2"/>
              </a:solidFill>
            </a:endParaRPr>
          </a:p>
        </p:txBody>
      </p:sp>
      <p:sp>
        <p:nvSpPr>
          <p:cNvPr id="74" name="TextBox 73"/>
          <p:cNvSpPr txBox="1"/>
          <p:nvPr/>
        </p:nvSpPr>
        <p:spPr>
          <a:xfrm>
            <a:off x="1752600" y="2514600"/>
            <a:ext cx="609462" cy="461665"/>
          </a:xfrm>
          <a:prstGeom prst="rect">
            <a:avLst/>
          </a:prstGeom>
          <a:noFill/>
        </p:spPr>
        <p:txBody>
          <a:bodyPr wrap="none" rtlCol="0">
            <a:spAutoFit/>
          </a:bodyPr>
          <a:lstStyle/>
          <a:p>
            <a:r>
              <a:rPr lang="en-US" sz="2400" b="1" dirty="0" smtClean="0">
                <a:solidFill>
                  <a:schemeClr val="tx1"/>
                </a:solidFill>
              </a:rPr>
              <a:t>. . .</a:t>
            </a:r>
            <a:endParaRPr lang="en-US" sz="2400" b="1" dirty="0">
              <a:solidFill>
                <a:schemeClr val="tx1"/>
              </a:solidFill>
            </a:endParaRPr>
          </a:p>
        </p:txBody>
      </p:sp>
      <p:sp>
        <p:nvSpPr>
          <p:cNvPr id="75" name="TextBox 74"/>
          <p:cNvSpPr txBox="1"/>
          <p:nvPr/>
        </p:nvSpPr>
        <p:spPr>
          <a:xfrm>
            <a:off x="2667000" y="3505200"/>
            <a:ext cx="609462" cy="461665"/>
          </a:xfrm>
          <a:prstGeom prst="rect">
            <a:avLst/>
          </a:prstGeom>
          <a:noFill/>
        </p:spPr>
        <p:txBody>
          <a:bodyPr wrap="none" rtlCol="0">
            <a:spAutoFit/>
          </a:bodyPr>
          <a:lstStyle/>
          <a:p>
            <a:r>
              <a:rPr lang="en-US" sz="2400" b="1" dirty="0" smtClean="0">
                <a:solidFill>
                  <a:schemeClr val="tx1"/>
                </a:solidFill>
              </a:rPr>
              <a:t>. . .</a:t>
            </a:r>
            <a:endParaRPr lang="en-US" sz="2400" b="1" dirty="0">
              <a:solidFill>
                <a:schemeClr val="tx1"/>
              </a:solidFill>
            </a:endParaRPr>
          </a:p>
        </p:txBody>
      </p:sp>
      <p:sp>
        <p:nvSpPr>
          <p:cNvPr id="76" name="TextBox 75"/>
          <p:cNvSpPr txBox="1"/>
          <p:nvPr/>
        </p:nvSpPr>
        <p:spPr>
          <a:xfrm>
            <a:off x="2667000" y="4191000"/>
            <a:ext cx="609462" cy="461665"/>
          </a:xfrm>
          <a:prstGeom prst="rect">
            <a:avLst/>
          </a:prstGeom>
          <a:noFill/>
        </p:spPr>
        <p:txBody>
          <a:bodyPr wrap="none" rtlCol="0">
            <a:spAutoFit/>
          </a:bodyPr>
          <a:lstStyle/>
          <a:p>
            <a:r>
              <a:rPr lang="en-US" sz="2400" b="1" dirty="0" smtClean="0">
                <a:solidFill>
                  <a:schemeClr val="tx1"/>
                </a:solidFill>
              </a:rPr>
              <a:t>. . .</a:t>
            </a:r>
            <a:endParaRPr lang="en-US" sz="2400" b="1" dirty="0">
              <a:solidFill>
                <a:schemeClr val="tx1"/>
              </a:solidFill>
            </a:endParaRPr>
          </a:p>
        </p:txBody>
      </p:sp>
      <p:cxnSp>
        <p:nvCxnSpPr>
          <p:cNvPr id="78" name="Straight Arrow Connector 77"/>
          <p:cNvCxnSpPr/>
          <p:nvPr/>
        </p:nvCxnSpPr>
        <p:spPr bwMode="auto">
          <a:xfrm rot="5400000">
            <a:off x="7581900" y="3009900"/>
            <a:ext cx="3810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79" name="Straight Arrow Connector 78"/>
          <p:cNvCxnSpPr/>
          <p:nvPr/>
        </p:nvCxnSpPr>
        <p:spPr bwMode="auto">
          <a:xfrm rot="5400000">
            <a:off x="4381500" y="3009900"/>
            <a:ext cx="3810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10800000" flipV="1">
            <a:off x="4648200" y="4724400"/>
            <a:ext cx="10668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rot="16200000" flipH="1">
            <a:off x="6324600" y="2971800"/>
            <a:ext cx="381000" cy="381000"/>
          </a:xfrm>
          <a:prstGeom prst="straightConnector1">
            <a:avLst/>
          </a:prstGeom>
          <a:noFill/>
          <a:ln w="12700" cap="flat" cmpd="sng" algn="ctr">
            <a:solidFill>
              <a:schemeClr val="tx1"/>
            </a:solidFill>
            <a:prstDash val="solid"/>
            <a:round/>
            <a:headEnd type="none" w="med" len="med"/>
            <a:tailEnd type="arrow"/>
          </a:ln>
          <a:effectLst/>
        </p:spPr>
      </p:cxnSp>
      <p:cxnSp>
        <p:nvCxnSpPr>
          <p:cNvPr id="85" name="Straight Arrow Connector 84"/>
          <p:cNvCxnSpPr/>
          <p:nvPr/>
        </p:nvCxnSpPr>
        <p:spPr bwMode="auto">
          <a:xfrm rot="16200000" flipH="1">
            <a:off x="3124200" y="2971800"/>
            <a:ext cx="381000" cy="381000"/>
          </a:xfrm>
          <a:prstGeom prst="straightConnector1">
            <a:avLst/>
          </a:prstGeom>
          <a:noFill/>
          <a:ln w="127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rot="16200000" flipH="1">
            <a:off x="990600" y="2971800"/>
            <a:ext cx="381000" cy="381000"/>
          </a:xfrm>
          <a:prstGeom prst="straightConnector1">
            <a:avLst/>
          </a:prstGeom>
          <a:noFill/>
          <a:ln w="127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16200000" flipH="1">
            <a:off x="1905000" y="5638800"/>
            <a:ext cx="2286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16200000" flipH="1">
            <a:off x="3505200" y="4800600"/>
            <a:ext cx="2286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10800000" flipV="1">
            <a:off x="2971800" y="5562600"/>
            <a:ext cx="12954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16200000" flipH="1">
            <a:off x="1828800" y="3886200"/>
            <a:ext cx="2286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a:off x="3962400" y="3886200"/>
            <a:ext cx="12192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10800000" flipV="1">
            <a:off x="6096000" y="3886200"/>
            <a:ext cx="1066800" cy="304800"/>
          </a:xfrm>
          <a:prstGeom prst="straightConnector1">
            <a:avLst/>
          </a:prstGeom>
          <a:noFill/>
          <a:ln w="12700" cap="flat" cmpd="sng" algn="ctr">
            <a:solidFill>
              <a:schemeClr val="tx1"/>
            </a:solidFill>
            <a:prstDash val="solid"/>
            <a:round/>
            <a:headEnd type="none" w="med" len="med"/>
            <a:tailEnd type="arrow"/>
          </a:ln>
          <a:effectLst/>
        </p:spPr>
      </p:cxnSp>
      <p:cxnSp>
        <p:nvCxnSpPr>
          <p:cNvPr id="102" name="Straight Arrow Connector 101"/>
          <p:cNvCxnSpPr/>
          <p:nvPr/>
        </p:nvCxnSpPr>
        <p:spPr bwMode="auto">
          <a:xfrm rot="5400000">
            <a:off x="2439194" y="65524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80" name="Straight Connector 79"/>
          <p:cNvCxnSpPr/>
          <p:nvPr/>
        </p:nvCxnSpPr>
        <p:spPr bwMode="auto">
          <a:xfrm>
            <a:off x="8382000" y="22860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7772400" y="32004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a:off x="6553200" y="41148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5105400" y="49530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3429000" y="5791200"/>
            <a:ext cx="381000" cy="1588"/>
          </a:xfrm>
          <a:prstGeom prst="line">
            <a:avLst/>
          </a:prstGeom>
          <a:noFill/>
          <a:ln w="12700" cap="flat" cmpd="sng" algn="ctr">
            <a:solidFill>
              <a:schemeClr val="tx1"/>
            </a:solidFill>
            <a:prstDash val="solid"/>
            <a:round/>
            <a:headEnd type="none" w="med" len="med"/>
            <a:tailEnd type="none" w="med" len="med"/>
          </a:ln>
          <a:effectLst/>
        </p:spPr>
      </p:cxnSp>
      <p:cxnSp>
        <p:nvCxnSpPr>
          <p:cNvPr id="97" name="Straight Arrow Connector 96"/>
          <p:cNvCxnSpPr/>
          <p:nvPr/>
        </p:nvCxnSpPr>
        <p:spPr bwMode="auto">
          <a:xfrm rot="5400000">
            <a:off x="3658394" y="5942806"/>
            <a:ext cx="304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rot="5400000">
            <a:off x="4991894" y="5447506"/>
            <a:ext cx="9906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rot="5400000">
            <a:off x="6020594" y="5028406"/>
            <a:ext cx="18288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05" name="Straight Arrow Connector 104"/>
          <p:cNvCxnSpPr/>
          <p:nvPr/>
        </p:nvCxnSpPr>
        <p:spPr bwMode="auto">
          <a:xfrm rot="5400000">
            <a:off x="6781800" y="4572000"/>
            <a:ext cx="27432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11" name="Straight Arrow Connector 110"/>
          <p:cNvCxnSpPr/>
          <p:nvPr/>
        </p:nvCxnSpPr>
        <p:spPr bwMode="auto">
          <a:xfrm rot="5400000">
            <a:off x="6744494" y="4305300"/>
            <a:ext cx="4037806" cy="794"/>
          </a:xfrm>
          <a:prstGeom prst="straightConnector1">
            <a:avLst/>
          </a:prstGeom>
          <a:noFill/>
          <a:ln w="12700" cap="flat" cmpd="sng" algn="ctr">
            <a:solidFill>
              <a:schemeClr val="tx1"/>
            </a:solidFill>
            <a:prstDash val="solid"/>
            <a:round/>
            <a:headEnd type="none" w="med" len="med"/>
            <a:tailEnd type="arrow"/>
          </a:ln>
          <a:effectLst/>
        </p:spPr>
      </p:cxnSp>
      <p:sp>
        <p:nvSpPr>
          <p:cNvPr id="113" name="TextBox 112"/>
          <p:cNvSpPr txBox="1"/>
          <p:nvPr/>
        </p:nvSpPr>
        <p:spPr>
          <a:xfrm>
            <a:off x="7620000" y="59436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1</a:t>
            </a:r>
            <a:endParaRPr lang="en-US" sz="1400" baseline="-25000" dirty="0">
              <a:solidFill>
                <a:schemeClr val="accent2"/>
              </a:solidFill>
            </a:endParaRPr>
          </a:p>
        </p:txBody>
      </p:sp>
      <p:sp>
        <p:nvSpPr>
          <p:cNvPr id="115" name="TextBox 114"/>
          <p:cNvSpPr txBox="1"/>
          <p:nvPr/>
        </p:nvSpPr>
        <p:spPr>
          <a:xfrm>
            <a:off x="6477000" y="59436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2</a:t>
            </a:r>
            <a:endParaRPr lang="en-US" sz="1400" baseline="-25000" dirty="0">
              <a:solidFill>
                <a:schemeClr val="accent2"/>
              </a:solidFill>
            </a:endParaRPr>
          </a:p>
        </p:txBody>
      </p:sp>
      <p:sp>
        <p:nvSpPr>
          <p:cNvPr id="116" name="TextBox 115"/>
          <p:cNvSpPr txBox="1"/>
          <p:nvPr/>
        </p:nvSpPr>
        <p:spPr>
          <a:xfrm>
            <a:off x="5029200" y="59436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3</a:t>
            </a:r>
            <a:endParaRPr lang="en-US" sz="1400" baseline="-25000" dirty="0">
              <a:solidFill>
                <a:schemeClr val="accent2"/>
              </a:solidFill>
            </a:endParaRPr>
          </a:p>
        </p:txBody>
      </p:sp>
      <p:sp>
        <p:nvSpPr>
          <p:cNvPr id="117" name="TextBox 116"/>
          <p:cNvSpPr txBox="1"/>
          <p:nvPr/>
        </p:nvSpPr>
        <p:spPr>
          <a:xfrm>
            <a:off x="2667000" y="6550223"/>
            <a:ext cx="2971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63</a:t>
            </a:r>
            <a:r>
              <a:rPr lang="en-US" sz="1400" dirty="0" smtClean="0">
                <a:solidFill>
                  <a:schemeClr val="accent2"/>
                </a:solidFill>
              </a:rPr>
              <a:t> </a:t>
            </a:r>
            <a:r>
              <a:rPr lang="en-US" sz="1400" baseline="-25000" dirty="0" smtClean="0">
                <a:solidFill>
                  <a:schemeClr val="accent2"/>
                </a:solidFill>
              </a:rPr>
              <a:t>  </a:t>
            </a:r>
            <a:r>
              <a:rPr lang="en-US" sz="1400" dirty="0" smtClean="0">
                <a:solidFill>
                  <a:schemeClr val="accent2"/>
                </a:solidFill>
              </a:rPr>
              <a:t>. . .  product</a:t>
            </a:r>
            <a:r>
              <a:rPr lang="en-US" sz="1400" baseline="-25000" dirty="0" smtClean="0">
                <a:solidFill>
                  <a:schemeClr val="accent2"/>
                </a:solidFill>
              </a:rPr>
              <a:t>5</a:t>
            </a:r>
            <a:endParaRPr lang="en-US" sz="1400" baseline="-25000" dirty="0">
              <a:solidFill>
                <a:schemeClr val="accent2"/>
              </a:solidFill>
            </a:endParaRPr>
          </a:p>
        </p:txBody>
      </p:sp>
      <p:sp>
        <p:nvSpPr>
          <p:cNvPr id="118" name="TextBox 117"/>
          <p:cNvSpPr txBox="1"/>
          <p:nvPr/>
        </p:nvSpPr>
        <p:spPr>
          <a:xfrm>
            <a:off x="3352800" y="6019800"/>
            <a:ext cx="1066800" cy="307777"/>
          </a:xfrm>
          <a:prstGeom prst="rect">
            <a:avLst/>
          </a:prstGeom>
          <a:noFill/>
        </p:spPr>
        <p:txBody>
          <a:bodyPr wrap="square" rtlCol="0">
            <a:spAutoFit/>
          </a:bodyPr>
          <a:lstStyle/>
          <a:p>
            <a:r>
              <a:rPr lang="en-US" sz="1400" dirty="0" smtClean="0">
                <a:solidFill>
                  <a:schemeClr val="accent2"/>
                </a:solidFill>
              </a:rPr>
              <a:t>product</a:t>
            </a:r>
            <a:r>
              <a:rPr lang="en-US" sz="1400" baseline="-25000" dirty="0" smtClean="0">
                <a:solidFill>
                  <a:schemeClr val="accent2"/>
                </a:solidFill>
              </a:rPr>
              <a:t>4</a:t>
            </a:r>
            <a:endParaRPr lang="en-US" sz="1400" baseline="-25000" dirty="0">
              <a:solidFill>
                <a:schemeClr val="accent2"/>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533400" y="304800"/>
            <a:ext cx="8153400" cy="422275"/>
          </a:xfrm>
        </p:spPr>
        <p:txBody>
          <a:bodyPr/>
          <a:lstStyle/>
          <a:p>
            <a:r>
              <a:rPr lang="zh-CN" altLang="en-US" dirty="0" smtClean="0"/>
              <a:t>除法</a:t>
            </a:r>
            <a:endParaRPr lang="en-US" dirty="0"/>
          </a:p>
        </p:txBody>
      </p:sp>
      <p:sp>
        <p:nvSpPr>
          <p:cNvPr id="921603" name="Rectangle 3"/>
          <p:cNvSpPr>
            <a:spLocks noGrp="1" noChangeArrowheads="1"/>
          </p:cNvSpPr>
          <p:nvPr>
            <p:ph type="body" idx="1"/>
          </p:nvPr>
        </p:nvSpPr>
        <p:spPr>
          <a:xfrm>
            <a:off x="608013" y="914400"/>
            <a:ext cx="8078787" cy="956159"/>
          </a:xfrm>
        </p:spPr>
        <p:txBody>
          <a:bodyPr/>
          <a:lstStyle/>
          <a:p>
            <a:r>
              <a:rPr lang="zh-CN" altLang="en-US" dirty="0" smtClean="0"/>
              <a:t>除法实际上是一组商位计算</a:t>
            </a:r>
            <a:r>
              <a:rPr lang="zh-CN" altLang="en-US" dirty="0"/>
              <a:t>、</a:t>
            </a:r>
            <a:r>
              <a:rPr lang="zh-CN" altLang="en-US" dirty="0" smtClean="0"/>
              <a:t>左移和相减的运算</a:t>
            </a:r>
            <a:endParaRPr lang="en-US" dirty="0" smtClean="0"/>
          </a:p>
          <a:p>
            <a:pPr algn="ctr">
              <a:buNone/>
            </a:pPr>
            <a:r>
              <a:rPr lang="zh-CN" altLang="en-US" dirty="0" smtClean="0"/>
              <a:t>被除数</a:t>
            </a:r>
            <a:r>
              <a:rPr lang="en-US" dirty="0" smtClean="0"/>
              <a:t>= </a:t>
            </a:r>
            <a:r>
              <a:rPr lang="zh-CN" altLang="en-US" dirty="0" smtClean="0"/>
              <a:t>商</a:t>
            </a:r>
            <a:r>
              <a:rPr lang="en-US" dirty="0" smtClean="0"/>
              <a:t>x </a:t>
            </a:r>
            <a:r>
              <a:rPr lang="zh-CN" altLang="en-US" dirty="0" smtClean="0"/>
              <a:t>除数</a:t>
            </a:r>
            <a:r>
              <a:rPr lang="en-US" dirty="0" smtClean="0"/>
              <a:t>+  </a:t>
            </a:r>
            <a:r>
              <a:rPr lang="zh-CN" altLang="en-US" dirty="0" smtClean="0"/>
              <a:t>余数</a:t>
            </a:r>
            <a:endParaRPr lang="en-US" dirty="0"/>
          </a:p>
        </p:txBody>
      </p:sp>
      <p:sp>
        <p:nvSpPr>
          <p:cNvPr id="921604" name="Oval 4"/>
          <p:cNvSpPr>
            <a:spLocks noChangeArrowheads="1"/>
          </p:cNvSpPr>
          <p:nvPr/>
        </p:nvSpPr>
        <p:spPr bwMode="auto">
          <a:xfrm>
            <a:off x="36576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5" name="Oval 5"/>
          <p:cNvSpPr>
            <a:spLocks noChangeArrowheads="1"/>
          </p:cNvSpPr>
          <p:nvPr/>
        </p:nvSpPr>
        <p:spPr bwMode="auto">
          <a:xfrm>
            <a:off x="33528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6" name="Oval 6"/>
          <p:cNvSpPr>
            <a:spLocks noChangeArrowheads="1"/>
          </p:cNvSpPr>
          <p:nvPr/>
        </p:nvSpPr>
        <p:spPr bwMode="auto">
          <a:xfrm>
            <a:off x="30480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7" name="Oval 7"/>
          <p:cNvSpPr>
            <a:spLocks noChangeArrowheads="1"/>
          </p:cNvSpPr>
          <p:nvPr/>
        </p:nvSpPr>
        <p:spPr bwMode="auto">
          <a:xfrm>
            <a:off x="27432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8" name="Oval 8"/>
          <p:cNvSpPr>
            <a:spLocks noChangeArrowheads="1"/>
          </p:cNvSpPr>
          <p:nvPr/>
        </p:nvSpPr>
        <p:spPr bwMode="auto">
          <a:xfrm>
            <a:off x="2743200" y="3657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9" name="Oval 9"/>
          <p:cNvSpPr>
            <a:spLocks noChangeArrowheads="1"/>
          </p:cNvSpPr>
          <p:nvPr/>
        </p:nvSpPr>
        <p:spPr bwMode="auto">
          <a:xfrm>
            <a:off x="3048000" y="3657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0" name="Oval 10"/>
          <p:cNvSpPr>
            <a:spLocks noChangeArrowheads="1"/>
          </p:cNvSpPr>
          <p:nvPr/>
        </p:nvSpPr>
        <p:spPr bwMode="auto">
          <a:xfrm>
            <a:off x="3352800" y="3657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1" name="Oval 11"/>
          <p:cNvSpPr>
            <a:spLocks noChangeArrowheads="1"/>
          </p:cNvSpPr>
          <p:nvPr/>
        </p:nvSpPr>
        <p:spPr bwMode="auto">
          <a:xfrm>
            <a:off x="3657600" y="3657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2" name="Line 12"/>
          <p:cNvSpPr>
            <a:spLocks noChangeShapeType="1"/>
          </p:cNvSpPr>
          <p:nvPr/>
        </p:nvSpPr>
        <p:spPr bwMode="auto">
          <a:xfrm>
            <a:off x="2514600" y="3886200"/>
            <a:ext cx="1295400" cy="0"/>
          </a:xfrm>
          <a:prstGeom prst="line">
            <a:avLst/>
          </a:prstGeom>
          <a:noFill/>
          <a:ln w="28575">
            <a:solidFill>
              <a:schemeClr val="tx1"/>
            </a:solidFill>
            <a:round/>
            <a:headEnd/>
            <a:tailEnd/>
          </a:ln>
          <a:effectLst/>
        </p:spPr>
        <p:txBody>
          <a:bodyPr wrap="none" anchor="ctr"/>
          <a:lstStyle/>
          <a:p>
            <a:endParaRPr lang="en-US"/>
          </a:p>
        </p:txBody>
      </p:sp>
      <p:sp>
        <p:nvSpPr>
          <p:cNvPr id="921613" name="Oval 13"/>
          <p:cNvSpPr>
            <a:spLocks noChangeArrowheads="1"/>
          </p:cNvSpPr>
          <p:nvPr/>
        </p:nvSpPr>
        <p:spPr bwMode="auto">
          <a:xfrm>
            <a:off x="36576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4" name="Oval 14"/>
          <p:cNvSpPr>
            <a:spLocks noChangeArrowheads="1"/>
          </p:cNvSpPr>
          <p:nvPr/>
        </p:nvSpPr>
        <p:spPr bwMode="auto">
          <a:xfrm>
            <a:off x="33528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5" name="Oval 15"/>
          <p:cNvSpPr>
            <a:spLocks noChangeArrowheads="1"/>
          </p:cNvSpPr>
          <p:nvPr/>
        </p:nvSpPr>
        <p:spPr bwMode="auto">
          <a:xfrm>
            <a:off x="30480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6" name="Oval 16"/>
          <p:cNvSpPr>
            <a:spLocks noChangeArrowheads="1"/>
          </p:cNvSpPr>
          <p:nvPr/>
        </p:nvSpPr>
        <p:spPr bwMode="auto">
          <a:xfrm>
            <a:off x="39624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7" name="Oval 17"/>
          <p:cNvSpPr>
            <a:spLocks noChangeArrowheads="1"/>
          </p:cNvSpPr>
          <p:nvPr/>
        </p:nvSpPr>
        <p:spPr bwMode="auto">
          <a:xfrm>
            <a:off x="36576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8" name="Oval 18"/>
          <p:cNvSpPr>
            <a:spLocks noChangeArrowheads="1"/>
          </p:cNvSpPr>
          <p:nvPr/>
        </p:nvSpPr>
        <p:spPr bwMode="auto">
          <a:xfrm>
            <a:off x="33528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9" name="Oval 19"/>
          <p:cNvSpPr>
            <a:spLocks noChangeArrowheads="1"/>
          </p:cNvSpPr>
          <p:nvPr/>
        </p:nvSpPr>
        <p:spPr bwMode="auto">
          <a:xfrm>
            <a:off x="30480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0" name="Oval 20"/>
          <p:cNvSpPr>
            <a:spLocks noChangeArrowheads="1"/>
          </p:cNvSpPr>
          <p:nvPr/>
        </p:nvSpPr>
        <p:spPr bwMode="auto">
          <a:xfrm>
            <a:off x="3962400" y="4648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1" name="Oval 21"/>
          <p:cNvSpPr>
            <a:spLocks noChangeArrowheads="1"/>
          </p:cNvSpPr>
          <p:nvPr/>
        </p:nvSpPr>
        <p:spPr bwMode="auto">
          <a:xfrm>
            <a:off x="3657600" y="4648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2" name="Oval 22"/>
          <p:cNvSpPr>
            <a:spLocks noChangeArrowheads="1"/>
          </p:cNvSpPr>
          <p:nvPr/>
        </p:nvSpPr>
        <p:spPr bwMode="auto">
          <a:xfrm>
            <a:off x="3352800" y="4648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4" name="Oval 24"/>
          <p:cNvSpPr>
            <a:spLocks noChangeArrowheads="1"/>
          </p:cNvSpPr>
          <p:nvPr/>
        </p:nvSpPr>
        <p:spPr bwMode="auto">
          <a:xfrm>
            <a:off x="4267200" y="4953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5" name="Oval 25"/>
          <p:cNvSpPr>
            <a:spLocks noChangeArrowheads="1"/>
          </p:cNvSpPr>
          <p:nvPr/>
        </p:nvSpPr>
        <p:spPr bwMode="auto">
          <a:xfrm>
            <a:off x="3962400" y="4953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6" name="Oval 26"/>
          <p:cNvSpPr>
            <a:spLocks noChangeArrowheads="1"/>
          </p:cNvSpPr>
          <p:nvPr/>
        </p:nvSpPr>
        <p:spPr bwMode="auto">
          <a:xfrm>
            <a:off x="3657600" y="4953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7" name="Oval 27"/>
          <p:cNvSpPr>
            <a:spLocks noChangeArrowheads="1"/>
          </p:cNvSpPr>
          <p:nvPr/>
        </p:nvSpPr>
        <p:spPr bwMode="auto">
          <a:xfrm>
            <a:off x="3352800" y="4953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8" name="Line 28"/>
          <p:cNvSpPr>
            <a:spLocks noChangeShapeType="1"/>
          </p:cNvSpPr>
          <p:nvPr/>
        </p:nvSpPr>
        <p:spPr bwMode="auto">
          <a:xfrm>
            <a:off x="3048000" y="5181600"/>
            <a:ext cx="1371600" cy="0"/>
          </a:xfrm>
          <a:prstGeom prst="line">
            <a:avLst/>
          </a:prstGeom>
          <a:noFill/>
          <a:ln w="28575">
            <a:solidFill>
              <a:schemeClr val="tx1"/>
            </a:solidFill>
            <a:round/>
            <a:headEnd/>
            <a:tailEnd/>
          </a:ln>
          <a:effectLst/>
        </p:spPr>
        <p:txBody>
          <a:bodyPr wrap="none" anchor="ctr"/>
          <a:lstStyle/>
          <a:p>
            <a:endParaRPr lang="en-US"/>
          </a:p>
        </p:txBody>
      </p:sp>
      <p:sp>
        <p:nvSpPr>
          <p:cNvPr id="921630" name="Oval 30"/>
          <p:cNvSpPr>
            <a:spLocks noChangeArrowheads="1"/>
          </p:cNvSpPr>
          <p:nvPr/>
        </p:nvSpPr>
        <p:spPr bwMode="auto">
          <a:xfrm>
            <a:off x="4267200" y="5562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1" name="Oval 31"/>
          <p:cNvSpPr>
            <a:spLocks noChangeArrowheads="1"/>
          </p:cNvSpPr>
          <p:nvPr/>
        </p:nvSpPr>
        <p:spPr bwMode="auto">
          <a:xfrm>
            <a:off x="3657600" y="5562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2" name="Oval 32"/>
          <p:cNvSpPr>
            <a:spLocks noChangeArrowheads="1"/>
          </p:cNvSpPr>
          <p:nvPr/>
        </p:nvSpPr>
        <p:spPr bwMode="auto">
          <a:xfrm>
            <a:off x="3962400" y="5562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3" name="Oval 33"/>
          <p:cNvSpPr>
            <a:spLocks noChangeArrowheads="1"/>
          </p:cNvSpPr>
          <p:nvPr/>
        </p:nvSpPr>
        <p:spPr bwMode="auto">
          <a:xfrm>
            <a:off x="4267200" y="5257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4" name="Oval 34"/>
          <p:cNvSpPr>
            <a:spLocks noChangeArrowheads="1"/>
          </p:cNvSpPr>
          <p:nvPr/>
        </p:nvSpPr>
        <p:spPr bwMode="auto">
          <a:xfrm>
            <a:off x="3962400" y="5257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5" name="Oval 35"/>
          <p:cNvSpPr>
            <a:spLocks noChangeArrowheads="1"/>
          </p:cNvSpPr>
          <p:nvPr/>
        </p:nvSpPr>
        <p:spPr bwMode="auto">
          <a:xfrm>
            <a:off x="3657600" y="5257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6" name="Oval 36"/>
          <p:cNvSpPr>
            <a:spLocks noChangeArrowheads="1"/>
          </p:cNvSpPr>
          <p:nvPr/>
        </p:nvSpPr>
        <p:spPr bwMode="auto">
          <a:xfrm>
            <a:off x="4572000" y="5562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7" name="Text Box 37"/>
          <p:cNvSpPr txBox="1">
            <a:spLocks noChangeArrowheads="1"/>
          </p:cNvSpPr>
          <p:nvPr/>
        </p:nvSpPr>
        <p:spPr bwMode="auto">
          <a:xfrm>
            <a:off x="5562600" y="3200400"/>
            <a:ext cx="1600200" cy="400110"/>
          </a:xfrm>
          <a:prstGeom prst="rect">
            <a:avLst/>
          </a:prstGeom>
          <a:noFill/>
          <a:ln w="28575">
            <a:noFill/>
            <a:miter lim="800000"/>
            <a:headEnd/>
            <a:tailEnd/>
          </a:ln>
          <a:effectLst/>
        </p:spPr>
        <p:txBody>
          <a:bodyPr>
            <a:spAutoFit/>
          </a:bodyPr>
          <a:lstStyle/>
          <a:p>
            <a:r>
              <a:rPr lang="zh-CN" altLang="en-US" sz="2000" dirty="0"/>
              <a:t>被除数</a:t>
            </a:r>
            <a:endParaRPr lang="en-US" sz="2000" baseline="30000" dirty="0">
              <a:solidFill>
                <a:schemeClr val="tx1"/>
              </a:solidFill>
            </a:endParaRPr>
          </a:p>
        </p:txBody>
      </p:sp>
      <p:sp>
        <p:nvSpPr>
          <p:cNvPr id="921638" name="Text Box 38"/>
          <p:cNvSpPr txBox="1">
            <a:spLocks noChangeArrowheads="1"/>
          </p:cNvSpPr>
          <p:nvPr/>
        </p:nvSpPr>
        <p:spPr bwMode="auto">
          <a:xfrm>
            <a:off x="381000" y="3505200"/>
            <a:ext cx="1600200" cy="400110"/>
          </a:xfrm>
          <a:prstGeom prst="rect">
            <a:avLst/>
          </a:prstGeom>
          <a:noFill/>
          <a:ln w="28575">
            <a:noFill/>
            <a:miter lim="800000"/>
            <a:headEnd/>
            <a:tailEnd/>
          </a:ln>
          <a:effectLst/>
        </p:spPr>
        <p:txBody>
          <a:bodyPr>
            <a:spAutoFit/>
          </a:bodyPr>
          <a:lstStyle/>
          <a:p>
            <a:r>
              <a:rPr lang="zh-CN" altLang="en-US" sz="2000" dirty="0" smtClean="0"/>
              <a:t>除数</a:t>
            </a:r>
            <a:endParaRPr lang="en-US" sz="2000" baseline="30000" dirty="0">
              <a:solidFill>
                <a:schemeClr val="tx1"/>
              </a:solidFill>
            </a:endParaRPr>
          </a:p>
        </p:txBody>
      </p:sp>
      <p:sp>
        <p:nvSpPr>
          <p:cNvPr id="921639" name="Text Box 39"/>
          <p:cNvSpPr txBox="1">
            <a:spLocks noChangeArrowheads="1"/>
          </p:cNvSpPr>
          <p:nvPr/>
        </p:nvSpPr>
        <p:spPr bwMode="auto">
          <a:xfrm>
            <a:off x="5638800" y="4251325"/>
            <a:ext cx="1600200" cy="707886"/>
          </a:xfrm>
          <a:prstGeom prst="rect">
            <a:avLst/>
          </a:prstGeom>
          <a:noFill/>
          <a:ln w="28575">
            <a:noFill/>
            <a:miter lim="800000"/>
            <a:headEnd/>
            <a:tailEnd/>
          </a:ln>
          <a:effectLst/>
        </p:spPr>
        <p:txBody>
          <a:bodyPr>
            <a:spAutoFit/>
          </a:bodyPr>
          <a:lstStyle/>
          <a:p>
            <a:r>
              <a:rPr lang="zh-CN" altLang="en-US" sz="2000" dirty="0" smtClean="0">
                <a:solidFill>
                  <a:srgbClr val="FF0000"/>
                </a:solidFill>
              </a:rPr>
              <a:t>部分</a:t>
            </a:r>
            <a:endParaRPr lang="en-US" altLang="zh-CN" sz="2000" dirty="0" smtClean="0">
              <a:solidFill>
                <a:srgbClr val="FF0000"/>
              </a:solidFill>
            </a:endParaRPr>
          </a:p>
          <a:p>
            <a:r>
              <a:rPr lang="zh-CN" altLang="en-US" sz="2000" dirty="0" smtClean="0">
                <a:solidFill>
                  <a:srgbClr val="FF0000"/>
                </a:solidFill>
              </a:rPr>
              <a:t>余数阵列</a:t>
            </a:r>
            <a:endParaRPr lang="en-US" sz="2000" baseline="30000" dirty="0">
              <a:solidFill>
                <a:srgbClr val="FF0000"/>
              </a:solidFill>
            </a:endParaRPr>
          </a:p>
        </p:txBody>
      </p:sp>
      <p:sp>
        <p:nvSpPr>
          <p:cNvPr id="921640" name="Text Box 40"/>
          <p:cNvSpPr txBox="1">
            <a:spLocks noChangeArrowheads="1"/>
          </p:cNvSpPr>
          <p:nvPr/>
        </p:nvSpPr>
        <p:spPr bwMode="auto">
          <a:xfrm>
            <a:off x="5562600" y="2743200"/>
            <a:ext cx="1676400" cy="400110"/>
          </a:xfrm>
          <a:prstGeom prst="rect">
            <a:avLst/>
          </a:prstGeom>
          <a:noFill/>
          <a:ln w="28575">
            <a:noFill/>
            <a:miter lim="800000"/>
            <a:headEnd/>
            <a:tailEnd/>
          </a:ln>
          <a:effectLst/>
        </p:spPr>
        <p:txBody>
          <a:bodyPr>
            <a:spAutoFit/>
          </a:bodyPr>
          <a:lstStyle/>
          <a:p>
            <a:r>
              <a:rPr lang="zh-CN" altLang="en-US" sz="2000" dirty="0"/>
              <a:t>商</a:t>
            </a:r>
            <a:endParaRPr lang="en-US" sz="2000" baseline="30000" dirty="0">
              <a:solidFill>
                <a:schemeClr val="tx1"/>
              </a:solidFill>
            </a:endParaRPr>
          </a:p>
        </p:txBody>
      </p:sp>
      <p:sp>
        <p:nvSpPr>
          <p:cNvPr id="921641" name="Line 41"/>
          <p:cNvSpPr>
            <a:spLocks noChangeShapeType="1"/>
          </p:cNvSpPr>
          <p:nvPr/>
        </p:nvSpPr>
        <p:spPr bwMode="auto">
          <a:xfrm>
            <a:off x="1219200" y="32004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42" name="Text Box 42"/>
          <p:cNvSpPr txBox="1">
            <a:spLocks noChangeArrowheads="1"/>
          </p:cNvSpPr>
          <p:nvPr/>
        </p:nvSpPr>
        <p:spPr bwMode="auto">
          <a:xfrm>
            <a:off x="1524000" y="27432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45" name="Oval 45"/>
          <p:cNvSpPr>
            <a:spLocks noChangeArrowheads="1"/>
          </p:cNvSpPr>
          <p:nvPr/>
        </p:nvSpPr>
        <p:spPr bwMode="auto">
          <a:xfrm>
            <a:off x="22098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6" name="Oval 46"/>
          <p:cNvSpPr>
            <a:spLocks noChangeArrowheads="1"/>
          </p:cNvSpPr>
          <p:nvPr/>
        </p:nvSpPr>
        <p:spPr bwMode="auto">
          <a:xfrm>
            <a:off x="19050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7" name="Oval 47"/>
          <p:cNvSpPr>
            <a:spLocks noChangeArrowheads="1"/>
          </p:cNvSpPr>
          <p:nvPr/>
        </p:nvSpPr>
        <p:spPr bwMode="auto">
          <a:xfrm>
            <a:off x="16002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8" name="Oval 48"/>
          <p:cNvSpPr>
            <a:spLocks noChangeArrowheads="1"/>
          </p:cNvSpPr>
          <p:nvPr/>
        </p:nvSpPr>
        <p:spPr bwMode="auto">
          <a:xfrm>
            <a:off x="1295400" y="3352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3" name="Line 53"/>
          <p:cNvSpPr>
            <a:spLocks noChangeShapeType="1"/>
          </p:cNvSpPr>
          <p:nvPr/>
        </p:nvSpPr>
        <p:spPr bwMode="auto">
          <a:xfrm>
            <a:off x="2514600" y="3200400"/>
            <a:ext cx="2590800" cy="0"/>
          </a:xfrm>
          <a:prstGeom prst="line">
            <a:avLst/>
          </a:prstGeom>
          <a:noFill/>
          <a:ln w="28575">
            <a:solidFill>
              <a:schemeClr val="tx1"/>
            </a:solidFill>
            <a:round/>
            <a:headEnd/>
            <a:tailEnd/>
          </a:ln>
          <a:effectLst/>
        </p:spPr>
        <p:txBody>
          <a:bodyPr wrap="none" anchor="ctr"/>
          <a:lstStyle/>
          <a:p>
            <a:endParaRPr lang="en-US"/>
          </a:p>
        </p:txBody>
      </p:sp>
      <p:sp>
        <p:nvSpPr>
          <p:cNvPr id="921654" name="Line 54"/>
          <p:cNvSpPr>
            <a:spLocks noChangeShapeType="1"/>
          </p:cNvSpPr>
          <p:nvPr/>
        </p:nvSpPr>
        <p:spPr bwMode="auto">
          <a:xfrm>
            <a:off x="2514600" y="3200400"/>
            <a:ext cx="0" cy="228600"/>
          </a:xfrm>
          <a:prstGeom prst="line">
            <a:avLst/>
          </a:prstGeom>
          <a:noFill/>
          <a:ln w="28575">
            <a:solidFill>
              <a:schemeClr val="tx1"/>
            </a:solidFill>
            <a:round/>
            <a:headEnd/>
            <a:tailEnd/>
          </a:ln>
          <a:effectLst/>
        </p:spPr>
        <p:txBody>
          <a:bodyPr wrap="none" anchor="ctr"/>
          <a:lstStyle/>
          <a:p>
            <a:endParaRPr lang="en-US"/>
          </a:p>
        </p:txBody>
      </p:sp>
      <p:sp>
        <p:nvSpPr>
          <p:cNvPr id="921655" name="Oval 55"/>
          <p:cNvSpPr>
            <a:spLocks noChangeArrowheads="1"/>
          </p:cNvSpPr>
          <p:nvPr/>
        </p:nvSpPr>
        <p:spPr bwMode="auto">
          <a:xfrm>
            <a:off x="3657600" y="2971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6" name="Oval 56"/>
          <p:cNvSpPr>
            <a:spLocks noChangeArrowheads="1"/>
          </p:cNvSpPr>
          <p:nvPr/>
        </p:nvSpPr>
        <p:spPr bwMode="auto">
          <a:xfrm>
            <a:off x="3962400" y="2971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7" name="Oval 57"/>
          <p:cNvSpPr>
            <a:spLocks noChangeArrowheads="1"/>
          </p:cNvSpPr>
          <p:nvPr/>
        </p:nvSpPr>
        <p:spPr bwMode="auto">
          <a:xfrm>
            <a:off x="4267200" y="2971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8" name="Oval 58"/>
          <p:cNvSpPr>
            <a:spLocks noChangeArrowheads="1"/>
          </p:cNvSpPr>
          <p:nvPr/>
        </p:nvSpPr>
        <p:spPr bwMode="auto">
          <a:xfrm>
            <a:off x="4572000" y="2971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0" name="Line 60"/>
          <p:cNvSpPr>
            <a:spLocks noChangeShapeType="1"/>
          </p:cNvSpPr>
          <p:nvPr/>
        </p:nvSpPr>
        <p:spPr bwMode="auto">
          <a:xfrm>
            <a:off x="2819400" y="4572000"/>
            <a:ext cx="1295400" cy="0"/>
          </a:xfrm>
          <a:prstGeom prst="line">
            <a:avLst/>
          </a:prstGeom>
          <a:noFill/>
          <a:ln w="28575">
            <a:solidFill>
              <a:schemeClr val="tx1"/>
            </a:solidFill>
            <a:round/>
            <a:headEnd/>
            <a:tailEnd/>
          </a:ln>
          <a:effectLst/>
        </p:spPr>
        <p:txBody>
          <a:bodyPr wrap="none" anchor="ctr"/>
          <a:lstStyle/>
          <a:p>
            <a:endParaRPr lang="en-US"/>
          </a:p>
        </p:txBody>
      </p:sp>
      <p:sp>
        <p:nvSpPr>
          <p:cNvPr id="921662" name="Line 62"/>
          <p:cNvSpPr>
            <a:spLocks noChangeShapeType="1"/>
          </p:cNvSpPr>
          <p:nvPr/>
        </p:nvSpPr>
        <p:spPr bwMode="auto">
          <a:xfrm>
            <a:off x="3581400" y="28194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63" name="Text Box 63"/>
          <p:cNvSpPr txBox="1">
            <a:spLocks noChangeArrowheads="1"/>
          </p:cNvSpPr>
          <p:nvPr/>
        </p:nvSpPr>
        <p:spPr bwMode="auto">
          <a:xfrm>
            <a:off x="3962400" y="23622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65" name="Line 65"/>
          <p:cNvSpPr>
            <a:spLocks noChangeShapeType="1"/>
          </p:cNvSpPr>
          <p:nvPr/>
        </p:nvSpPr>
        <p:spPr bwMode="auto">
          <a:xfrm>
            <a:off x="3276600" y="5791200"/>
            <a:ext cx="1447800" cy="0"/>
          </a:xfrm>
          <a:prstGeom prst="line">
            <a:avLst/>
          </a:prstGeom>
          <a:noFill/>
          <a:ln w="28575">
            <a:solidFill>
              <a:schemeClr val="tx1"/>
            </a:solidFill>
            <a:round/>
            <a:headEnd/>
            <a:tailEnd/>
          </a:ln>
          <a:effectLst/>
        </p:spPr>
        <p:txBody>
          <a:bodyPr wrap="none" anchor="ctr"/>
          <a:lstStyle/>
          <a:p>
            <a:endParaRPr lang="en-US"/>
          </a:p>
        </p:txBody>
      </p:sp>
      <p:sp>
        <p:nvSpPr>
          <p:cNvPr id="921666" name="Oval 66"/>
          <p:cNvSpPr>
            <a:spLocks noChangeArrowheads="1"/>
          </p:cNvSpPr>
          <p:nvPr/>
        </p:nvSpPr>
        <p:spPr bwMode="auto">
          <a:xfrm>
            <a:off x="3962400" y="5867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7" name="Oval 67"/>
          <p:cNvSpPr>
            <a:spLocks noChangeArrowheads="1"/>
          </p:cNvSpPr>
          <p:nvPr/>
        </p:nvSpPr>
        <p:spPr bwMode="auto">
          <a:xfrm>
            <a:off x="3657600" y="5867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8" name="Oval 68"/>
          <p:cNvSpPr>
            <a:spLocks noChangeArrowheads="1"/>
          </p:cNvSpPr>
          <p:nvPr/>
        </p:nvSpPr>
        <p:spPr bwMode="auto">
          <a:xfrm>
            <a:off x="4267200" y="5867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9" name="Oval 69"/>
          <p:cNvSpPr>
            <a:spLocks noChangeArrowheads="1"/>
          </p:cNvSpPr>
          <p:nvPr/>
        </p:nvSpPr>
        <p:spPr bwMode="auto">
          <a:xfrm>
            <a:off x="4572000" y="5867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74" name="Text Box 74"/>
          <p:cNvSpPr txBox="1">
            <a:spLocks noChangeArrowheads="1"/>
          </p:cNvSpPr>
          <p:nvPr/>
        </p:nvSpPr>
        <p:spPr bwMode="auto">
          <a:xfrm>
            <a:off x="5638800" y="5715000"/>
            <a:ext cx="1981200" cy="400110"/>
          </a:xfrm>
          <a:prstGeom prst="rect">
            <a:avLst/>
          </a:prstGeom>
          <a:noFill/>
          <a:ln w="28575">
            <a:noFill/>
            <a:miter lim="800000"/>
            <a:headEnd/>
            <a:tailEnd/>
          </a:ln>
          <a:effectLst/>
        </p:spPr>
        <p:txBody>
          <a:bodyPr>
            <a:spAutoFit/>
          </a:bodyPr>
          <a:lstStyle/>
          <a:p>
            <a:r>
              <a:rPr lang="zh-CN" altLang="en-US" sz="2000" dirty="0"/>
              <a:t>余数</a:t>
            </a:r>
            <a:endParaRPr lang="en-US" sz="2000" baseline="30000" dirty="0">
              <a:solidFill>
                <a:schemeClr val="tx1"/>
              </a:solidFill>
            </a:endParaRPr>
          </a:p>
        </p:txBody>
      </p:sp>
      <p:sp>
        <p:nvSpPr>
          <p:cNvPr id="921676" name="Line 76"/>
          <p:cNvSpPr>
            <a:spLocks noChangeShapeType="1"/>
          </p:cNvSpPr>
          <p:nvPr/>
        </p:nvSpPr>
        <p:spPr bwMode="auto">
          <a:xfrm>
            <a:off x="2286000" y="3733800"/>
            <a:ext cx="152400" cy="0"/>
          </a:xfrm>
          <a:prstGeom prst="line">
            <a:avLst/>
          </a:prstGeom>
          <a:noFill/>
          <a:ln w="28575">
            <a:solidFill>
              <a:schemeClr val="tx1"/>
            </a:solidFill>
            <a:round/>
            <a:headEnd/>
            <a:tailEnd/>
          </a:ln>
          <a:effectLst/>
        </p:spPr>
        <p:txBody>
          <a:bodyPr wrap="none" anchor="ctr"/>
          <a:lstStyle/>
          <a:p>
            <a:endParaRPr lang="en-US"/>
          </a:p>
        </p:txBody>
      </p:sp>
      <p:sp>
        <p:nvSpPr>
          <p:cNvPr id="921677" name="Line 77"/>
          <p:cNvSpPr>
            <a:spLocks noChangeShapeType="1"/>
          </p:cNvSpPr>
          <p:nvPr/>
        </p:nvSpPr>
        <p:spPr bwMode="auto">
          <a:xfrm>
            <a:off x="2514600" y="4343400"/>
            <a:ext cx="152400" cy="0"/>
          </a:xfrm>
          <a:prstGeom prst="line">
            <a:avLst/>
          </a:prstGeom>
          <a:noFill/>
          <a:ln w="28575">
            <a:solidFill>
              <a:schemeClr val="tx1"/>
            </a:solidFill>
            <a:round/>
            <a:headEnd/>
            <a:tailEnd/>
          </a:ln>
          <a:effectLst/>
        </p:spPr>
        <p:txBody>
          <a:bodyPr wrap="none" anchor="ctr"/>
          <a:lstStyle/>
          <a:p>
            <a:endParaRPr lang="en-US"/>
          </a:p>
        </p:txBody>
      </p:sp>
      <p:sp>
        <p:nvSpPr>
          <p:cNvPr id="921678" name="Line 78"/>
          <p:cNvSpPr>
            <a:spLocks noChangeShapeType="1"/>
          </p:cNvSpPr>
          <p:nvPr/>
        </p:nvSpPr>
        <p:spPr bwMode="auto">
          <a:xfrm>
            <a:off x="2743200" y="4953000"/>
            <a:ext cx="152400" cy="0"/>
          </a:xfrm>
          <a:prstGeom prst="line">
            <a:avLst/>
          </a:prstGeom>
          <a:noFill/>
          <a:ln w="28575">
            <a:solidFill>
              <a:schemeClr val="tx1"/>
            </a:solidFill>
            <a:round/>
            <a:headEnd/>
            <a:tailEnd/>
          </a:ln>
          <a:effectLst/>
        </p:spPr>
        <p:txBody>
          <a:bodyPr wrap="none" anchor="ctr"/>
          <a:lstStyle/>
          <a:p>
            <a:endParaRPr lang="en-US"/>
          </a:p>
        </p:txBody>
      </p:sp>
      <p:sp>
        <p:nvSpPr>
          <p:cNvPr id="921679" name="Line 79"/>
          <p:cNvSpPr>
            <a:spLocks noChangeShapeType="1"/>
          </p:cNvSpPr>
          <p:nvPr/>
        </p:nvSpPr>
        <p:spPr bwMode="auto">
          <a:xfrm>
            <a:off x="2971800" y="5562600"/>
            <a:ext cx="152400" cy="0"/>
          </a:xfrm>
          <a:prstGeom prst="line">
            <a:avLst/>
          </a:prstGeom>
          <a:noFill/>
          <a:ln w="28575">
            <a:solidFill>
              <a:schemeClr val="tx1"/>
            </a:solidFill>
            <a:round/>
            <a:headEnd/>
            <a:tailEnd/>
          </a:ln>
          <a:effectLst/>
        </p:spPr>
        <p:txBody>
          <a:bodyPr wrap="none" anchor="ctr"/>
          <a:lstStyle/>
          <a:p>
            <a:endParaRPr lang="en-US"/>
          </a:p>
        </p:txBody>
      </p:sp>
      <p:sp>
        <p:nvSpPr>
          <p:cNvPr id="921680" name="Text Box 80"/>
          <p:cNvSpPr txBox="1">
            <a:spLocks noChangeArrowheads="1"/>
          </p:cNvSpPr>
          <p:nvPr/>
        </p:nvSpPr>
        <p:spPr bwMode="auto">
          <a:xfrm>
            <a:off x="3962400" y="60198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81" name="Line 81"/>
          <p:cNvSpPr>
            <a:spLocks noChangeShapeType="1"/>
          </p:cNvSpPr>
          <p:nvPr/>
        </p:nvSpPr>
        <p:spPr bwMode="auto">
          <a:xfrm>
            <a:off x="3581400" y="609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88" name="AutoShape 88"/>
          <p:cNvSpPr>
            <a:spLocks/>
          </p:cNvSpPr>
          <p:nvPr/>
        </p:nvSpPr>
        <p:spPr bwMode="auto">
          <a:xfrm>
            <a:off x="5181600" y="3657600"/>
            <a:ext cx="228600" cy="2286000"/>
          </a:xfrm>
          <a:prstGeom prst="rightBrace">
            <a:avLst>
              <a:gd name="adj1" fmla="val 83333"/>
              <a:gd name="adj2" fmla="val 50000"/>
            </a:avLst>
          </a:prstGeom>
          <a:noFill/>
          <a:ln w="28575">
            <a:solidFill>
              <a:schemeClr val="accent1"/>
            </a:solidFill>
            <a:round/>
            <a:headEnd/>
            <a:tailEnd/>
          </a:ln>
          <a:effectLst/>
        </p:spPr>
        <p:txBody>
          <a:bodyPr wrap="none" anchor="ctr"/>
          <a:lstStyle/>
          <a:p>
            <a:endParaRPr lang="en-US"/>
          </a:p>
        </p:txBody>
      </p:sp>
      <p:sp>
        <p:nvSpPr>
          <p:cNvPr id="921690" name="Text Box 90"/>
          <p:cNvSpPr txBox="1">
            <a:spLocks noChangeArrowheads="1"/>
          </p:cNvSpPr>
          <p:nvPr/>
        </p:nvSpPr>
        <p:spPr bwMode="auto">
          <a:xfrm>
            <a:off x="3810000" y="31845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1" name="Text Box 91"/>
          <p:cNvSpPr txBox="1">
            <a:spLocks noChangeArrowheads="1"/>
          </p:cNvSpPr>
          <p:nvPr/>
        </p:nvSpPr>
        <p:spPr bwMode="auto">
          <a:xfrm>
            <a:off x="4114800" y="31845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2" name="Text Box 92"/>
          <p:cNvSpPr txBox="1">
            <a:spLocks noChangeArrowheads="1"/>
          </p:cNvSpPr>
          <p:nvPr/>
        </p:nvSpPr>
        <p:spPr bwMode="auto">
          <a:xfrm>
            <a:off x="4419600" y="31845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3" name="Text Box 93"/>
          <p:cNvSpPr txBox="1">
            <a:spLocks noChangeArrowheads="1"/>
          </p:cNvSpPr>
          <p:nvPr/>
        </p:nvSpPr>
        <p:spPr bwMode="auto">
          <a:xfrm>
            <a:off x="3810000" y="3870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4" name="Text Box 94"/>
          <p:cNvSpPr txBox="1">
            <a:spLocks noChangeArrowheads="1"/>
          </p:cNvSpPr>
          <p:nvPr/>
        </p:nvSpPr>
        <p:spPr bwMode="auto">
          <a:xfrm>
            <a:off x="4114800" y="4495800"/>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5" name="Text Box 95"/>
          <p:cNvSpPr txBox="1">
            <a:spLocks noChangeArrowheads="1"/>
          </p:cNvSpPr>
          <p:nvPr/>
        </p:nvSpPr>
        <p:spPr bwMode="auto">
          <a:xfrm>
            <a:off x="4419600" y="5105400"/>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除法器硬件（左移和减法）</a:t>
            </a:r>
            <a:endParaRPr lang="en-US" dirty="0"/>
          </a:p>
        </p:txBody>
      </p:sp>
      <p:sp>
        <p:nvSpPr>
          <p:cNvPr id="4" name="Freeform 4"/>
          <p:cNvSpPr>
            <a:spLocks/>
          </p:cNvSpPr>
          <p:nvPr/>
        </p:nvSpPr>
        <p:spPr bwMode="auto">
          <a:xfrm>
            <a:off x="3048000" y="1531937"/>
            <a:ext cx="615950" cy="1744663"/>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scene3d>
            <a:camera prst="orthographicFront">
              <a:rot lat="0" lon="11400000" rev="5400000"/>
            </a:camera>
            <a:lightRig rig="threePt" dir="t"/>
          </a:scene3d>
        </p:spPr>
        <p:txBody>
          <a:bodyPr/>
          <a:lstStyle/>
          <a:p>
            <a:endParaRPr lang="en-US"/>
          </a:p>
        </p:txBody>
      </p:sp>
      <p:sp>
        <p:nvSpPr>
          <p:cNvPr id="5" name="TextBox 4"/>
          <p:cNvSpPr txBox="1"/>
          <p:nvPr/>
        </p:nvSpPr>
        <p:spPr>
          <a:xfrm>
            <a:off x="3505200" y="1219200"/>
            <a:ext cx="646331" cy="369332"/>
          </a:xfrm>
          <a:prstGeom prst="rect">
            <a:avLst/>
          </a:prstGeom>
          <a:noFill/>
          <a:ln>
            <a:solidFill>
              <a:schemeClr val="tx1"/>
            </a:solidFill>
          </a:ln>
        </p:spPr>
        <p:txBody>
          <a:bodyPr wrap="none" rtlCol="0">
            <a:spAutoFit/>
          </a:bodyPr>
          <a:lstStyle/>
          <a:p>
            <a:r>
              <a:rPr lang="zh-CN" altLang="en-US" dirty="0" smtClean="0"/>
              <a:t>除数</a:t>
            </a:r>
            <a:endParaRPr lang="en-US" dirty="0">
              <a:solidFill>
                <a:schemeClr val="tx1"/>
              </a:solidFill>
            </a:endParaRPr>
          </a:p>
        </p:txBody>
      </p:sp>
      <p:sp>
        <p:nvSpPr>
          <p:cNvPr id="6" name="TextBox 5"/>
          <p:cNvSpPr txBox="1"/>
          <p:nvPr/>
        </p:nvSpPr>
        <p:spPr>
          <a:xfrm>
            <a:off x="2700451" y="2135188"/>
            <a:ext cx="1261949" cy="369332"/>
          </a:xfrm>
          <a:prstGeom prst="rect">
            <a:avLst/>
          </a:prstGeom>
          <a:noFill/>
        </p:spPr>
        <p:txBody>
          <a:bodyPr wrap="none" rtlCol="0">
            <a:spAutoFit/>
          </a:bodyPr>
          <a:lstStyle/>
          <a:p>
            <a:r>
              <a:rPr lang="en-US" dirty="0" smtClean="0">
                <a:solidFill>
                  <a:schemeClr val="tx1"/>
                </a:solidFill>
              </a:rPr>
              <a:t>32-bit ALU</a:t>
            </a:r>
            <a:endParaRPr lang="en-US" dirty="0">
              <a:solidFill>
                <a:schemeClr val="tx1"/>
              </a:solidFill>
            </a:endParaRPr>
          </a:p>
        </p:txBody>
      </p:sp>
      <p:sp>
        <p:nvSpPr>
          <p:cNvPr id="7" name="TextBox 6"/>
          <p:cNvSpPr txBox="1"/>
          <p:nvPr/>
        </p:nvSpPr>
        <p:spPr>
          <a:xfrm>
            <a:off x="2590800" y="3201988"/>
            <a:ext cx="1338828" cy="369332"/>
          </a:xfrm>
          <a:prstGeom prst="rect">
            <a:avLst/>
          </a:prstGeom>
          <a:noFill/>
          <a:ln>
            <a:solidFill>
              <a:schemeClr val="tx1"/>
            </a:solidFill>
          </a:ln>
        </p:spPr>
        <p:txBody>
          <a:bodyPr wrap="none" rtlCol="0">
            <a:spAutoFit/>
          </a:bodyPr>
          <a:lstStyle/>
          <a:p>
            <a:r>
              <a:rPr lang="en-US" dirty="0" smtClean="0">
                <a:solidFill>
                  <a:schemeClr val="tx1"/>
                </a:solidFill>
              </a:rPr>
              <a:t>                  </a:t>
            </a:r>
            <a:endParaRPr lang="en-US" dirty="0">
              <a:solidFill>
                <a:schemeClr val="tx1"/>
              </a:solidFill>
            </a:endParaRPr>
          </a:p>
        </p:txBody>
      </p:sp>
      <p:sp>
        <p:nvSpPr>
          <p:cNvPr id="8" name="TextBox 7"/>
          <p:cNvSpPr txBox="1"/>
          <p:nvPr/>
        </p:nvSpPr>
        <p:spPr>
          <a:xfrm>
            <a:off x="3945364" y="3201988"/>
            <a:ext cx="415498" cy="369332"/>
          </a:xfrm>
          <a:prstGeom prst="rect">
            <a:avLst/>
          </a:prstGeom>
          <a:noFill/>
          <a:ln>
            <a:solidFill>
              <a:schemeClr val="tx1"/>
            </a:solidFill>
          </a:ln>
        </p:spPr>
        <p:txBody>
          <a:bodyPr wrap="none" rtlCol="0">
            <a:spAutoFit/>
          </a:bodyPr>
          <a:lstStyle/>
          <a:p>
            <a:r>
              <a:rPr lang="zh-CN" altLang="en-US" dirty="0" smtClean="0">
                <a:solidFill>
                  <a:schemeClr val="tx1"/>
                </a:solidFill>
              </a:rPr>
              <a:t>商</a:t>
            </a:r>
            <a:endParaRPr lang="en-US" dirty="0">
              <a:solidFill>
                <a:schemeClr val="tx1"/>
              </a:solidFill>
            </a:endParaRPr>
          </a:p>
        </p:txBody>
      </p:sp>
      <p:cxnSp>
        <p:nvCxnSpPr>
          <p:cNvPr id="10" name="Straight Arrow Connector 9"/>
          <p:cNvCxnSpPr/>
          <p:nvPr/>
        </p:nvCxnSpPr>
        <p:spPr bwMode="auto">
          <a:xfrm rot="5400000">
            <a:off x="3086100" y="2934494"/>
            <a:ext cx="534194" cy="794"/>
          </a:xfrm>
          <a:prstGeom prst="straightConnector1">
            <a:avLst/>
          </a:prstGeom>
          <a:noFill/>
          <a:ln w="127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5400000">
            <a:off x="3576360" y="1822172"/>
            <a:ext cx="468868" cy="1588"/>
          </a:xfrm>
          <a:prstGeom prst="straightConnector1">
            <a:avLst/>
          </a:prstGeom>
          <a:no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a:off x="3200400" y="3811588"/>
            <a:ext cx="306388" cy="1588"/>
          </a:xfrm>
          <a:prstGeom prst="straightConnector1">
            <a:avLst/>
          </a:prstGeom>
          <a:noFill/>
          <a:ln w="12700" cap="flat" cmpd="sng" algn="ctr">
            <a:solidFill>
              <a:schemeClr val="tx1"/>
            </a:solidFill>
            <a:prstDash val="solid"/>
            <a:round/>
            <a:headEnd type="none" w="med" len="med"/>
            <a:tailEnd type="arrow"/>
          </a:ln>
          <a:effectLst/>
        </p:spPr>
      </p:cxnSp>
      <p:cxnSp>
        <p:nvCxnSpPr>
          <p:cNvPr id="16" name="Straight Connector 15"/>
          <p:cNvCxnSpPr/>
          <p:nvPr/>
        </p:nvCxnSpPr>
        <p:spPr bwMode="auto">
          <a:xfrm rot="10800000">
            <a:off x="1371600" y="3965576"/>
            <a:ext cx="1981200" cy="1588"/>
          </a:xfrm>
          <a:prstGeom prst="line">
            <a:avLst/>
          </a:prstGeom>
          <a:noFill/>
          <a:ln w="1270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185460" y="2699266"/>
            <a:ext cx="2373074" cy="794"/>
          </a:xfrm>
          <a:prstGeom prst="line">
            <a:avLst/>
          </a:prstGeom>
          <a:noFill/>
          <a:ln w="12700"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rot="5400000">
            <a:off x="2623860" y="1784866"/>
            <a:ext cx="544274" cy="794"/>
          </a:xfrm>
          <a:prstGeom prst="straightConnector1">
            <a:avLst/>
          </a:prstGeom>
          <a:noFill/>
          <a:ln w="12700" cap="flat" cmpd="sng" algn="ctr">
            <a:solidFill>
              <a:schemeClr val="tx1"/>
            </a:solidFill>
            <a:prstDash val="solid"/>
            <a:round/>
            <a:headEnd type="none" w="med" len="med"/>
            <a:tailEnd type="arrow"/>
          </a:ln>
          <a:effectLst/>
        </p:spPr>
      </p:cxnSp>
      <p:cxnSp>
        <p:nvCxnSpPr>
          <p:cNvPr id="24" name="Straight Connector 23"/>
          <p:cNvCxnSpPr/>
          <p:nvPr/>
        </p:nvCxnSpPr>
        <p:spPr bwMode="auto">
          <a:xfrm>
            <a:off x="1371600" y="1512332"/>
            <a:ext cx="1524000" cy="1588"/>
          </a:xfrm>
          <a:prstGeom prst="line">
            <a:avLst/>
          </a:prstGeom>
          <a:noFill/>
          <a:ln w="12700"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5181600" y="3354388"/>
            <a:ext cx="1143000" cy="1588"/>
          </a:xfrm>
          <a:prstGeom prst="straightConnector1">
            <a:avLst/>
          </a:prstGeom>
          <a:noFill/>
          <a:ln w="12700" cap="flat" cmpd="sng" algn="ctr">
            <a:solidFill>
              <a:schemeClr val="tx1"/>
            </a:solidFill>
            <a:prstDash val="solid"/>
            <a:round/>
            <a:headEnd type="arrow" w="med" len="med"/>
            <a:tailEnd type="none" w="med" len="med"/>
          </a:ln>
          <a:effectLst/>
        </p:spPr>
      </p:cxnSp>
      <p:sp>
        <p:nvSpPr>
          <p:cNvPr id="34" name="Oval 33"/>
          <p:cNvSpPr/>
          <p:nvPr/>
        </p:nvSpPr>
        <p:spPr bwMode="auto">
          <a:xfrm>
            <a:off x="6324600" y="2973388"/>
            <a:ext cx="1447800" cy="76200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35" name="TextBox 34"/>
          <p:cNvSpPr txBox="1"/>
          <p:nvPr/>
        </p:nvSpPr>
        <p:spPr>
          <a:xfrm>
            <a:off x="6553200" y="3201988"/>
            <a:ext cx="928459" cy="369332"/>
          </a:xfrm>
          <a:prstGeom prst="rect">
            <a:avLst/>
          </a:prstGeom>
          <a:noFill/>
        </p:spPr>
        <p:txBody>
          <a:bodyPr wrap="none" rtlCol="0">
            <a:spAutoFit/>
          </a:bodyPr>
          <a:lstStyle/>
          <a:p>
            <a:r>
              <a:rPr lang="en-US" dirty="0" smtClean="0"/>
              <a:t>Control</a:t>
            </a:r>
            <a:endParaRPr lang="en-US" dirty="0"/>
          </a:p>
        </p:txBody>
      </p:sp>
      <p:cxnSp>
        <p:nvCxnSpPr>
          <p:cNvPr id="39" name="Straight Arrow Connector 38"/>
          <p:cNvCxnSpPr/>
          <p:nvPr/>
        </p:nvCxnSpPr>
        <p:spPr bwMode="auto">
          <a:xfrm rot="10800000">
            <a:off x="3962400" y="2362200"/>
            <a:ext cx="3048000" cy="1588"/>
          </a:xfrm>
          <a:prstGeom prst="straightConnector1">
            <a:avLst/>
          </a:prstGeom>
          <a:noFill/>
          <a:ln w="12700" cap="flat" cmpd="sng" algn="ctr">
            <a:solidFill>
              <a:schemeClr val="accent1"/>
            </a:solidFill>
            <a:prstDash val="solid"/>
            <a:round/>
            <a:headEnd type="none" w="med" len="med"/>
            <a:tailEnd type="arrow"/>
          </a:ln>
          <a:effectLst/>
        </p:spPr>
      </p:cxnSp>
      <p:sp>
        <p:nvSpPr>
          <p:cNvPr id="43" name="TextBox 42"/>
          <p:cNvSpPr txBox="1"/>
          <p:nvPr/>
        </p:nvSpPr>
        <p:spPr>
          <a:xfrm>
            <a:off x="5867400" y="2057400"/>
            <a:ext cx="1005403" cy="369332"/>
          </a:xfrm>
          <a:prstGeom prst="rect">
            <a:avLst/>
          </a:prstGeom>
          <a:noFill/>
        </p:spPr>
        <p:txBody>
          <a:bodyPr wrap="none" rtlCol="0">
            <a:spAutoFit/>
          </a:bodyPr>
          <a:lstStyle/>
          <a:p>
            <a:r>
              <a:rPr lang="en-US" dirty="0" smtClean="0"/>
              <a:t>subtract</a:t>
            </a:r>
            <a:endParaRPr lang="en-US" dirty="0"/>
          </a:p>
        </p:txBody>
      </p:sp>
      <p:cxnSp>
        <p:nvCxnSpPr>
          <p:cNvPr id="50" name="Straight Connector 49"/>
          <p:cNvCxnSpPr/>
          <p:nvPr/>
        </p:nvCxnSpPr>
        <p:spPr bwMode="auto">
          <a:xfrm rot="5400000">
            <a:off x="6667500" y="2705100"/>
            <a:ext cx="687388" cy="1588"/>
          </a:xfrm>
          <a:prstGeom prst="line">
            <a:avLst/>
          </a:prstGeom>
          <a:noFill/>
          <a:ln w="12700" cap="flat" cmpd="sng" algn="ctr">
            <a:solidFill>
              <a:schemeClr val="accent1"/>
            </a:solidFill>
            <a:prstDash val="solid"/>
            <a:round/>
            <a:headEnd type="none" w="med" len="med"/>
            <a:tailEnd type="none" w="med" len="med"/>
          </a:ln>
          <a:effectLst/>
        </p:spPr>
      </p:cxnSp>
      <p:cxnSp>
        <p:nvCxnSpPr>
          <p:cNvPr id="52" name="Straight Connector 51"/>
          <p:cNvCxnSpPr>
            <a:stCxn id="34" idx="1"/>
          </p:cNvCxnSpPr>
          <p:nvPr/>
        </p:nvCxnSpPr>
        <p:spPr bwMode="auto">
          <a:xfrm rot="16200000" flipV="1">
            <a:off x="6031917" y="2580271"/>
            <a:ext cx="492592" cy="516826"/>
          </a:xfrm>
          <a:prstGeom prst="line">
            <a:avLst/>
          </a:prstGeom>
          <a:noFill/>
          <a:ln w="12700" cap="flat" cmpd="sng" algn="ctr">
            <a:solidFill>
              <a:schemeClr val="accent1"/>
            </a:solidFill>
            <a:prstDash val="solid"/>
            <a:round/>
            <a:headEnd type="none" w="med" len="med"/>
            <a:tailEnd type="none" w="med" len="med"/>
          </a:ln>
          <a:effectLst/>
        </p:spPr>
      </p:cxnSp>
      <p:cxnSp>
        <p:nvCxnSpPr>
          <p:cNvPr id="54" name="Straight Connector 53"/>
          <p:cNvCxnSpPr/>
          <p:nvPr/>
        </p:nvCxnSpPr>
        <p:spPr bwMode="auto">
          <a:xfrm rot="10800000" flipV="1">
            <a:off x="5181600" y="2592388"/>
            <a:ext cx="838200" cy="609600"/>
          </a:xfrm>
          <a:prstGeom prst="line">
            <a:avLst/>
          </a:prstGeom>
          <a:noFill/>
          <a:ln w="12700" cap="flat" cmpd="sng" algn="ctr">
            <a:solidFill>
              <a:schemeClr val="accent1"/>
            </a:solidFill>
            <a:prstDash val="solid"/>
            <a:round/>
            <a:headEnd type="none" w="med" len="med"/>
            <a:tailEnd type="arrow" w="med" len="med"/>
          </a:ln>
          <a:effectLst/>
        </p:spPr>
      </p:cxnSp>
      <p:sp>
        <p:nvSpPr>
          <p:cNvPr id="55" name="TextBox 54"/>
          <p:cNvSpPr txBox="1"/>
          <p:nvPr/>
        </p:nvSpPr>
        <p:spPr>
          <a:xfrm>
            <a:off x="5029200" y="2363788"/>
            <a:ext cx="607859" cy="646331"/>
          </a:xfrm>
          <a:prstGeom prst="rect">
            <a:avLst/>
          </a:prstGeom>
          <a:noFill/>
        </p:spPr>
        <p:txBody>
          <a:bodyPr wrap="none" rtlCol="0">
            <a:spAutoFit/>
          </a:bodyPr>
          <a:lstStyle/>
          <a:p>
            <a:r>
              <a:rPr lang="en-US" dirty="0" smtClean="0"/>
              <a:t>shift</a:t>
            </a:r>
          </a:p>
          <a:p>
            <a:r>
              <a:rPr lang="en-US" dirty="0" smtClean="0"/>
              <a:t>left</a:t>
            </a:r>
            <a:endParaRPr lang="en-US" dirty="0"/>
          </a:p>
        </p:txBody>
      </p:sp>
      <p:sp>
        <p:nvSpPr>
          <p:cNvPr id="57" name="TextBox 56"/>
          <p:cNvSpPr txBox="1"/>
          <p:nvPr/>
        </p:nvSpPr>
        <p:spPr>
          <a:xfrm>
            <a:off x="3505200" y="2832656"/>
            <a:ext cx="877163" cy="369332"/>
          </a:xfrm>
          <a:prstGeom prst="rect">
            <a:avLst/>
          </a:prstGeom>
          <a:noFill/>
        </p:spPr>
        <p:txBody>
          <a:bodyPr wrap="none" rtlCol="0">
            <a:spAutoFit/>
          </a:bodyPr>
          <a:lstStyle/>
          <a:p>
            <a:r>
              <a:rPr lang="zh-CN" altLang="en-US" dirty="0"/>
              <a:t>被除数</a:t>
            </a:r>
            <a:endParaRPr lang="en-US" dirty="0">
              <a:solidFill>
                <a:schemeClr val="tx1"/>
              </a:solidFill>
            </a:endParaRPr>
          </a:p>
        </p:txBody>
      </p:sp>
      <p:sp>
        <p:nvSpPr>
          <p:cNvPr id="26" name="TextBox 25"/>
          <p:cNvSpPr txBox="1"/>
          <p:nvPr/>
        </p:nvSpPr>
        <p:spPr>
          <a:xfrm>
            <a:off x="2667000" y="3200400"/>
            <a:ext cx="646331" cy="369332"/>
          </a:xfrm>
          <a:prstGeom prst="rect">
            <a:avLst/>
          </a:prstGeom>
          <a:noFill/>
        </p:spPr>
        <p:txBody>
          <a:bodyPr wrap="none" rtlCol="0">
            <a:spAutoFit/>
          </a:bodyPr>
          <a:lstStyle/>
          <a:p>
            <a:r>
              <a:rPr lang="zh-CN" altLang="en-US" dirty="0" smtClean="0">
                <a:solidFill>
                  <a:schemeClr val="tx1"/>
                </a:solidFill>
              </a:rPr>
              <a:t>余数</a:t>
            </a:r>
            <a:endParaRPr lang="en-US" dirty="0">
              <a:solidFill>
                <a:schemeClr val="tx1"/>
              </a:solidFill>
            </a:endParaRPr>
          </a:p>
        </p:txBody>
      </p:sp>
      <p:sp>
        <p:nvSpPr>
          <p:cNvPr id="27" name="TextBox 26"/>
          <p:cNvSpPr txBox="1"/>
          <p:nvPr/>
        </p:nvSpPr>
        <p:spPr>
          <a:xfrm>
            <a:off x="3657600" y="838200"/>
            <a:ext cx="1822935" cy="400110"/>
          </a:xfrm>
          <a:prstGeom prst="rect">
            <a:avLst/>
          </a:prstGeom>
          <a:noFill/>
        </p:spPr>
        <p:txBody>
          <a:bodyPr wrap="none" rtlCol="0">
            <a:spAutoFit/>
          </a:bodyPr>
          <a:lstStyle/>
          <a:p>
            <a:r>
              <a:rPr lang="en-US" sz="2000" dirty="0" smtClean="0">
                <a:solidFill>
                  <a:schemeClr val="accent2"/>
                </a:solidFill>
              </a:rPr>
              <a:t>0 0 1 0       = 2</a:t>
            </a:r>
            <a:endParaRPr lang="en-US" sz="2000" dirty="0">
              <a:solidFill>
                <a:schemeClr val="accent2"/>
              </a:solidFill>
            </a:endParaRPr>
          </a:p>
        </p:txBody>
      </p:sp>
      <p:sp>
        <p:nvSpPr>
          <p:cNvPr id="29" name="TextBox 28"/>
          <p:cNvSpPr txBox="1"/>
          <p:nvPr/>
        </p:nvSpPr>
        <p:spPr>
          <a:xfrm>
            <a:off x="2819400" y="3581400"/>
            <a:ext cx="3098925" cy="400110"/>
          </a:xfrm>
          <a:prstGeom prst="rect">
            <a:avLst/>
          </a:prstGeom>
          <a:noFill/>
        </p:spPr>
        <p:txBody>
          <a:bodyPr wrap="none" rtlCol="0">
            <a:spAutoFit/>
          </a:bodyPr>
          <a:lstStyle/>
          <a:p>
            <a:r>
              <a:rPr lang="en-US" sz="2000" dirty="0" smtClean="0">
                <a:solidFill>
                  <a:schemeClr val="accent2"/>
                </a:solidFill>
              </a:rPr>
              <a:t>0 0 0 0         0 1 1 0     = 6</a:t>
            </a:r>
            <a:endParaRPr lang="en-US" sz="2000" dirty="0">
              <a:solidFill>
                <a:schemeClr val="accent2"/>
              </a:solidFill>
            </a:endParaRPr>
          </a:p>
        </p:txBody>
      </p:sp>
      <p:sp>
        <p:nvSpPr>
          <p:cNvPr id="30" name="TextBox 29"/>
          <p:cNvSpPr txBox="1"/>
          <p:nvPr/>
        </p:nvSpPr>
        <p:spPr>
          <a:xfrm>
            <a:off x="2819400" y="3810000"/>
            <a:ext cx="2383986" cy="400110"/>
          </a:xfrm>
          <a:prstGeom prst="rect">
            <a:avLst/>
          </a:prstGeom>
          <a:noFill/>
        </p:spPr>
        <p:txBody>
          <a:bodyPr wrap="none" rtlCol="0">
            <a:spAutoFit/>
          </a:bodyPr>
          <a:lstStyle/>
          <a:p>
            <a:r>
              <a:rPr lang="en-US" sz="2000" dirty="0" smtClean="0">
                <a:solidFill>
                  <a:schemeClr val="accent2"/>
                </a:solidFill>
              </a:rPr>
              <a:t>0 0 0 0         1 1 0 0</a:t>
            </a:r>
            <a:endParaRPr lang="en-US" sz="2000" dirty="0">
              <a:solidFill>
                <a:schemeClr val="accent2"/>
              </a:solidFill>
            </a:endParaRPr>
          </a:p>
        </p:txBody>
      </p:sp>
      <p:sp>
        <p:nvSpPr>
          <p:cNvPr id="32" name="TextBox 31"/>
          <p:cNvSpPr txBox="1"/>
          <p:nvPr/>
        </p:nvSpPr>
        <p:spPr>
          <a:xfrm>
            <a:off x="2286000" y="4038600"/>
            <a:ext cx="2938625" cy="400110"/>
          </a:xfrm>
          <a:prstGeom prst="rect">
            <a:avLst/>
          </a:prstGeom>
          <a:noFill/>
        </p:spPr>
        <p:txBody>
          <a:bodyPr wrap="none" rtlCol="0">
            <a:spAutoFit/>
          </a:bodyPr>
          <a:lstStyle/>
          <a:p>
            <a:r>
              <a:rPr lang="en-US" sz="2000" dirty="0" smtClean="0">
                <a:solidFill>
                  <a:schemeClr val="accent2"/>
                </a:solidFill>
              </a:rPr>
              <a:t>sub  1 1 1 0         1 1 0 0</a:t>
            </a:r>
            <a:endParaRPr lang="en-US" sz="2000" dirty="0">
              <a:solidFill>
                <a:schemeClr val="accent2"/>
              </a:solidFill>
            </a:endParaRPr>
          </a:p>
        </p:txBody>
      </p:sp>
      <p:sp>
        <p:nvSpPr>
          <p:cNvPr id="33" name="TextBox 32"/>
          <p:cNvSpPr txBox="1"/>
          <p:nvPr/>
        </p:nvSpPr>
        <p:spPr>
          <a:xfrm>
            <a:off x="5410200" y="4038600"/>
            <a:ext cx="2113079" cy="400110"/>
          </a:xfrm>
          <a:prstGeom prst="rect">
            <a:avLst/>
          </a:prstGeom>
          <a:noFill/>
        </p:spPr>
        <p:txBody>
          <a:bodyPr wrap="none" rtlCol="0">
            <a:spAutoFit/>
          </a:bodyPr>
          <a:lstStyle/>
          <a:p>
            <a:r>
              <a:rPr lang="zh-CN" altLang="en-US" sz="2000" dirty="0" smtClean="0">
                <a:solidFill>
                  <a:schemeClr val="accent2"/>
                </a:solidFill>
              </a:rPr>
              <a:t>余负</a:t>
            </a:r>
            <a:r>
              <a:rPr lang="en-US" sz="2000" dirty="0" smtClean="0">
                <a:solidFill>
                  <a:schemeClr val="accent2"/>
                </a:solidFill>
              </a:rPr>
              <a:t>, so ‘</a:t>
            </a:r>
            <a:r>
              <a:rPr lang="zh-CN" altLang="en-US" sz="2000" dirty="0" smtClean="0">
                <a:solidFill>
                  <a:schemeClr val="accent2"/>
                </a:solidFill>
              </a:rPr>
              <a:t>商位</a:t>
            </a:r>
            <a:r>
              <a:rPr lang="en-US" sz="2000" dirty="0" smtClean="0">
                <a:solidFill>
                  <a:schemeClr val="accent2"/>
                </a:solidFill>
              </a:rPr>
              <a:t>= 0</a:t>
            </a:r>
            <a:endParaRPr lang="en-US" sz="2000" dirty="0">
              <a:solidFill>
                <a:schemeClr val="accent2"/>
              </a:solidFill>
            </a:endParaRPr>
          </a:p>
        </p:txBody>
      </p:sp>
      <p:sp>
        <p:nvSpPr>
          <p:cNvPr id="36" name="TextBox 35"/>
          <p:cNvSpPr txBox="1"/>
          <p:nvPr/>
        </p:nvSpPr>
        <p:spPr>
          <a:xfrm>
            <a:off x="2819400" y="4267200"/>
            <a:ext cx="2383986" cy="400110"/>
          </a:xfrm>
          <a:prstGeom prst="rect">
            <a:avLst/>
          </a:prstGeom>
          <a:noFill/>
        </p:spPr>
        <p:txBody>
          <a:bodyPr wrap="none" rtlCol="0">
            <a:spAutoFit/>
          </a:bodyPr>
          <a:lstStyle/>
          <a:p>
            <a:r>
              <a:rPr lang="en-US" sz="2000" dirty="0" smtClean="0">
                <a:solidFill>
                  <a:schemeClr val="accent2"/>
                </a:solidFill>
              </a:rPr>
              <a:t>0 0 0 0         1 1 0 0</a:t>
            </a:r>
            <a:endParaRPr lang="en-US" sz="2000" dirty="0">
              <a:solidFill>
                <a:schemeClr val="accent2"/>
              </a:solidFill>
            </a:endParaRPr>
          </a:p>
        </p:txBody>
      </p:sp>
      <p:sp>
        <p:nvSpPr>
          <p:cNvPr id="37" name="TextBox 36"/>
          <p:cNvSpPr txBox="1"/>
          <p:nvPr/>
        </p:nvSpPr>
        <p:spPr>
          <a:xfrm>
            <a:off x="5410200" y="4267200"/>
            <a:ext cx="1210588" cy="400110"/>
          </a:xfrm>
          <a:prstGeom prst="rect">
            <a:avLst/>
          </a:prstGeom>
          <a:noFill/>
        </p:spPr>
        <p:txBody>
          <a:bodyPr wrap="none" rtlCol="0">
            <a:spAutoFit/>
          </a:bodyPr>
          <a:lstStyle/>
          <a:p>
            <a:r>
              <a:rPr lang="zh-CN" altLang="en-US" sz="2000" dirty="0" smtClean="0">
                <a:solidFill>
                  <a:schemeClr val="accent2"/>
                </a:solidFill>
              </a:rPr>
              <a:t>恢复余数</a:t>
            </a:r>
            <a:endParaRPr lang="en-US" sz="2000" dirty="0">
              <a:solidFill>
                <a:schemeClr val="accent2"/>
              </a:solidFill>
            </a:endParaRPr>
          </a:p>
        </p:txBody>
      </p:sp>
      <p:sp>
        <p:nvSpPr>
          <p:cNvPr id="38" name="TextBox 37"/>
          <p:cNvSpPr txBox="1"/>
          <p:nvPr/>
        </p:nvSpPr>
        <p:spPr>
          <a:xfrm>
            <a:off x="2819400" y="4495800"/>
            <a:ext cx="2383986" cy="400110"/>
          </a:xfrm>
          <a:prstGeom prst="rect">
            <a:avLst/>
          </a:prstGeom>
          <a:noFill/>
        </p:spPr>
        <p:txBody>
          <a:bodyPr wrap="none" rtlCol="0">
            <a:spAutoFit/>
          </a:bodyPr>
          <a:lstStyle/>
          <a:p>
            <a:r>
              <a:rPr lang="en-US" sz="2000" dirty="0" smtClean="0">
                <a:solidFill>
                  <a:schemeClr val="accent2"/>
                </a:solidFill>
              </a:rPr>
              <a:t>0 0 0 1         1 0 0 0</a:t>
            </a:r>
            <a:endParaRPr lang="en-US" sz="2000" dirty="0">
              <a:solidFill>
                <a:schemeClr val="accent2"/>
              </a:solidFill>
            </a:endParaRPr>
          </a:p>
        </p:txBody>
      </p:sp>
      <p:sp>
        <p:nvSpPr>
          <p:cNvPr id="40" name="TextBox 39"/>
          <p:cNvSpPr txBox="1"/>
          <p:nvPr/>
        </p:nvSpPr>
        <p:spPr>
          <a:xfrm>
            <a:off x="2286000" y="4724400"/>
            <a:ext cx="2938625" cy="400110"/>
          </a:xfrm>
          <a:prstGeom prst="rect">
            <a:avLst/>
          </a:prstGeom>
          <a:noFill/>
        </p:spPr>
        <p:txBody>
          <a:bodyPr wrap="none" rtlCol="0">
            <a:spAutoFit/>
          </a:bodyPr>
          <a:lstStyle/>
          <a:p>
            <a:r>
              <a:rPr lang="en-US" sz="2000" dirty="0" smtClean="0">
                <a:solidFill>
                  <a:schemeClr val="accent2"/>
                </a:solidFill>
              </a:rPr>
              <a:t>sub  1 1 1 1         1 1 0 0</a:t>
            </a:r>
            <a:endParaRPr lang="en-US" sz="2000" dirty="0">
              <a:solidFill>
                <a:schemeClr val="accent2"/>
              </a:solidFill>
            </a:endParaRPr>
          </a:p>
        </p:txBody>
      </p:sp>
      <p:sp>
        <p:nvSpPr>
          <p:cNvPr id="41" name="TextBox 40"/>
          <p:cNvSpPr txBox="1"/>
          <p:nvPr/>
        </p:nvSpPr>
        <p:spPr>
          <a:xfrm>
            <a:off x="5410200" y="4724400"/>
            <a:ext cx="2113079" cy="400110"/>
          </a:xfrm>
          <a:prstGeom prst="rect">
            <a:avLst/>
          </a:prstGeom>
          <a:noFill/>
        </p:spPr>
        <p:txBody>
          <a:bodyPr wrap="none" rtlCol="0">
            <a:spAutoFit/>
          </a:bodyPr>
          <a:lstStyle/>
          <a:p>
            <a:r>
              <a:rPr lang="zh-CN" altLang="en-US" sz="2000" dirty="0">
                <a:solidFill>
                  <a:schemeClr val="accent2"/>
                </a:solidFill>
              </a:rPr>
              <a:t>余负</a:t>
            </a:r>
            <a:r>
              <a:rPr lang="en-US" sz="2000" dirty="0">
                <a:solidFill>
                  <a:schemeClr val="accent2"/>
                </a:solidFill>
              </a:rPr>
              <a:t>, so ‘</a:t>
            </a:r>
            <a:r>
              <a:rPr lang="zh-CN" altLang="en-US" sz="2000" dirty="0">
                <a:solidFill>
                  <a:schemeClr val="accent2"/>
                </a:solidFill>
              </a:rPr>
              <a:t>商位</a:t>
            </a:r>
            <a:r>
              <a:rPr lang="en-US" sz="2000" dirty="0">
                <a:solidFill>
                  <a:schemeClr val="accent2"/>
                </a:solidFill>
              </a:rPr>
              <a:t>= 0</a:t>
            </a:r>
          </a:p>
        </p:txBody>
      </p:sp>
      <p:sp>
        <p:nvSpPr>
          <p:cNvPr id="42" name="TextBox 41"/>
          <p:cNvSpPr txBox="1"/>
          <p:nvPr/>
        </p:nvSpPr>
        <p:spPr>
          <a:xfrm>
            <a:off x="2819400" y="4953000"/>
            <a:ext cx="2383986" cy="400110"/>
          </a:xfrm>
          <a:prstGeom prst="rect">
            <a:avLst/>
          </a:prstGeom>
          <a:noFill/>
        </p:spPr>
        <p:txBody>
          <a:bodyPr wrap="none" rtlCol="0">
            <a:spAutoFit/>
          </a:bodyPr>
          <a:lstStyle/>
          <a:p>
            <a:r>
              <a:rPr lang="en-US" sz="2000" dirty="0" smtClean="0">
                <a:solidFill>
                  <a:schemeClr val="accent2"/>
                </a:solidFill>
              </a:rPr>
              <a:t>0 0 0 1         1 0 0 0</a:t>
            </a:r>
            <a:endParaRPr lang="en-US" sz="2000" dirty="0">
              <a:solidFill>
                <a:schemeClr val="accent2"/>
              </a:solidFill>
            </a:endParaRPr>
          </a:p>
        </p:txBody>
      </p:sp>
      <p:sp>
        <p:nvSpPr>
          <p:cNvPr id="44" name="TextBox 43"/>
          <p:cNvSpPr txBox="1"/>
          <p:nvPr/>
        </p:nvSpPr>
        <p:spPr>
          <a:xfrm>
            <a:off x="5410200" y="4953000"/>
            <a:ext cx="1210588" cy="400110"/>
          </a:xfrm>
          <a:prstGeom prst="rect">
            <a:avLst/>
          </a:prstGeom>
          <a:noFill/>
        </p:spPr>
        <p:txBody>
          <a:bodyPr wrap="none" rtlCol="0">
            <a:spAutoFit/>
          </a:bodyPr>
          <a:lstStyle/>
          <a:p>
            <a:r>
              <a:rPr lang="zh-CN" altLang="en-US" sz="2000" dirty="0">
                <a:solidFill>
                  <a:schemeClr val="accent2"/>
                </a:solidFill>
              </a:rPr>
              <a:t>恢复余数</a:t>
            </a:r>
            <a:endParaRPr lang="en-US" sz="2000" dirty="0">
              <a:solidFill>
                <a:schemeClr val="accent2"/>
              </a:solidFill>
            </a:endParaRPr>
          </a:p>
        </p:txBody>
      </p:sp>
      <p:sp>
        <p:nvSpPr>
          <p:cNvPr id="45" name="TextBox 44"/>
          <p:cNvSpPr txBox="1"/>
          <p:nvPr/>
        </p:nvSpPr>
        <p:spPr>
          <a:xfrm>
            <a:off x="2819400" y="5181600"/>
            <a:ext cx="2383986" cy="400110"/>
          </a:xfrm>
          <a:prstGeom prst="rect">
            <a:avLst/>
          </a:prstGeom>
          <a:noFill/>
        </p:spPr>
        <p:txBody>
          <a:bodyPr wrap="none" rtlCol="0">
            <a:spAutoFit/>
          </a:bodyPr>
          <a:lstStyle/>
          <a:p>
            <a:r>
              <a:rPr lang="en-US" sz="2000" dirty="0" smtClean="0">
                <a:solidFill>
                  <a:schemeClr val="accent2"/>
                </a:solidFill>
              </a:rPr>
              <a:t>0 0 1 1         0 0 0 0</a:t>
            </a:r>
            <a:endParaRPr lang="en-US" sz="2000" dirty="0">
              <a:solidFill>
                <a:schemeClr val="accent2"/>
              </a:solidFill>
            </a:endParaRPr>
          </a:p>
        </p:txBody>
      </p:sp>
      <p:sp>
        <p:nvSpPr>
          <p:cNvPr id="46" name="TextBox 45"/>
          <p:cNvSpPr txBox="1"/>
          <p:nvPr/>
        </p:nvSpPr>
        <p:spPr>
          <a:xfrm>
            <a:off x="2286000" y="5410200"/>
            <a:ext cx="2938625" cy="400110"/>
          </a:xfrm>
          <a:prstGeom prst="rect">
            <a:avLst/>
          </a:prstGeom>
          <a:noFill/>
        </p:spPr>
        <p:txBody>
          <a:bodyPr wrap="none" rtlCol="0">
            <a:spAutoFit/>
          </a:bodyPr>
          <a:lstStyle/>
          <a:p>
            <a:r>
              <a:rPr lang="en-US" sz="2000" dirty="0" smtClean="0">
                <a:solidFill>
                  <a:schemeClr val="accent2"/>
                </a:solidFill>
              </a:rPr>
              <a:t>sub  0 0 0 1         0 0 0 1</a:t>
            </a:r>
            <a:endParaRPr lang="en-US" sz="2000" dirty="0">
              <a:solidFill>
                <a:schemeClr val="accent2"/>
              </a:solidFill>
            </a:endParaRPr>
          </a:p>
        </p:txBody>
      </p:sp>
      <p:sp>
        <p:nvSpPr>
          <p:cNvPr id="47" name="TextBox 46"/>
          <p:cNvSpPr txBox="1"/>
          <p:nvPr/>
        </p:nvSpPr>
        <p:spPr>
          <a:xfrm>
            <a:off x="5410200" y="5391090"/>
            <a:ext cx="2113079" cy="400110"/>
          </a:xfrm>
          <a:prstGeom prst="rect">
            <a:avLst/>
          </a:prstGeom>
          <a:noFill/>
        </p:spPr>
        <p:txBody>
          <a:bodyPr wrap="none" rtlCol="0">
            <a:spAutoFit/>
          </a:bodyPr>
          <a:lstStyle/>
          <a:p>
            <a:r>
              <a:rPr lang="zh-CN" altLang="en-US" sz="2000" dirty="0" smtClean="0">
                <a:solidFill>
                  <a:schemeClr val="accent2"/>
                </a:solidFill>
              </a:rPr>
              <a:t>余正</a:t>
            </a:r>
            <a:r>
              <a:rPr lang="en-US" sz="2000" dirty="0" smtClean="0">
                <a:solidFill>
                  <a:schemeClr val="accent2"/>
                </a:solidFill>
              </a:rPr>
              <a:t>, </a:t>
            </a:r>
            <a:r>
              <a:rPr lang="en-US" sz="2000" dirty="0">
                <a:solidFill>
                  <a:schemeClr val="accent2"/>
                </a:solidFill>
              </a:rPr>
              <a:t>so ‘</a:t>
            </a:r>
            <a:r>
              <a:rPr lang="zh-CN" altLang="en-US" sz="2000" dirty="0">
                <a:solidFill>
                  <a:schemeClr val="accent2"/>
                </a:solidFill>
              </a:rPr>
              <a:t>商位</a:t>
            </a:r>
            <a:r>
              <a:rPr lang="en-US" sz="2000" dirty="0">
                <a:solidFill>
                  <a:schemeClr val="accent2"/>
                </a:solidFill>
              </a:rPr>
              <a:t>= </a:t>
            </a:r>
            <a:r>
              <a:rPr lang="en-US" altLang="zh-CN" sz="2000" dirty="0" smtClean="0">
                <a:solidFill>
                  <a:schemeClr val="accent2"/>
                </a:solidFill>
              </a:rPr>
              <a:t>1</a:t>
            </a:r>
            <a:endParaRPr lang="en-US" sz="2000" dirty="0">
              <a:solidFill>
                <a:schemeClr val="accent2"/>
              </a:solidFill>
            </a:endParaRPr>
          </a:p>
        </p:txBody>
      </p:sp>
      <p:sp>
        <p:nvSpPr>
          <p:cNvPr id="48" name="TextBox 47"/>
          <p:cNvSpPr txBox="1"/>
          <p:nvPr/>
        </p:nvSpPr>
        <p:spPr>
          <a:xfrm>
            <a:off x="2819400" y="5638800"/>
            <a:ext cx="2383986" cy="400110"/>
          </a:xfrm>
          <a:prstGeom prst="rect">
            <a:avLst/>
          </a:prstGeom>
          <a:noFill/>
        </p:spPr>
        <p:txBody>
          <a:bodyPr wrap="none" rtlCol="0">
            <a:spAutoFit/>
          </a:bodyPr>
          <a:lstStyle/>
          <a:p>
            <a:r>
              <a:rPr lang="en-US" sz="2000" dirty="0" smtClean="0">
                <a:solidFill>
                  <a:schemeClr val="accent2"/>
                </a:solidFill>
              </a:rPr>
              <a:t>0 0 1 0         0 0 1 0</a:t>
            </a:r>
            <a:endParaRPr lang="en-US" sz="2000" dirty="0">
              <a:solidFill>
                <a:schemeClr val="accent2"/>
              </a:solidFill>
            </a:endParaRPr>
          </a:p>
        </p:txBody>
      </p:sp>
      <p:sp>
        <p:nvSpPr>
          <p:cNvPr id="49" name="TextBox 48"/>
          <p:cNvSpPr txBox="1"/>
          <p:nvPr/>
        </p:nvSpPr>
        <p:spPr>
          <a:xfrm>
            <a:off x="2286000" y="5867400"/>
            <a:ext cx="2938625" cy="400110"/>
          </a:xfrm>
          <a:prstGeom prst="rect">
            <a:avLst/>
          </a:prstGeom>
          <a:noFill/>
        </p:spPr>
        <p:txBody>
          <a:bodyPr wrap="none" rtlCol="0">
            <a:spAutoFit/>
          </a:bodyPr>
          <a:lstStyle/>
          <a:p>
            <a:r>
              <a:rPr lang="en-US" sz="2000" dirty="0" smtClean="0">
                <a:solidFill>
                  <a:schemeClr val="accent2"/>
                </a:solidFill>
              </a:rPr>
              <a:t>sub  0 0 0 0         0 0 1 1</a:t>
            </a:r>
            <a:endParaRPr lang="en-US" sz="2000" dirty="0">
              <a:solidFill>
                <a:schemeClr val="accent2"/>
              </a:solidFill>
            </a:endParaRPr>
          </a:p>
        </p:txBody>
      </p:sp>
      <p:sp>
        <p:nvSpPr>
          <p:cNvPr id="51" name="TextBox 50"/>
          <p:cNvSpPr txBox="1"/>
          <p:nvPr/>
        </p:nvSpPr>
        <p:spPr>
          <a:xfrm>
            <a:off x="5410200" y="5848290"/>
            <a:ext cx="2113079" cy="400110"/>
          </a:xfrm>
          <a:prstGeom prst="rect">
            <a:avLst/>
          </a:prstGeom>
          <a:noFill/>
        </p:spPr>
        <p:txBody>
          <a:bodyPr wrap="none" rtlCol="0">
            <a:spAutoFit/>
          </a:bodyPr>
          <a:lstStyle/>
          <a:p>
            <a:r>
              <a:rPr lang="zh-CN" altLang="en-US" sz="2000" dirty="0">
                <a:solidFill>
                  <a:schemeClr val="accent2"/>
                </a:solidFill>
              </a:rPr>
              <a:t>余正</a:t>
            </a:r>
            <a:r>
              <a:rPr lang="en-US" sz="2000" dirty="0">
                <a:solidFill>
                  <a:schemeClr val="accent2"/>
                </a:solidFill>
              </a:rPr>
              <a:t>, so ‘</a:t>
            </a:r>
            <a:r>
              <a:rPr lang="zh-CN" altLang="en-US" sz="2000" dirty="0">
                <a:solidFill>
                  <a:schemeClr val="accent2"/>
                </a:solidFill>
              </a:rPr>
              <a:t>商位</a:t>
            </a:r>
            <a:r>
              <a:rPr lang="en-US" sz="2000" dirty="0">
                <a:solidFill>
                  <a:schemeClr val="accent2"/>
                </a:solidFill>
              </a:rPr>
              <a:t>= </a:t>
            </a:r>
            <a:r>
              <a:rPr lang="en-US" altLang="zh-CN" sz="2000" dirty="0">
                <a:solidFill>
                  <a:schemeClr val="accent2"/>
                </a:solidFill>
              </a:rPr>
              <a:t>1</a:t>
            </a:r>
            <a:endParaRPr lang="en-US" sz="2000" dirty="0">
              <a:solidFill>
                <a:schemeClr val="accent2"/>
              </a:solidFill>
            </a:endParaRPr>
          </a:p>
        </p:txBody>
      </p:sp>
      <p:sp>
        <p:nvSpPr>
          <p:cNvPr id="53" name="TextBox 52"/>
          <p:cNvSpPr txBox="1"/>
          <p:nvPr/>
        </p:nvSpPr>
        <p:spPr>
          <a:xfrm>
            <a:off x="4953000" y="6153090"/>
            <a:ext cx="1786066" cy="400110"/>
          </a:xfrm>
          <a:prstGeom prst="rect">
            <a:avLst/>
          </a:prstGeom>
          <a:noFill/>
        </p:spPr>
        <p:txBody>
          <a:bodyPr wrap="none" rtlCol="0">
            <a:spAutoFit/>
          </a:bodyPr>
          <a:lstStyle/>
          <a:p>
            <a:r>
              <a:rPr lang="en-US" sz="2000" dirty="0" smtClean="0">
                <a:solidFill>
                  <a:schemeClr val="accent2"/>
                </a:solidFill>
              </a:rPr>
              <a:t>= 3 </a:t>
            </a:r>
            <a:r>
              <a:rPr lang="zh-CN" altLang="en-US" sz="2000" dirty="0" smtClean="0">
                <a:solidFill>
                  <a:schemeClr val="accent2"/>
                </a:solidFill>
              </a:rPr>
              <a:t>，余数为</a:t>
            </a:r>
            <a:r>
              <a:rPr lang="en-US" altLang="zh-CN" sz="2000" dirty="0" smtClean="0">
                <a:solidFill>
                  <a:schemeClr val="accent2"/>
                </a:solidFill>
              </a:rPr>
              <a:t>0</a:t>
            </a:r>
            <a:endParaRPr lang="en-US" sz="2000" dirty="0">
              <a:solidFill>
                <a:schemeClr val="accent2"/>
              </a:solidFill>
            </a:endParaRPr>
          </a:p>
        </p:txBody>
      </p:sp>
      <p:cxnSp>
        <p:nvCxnSpPr>
          <p:cNvPr id="58" name="Straight Arrow Connector 57"/>
          <p:cNvCxnSpPr/>
          <p:nvPr/>
        </p:nvCxnSpPr>
        <p:spPr bwMode="auto">
          <a:xfrm rot="10800000">
            <a:off x="3733800" y="4037011"/>
            <a:ext cx="533400" cy="1588"/>
          </a:xfrm>
          <a:prstGeom prst="straightConnector1">
            <a:avLst/>
          </a:prstGeom>
          <a:noFill/>
          <a:ln w="1270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rot="10800000">
            <a:off x="3734596" y="4723605"/>
            <a:ext cx="532605" cy="794"/>
          </a:xfrm>
          <a:prstGeom prst="straightConnector1">
            <a:avLst/>
          </a:prstGeom>
          <a:noFill/>
          <a:ln w="12700"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rot="10800000">
            <a:off x="3734595" y="5409405"/>
            <a:ext cx="532605" cy="794"/>
          </a:xfrm>
          <a:prstGeom prst="straightConnector1">
            <a:avLst/>
          </a:prstGeom>
          <a:noFill/>
          <a:ln w="12700"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rot="10800000">
            <a:off x="3734595" y="5867400"/>
            <a:ext cx="532605" cy="794"/>
          </a:xfrm>
          <a:prstGeom prst="straightConnector1">
            <a:avLst/>
          </a:prstGeom>
          <a:noFill/>
          <a:ln w="12700" cap="flat" cmpd="sng" algn="ctr">
            <a:solidFill>
              <a:schemeClr val="tx1"/>
            </a:solidFill>
            <a:prstDash val="solid"/>
            <a:round/>
            <a:headEnd type="none" w="med" len="med"/>
            <a:tailEnd type="arrow"/>
          </a:ln>
          <a:effectLst/>
        </p:spPr>
      </p:cxnSp>
      <p:sp>
        <p:nvSpPr>
          <p:cNvPr id="56" name="Oval 55"/>
          <p:cNvSpPr/>
          <p:nvPr/>
        </p:nvSpPr>
        <p:spPr bwMode="auto">
          <a:xfrm>
            <a:off x="4876800" y="411480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59" name="Oval 58"/>
          <p:cNvSpPr/>
          <p:nvPr/>
        </p:nvSpPr>
        <p:spPr bwMode="auto">
          <a:xfrm>
            <a:off x="4876800" y="480060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61" name="Oval 60"/>
          <p:cNvSpPr/>
          <p:nvPr/>
        </p:nvSpPr>
        <p:spPr bwMode="auto">
          <a:xfrm>
            <a:off x="4876800" y="5487988"/>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62" name="Oval 61"/>
          <p:cNvSpPr/>
          <p:nvPr/>
        </p:nvSpPr>
        <p:spPr bwMode="auto">
          <a:xfrm>
            <a:off x="4876800" y="5943600"/>
            <a:ext cx="304800" cy="304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2" grpId="0"/>
      <p:bldP spid="33" grpId="0"/>
      <p:bldP spid="36" grpId="0"/>
      <p:bldP spid="37" grpId="0"/>
      <p:bldP spid="38" grpId="0"/>
      <p:bldP spid="40" grpId="0"/>
      <p:bldP spid="41" grpId="0"/>
      <p:bldP spid="42" grpId="0"/>
      <p:bldP spid="44" grpId="0"/>
      <p:bldP spid="45" grpId="0"/>
      <p:bldP spid="46" grpId="0"/>
      <p:bldP spid="47" grpId="0"/>
      <p:bldP spid="48" grpId="0"/>
      <p:bldP spid="49" grpId="0"/>
      <p:bldP spid="51" grpId="0"/>
      <p:bldP spid="53" grpId="0"/>
      <p:bldP spid="56" grpId="0" animBg="1"/>
      <p:bldP spid="59" grpId="0" animBg="1"/>
      <p:bldP spid="61"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650" name="Rectangle 2"/>
          <p:cNvSpPr>
            <a:spLocks noChangeArrowheads="1"/>
          </p:cNvSpPr>
          <p:nvPr/>
        </p:nvSpPr>
        <p:spPr bwMode="auto">
          <a:xfrm>
            <a:off x="225425" y="312738"/>
            <a:ext cx="2054225" cy="477837"/>
          </a:xfrm>
          <a:prstGeom prst="rect">
            <a:avLst/>
          </a:prstGeom>
          <a:noFill/>
          <a:ln w="12700">
            <a:noFill/>
            <a:miter lim="800000"/>
            <a:headEnd/>
            <a:tailEnd/>
          </a:ln>
          <a:effectLst/>
        </p:spPr>
        <p:txBody>
          <a:bodyPr wrap="none" anchor="ctr"/>
          <a:lstStyle/>
          <a:p>
            <a:endParaRPr lang="en-US"/>
          </a:p>
        </p:txBody>
      </p:sp>
      <p:sp>
        <p:nvSpPr>
          <p:cNvPr id="923651" name="Rectangle 3"/>
          <p:cNvSpPr>
            <a:spLocks noGrp="1" noChangeArrowheads="1"/>
          </p:cNvSpPr>
          <p:nvPr>
            <p:ph type="body" idx="1"/>
          </p:nvPr>
        </p:nvSpPr>
        <p:spPr>
          <a:xfrm>
            <a:off x="685800" y="914400"/>
            <a:ext cx="7924800" cy="3690754"/>
          </a:xfrm>
          <a:noFill/>
          <a:ln/>
        </p:spPr>
        <p:txBody>
          <a:bodyPr lIns="90488" tIns="44450" rIns="90488" bIns="44450"/>
          <a:lstStyle/>
          <a:p>
            <a:pPr marL="342900" indent="-342900"/>
            <a:r>
              <a:rPr lang="zh-CN" altLang="en-US" dirty="0" smtClean="0"/>
              <a:t>除法</a:t>
            </a:r>
            <a:r>
              <a:rPr lang="en-US" dirty="0" smtClean="0"/>
              <a:t>(</a:t>
            </a:r>
            <a:r>
              <a:rPr lang="en-US" dirty="0" smtClean="0">
                <a:latin typeface="Courier New" pitchFamily="49" charset="0"/>
                <a:cs typeface="Courier New" pitchFamily="49" charset="0"/>
              </a:rPr>
              <a:t>div</a:t>
            </a:r>
            <a:r>
              <a:rPr lang="en-US" dirty="0" smtClean="0"/>
              <a:t> and </a:t>
            </a:r>
            <a:r>
              <a:rPr lang="en-US" dirty="0" err="1" smtClean="0">
                <a:latin typeface="Courier New" pitchFamily="49" charset="0"/>
                <a:cs typeface="Courier New" pitchFamily="49" charset="0"/>
              </a:rPr>
              <a:t>divu</a:t>
            </a:r>
            <a:r>
              <a:rPr lang="en-US" dirty="0" smtClean="0"/>
              <a:t>) </a:t>
            </a:r>
            <a:r>
              <a:rPr lang="zh-CN" altLang="en-US" dirty="0" smtClean="0"/>
              <a:t>的结果，余数在</a:t>
            </a:r>
            <a:r>
              <a:rPr lang="en-US" dirty="0" smtClean="0">
                <a:latin typeface="Courier New" pitchFamily="49" charset="0"/>
              </a:rPr>
              <a:t>hi</a:t>
            </a:r>
            <a:r>
              <a:rPr lang="en-US" dirty="0" smtClean="0"/>
              <a:t> </a:t>
            </a:r>
            <a:r>
              <a:rPr lang="zh-CN" altLang="en-US" dirty="0" smtClean="0"/>
              <a:t>寄存器中，商在</a:t>
            </a:r>
            <a:r>
              <a:rPr lang="en-US" dirty="0" smtClean="0">
                <a:latin typeface="Courier New" pitchFamily="49" charset="0"/>
              </a:rPr>
              <a:t>lo</a:t>
            </a:r>
            <a:r>
              <a:rPr lang="zh-CN" altLang="en-US" dirty="0"/>
              <a:t>寄存器</a:t>
            </a:r>
            <a:r>
              <a:rPr lang="zh-CN" altLang="en-US" dirty="0" smtClean="0"/>
              <a:t>中。</a:t>
            </a:r>
            <a:endParaRPr lang="en-US" dirty="0"/>
          </a:p>
          <a:p>
            <a:pPr marL="342900" indent="-342900">
              <a:buFont typeface="Wingdings" pitchFamily="2" charset="2"/>
              <a:buNone/>
            </a:pPr>
            <a:r>
              <a:rPr lang="en-US" dirty="0">
                <a:latin typeface="Courier New" pitchFamily="49" charset="0"/>
              </a:rPr>
              <a:t>	div	   $s0, $s1	  # lo = $s0 / $s1</a:t>
            </a:r>
          </a:p>
          <a:p>
            <a:pPr marL="342900" indent="-342900">
              <a:buFont typeface="Wingdings" pitchFamily="2" charset="2"/>
              <a:buNone/>
            </a:pPr>
            <a:r>
              <a:rPr lang="en-US" dirty="0">
                <a:latin typeface="Courier New" pitchFamily="49" charset="0"/>
              </a:rPr>
              <a:t>					  # hi = $s0 mod $s1</a:t>
            </a:r>
          </a:p>
          <a:p>
            <a:pPr marL="342900" indent="-342900">
              <a:buFont typeface="Wingdings" pitchFamily="2" charset="2"/>
              <a:buNone/>
            </a:pPr>
            <a:endParaRPr lang="en-US" dirty="0"/>
          </a:p>
          <a:p>
            <a:pPr marL="342900" indent="-342900">
              <a:buFont typeface="Wingdings" pitchFamily="2" charset="2"/>
              <a:buNone/>
            </a:pPr>
            <a:endParaRPr lang="en-US" dirty="0"/>
          </a:p>
          <a:p>
            <a:pPr marL="742950" lvl="1" indent="-285750"/>
            <a:r>
              <a:rPr lang="zh-CN" altLang="en-US" dirty="0" smtClean="0">
                <a:latin typeface="Courier New" pitchFamily="49" charset="0"/>
              </a:rPr>
              <a:t>指令</a:t>
            </a:r>
            <a:r>
              <a:rPr lang="en-US" dirty="0" err="1" smtClean="0">
                <a:latin typeface="Courier New" pitchFamily="49" charset="0"/>
              </a:rPr>
              <a:t>mfhi</a:t>
            </a:r>
            <a:r>
              <a:rPr lang="en-US" dirty="0" smtClean="0">
                <a:latin typeface="Courier New" pitchFamily="49" charset="0"/>
              </a:rPr>
              <a:t> </a:t>
            </a:r>
            <a:r>
              <a:rPr lang="en-US" dirty="0" err="1">
                <a:latin typeface="Courier New" pitchFamily="49" charset="0"/>
              </a:rPr>
              <a:t>rd</a:t>
            </a:r>
            <a:r>
              <a:rPr lang="en-US" dirty="0">
                <a:latin typeface="Courier New" pitchFamily="49" charset="0"/>
              </a:rPr>
              <a:t> </a:t>
            </a:r>
            <a:r>
              <a:rPr lang="zh-CN" altLang="en-US" dirty="0" smtClean="0">
                <a:latin typeface="Courier New" pitchFamily="49" charset="0"/>
              </a:rPr>
              <a:t>和</a:t>
            </a:r>
            <a:r>
              <a:rPr lang="en-US" dirty="0" err="1" smtClean="0">
                <a:latin typeface="Courier New" pitchFamily="49" charset="0"/>
              </a:rPr>
              <a:t>mflo</a:t>
            </a:r>
            <a:r>
              <a:rPr lang="en-US" dirty="0" smtClean="0">
                <a:latin typeface="Courier New" pitchFamily="49" charset="0"/>
              </a:rPr>
              <a:t> </a:t>
            </a:r>
            <a:r>
              <a:rPr lang="en-US" dirty="0" err="1">
                <a:latin typeface="Courier New" pitchFamily="49" charset="0"/>
              </a:rPr>
              <a:t>rd</a:t>
            </a:r>
            <a:r>
              <a:rPr lang="en-US" dirty="0">
                <a:latin typeface="Courier New" pitchFamily="49" charset="0"/>
              </a:rPr>
              <a:t> </a:t>
            </a:r>
            <a:r>
              <a:rPr lang="zh-CN" altLang="en-US" dirty="0" smtClean="0">
                <a:latin typeface="Courier New" pitchFamily="49" charset="0"/>
              </a:rPr>
              <a:t>用于将商和余数移到用户可访问的通用寄存器中。</a:t>
            </a:r>
            <a:endParaRPr lang="en-US" dirty="0"/>
          </a:p>
        </p:txBody>
      </p:sp>
      <p:sp>
        <p:nvSpPr>
          <p:cNvPr id="923652" name="Rectangle 4"/>
          <p:cNvSpPr>
            <a:spLocks noGrp="1" noChangeArrowheads="1"/>
          </p:cNvSpPr>
          <p:nvPr>
            <p:ph type="title"/>
          </p:nvPr>
        </p:nvSpPr>
        <p:spPr>
          <a:xfrm>
            <a:off x="533400" y="283631"/>
            <a:ext cx="8153400" cy="464614"/>
          </a:xfrm>
          <a:noFill/>
          <a:ln/>
        </p:spPr>
        <p:txBody>
          <a:bodyPr lIns="90488" tIns="44450" rIns="90488" bIns="44450" anchor="ctr"/>
          <a:lstStyle/>
          <a:p>
            <a:r>
              <a:rPr lang="en-US" dirty="0"/>
              <a:t>MIPS </a:t>
            </a:r>
            <a:r>
              <a:rPr lang="zh-CN" altLang="en-US" dirty="0" smtClean="0"/>
              <a:t>除法指令</a:t>
            </a:r>
            <a:endParaRPr lang="en-US" dirty="0"/>
          </a:p>
        </p:txBody>
      </p:sp>
      <p:sp>
        <p:nvSpPr>
          <p:cNvPr id="923661" name="Rectangle 13"/>
          <p:cNvSpPr>
            <a:spLocks noChangeArrowheads="1"/>
          </p:cNvSpPr>
          <p:nvPr/>
        </p:nvSpPr>
        <p:spPr bwMode="auto">
          <a:xfrm>
            <a:off x="609600" y="5029200"/>
            <a:ext cx="7924800" cy="12192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rPr>
              <a:t>和乘法一样，除法忽略了溢出判断，所以必须通过软件判断商是否溢出，软件还必须检测除数，以避免被</a:t>
            </a:r>
            <a:r>
              <a:rPr lang="en-US" altLang="zh-CN" sz="2400" dirty="0" smtClean="0">
                <a:solidFill>
                  <a:schemeClr val="tx1"/>
                </a:solidFill>
              </a:rPr>
              <a:t>0</a:t>
            </a:r>
            <a:r>
              <a:rPr lang="zh-CN" altLang="en-US" sz="2400" dirty="0" smtClean="0">
                <a:solidFill>
                  <a:schemeClr val="tx1"/>
                </a:solidFill>
              </a:rPr>
              <a:t>除的现象发生。</a:t>
            </a:r>
            <a:endParaRPr lang="en-US" sz="2400" dirty="0">
              <a:solidFill>
                <a:schemeClr val="tx1"/>
              </a:solidFill>
            </a:endParaRPr>
          </a:p>
        </p:txBody>
      </p:sp>
      <p:grpSp>
        <p:nvGrpSpPr>
          <p:cNvPr id="2" name="Group 14"/>
          <p:cNvGrpSpPr>
            <a:grpSpLocks/>
          </p:cNvGrpSpPr>
          <p:nvPr/>
        </p:nvGrpSpPr>
        <p:grpSpPr bwMode="auto">
          <a:xfrm>
            <a:off x="1524000" y="3138488"/>
            <a:ext cx="5791200" cy="369887"/>
            <a:chOff x="1056" y="2640"/>
            <a:chExt cx="3648" cy="233"/>
          </a:xfrm>
        </p:grpSpPr>
        <p:sp>
          <p:nvSpPr>
            <p:cNvPr id="923663" name="Rectangle 15"/>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solidFill>
                  <a:schemeClr val="tx1"/>
                </a:solidFill>
              </a:endParaRPr>
            </a:p>
          </p:txBody>
        </p:sp>
        <p:sp>
          <p:nvSpPr>
            <p:cNvPr id="923664" name="Line 16"/>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923665" name="Line 17"/>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923666" name="Line 18"/>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923667" name="Line 19"/>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923668" name="Line 20"/>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923669" name="Text Box 21"/>
            <p:cNvSpPr txBox="1">
              <a:spLocks noChangeArrowheads="1"/>
            </p:cNvSpPr>
            <p:nvPr/>
          </p:nvSpPr>
          <p:spPr bwMode="auto">
            <a:xfrm>
              <a:off x="1248" y="2640"/>
              <a:ext cx="3315" cy="233"/>
            </a:xfrm>
            <a:prstGeom prst="rect">
              <a:avLst/>
            </a:prstGeom>
            <a:noFill/>
            <a:ln w="12700">
              <a:noFill/>
              <a:miter lim="800000"/>
              <a:headEnd/>
              <a:tailEnd/>
            </a:ln>
            <a:effectLst/>
          </p:spPr>
          <p:txBody>
            <a:bodyPr wrap="none">
              <a:spAutoFit/>
            </a:bodyPr>
            <a:lstStyle/>
            <a:p>
              <a:r>
                <a:rPr lang="en-US" dirty="0" smtClean="0">
                  <a:solidFill>
                    <a:schemeClr val="tx1"/>
                  </a:solidFill>
                </a:rPr>
                <a:t>     0        16           17           0              0        0x1A</a:t>
              </a:r>
              <a:endParaRPr lang="en-US" dirty="0">
                <a:solidFill>
                  <a:schemeClr val="tx1"/>
                </a:solidFill>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6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533400" y="304800"/>
            <a:ext cx="8153400" cy="422275"/>
          </a:xfrm>
        </p:spPr>
        <p:txBody>
          <a:bodyPr/>
          <a:lstStyle/>
          <a:p>
            <a:r>
              <a:rPr lang="zh-CN" altLang="en-US" dirty="0" smtClean="0"/>
              <a:t>表示很大（小）的数</a:t>
            </a:r>
            <a:endParaRPr lang="en-US" dirty="0"/>
          </a:p>
        </p:txBody>
      </p:sp>
      <p:sp>
        <p:nvSpPr>
          <p:cNvPr id="926723" name="Rectangle 3"/>
          <p:cNvSpPr>
            <a:spLocks noGrp="1" noChangeArrowheads="1"/>
          </p:cNvSpPr>
          <p:nvPr>
            <p:ph type="body" idx="1"/>
          </p:nvPr>
        </p:nvSpPr>
        <p:spPr>
          <a:xfrm>
            <a:off x="533400" y="838200"/>
            <a:ext cx="8153400" cy="2193421"/>
          </a:xfrm>
        </p:spPr>
        <p:txBody>
          <a:bodyPr/>
          <a:lstStyle/>
          <a:p>
            <a:pPr>
              <a:spcBef>
                <a:spcPct val="40000"/>
              </a:spcBef>
            </a:pPr>
            <a:r>
              <a:rPr lang="zh-CN" altLang="en-US" dirty="0" smtClean="0"/>
              <a:t>如果我们想编码地球的年龄？</a:t>
            </a:r>
            <a:endParaRPr lang="en-US" dirty="0"/>
          </a:p>
          <a:p>
            <a:pPr lvl="1">
              <a:buFont typeface="Monotype Sorts" pitchFamily="2" charset="2"/>
              <a:buNone/>
            </a:pPr>
            <a:r>
              <a:rPr lang="en-US" dirty="0"/>
              <a:t>             4,600,000,000     or    4.6 x 10</a:t>
            </a:r>
            <a:r>
              <a:rPr lang="en-US" baseline="30000" dirty="0"/>
              <a:t>9</a:t>
            </a:r>
          </a:p>
          <a:p>
            <a:pPr>
              <a:spcBef>
                <a:spcPct val="40000"/>
              </a:spcBef>
              <a:buFont typeface="Wingdings" pitchFamily="2" charset="2"/>
              <a:buNone/>
            </a:pPr>
            <a:r>
              <a:rPr lang="en-US" baseline="30000" dirty="0"/>
              <a:t>    </a:t>
            </a:r>
            <a:r>
              <a:rPr lang="zh-CN" altLang="en-US" dirty="0" smtClean="0"/>
              <a:t>或是</a:t>
            </a:r>
            <a:r>
              <a:rPr lang="zh-CN" altLang="en-US" dirty="0"/>
              <a:t>原子</a:t>
            </a:r>
            <a:r>
              <a:rPr lang="zh-CN" altLang="en-US" dirty="0" smtClean="0"/>
              <a:t>的重量？</a:t>
            </a:r>
            <a:endParaRPr lang="en-US" dirty="0"/>
          </a:p>
          <a:p>
            <a:pPr lvl="1">
              <a:buFont typeface="Monotype Sorts" pitchFamily="2" charset="2"/>
              <a:buNone/>
            </a:pPr>
            <a:r>
              <a:rPr lang="en-US" dirty="0"/>
              <a:t>             0.0000000000000000000000000166    or   1.6 x 10</a:t>
            </a:r>
            <a:r>
              <a:rPr lang="en-US" baseline="30000" dirty="0"/>
              <a:t>-27</a:t>
            </a:r>
          </a:p>
          <a:p>
            <a:pPr>
              <a:spcBef>
                <a:spcPct val="40000"/>
              </a:spcBef>
              <a:buFont typeface="Wingdings" pitchFamily="2" charset="2"/>
              <a:buNone/>
            </a:pPr>
            <a:r>
              <a:rPr lang="en-US" sz="2800" dirty="0"/>
              <a:t>   </a:t>
            </a:r>
            <a:r>
              <a:rPr lang="zh-CN" altLang="en-US" dirty="0" smtClean="0"/>
              <a:t>我们无法用</a:t>
            </a:r>
            <a:r>
              <a:rPr lang="en-US" altLang="zh-CN" dirty="0" smtClean="0"/>
              <a:t>32</a:t>
            </a:r>
            <a:r>
              <a:rPr lang="zh-CN" altLang="en-US" dirty="0" smtClean="0"/>
              <a:t>位整数来表示上述数据</a:t>
            </a:r>
            <a:r>
              <a:rPr lang="zh-CN" altLang="en-US" dirty="0"/>
              <a:t>。</a:t>
            </a:r>
            <a:endParaRPr lang="en-US" dirty="0"/>
          </a:p>
        </p:txBody>
      </p:sp>
      <p:sp>
        <p:nvSpPr>
          <p:cNvPr id="926724" name="Rectangle 4"/>
          <p:cNvSpPr>
            <a:spLocks noChangeArrowheads="1"/>
          </p:cNvSpPr>
          <p:nvPr/>
        </p:nvSpPr>
        <p:spPr bwMode="auto">
          <a:xfrm>
            <a:off x="609600" y="3581400"/>
            <a:ext cx="8153400" cy="7762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a:solidFill>
                  <a:schemeClr val="tx1"/>
                </a:solidFill>
              </a:rPr>
              <a:t>浮点表示</a:t>
            </a:r>
            <a:r>
              <a:rPr lang="en-US" sz="2400" dirty="0" smtClean="0">
                <a:solidFill>
                  <a:schemeClr val="tx1"/>
                </a:solidFill>
              </a:rPr>
              <a:t>      </a:t>
            </a:r>
            <a:r>
              <a:rPr lang="en-US" sz="2400" dirty="0">
                <a:solidFill>
                  <a:schemeClr val="tx1"/>
                </a:solidFill>
              </a:rPr>
              <a:t>(-1)</a:t>
            </a:r>
            <a:r>
              <a:rPr lang="en-US" sz="2400" baseline="30000" dirty="0">
                <a:solidFill>
                  <a:schemeClr val="tx1"/>
                </a:solidFill>
              </a:rPr>
              <a:t>sign</a:t>
            </a:r>
            <a:r>
              <a:rPr lang="en-US" sz="2400" dirty="0">
                <a:solidFill>
                  <a:schemeClr val="tx1"/>
                </a:solidFill>
              </a:rPr>
              <a:t> x </a:t>
            </a:r>
            <a:r>
              <a:rPr lang="en-US" sz="2400" dirty="0" smtClean="0">
                <a:solidFill>
                  <a:schemeClr val="tx1"/>
                </a:solidFill>
              </a:rPr>
              <a:t> F </a:t>
            </a:r>
            <a:r>
              <a:rPr lang="en-US" sz="2400" dirty="0">
                <a:solidFill>
                  <a:schemeClr val="tx1"/>
                </a:solidFill>
              </a:rPr>
              <a:t>x 2</a:t>
            </a:r>
            <a:r>
              <a:rPr lang="en-US" sz="2400" baseline="30000" dirty="0">
                <a:solidFill>
                  <a:schemeClr val="tx1"/>
                </a:solidFill>
              </a:rPr>
              <a:t>E</a:t>
            </a: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Still have to fit everything in 32 bits (single precision)</a:t>
            </a:r>
          </a:p>
        </p:txBody>
      </p:sp>
      <p:grpSp>
        <p:nvGrpSpPr>
          <p:cNvPr id="2" name="Group 14"/>
          <p:cNvGrpSpPr>
            <a:grpSpLocks/>
          </p:cNvGrpSpPr>
          <p:nvPr/>
        </p:nvGrpSpPr>
        <p:grpSpPr bwMode="auto">
          <a:xfrm>
            <a:off x="1295400" y="4495800"/>
            <a:ext cx="6019800" cy="641350"/>
            <a:chOff x="816" y="2880"/>
            <a:chExt cx="3792" cy="404"/>
          </a:xfrm>
        </p:grpSpPr>
        <p:sp>
          <p:nvSpPr>
            <p:cNvPr id="926726" name="Rectangle 6"/>
            <p:cNvSpPr>
              <a:spLocks noChangeArrowheads="1"/>
            </p:cNvSpPr>
            <p:nvPr/>
          </p:nvSpPr>
          <p:spPr bwMode="auto">
            <a:xfrm>
              <a:off x="960" y="288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926727" name="Line 7"/>
            <p:cNvSpPr>
              <a:spLocks noChangeShapeType="1"/>
            </p:cNvSpPr>
            <p:nvPr/>
          </p:nvSpPr>
          <p:spPr bwMode="auto">
            <a:xfrm>
              <a:off x="1104" y="2880"/>
              <a:ext cx="0" cy="183"/>
            </a:xfrm>
            <a:prstGeom prst="line">
              <a:avLst/>
            </a:prstGeom>
            <a:noFill/>
            <a:ln w="12700">
              <a:solidFill>
                <a:schemeClr val="tx1"/>
              </a:solidFill>
              <a:round/>
              <a:headEnd/>
              <a:tailEnd/>
            </a:ln>
            <a:effectLst/>
          </p:spPr>
          <p:txBody>
            <a:bodyPr/>
            <a:lstStyle/>
            <a:p>
              <a:endParaRPr lang="en-US"/>
            </a:p>
          </p:txBody>
        </p:sp>
        <p:sp>
          <p:nvSpPr>
            <p:cNvPr id="926729" name="Line 9"/>
            <p:cNvSpPr>
              <a:spLocks noChangeShapeType="1"/>
            </p:cNvSpPr>
            <p:nvPr/>
          </p:nvSpPr>
          <p:spPr bwMode="auto">
            <a:xfrm>
              <a:off x="2064" y="2881"/>
              <a:ext cx="0" cy="183"/>
            </a:xfrm>
            <a:prstGeom prst="line">
              <a:avLst/>
            </a:prstGeom>
            <a:noFill/>
            <a:ln w="12700">
              <a:solidFill>
                <a:schemeClr val="tx1"/>
              </a:solidFill>
              <a:round/>
              <a:headEnd/>
              <a:tailEnd/>
            </a:ln>
            <a:effectLst/>
          </p:spPr>
          <p:txBody>
            <a:bodyPr/>
            <a:lstStyle/>
            <a:p>
              <a:endParaRPr lang="en-US"/>
            </a:p>
          </p:txBody>
        </p:sp>
        <p:sp>
          <p:nvSpPr>
            <p:cNvPr id="926732" name="Text Box 12"/>
            <p:cNvSpPr txBox="1">
              <a:spLocks noChangeArrowheads="1"/>
            </p:cNvSpPr>
            <p:nvPr/>
          </p:nvSpPr>
          <p:spPr bwMode="auto">
            <a:xfrm>
              <a:off x="960" y="2880"/>
              <a:ext cx="3028" cy="231"/>
            </a:xfrm>
            <a:prstGeom prst="rect">
              <a:avLst/>
            </a:prstGeom>
            <a:noFill/>
            <a:ln w="12700">
              <a:noFill/>
              <a:miter lim="800000"/>
              <a:headEnd/>
              <a:tailEnd/>
            </a:ln>
            <a:effectLst/>
          </p:spPr>
          <p:txBody>
            <a:bodyPr wrap="none">
              <a:spAutoFit/>
            </a:bodyPr>
            <a:lstStyle/>
            <a:p>
              <a:r>
                <a:rPr lang="en-US"/>
                <a:t>s  E (exponent)                               F (fraction)</a:t>
              </a:r>
            </a:p>
          </p:txBody>
        </p:sp>
        <p:sp>
          <p:nvSpPr>
            <p:cNvPr id="926733" name="Text Box 13"/>
            <p:cNvSpPr txBox="1">
              <a:spLocks noChangeArrowheads="1"/>
            </p:cNvSpPr>
            <p:nvPr/>
          </p:nvSpPr>
          <p:spPr bwMode="auto">
            <a:xfrm>
              <a:off x="816" y="3072"/>
              <a:ext cx="2877" cy="212"/>
            </a:xfrm>
            <a:prstGeom prst="rect">
              <a:avLst/>
            </a:prstGeom>
            <a:noFill/>
            <a:ln w="12700">
              <a:noFill/>
              <a:miter lim="800000"/>
              <a:headEnd/>
              <a:tailEnd/>
            </a:ln>
            <a:effectLst/>
          </p:spPr>
          <p:txBody>
            <a:bodyPr wrap="none">
              <a:spAutoFit/>
            </a:bodyPr>
            <a:lstStyle/>
            <a:p>
              <a:r>
                <a:rPr lang="en-US" sz="1600">
                  <a:solidFill>
                    <a:schemeClr val="tx1"/>
                  </a:solidFill>
                </a:rPr>
                <a:t>1 bit         8 bits                                          23 bits</a:t>
              </a:r>
            </a:p>
          </p:txBody>
        </p:sp>
      </p:grpSp>
      <p:sp>
        <p:nvSpPr>
          <p:cNvPr id="926735" name="Rectangle 15"/>
          <p:cNvSpPr>
            <a:spLocks noChangeArrowheads="1"/>
          </p:cNvSpPr>
          <p:nvPr/>
        </p:nvSpPr>
        <p:spPr bwMode="auto">
          <a:xfrm>
            <a:off x="609600" y="5205413"/>
            <a:ext cx="8153400" cy="1271587"/>
          </a:xfrm>
          <a:prstGeom prst="rect">
            <a:avLst/>
          </a:prstGeom>
          <a:noFill/>
          <a:ln w="12700">
            <a:noFill/>
            <a:miter lim="800000"/>
            <a:headEnd/>
            <a:tailEnd/>
          </a:ln>
          <a:effectLst/>
        </p:spPr>
        <p:txBody>
          <a:bodyPr lIns="63500" tIns="25400" rIns="63500" bIns="25400">
            <a:spAutoFit/>
          </a:bodyPr>
          <a:lstStyle/>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The base (2, </a:t>
            </a:r>
            <a:r>
              <a:rPr lang="en-US" sz="2000" i="1">
                <a:solidFill>
                  <a:schemeClr val="tx1"/>
                </a:solidFill>
              </a:rPr>
              <a:t>not</a:t>
            </a:r>
            <a:r>
              <a:rPr lang="en-US" sz="2000">
                <a:solidFill>
                  <a:schemeClr val="tx1"/>
                </a:solidFill>
              </a:rPr>
              <a:t> 10) is hardwired in the design of the FPALU</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More bits in the fraction (F) or the exponent (E) is a trade-off between </a:t>
            </a:r>
            <a:r>
              <a:rPr lang="en-US" sz="2000"/>
              <a:t>precision</a:t>
            </a:r>
            <a:r>
              <a:rPr lang="en-US" sz="2000">
                <a:solidFill>
                  <a:schemeClr val="tx1"/>
                </a:solidFill>
              </a:rPr>
              <a:t> (accuracy of the number) and </a:t>
            </a:r>
            <a:r>
              <a:rPr lang="en-US" sz="2000"/>
              <a:t>range</a:t>
            </a:r>
            <a:r>
              <a:rPr lang="en-US" sz="2000">
                <a:solidFill>
                  <a:schemeClr val="tx1"/>
                </a:solidFill>
              </a:rPr>
              <a:t> (size of the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26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3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6142"/>
          </a:xfrm>
        </p:spPr>
        <p:txBody>
          <a:bodyPr/>
          <a:lstStyle/>
          <a:p>
            <a:r>
              <a:rPr lang="zh-CN" altLang="en-US" dirty="0" smtClean="0"/>
              <a:t>浮点表示中的异常事件</a:t>
            </a:r>
            <a:endParaRPr lang="en-US" dirty="0"/>
          </a:p>
        </p:txBody>
      </p:sp>
      <p:sp>
        <p:nvSpPr>
          <p:cNvPr id="3" name="Content Placeholder 2"/>
          <p:cNvSpPr>
            <a:spLocks noGrp="1"/>
          </p:cNvSpPr>
          <p:nvPr>
            <p:ph idx="1"/>
          </p:nvPr>
        </p:nvSpPr>
        <p:spPr>
          <a:xfrm>
            <a:off x="533400" y="838200"/>
            <a:ext cx="8153400" cy="956159"/>
          </a:xfrm>
        </p:spPr>
        <p:txBody>
          <a:bodyPr/>
          <a:lstStyle/>
          <a:p>
            <a:r>
              <a:rPr lang="zh-CN" altLang="en-US" dirty="0" smtClean="0">
                <a:solidFill>
                  <a:schemeClr val="accent1"/>
                </a:solidFill>
              </a:rPr>
              <a:t>上溢</a:t>
            </a:r>
            <a:r>
              <a:rPr lang="en-US" dirty="0" smtClean="0"/>
              <a:t> </a:t>
            </a:r>
            <a:r>
              <a:rPr lang="zh-CN" altLang="en-US" dirty="0" smtClean="0"/>
              <a:t>：指数太大而不能在指数域表示</a:t>
            </a:r>
            <a:endParaRPr lang="en-US" dirty="0" smtClean="0"/>
          </a:p>
          <a:p>
            <a:r>
              <a:rPr lang="zh-CN" altLang="en-US" dirty="0" smtClean="0">
                <a:solidFill>
                  <a:schemeClr val="accent2"/>
                </a:solidFill>
              </a:rPr>
              <a:t>下溢</a:t>
            </a:r>
            <a:r>
              <a:rPr lang="en-US" dirty="0" smtClean="0"/>
              <a:t> </a:t>
            </a:r>
            <a:r>
              <a:rPr lang="zh-CN" altLang="en-US" dirty="0" smtClean="0"/>
              <a:t>：负的指数太大而不能在指数域中表示出来</a:t>
            </a:r>
            <a:endParaRPr lang="en-US" dirty="0" smtClean="0"/>
          </a:p>
        </p:txBody>
      </p:sp>
      <p:grpSp>
        <p:nvGrpSpPr>
          <p:cNvPr id="4" name="Group 14"/>
          <p:cNvGrpSpPr>
            <a:grpSpLocks/>
          </p:cNvGrpSpPr>
          <p:nvPr/>
        </p:nvGrpSpPr>
        <p:grpSpPr bwMode="auto">
          <a:xfrm>
            <a:off x="1600200" y="5257799"/>
            <a:ext cx="5867400" cy="685801"/>
            <a:chOff x="912" y="2880"/>
            <a:chExt cx="3696" cy="432"/>
          </a:xfrm>
        </p:grpSpPr>
        <p:sp>
          <p:nvSpPr>
            <p:cNvPr id="5" name="Rectangle 6"/>
            <p:cNvSpPr>
              <a:spLocks noChangeArrowheads="1"/>
            </p:cNvSpPr>
            <p:nvPr/>
          </p:nvSpPr>
          <p:spPr bwMode="auto">
            <a:xfrm>
              <a:off x="960" y="288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6" name="Line 7"/>
            <p:cNvSpPr>
              <a:spLocks noChangeShapeType="1"/>
            </p:cNvSpPr>
            <p:nvPr/>
          </p:nvSpPr>
          <p:spPr bwMode="auto">
            <a:xfrm>
              <a:off x="1104" y="2880"/>
              <a:ext cx="0" cy="183"/>
            </a:xfrm>
            <a:prstGeom prst="line">
              <a:avLst/>
            </a:prstGeom>
            <a:noFill/>
            <a:ln w="12700">
              <a:solidFill>
                <a:schemeClr val="tx1"/>
              </a:solidFill>
              <a:round/>
              <a:headEnd/>
              <a:tailEnd/>
            </a:ln>
            <a:effectLst/>
          </p:spPr>
          <p:txBody>
            <a:bodyPr/>
            <a:lstStyle/>
            <a:p>
              <a:endParaRPr lang="en-US"/>
            </a:p>
          </p:txBody>
        </p:sp>
        <p:sp>
          <p:nvSpPr>
            <p:cNvPr id="7" name="Line 9"/>
            <p:cNvSpPr>
              <a:spLocks noChangeShapeType="1"/>
            </p:cNvSpPr>
            <p:nvPr/>
          </p:nvSpPr>
          <p:spPr bwMode="auto">
            <a:xfrm>
              <a:off x="2304" y="2880"/>
              <a:ext cx="0" cy="183"/>
            </a:xfrm>
            <a:prstGeom prst="line">
              <a:avLst/>
            </a:prstGeom>
            <a:noFill/>
            <a:ln w="12700">
              <a:solidFill>
                <a:schemeClr val="tx1"/>
              </a:solidFill>
              <a:round/>
              <a:headEnd/>
              <a:tailEnd/>
            </a:ln>
            <a:effectLst/>
          </p:spPr>
          <p:txBody>
            <a:bodyPr/>
            <a:lstStyle/>
            <a:p>
              <a:endParaRPr lang="en-US"/>
            </a:p>
          </p:txBody>
        </p:sp>
        <p:sp>
          <p:nvSpPr>
            <p:cNvPr id="8" name="Text Box 12"/>
            <p:cNvSpPr txBox="1">
              <a:spLocks noChangeArrowheads="1"/>
            </p:cNvSpPr>
            <p:nvPr/>
          </p:nvSpPr>
          <p:spPr bwMode="auto">
            <a:xfrm>
              <a:off x="960" y="2880"/>
              <a:ext cx="3028" cy="231"/>
            </a:xfrm>
            <a:prstGeom prst="rect">
              <a:avLst/>
            </a:prstGeom>
            <a:noFill/>
            <a:ln w="12700">
              <a:noFill/>
              <a:miter lim="800000"/>
              <a:headEnd/>
              <a:tailEnd/>
            </a:ln>
            <a:effectLst/>
          </p:spPr>
          <p:txBody>
            <a:bodyPr wrap="none">
              <a:spAutoFit/>
            </a:bodyPr>
            <a:lstStyle/>
            <a:p>
              <a:r>
                <a:rPr lang="en-US" dirty="0"/>
                <a:t>s  E (exponent)                               F (fraction)</a:t>
              </a:r>
            </a:p>
          </p:txBody>
        </p:sp>
        <p:sp>
          <p:nvSpPr>
            <p:cNvPr id="9" name="Text Box 13"/>
            <p:cNvSpPr txBox="1">
              <a:spLocks noChangeArrowheads="1"/>
            </p:cNvSpPr>
            <p:nvPr/>
          </p:nvSpPr>
          <p:spPr bwMode="auto">
            <a:xfrm>
              <a:off x="912" y="3099"/>
              <a:ext cx="2966" cy="213"/>
            </a:xfrm>
            <a:prstGeom prst="rect">
              <a:avLst/>
            </a:prstGeom>
            <a:noFill/>
            <a:ln w="12700">
              <a:noFill/>
              <a:miter lim="800000"/>
              <a:headEnd/>
              <a:tailEnd/>
            </a:ln>
            <a:effectLst/>
          </p:spPr>
          <p:txBody>
            <a:bodyPr wrap="none">
              <a:spAutoFit/>
            </a:bodyPr>
            <a:lstStyle/>
            <a:p>
              <a:r>
                <a:rPr lang="en-US" sz="1600" dirty="0">
                  <a:solidFill>
                    <a:schemeClr val="tx1"/>
                  </a:solidFill>
                </a:rPr>
                <a:t>1 bit         </a:t>
              </a:r>
              <a:r>
                <a:rPr lang="en-US" sz="1600" dirty="0" smtClean="0">
                  <a:solidFill>
                    <a:schemeClr val="tx1"/>
                  </a:solidFill>
                </a:rPr>
                <a:t>11 </a:t>
              </a:r>
              <a:r>
                <a:rPr lang="en-US" sz="1600" dirty="0">
                  <a:solidFill>
                    <a:schemeClr val="tx1"/>
                  </a:solidFill>
                </a:rPr>
                <a:t>bits                                          </a:t>
              </a:r>
              <a:r>
                <a:rPr lang="en-US" sz="1600" dirty="0" smtClean="0">
                  <a:solidFill>
                    <a:schemeClr val="tx1"/>
                  </a:solidFill>
                </a:rPr>
                <a:t>20 </a:t>
              </a:r>
              <a:r>
                <a:rPr lang="en-US" sz="1600" dirty="0">
                  <a:solidFill>
                    <a:schemeClr val="tx1"/>
                  </a:solidFill>
                </a:rPr>
                <a:t>bits</a:t>
              </a:r>
            </a:p>
          </p:txBody>
        </p:sp>
      </p:grpSp>
      <p:grpSp>
        <p:nvGrpSpPr>
          <p:cNvPr id="10" name="Group 14"/>
          <p:cNvGrpSpPr>
            <a:grpSpLocks/>
          </p:cNvGrpSpPr>
          <p:nvPr/>
        </p:nvGrpSpPr>
        <p:grpSpPr bwMode="auto">
          <a:xfrm>
            <a:off x="1676400" y="5986462"/>
            <a:ext cx="5791200" cy="642938"/>
            <a:chOff x="960" y="2880"/>
            <a:chExt cx="3648" cy="405"/>
          </a:xfrm>
        </p:grpSpPr>
        <p:sp>
          <p:nvSpPr>
            <p:cNvPr id="11" name="Rectangle 6"/>
            <p:cNvSpPr>
              <a:spLocks noChangeArrowheads="1"/>
            </p:cNvSpPr>
            <p:nvPr/>
          </p:nvSpPr>
          <p:spPr bwMode="auto">
            <a:xfrm>
              <a:off x="960" y="288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14" name="Text Box 12"/>
            <p:cNvSpPr txBox="1">
              <a:spLocks noChangeArrowheads="1"/>
            </p:cNvSpPr>
            <p:nvPr/>
          </p:nvSpPr>
          <p:spPr bwMode="auto">
            <a:xfrm>
              <a:off x="1776" y="2880"/>
              <a:ext cx="1490" cy="233"/>
            </a:xfrm>
            <a:prstGeom prst="rect">
              <a:avLst/>
            </a:prstGeom>
            <a:noFill/>
            <a:ln w="12700">
              <a:noFill/>
              <a:miter lim="800000"/>
              <a:headEnd/>
              <a:tailEnd/>
            </a:ln>
            <a:effectLst/>
          </p:spPr>
          <p:txBody>
            <a:bodyPr wrap="none">
              <a:spAutoFit/>
            </a:bodyPr>
            <a:lstStyle/>
            <a:p>
              <a:r>
                <a:rPr lang="en-US" dirty="0" smtClean="0"/>
                <a:t>F </a:t>
              </a:r>
              <a:r>
                <a:rPr lang="en-US" dirty="0"/>
                <a:t>(</a:t>
              </a:r>
              <a:r>
                <a:rPr lang="en-US" dirty="0" smtClean="0"/>
                <a:t>fraction continued)</a:t>
              </a:r>
              <a:endParaRPr lang="en-US" dirty="0"/>
            </a:p>
          </p:txBody>
        </p:sp>
        <p:sp>
          <p:nvSpPr>
            <p:cNvPr id="15" name="Text Box 13"/>
            <p:cNvSpPr txBox="1">
              <a:spLocks noChangeArrowheads="1"/>
            </p:cNvSpPr>
            <p:nvPr/>
          </p:nvSpPr>
          <p:spPr bwMode="auto">
            <a:xfrm>
              <a:off x="2400" y="3072"/>
              <a:ext cx="497" cy="213"/>
            </a:xfrm>
            <a:prstGeom prst="rect">
              <a:avLst/>
            </a:prstGeom>
            <a:noFill/>
            <a:ln w="12700">
              <a:noFill/>
              <a:miter lim="800000"/>
              <a:headEnd/>
              <a:tailEnd/>
            </a:ln>
            <a:effectLst/>
          </p:spPr>
          <p:txBody>
            <a:bodyPr wrap="none">
              <a:spAutoFit/>
            </a:bodyPr>
            <a:lstStyle/>
            <a:p>
              <a:r>
                <a:rPr lang="en-US" sz="1600" dirty="0" smtClean="0">
                  <a:solidFill>
                    <a:schemeClr val="tx1"/>
                  </a:solidFill>
                </a:rPr>
                <a:t>32 bits</a:t>
              </a:r>
              <a:endParaRPr lang="en-US" sz="1600" dirty="0">
                <a:solidFill>
                  <a:schemeClr val="tx1"/>
                </a:solidFill>
              </a:endParaRPr>
            </a:p>
          </p:txBody>
        </p:sp>
      </p:grpSp>
      <p:sp>
        <p:nvSpPr>
          <p:cNvPr id="16" name="Content Placeholder 2"/>
          <p:cNvSpPr txBox="1">
            <a:spLocks/>
          </p:cNvSpPr>
          <p:nvPr/>
        </p:nvSpPr>
        <p:spPr bwMode="auto">
          <a:xfrm>
            <a:off x="533400" y="3508321"/>
            <a:ext cx="8153400" cy="134088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一种减少上溢和下溢的方法就是采用更大指数的格式</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741363" marR="0" lvl="1" indent="-246063"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tabLst/>
              <a:defRPr/>
            </a:pPr>
            <a:r>
              <a:rPr kumimoji="0" lang="zh-CN" altLang="en-US" sz="2000" b="0" i="0" u="none" strike="noStrike" kern="0" cap="none" spc="0" normalizeH="0" baseline="0" noProof="0" dirty="0" smtClean="0">
                <a:ln>
                  <a:noFill/>
                </a:ln>
                <a:solidFill>
                  <a:schemeClr val="tx1"/>
                </a:solidFill>
                <a:effectLst/>
                <a:uLnTx/>
                <a:uFillTx/>
                <a:latin typeface="+mn-lt"/>
              </a:rPr>
              <a:t>双精度</a:t>
            </a:r>
            <a:r>
              <a:rPr kumimoji="0" lang="en-US" sz="2000" b="0" i="0" u="none" strike="noStrike" kern="0" cap="none" spc="0" normalizeH="0" baseline="0" noProof="0" dirty="0" smtClean="0">
                <a:ln>
                  <a:noFill/>
                </a:ln>
                <a:solidFill>
                  <a:schemeClr val="tx1"/>
                </a:solidFill>
                <a:effectLst/>
                <a:uLnTx/>
                <a:uFillTx/>
                <a:latin typeface="+mn-lt"/>
              </a:rPr>
              <a:t> – </a:t>
            </a:r>
            <a:r>
              <a:rPr kumimoji="0" lang="zh-CN" altLang="en-US" sz="2000" b="0" i="0" u="none" strike="noStrike" kern="0" cap="none" spc="0" normalizeH="0" baseline="0" noProof="0" dirty="0" smtClean="0">
                <a:ln>
                  <a:noFill/>
                </a:ln>
                <a:solidFill>
                  <a:schemeClr val="tx1"/>
                </a:solidFill>
                <a:effectLst/>
                <a:uLnTx/>
                <a:uFillTx/>
                <a:latin typeface="+mn-lt"/>
              </a:rPr>
              <a:t>占用两个 </a:t>
            </a:r>
            <a:r>
              <a:rPr kumimoji="0" lang="en-US" sz="2000" b="0" i="0" u="none" strike="noStrike" kern="0" cap="none" spc="0" normalizeH="0" baseline="0" noProof="0" dirty="0" smtClean="0">
                <a:ln>
                  <a:noFill/>
                </a:ln>
                <a:solidFill>
                  <a:schemeClr val="tx1"/>
                </a:solidFill>
                <a:effectLst/>
                <a:uLnTx/>
                <a:uFillTx/>
                <a:latin typeface="+mn-lt"/>
              </a:rPr>
              <a:t>MIPS </a:t>
            </a:r>
            <a:r>
              <a:rPr kumimoji="0" lang="zh-CN" altLang="en-US" sz="2000" b="0" i="0" u="none" strike="noStrike" kern="0" cap="none" spc="0" normalizeH="0" baseline="0" noProof="0" dirty="0" smtClean="0">
                <a:ln>
                  <a:noFill/>
                </a:ln>
                <a:solidFill>
                  <a:schemeClr val="tx1"/>
                </a:solidFill>
                <a:effectLst/>
                <a:uLnTx/>
                <a:uFillTx/>
                <a:latin typeface="+mn-lt"/>
              </a:rPr>
              <a:t>字</a:t>
            </a:r>
            <a:endParaRPr kumimoji="0" lang="en-US" sz="2000" b="0" i="0" u="none" strike="noStrike" kern="0" cap="none" spc="0" normalizeH="0" baseline="0" noProof="0" dirty="0" smtClean="0">
              <a:ln>
                <a:noFill/>
              </a:ln>
              <a:solidFill>
                <a:schemeClr val="tx1"/>
              </a:solidFill>
              <a:effectLst/>
              <a:uLnTx/>
              <a:uFillTx/>
              <a:latin typeface="+mn-lt"/>
            </a:endParaRPr>
          </a:p>
        </p:txBody>
      </p:sp>
      <p:cxnSp>
        <p:nvCxnSpPr>
          <p:cNvPr id="18" name="Straight Arrow Connector 17"/>
          <p:cNvCxnSpPr/>
          <p:nvPr/>
        </p:nvCxnSpPr>
        <p:spPr bwMode="auto">
          <a:xfrm>
            <a:off x="685800" y="2819400"/>
            <a:ext cx="7772400" cy="1588"/>
          </a:xfrm>
          <a:prstGeom prst="straightConnector1">
            <a:avLst/>
          </a:prstGeom>
          <a:noFill/>
          <a:ln w="12700" cap="flat" cmpd="sng" algn="ctr">
            <a:solidFill>
              <a:schemeClr val="tx1"/>
            </a:solidFill>
            <a:prstDash val="solid"/>
            <a:round/>
            <a:headEnd type="arrow"/>
            <a:tailEnd type="arrow"/>
          </a:ln>
          <a:effectLst/>
        </p:spPr>
      </p:cxnSp>
      <p:cxnSp>
        <p:nvCxnSpPr>
          <p:cNvPr id="21" name="Straight Connector 20"/>
          <p:cNvCxnSpPr/>
          <p:nvPr/>
        </p:nvCxnSpPr>
        <p:spPr bwMode="auto">
          <a:xfrm rot="5400000">
            <a:off x="4038600" y="2819400"/>
            <a:ext cx="609600" cy="1588"/>
          </a:xfrm>
          <a:prstGeom prst="line">
            <a:avLst/>
          </a:prstGeom>
          <a:noFill/>
          <a:ln w="285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5400000">
            <a:off x="7695406" y="2818606"/>
            <a:ext cx="304800" cy="1588"/>
          </a:xfrm>
          <a:prstGeom prst="line">
            <a:avLst/>
          </a:prstGeom>
          <a:noFill/>
          <a:ln w="2857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1067594" y="2818606"/>
            <a:ext cx="304800" cy="1588"/>
          </a:xfrm>
          <a:prstGeom prst="line">
            <a:avLst/>
          </a:prstGeom>
          <a:noFill/>
          <a:ln w="28575" cap="flat" cmpd="sng" algn="ctr">
            <a:solidFill>
              <a:schemeClr val="tx1"/>
            </a:solidFill>
            <a:prstDash val="solid"/>
            <a:round/>
            <a:headEnd type="none" w="med" len="med"/>
            <a:tailEnd type="none" w="med" len="med"/>
          </a:ln>
          <a:effectLst/>
        </p:spPr>
      </p:cxnSp>
      <p:sp>
        <p:nvSpPr>
          <p:cNvPr id="24" name="TextBox 23"/>
          <p:cNvSpPr txBox="1"/>
          <p:nvPr/>
        </p:nvSpPr>
        <p:spPr>
          <a:xfrm>
            <a:off x="8458200" y="2514600"/>
            <a:ext cx="590226" cy="523220"/>
          </a:xfrm>
          <a:prstGeom prst="rect">
            <a:avLst/>
          </a:prstGeom>
          <a:noFill/>
        </p:spPr>
        <p:txBody>
          <a:bodyPr wrap="none" rtlCol="0">
            <a:spAutoFit/>
          </a:bodyPr>
          <a:lstStyle/>
          <a:p>
            <a:r>
              <a:rPr lang="en-US" sz="2000" dirty="0" smtClean="0">
                <a:solidFill>
                  <a:schemeClr val="tx1"/>
                </a:solidFill>
              </a:rPr>
              <a:t>+</a:t>
            </a:r>
            <a:r>
              <a:rPr lang="en-US" sz="2800" dirty="0" smtClean="0">
                <a:solidFill>
                  <a:schemeClr val="tx1"/>
                </a:solidFill>
              </a:rPr>
              <a:t>∞</a:t>
            </a:r>
            <a:endParaRPr lang="en-US" sz="2800" dirty="0">
              <a:solidFill>
                <a:schemeClr val="tx1"/>
              </a:solidFill>
            </a:endParaRPr>
          </a:p>
        </p:txBody>
      </p:sp>
      <p:sp>
        <p:nvSpPr>
          <p:cNvPr id="25" name="TextBox 24"/>
          <p:cNvSpPr txBox="1"/>
          <p:nvPr/>
        </p:nvSpPr>
        <p:spPr>
          <a:xfrm>
            <a:off x="152400" y="2514600"/>
            <a:ext cx="526106" cy="523220"/>
          </a:xfrm>
          <a:prstGeom prst="rect">
            <a:avLst/>
          </a:prstGeom>
          <a:noFill/>
        </p:spPr>
        <p:txBody>
          <a:bodyPr wrap="none" rtlCol="0">
            <a:spAutoFit/>
          </a:bodyPr>
          <a:lstStyle/>
          <a:p>
            <a:r>
              <a:rPr lang="en-US" sz="2000" b="1" dirty="0" smtClean="0">
                <a:solidFill>
                  <a:schemeClr val="tx1"/>
                </a:solidFill>
              </a:rPr>
              <a:t>-</a:t>
            </a:r>
            <a:r>
              <a:rPr lang="en-US" sz="2800" dirty="0" smtClean="0">
                <a:solidFill>
                  <a:schemeClr val="tx1"/>
                </a:solidFill>
              </a:rPr>
              <a:t>∞</a:t>
            </a:r>
            <a:endParaRPr lang="en-US" sz="2800" dirty="0">
              <a:solidFill>
                <a:schemeClr val="tx1"/>
              </a:solidFill>
            </a:endParaRPr>
          </a:p>
        </p:txBody>
      </p:sp>
      <p:cxnSp>
        <p:nvCxnSpPr>
          <p:cNvPr id="33" name="Straight Connector 32"/>
          <p:cNvCxnSpPr/>
          <p:nvPr/>
        </p:nvCxnSpPr>
        <p:spPr bwMode="auto">
          <a:xfrm rot="5400000">
            <a:off x="4572794" y="2818606"/>
            <a:ext cx="304800" cy="1588"/>
          </a:xfrm>
          <a:prstGeom prst="line">
            <a:avLst/>
          </a:prstGeom>
          <a:noFill/>
          <a:ln w="285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5400000">
            <a:off x="3810794" y="2818606"/>
            <a:ext cx="304800" cy="1588"/>
          </a:xfrm>
          <a:prstGeom prst="line">
            <a:avLst/>
          </a:prstGeom>
          <a:noFill/>
          <a:ln w="28575" cap="flat" cmpd="sng" algn="ctr">
            <a:solidFill>
              <a:schemeClr val="tx1"/>
            </a:solidFill>
            <a:prstDash val="solid"/>
            <a:round/>
            <a:headEnd type="none" w="med" len="med"/>
            <a:tailEnd type="none" w="med" len="med"/>
          </a:ln>
          <a:effectLst/>
        </p:spPr>
      </p:cxnSp>
      <p:grpSp>
        <p:nvGrpSpPr>
          <p:cNvPr id="36" name="Group 35"/>
          <p:cNvGrpSpPr/>
          <p:nvPr/>
        </p:nvGrpSpPr>
        <p:grpSpPr>
          <a:xfrm>
            <a:off x="6424642" y="2970212"/>
            <a:ext cx="2262158" cy="915988"/>
            <a:chOff x="6424642" y="2970212"/>
            <a:chExt cx="2262158" cy="915988"/>
          </a:xfrm>
        </p:grpSpPr>
        <p:cxnSp>
          <p:nvCxnSpPr>
            <p:cNvPr id="27" name="Straight Connector 26"/>
            <p:cNvCxnSpPr/>
            <p:nvPr/>
          </p:nvCxnSpPr>
          <p:spPr bwMode="auto">
            <a:xfrm>
              <a:off x="7848600" y="2970212"/>
              <a:ext cx="457200" cy="1588"/>
            </a:xfrm>
            <a:prstGeom prst="line">
              <a:avLst/>
            </a:prstGeom>
            <a:noFill/>
            <a:ln w="38100" cap="flat" cmpd="sng" algn="ctr">
              <a:solidFill>
                <a:srgbClr val="FF0000"/>
              </a:solidFill>
              <a:prstDash val="lgDash"/>
              <a:round/>
              <a:headEnd type="none" w="med" len="med"/>
              <a:tailEnd type="none" w="med" len="med"/>
            </a:ln>
            <a:effectLst/>
          </p:spPr>
        </p:cxnSp>
        <p:sp>
          <p:nvSpPr>
            <p:cNvPr id="29" name="TextBox 28"/>
            <p:cNvSpPr txBox="1"/>
            <p:nvPr/>
          </p:nvSpPr>
          <p:spPr>
            <a:xfrm>
              <a:off x="6424642" y="3516868"/>
              <a:ext cx="2262158"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largestF</a:t>
              </a:r>
              <a:endParaRPr lang="en-US" dirty="0">
                <a:solidFill>
                  <a:schemeClr val="tx1"/>
                </a:solidFill>
              </a:endParaRPr>
            </a:p>
          </p:txBody>
        </p:sp>
        <p:cxnSp>
          <p:nvCxnSpPr>
            <p:cNvPr id="40" name="Straight Arrow Connector 39"/>
            <p:cNvCxnSpPr/>
            <p:nvPr/>
          </p:nvCxnSpPr>
          <p:spPr bwMode="auto">
            <a:xfrm rot="16200000" flipV="1">
              <a:off x="7772400" y="3124200"/>
              <a:ext cx="381000" cy="228600"/>
            </a:xfrm>
            <a:prstGeom prst="straightConnector1">
              <a:avLst/>
            </a:prstGeom>
            <a:noFill/>
            <a:ln w="12700" cap="flat" cmpd="sng" algn="ctr">
              <a:solidFill>
                <a:schemeClr val="tx1"/>
              </a:solidFill>
              <a:prstDash val="solid"/>
              <a:round/>
              <a:headEnd type="none" w="med" len="med"/>
              <a:tailEnd type="arrow"/>
            </a:ln>
            <a:effectLst/>
          </p:spPr>
        </p:cxnSp>
      </p:grpSp>
      <p:grpSp>
        <p:nvGrpSpPr>
          <p:cNvPr id="38" name="Group 37"/>
          <p:cNvGrpSpPr/>
          <p:nvPr/>
        </p:nvGrpSpPr>
        <p:grpSpPr>
          <a:xfrm>
            <a:off x="304800" y="2970212"/>
            <a:ext cx="2204450" cy="915988"/>
            <a:chOff x="304800" y="2970212"/>
            <a:chExt cx="2204450" cy="915988"/>
          </a:xfrm>
        </p:grpSpPr>
        <p:cxnSp>
          <p:nvCxnSpPr>
            <p:cNvPr id="28" name="Straight Connector 27"/>
            <p:cNvCxnSpPr/>
            <p:nvPr/>
          </p:nvCxnSpPr>
          <p:spPr bwMode="auto">
            <a:xfrm>
              <a:off x="685800" y="2970212"/>
              <a:ext cx="457200" cy="1588"/>
            </a:xfrm>
            <a:prstGeom prst="line">
              <a:avLst/>
            </a:prstGeom>
            <a:noFill/>
            <a:ln w="38100" cap="flat" cmpd="sng" algn="ctr">
              <a:solidFill>
                <a:srgbClr val="FF0000"/>
              </a:solidFill>
              <a:prstDash val="lgDash"/>
              <a:round/>
              <a:headEnd type="none" w="med" len="med"/>
              <a:tailEnd type="none" w="med" len="med"/>
            </a:ln>
            <a:effectLst/>
          </p:spPr>
        </p:cxnSp>
        <p:sp>
          <p:nvSpPr>
            <p:cNvPr id="30" name="TextBox 29"/>
            <p:cNvSpPr txBox="1"/>
            <p:nvPr/>
          </p:nvSpPr>
          <p:spPr>
            <a:xfrm>
              <a:off x="304800" y="3516868"/>
              <a:ext cx="2204450"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largestF</a:t>
              </a:r>
              <a:endParaRPr lang="en-US" dirty="0">
                <a:solidFill>
                  <a:schemeClr val="tx1"/>
                </a:solidFill>
              </a:endParaRPr>
            </a:p>
          </p:txBody>
        </p:sp>
        <p:cxnSp>
          <p:nvCxnSpPr>
            <p:cNvPr id="42" name="Straight Arrow Connector 41"/>
            <p:cNvCxnSpPr/>
            <p:nvPr/>
          </p:nvCxnSpPr>
          <p:spPr bwMode="auto">
            <a:xfrm rot="5400000" flipH="1" flipV="1">
              <a:off x="838200" y="3124200"/>
              <a:ext cx="533400" cy="228600"/>
            </a:xfrm>
            <a:prstGeom prst="straightConnector1">
              <a:avLst/>
            </a:prstGeom>
            <a:noFill/>
            <a:ln w="12700" cap="flat" cmpd="sng" algn="ctr">
              <a:solidFill>
                <a:schemeClr val="tx1"/>
              </a:solidFill>
              <a:prstDash val="solid"/>
              <a:round/>
              <a:headEnd type="none" w="med" len="med"/>
              <a:tailEnd type="arrow"/>
            </a:ln>
            <a:effectLst/>
          </p:spPr>
        </p:cxnSp>
      </p:grpSp>
      <p:grpSp>
        <p:nvGrpSpPr>
          <p:cNvPr id="39" name="Group 38"/>
          <p:cNvGrpSpPr/>
          <p:nvPr/>
        </p:nvGrpSpPr>
        <p:grpSpPr>
          <a:xfrm>
            <a:off x="1905000" y="2971800"/>
            <a:ext cx="4800600" cy="609600"/>
            <a:chOff x="1905000" y="2971800"/>
            <a:chExt cx="4800600" cy="609600"/>
          </a:xfrm>
        </p:grpSpPr>
        <p:sp>
          <p:nvSpPr>
            <p:cNvPr id="31" name="TextBox 30"/>
            <p:cNvSpPr txBox="1"/>
            <p:nvPr/>
          </p:nvSpPr>
          <p:spPr>
            <a:xfrm>
              <a:off x="4347262" y="3212068"/>
              <a:ext cx="2358338"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smallestF</a:t>
              </a:r>
              <a:endParaRPr lang="en-US" dirty="0">
                <a:solidFill>
                  <a:schemeClr val="tx1"/>
                </a:solidFill>
              </a:endParaRPr>
            </a:p>
          </p:txBody>
        </p:sp>
        <p:sp>
          <p:nvSpPr>
            <p:cNvPr id="32" name="TextBox 31"/>
            <p:cNvSpPr txBox="1"/>
            <p:nvPr/>
          </p:nvSpPr>
          <p:spPr>
            <a:xfrm>
              <a:off x="1905000" y="3212068"/>
              <a:ext cx="2364750" cy="369332"/>
            </a:xfrm>
            <a:prstGeom prst="rect">
              <a:avLst/>
            </a:prstGeom>
            <a:noFill/>
          </p:spPr>
          <p:txBody>
            <a:bodyPr wrap="none" rtlCol="0">
              <a:spAutoFit/>
            </a:bodyPr>
            <a:lstStyle/>
            <a:p>
              <a:r>
                <a:rPr lang="en-US" dirty="0" smtClean="0">
                  <a:solidFill>
                    <a:schemeClr val="tx1"/>
                  </a:solidFill>
                </a:rPr>
                <a:t>- </a:t>
              </a:r>
              <a:r>
                <a:rPr lang="en-US" dirty="0" err="1" smtClean="0">
                  <a:solidFill>
                    <a:schemeClr val="tx1"/>
                  </a:solidFill>
                </a:rPr>
                <a:t>largestE</a:t>
              </a:r>
              <a:r>
                <a:rPr lang="en-US" dirty="0" smtClean="0">
                  <a:solidFill>
                    <a:schemeClr val="tx1"/>
                  </a:solidFill>
                </a:rPr>
                <a:t> -</a:t>
              </a:r>
              <a:r>
                <a:rPr lang="en-US" dirty="0" err="1" smtClean="0">
                  <a:solidFill>
                    <a:schemeClr val="tx1"/>
                  </a:solidFill>
                </a:rPr>
                <a:t>smallestF</a:t>
              </a:r>
              <a:endParaRPr lang="en-US" dirty="0">
                <a:solidFill>
                  <a:schemeClr val="tx1"/>
                </a:solidFill>
              </a:endParaRPr>
            </a:p>
          </p:txBody>
        </p:sp>
        <p:cxnSp>
          <p:nvCxnSpPr>
            <p:cNvPr id="37" name="Straight Connector 36"/>
            <p:cNvCxnSpPr/>
            <p:nvPr/>
          </p:nvCxnSpPr>
          <p:spPr bwMode="auto">
            <a:xfrm>
              <a:off x="3962400" y="2971800"/>
              <a:ext cx="762000" cy="1588"/>
            </a:xfrm>
            <a:prstGeom prst="line">
              <a:avLst/>
            </a:prstGeom>
            <a:noFill/>
            <a:ln w="38100" cap="flat" cmpd="sng" algn="ctr">
              <a:solidFill>
                <a:schemeClr val="accent2"/>
              </a:solidFill>
              <a:prstDash val="lgDash"/>
              <a:round/>
              <a:headEnd type="none" w="med" len="med"/>
              <a:tailEnd type="none" w="med" len="med"/>
            </a:ln>
            <a:effectLst/>
          </p:spPr>
        </p:cxnSp>
        <p:cxnSp>
          <p:nvCxnSpPr>
            <p:cNvPr id="44" name="Straight Arrow Connector 43"/>
            <p:cNvCxnSpPr/>
            <p:nvPr/>
          </p:nvCxnSpPr>
          <p:spPr bwMode="auto">
            <a:xfrm flipV="1">
              <a:off x="3505200" y="2971800"/>
              <a:ext cx="381000" cy="228600"/>
            </a:xfrm>
            <a:prstGeom prst="straightConnector1">
              <a:avLst/>
            </a:prstGeom>
            <a:noFill/>
            <a:ln w="12700" cap="flat" cmpd="sng" algn="ctr">
              <a:solidFill>
                <a:schemeClr val="tx1"/>
              </a:solidFill>
              <a:prstDash val="solid"/>
              <a:round/>
              <a:headEnd type="none" w="med" len="med"/>
              <a:tailEnd type="arrow"/>
            </a:ln>
            <a:effectLst/>
          </p:spPr>
        </p:cxnSp>
        <p:cxnSp>
          <p:nvCxnSpPr>
            <p:cNvPr id="46" name="Straight Arrow Connector 45"/>
            <p:cNvCxnSpPr/>
            <p:nvPr/>
          </p:nvCxnSpPr>
          <p:spPr bwMode="auto">
            <a:xfrm rot="10800000">
              <a:off x="4724400" y="2971800"/>
              <a:ext cx="381000" cy="228600"/>
            </a:xfrm>
            <a:prstGeom prst="straightConnector1">
              <a:avLst/>
            </a:prstGeom>
            <a:noFill/>
            <a:ln w="127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IEEE 754 </a:t>
            </a:r>
            <a:r>
              <a:rPr lang="zh-CN" altLang="en-US" dirty="0" smtClean="0"/>
              <a:t>浮点标准</a:t>
            </a:r>
            <a:endParaRPr lang="en-US" dirty="0"/>
          </a:p>
        </p:txBody>
      </p:sp>
      <p:sp>
        <p:nvSpPr>
          <p:cNvPr id="915459" name="Rectangle 3"/>
          <p:cNvSpPr>
            <a:spLocks noGrp="1" noChangeArrowheads="1"/>
          </p:cNvSpPr>
          <p:nvPr>
            <p:ph type="body" sz="half" idx="1"/>
          </p:nvPr>
        </p:nvSpPr>
        <p:spPr>
          <a:xfrm>
            <a:off x="533400" y="762000"/>
            <a:ext cx="8382000" cy="6160661"/>
          </a:xfrm>
        </p:spPr>
        <p:txBody>
          <a:bodyPr/>
          <a:lstStyle/>
          <a:p>
            <a:r>
              <a:rPr lang="zh-CN" altLang="en-US" dirty="0" smtClean="0"/>
              <a:t>基本现在所有的计算机都遵循</a:t>
            </a:r>
            <a:r>
              <a:rPr lang="en-US" dirty="0" smtClean="0"/>
              <a:t>IEEE </a:t>
            </a:r>
            <a:r>
              <a:rPr lang="en-US" dirty="0"/>
              <a:t>754 </a:t>
            </a:r>
            <a:r>
              <a:rPr lang="zh-CN" altLang="en-US" dirty="0" smtClean="0"/>
              <a:t>浮点标准</a:t>
            </a:r>
            <a:endParaRPr lang="en-US" altLang="zh-CN" dirty="0" smtClean="0"/>
          </a:p>
          <a:p>
            <a:pPr marL="0" indent="0">
              <a:buNone/>
            </a:pPr>
            <a:r>
              <a:rPr lang="en-US" dirty="0"/>
              <a:t> </a:t>
            </a:r>
            <a:r>
              <a:rPr lang="en-US" dirty="0" smtClean="0"/>
              <a:t>            </a:t>
            </a:r>
            <a:r>
              <a:rPr lang="en-US" dirty="0"/>
              <a:t>(-1)</a:t>
            </a:r>
            <a:r>
              <a:rPr lang="en-US" baseline="30000" dirty="0"/>
              <a:t>sign</a:t>
            </a:r>
            <a:r>
              <a:rPr lang="en-US" dirty="0"/>
              <a:t>  x  (</a:t>
            </a:r>
            <a:r>
              <a:rPr lang="en-US" dirty="0">
                <a:solidFill>
                  <a:schemeClr val="accent2"/>
                </a:solidFill>
              </a:rPr>
              <a:t>1</a:t>
            </a:r>
            <a:r>
              <a:rPr lang="en-US" dirty="0"/>
              <a:t>+F)  x  2</a:t>
            </a:r>
            <a:r>
              <a:rPr lang="en-US" baseline="30000" dirty="0"/>
              <a:t>E-bias</a:t>
            </a:r>
            <a:endParaRPr lang="en-US" dirty="0"/>
          </a:p>
          <a:p>
            <a:pPr lvl="1"/>
            <a:r>
              <a:rPr lang="zh-CN" altLang="en-US" dirty="0" smtClean="0"/>
              <a:t>单精度和双精度的格式都有定义</a:t>
            </a:r>
            <a:endParaRPr lang="en-US" dirty="0"/>
          </a:p>
          <a:p>
            <a:pPr lvl="1"/>
            <a:r>
              <a:rPr lang="en-US" dirty="0" smtClean="0"/>
              <a:t>F</a:t>
            </a:r>
            <a:r>
              <a:rPr lang="zh-CN" altLang="en-US" dirty="0" smtClean="0"/>
              <a:t>（尾数）</a:t>
            </a:r>
            <a:r>
              <a:rPr lang="en-US" dirty="0" smtClean="0"/>
              <a:t> </a:t>
            </a:r>
            <a:r>
              <a:rPr lang="zh-CN" altLang="en-US" dirty="0" smtClean="0"/>
              <a:t>是规格化的，其最高有效位是</a:t>
            </a:r>
            <a:r>
              <a:rPr lang="en-US" dirty="0" smtClean="0"/>
              <a:t> </a:t>
            </a:r>
            <a:r>
              <a:rPr lang="en-US" dirty="0"/>
              <a:t>1 </a:t>
            </a:r>
            <a:r>
              <a:rPr lang="en-US" dirty="0" smtClean="0"/>
              <a:t>(</a:t>
            </a:r>
            <a:r>
              <a:rPr lang="zh-CN" altLang="en-US" dirty="0" smtClean="0"/>
              <a:t>这一位没必要存</a:t>
            </a:r>
            <a:r>
              <a:rPr lang="en-US" dirty="0" smtClean="0"/>
              <a:t>) </a:t>
            </a:r>
            <a:r>
              <a:rPr lang="en-US" dirty="0"/>
              <a:t>– </a:t>
            </a:r>
            <a:r>
              <a:rPr lang="zh-CN" altLang="en-US" dirty="0" smtClean="0"/>
              <a:t>称为隐藏位</a:t>
            </a:r>
            <a:endParaRPr lang="en-US" dirty="0"/>
          </a:p>
          <a:p>
            <a:pPr lvl="1"/>
            <a:r>
              <a:rPr lang="zh-CN" altLang="en-US" dirty="0"/>
              <a:t>为了简化，</a:t>
            </a:r>
            <a:r>
              <a:rPr lang="en-US" altLang="zh-CN" dirty="0"/>
              <a:t>IEEE 754 </a:t>
            </a:r>
            <a:r>
              <a:rPr lang="zh-CN" altLang="en-US" dirty="0"/>
              <a:t>规定单精度的偏阶</a:t>
            </a:r>
            <a:r>
              <a:rPr lang="zh-CN" altLang="en-US" dirty="0" smtClean="0"/>
              <a:t>为</a:t>
            </a:r>
            <a:r>
              <a:rPr lang="en-US" altLang="zh-CN" dirty="0" smtClean="0"/>
              <a:t>127</a:t>
            </a:r>
            <a:r>
              <a:rPr lang="zh-CN" altLang="en-US" dirty="0"/>
              <a:t>，双精度指数偏阶为</a:t>
            </a:r>
            <a:r>
              <a:rPr lang="en-US" altLang="zh-CN" dirty="0"/>
              <a:t>1023</a:t>
            </a:r>
            <a:r>
              <a:rPr lang="zh-CN" altLang="en-US" dirty="0"/>
              <a:t>。因此，单精度表示范围为：</a:t>
            </a:r>
            <a:r>
              <a:rPr lang="en-US" altLang="zh-CN" dirty="0"/>
              <a:t> </a:t>
            </a:r>
            <a:endParaRPr lang="en-US" altLang="zh-CN" dirty="0" smtClean="0"/>
          </a:p>
          <a:p>
            <a:pPr marL="495300" lvl="1" indent="0">
              <a:buNone/>
            </a:pPr>
            <a:r>
              <a:rPr lang="en-US" dirty="0" smtClean="0"/>
              <a:t>	the most negative is 00000001 = 2</a:t>
            </a:r>
            <a:r>
              <a:rPr lang="en-US" baseline="30000" dirty="0" smtClean="0"/>
              <a:t>1-127</a:t>
            </a:r>
            <a:r>
              <a:rPr lang="en-US" dirty="0" smtClean="0"/>
              <a:t>  = 2</a:t>
            </a:r>
            <a:r>
              <a:rPr lang="en-US" baseline="30000" dirty="0" smtClean="0"/>
              <a:t>-126</a:t>
            </a:r>
            <a:r>
              <a:rPr lang="en-US" dirty="0" smtClean="0"/>
              <a:t> </a:t>
            </a:r>
          </a:p>
          <a:p>
            <a:pPr marL="495300" lvl="1" indent="0">
              <a:buNone/>
            </a:pPr>
            <a:r>
              <a:rPr lang="en-US" dirty="0" smtClean="0"/>
              <a:t>      the most positive is 11111110 = 2</a:t>
            </a:r>
            <a:r>
              <a:rPr lang="en-US" baseline="30000" dirty="0" smtClean="0"/>
              <a:t>254-127</a:t>
            </a:r>
            <a:r>
              <a:rPr lang="en-US" dirty="0" smtClean="0"/>
              <a:t> = 2</a:t>
            </a:r>
            <a:r>
              <a:rPr lang="en-US" baseline="30000" dirty="0" smtClean="0"/>
              <a:t>+127</a:t>
            </a:r>
            <a:endParaRPr lang="en-US" dirty="0" smtClean="0"/>
          </a:p>
          <a:p>
            <a:r>
              <a:rPr lang="zh-CN" altLang="en-US" dirty="0" smtClean="0"/>
              <a:t>例子 </a:t>
            </a:r>
            <a:r>
              <a:rPr lang="en-US" dirty="0" smtClean="0"/>
              <a:t>(</a:t>
            </a:r>
            <a:r>
              <a:rPr lang="zh-CN" altLang="en-US" dirty="0" smtClean="0"/>
              <a:t>规格化的</a:t>
            </a:r>
            <a:r>
              <a:rPr lang="en-US" dirty="0" smtClean="0"/>
              <a:t>)</a:t>
            </a:r>
          </a:p>
          <a:p>
            <a:pPr lvl="1"/>
            <a:r>
              <a:rPr lang="en-US" dirty="0" smtClean="0"/>
              <a:t>Smallest+: 0 00000001 </a:t>
            </a:r>
            <a:r>
              <a:rPr lang="en-US" dirty="0" smtClean="0">
                <a:solidFill>
                  <a:schemeClr val="accent2"/>
                </a:solidFill>
              </a:rPr>
              <a:t>1</a:t>
            </a:r>
            <a:r>
              <a:rPr lang="en-US" b="1" dirty="0" smtClean="0">
                <a:solidFill>
                  <a:schemeClr val="accent2"/>
                </a:solidFill>
              </a:rPr>
              <a:t>.</a:t>
            </a:r>
            <a:r>
              <a:rPr lang="en-US" dirty="0" smtClean="0"/>
              <a:t>00000000000000000000000 = 1 x 2</a:t>
            </a:r>
            <a:r>
              <a:rPr lang="en-US" baseline="30000" dirty="0" smtClean="0"/>
              <a:t>1-127</a:t>
            </a:r>
          </a:p>
          <a:p>
            <a:pPr lvl="1"/>
            <a:r>
              <a:rPr lang="en-US" dirty="0" smtClean="0"/>
              <a:t>Zero:          0 00000000 00000000000000000000000 = true 0</a:t>
            </a:r>
          </a:p>
          <a:p>
            <a:pPr lvl="1"/>
            <a:r>
              <a:rPr lang="en-US" dirty="0" smtClean="0"/>
              <a:t>Largest+:   0 11111110 </a:t>
            </a:r>
            <a:r>
              <a:rPr lang="en-US" dirty="0" smtClean="0">
                <a:solidFill>
                  <a:schemeClr val="accent2"/>
                </a:solidFill>
              </a:rPr>
              <a:t>1</a:t>
            </a:r>
            <a:r>
              <a:rPr lang="en-US" b="1" dirty="0" smtClean="0">
                <a:solidFill>
                  <a:schemeClr val="accent2"/>
                </a:solidFill>
              </a:rPr>
              <a:t>.</a:t>
            </a:r>
            <a:r>
              <a:rPr lang="en-US" dirty="0" smtClean="0"/>
              <a:t>11111111111111111111111 =  									2-2</a:t>
            </a:r>
            <a:r>
              <a:rPr lang="en-US" baseline="30000" dirty="0" smtClean="0"/>
              <a:t>-23</a:t>
            </a:r>
            <a:r>
              <a:rPr lang="en-US" dirty="0" smtClean="0"/>
              <a:t> x 2</a:t>
            </a:r>
            <a:r>
              <a:rPr lang="en-US" baseline="30000" dirty="0" smtClean="0"/>
              <a:t>254-127</a:t>
            </a:r>
          </a:p>
          <a:p>
            <a:pPr lvl="1"/>
            <a:r>
              <a:rPr lang="en-US" dirty="0" smtClean="0"/>
              <a:t>1.0</a:t>
            </a:r>
            <a:r>
              <a:rPr lang="en-US" baseline="-25000" dirty="0" smtClean="0"/>
              <a:t>2</a:t>
            </a:r>
            <a:r>
              <a:rPr lang="en-US" dirty="0" smtClean="0"/>
              <a:t> x 2</a:t>
            </a:r>
            <a:r>
              <a:rPr lang="en-US" baseline="30000" dirty="0" smtClean="0"/>
              <a:t>-1</a:t>
            </a:r>
            <a:r>
              <a:rPr lang="en-US" dirty="0" smtClean="0"/>
              <a:t> =</a:t>
            </a:r>
          </a:p>
          <a:p>
            <a:pPr lvl="1"/>
            <a:r>
              <a:rPr lang="en-US" dirty="0" smtClean="0"/>
              <a:t>0.75</a:t>
            </a:r>
            <a:r>
              <a:rPr lang="en-US" baseline="-25000" dirty="0" smtClean="0"/>
              <a:t>10</a:t>
            </a:r>
            <a:r>
              <a:rPr lang="en-US" dirty="0" smtClean="0"/>
              <a:t> x 2</a:t>
            </a:r>
            <a:r>
              <a:rPr lang="en-US" baseline="30000" dirty="0" smtClean="0"/>
              <a:t>4</a:t>
            </a:r>
            <a:r>
              <a:rPr lang="en-US" dirty="0" smtClean="0"/>
              <a:t> =</a:t>
            </a:r>
          </a:p>
        </p:txBody>
      </p:sp>
      <p:sp>
        <p:nvSpPr>
          <p:cNvPr id="5" name="TextBox 4"/>
          <p:cNvSpPr txBox="1"/>
          <p:nvPr/>
        </p:nvSpPr>
        <p:spPr>
          <a:xfrm>
            <a:off x="2819400" y="6096000"/>
            <a:ext cx="5079596" cy="400110"/>
          </a:xfrm>
          <a:prstGeom prst="rect">
            <a:avLst/>
          </a:prstGeom>
          <a:noFill/>
        </p:spPr>
        <p:txBody>
          <a:bodyPr wrap="none" rtlCol="0">
            <a:spAutoFit/>
          </a:bodyPr>
          <a:lstStyle/>
          <a:p>
            <a:r>
              <a:rPr lang="en-US" sz="2000" dirty="0" smtClean="0">
                <a:solidFill>
                  <a:schemeClr val="tx1"/>
                </a:solidFill>
              </a:rPr>
              <a:t>0 01111110 </a:t>
            </a:r>
            <a:r>
              <a:rPr lang="en-US" sz="2000" dirty="0" smtClean="0">
                <a:solidFill>
                  <a:schemeClr val="accent2"/>
                </a:solidFill>
              </a:rPr>
              <a:t>1</a:t>
            </a:r>
            <a:r>
              <a:rPr lang="en-US" sz="2000" b="1" dirty="0" smtClean="0">
                <a:solidFill>
                  <a:schemeClr val="accent2"/>
                </a:solidFill>
              </a:rPr>
              <a:t>.</a:t>
            </a:r>
            <a:r>
              <a:rPr lang="en-US" sz="2000" dirty="0" smtClean="0">
                <a:solidFill>
                  <a:schemeClr val="tx1"/>
                </a:solidFill>
              </a:rPr>
              <a:t>00000000000000000000000 </a:t>
            </a:r>
            <a:endParaRPr lang="en-US" sz="2000" dirty="0">
              <a:solidFill>
                <a:schemeClr val="tx1"/>
              </a:solidFill>
            </a:endParaRPr>
          </a:p>
        </p:txBody>
      </p:sp>
      <p:sp>
        <p:nvSpPr>
          <p:cNvPr id="6" name="TextBox 5"/>
          <p:cNvSpPr txBox="1"/>
          <p:nvPr/>
        </p:nvSpPr>
        <p:spPr>
          <a:xfrm>
            <a:off x="2819400" y="6477000"/>
            <a:ext cx="5174815" cy="400110"/>
          </a:xfrm>
          <a:prstGeom prst="rect">
            <a:avLst/>
          </a:prstGeom>
          <a:noFill/>
        </p:spPr>
        <p:txBody>
          <a:bodyPr wrap="none" rtlCol="0">
            <a:spAutoFit/>
          </a:bodyPr>
          <a:lstStyle/>
          <a:p>
            <a:r>
              <a:rPr lang="en-US" sz="2000" dirty="0" smtClean="0">
                <a:solidFill>
                  <a:schemeClr val="tx1"/>
                </a:solidFill>
              </a:rPr>
              <a:t>0 10000010 </a:t>
            </a:r>
            <a:r>
              <a:rPr lang="en-US" sz="2000" dirty="0" smtClean="0">
                <a:solidFill>
                  <a:schemeClr val="accent2"/>
                </a:solidFill>
              </a:rPr>
              <a:t>1</a:t>
            </a:r>
            <a:r>
              <a:rPr lang="en-US" sz="2000" b="1" dirty="0" smtClean="0">
                <a:solidFill>
                  <a:schemeClr val="accent2"/>
                </a:solidFill>
              </a:rPr>
              <a:t>.</a:t>
            </a:r>
            <a:r>
              <a:rPr lang="en-US" sz="2000" dirty="0" smtClean="0">
                <a:solidFill>
                  <a:schemeClr val="tx1"/>
                </a:solidFill>
              </a:rPr>
              <a:t>10000000000000000000000 </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1545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1545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915459">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1545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1545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15459">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15459">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915459">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15459">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915459">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15459">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915459">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915459">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9" grpId="0" build="p" bldLvl="2" autoUpdateAnimBg="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IEEE 754 </a:t>
            </a:r>
            <a:r>
              <a:rPr lang="zh-CN" altLang="en-US" dirty="0" smtClean="0"/>
              <a:t>浮点数的编码（下表为图</a:t>
            </a:r>
            <a:r>
              <a:rPr lang="en-US" altLang="zh-CN" dirty="0" smtClean="0"/>
              <a:t>3-14</a:t>
            </a:r>
            <a:r>
              <a:rPr lang="zh-CN" altLang="en-US" dirty="0" smtClean="0"/>
              <a:t>）</a:t>
            </a:r>
            <a:endParaRPr lang="en-US" dirty="0"/>
          </a:p>
        </p:txBody>
      </p:sp>
      <p:sp>
        <p:nvSpPr>
          <p:cNvPr id="915459" name="Rectangle 3"/>
          <p:cNvSpPr>
            <a:spLocks noGrp="1" noChangeArrowheads="1"/>
          </p:cNvSpPr>
          <p:nvPr>
            <p:ph type="body" sz="half" idx="1"/>
          </p:nvPr>
        </p:nvSpPr>
        <p:spPr>
          <a:xfrm>
            <a:off x="762000" y="838200"/>
            <a:ext cx="8153400" cy="1922578"/>
          </a:xfrm>
        </p:spPr>
        <p:txBody>
          <a:bodyPr/>
          <a:lstStyle/>
          <a:p>
            <a:r>
              <a:rPr lang="zh-CN" altLang="en-US" dirty="0" smtClean="0"/>
              <a:t>特殊的符号表示异常事件</a:t>
            </a:r>
            <a:endParaRPr lang="en-US" dirty="0" smtClean="0"/>
          </a:p>
          <a:p>
            <a:pPr lvl="1"/>
            <a:r>
              <a:rPr lang="zh-CN" altLang="en-US" dirty="0" smtClean="0">
                <a:latin typeface="Arial" charset="0"/>
                <a:cs typeface="Arial" charset="0"/>
              </a:rPr>
              <a:t>正负无穷替代除</a:t>
            </a:r>
            <a:r>
              <a:rPr lang="en-US" altLang="zh-CN" dirty="0" smtClean="0">
                <a:latin typeface="Arial" charset="0"/>
                <a:cs typeface="Arial" charset="0"/>
              </a:rPr>
              <a:t>0</a:t>
            </a:r>
            <a:r>
              <a:rPr lang="zh-CN" altLang="en-US" dirty="0" smtClean="0">
                <a:latin typeface="Arial" charset="0"/>
                <a:cs typeface="Arial" charset="0"/>
              </a:rPr>
              <a:t>中断</a:t>
            </a:r>
            <a:endParaRPr lang="en-US" dirty="0" smtClean="0">
              <a:latin typeface="Arial" charset="0"/>
              <a:cs typeface="Arial" charset="0"/>
            </a:endParaRPr>
          </a:p>
          <a:p>
            <a:pPr lvl="1"/>
            <a:r>
              <a:rPr lang="zh-CN" altLang="en-US" dirty="0" smtClean="0">
                <a:latin typeface="Arial" charset="0"/>
                <a:cs typeface="Arial" charset="0"/>
              </a:rPr>
              <a:t>非数</a:t>
            </a:r>
            <a:r>
              <a:rPr lang="en-US" dirty="0" smtClean="0">
                <a:latin typeface="Arial" charset="0"/>
                <a:cs typeface="Arial" charset="0"/>
              </a:rPr>
              <a:t>NAN </a:t>
            </a:r>
            <a:r>
              <a:rPr lang="zh-CN" altLang="en-US" dirty="0" smtClean="0">
                <a:latin typeface="Arial" charset="0"/>
                <a:cs typeface="Arial" charset="0"/>
              </a:rPr>
              <a:t>用来表示无效操作的结果，例如</a:t>
            </a:r>
            <a:r>
              <a:rPr lang="en-US" dirty="0" smtClean="0">
                <a:latin typeface="Arial" charset="0"/>
                <a:cs typeface="Arial" charset="0"/>
              </a:rPr>
              <a:t> 0/0</a:t>
            </a:r>
          </a:p>
          <a:p>
            <a:pPr lvl="1"/>
            <a:r>
              <a:rPr lang="zh-CN" altLang="en-US" dirty="0" smtClean="0">
                <a:latin typeface="Arial" charset="0"/>
                <a:cs typeface="Arial" charset="0"/>
              </a:rPr>
              <a:t>真</a:t>
            </a:r>
            <a:r>
              <a:rPr lang="en-US" altLang="zh-CN" dirty="0" smtClean="0">
                <a:latin typeface="Arial" charset="0"/>
                <a:cs typeface="Arial" charset="0"/>
              </a:rPr>
              <a:t>0</a:t>
            </a:r>
            <a:r>
              <a:rPr lang="zh-CN" altLang="en-US" dirty="0" smtClean="0">
                <a:latin typeface="Arial" charset="0"/>
                <a:cs typeface="Arial" charset="0"/>
              </a:rPr>
              <a:t>是位串都为</a:t>
            </a:r>
            <a:r>
              <a:rPr lang="en-US" altLang="zh-CN" dirty="0" smtClean="0">
                <a:latin typeface="Arial" charset="0"/>
                <a:cs typeface="Arial" charset="0"/>
              </a:rPr>
              <a:t>0</a:t>
            </a:r>
            <a:endParaRPr lang="en-US" dirty="0" smtClean="0">
              <a:latin typeface="Arial" charset="0"/>
              <a:cs typeface="Arial" charset="0"/>
            </a:endParaRPr>
          </a:p>
          <a:p>
            <a:pPr lvl="1"/>
            <a:endParaRPr lang="en-US" dirty="0"/>
          </a:p>
        </p:txBody>
      </p:sp>
      <p:graphicFrame>
        <p:nvGraphicFramePr>
          <p:cNvPr id="915569" name="Group 113"/>
          <p:cNvGraphicFramePr>
            <a:graphicFrameLocks noGrp="1"/>
          </p:cNvGraphicFramePr>
          <p:nvPr>
            <p:ph sz="half" idx="2"/>
            <p:extLst>
              <p:ext uri="{D42A27DB-BD31-4B8C-83A1-F6EECF244321}">
                <p14:modId xmlns:p14="http://schemas.microsoft.com/office/powerpoint/2010/main" val="1727330882"/>
              </p:ext>
            </p:extLst>
          </p:nvPr>
        </p:nvGraphicFramePr>
        <p:xfrm>
          <a:off x="381000" y="2819400"/>
          <a:ext cx="8381999" cy="2834640"/>
        </p:xfrm>
        <a:graphic>
          <a:graphicData uri="http://schemas.openxmlformats.org/drawingml/2006/table">
            <a:tbl>
              <a:tblPr/>
              <a:tblGrid>
                <a:gridCol w="1676399"/>
                <a:gridCol w="1219200"/>
                <a:gridCol w="1981200"/>
                <a:gridCol w="1219200"/>
                <a:gridCol w="2286000"/>
              </a:tblGrid>
              <a:tr h="350838">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单精度</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双精度</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表示的数</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 (11)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 (52)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0000 0000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0000 … 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真</a:t>
                      </a:r>
                      <a:r>
                        <a:rPr kumimoji="0" lang="en-US" altLang="zh-CN" sz="2000" b="0" i="0" u="none" strike="noStrike" cap="none" normalizeH="0" baseline="0" dirty="0" smtClean="0">
                          <a:ln>
                            <a:noFill/>
                          </a:ln>
                          <a:solidFill>
                            <a:schemeClr val="tx1"/>
                          </a:solidFill>
                          <a:effectLst/>
                          <a:latin typeface="Arial" charset="0"/>
                        </a:rPr>
                        <a:t>0 </a:t>
                      </a:r>
                      <a:r>
                        <a:rPr kumimoji="0" lang="en-US" sz="20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0000 0000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非零</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0000 … 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非零</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 </a:t>
                      </a:r>
                      <a:r>
                        <a:rPr kumimoji="0" lang="zh-CN" altLang="en-US" sz="2000" b="0" i="0" u="none" strike="noStrike" cap="none" normalizeH="0" baseline="0" dirty="0" smtClean="0">
                          <a:ln>
                            <a:noFill/>
                          </a:ln>
                          <a:solidFill>
                            <a:schemeClr val="tx1"/>
                          </a:solidFill>
                          <a:effectLst/>
                          <a:latin typeface="Arial" charset="0"/>
                          <a:cs typeface="Arial" charset="0"/>
                        </a:rPr>
                        <a:t>非规格化数</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1-254</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任意</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0111 …1111  </a:t>
                      </a:r>
                      <a:r>
                        <a:rPr kumimoji="0" lang="en-US" sz="2000" b="0" i="0" u="none" strike="noStrike" cap="none" normalizeH="0" baseline="0" dirty="0" smtClean="0">
                          <a:ln>
                            <a:noFill/>
                          </a:ln>
                          <a:solidFill>
                            <a:schemeClr val="tx1"/>
                          </a:solidFill>
                          <a:effectLst/>
                          <a:latin typeface="Arial" charset="0"/>
                        </a:rPr>
                        <a:t>to         +1023,-1022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任意</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 </a:t>
                      </a:r>
                      <a:r>
                        <a:rPr kumimoji="0" lang="zh-CN" altLang="en-US" sz="2000" b="0" i="0" u="none" strike="noStrike" cap="none" normalizeH="0" baseline="0" dirty="0" smtClean="0">
                          <a:ln>
                            <a:noFill/>
                          </a:ln>
                          <a:solidFill>
                            <a:schemeClr val="tx1"/>
                          </a:solidFill>
                          <a:effectLst/>
                          <a:latin typeface="Arial" charset="0"/>
                          <a:cs typeface="Arial" charset="0"/>
                        </a:rPr>
                        <a:t>浮点数</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1111 1111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1111 … 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 </a:t>
                      </a:r>
                      <a:r>
                        <a:rPr kumimoji="0" lang="zh-CN" altLang="en-US" sz="2000" b="0" i="0" u="none" strike="noStrike" cap="none" normalizeH="0" baseline="0" dirty="0" smtClean="0">
                          <a:ln>
                            <a:noFill/>
                          </a:ln>
                          <a:solidFill>
                            <a:schemeClr val="tx1"/>
                          </a:solidFill>
                          <a:effectLst/>
                          <a:latin typeface="Arial" charset="0"/>
                          <a:cs typeface="Arial" charset="0"/>
                        </a:rPr>
                        <a:t>无穷</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1111 1111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非零</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1111 … 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非零</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非数 </a:t>
                      </a:r>
                      <a:r>
                        <a:rPr kumimoji="0" lang="en-US" sz="2000" b="0" i="0" u="none" strike="noStrike" cap="none" normalizeH="0" baseline="0" dirty="0" smtClean="0">
                          <a:ln>
                            <a:noFill/>
                          </a:ln>
                          <a:solidFill>
                            <a:schemeClr val="tx1"/>
                          </a:solidFill>
                          <a:effectLst/>
                          <a:latin typeface="Arial" charset="0"/>
                        </a:rPr>
                        <a:t>(</a:t>
                      </a:r>
                      <a:r>
                        <a:rPr kumimoji="0" lang="en-US" sz="2000" b="0" i="0" u="none" strike="noStrike" cap="none" normalizeH="0" baseline="0" dirty="0" err="1" smtClean="0">
                          <a:ln>
                            <a:noFill/>
                          </a:ln>
                          <a:solidFill>
                            <a:schemeClr val="tx1"/>
                          </a:solidFill>
                          <a:effectLst/>
                          <a:latin typeface="Arial" charset="0"/>
                        </a:rPr>
                        <a:t>NaN</a:t>
                      </a:r>
                      <a:r>
                        <a:rPr kumimoji="0" lang="en-US" sz="2000" b="0"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533400" y="304800"/>
            <a:ext cx="8153400" cy="422275"/>
          </a:xfrm>
        </p:spPr>
        <p:txBody>
          <a:bodyPr/>
          <a:lstStyle/>
          <a:p>
            <a:r>
              <a:rPr lang="zh-CN" altLang="en-US" dirty="0" smtClean="0">
                <a:latin typeface="宋体" panose="02010600030101010101" pitchFamily="2" charset="-122"/>
                <a:ea typeface="宋体" panose="02010600030101010101" pitchFamily="2" charset="-122"/>
              </a:rPr>
              <a:t>复习：</a:t>
            </a:r>
            <a:r>
              <a:rPr lang="en-US" dirty="0" smtClean="0">
                <a:latin typeface="宋体" panose="02010600030101010101" pitchFamily="2" charset="-122"/>
                <a:ea typeface="宋体" panose="02010600030101010101" pitchFamily="2" charset="-122"/>
              </a:rPr>
              <a:t>MIPS </a:t>
            </a:r>
            <a:r>
              <a:rPr lang="en-US" dirty="0">
                <a:latin typeface="宋体" panose="02010600030101010101" pitchFamily="2" charset="-122"/>
                <a:ea typeface="宋体" panose="02010600030101010101" pitchFamily="2" charset="-122"/>
              </a:rPr>
              <a:t>(</a:t>
            </a:r>
            <a:r>
              <a:rPr lang="en-US" dirty="0" smtClean="0">
                <a:latin typeface="宋体" panose="02010600030101010101" pitchFamily="2" charset="-122"/>
                <a:ea typeface="宋体" panose="02010600030101010101" pitchFamily="2" charset="-122"/>
              </a:rPr>
              <a:t>RISC)</a:t>
            </a:r>
            <a:r>
              <a:rPr lang="zh-CN" altLang="en-US" dirty="0">
                <a:latin typeface="宋体" panose="02010600030101010101" pitchFamily="2" charset="-122"/>
                <a:ea typeface="宋体" panose="02010600030101010101" pitchFamily="2" charset="-122"/>
              </a:rPr>
              <a:t>精简指令集计算机的</a:t>
            </a:r>
            <a:r>
              <a:rPr lang="zh-CN" altLang="en-US" dirty="0" smtClean="0">
                <a:latin typeface="宋体" panose="02010600030101010101" pitchFamily="2" charset="-122"/>
                <a:ea typeface="宋体" panose="02010600030101010101" pitchFamily="2" charset="-122"/>
              </a:rPr>
              <a:t>设计原则</a:t>
            </a:r>
            <a:endParaRPr lang="en-US" dirty="0">
              <a:latin typeface="宋体" panose="02010600030101010101" pitchFamily="2" charset="-122"/>
              <a:ea typeface="宋体" panose="02010600030101010101" pitchFamily="2" charset="-122"/>
            </a:endParaRPr>
          </a:p>
        </p:txBody>
      </p:sp>
      <p:sp>
        <p:nvSpPr>
          <p:cNvPr id="11" name="Rectangle 3"/>
          <p:cNvSpPr txBox="1">
            <a:spLocks noChangeArrowheads="1"/>
          </p:cNvSpPr>
          <p:nvPr/>
        </p:nvSpPr>
        <p:spPr bwMode="auto">
          <a:xfrm>
            <a:off x="685800" y="914400"/>
            <a:ext cx="7848600" cy="556357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r>
              <a:rPr lang="zh-CN" altLang="en-US" kern="0" dirty="0" smtClean="0">
                <a:solidFill>
                  <a:schemeClr val="accent1"/>
                </a:solidFill>
              </a:rPr>
              <a:t>简单源于规整</a:t>
            </a:r>
            <a:endParaRPr lang="en-US" kern="0" dirty="0" smtClean="0">
              <a:solidFill>
                <a:schemeClr val="accent1"/>
              </a:solidFill>
            </a:endParaRPr>
          </a:p>
          <a:p>
            <a:pPr lvl="1"/>
            <a:r>
              <a:rPr lang="zh-CN" altLang="en-US" kern="0" dirty="0" smtClean="0"/>
              <a:t>长度固定</a:t>
            </a:r>
            <a:endParaRPr lang="en-US" kern="0" dirty="0" smtClean="0"/>
          </a:p>
          <a:p>
            <a:pPr lvl="1"/>
            <a:r>
              <a:rPr lang="zh-CN" altLang="en-US" kern="0" dirty="0" smtClean="0"/>
              <a:t>格式固定</a:t>
            </a:r>
            <a:endParaRPr lang="en-US" kern="0" dirty="0" smtClean="0"/>
          </a:p>
          <a:p>
            <a:pPr lvl="1"/>
            <a:r>
              <a:rPr lang="zh-CN" altLang="en-US" kern="0" dirty="0" smtClean="0"/>
              <a:t>操作码通常是前</a:t>
            </a:r>
            <a:r>
              <a:rPr lang="en-US" altLang="zh-CN" kern="0" dirty="0" smtClean="0"/>
              <a:t>6</a:t>
            </a:r>
            <a:r>
              <a:rPr lang="zh-CN" altLang="en-US" kern="0" dirty="0" smtClean="0"/>
              <a:t>位</a:t>
            </a:r>
            <a:endParaRPr lang="en-US" kern="0" dirty="0" smtClean="0"/>
          </a:p>
          <a:p>
            <a:r>
              <a:rPr lang="zh-CN" altLang="en-US" kern="0" dirty="0" smtClean="0">
                <a:solidFill>
                  <a:schemeClr val="accent1"/>
                </a:solidFill>
              </a:rPr>
              <a:t>越少越快</a:t>
            </a:r>
            <a:endParaRPr lang="en-US" kern="0" dirty="0" smtClean="0">
              <a:solidFill>
                <a:schemeClr val="accent1"/>
              </a:solidFill>
            </a:endParaRPr>
          </a:p>
          <a:p>
            <a:pPr lvl="1"/>
            <a:r>
              <a:rPr lang="zh-CN" altLang="en-US" kern="0" dirty="0" smtClean="0"/>
              <a:t>指令数少</a:t>
            </a:r>
            <a:endParaRPr lang="en-US" kern="0" dirty="0" smtClean="0"/>
          </a:p>
          <a:p>
            <a:pPr lvl="1"/>
            <a:r>
              <a:rPr lang="zh-CN" altLang="en-US" kern="0" dirty="0" smtClean="0"/>
              <a:t>寄存器数少</a:t>
            </a:r>
            <a:endParaRPr lang="en-US" kern="0" dirty="0" smtClean="0"/>
          </a:p>
          <a:p>
            <a:pPr lvl="1"/>
            <a:r>
              <a:rPr lang="zh-CN" altLang="en-US" kern="0" dirty="0" smtClean="0"/>
              <a:t>寻址方式少</a:t>
            </a:r>
            <a:endParaRPr lang="en-US" kern="0" dirty="0" smtClean="0"/>
          </a:p>
          <a:p>
            <a:r>
              <a:rPr lang="zh-CN" altLang="en-US" kern="0" dirty="0" smtClean="0">
                <a:solidFill>
                  <a:schemeClr val="accent1"/>
                </a:solidFill>
              </a:rPr>
              <a:t>加速执行常用操作</a:t>
            </a:r>
            <a:endParaRPr lang="en-US" kern="0" dirty="0" smtClean="0">
              <a:solidFill>
                <a:schemeClr val="accent1"/>
              </a:solidFill>
            </a:endParaRPr>
          </a:p>
          <a:p>
            <a:pPr lvl="1"/>
            <a:r>
              <a:rPr lang="zh-CN" altLang="en-US" kern="0" dirty="0" smtClean="0"/>
              <a:t>算术操作数来自于寄存器</a:t>
            </a:r>
            <a:r>
              <a:rPr lang="en-US" kern="0" dirty="0" smtClean="0"/>
              <a:t> (</a:t>
            </a:r>
            <a:r>
              <a:rPr lang="zh-CN" altLang="en-US" kern="0" dirty="0" smtClean="0"/>
              <a:t>存储程序型计算机</a:t>
            </a:r>
            <a:r>
              <a:rPr lang="en-US" kern="0" dirty="0" smtClean="0"/>
              <a:t>)</a:t>
            </a:r>
          </a:p>
          <a:p>
            <a:pPr lvl="1"/>
            <a:r>
              <a:rPr lang="zh-CN" altLang="en-US" kern="0" dirty="0" smtClean="0"/>
              <a:t>允许指令包含立即数</a:t>
            </a:r>
            <a:endParaRPr lang="en-US" kern="0" dirty="0" smtClean="0"/>
          </a:p>
          <a:p>
            <a:r>
              <a:rPr lang="zh-CN" altLang="en-US" kern="0" dirty="0" smtClean="0">
                <a:solidFill>
                  <a:schemeClr val="accent1"/>
                </a:solidFill>
              </a:rPr>
              <a:t>优秀的设计需要适宜的折中方案</a:t>
            </a:r>
            <a:endParaRPr lang="en-US" kern="0" dirty="0" smtClean="0">
              <a:solidFill>
                <a:schemeClr val="accent1"/>
              </a:solidFill>
            </a:endParaRPr>
          </a:p>
          <a:p>
            <a:pPr lvl="1"/>
            <a:r>
              <a:rPr lang="en-US" kern="0" dirty="0" smtClean="0"/>
              <a:t>3</a:t>
            </a:r>
            <a:r>
              <a:rPr lang="zh-CN" altLang="en-US" kern="0" dirty="0" smtClean="0"/>
              <a:t>种指令格式</a:t>
            </a:r>
            <a:endParaRPr lang="en-US" kern="0" dirty="0" smtClean="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算术精确性</a:t>
            </a:r>
            <a:endParaRPr lang="en-US" dirty="0"/>
          </a:p>
        </p:txBody>
      </p:sp>
      <p:sp>
        <p:nvSpPr>
          <p:cNvPr id="3" name="Content Placeholder 2"/>
          <p:cNvSpPr>
            <a:spLocks noGrp="1"/>
          </p:cNvSpPr>
          <p:nvPr>
            <p:ph idx="1"/>
          </p:nvPr>
        </p:nvSpPr>
        <p:spPr>
          <a:xfrm>
            <a:off x="457200" y="3276600"/>
            <a:ext cx="8610600" cy="2131866"/>
          </a:xfrm>
        </p:spPr>
        <p:txBody>
          <a:bodyPr/>
          <a:lstStyle/>
          <a:p>
            <a:r>
              <a:rPr lang="zh-CN" altLang="en-US" dirty="0" smtClean="0"/>
              <a:t>舍入（除了截断舍入）要求额外的硬件支持以产生更多的有效位</a:t>
            </a:r>
            <a:endParaRPr lang="en-US" dirty="0" smtClean="0"/>
          </a:p>
          <a:p>
            <a:pPr lvl="1"/>
            <a:r>
              <a:rPr lang="zh-CN" altLang="en-US" dirty="0" smtClean="0"/>
              <a:t>保护位</a:t>
            </a:r>
            <a:r>
              <a:rPr lang="en-US" altLang="zh-CN" dirty="0" smtClean="0"/>
              <a:t>G</a:t>
            </a:r>
            <a:r>
              <a:rPr lang="en-US" dirty="0" smtClean="0"/>
              <a:t>– </a:t>
            </a:r>
            <a:r>
              <a:rPr lang="zh-CN" altLang="en-US" dirty="0" smtClean="0"/>
              <a:t>规格化时，向左移动一位，</a:t>
            </a:r>
            <a:r>
              <a:rPr lang="en-US" altLang="zh-CN" dirty="0" smtClean="0"/>
              <a:t>G</a:t>
            </a:r>
            <a:r>
              <a:rPr lang="zh-CN" altLang="en-US" dirty="0" smtClean="0"/>
              <a:t>变为</a:t>
            </a:r>
            <a:r>
              <a:rPr lang="en-US" altLang="zh-CN" dirty="0" smtClean="0"/>
              <a:t>F</a:t>
            </a:r>
            <a:r>
              <a:rPr lang="zh-CN" altLang="en-US" dirty="0" smtClean="0"/>
              <a:t>的一位。</a:t>
            </a:r>
            <a:endParaRPr lang="en-US" dirty="0" smtClean="0"/>
          </a:p>
          <a:p>
            <a:pPr lvl="1"/>
            <a:r>
              <a:rPr lang="zh-CN" altLang="en-US" dirty="0" smtClean="0"/>
              <a:t>舍入位</a:t>
            </a:r>
            <a:r>
              <a:rPr lang="en-US" altLang="zh-CN" dirty="0" smtClean="0"/>
              <a:t>R</a:t>
            </a:r>
            <a:r>
              <a:rPr lang="en-US" dirty="0" smtClean="0"/>
              <a:t> – </a:t>
            </a:r>
            <a:r>
              <a:rPr lang="zh-CN" altLang="en-US" dirty="0" smtClean="0"/>
              <a:t>用于提高准确度</a:t>
            </a:r>
            <a:endParaRPr lang="en-US" dirty="0" smtClean="0"/>
          </a:p>
          <a:p>
            <a:pPr lvl="1"/>
            <a:r>
              <a:rPr lang="zh-CN" altLang="en-US" dirty="0" smtClean="0"/>
              <a:t>粘贴位</a:t>
            </a:r>
            <a:r>
              <a:rPr lang="en-US" altLang="zh-CN" dirty="0" smtClean="0"/>
              <a:t>S</a:t>
            </a:r>
            <a:r>
              <a:rPr lang="en-US" dirty="0" smtClean="0"/>
              <a:t>– </a:t>
            </a:r>
            <a:r>
              <a:rPr lang="zh-CN" altLang="en-US" dirty="0" smtClean="0"/>
              <a:t>用于支持</a:t>
            </a:r>
            <a:r>
              <a:rPr lang="zh-CN" altLang="en-US" dirty="0">
                <a:solidFill>
                  <a:srgbClr val="FF0000"/>
                </a:solidFill>
              </a:rPr>
              <a:t>向最靠近的偶数</a:t>
            </a:r>
            <a:r>
              <a:rPr lang="zh-CN" altLang="en-US" dirty="0" smtClean="0">
                <a:solidFill>
                  <a:srgbClr val="FF0000"/>
                </a:solidFill>
              </a:rPr>
              <a:t>舍入</a:t>
            </a:r>
            <a:r>
              <a:rPr lang="en-US" dirty="0" smtClean="0"/>
              <a:t>;</a:t>
            </a:r>
            <a:r>
              <a:rPr lang="zh-CN" altLang="en-US" dirty="0" smtClean="0"/>
              <a:t>当一位</a:t>
            </a:r>
            <a:r>
              <a:rPr lang="en-US" altLang="zh-CN" dirty="0" smtClean="0"/>
              <a:t>1</a:t>
            </a:r>
            <a:r>
              <a:rPr lang="zh-CN" altLang="en-US" dirty="0" smtClean="0"/>
              <a:t>被向右移出时，将其置</a:t>
            </a:r>
            <a:r>
              <a:rPr lang="en-US" altLang="zh-CN" dirty="0" smtClean="0"/>
              <a:t>1</a:t>
            </a:r>
            <a:endParaRPr lang="en-US" dirty="0"/>
          </a:p>
        </p:txBody>
      </p:sp>
      <p:sp>
        <p:nvSpPr>
          <p:cNvPr id="4" name="Content Placeholder 2"/>
          <p:cNvSpPr txBox="1">
            <a:spLocks/>
          </p:cNvSpPr>
          <p:nvPr/>
        </p:nvSpPr>
        <p:spPr bwMode="auto">
          <a:xfrm>
            <a:off x="533400" y="914400"/>
            <a:ext cx="8153400" cy="192257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IEEE 754 FP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舍入模式</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741363" marR="0" lvl="1" indent="-246063"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tabLst/>
              <a:defRPr/>
            </a:pPr>
            <a:r>
              <a:rPr kumimoji="0" lang="zh-CN" altLang="en-US" sz="2000" b="0" i="0" u="none" strike="noStrike" kern="0" cap="none" spc="0" normalizeH="0" noProof="0" dirty="0" smtClean="0">
                <a:ln>
                  <a:noFill/>
                </a:ln>
                <a:solidFill>
                  <a:schemeClr val="tx1"/>
                </a:solidFill>
                <a:effectLst/>
                <a:uLnTx/>
                <a:uFillTx/>
                <a:latin typeface="+mn-lt"/>
              </a:rPr>
              <a:t>总是向上舍入</a:t>
            </a:r>
            <a:r>
              <a:rPr kumimoji="0" lang="en-US" sz="2000" b="0" i="0" u="none" strike="noStrike" kern="0" cap="none" spc="0" normalizeH="0" noProof="0" dirty="0" smtClean="0">
                <a:ln>
                  <a:noFill/>
                </a:ln>
                <a:solidFill>
                  <a:schemeClr val="tx1"/>
                </a:solidFill>
                <a:effectLst/>
                <a:uLnTx/>
                <a:uFillTx/>
                <a:latin typeface="+mn-lt"/>
              </a:rPr>
              <a:t>(toward +∞)</a:t>
            </a:r>
          </a:p>
          <a:p>
            <a:pPr marL="741363" lvl="1" indent="-246063">
              <a:lnSpc>
                <a:spcPct val="85000"/>
              </a:lnSpc>
              <a:spcBef>
                <a:spcPct val="40000"/>
              </a:spcBef>
              <a:buClr>
                <a:schemeClr val="accent1"/>
              </a:buClr>
              <a:buSzPct val="75000"/>
              <a:buFont typeface="Monotype Sorts" pitchFamily="2" charset="2"/>
              <a:buChar char="l"/>
            </a:pPr>
            <a:r>
              <a:rPr lang="zh-CN" altLang="en-US" sz="2000" kern="0" dirty="0">
                <a:solidFill>
                  <a:schemeClr val="tx1"/>
                </a:solidFill>
              </a:rPr>
              <a:t>总是</a:t>
            </a:r>
            <a:r>
              <a:rPr lang="zh-CN" altLang="en-US" sz="2000" kern="0" dirty="0" smtClean="0">
                <a:solidFill>
                  <a:schemeClr val="tx1"/>
                </a:solidFill>
                <a:latin typeface="+mn-lt"/>
              </a:rPr>
              <a:t>向下舍入</a:t>
            </a:r>
            <a:r>
              <a:rPr lang="en-US" sz="2000" kern="0" dirty="0" smtClean="0">
                <a:solidFill>
                  <a:schemeClr val="tx1"/>
                </a:solidFill>
                <a:latin typeface="+mn-lt"/>
              </a:rPr>
              <a:t>(toward -</a:t>
            </a:r>
            <a:r>
              <a:rPr lang="en-US" sz="2000" kern="0" dirty="0" smtClean="0">
                <a:solidFill>
                  <a:schemeClr val="tx1"/>
                </a:solidFill>
              </a:rPr>
              <a:t>∞)</a:t>
            </a:r>
          </a:p>
          <a:p>
            <a:pPr marL="741363" lvl="1" indent="-246063">
              <a:lnSpc>
                <a:spcPct val="85000"/>
              </a:lnSpc>
              <a:spcBef>
                <a:spcPct val="40000"/>
              </a:spcBef>
              <a:buClr>
                <a:schemeClr val="accent1"/>
              </a:buClr>
              <a:buSzPct val="75000"/>
              <a:buFont typeface="Monotype Sorts" pitchFamily="2" charset="2"/>
              <a:buChar char="l"/>
            </a:pPr>
            <a:r>
              <a:rPr lang="zh-CN" altLang="en-US" sz="2000" kern="0" dirty="0" smtClean="0">
                <a:solidFill>
                  <a:srgbClr val="FF0000"/>
                </a:solidFill>
                <a:latin typeface="+mn-lt"/>
              </a:rPr>
              <a:t>截断舍入</a:t>
            </a:r>
            <a:endParaRPr lang="en-US" altLang="zh-CN" sz="2000" kern="0" dirty="0" smtClean="0">
              <a:solidFill>
                <a:srgbClr val="FF0000"/>
              </a:solidFill>
              <a:latin typeface="+mn-lt"/>
            </a:endParaRPr>
          </a:p>
          <a:p>
            <a:pPr marL="741363" lvl="1" indent="-246063">
              <a:lnSpc>
                <a:spcPct val="85000"/>
              </a:lnSpc>
              <a:spcBef>
                <a:spcPct val="40000"/>
              </a:spcBef>
              <a:buClr>
                <a:schemeClr val="accent1"/>
              </a:buClr>
              <a:buSzPct val="75000"/>
              <a:buFont typeface="Monotype Sorts" pitchFamily="2" charset="2"/>
              <a:buChar char="l"/>
            </a:pPr>
            <a:r>
              <a:rPr lang="zh-CN" altLang="en-US" sz="2000" kern="0" dirty="0" smtClean="0">
                <a:solidFill>
                  <a:srgbClr val="FF0000"/>
                </a:solidFill>
                <a:latin typeface="+mn-lt"/>
              </a:rPr>
              <a:t>向最靠近的偶数舍入</a:t>
            </a:r>
            <a:endParaRPr kumimoji="0" lang="en-US" sz="2000" b="0" i="0" u="none" strike="noStrike" kern="0" cap="none" spc="0" normalizeH="0" baseline="0" noProof="0" dirty="0">
              <a:ln>
                <a:noFill/>
              </a:ln>
              <a:solidFill>
                <a:schemeClr val="tx1"/>
              </a:solidFill>
              <a:effectLst/>
              <a:uLnTx/>
              <a:uFillTx/>
              <a:latin typeface="+mn-lt"/>
            </a:endParaRPr>
          </a:p>
        </p:txBody>
      </p:sp>
      <p:sp>
        <p:nvSpPr>
          <p:cNvPr id="5" name="TextBox 4"/>
          <p:cNvSpPr txBox="1"/>
          <p:nvPr/>
        </p:nvSpPr>
        <p:spPr>
          <a:xfrm>
            <a:off x="1600200" y="5943600"/>
            <a:ext cx="5915402" cy="461665"/>
          </a:xfrm>
          <a:prstGeom prst="rect">
            <a:avLst/>
          </a:prstGeom>
          <a:noFill/>
        </p:spPr>
        <p:txBody>
          <a:bodyPr wrap="none" rtlCol="0">
            <a:spAutoFit/>
          </a:bodyPr>
          <a:lstStyle/>
          <a:p>
            <a:r>
              <a:rPr lang="en-US" sz="2400" dirty="0" smtClean="0">
                <a:solidFill>
                  <a:schemeClr val="accent2"/>
                </a:solidFill>
              </a:rPr>
              <a:t>F  =  1 . </a:t>
            </a:r>
            <a:r>
              <a:rPr lang="en-US" sz="2400" dirty="0" err="1" smtClean="0">
                <a:solidFill>
                  <a:schemeClr val="tx1"/>
                </a:solidFill>
              </a:rPr>
              <a:t>xxxxxxxxxxxxxxxxxxxxxxx</a:t>
            </a:r>
            <a:r>
              <a:rPr lang="en-US" sz="2400" dirty="0" smtClean="0">
                <a:solidFill>
                  <a:schemeClr val="accent2"/>
                </a:solidFill>
              </a:rPr>
              <a:t> G R S</a:t>
            </a:r>
            <a:endParaRPr lang="en-US" sz="2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zh-CN" altLang="en-US" dirty="0" smtClean="0"/>
              <a:t>浮点加法</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zh-CN" altLang="en-US" dirty="0" smtClean="0"/>
              <a:t>加法</a:t>
            </a:r>
            <a:r>
              <a:rPr lang="en-US" dirty="0" smtClean="0"/>
              <a:t>(</a:t>
            </a:r>
            <a:r>
              <a:rPr lang="zh-CN" altLang="en-US" dirty="0" smtClean="0"/>
              <a:t>和减法</a:t>
            </a:r>
            <a:r>
              <a:rPr lang="en-US" dirty="0" smtClean="0"/>
              <a:t>)</a:t>
            </a:r>
            <a:endParaRPr lang="en-US" dirty="0"/>
          </a:p>
          <a:p>
            <a:pPr marL="342900" indent="-342900" algn="ctr">
              <a:spcBef>
                <a:spcPct val="40000"/>
              </a:spcBef>
              <a:buFont typeface="Wingdings" pitchFamily="2" charset="2"/>
              <a:buNone/>
            </a:pPr>
            <a:r>
              <a:rPr lang="en-US" dirty="0">
                <a:sym typeface="Symbol" pitchFamily="18" charset="2"/>
              </a:rPr>
              <a:t>(</a:t>
            </a:r>
            <a:r>
              <a:rPr lang="en-US" b="1" dirty="0">
                <a:sym typeface="Symbol" pitchFamily="18" charset="2"/>
              </a:rPr>
              <a:t></a:t>
            </a:r>
            <a:r>
              <a:rPr lang="en-US" dirty="0">
                <a:sym typeface="Symbol" pitchFamily="18" charset="2"/>
              </a:rPr>
              <a:t>F1 </a:t>
            </a:r>
            <a:r>
              <a:rPr lang="en-US" b="1" dirty="0">
                <a:sym typeface="Symbol" pitchFamily="18" charset="2"/>
              </a:rPr>
              <a:t></a:t>
            </a:r>
            <a:r>
              <a:rPr lang="en-US" dirty="0">
                <a:sym typeface="Symbol" pitchFamily="18" charset="2"/>
              </a:rPr>
              <a:t> 2</a:t>
            </a:r>
            <a:r>
              <a:rPr lang="en-US" baseline="30000" dirty="0">
                <a:sym typeface="Symbol" pitchFamily="18" charset="2"/>
              </a:rPr>
              <a:t>E1</a:t>
            </a:r>
            <a:r>
              <a:rPr lang="en-US" dirty="0">
                <a:sym typeface="Symbol" pitchFamily="18" charset="2"/>
              </a:rPr>
              <a:t>) + (</a:t>
            </a:r>
            <a:r>
              <a:rPr lang="en-US" b="1" dirty="0">
                <a:sym typeface="Symbol" pitchFamily="18" charset="2"/>
              </a:rPr>
              <a:t></a:t>
            </a:r>
            <a:r>
              <a:rPr lang="en-US" dirty="0">
                <a:sym typeface="Symbol" pitchFamily="18" charset="2"/>
              </a:rPr>
              <a:t>F2 </a:t>
            </a:r>
            <a:r>
              <a:rPr lang="en-US" b="1" dirty="0">
                <a:sym typeface="Symbol" pitchFamily="18" charset="2"/>
              </a:rPr>
              <a:t></a:t>
            </a:r>
            <a:r>
              <a:rPr lang="en-US" dirty="0">
                <a:sym typeface="Symbol" pitchFamily="18" charset="2"/>
              </a:rPr>
              <a:t> 2</a:t>
            </a:r>
            <a:r>
              <a:rPr lang="en-US" baseline="30000" dirty="0">
                <a:sym typeface="Symbol" pitchFamily="18" charset="2"/>
              </a:rPr>
              <a:t>E2</a:t>
            </a:r>
            <a:r>
              <a:rPr lang="en-US" dirty="0">
                <a:sym typeface="Symbol" pitchFamily="18" charset="2"/>
              </a:rPr>
              <a:t>) = </a:t>
            </a:r>
            <a:r>
              <a:rPr lang="en-US" b="1" dirty="0">
                <a:sym typeface="Symbol" pitchFamily="18" charset="2"/>
              </a:rPr>
              <a:t></a:t>
            </a:r>
            <a:r>
              <a:rPr lang="en-US" dirty="0">
                <a:sym typeface="Symbol" pitchFamily="18" charset="2"/>
              </a:rPr>
              <a:t>F3 </a:t>
            </a:r>
            <a:r>
              <a:rPr lang="en-US" b="1" dirty="0">
                <a:sym typeface="Symbol" pitchFamily="18" charset="2"/>
              </a:rPr>
              <a:t></a:t>
            </a:r>
            <a:r>
              <a:rPr lang="en-US" dirty="0">
                <a:sym typeface="Symbol" pitchFamily="18" charset="2"/>
              </a:rPr>
              <a:t> 2</a:t>
            </a:r>
            <a:r>
              <a:rPr lang="en-US" baseline="30000" dirty="0">
                <a:sym typeface="Symbol" pitchFamily="18" charset="2"/>
              </a:rPr>
              <a:t>E3</a:t>
            </a:r>
            <a:endParaRPr lang="en-US" dirty="0">
              <a:sym typeface="Symbol" pitchFamily="18" charset="2"/>
            </a:endParaRPr>
          </a:p>
        </p:txBody>
      </p:sp>
      <p:sp>
        <p:nvSpPr>
          <p:cNvPr id="929796" name="Rectangle 4"/>
          <p:cNvSpPr>
            <a:spLocks noChangeArrowheads="1"/>
          </p:cNvSpPr>
          <p:nvPr/>
        </p:nvSpPr>
        <p:spPr bwMode="auto">
          <a:xfrm>
            <a:off x="533400" y="1905000"/>
            <a:ext cx="8229600" cy="3824637"/>
          </a:xfrm>
          <a:prstGeom prst="rect">
            <a:avLst/>
          </a:prstGeom>
          <a:noFill/>
          <a:ln w="12700">
            <a:noFill/>
            <a:miter lim="800000"/>
            <a:headEnd/>
            <a:tailEnd/>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0: </a:t>
            </a:r>
            <a:r>
              <a:rPr lang="zh-CN" altLang="en-US" sz="2000" dirty="0" smtClean="0">
                <a:solidFill>
                  <a:srgbClr val="FF0000"/>
                </a:solidFill>
                <a:sym typeface="Symbol" pitchFamily="18" charset="2"/>
              </a:rPr>
              <a:t>恢复</a:t>
            </a:r>
            <a:r>
              <a:rPr lang="en-US" sz="2000" dirty="0">
                <a:solidFill>
                  <a:schemeClr val="tx1"/>
                </a:solidFill>
                <a:sym typeface="Symbol" pitchFamily="18" charset="2"/>
              </a:rPr>
              <a:t>F1 </a:t>
            </a:r>
            <a:r>
              <a:rPr lang="zh-CN" altLang="en-US" sz="2000" dirty="0" smtClean="0">
                <a:solidFill>
                  <a:schemeClr val="tx1"/>
                </a:solidFill>
                <a:sym typeface="Symbol" pitchFamily="18" charset="2"/>
              </a:rPr>
              <a:t>和</a:t>
            </a:r>
            <a:r>
              <a:rPr lang="en-US" sz="2000" dirty="0" smtClean="0">
                <a:solidFill>
                  <a:schemeClr val="tx1"/>
                </a:solidFill>
                <a:sym typeface="Symbol" pitchFamily="18" charset="2"/>
              </a:rPr>
              <a:t>F2</a:t>
            </a:r>
            <a:r>
              <a:rPr lang="zh-CN" altLang="en-US" sz="2000" dirty="0" smtClean="0">
                <a:solidFill>
                  <a:schemeClr val="tx1"/>
                </a:solidFill>
                <a:sym typeface="Symbol" pitchFamily="18" charset="2"/>
              </a:rPr>
              <a:t>中的隐藏位</a:t>
            </a: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1: </a:t>
            </a:r>
            <a:r>
              <a:rPr lang="zh-CN" altLang="en-US" sz="2000" dirty="0">
                <a:solidFill>
                  <a:srgbClr val="FF0000"/>
                </a:solidFill>
                <a:sym typeface="Symbol" pitchFamily="18" charset="2"/>
              </a:rPr>
              <a:t>对阶</a:t>
            </a:r>
            <a:r>
              <a:rPr lang="zh-CN" altLang="en-US" sz="2000" dirty="0" smtClean="0">
                <a:solidFill>
                  <a:srgbClr val="FF0000"/>
                </a:solidFill>
                <a:sym typeface="Symbol" pitchFamily="18" charset="2"/>
              </a:rPr>
              <a:t>操作</a:t>
            </a:r>
            <a:r>
              <a:rPr lang="zh-CN" altLang="en-US" sz="2000" dirty="0" smtClean="0">
                <a:solidFill>
                  <a:schemeClr val="tx1"/>
                </a:solidFill>
                <a:sym typeface="Symbol" pitchFamily="18" charset="2"/>
              </a:rPr>
              <a:t>，通过移位，向高阶数对齐；右移</a:t>
            </a:r>
            <a:r>
              <a:rPr lang="en-US" sz="2000" dirty="0" smtClean="0">
                <a:solidFill>
                  <a:schemeClr val="tx1"/>
                </a:solidFill>
                <a:sym typeface="Symbol" pitchFamily="18" charset="2"/>
              </a:rPr>
              <a:t> F2  </a:t>
            </a:r>
            <a:r>
              <a:rPr lang="zh-CN" altLang="en-US" sz="2000" dirty="0" smtClean="0">
                <a:solidFill>
                  <a:schemeClr val="tx1"/>
                </a:solidFill>
                <a:sym typeface="Symbol" pitchFamily="18" charset="2"/>
              </a:rPr>
              <a:t>（</a:t>
            </a:r>
            <a:r>
              <a:rPr lang="en-US" sz="2000" dirty="0" smtClean="0">
                <a:solidFill>
                  <a:schemeClr val="tx1"/>
                </a:solidFill>
                <a:sym typeface="Symbol" pitchFamily="18" charset="2"/>
              </a:rPr>
              <a:t> E1 - E2</a:t>
            </a:r>
            <a:r>
              <a:rPr lang="zh-CN" altLang="en-US" sz="2000" dirty="0" smtClean="0">
                <a:solidFill>
                  <a:schemeClr val="tx1"/>
                </a:solidFill>
                <a:sym typeface="Symbol" pitchFamily="18" charset="2"/>
              </a:rPr>
              <a:t>）位</a:t>
            </a:r>
            <a:r>
              <a:rPr lang="en-US" sz="2000" dirty="0" smtClean="0">
                <a:solidFill>
                  <a:schemeClr val="tx1"/>
                </a:solidFill>
                <a:sym typeface="Symbol" pitchFamily="18" charset="2"/>
              </a:rPr>
              <a:t> (</a:t>
            </a:r>
            <a:r>
              <a:rPr lang="zh-CN" altLang="en-US" sz="2000" dirty="0" smtClean="0">
                <a:solidFill>
                  <a:schemeClr val="tx1"/>
                </a:solidFill>
                <a:sym typeface="Symbol" pitchFamily="18" charset="2"/>
              </a:rPr>
              <a:t>假定</a:t>
            </a:r>
            <a:r>
              <a:rPr lang="en-US" sz="2000" dirty="0" smtClean="0">
                <a:solidFill>
                  <a:schemeClr val="tx1"/>
                </a:solidFill>
                <a:sym typeface="Symbol" pitchFamily="18" charset="2"/>
              </a:rPr>
              <a:t>E1  E2)</a:t>
            </a:r>
            <a:r>
              <a:rPr lang="zh-CN" altLang="en-US" sz="2000" dirty="0" smtClean="0">
                <a:solidFill>
                  <a:schemeClr val="tx1"/>
                </a:solidFill>
                <a:sym typeface="Symbol" pitchFamily="18" charset="2"/>
              </a:rPr>
              <a:t>，记录</a:t>
            </a:r>
            <a:r>
              <a:rPr lang="en-US" altLang="zh-CN" sz="2000" dirty="0" smtClean="0">
                <a:solidFill>
                  <a:schemeClr val="tx1"/>
                </a:solidFill>
                <a:sym typeface="Symbol" pitchFamily="18" charset="2"/>
              </a:rPr>
              <a:t>GRS</a:t>
            </a:r>
            <a:r>
              <a:rPr lang="zh-CN" altLang="en-US" sz="2000" dirty="0" smtClean="0">
                <a:solidFill>
                  <a:schemeClr val="tx1"/>
                </a:solidFill>
                <a:sym typeface="Symbol" pitchFamily="18" charset="2"/>
              </a:rPr>
              <a:t>位。</a:t>
            </a: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2: </a:t>
            </a:r>
            <a:r>
              <a:rPr lang="zh-CN" altLang="en-US" sz="2000" dirty="0" smtClean="0">
                <a:solidFill>
                  <a:srgbClr val="FF0000"/>
                </a:solidFill>
                <a:sym typeface="Symbol" pitchFamily="18" charset="2"/>
              </a:rPr>
              <a:t>相加</a:t>
            </a:r>
            <a:r>
              <a:rPr lang="en-US" sz="2000" dirty="0" smtClean="0">
                <a:sym typeface="Symbol" pitchFamily="18" charset="2"/>
              </a:rPr>
              <a:t> </a:t>
            </a:r>
            <a:r>
              <a:rPr lang="en-US" sz="2000" dirty="0" smtClean="0">
                <a:solidFill>
                  <a:schemeClr val="tx1"/>
                </a:solidFill>
                <a:sym typeface="Symbol" pitchFamily="18" charset="2"/>
              </a:rPr>
              <a:t>F2 </a:t>
            </a:r>
            <a:r>
              <a:rPr lang="zh-CN" altLang="en-US" sz="2000" dirty="0" smtClean="0">
                <a:solidFill>
                  <a:schemeClr val="tx1"/>
                </a:solidFill>
                <a:sym typeface="Symbol" pitchFamily="18" charset="2"/>
              </a:rPr>
              <a:t>和</a:t>
            </a:r>
            <a:r>
              <a:rPr lang="en-US" sz="2000" dirty="0" smtClean="0">
                <a:solidFill>
                  <a:schemeClr val="tx1"/>
                </a:solidFill>
                <a:sym typeface="Symbol" pitchFamily="18" charset="2"/>
              </a:rPr>
              <a:t> F1 </a:t>
            </a:r>
            <a:r>
              <a:rPr lang="zh-CN" altLang="en-US" sz="2000" dirty="0" smtClean="0">
                <a:solidFill>
                  <a:schemeClr val="tx1"/>
                </a:solidFill>
                <a:sym typeface="Symbol" pitchFamily="18" charset="2"/>
              </a:rPr>
              <a:t>得到</a:t>
            </a:r>
            <a:r>
              <a:rPr lang="en-US" sz="2000" dirty="0" smtClean="0">
                <a:solidFill>
                  <a:schemeClr val="tx1"/>
                </a:solidFill>
                <a:sym typeface="Symbol" pitchFamily="18" charset="2"/>
              </a:rPr>
              <a:t>F3</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3: </a:t>
            </a:r>
            <a:r>
              <a:rPr lang="zh-CN" altLang="en-US" sz="2000" dirty="0" smtClean="0">
                <a:solidFill>
                  <a:srgbClr val="FF0000"/>
                </a:solidFill>
                <a:sym typeface="Symbol" pitchFamily="18" charset="2"/>
              </a:rPr>
              <a:t>规格化</a:t>
            </a:r>
            <a:r>
              <a:rPr lang="en-US" sz="2000" dirty="0" smtClean="0">
                <a:solidFill>
                  <a:srgbClr val="FF0000"/>
                </a:solidFill>
                <a:sym typeface="Symbol" pitchFamily="18" charset="2"/>
              </a:rPr>
              <a:t> </a:t>
            </a:r>
            <a:r>
              <a:rPr lang="en-US" sz="2000" dirty="0" smtClean="0">
                <a:solidFill>
                  <a:schemeClr val="tx1"/>
                </a:solidFill>
                <a:sym typeface="Symbol" pitchFamily="18" charset="2"/>
              </a:rPr>
              <a:t>F3 (so it is in the form 1.XXXXX …)</a:t>
            </a:r>
          </a:p>
          <a:p>
            <a:pPr marL="1143000" lvl="2" indent="-228600">
              <a:lnSpc>
                <a:spcPct val="90000"/>
              </a:lnSpc>
              <a:spcBef>
                <a:spcPct val="40000"/>
              </a:spcBef>
              <a:buClr>
                <a:schemeClr val="accent1"/>
              </a:buClr>
              <a:buSzPct val="100000"/>
              <a:buFontTx/>
              <a:buChar char="-"/>
            </a:pPr>
            <a:r>
              <a:rPr lang="zh-CN" altLang="en-US" dirty="0" smtClean="0">
                <a:solidFill>
                  <a:schemeClr val="tx1"/>
                </a:solidFill>
                <a:sym typeface="Symbol" pitchFamily="18" charset="2"/>
              </a:rPr>
              <a:t>如果</a:t>
            </a:r>
            <a:r>
              <a:rPr lang="en-US" dirty="0" smtClean="0">
                <a:solidFill>
                  <a:schemeClr val="tx1"/>
                </a:solidFill>
                <a:sym typeface="Symbol" pitchFamily="18" charset="2"/>
              </a:rPr>
              <a:t> F1 </a:t>
            </a:r>
            <a:r>
              <a:rPr lang="zh-CN" altLang="en-US" dirty="0" smtClean="0">
                <a:solidFill>
                  <a:schemeClr val="tx1"/>
                </a:solidFill>
                <a:sym typeface="Symbol" pitchFamily="18" charset="2"/>
              </a:rPr>
              <a:t>和</a:t>
            </a:r>
            <a:r>
              <a:rPr lang="en-US" dirty="0" smtClean="0">
                <a:solidFill>
                  <a:schemeClr val="tx1"/>
                </a:solidFill>
                <a:sym typeface="Symbol" pitchFamily="18" charset="2"/>
              </a:rPr>
              <a:t>F2 </a:t>
            </a:r>
            <a:r>
              <a:rPr lang="zh-CN" altLang="en-US" dirty="0" smtClean="0">
                <a:solidFill>
                  <a:schemeClr val="tx1"/>
                </a:solidFill>
                <a:sym typeface="Symbol" pitchFamily="18" charset="2"/>
              </a:rPr>
              <a:t>符号相同</a:t>
            </a:r>
            <a:r>
              <a:rPr lang="en-US" dirty="0" smtClean="0">
                <a:solidFill>
                  <a:schemeClr val="tx1"/>
                </a:solidFill>
                <a:sym typeface="Symbol" pitchFamily="18" charset="2"/>
              </a:rPr>
              <a:t> F3 [1,4)  </a:t>
            </a:r>
            <a:r>
              <a:rPr lang="zh-CN" altLang="en-US" dirty="0" smtClean="0">
                <a:solidFill>
                  <a:schemeClr val="tx1"/>
                </a:solidFill>
                <a:sym typeface="Symbol" pitchFamily="18" charset="2"/>
              </a:rPr>
              <a:t>右移</a:t>
            </a:r>
            <a:r>
              <a:rPr lang="en-US" dirty="0">
                <a:solidFill>
                  <a:schemeClr val="tx1"/>
                </a:solidFill>
                <a:sym typeface="Symbol" pitchFamily="18" charset="2"/>
              </a:rPr>
              <a:t>F3 </a:t>
            </a:r>
            <a:r>
              <a:rPr lang="zh-CN" altLang="en-US" dirty="0" smtClean="0">
                <a:solidFill>
                  <a:schemeClr val="tx1"/>
                </a:solidFill>
                <a:sym typeface="Symbol" pitchFamily="18" charset="2"/>
              </a:rPr>
              <a:t>一位并增加</a:t>
            </a:r>
            <a:r>
              <a:rPr lang="en-US" dirty="0">
                <a:solidFill>
                  <a:schemeClr val="tx1"/>
                </a:solidFill>
                <a:sym typeface="Symbol" pitchFamily="18" charset="2"/>
              </a:rPr>
              <a:t>E3 </a:t>
            </a:r>
            <a:r>
              <a:rPr lang="en-US" dirty="0" smtClean="0">
                <a:solidFill>
                  <a:schemeClr val="tx1"/>
                </a:solidFill>
                <a:sym typeface="Symbol" pitchFamily="18" charset="2"/>
              </a:rPr>
              <a:t>(</a:t>
            </a:r>
            <a:r>
              <a:rPr lang="zh-CN" altLang="en-US" dirty="0" smtClean="0">
                <a:solidFill>
                  <a:schemeClr val="tx1"/>
                </a:solidFill>
                <a:sym typeface="Symbol" pitchFamily="18" charset="2"/>
              </a:rPr>
              <a:t>向上溢出检测</a:t>
            </a:r>
            <a:endParaRPr lang="en-US" altLang="zh-CN" dirty="0" smtClean="0">
              <a:solidFill>
                <a:schemeClr val="tx1"/>
              </a:solidFill>
              <a:sym typeface="Symbol" pitchFamily="18" charset="2"/>
            </a:endParaRPr>
          </a:p>
          <a:p>
            <a:pPr marL="1143000" lvl="2" indent="-228600">
              <a:lnSpc>
                <a:spcPct val="90000"/>
              </a:lnSpc>
              <a:spcBef>
                <a:spcPct val="40000"/>
              </a:spcBef>
              <a:buClr>
                <a:schemeClr val="accent1"/>
              </a:buClr>
              <a:buSzPct val="100000"/>
              <a:buFontTx/>
              <a:buChar char="-"/>
            </a:pPr>
            <a:r>
              <a:rPr lang="zh-CN" altLang="en-US" dirty="0" smtClean="0">
                <a:solidFill>
                  <a:schemeClr val="tx1"/>
                </a:solidFill>
                <a:sym typeface="Symbol" pitchFamily="18" charset="2"/>
              </a:rPr>
              <a:t>如果</a:t>
            </a:r>
            <a:r>
              <a:rPr lang="en-US" dirty="0" smtClean="0">
                <a:solidFill>
                  <a:schemeClr val="tx1"/>
                </a:solidFill>
                <a:sym typeface="Symbol" pitchFamily="18" charset="2"/>
              </a:rPr>
              <a:t> </a:t>
            </a:r>
            <a:r>
              <a:rPr lang="en-US" dirty="0">
                <a:solidFill>
                  <a:schemeClr val="tx1"/>
                </a:solidFill>
                <a:sym typeface="Symbol" pitchFamily="18" charset="2"/>
              </a:rPr>
              <a:t>F1 </a:t>
            </a:r>
            <a:r>
              <a:rPr lang="zh-CN" altLang="en-US" dirty="0">
                <a:solidFill>
                  <a:schemeClr val="tx1"/>
                </a:solidFill>
                <a:sym typeface="Symbol" pitchFamily="18" charset="2"/>
              </a:rPr>
              <a:t>和</a:t>
            </a:r>
            <a:r>
              <a:rPr lang="en-US" dirty="0">
                <a:solidFill>
                  <a:schemeClr val="tx1"/>
                </a:solidFill>
                <a:sym typeface="Symbol" pitchFamily="18" charset="2"/>
              </a:rPr>
              <a:t>F2 </a:t>
            </a:r>
            <a:r>
              <a:rPr lang="zh-CN" altLang="en-US" dirty="0" smtClean="0">
                <a:solidFill>
                  <a:schemeClr val="tx1"/>
                </a:solidFill>
                <a:sym typeface="Symbol" pitchFamily="18" charset="2"/>
              </a:rPr>
              <a:t>符号不同</a:t>
            </a:r>
            <a:r>
              <a:rPr lang="en-US" dirty="0" smtClean="0">
                <a:solidFill>
                  <a:schemeClr val="tx1"/>
                </a:solidFill>
                <a:sym typeface="Symbol" pitchFamily="18" charset="2"/>
              </a:rPr>
              <a:t> </a:t>
            </a:r>
            <a:r>
              <a:rPr lang="zh-CN" altLang="en-US" dirty="0" smtClean="0">
                <a:solidFill>
                  <a:schemeClr val="tx1"/>
                </a:solidFill>
                <a:sym typeface="Symbol" pitchFamily="18" charset="2"/>
              </a:rPr>
              <a:t>可能需要将</a:t>
            </a:r>
            <a:r>
              <a:rPr lang="en-US" dirty="0" smtClean="0">
                <a:solidFill>
                  <a:schemeClr val="tx1"/>
                </a:solidFill>
                <a:sym typeface="Symbol" pitchFamily="18" charset="2"/>
              </a:rPr>
              <a:t>F3</a:t>
            </a:r>
            <a:r>
              <a:rPr lang="zh-CN" altLang="en-US" dirty="0" smtClean="0">
                <a:solidFill>
                  <a:schemeClr val="tx1"/>
                </a:solidFill>
                <a:sym typeface="Symbol" pitchFamily="18" charset="2"/>
              </a:rPr>
              <a:t>左移很多位，每移位一位，</a:t>
            </a:r>
            <a:r>
              <a:rPr lang="en-US" altLang="zh-CN" dirty="0" smtClean="0">
                <a:solidFill>
                  <a:schemeClr val="tx1"/>
                </a:solidFill>
                <a:sym typeface="Symbol" pitchFamily="18" charset="2"/>
              </a:rPr>
              <a:t>E3</a:t>
            </a:r>
            <a:r>
              <a:rPr lang="zh-CN" altLang="en-US" dirty="0" smtClean="0">
                <a:solidFill>
                  <a:schemeClr val="tx1"/>
                </a:solidFill>
                <a:sym typeface="Symbol" pitchFamily="18" charset="2"/>
              </a:rPr>
              <a:t>减</a:t>
            </a:r>
            <a:r>
              <a:rPr lang="en-US" altLang="zh-CN" dirty="0" smtClean="0">
                <a:solidFill>
                  <a:schemeClr val="tx1"/>
                </a:solidFill>
                <a:sym typeface="Symbol" pitchFamily="18" charset="2"/>
              </a:rPr>
              <a:t>1</a:t>
            </a:r>
            <a:r>
              <a:rPr lang="en-US" dirty="0">
                <a:solidFill>
                  <a:schemeClr val="tx1"/>
                </a:solidFill>
                <a:sym typeface="Symbol" pitchFamily="18" charset="2"/>
              </a:rPr>
              <a:t> E3 (</a:t>
            </a:r>
            <a:r>
              <a:rPr lang="zh-CN" altLang="en-US" dirty="0" smtClean="0">
                <a:solidFill>
                  <a:schemeClr val="tx1"/>
                </a:solidFill>
                <a:sym typeface="Symbol" pitchFamily="18" charset="2"/>
              </a:rPr>
              <a:t>向下溢出</a:t>
            </a:r>
            <a:r>
              <a:rPr lang="zh-CN" altLang="en-US" dirty="0">
                <a:solidFill>
                  <a:schemeClr val="tx1"/>
                </a:solidFill>
                <a:sym typeface="Symbol" pitchFamily="18" charset="2"/>
              </a:rPr>
              <a:t>检测） </a:t>
            </a:r>
            <a:r>
              <a:rPr lang="zh-CN" altLang="en-US" dirty="0" smtClean="0">
                <a:solidFill>
                  <a:schemeClr val="tx1"/>
                </a:solidFill>
                <a:sym typeface="Symbol" pitchFamily="18" charset="2"/>
              </a:rPr>
              <a:t>。</a:t>
            </a:r>
            <a:endParaRPr lang="en-US"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4: </a:t>
            </a:r>
            <a:r>
              <a:rPr lang="zh-CN" altLang="en-US" sz="2000" dirty="0" smtClean="0">
                <a:solidFill>
                  <a:schemeClr val="tx1"/>
                </a:solidFill>
                <a:sym typeface="Symbol" pitchFamily="18" charset="2"/>
              </a:rPr>
              <a:t>舍入</a:t>
            </a:r>
            <a:r>
              <a:rPr lang="en-US" sz="2000" dirty="0" smtClean="0">
                <a:solidFill>
                  <a:schemeClr val="tx1"/>
                </a:solidFill>
                <a:sym typeface="Symbol" pitchFamily="18" charset="2"/>
              </a:rPr>
              <a:t>F3</a:t>
            </a:r>
            <a:r>
              <a:rPr lang="zh-CN" altLang="en-US" sz="2000" dirty="0" smtClean="0">
                <a:solidFill>
                  <a:schemeClr val="tx1"/>
                </a:solidFill>
                <a:sym typeface="Symbol" pitchFamily="18" charset="2"/>
              </a:rPr>
              <a:t>，如需要，再次规格化</a:t>
            </a:r>
            <a:r>
              <a:rPr lang="en-US" sz="2000" dirty="0" smtClean="0">
                <a:sym typeface="Symbol" pitchFamily="18" charset="2"/>
              </a:rPr>
              <a:t> </a:t>
            </a:r>
            <a:r>
              <a:rPr lang="en-US" sz="2000" dirty="0" smtClean="0">
                <a:solidFill>
                  <a:schemeClr val="tx1"/>
                </a:solidFill>
                <a:sym typeface="Symbol" pitchFamily="18" charset="2"/>
              </a:rPr>
              <a:t>F3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5: </a:t>
            </a:r>
            <a:r>
              <a:rPr lang="zh-CN" altLang="en-US" sz="2000" dirty="0" smtClean="0">
                <a:solidFill>
                  <a:schemeClr val="tx1"/>
                </a:solidFill>
                <a:sym typeface="Symbol" pitchFamily="18" charset="2"/>
              </a:rPr>
              <a:t>隐藏</a:t>
            </a:r>
            <a:r>
              <a:rPr lang="en-US" altLang="zh-CN" sz="2000" dirty="0" smtClean="0">
                <a:solidFill>
                  <a:schemeClr val="tx1"/>
                </a:solidFill>
                <a:sym typeface="Symbol" pitchFamily="18" charset="2"/>
              </a:rPr>
              <a:t>F3</a:t>
            </a:r>
            <a:r>
              <a:rPr lang="zh-CN" altLang="en-US" sz="2000" dirty="0" smtClean="0">
                <a:solidFill>
                  <a:schemeClr val="tx1"/>
                </a:solidFill>
                <a:sym typeface="Symbol" pitchFamily="18" charset="2"/>
              </a:rPr>
              <a:t>的最高有效位，然后存储结果</a:t>
            </a:r>
            <a:endParaRPr lang="en-US" sz="2000" dirty="0">
              <a:solidFill>
                <a:schemeClr val="tx1"/>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97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97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97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97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9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zh-CN" altLang="en-US" dirty="0" smtClean="0"/>
              <a:t>浮点加法的例子</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zh-CN" altLang="en-US" dirty="0" smtClean="0"/>
              <a:t>加法</a:t>
            </a:r>
            <a:endParaRPr lang="en-US" dirty="0"/>
          </a:p>
          <a:p>
            <a:pPr marL="342900" indent="-342900" algn="ctr">
              <a:spcBef>
                <a:spcPct val="40000"/>
              </a:spcBef>
              <a:buFont typeface="Wingdings" pitchFamily="2" charset="2"/>
              <a:buNone/>
            </a:pPr>
            <a:r>
              <a:rPr lang="en-US" dirty="0" smtClean="0">
                <a:sym typeface="Symbol" pitchFamily="18" charset="2"/>
              </a:rPr>
              <a:t>(0.5 = 1.0000  2</a:t>
            </a:r>
            <a:r>
              <a:rPr lang="en-US" baseline="30000" dirty="0" smtClean="0">
                <a:sym typeface="Symbol" pitchFamily="18" charset="2"/>
              </a:rPr>
              <a:t>-1</a:t>
            </a:r>
            <a:r>
              <a:rPr lang="en-US" dirty="0" smtClean="0">
                <a:sym typeface="Symbol" pitchFamily="18" charset="2"/>
              </a:rPr>
              <a:t>) </a:t>
            </a:r>
            <a:r>
              <a:rPr lang="en-US" dirty="0">
                <a:sym typeface="Symbol" pitchFamily="18" charset="2"/>
              </a:rPr>
              <a:t>+ </a:t>
            </a:r>
            <a:r>
              <a:rPr lang="en-US" dirty="0" smtClean="0">
                <a:sym typeface="Symbol" pitchFamily="18" charset="2"/>
              </a:rPr>
              <a:t>(-0.4375 = -1.1100 2</a:t>
            </a:r>
            <a:r>
              <a:rPr lang="en-US" baseline="30000" dirty="0" smtClean="0">
                <a:sym typeface="Symbol" pitchFamily="18" charset="2"/>
              </a:rPr>
              <a:t>-2</a:t>
            </a:r>
            <a:r>
              <a:rPr lang="en-US" dirty="0" smtClean="0">
                <a:sym typeface="Symbol" pitchFamily="18" charset="2"/>
              </a:rPr>
              <a:t>) </a:t>
            </a:r>
            <a:endParaRPr lang="en-US" dirty="0">
              <a:sym typeface="Symbol" pitchFamily="18" charset="2"/>
            </a:endParaRPr>
          </a:p>
        </p:txBody>
      </p:sp>
      <p:sp>
        <p:nvSpPr>
          <p:cNvPr id="929796" name="Rectangle 4"/>
          <p:cNvSpPr>
            <a:spLocks noChangeArrowheads="1"/>
          </p:cNvSpPr>
          <p:nvPr/>
        </p:nvSpPr>
        <p:spPr bwMode="auto">
          <a:xfrm>
            <a:off x="533400" y="1905000"/>
            <a:ext cx="8229600" cy="4329390"/>
          </a:xfrm>
          <a:prstGeom prst="rect">
            <a:avLst/>
          </a:prstGeom>
          <a:noFill/>
          <a:ln w="12700">
            <a:noFill/>
            <a:miter lim="800000"/>
            <a:headEnd/>
            <a:tailEnd/>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0: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1:</a:t>
            </a:r>
          </a:p>
          <a:p>
            <a:pPr marL="742950" lvl="1" indent="-285750">
              <a:lnSpc>
                <a:spcPct val="90000"/>
              </a:lnSpc>
              <a:spcBef>
                <a:spcPct val="40000"/>
              </a:spcBef>
              <a:buClr>
                <a:schemeClr val="accent1"/>
              </a:buClr>
              <a:buSzPct val="75000"/>
            </a:pPr>
            <a:r>
              <a:rPr lang="en-US" sz="2000" dirty="0" smtClean="0">
                <a:solidFill>
                  <a:schemeClr val="tx1"/>
                </a:solidFill>
                <a:sym typeface="Symbol" pitchFamily="18" charset="2"/>
              </a:rPr>
              <a:t>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2:</a:t>
            </a:r>
          </a:p>
          <a:p>
            <a:pPr marL="742950" lvl="1" indent="-285750">
              <a:lnSpc>
                <a:spcPct val="90000"/>
              </a:lnSpc>
              <a:spcBef>
                <a:spcPct val="40000"/>
              </a:spcBef>
              <a:buClr>
                <a:schemeClr val="accent1"/>
              </a:buClr>
              <a:buSzPct val="75000"/>
              <a:buFont typeface="Monotype Sorts" pitchFamily="2" charset="2"/>
              <a:buChar char="l"/>
            </a:pP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pPr>
            <a:r>
              <a:rPr lang="en-US" sz="2000" dirty="0" smtClean="0">
                <a:solidFill>
                  <a:schemeClr val="tx1"/>
                </a:solidFill>
                <a:sym typeface="Symbol" pitchFamily="18" charset="2"/>
              </a:rPr>
              <a:t>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3:</a:t>
            </a:r>
          </a:p>
          <a:p>
            <a:pPr marL="742950" lvl="1" indent="-285750">
              <a:lnSpc>
                <a:spcPct val="90000"/>
              </a:lnSpc>
              <a:spcBef>
                <a:spcPct val="40000"/>
              </a:spcBef>
              <a:buClr>
                <a:schemeClr val="accent1"/>
              </a:buClr>
              <a:buSzPct val="75000"/>
            </a:pPr>
            <a:r>
              <a:rPr lang="en-US" sz="2000" dirty="0" smtClean="0">
                <a:solidFill>
                  <a:schemeClr val="tx1"/>
                </a:solidFill>
                <a:sym typeface="Symbol" pitchFamily="18" charset="2"/>
              </a:rPr>
              <a:t>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4:</a:t>
            </a:r>
          </a:p>
          <a:p>
            <a:pPr marL="742950" lvl="1" indent="-285750">
              <a:lnSpc>
                <a:spcPct val="90000"/>
              </a:lnSpc>
              <a:spcBef>
                <a:spcPct val="40000"/>
              </a:spcBef>
              <a:buClr>
                <a:schemeClr val="accent1"/>
              </a:buClr>
              <a:buSzPct val="75000"/>
            </a:pP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5:</a:t>
            </a:r>
            <a:endParaRPr lang="en-US" sz="2000" dirty="0">
              <a:solidFill>
                <a:schemeClr val="tx1"/>
              </a:solidFill>
              <a:sym typeface="Symbol" pitchFamily="18" charset="2"/>
            </a:endParaRPr>
          </a:p>
        </p:txBody>
      </p:sp>
      <p:sp>
        <p:nvSpPr>
          <p:cNvPr id="5" name="TextBox 4"/>
          <p:cNvSpPr txBox="1"/>
          <p:nvPr/>
        </p:nvSpPr>
        <p:spPr>
          <a:xfrm>
            <a:off x="2438400" y="1824780"/>
            <a:ext cx="1928733" cy="369332"/>
          </a:xfrm>
          <a:prstGeom prst="rect">
            <a:avLst/>
          </a:prstGeom>
          <a:noFill/>
        </p:spPr>
        <p:txBody>
          <a:bodyPr wrap="square" lIns="0" rtlCol="0">
            <a:noAutofit/>
          </a:bodyPr>
          <a:lstStyle/>
          <a:p>
            <a:r>
              <a:rPr lang="zh-CN" altLang="en-US" sz="2000" dirty="0" smtClean="0">
                <a:solidFill>
                  <a:schemeClr val="accent2"/>
                </a:solidFill>
              </a:rPr>
              <a:t>恢复隐藏位</a:t>
            </a:r>
            <a:endParaRPr lang="en-US" sz="2000" dirty="0">
              <a:solidFill>
                <a:schemeClr val="accent2"/>
              </a:solidFill>
            </a:endParaRPr>
          </a:p>
        </p:txBody>
      </p:sp>
      <p:sp>
        <p:nvSpPr>
          <p:cNvPr id="6" name="TextBox 5"/>
          <p:cNvSpPr txBox="1"/>
          <p:nvPr/>
        </p:nvSpPr>
        <p:spPr>
          <a:xfrm>
            <a:off x="2362201" y="2209800"/>
            <a:ext cx="6553200" cy="400110"/>
          </a:xfrm>
          <a:prstGeom prst="rect">
            <a:avLst/>
          </a:prstGeom>
          <a:noFill/>
        </p:spPr>
        <p:txBody>
          <a:bodyPr wrap="square" rtlCol="0">
            <a:spAutoFit/>
          </a:bodyPr>
          <a:lstStyle/>
          <a:p>
            <a:r>
              <a:rPr lang="zh-CN" altLang="en-US" sz="2000" dirty="0" smtClean="0">
                <a:solidFill>
                  <a:schemeClr val="accent2"/>
                </a:solidFill>
              </a:rPr>
              <a:t>移动尾数</a:t>
            </a:r>
            <a:r>
              <a:rPr lang="en-US" sz="2000" dirty="0">
                <a:solidFill>
                  <a:schemeClr val="accent2"/>
                </a:solidFill>
              </a:rPr>
              <a:t>(1.1100) </a:t>
            </a:r>
            <a:r>
              <a:rPr lang="zh-CN" altLang="en-US" sz="2000" dirty="0" smtClean="0">
                <a:solidFill>
                  <a:schemeClr val="accent2"/>
                </a:solidFill>
              </a:rPr>
              <a:t>，向高阶数对齐</a:t>
            </a:r>
            <a:endParaRPr lang="en-US" sz="2000" dirty="0">
              <a:solidFill>
                <a:schemeClr val="accent2"/>
              </a:solidFill>
            </a:endParaRPr>
          </a:p>
        </p:txBody>
      </p:sp>
      <p:sp>
        <p:nvSpPr>
          <p:cNvPr id="7" name="TextBox 6"/>
          <p:cNvSpPr txBox="1"/>
          <p:nvPr/>
        </p:nvSpPr>
        <p:spPr>
          <a:xfrm>
            <a:off x="2362200" y="3048000"/>
            <a:ext cx="6553200" cy="1015663"/>
          </a:xfrm>
          <a:prstGeom prst="rect">
            <a:avLst/>
          </a:prstGeom>
          <a:noFill/>
        </p:spPr>
        <p:txBody>
          <a:bodyPr wrap="square" rtlCol="0">
            <a:spAutoFit/>
          </a:bodyPr>
          <a:lstStyle/>
          <a:p>
            <a:r>
              <a:rPr lang="zh-CN" altLang="en-US" sz="2000" dirty="0" smtClean="0">
                <a:solidFill>
                  <a:schemeClr val="accent2"/>
                </a:solidFill>
              </a:rPr>
              <a:t>尾数相加</a:t>
            </a:r>
            <a:endParaRPr lang="en-US" altLang="zh-CN" sz="2000" dirty="0" smtClean="0">
              <a:solidFill>
                <a:schemeClr val="accent2"/>
              </a:solidFill>
            </a:endParaRPr>
          </a:p>
          <a:p>
            <a:r>
              <a:rPr lang="en-US" sz="2000" dirty="0" smtClean="0">
                <a:solidFill>
                  <a:schemeClr val="accent2"/>
                </a:solidFill>
              </a:rPr>
              <a:t>	1.0000 + (-0.111) = 1.0000 – 0.111 = 0.001</a:t>
            </a:r>
          </a:p>
          <a:p>
            <a:endParaRPr lang="en-US" sz="2000" dirty="0">
              <a:solidFill>
                <a:schemeClr val="accent2"/>
              </a:solidFill>
            </a:endParaRPr>
          </a:p>
        </p:txBody>
      </p:sp>
      <p:sp>
        <p:nvSpPr>
          <p:cNvPr id="8" name="TextBox 7"/>
          <p:cNvSpPr txBox="1"/>
          <p:nvPr/>
        </p:nvSpPr>
        <p:spPr>
          <a:xfrm>
            <a:off x="2286000" y="4191000"/>
            <a:ext cx="6858000" cy="707886"/>
          </a:xfrm>
          <a:prstGeom prst="rect">
            <a:avLst/>
          </a:prstGeom>
          <a:noFill/>
        </p:spPr>
        <p:txBody>
          <a:bodyPr wrap="square" rtlCol="0">
            <a:spAutoFit/>
          </a:bodyPr>
          <a:lstStyle/>
          <a:p>
            <a:r>
              <a:rPr lang="zh-CN" altLang="en-US" sz="2000" dirty="0" smtClean="0">
                <a:solidFill>
                  <a:schemeClr val="accent2"/>
                </a:solidFill>
              </a:rPr>
              <a:t>规格化和，检查向上</a:t>
            </a:r>
            <a:r>
              <a:rPr lang="en-US" altLang="zh-CN" sz="2000" dirty="0" smtClean="0">
                <a:solidFill>
                  <a:schemeClr val="accent2"/>
                </a:solidFill>
              </a:rPr>
              <a:t>/</a:t>
            </a:r>
            <a:r>
              <a:rPr lang="zh-CN" altLang="en-US" sz="2000" dirty="0" smtClean="0">
                <a:solidFill>
                  <a:schemeClr val="accent2"/>
                </a:solidFill>
              </a:rPr>
              <a:t>下溢出</a:t>
            </a:r>
            <a:endParaRPr lang="en-US" sz="2000" dirty="0" smtClean="0">
              <a:solidFill>
                <a:schemeClr val="accent2"/>
              </a:solidFill>
            </a:endParaRPr>
          </a:p>
          <a:p>
            <a:r>
              <a:rPr lang="en-US" sz="2000" dirty="0" smtClean="0">
                <a:solidFill>
                  <a:schemeClr val="accent2"/>
                </a:solidFill>
              </a:rPr>
              <a:t>	0.001 x 2</a:t>
            </a:r>
            <a:r>
              <a:rPr lang="en-US" sz="2000" baseline="30000" dirty="0" smtClean="0">
                <a:solidFill>
                  <a:schemeClr val="accent2"/>
                </a:solidFill>
              </a:rPr>
              <a:t>-1</a:t>
            </a:r>
            <a:r>
              <a:rPr lang="en-US" sz="2000" dirty="0" smtClean="0">
                <a:solidFill>
                  <a:schemeClr val="accent2"/>
                </a:solidFill>
              </a:rPr>
              <a:t> = 0.010 x 2</a:t>
            </a:r>
            <a:r>
              <a:rPr lang="en-US" sz="2000" baseline="30000" dirty="0" smtClean="0">
                <a:solidFill>
                  <a:schemeClr val="accent2"/>
                </a:solidFill>
              </a:rPr>
              <a:t>-2</a:t>
            </a:r>
            <a:r>
              <a:rPr lang="en-US" sz="2000" dirty="0" smtClean="0">
                <a:solidFill>
                  <a:schemeClr val="accent2"/>
                </a:solidFill>
              </a:rPr>
              <a:t> = .. =  1.000 x 2</a:t>
            </a:r>
            <a:r>
              <a:rPr lang="en-US" sz="2000" baseline="30000" dirty="0" smtClean="0">
                <a:solidFill>
                  <a:schemeClr val="accent2"/>
                </a:solidFill>
              </a:rPr>
              <a:t>-4</a:t>
            </a:r>
            <a:endParaRPr lang="en-US" sz="2000" baseline="30000" dirty="0">
              <a:solidFill>
                <a:schemeClr val="accent2"/>
              </a:solidFill>
            </a:endParaRPr>
          </a:p>
        </p:txBody>
      </p:sp>
      <p:sp>
        <p:nvSpPr>
          <p:cNvPr id="9" name="TextBox 8"/>
          <p:cNvSpPr txBox="1"/>
          <p:nvPr/>
        </p:nvSpPr>
        <p:spPr>
          <a:xfrm>
            <a:off x="2286000" y="5029200"/>
            <a:ext cx="6553200" cy="400110"/>
          </a:xfrm>
          <a:prstGeom prst="rect">
            <a:avLst/>
          </a:prstGeom>
          <a:noFill/>
        </p:spPr>
        <p:txBody>
          <a:bodyPr wrap="square" rtlCol="0">
            <a:spAutoFit/>
          </a:bodyPr>
          <a:lstStyle/>
          <a:p>
            <a:r>
              <a:rPr lang="zh-CN" altLang="en-US" sz="2000" dirty="0" smtClean="0">
                <a:solidFill>
                  <a:schemeClr val="accent2"/>
                </a:solidFill>
              </a:rPr>
              <a:t>已经舍入了</a:t>
            </a:r>
            <a:endParaRPr lang="en-US" sz="2000" dirty="0" smtClean="0">
              <a:solidFill>
                <a:schemeClr val="accent2"/>
              </a:solidFill>
            </a:endParaRPr>
          </a:p>
        </p:txBody>
      </p:sp>
      <p:sp>
        <p:nvSpPr>
          <p:cNvPr id="10" name="TextBox 9"/>
          <p:cNvSpPr txBox="1"/>
          <p:nvPr/>
        </p:nvSpPr>
        <p:spPr>
          <a:xfrm>
            <a:off x="2362200" y="5791200"/>
            <a:ext cx="6553200" cy="400110"/>
          </a:xfrm>
          <a:prstGeom prst="rect">
            <a:avLst/>
          </a:prstGeom>
          <a:noFill/>
        </p:spPr>
        <p:txBody>
          <a:bodyPr wrap="square" rtlCol="0">
            <a:spAutoFit/>
          </a:bodyPr>
          <a:lstStyle/>
          <a:p>
            <a:r>
              <a:rPr lang="zh-CN" altLang="en-US" sz="2000" dirty="0">
                <a:solidFill>
                  <a:schemeClr val="accent2"/>
                </a:solidFill>
                <a:sym typeface="Symbol" pitchFamily="18" charset="2"/>
              </a:rPr>
              <a:t>隐藏最高有效位，然后存储结果</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zh-CN" altLang="en-US" dirty="0" smtClean="0"/>
              <a:t>浮点乘法</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zh-CN" altLang="en-US" dirty="0" smtClean="0"/>
              <a:t>乘法</a:t>
            </a:r>
            <a:endParaRPr lang="en-US" dirty="0"/>
          </a:p>
          <a:p>
            <a:pPr marL="342900" indent="-342900" algn="ctr">
              <a:spcBef>
                <a:spcPct val="40000"/>
              </a:spcBef>
              <a:buFont typeface="Wingdings" pitchFamily="2" charset="2"/>
              <a:buNone/>
            </a:pPr>
            <a:r>
              <a:rPr lang="en-US" dirty="0">
                <a:sym typeface="Symbol" pitchFamily="18" charset="2"/>
              </a:rPr>
              <a:t>(</a:t>
            </a:r>
            <a:r>
              <a:rPr lang="en-US" b="1" dirty="0">
                <a:sym typeface="Symbol" pitchFamily="18" charset="2"/>
              </a:rPr>
              <a:t></a:t>
            </a:r>
            <a:r>
              <a:rPr lang="en-US" dirty="0">
                <a:sym typeface="Symbol" pitchFamily="18" charset="2"/>
              </a:rPr>
              <a:t>F1 </a:t>
            </a:r>
            <a:r>
              <a:rPr lang="en-US" b="1" dirty="0">
                <a:sym typeface="Symbol" pitchFamily="18" charset="2"/>
              </a:rPr>
              <a:t></a:t>
            </a:r>
            <a:r>
              <a:rPr lang="en-US" dirty="0">
                <a:sym typeface="Symbol" pitchFamily="18" charset="2"/>
              </a:rPr>
              <a:t> 2</a:t>
            </a:r>
            <a:r>
              <a:rPr lang="en-US" baseline="30000" dirty="0">
                <a:sym typeface="Symbol" pitchFamily="18" charset="2"/>
              </a:rPr>
              <a:t>E1</a:t>
            </a:r>
            <a:r>
              <a:rPr lang="en-US" dirty="0">
                <a:sym typeface="Symbol" pitchFamily="18" charset="2"/>
              </a:rPr>
              <a:t>) </a:t>
            </a:r>
            <a:r>
              <a:rPr lang="en-US" dirty="0" smtClean="0">
                <a:sym typeface="Symbol" pitchFamily="18" charset="2"/>
              </a:rPr>
              <a:t>x </a:t>
            </a:r>
            <a:r>
              <a:rPr lang="en-US" dirty="0">
                <a:sym typeface="Symbol" pitchFamily="18" charset="2"/>
              </a:rPr>
              <a:t>(</a:t>
            </a:r>
            <a:r>
              <a:rPr lang="en-US" b="1" dirty="0">
                <a:sym typeface="Symbol" pitchFamily="18" charset="2"/>
              </a:rPr>
              <a:t></a:t>
            </a:r>
            <a:r>
              <a:rPr lang="en-US" dirty="0">
                <a:sym typeface="Symbol" pitchFamily="18" charset="2"/>
              </a:rPr>
              <a:t>F2 </a:t>
            </a:r>
            <a:r>
              <a:rPr lang="en-US" b="1" dirty="0">
                <a:sym typeface="Symbol" pitchFamily="18" charset="2"/>
              </a:rPr>
              <a:t></a:t>
            </a:r>
            <a:r>
              <a:rPr lang="en-US" dirty="0">
                <a:sym typeface="Symbol" pitchFamily="18" charset="2"/>
              </a:rPr>
              <a:t> 2</a:t>
            </a:r>
            <a:r>
              <a:rPr lang="en-US" baseline="30000" dirty="0">
                <a:sym typeface="Symbol" pitchFamily="18" charset="2"/>
              </a:rPr>
              <a:t>E2</a:t>
            </a:r>
            <a:r>
              <a:rPr lang="en-US" dirty="0">
                <a:sym typeface="Symbol" pitchFamily="18" charset="2"/>
              </a:rPr>
              <a:t>) = </a:t>
            </a:r>
            <a:r>
              <a:rPr lang="en-US" b="1" dirty="0">
                <a:sym typeface="Symbol" pitchFamily="18" charset="2"/>
              </a:rPr>
              <a:t></a:t>
            </a:r>
            <a:r>
              <a:rPr lang="en-US" dirty="0">
                <a:sym typeface="Symbol" pitchFamily="18" charset="2"/>
              </a:rPr>
              <a:t>F3 </a:t>
            </a:r>
            <a:r>
              <a:rPr lang="en-US" b="1" dirty="0">
                <a:sym typeface="Symbol" pitchFamily="18" charset="2"/>
              </a:rPr>
              <a:t></a:t>
            </a:r>
            <a:r>
              <a:rPr lang="en-US" dirty="0">
                <a:sym typeface="Symbol" pitchFamily="18" charset="2"/>
              </a:rPr>
              <a:t> 2</a:t>
            </a:r>
            <a:r>
              <a:rPr lang="en-US" baseline="30000" dirty="0">
                <a:sym typeface="Symbol" pitchFamily="18" charset="2"/>
              </a:rPr>
              <a:t>E3</a:t>
            </a:r>
            <a:endParaRPr lang="en-US" dirty="0">
              <a:sym typeface="Symbol" pitchFamily="18" charset="2"/>
            </a:endParaRPr>
          </a:p>
        </p:txBody>
      </p:sp>
      <p:sp>
        <p:nvSpPr>
          <p:cNvPr id="929796" name="Rectangle 4"/>
          <p:cNvSpPr>
            <a:spLocks noChangeArrowheads="1"/>
          </p:cNvSpPr>
          <p:nvPr/>
        </p:nvSpPr>
        <p:spPr bwMode="auto">
          <a:xfrm>
            <a:off x="533400" y="1905000"/>
            <a:ext cx="8229600" cy="3049040"/>
          </a:xfrm>
          <a:prstGeom prst="rect">
            <a:avLst/>
          </a:prstGeom>
          <a:noFill/>
          <a:ln w="12700">
            <a:noFill/>
            <a:miter lim="800000"/>
            <a:headEnd/>
            <a:tailEnd/>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0:</a:t>
            </a:r>
            <a:r>
              <a:rPr lang="zh-CN" altLang="en-US" sz="2000" dirty="0">
                <a:solidFill>
                  <a:srgbClr val="FF0000"/>
                </a:solidFill>
                <a:sym typeface="Symbol" pitchFamily="18" charset="2"/>
              </a:rPr>
              <a:t>恢复</a:t>
            </a:r>
            <a:r>
              <a:rPr lang="en-US" sz="2000" dirty="0">
                <a:solidFill>
                  <a:schemeClr val="tx1"/>
                </a:solidFill>
                <a:sym typeface="Symbol" pitchFamily="18" charset="2"/>
              </a:rPr>
              <a:t>F1 </a:t>
            </a:r>
            <a:r>
              <a:rPr lang="zh-CN" altLang="en-US" sz="2000" dirty="0">
                <a:solidFill>
                  <a:schemeClr val="tx1"/>
                </a:solidFill>
                <a:sym typeface="Symbol" pitchFamily="18" charset="2"/>
              </a:rPr>
              <a:t>和</a:t>
            </a:r>
            <a:r>
              <a:rPr lang="en-US" sz="2000" dirty="0">
                <a:solidFill>
                  <a:schemeClr val="tx1"/>
                </a:solidFill>
                <a:sym typeface="Symbol" pitchFamily="18" charset="2"/>
              </a:rPr>
              <a:t>F2</a:t>
            </a:r>
            <a:r>
              <a:rPr lang="zh-CN" altLang="en-US" sz="2000" dirty="0">
                <a:solidFill>
                  <a:schemeClr val="tx1"/>
                </a:solidFill>
                <a:sym typeface="Symbol" pitchFamily="18" charset="2"/>
              </a:rPr>
              <a:t>中的隐藏位</a:t>
            </a:r>
            <a:endParaRPr lang="en-US" sz="2000" dirty="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1: </a:t>
            </a:r>
            <a:r>
              <a:rPr lang="zh-CN" altLang="en-US" sz="2000" dirty="0" smtClean="0">
                <a:solidFill>
                  <a:schemeClr val="tx1"/>
                </a:solidFill>
                <a:sym typeface="Symbol" pitchFamily="18" charset="2"/>
              </a:rPr>
              <a:t>阶数相加，确定乘积的符号（取决于尾数的最高有效位）</a:t>
            </a: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2: </a:t>
            </a:r>
            <a:r>
              <a:rPr lang="zh-CN" altLang="en-US" sz="2000" dirty="0" smtClean="0">
                <a:solidFill>
                  <a:schemeClr val="tx1"/>
                </a:solidFill>
                <a:sym typeface="Symbol" pitchFamily="18" charset="2"/>
              </a:rPr>
              <a:t>将</a:t>
            </a:r>
            <a:r>
              <a:rPr lang="en-US" sz="2000" dirty="0" smtClean="0">
                <a:sym typeface="Symbol" pitchFamily="18" charset="2"/>
              </a:rPr>
              <a:t> </a:t>
            </a:r>
            <a:r>
              <a:rPr lang="en-US" sz="2000" dirty="0" smtClean="0">
                <a:solidFill>
                  <a:schemeClr val="tx1"/>
                </a:solidFill>
                <a:sym typeface="Symbol" pitchFamily="18" charset="2"/>
              </a:rPr>
              <a:t>F1 </a:t>
            </a:r>
            <a:r>
              <a:rPr lang="zh-CN" altLang="en-US" sz="2000" dirty="0" smtClean="0">
                <a:solidFill>
                  <a:schemeClr val="tx1"/>
                </a:solidFill>
                <a:sym typeface="Symbol" pitchFamily="18" charset="2"/>
              </a:rPr>
              <a:t>和</a:t>
            </a:r>
            <a:r>
              <a:rPr lang="en-US" sz="2000" dirty="0" smtClean="0">
                <a:solidFill>
                  <a:schemeClr val="tx1"/>
                </a:solidFill>
                <a:sym typeface="Symbol" pitchFamily="18" charset="2"/>
              </a:rPr>
              <a:t> F2 </a:t>
            </a:r>
            <a:r>
              <a:rPr lang="zh-CN" altLang="en-US" sz="2000" dirty="0">
                <a:solidFill>
                  <a:schemeClr val="tx1"/>
                </a:solidFill>
                <a:sym typeface="Symbol" pitchFamily="18" charset="2"/>
              </a:rPr>
              <a:t>相</a:t>
            </a:r>
            <a:r>
              <a:rPr lang="zh-CN" altLang="en-US" sz="2000" dirty="0" smtClean="0">
                <a:solidFill>
                  <a:schemeClr val="tx1"/>
                </a:solidFill>
                <a:sym typeface="Symbol" pitchFamily="18" charset="2"/>
              </a:rPr>
              <a:t>乘得到双精度的</a:t>
            </a:r>
            <a:r>
              <a:rPr lang="en-US" sz="2000" dirty="0" smtClean="0">
                <a:solidFill>
                  <a:schemeClr val="tx1"/>
                </a:solidFill>
                <a:sym typeface="Symbol" pitchFamily="18" charset="2"/>
              </a:rPr>
              <a:t> F3</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3: </a:t>
            </a:r>
            <a:r>
              <a:rPr lang="zh-CN" altLang="en-US" sz="2000" dirty="0" smtClean="0">
                <a:solidFill>
                  <a:schemeClr val="tx1"/>
                </a:solidFill>
                <a:sym typeface="Symbol" pitchFamily="18" charset="2"/>
              </a:rPr>
              <a:t>规格化</a:t>
            </a:r>
            <a:r>
              <a:rPr lang="en-US" sz="2000" dirty="0" smtClean="0">
                <a:sym typeface="Symbol" pitchFamily="18" charset="2"/>
              </a:rPr>
              <a:t> </a:t>
            </a:r>
            <a:r>
              <a:rPr lang="en-US" sz="2000" dirty="0" smtClean="0">
                <a:solidFill>
                  <a:schemeClr val="tx1"/>
                </a:solidFill>
                <a:sym typeface="Symbol" pitchFamily="18" charset="2"/>
              </a:rPr>
              <a:t>F3 (so it is in the form 1.XXXXX …)</a:t>
            </a:r>
          </a:p>
          <a:p>
            <a:pPr marL="1143000" lvl="2" indent="-228600">
              <a:lnSpc>
                <a:spcPct val="90000"/>
              </a:lnSpc>
              <a:spcBef>
                <a:spcPct val="40000"/>
              </a:spcBef>
              <a:buClr>
                <a:schemeClr val="accent1"/>
              </a:buClr>
              <a:buSzPct val="100000"/>
              <a:buFontTx/>
              <a:buChar char="-"/>
            </a:pPr>
            <a:r>
              <a:rPr lang="zh-CN" altLang="en-US" dirty="0" smtClean="0">
                <a:solidFill>
                  <a:schemeClr val="tx1"/>
                </a:solidFill>
                <a:sym typeface="Symbol" pitchFamily="18" charset="2"/>
              </a:rPr>
              <a:t>由于</a:t>
            </a:r>
            <a:r>
              <a:rPr lang="en-US" dirty="0">
                <a:solidFill>
                  <a:schemeClr val="tx1"/>
                </a:solidFill>
                <a:sym typeface="Symbol" pitchFamily="18" charset="2"/>
              </a:rPr>
              <a:t>F1 </a:t>
            </a:r>
            <a:r>
              <a:rPr lang="zh-CN" altLang="en-US" dirty="0" smtClean="0">
                <a:solidFill>
                  <a:schemeClr val="tx1"/>
                </a:solidFill>
                <a:sym typeface="Symbol" pitchFamily="18" charset="2"/>
              </a:rPr>
              <a:t>和</a:t>
            </a:r>
            <a:r>
              <a:rPr lang="en-US" dirty="0" smtClean="0">
                <a:solidFill>
                  <a:schemeClr val="tx1"/>
                </a:solidFill>
                <a:sym typeface="Symbol" pitchFamily="18" charset="2"/>
              </a:rPr>
              <a:t>F2 </a:t>
            </a:r>
            <a:r>
              <a:rPr lang="zh-CN" altLang="en-US" dirty="0" smtClean="0">
                <a:solidFill>
                  <a:schemeClr val="tx1"/>
                </a:solidFill>
                <a:sym typeface="Symbol" pitchFamily="18" charset="2"/>
              </a:rPr>
              <a:t>是规格化的数</a:t>
            </a:r>
            <a:r>
              <a:rPr lang="en-US" dirty="0" smtClean="0">
                <a:solidFill>
                  <a:schemeClr val="tx1"/>
                </a:solidFill>
                <a:sym typeface="Symbol" pitchFamily="18" charset="2"/>
              </a:rPr>
              <a:t>  F3 [1,4) </a:t>
            </a:r>
            <a:r>
              <a:rPr lang="zh-CN" altLang="en-US" dirty="0">
                <a:solidFill>
                  <a:schemeClr val="tx1"/>
                </a:solidFill>
                <a:sym typeface="Symbol" pitchFamily="18" charset="2"/>
              </a:rPr>
              <a:t>右移</a:t>
            </a:r>
            <a:r>
              <a:rPr lang="en-US" dirty="0">
                <a:solidFill>
                  <a:schemeClr val="tx1"/>
                </a:solidFill>
                <a:sym typeface="Symbol" pitchFamily="18" charset="2"/>
              </a:rPr>
              <a:t>F3 </a:t>
            </a:r>
            <a:r>
              <a:rPr lang="zh-CN" altLang="en-US" dirty="0">
                <a:solidFill>
                  <a:schemeClr val="tx1"/>
                </a:solidFill>
                <a:sym typeface="Symbol" pitchFamily="18" charset="2"/>
              </a:rPr>
              <a:t>一位并增加</a:t>
            </a:r>
            <a:r>
              <a:rPr lang="en-US" dirty="0" smtClean="0">
                <a:solidFill>
                  <a:schemeClr val="tx1"/>
                </a:solidFill>
                <a:sym typeface="Symbol" pitchFamily="18" charset="2"/>
              </a:rPr>
              <a:t>E3</a:t>
            </a:r>
          </a:p>
          <a:p>
            <a:pPr marL="1143000" lvl="2" indent="-228600">
              <a:lnSpc>
                <a:spcPct val="90000"/>
              </a:lnSpc>
              <a:spcBef>
                <a:spcPct val="40000"/>
              </a:spcBef>
              <a:buClr>
                <a:schemeClr val="accent1"/>
              </a:buClr>
              <a:buSzPct val="100000"/>
              <a:buFontTx/>
              <a:buChar char="-"/>
            </a:pPr>
            <a:r>
              <a:rPr lang="zh-CN" altLang="en-US" dirty="0" smtClean="0">
                <a:solidFill>
                  <a:schemeClr val="tx1"/>
                </a:solidFill>
                <a:sym typeface="Symbol" pitchFamily="18" charset="2"/>
              </a:rPr>
              <a:t>向上</a:t>
            </a:r>
            <a:r>
              <a:rPr lang="zh-CN" altLang="en-US" dirty="0">
                <a:solidFill>
                  <a:schemeClr val="tx1"/>
                </a:solidFill>
                <a:sym typeface="Symbol" pitchFamily="18" charset="2"/>
              </a:rPr>
              <a:t>溢出检测</a:t>
            </a:r>
            <a:endParaRPr lang="en-US" altLang="zh-CN" dirty="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4:</a:t>
            </a:r>
            <a:r>
              <a:rPr lang="zh-CN" altLang="en-US" sz="2000" dirty="0">
                <a:solidFill>
                  <a:schemeClr val="tx1"/>
                </a:solidFill>
                <a:sym typeface="Symbol" pitchFamily="18" charset="2"/>
              </a:rPr>
              <a:t>舍入</a:t>
            </a:r>
            <a:r>
              <a:rPr lang="en-US" sz="2000" dirty="0">
                <a:solidFill>
                  <a:schemeClr val="tx1"/>
                </a:solidFill>
                <a:sym typeface="Symbol" pitchFamily="18" charset="2"/>
              </a:rPr>
              <a:t>F3</a:t>
            </a:r>
            <a:r>
              <a:rPr lang="zh-CN" altLang="en-US" sz="2000" dirty="0">
                <a:solidFill>
                  <a:schemeClr val="tx1"/>
                </a:solidFill>
                <a:sym typeface="Symbol" pitchFamily="18" charset="2"/>
              </a:rPr>
              <a:t>，如需要，再次规格化</a:t>
            </a:r>
            <a:r>
              <a:rPr lang="en-US" sz="2000" dirty="0">
                <a:sym typeface="Symbol" pitchFamily="18" charset="2"/>
              </a:rPr>
              <a:t> </a:t>
            </a:r>
            <a:r>
              <a:rPr lang="en-US" sz="2000" dirty="0">
                <a:solidFill>
                  <a:schemeClr val="tx1"/>
                </a:solidFill>
                <a:sym typeface="Symbol" pitchFamily="18" charset="2"/>
              </a:rPr>
              <a:t>F3 </a:t>
            </a:r>
          </a:p>
          <a:p>
            <a:pPr marL="742950" lvl="1" indent="-285750">
              <a:lnSpc>
                <a:spcPct val="90000"/>
              </a:lnSpc>
              <a:spcBef>
                <a:spcPct val="40000"/>
              </a:spcBef>
              <a:buClr>
                <a:schemeClr val="accent1"/>
              </a:buClr>
              <a:buSzPct val="75000"/>
              <a:buFont typeface="Monotype Sorts" pitchFamily="2" charset="2"/>
              <a:buChar char="l"/>
            </a:pPr>
            <a:r>
              <a:rPr lang="en-US" sz="2000" dirty="0">
                <a:solidFill>
                  <a:schemeClr val="tx1"/>
                </a:solidFill>
                <a:sym typeface="Symbol" pitchFamily="18" charset="2"/>
              </a:rPr>
              <a:t>Step 5: </a:t>
            </a:r>
            <a:r>
              <a:rPr lang="zh-CN" altLang="en-US" sz="2000" dirty="0">
                <a:solidFill>
                  <a:schemeClr val="tx1"/>
                </a:solidFill>
                <a:sym typeface="Symbol" pitchFamily="18" charset="2"/>
              </a:rPr>
              <a:t>隐藏</a:t>
            </a:r>
            <a:r>
              <a:rPr lang="en-US" altLang="zh-CN" sz="2000" dirty="0">
                <a:solidFill>
                  <a:schemeClr val="tx1"/>
                </a:solidFill>
                <a:sym typeface="Symbol" pitchFamily="18" charset="2"/>
              </a:rPr>
              <a:t>F3</a:t>
            </a:r>
            <a:r>
              <a:rPr lang="zh-CN" altLang="en-US" sz="2000" dirty="0">
                <a:solidFill>
                  <a:schemeClr val="tx1"/>
                </a:solidFill>
                <a:sym typeface="Symbol" pitchFamily="18" charset="2"/>
              </a:rPr>
              <a:t>的最高有效位，然后存储结果</a:t>
            </a:r>
            <a:endParaRPr lang="en-US" sz="2000" dirty="0">
              <a:solidFill>
                <a:schemeClr val="tx1"/>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97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97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97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97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9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lstStyle/>
          <a:p>
            <a:r>
              <a:rPr lang="zh-CN" altLang="en-US" dirty="0" smtClean="0"/>
              <a:t>浮点乘法的例子</a:t>
            </a:r>
            <a:endParaRPr lang="en-US" dirty="0"/>
          </a:p>
        </p:txBody>
      </p:sp>
      <p:sp>
        <p:nvSpPr>
          <p:cNvPr id="929795" name="Rectangle 3"/>
          <p:cNvSpPr>
            <a:spLocks noGrp="1" noChangeArrowheads="1"/>
          </p:cNvSpPr>
          <p:nvPr>
            <p:ph type="body" idx="1"/>
          </p:nvPr>
        </p:nvSpPr>
        <p:spPr>
          <a:xfrm>
            <a:off x="533400" y="914400"/>
            <a:ext cx="8229600" cy="863826"/>
          </a:xfrm>
        </p:spPr>
        <p:txBody>
          <a:bodyPr/>
          <a:lstStyle/>
          <a:p>
            <a:pPr marL="342900" indent="-342900">
              <a:spcBef>
                <a:spcPct val="40000"/>
              </a:spcBef>
            </a:pPr>
            <a:r>
              <a:rPr lang="zh-CN" altLang="en-US" dirty="0" smtClean="0"/>
              <a:t>乘法</a:t>
            </a:r>
            <a:endParaRPr lang="en-US" dirty="0"/>
          </a:p>
          <a:p>
            <a:pPr marL="342900" indent="-342900" algn="ctr">
              <a:spcBef>
                <a:spcPct val="40000"/>
              </a:spcBef>
              <a:buFont typeface="Wingdings" pitchFamily="2" charset="2"/>
              <a:buNone/>
            </a:pPr>
            <a:r>
              <a:rPr lang="en-US" dirty="0" smtClean="0">
                <a:sym typeface="Symbol" pitchFamily="18" charset="2"/>
              </a:rPr>
              <a:t>(0.5 = 1.0000  2</a:t>
            </a:r>
            <a:r>
              <a:rPr lang="en-US" baseline="30000" dirty="0" smtClean="0">
                <a:sym typeface="Symbol" pitchFamily="18" charset="2"/>
              </a:rPr>
              <a:t>-1</a:t>
            </a:r>
            <a:r>
              <a:rPr lang="en-US" dirty="0" smtClean="0">
                <a:sym typeface="Symbol" pitchFamily="18" charset="2"/>
              </a:rPr>
              <a:t>) x (-0.4375 = -1.1100 2</a:t>
            </a:r>
            <a:r>
              <a:rPr lang="en-US" baseline="30000" dirty="0" smtClean="0">
                <a:sym typeface="Symbol" pitchFamily="18" charset="2"/>
              </a:rPr>
              <a:t>-2</a:t>
            </a:r>
            <a:r>
              <a:rPr lang="en-US" dirty="0" smtClean="0">
                <a:sym typeface="Symbol" pitchFamily="18" charset="2"/>
              </a:rPr>
              <a:t>) </a:t>
            </a:r>
            <a:endParaRPr lang="en-US" dirty="0">
              <a:sym typeface="Symbol" pitchFamily="18" charset="2"/>
            </a:endParaRPr>
          </a:p>
        </p:txBody>
      </p:sp>
      <p:sp>
        <p:nvSpPr>
          <p:cNvPr id="929796" name="Rectangle 4"/>
          <p:cNvSpPr>
            <a:spLocks noChangeArrowheads="1"/>
          </p:cNvSpPr>
          <p:nvPr/>
        </p:nvSpPr>
        <p:spPr bwMode="auto">
          <a:xfrm>
            <a:off x="533400" y="1905000"/>
            <a:ext cx="8229600" cy="4329390"/>
          </a:xfrm>
          <a:prstGeom prst="rect">
            <a:avLst/>
          </a:prstGeom>
          <a:noFill/>
          <a:ln w="12700">
            <a:noFill/>
            <a:miter lim="800000"/>
            <a:headEnd/>
            <a:tailEnd/>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0: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1:</a:t>
            </a:r>
          </a:p>
          <a:p>
            <a:pPr marL="742950" lvl="1" indent="-285750">
              <a:lnSpc>
                <a:spcPct val="90000"/>
              </a:lnSpc>
              <a:spcBef>
                <a:spcPct val="40000"/>
              </a:spcBef>
              <a:buClr>
                <a:schemeClr val="accent1"/>
              </a:buClr>
              <a:buSzPct val="75000"/>
            </a:pPr>
            <a:r>
              <a:rPr lang="en-US" sz="2000" dirty="0" smtClean="0">
                <a:solidFill>
                  <a:schemeClr val="tx1"/>
                </a:solidFill>
                <a:sym typeface="Symbol" pitchFamily="18" charset="2"/>
              </a:rPr>
              <a:t> </a:t>
            </a:r>
          </a:p>
          <a:p>
            <a:pPr marL="742950" lvl="1" indent="-285750">
              <a:lnSpc>
                <a:spcPct val="90000"/>
              </a:lnSpc>
              <a:spcBef>
                <a:spcPct val="40000"/>
              </a:spcBef>
              <a:buClr>
                <a:schemeClr val="accent1"/>
              </a:buClr>
              <a:buSzPct val="75000"/>
            </a:pP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2:</a:t>
            </a:r>
          </a:p>
          <a:p>
            <a:pPr marL="742950" lvl="1" indent="-285750">
              <a:lnSpc>
                <a:spcPct val="90000"/>
              </a:lnSpc>
              <a:spcBef>
                <a:spcPct val="40000"/>
              </a:spcBef>
              <a:buClr>
                <a:schemeClr val="accent1"/>
              </a:buClr>
              <a:buSzPct val="75000"/>
            </a:pP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3:</a:t>
            </a:r>
          </a:p>
          <a:p>
            <a:pPr marL="742950" lvl="1" indent="-285750">
              <a:lnSpc>
                <a:spcPct val="90000"/>
              </a:lnSpc>
              <a:spcBef>
                <a:spcPct val="40000"/>
              </a:spcBef>
              <a:buClr>
                <a:schemeClr val="accent1"/>
              </a:buClr>
              <a:buSzPct val="75000"/>
            </a:pPr>
            <a:r>
              <a:rPr lang="en-US" sz="2000" dirty="0" smtClean="0">
                <a:solidFill>
                  <a:schemeClr val="tx1"/>
                </a:solidFill>
                <a:sym typeface="Symbol" pitchFamily="18" charset="2"/>
              </a:rPr>
              <a:t> </a:t>
            </a: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4:</a:t>
            </a:r>
          </a:p>
          <a:p>
            <a:pPr marL="742950" lvl="1" indent="-285750">
              <a:lnSpc>
                <a:spcPct val="90000"/>
              </a:lnSpc>
              <a:spcBef>
                <a:spcPct val="40000"/>
              </a:spcBef>
              <a:buClr>
                <a:schemeClr val="accent1"/>
              </a:buClr>
              <a:buSzPct val="75000"/>
            </a:pPr>
            <a:endParaRPr lang="en-US" sz="2000" dirty="0" smtClean="0">
              <a:solidFill>
                <a:schemeClr val="tx1"/>
              </a:solidFill>
              <a:sym typeface="Symbol" pitchFamily="18" charset="2"/>
            </a:endParaRPr>
          </a:p>
          <a:p>
            <a:pPr marL="742950" lvl="1" indent="-285750">
              <a:lnSpc>
                <a:spcPct val="90000"/>
              </a:lnSpc>
              <a:spcBef>
                <a:spcPct val="40000"/>
              </a:spcBef>
              <a:buClr>
                <a:schemeClr val="accent1"/>
              </a:buClr>
              <a:buSzPct val="75000"/>
              <a:buFont typeface="Monotype Sorts" pitchFamily="2" charset="2"/>
              <a:buChar char="l"/>
            </a:pPr>
            <a:r>
              <a:rPr lang="en-US" sz="2000" dirty="0" smtClean="0">
                <a:solidFill>
                  <a:schemeClr val="tx1"/>
                </a:solidFill>
                <a:sym typeface="Symbol" pitchFamily="18" charset="2"/>
              </a:rPr>
              <a:t>Step 5:</a:t>
            </a:r>
            <a:endParaRPr lang="en-US" sz="2000" dirty="0">
              <a:solidFill>
                <a:schemeClr val="tx1"/>
              </a:solidFill>
              <a:sym typeface="Symbol" pitchFamily="18" charset="2"/>
            </a:endParaRPr>
          </a:p>
        </p:txBody>
      </p:sp>
      <p:sp>
        <p:nvSpPr>
          <p:cNvPr id="5" name="TextBox 4"/>
          <p:cNvSpPr txBox="1"/>
          <p:nvPr/>
        </p:nvSpPr>
        <p:spPr>
          <a:xfrm>
            <a:off x="2286000" y="1828800"/>
            <a:ext cx="1467068" cy="400110"/>
          </a:xfrm>
          <a:prstGeom prst="rect">
            <a:avLst/>
          </a:prstGeom>
          <a:noFill/>
        </p:spPr>
        <p:txBody>
          <a:bodyPr wrap="none" rtlCol="0">
            <a:spAutoFit/>
          </a:bodyPr>
          <a:lstStyle/>
          <a:p>
            <a:r>
              <a:rPr lang="zh-CN" altLang="en-US" sz="2000" dirty="0" smtClean="0">
                <a:solidFill>
                  <a:schemeClr val="accent2"/>
                </a:solidFill>
              </a:rPr>
              <a:t>恢复隐藏位</a:t>
            </a:r>
            <a:endParaRPr lang="en-US" sz="2000" dirty="0">
              <a:solidFill>
                <a:schemeClr val="accent2"/>
              </a:solidFill>
            </a:endParaRPr>
          </a:p>
        </p:txBody>
      </p:sp>
      <p:sp>
        <p:nvSpPr>
          <p:cNvPr id="6" name="TextBox 5"/>
          <p:cNvSpPr txBox="1"/>
          <p:nvPr/>
        </p:nvSpPr>
        <p:spPr>
          <a:xfrm>
            <a:off x="2286000" y="2266890"/>
            <a:ext cx="6477000" cy="400110"/>
          </a:xfrm>
          <a:prstGeom prst="rect">
            <a:avLst/>
          </a:prstGeom>
          <a:noFill/>
        </p:spPr>
        <p:txBody>
          <a:bodyPr wrap="square" rtlCol="0">
            <a:spAutoFit/>
          </a:bodyPr>
          <a:lstStyle/>
          <a:p>
            <a:r>
              <a:rPr lang="zh-CN" altLang="en-US" sz="2000" dirty="0" smtClean="0">
                <a:solidFill>
                  <a:schemeClr val="accent2"/>
                </a:solidFill>
              </a:rPr>
              <a:t>阶数相加</a:t>
            </a:r>
            <a:endParaRPr lang="en-US" sz="2000" dirty="0">
              <a:solidFill>
                <a:schemeClr val="accent2"/>
              </a:solidFill>
            </a:endParaRPr>
          </a:p>
        </p:txBody>
      </p:sp>
      <p:sp>
        <p:nvSpPr>
          <p:cNvPr id="7" name="TextBox 6"/>
          <p:cNvSpPr txBox="1"/>
          <p:nvPr/>
        </p:nvSpPr>
        <p:spPr>
          <a:xfrm>
            <a:off x="2286000" y="3429000"/>
            <a:ext cx="6477000" cy="400110"/>
          </a:xfrm>
          <a:prstGeom prst="rect">
            <a:avLst/>
          </a:prstGeom>
          <a:noFill/>
        </p:spPr>
        <p:txBody>
          <a:bodyPr wrap="square" rtlCol="0">
            <a:spAutoFit/>
          </a:bodyPr>
          <a:lstStyle/>
          <a:p>
            <a:r>
              <a:rPr lang="zh-CN" altLang="en-US" sz="2000" dirty="0" smtClean="0">
                <a:solidFill>
                  <a:schemeClr val="accent2"/>
                </a:solidFill>
              </a:rPr>
              <a:t>尾数相乘</a:t>
            </a:r>
            <a:r>
              <a:rPr lang="en-US" sz="2000" dirty="0" smtClean="0">
                <a:solidFill>
                  <a:schemeClr val="accent2"/>
                </a:solidFill>
              </a:rPr>
              <a:t>	1.0000 x 1.110 = 1.110000</a:t>
            </a:r>
            <a:endParaRPr lang="en-US" sz="2000" dirty="0">
              <a:solidFill>
                <a:schemeClr val="accent2"/>
              </a:solidFill>
            </a:endParaRPr>
          </a:p>
        </p:txBody>
      </p:sp>
      <p:sp>
        <p:nvSpPr>
          <p:cNvPr id="8" name="TextBox 7"/>
          <p:cNvSpPr txBox="1"/>
          <p:nvPr/>
        </p:nvSpPr>
        <p:spPr>
          <a:xfrm>
            <a:off x="2286000" y="4191000"/>
            <a:ext cx="7239000" cy="707886"/>
          </a:xfrm>
          <a:prstGeom prst="rect">
            <a:avLst/>
          </a:prstGeom>
          <a:noFill/>
        </p:spPr>
        <p:txBody>
          <a:bodyPr wrap="square" rtlCol="0">
            <a:spAutoFit/>
          </a:bodyPr>
          <a:lstStyle/>
          <a:p>
            <a:r>
              <a:rPr lang="zh-CN" altLang="en-US" sz="2000" dirty="0" smtClean="0">
                <a:solidFill>
                  <a:schemeClr val="accent2"/>
                </a:solidFill>
              </a:rPr>
              <a:t>规格化乘积，检查溢出</a:t>
            </a:r>
            <a:endParaRPr lang="en-US" altLang="zh-CN" sz="2000" dirty="0" smtClean="0">
              <a:solidFill>
                <a:schemeClr val="accent2"/>
              </a:solidFill>
            </a:endParaRPr>
          </a:p>
          <a:p>
            <a:r>
              <a:rPr lang="en-US" sz="2000" dirty="0" smtClean="0">
                <a:solidFill>
                  <a:schemeClr val="accent2"/>
                </a:solidFill>
              </a:rPr>
              <a:t>	1.110000 x 2</a:t>
            </a:r>
            <a:r>
              <a:rPr lang="en-US" sz="2000" baseline="30000" dirty="0" smtClean="0">
                <a:solidFill>
                  <a:schemeClr val="accent2"/>
                </a:solidFill>
              </a:rPr>
              <a:t>-3</a:t>
            </a:r>
            <a:r>
              <a:rPr lang="en-US" sz="2000" dirty="0" smtClean="0">
                <a:solidFill>
                  <a:schemeClr val="accent2"/>
                </a:solidFill>
              </a:rPr>
              <a:t> </a:t>
            </a:r>
            <a:r>
              <a:rPr lang="zh-CN" altLang="en-US" sz="2000" dirty="0" smtClean="0">
                <a:solidFill>
                  <a:schemeClr val="accent2"/>
                </a:solidFill>
              </a:rPr>
              <a:t>已经规格化了</a:t>
            </a:r>
            <a:endParaRPr lang="en-US" sz="2000" dirty="0">
              <a:solidFill>
                <a:schemeClr val="accent2"/>
              </a:solidFill>
            </a:endParaRPr>
          </a:p>
        </p:txBody>
      </p:sp>
      <p:sp>
        <p:nvSpPr>
          <p:cNvPr id="9" name="TextBox 8"/>
          <p:cNvSpPr txBox="1"/>
          <p:nvPr/>
        </p:nvSpPr>
        <p:spPr>
          <a:xfrm>
            <a:off x="2286000" y="5029200"/>
            <a:ext cx="7239000" cy="400110"/>
          </a:xfrm>
          <a:prstGeom prst="rect">
            <a:avLst/>
          </a:prstGeom>
          <a:noFill/>
        </p:spPr>
        <p:txBody>
          <a:bodyPr wrap="square" rtlCol="0">
            <a:spAutoFit/>
          </a:bodyPr>
          <a:lstStyle/>
          <a:p>
            <a:r>
              <a:rPr lang="zh-CN" altLang="en-US" sz="2000" dirty="0" smtClean="0">
                <a:solidFill>
                  <a:schemeClr val="accent2"/>
                </a:solidFill>
              </a:rPr>
              <a:t>已经舍入</a:t>
            </a:r>
            <a:endParaRPr lang="en-US" sz="2000" dirty="0">
              <a:solidFill>
                <a:schemeClr val="accent2"/>
              </a:solidFill>
            </a:endParaRPr>
          </a:p>
        </p:txBody>
      </p:sp>
      <p:sp>
        <p:nvSpPr>
          <p:cNvPr id="10" name="TextBox 9"/>
          <p:cNvSpPr txBox="1"/>
          <p:nvPr/>
        </p:nvSpPr>
        <p:spPr>
          <a:xfrm>
            <a:off x="2286000" y="5791200"/>
            <a:ext cx="6553200" cy="400110"/>
          </a:xfrm>
          <a:prstGeom prst="rect">
            <a:avLst/>
          </a:prstGeom>
          <a:noFill/>
        </p:spPr>
        <p:txBody>
          <a:bodyPr wrap="square" rtlCol="0">
            <a:spAutoFit/>
          </a:bodyPr>
          <a:lstStyle/>
          <a:p>
            <a:r>
              <a:rPr lang="zh-CN" altLang="en-US" sz="2000" dirty="0">
                <a:solidFill>
                  <a:schemeClr val="accent2"/>
                </a:solidFill>
                <a:sym typeface="Symbol" pitchFamily="18" charset="2"/>
              </a:rPr>
              <a:t>隐藏最高有效位，然后存储结果</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533400" y="304800"/>
            <a:ext cx="8153400" cy="422275"/>
          </a:xfrm>
        </p:spPr>
        <p:txBody>
          <a:bodyPr/>
          <a:lstStyle/>
          <a:p>
            <a:r>
              <a:rPr lang="en-US" dirty="0"/>
              <a:t>MIPS </a:t>
            </a:r>
            <a:r>
              <a:rPr lang="zh-CN" altLang="en-US" dirty="0" smtClean="0"/>
              <a:t>浮点指令</a:t>
            </a:r>
            <a:endParaRPr lang="en-US" dirty="0"/>
          </a:p>
        </p:txBody>
      </p:sp>
      <p:sp>
        <p:nvSpPr>
          <p:cNvPr id="933891" name="Rectangle 3"/>
          <p:cNvSpPr>
            <a:spLocks noGrp="1" noChangeArrowheads="1"/>
          </p:cNvSpPr>
          <p:nvPr>
            <p:ph type="body" idx="1"/>
          </p:nvPr>
        </p:nvSpPr>
        <p:spPr>
          <a:xfrm>
            <a:off x="533400" y="914400"/>
            <a:ext cx="8382000" cy="4944943"/>
          </a:xfrm>
        </p:spPr>
        <p:txBody>
          <a:bodyPr/>
          <a:lstStyle/>
          <a:p>
            <a:r>
              <a:rPr lang="en-US" dirty="0"/>
              <a:t>MIPS </a:t>
            </a:r>
            <a:r>
              <a:rPr lang="zh-CN" altLang="en-US" dirty="0" smtClean="0"/>
              <a:t>具有单独的浮点寄存器</a:t>
            </a:r>
            <a:r>
              <a:rPr lang="en-US" dirty="0" smtClean="0"/>
              <a:t> (</a:t>
            </a:r>
            <a:r>
              <a:rPr lang="en-US" dirty="0" smtClean="0">
                <a:latin typeface="Courier New" pitchFamily="49" charset="0"/>
              </a:rPr>
              <a:t>$</a:t>
            </a:r>
            <a:r>
              <a:rPr lang="en-US" dirty="0">
                <a:latin typeface="Courier New" pitchFamily="49" charset="0"/>
              </a:rPr>
              <a:t>f0, $f1, …, $f31</a:t>
            </a:r>
            <a:r>
              <a:rPr lang="en-US" dirty="0"/>
              <a:t>) </a:t>
            </a:r>
            <a:r>
              <a:rPr lang="en-US" dirty="0" smtClean="0"/>
              <a:t>(</a:t>
            </a:r>
            <a:r>
              <a:rPr lang="zh-CN" altLang="en-US" dirty="0" smtClean="0"/>
              <a:t>在双精度计算中成对使用</a:t>
            </a:r>
            <a:r>
              <a:rPr lang="en-US" dirty="0" smtClean="0"/>
              <a:t>) </a:t>
            </a:r>
            <a:r>
              <a:rPr lang="zh-CN" altLang="en-US" dirty="0" smtClean="0"/>
              <a:t>，具有特殊的存储指令</a:t>
            </a:r>
            <a:endParaRPr lang="en-US" dirty="0"/>
          </a:p>
          <a:p>
            <a:pPr>
              <a:spcBef>
                <a:spcPct val="40000"/>
              </a:spcBef>
              <a:buFont typeface="Wingdings" pitchFamily="2" charset="2"/>
              <a:buNone/>
            </a:pPr>
            <a:r>
              <a:rPr lang="en-US" dirty="0"/>
              <a:t>    </a:t>
            </a:r>
            <a:r>
              <a:rPr lang="en-US" dirty="0" err="1">
                <a:latin typeface="Courier New" pitchFamily="49" charset="0"/>
              </a:rPr>
              <a:t>lwcl</a:t>
            </a:r>
            <a:r>
              <a:rPr lang="en-US" dirty="0">
                <a:latin typeface="Courier New" pitchFamily="49" charset="0"/>
              </a:rPr>
              <a:t>  $f1,54($s2)	 #$f1 = Memory[$s2+54]</a:t>
            </a:r>
          </a:p>
          <a:p>
            <a:pPr>
              <a:spcBef>
                <a:spcPct val="40000"/>
              </a:spcBef>
              <a:buFont typeface="Wingdings" pitchFamily="2" charset="2"/>
              <a:buNone/>
            </a:pPr>
            <a:r>
              <a:rPr lang="en-US" dirty="0">
                <a:latin typeface="Courier New" pitchFamily="49" charset="0"/>
              </a:rPr>
              <a:t>  </a:t>
            </a:r>
            <a:r>
              <a:rPr lang="en-US" dirty="0" err="1">
                <a:latin typeface="Courier New" pitchFamily="49" charset="0"/>
              </a:rPr>
              <a:t>swcl</a:t>
            </a:r>
            <a:r>
              <a:rPr lang="en-US" dirty="0">
                <a:latin typeface="Courier New" pitchFamily="49" charset="0"/>
              </a:rPr>
              <a:t>  $f1,58($s4)	 #Memory[$s4+58] = $f1</a:t>
            </a:r>
          </a:p>
          <a:p>
            <a:r>
              <a:rPr lang="zh-CN" altLang="en-US" dirty="0" smtClean="0"/>
              <a:t>支持</a:t>
            </a:r>
            <a:r>
              <a:rPr lang="en-US" dirty="0" smtClean="0"/>
              <a:t>IEEE </a:t>
            </a:r>
            <a:r>
              <a:rPr lang="en-US" dirty="0"/>
              <a:t>754 </a:t>
            </a:r>
            <a:r>
              <a:rPr lang="zh-CN" altLang="en-US" dirty="0" smtClean="0"/>
              <a:t>单精度</a:t>
            </a:r>
            <a:endParaRPr lang="en-US" dirty="0"/>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add.s</a:t>
            </a:r>
            <a:r>
              <a:rPr lang="en-US" dirty="0">
                <a:latin typeface="Courier New" pitchFamily="49" charset="0"/>
              </a:rPr>
              <a:t> $f2,$f4,$f6	 #$f2 = $f4 + $f6</a:t>
            </a:r>
          </a:p>
          <a:p>
            <a:pPr>
              <a:buFont typeface="Wingdings" pitchFamily="2" charset="2"/>
              <a:buNone/>
            </a:pPr>
            <a:r>
              <a:rPr lang="en-US" dirty="0"/>
              <a:t>   </a:t>
            </a:r>
            <a:r>
              <a:rPr lang="zh-CN" altLang="en-US" dirty="0" smtClean="0"/>
              <a:t>和双精度操作</a:t>
            </a:r>
            <a:endParaRPr lang="en-US" dirty="0">
              <a:latin typeface="Courier New" pitchFamily="49" charset="0"/>
            </a:endParaRP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add.d</a:t>
            </a:r>
            <a:r>
              <a:rPr lang="en-US" dirty="0">
                <a:latin typeface="Courier New" pitchFamily="49" charset="0"/>
              </a:rPr>
              <a:t> $f2,$f4,$f6  </a:t>
            </a:r>
            <a:r>
              <a:rPr lang="en-US" dirty="0" smtClean="0">
                <a:latin typeface="Courier New" pitchFamily="49" charset="0"/>
              </a:rPr>
              <a:t>#$</a:t>
            </a:r>
            <a:r>
              <a:rPr lang="en-US" dirty="0">
                <a:latin typeface="Courier New" pitchFamily="49" charset="0"/>
              </a:rPr>
              <a:t>f2||$f3 =								$f4||$f5 + $f6||$f7</a:t>
            </a:r>
          </a:p>
          <a:p>
            <a:pPr>
              <a:buFont typeface="Wingdings" pitchFamily="2" charset="2"/>
              <a:buNone/>
            </a:pPr>
            <a:r>
              <a:rPr lang="en-US" dirty="0"/>
              <a:t>   </a:t>
            </a:r>
            <a:r>
              <a:rPr lang="zh-CN" altLang="en-US" dirty="0" smtClean="0"/>
              <a:t>类似地指令有</a:t>
            </a:r>
            <a:r>
              <a:rPr lang="en-US" dirty="0" err="1" smtClean="0">
                <a:latin typeface="Courier New" pitchFamily="49" charset="0"/>
              </a:rPr>
              <a:t>sub.s</a:t>
            </a:r>
            <a:r>
              <a:rPr lang="en-US" dirty="0">
                <a:latin typeface="Courier New" pitchFamily="49" charset="0"/>
              </a:rPr>
              <a:t>, </a:t>
            </a:r>
            <a:r>
              <a:rPr lang="en-US" dirty="0" err="1">
                <a:latin typeface="Courier New" pitchFamily="49" charset="0"/>
              </a:rPr>
              <a:t>sub.d</a:t>
            </a:r>
            <a:r>
              <a:rPr lang="en-US" dirty="0">
                <a:latin typeface="Courier New" pitchFamily="49" charset="0"/>
              </a:rPr>
              <a:t>, </a:t>
            </a:r>
            <a:r>
              <a:rPr lang="en-US" dirty="0" err="1">
                <a:latin typeface="Courier New" pitchFamily="49" charset="0"/>
              </a:rPr>
              <a:t>mul.s</a:t>
            </a:r>
            <a:r>
              <a:rPr lang="en-US" dirty="0">
                <a:latin typeface="Courier New" pitchFamily="49" charset="0"/>
              </a:rPr>
              <a:t>, </a:t>
            </a:r>
            <a:r>
              <a:rPr lang="en-US" dirty="0" err="1">
                <a:latin typeface="Courier New" pitchFamily="49" charset="0"/>
              </a:rPr>
              <a:t>mul.d</a:t>
            </a:r>
            <a:r>
              <a:rPr lang="en-US" dirty="0">
                <a:latin typeface="Courier New" pitchFamily="49" charset="0"/>
              </a:rPr>
              <a:t>, </a:t>
            </a:r>
            <a:r>
              <a:rPr lang="en-US" dirty="0" err="1">
                <a:latin typeface="Courier New" pitchFamily="49" charset="0"/>
              </a:rPr>
              <a:t>div.s</a:t>
            </a:r>
            <a:r>
              <a:rPr lang="en-US" dirty="0">
                <a:latin typeface="Courier New" pitchFamily="49" charset="0"/>
              </a:rPr>
              <a:t>, </a:t>
            </a:r>
            <a:r>
              <a:rPr lang="en-US" dirty="0" err="1">
                <a:latin typeface="Courier New" pitchFamily="49" charset="0"/>
              </a:rPr>
              <a:t>div.d</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533400" y="304800"/>
            <a:ext cx="8153400" cy="422275"/>
          </a:xfrm>
        </p:spPr>
        <p:txBody>
          <a:bodyPr/>
          <a:lstStyle/>
          <a:p>
            <a:r>
              <a:rPr lang="en-US" dirty="0"/>
              <a:t>MIPS </a:t>
            </a:r>
            <a:r>
              <a:rPr lang="zh-CN" altLang="en-US" dirty="0" smtClean="0"/>
              <a:t>浮点指令</a:t>
            </a:r>
            <a:endParaRPr lang="en-US" dirty="0"/>
          </a:p>
        </p:txBody>
      </p:sp>
      <p:sp>
        <p:nvSpPr>
          <p:cNvPr id="935939" name="Rectangle 3"/>
          <p:cNvSpPr>
            <a:spLocks noGrp="1" noChangeArrowheads="1"/>
          </p:cNvSpPr>
          <p:nvPr>
            <p:ph type="body" idx="1"/>
          </p:nvPr>
        </p:nvSpPr>
        <p:spPr>
          <a:xfrm>
            <a:off x="533400" y="914400"/>
            <a:ext cx="8382000" cy="5462008"/>
          </a:xfrm>
        </p:spPr>
        <p:txBody>
          <a:bodyPr/>
          <a:lstStyle/>
          <a:p>
            <a:r>
              <a:rPr lang="zh-CN" altLang="en-US" dirty="0" smtClean="0"/>
              <a:t>支持浮点单精度比较操作</a:t>
            </a:r>
            <a:endParaRPr lang="en-US" dirty="0"/>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c.x.s</a:t>
            </a:r>
            <a:r>
              <a:rPr lang="en-US" dirty="0">
                <a:latin typeface="Courier New" pitchFamily="49" charset="0"/>
              </a:rPr>
              <a:t> $f2,$f4  	 #if($f2 &lt; $f4) </a:t>
            </a:r>
            <a:r>
              <a:rPr lang="en-US" dirty="0" err="1">
                <a:latin typeface="Courier New" pitchFamily="49" charset="0"/>
              </a:rPr>
              <a:t>cond</a:t>
            </a:r>
            <a:r>
              <a:rPr lang="en-US" dirty="0">
                <a:latin typeface="Courier New" pitchFamily="49" charset="0"/>
              </a:rPr>
              <a:t>=1;						else </a:t>
            </a:r>
            <a:r>
              <a:rPr lang="en-US" dirty="0" err="1">
                <a:latin typeface="Courier New" pitchFamily="49" charset="0"/>
              </a:rPr>
              <a:t>cond</a:t>
            </a:r>
            <a:r>
              <a:rPr lang="en-US" dirty="0">
                <a:latin typeface="Courier New" pitchFamily="49" charset="0"/>
              </a:rPr>
              <a:t>=0</a:t>
            </a:r>
          </a:p>
          <a:p>
            <a:pPr>
              <a:buFont typeface="Wingdings" pitchFamily="2" charset="2"/>
              <a:buNone/>
            </a:pPr>
            <a:r>
              <a:rPr lang="en-US" dirty="0">
                <a:latin typeface="Courier New" pitchFamily="49" charset="0"/>
              </a:rPr>
              <a:t>	</a:t>
            </a:r>
            <a:r>
              <a:rPr lang="en-US" dirty="0" smtClean="0">
                <a:latin typeface="Courier New" pitchFamily="49" charset="0"/>
              </a:rPr>
              <a:t>x</a:t>
            </a:r>
            <a:r>
              <a:rPr lang="en-US" dirty="0" smtClean="0"/>
              <a:t> </a:t>
            </a:r>
            <a:r>
              <a:rPr lang="zh-CN" altLang="en-US" dirty="0" smtClean="0"/>
              <a:t>可以为</a:t>
            </a:r>
            <a:r>
              <a:rPr lang="en-US" dirty="0" err="1" smtClean="0">
                <a:latin typeface="Courier New" pitchFamily="49" charset="0"/>
              </a:rPr>
              <a:t>eq</a:t>
            </a:r>
            <a:r>
              <a:rPr lang="en-US" dirty="0">
                <a:latin typeface="Courier New" pitchFamily="49" charset="0"/>
              </a:rPr>
              <a:t>, </a:t>
            </a:r>
            <a:r>
              <a:rPr lang="en-US" dirty="0" err="1">
                <a:latin typeface="Courier New" pitchFamily="49" charset="0"/>
              </a:rPr>
              <a:t>neq</a:t>
            </a:r>
            <a:r>
              <a:rPr lang="en-US" dirty="0">
                <a:latin typeface="Courier New" pitchFamily="49" charset="0"/>
              </a:rPr>
              <a:t>, </a:t>
            </a:r>
            <a:r>
              <a:rPr lang="en-US" dirty="0" err="1">
                <a:latin typeface="Courier New" pitchFamily="49" charset="0"/>
              </a:rPr>
              <a:t>lt</a:t>
            </a:r>
            <a:r>
              <a:rPr lang="en-US" dirty="0">
                <a:latin typeface="Courier New" pitchFamily="49" charset="0"/>
              </a:rPr>
              <a:t>, le, </a:t>
            </a:r>
            <a:r>
              <a:rPr lang="en-US" dirty="0" err="1">
                <a:latin typeface="Courier New" pitchFamily="49" charset="0"/>
              </a:rPr>
              <a:t>gt</a:t>
            </a:r>
            <a:r>
              <a:rPr lang="en-US" dirty="0">
                <a:latin typeface="Courier New" pitchFamily="49" charset="0"/>
              </a:rPr>
              <a:t>, </a:t>
            </a:r>
            <a:r>
              <a:rPr lang="en-US" dirty="0" err="1">
                <a:latin typeface="Courier New" pitchFamily="49" charset="0"/>
              </a:rPr>
              <a:t>ge</a:t>
            </a:r>
            <a:r>
              <a:rPr lang="en-US" dirty="0"/>
              <a:t> </a:t>
            </a:r>
          </a:p>
          <a:p>
            <a:pPr>
              <a:buNone/>
            </a:pPr>
            <a:r>
              <a:rPr lang="en-US" dirty="0"/>
              <a:t>  </a:t>
            </a:r>
            <a:r>
              <a:rPr lang="en-US" dirty="0" smtClean="0"/>
              <a:t> </a:t>
            </a:r>
            <a:r>
              <a:rPr lang="zh-CN" altLang="en-US" dirty="0" smtClean="0"/>
              <a:t>及浮点双精度比较操作</a:t>
            </a:r>
            <a:endParaRPr lang="en-US" dirty="0" smtClean="0">
              <a:latin typeface="Courier New" pitchFamily="49" charset="0"/>
            </a:endParaRPr>
          </a:p>
          <a:p>
            <a:pPr>
              <a:spcBef>
                <a:spcPct val="30000"/>
              </a:spcBef>
              <a:buNone/>
            </a:pPr>
            <a:r>
              <a:rPr lang="en-US" dirty="0" smtClean="0">
                <a:latin typeface="Courier New" pitchFamily="49" charset="0"/>
              </a:rPr>
              <a:t>  </a:t>
            </a:r>
            <a:r>
              <a:rPr lang="en-US" dirty="0" err="1" smtClean="0">
                <a:latin typeface="Courier New" pitchFamily="49" charset="0"/>
              </a:rPr>
              <a:t>c.x.d</a:t>
            </a:r>
            <a:r>
              <a:rPr lang="en-US" dirty="0" smtClean="0">
                <a:latin typeface="Courier New" pitchFamily="49" charset="0"/>
              </a:rPr>
              <a:t> $f2,$f4      #$f2||$f3 &lt; $f4||$f5 						</a:t>
            </a:r>
            <a:r>
              <a:rPr lang="en-US" dirty="0" err="1" smtClean="0">
                <a:latin typeface="Courier New" pitchFamily="49" charset="0"/>
              </a:rPr>
              <a:t>cond</a:t>
            </a:r>
            <a:r>
              <a:rPr lang="en-US" dirty="0" smtClean="0">
                <a:latin typeface="Courier New" pitchFamily="49" charset="0"/>
              </a:rPr>
              <a:t>=1; else </a:t>
            </a:r>
            <a:r>
              <a:rPr lang="en-US" dirty="0" err="1" smtClean="0">
                <a:latin typeface="Courier New" pitchFamily="49" charset="0"/>
              </a:rPr>
              <a:t>cond</a:t>
            </a:r>
            <a:r>
              <a:rPr lang="en-US" dirty="0" smtClean="0">
                <a:latin typeface="Courier New" pitchFamily="49" charset="0"/>
              </a:rPr>
              <a:t>=0</a:t>
            </a:r>
          </a:p>
          <a:p>
            <a:r>
              <a:rPr lang="zh-CN" altLang="en-US" dirty="0" smtClean="0"/>
              <a:t>及浮点条件分支操作</a:t>
            </a:r>
            <a:endParaRPr lang="en-US" dirty="0" smtClean="0"/>
          </a:p>
          <a:p>
            <a:pPr>
              <a:buNone/>
            </a:pPr>
            <a:r>
              <a:rPr lang="en-US" dirty="0" smtClean="0"/>
              <a:t>    </a:t>
            </a:r>
            <a:r>
              <a:rPr lang="en-US" dirty="0" err="1" smtClean="0">
                <a:latin typeface="Courier New" pitchFamily="49" charset="0"/>
              </a:rPr>
              <a:t>bclt</a:t>
            </a:r>
            <a:r>
              <a:rPr lang="en-US" dirty="0" smtClean="0">
                <a:latin typeface="Courier New" pitchFamily="49" charset="0"/>
              </a:rPr>
              <a:t>  25			 #if(</a:t>
            </a:r>
            <a:r>
              <a:rPr lang="en-US" dirty="0" err="1" smtClean="0">
                <a:latin typeface="Courier New" pitchFamily="49" charset="0"/>
              </a:rPr>
              <a:t>cond</a:t>
            </a:r>
            <a:r>
              <a:rPr lang="en-US" dirty="0" smtClean="0">
                <a:latin typeface="Courier New" pitchFamily="49" charset="0"/>
              </a:rPr>
              <a:t>==1)								go to PC+4+25</a:t>
            </a:r>
          </a:p>
          <a:p>
            <a:pPr>
              <a:buNone/>
            </a:pPr>
            <a:r>
              <a:rPr lang="en-US" dirty="0" smtClean="0">
                <a:latin typeface="Courier New" pitchFamily="49" charset="0"/>
              </a:rPr>
              <a:t>  </a:t>
            </a:r>
            <a:r>
              <a:rPr lang="en-US" dirty="0" err="1" smtClean="0">
                <a:latin typeface="Courier New" pitchFamily="49" charset="0"/>
              </a:rPr>
              <a:t>bclf</a:t>
            </a:r>
            <a:r>
              <a:rPr lang="en-US" dirty="0" smtClean="0">
                <a:latin typeface="Courier New" pitchFamily="49" charset="0"/>
              </a:rPr>
              <a:t>  25			 #if(</a:t>
            </a:r>
            <a:r>
              <a:rPr lang="en-US" dirty="0" err="1" smtClean="0">
                <a:latin typeface="Courier New" pitchFamily="49" charset="0"/>
              </a:rPr>
              <a:t>cond</a:t>
            </a:r>
            <a:r>
              <a:rPr lang="en-US" dirty="0" smtClean="0">
                <a:latin typeface="Courier New" pitchFamily="49" charset="0"/>
              </a:rPr>
              <a:t>==0)								go to PC+4+25</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smtClean="0"/>
              <a:t>常用</a:t>
            </a:r>
            <a:r>
              <a:rPr lang="en-US" dirty="0" smtClean="0"/>
              <a:t>MIPS</a:t>
            </a:r>
            <a:r>
              <a:rPr lang="zh-CN" altLang="en-US" dirty="0" smtClean="0"/>
              <a:t>指令的使用频率</a:t>
            </a:r>
            <a:endParaRPr lang="en-US" dirty="0"/>
          </a:p>
        </p:txBody>
      </p:sp>
      <p:sp>
        <p:nvSpPr>
          <p:cNvPr id="3" name="Content Placeholder 2"/>
          <p:cNvSpPr>
            <a:spLocks noGrp="1"/>
          </p:cNvSpPr>
          <p:nvPr>
            <p:ph idx="1"/>
          </p:nvPr>
        </p:nvSpPr>
        <p:spPr>
          <a:xfrm>
            <a:off x="533400" y="838200"/>
            <a:ext cx="8153400" cy="383695"/>
          </a:xfrm>
        </p:spPr>
        <p:txBody>
          <a:bodyPr/>
          <a:lstStyle/>
          <a:p>
            <a:r>
              <a:rPr lang="en-US" dirty="0" smtClean="0"/>
              <a:t>Only included those with &gt;3%  and  &gt;1%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1469680"/>
              </p:ext>
            </p:extLst>
          </p:nvPr>
        </p:nvGraphicFramePr>
        <p:xfrm>
          <a:off x="838200" y="1371600"/>
          <a:ext cx="3886200" cy="5461000"/>
        </p:xfrm>
        <a:graphic>
          <a:graphicData uri="http://schemas.openxmlformats.org/drawingml/2006/table">
            <a:tbl>
              <a:tblPr firstRow="1" bandRow="1">
                <a:tableStyleId>{5940675A-B579-460E-94D1-54222C63F5DA}</a:tableStyleId>
              </a:tblPr>
              <a:tblGrid>
                <a:gridCol w="1143000"/>
                <a:gridCol w="1447800"/>
                <a:gridCol w="1295400"/>
              </a:tblGrid>
              <a:tr h="370840">
                <a:tc>
                  <a:txBody>
                    <a:bodyPr/>
                    <a:lstStyle/>
                    <a:p>
                      <a:endParaRPr lang="en-US" dirty="0"/>
                    </a:p>
                  </a:txBody>
                  <a:tcPr/>
                </a:tc>
                <a:tc>
                  <a:txBody>
                    <a:bodyPr/>
                    <a:lstStyle/>
                    <a:p>
                      <a:pPr algn="ctr"/>
                      <a:r>
                        <a:rPr lang="en-US" b="1" dirty="0" smtClean="0"/>
                        <a:t>SPEC</a:t>
                      </a:r>
                    </a:p>
                    <a:p>
                      <a:pPr algn="ctr"/>
                      <a:r>
                        <a:rPr lang="zh-CN" altLang="en-US" b="1" baseline="0" dirty="0" smtClean="0"/>
                        <a:t>整型</a:t>
                      </a:r>
                      <a:endParaRPr lang="en-US" b="1" dirty="0"/>
                    </a:p>
                  </a:txBody>
                  <a:tcPr/>
                </a:tc>
                <a:tc>
                  <a:txBody>
                    <a:bodyPr/>
                    <a:lstStyle/>
                    <a:p>
                      <a:pPr algn="ctr"/>
                      <a:r>
                        <a:rPr lang="en-US" b="1" dirty="0" smtClean="0"/>
                        <a:t>SPEC</a:t>
                      </a:r>
                    </a:p>
                    <a:p>
                      <a:pPr algn="ctr"/>
                      <a:r>
                        <a:rPr lang="zh-CN" altLang="en-US" b="1" dirty="0" smtClean="0"/>
                        <a:t>浮点型</a:t>
                      </a:r>
                      <a:endParaRPr lang="en-US" b="1" dirty="0"/>
                    </a:p>
                  </a:txBody>
                  <a:tcPr/>
                </a:tc>
              </a:tr>
              <a:tr h="370840">
                <a:tc>
                  <a:txBody>
                    <a:bodyPr/>
                    <a:lstStyle/>
                    <a:p>
                      <a:r>
                        <a:rPr lang="en-US" dirty="0" err="1" smtClean="0">
                          <a:latin typeface="Courier New" pitchFamily="49" charset="0"/>
                          <a:cs typeface="Courier New" pitchFamily="49" charset="0"/>
                        </a:rPr>
                        <a:t>addu</a:t>
                      </a:r>
                      <a:endParaRPr lang="en-US" dirty="0">
                        <a:latin typeface="Courier New" pitchFamily="49" charset="0"/>
                        <a:cs typeface="Courier New" pitchFamily="49" charset="0"/>
                      </a:endParaRPr>
                    </a:p>
                  </a:txBody>
                  <a:tcPr/>
                </a:tc>
                <a:tc>
                  <a:txBody>
                    <a:bodyPr/>
                    <a:lstStyle/>
                    <a:p>
                      <a:pPr algn="ctr"/>
                      <a:r>
                        <a:rPr lang="en-US" dirty="0" smtClean="0"/>
                        <a:t>5.2%</a:t>
                      </a:r>
                      <a:endParaRPr lang="en-US" dirty="0"/>
                    </a:p>
                  </a:txBody>
                  <a:tcPr/>
                </a:tc>
                <a:tc>
                  <a:txBody>
                    <a:bodyPr/>
                    <a:lstStyle/>
                    <a:p>
                      <a:pPr algn="ctr"/>
                      <a:r>
                        <a:rPr lang="en-US" dirty="0" smtClean="0"/>
                        <a:t>3.5%</a:t>
                      </a:r>
                      <a:endParaRPr lang="en-US" dirty="0"/>
                    </a:p>
                  </a:txBody>
                  <a:tcPr/>
                </a:tc>
              </a:tr>
              <a:tr h="370840">
                <a:tc>
                  <a:txBody>
                    <a:bodyPr/>
                    <a:lstStyle/>
                    <a:p>
                      <a:r>
                        <a:rPr lang="en-US" dirty="0" err="1" smtClean="0">
                          <a:latin typeface="Courier New" pitchFamily="49" charset="0"/>
                          <a:cs typeface="Courier New" pitchFamily="49" charset="0"/>
                        </a:rPr>
                        <a:t>addiu</a:t>
                      </a:r>
                      <a:endParaRPr lang="en-US" dirty="0">
                        <a:latin typeface="Courier New" pitchFamily="49" charset="0"/>
                        <a:cs typeface="Courier New" pitchFamily="49" charset="0"/>
                      </a:endParaRPr>
                    </a:p>
                  </a:txBody>
                  <a:tcPr/>
                </a:tc>
                <a:tc>
                  <a:txBody>
                    <a:bodyPr/>
                    <a:lstStyle/>
                    <a:p>
                      <a:pPr algn="ctr"/>
                      <a:r>
                        <a:rPr lang="en-US" dirty="0" smtClean="0"/>
                        <a:t>9.0%</a:t>
                      </a:r>
                      <a:endParaRPr lang="en-US" dirty="0"/>
                    </a:p>
                  </a:txBody>
                  <a:tcPr/>
                </a:tc>
                <a:tc>
                  <a:txBody>
                    <a:bodyPr/>
                    <a:lstStyle/>
                    <a:p>
                      <a:pPr algn="ctr"/>
                      <a:r>
                        <a:rPr lang="en-US" dirty="0" smtClean="0"/>
                        <a:t>7.2%</a:t>
                      </a:r>
                    </a:p>
                  </a:txBody>
                  <a:tcPr/>
                </a:tc>
              </a:tr>
              <a:tr h="370840">
                <a:tc>
                  <a:txBody>
                    <a:bodyPr/>
                    <a:lstStyle/>
                    <a:p>
                      <a:r>
                        <a:rPr lang="en-US" dirty="0" smtClean="0">
                          <a:latin typeface="Courier New" pitchFamily="49" charset="0"/>
                          <a:cs typeface="Courier New" pitchFamily="49" charset="0"/>
                        </a:rPr>
                        <a:t>or</a:t>
                      </a:r>
                      <a:endParaRPr lang="en-US" dirty="0">
                        <a:latin typeface="Courier New" pitchFamily="49" charset="0"/>
                        <a:cs typeface="Courier New" pitchFamily="49" charset="0"/>
                      </a:endParaRPr>
                    </a:p>
                  </a:txBody>
                  <a:tcPr/>
                </a:tc>
                <a:tc>
                  <a:txBody>
                    <a:bodyPr/>
                    <a:lstStyle/>
                    <a:p>
                      <a:pPr algn="ctr"/>
                      <a:r>
                        <a:rPr lang="en-US" dirty="0" smtClean="0"/>
                        <a:t>4.0%</a:t>
                      </a:r>
                      <a:endParaRPr lang="en-US" dirty="0"/>
                    </a:p>
                  </a:txBody>
                  <a:tcPr/>
                </a:tc>
                <a:tc>
                  <a:txBody>
                    <a:bodyPr/>
                    <a:lstStyle/>
                    <a:p>
                      <a:pPr algn="ctr"/>
                      <a:r>
                        <a:rPr lang="en-US" dirty="0" smtClean="0"/>
                        <a:t>1.2%</a:t>
                      </a:r>
                    </a:p>
                  </a:txBody>
                  <a:tcPr/>
                </a:tc>
              </a:tr>
              <a:tr h="370840">
                <a:tc>
                  <a:txBody>
                    <a:bodyPr/>
                    <a:lstStyle/>
                    <a:p>
                      <a:r>
                        <a:rPr lang="en-US" dirty="0" err="1" smtClean="0">
                          <a:latin typeface="Courier New" pitchFamily="49" charset="0"/>
                          <a:cs typeface="Courier New" pitchFamily="49" charset="0"/>
                        </a:rPr>
                        <a:t>sll</a:t>
                      </a:r>
                      <a:endParaRPr lang="en-US" dirty="0">
                        <a:latin typeface="Courier New" pitchFamily="49" charset="0"/>
                        <a:cs typeface="Courier New" pitchFamily="49" charset="0"/>
                      </a:endParaRPr>
                    </a:p>
                  </a:txBody>
                  <a:tcPr/>
                </a:tc>
                <a:tc>
                  <a:txBody>
                    <a:bodyPr/>
                    <a:lstStyle/>
                    <a:p>
                      <a:pPr algn="ctr"/>
                      <a:r>
                        <a:rPr lang="en-US" dirty="0" smtClean="0"/>
                        <a:t>4.4%</a:t>
                      </a:r>
                      <a:endParaRPr lang="en-US" dirty="0"/>
                    </a:p>
                  </a:txBody>
                  <a:tcPr/>
                </a:tc>
                <a:tc>
                  <a:txBody>
                    <a:bodyPr/>
                    <a:lstStyle/>
                    <a:p>
                      <a:pPr algn="ctr"/>
                      <a:r>
                        <a:rPr lang="en-US" dirty="0" smtClean="0"/>
                        <a:t>1.9%</a:t>
                      </a:r>
                    </a:p>
                  </a:txBody>
                  <a:tcPr/>
                </a:tc>
              </a:tr>
              <a:tr h="370840">
                <a:tc>
                  <a:txBody>
                    <a:bodyPr/>
                    <a:lstStyle/>
                    <a:p>
                      <a:r>
                        <a:rPr lang="en-US" dirty="0" err="1" smtClean="0">
                          <a:latin typeface="Courier New" pitchFamily="49" charset="0"/>
                          <a:cs typeface="Courier New" pitchFamily="49" charset="0"/>
                        </a:rPr>
                        <a:t>lui</a:t>
                      </a:r>
                      <a:endParaRPr lang="en-US" dirty="0">
                        <a:latin typeface="Courier New" pitchFamily="49" charset="0"/>
                        <a:cs typeface="Courier New" pitchFamily="49" charset="0"/>
                      </a:endParaRPr>
                    </a:p>
                  </a:txBody>
                  <a:tcPr/>
                </a:tc>
                <a:tc>
                  <a:txBody>
                    <a:bodyPr/>
                    <a:lstStyle/>
                    <a:p>
                      <a:pPr algn="ctr"/>
                      <a:r>
                        <a:rPr lang="en-US" dirty="0" smtClean="0"/>
                        <a:t>3.3%</a:t>
                      </a:r>
                      <a:endParaRPr lang="en-US" dirty="0"/>
                    </a:p>
                  </a:txBody>
                  <a:tcPr/>
                </a:tc>
                <a:tc>
                  <a:txBody>
                    <a:bodyPr/>
                    <a:lstStyle/>
                    <a:p>
                      <a:pPr algn="ctr"/>
                      <a:r>
                        <a:rPr lang="en-US" dirty="0" smtClean="0"/>
                        <a:t>0.5%</a:t>
                      </a:r>
                    </a:p>
                  </a:txBody>
                  <a:tcPr/>
                </a:tc>
              </a:tr>
              <a:tr h="370840">
                <a:tc>
                  <a:txBody>
                    <a:bodyPr/>
                    <a:lstStyle/>
                    <a:p>
                      <a:r>
                        <a:rPr lang="en-US" dirty="0" err="1" smtClean="0">
                          <a:latin typeface="Courier New" pitchFamily="49" charset="0"/>
                          <a:cs typeface="Courier New" pitchFamily="49" charset="0"/>
                        </a:rPr>
                        <a:t>lw</a:t>
                      </a:r>
                      <a:endParaRPr lang="en-US" dirty="0">
                        <a:latin typeface="Courier New" pitchFamily="49" charset="0"/>
                        <a:cs typeface="Courier New" pitchFamily="49" charset="0"/>
                      </a:endParaRPr>
                    </a:p>
                  </a:txBody>
                  <a:tcPr/>
                </a:tc>
                <a:tc>
                  <a:txBody>
                    <a:bodyPr/>
                    <a:lstStyle/>
                    <a:p>
                      <a:pPr algn="ctr"/>
                      <a:r>
                        <a:rPr lang="en-US" dirty="0" smtClean="0"/>
                        <a:t>18.6%</a:t>
                      </a:r>
                      <a:endParaRPr lang="en-US" dirty="0"/>
                    </a:p>
                  </a:txBody>
                  <a:tcPr/>
                </a:tc>
                <a:tc>
                  <a:txBody>
                    <a:bodyPr/>
                    <a:lstStyle/>
                    <a:p>
                      <a:pPr algn="ctr"/>
                      <a:r>
                        <a:rPr lang="en-US" dirty="0" smtClean="0"/>
                        <a:t>5.8%</a:t>
                      </a:r>
                      <a:endParaRPr lang="en-US" dirty="0"/>
                    </a:p>
                  </a:txBody>
                  <a:tcPr/>
                </a:tc>
              </a:tr>
              <a:tr h="370840">
                <a:tc>
                  <a:txBody>
                    <a:bodyPr/>
                    <a:lstStyle/>
                    <a:p>
                      <a:r>
                        <a:rPr lang="en-US" dirty="0" err="1" smtClean="0">
                          <a:latin typeface="Courier New" pitchFamily="49" charset="0"/>
                          <a:cs typeface="Courier New" pitchFamily="49" charset="0"/>
                        </a:rPr>
                        <a:t>sw</a:t>
                      </a:r>
                      <a:endParaRPr lang="en-US" dirty="0">
                        <a:latin typeface="Courier New" pitchFamily="49" charset="0"/>
                        <a:cs typeface="Courier New" pitchFamily="49" charset="0"/>
                      </a:endParaRPr>
                    </a:p>
                  </a:txBody>
                  <a:tcPr/>
                </a:tc>
                <a:tc>
                  <a:txBody>
                    <a:bodyPr/>
                    <a:lstStyle/>
                    <a:p>
                      <a:pPr algn="ctr"/>
                      <a:r>
                        <a:rPr lang="en-US" dirty="0" smtClean="0"/>
                        <a:t>7.6%</a:t>
                      </a:r>
                      <a:endParaRPr lang="en-US" dirty="0"/>
                    </a:p>
                  </a:txBody>
                  <a:tcPr/>
                </a:tc>
                <a:tc>
                  <a:txBody>
                    <a:bodyPr/>
                    <a:lstStyle/>
                    <a:p>
                      <a:pPr algn="ctr"/>
                      <a:r>
                        <a:rPr lang="en-US" dirty="0" smtClean="0"/>
                        <a:t>2.0%</a:t>
                      </a:r>
                      <a:endParaRPr lang="en-US" dirty="0"/>
                    </a:p>
                  </a:txBody>
                  <a:tcPr/>
                </a:tc>
              </a:tr>
              <a:tr h="370840">
                <a:tc>
                  <a:txBody>
                    <a:bodyPr/>
                    <a:lstStyle/>
                    <a:p>
                      <a:r>
                        <a:rPr lang="en-US" dirty="0" err="1" smtClean="0">
                          <a:latin typeface="Courier New" pitchFamily="49" charset="0"/>
                          <a:cs typeface="Courier New" pitchFamily="49" charset="0"/>
                        </a:rPr>
                        <a:t>lbu</a:t>
                      </a:r>
                      <a:endParaRPr lang="en-US" dirty="0">
                        <a:latin typeface="Courier New" pitchFamily="49" charset="0"/>
                        <a:cs typeface="Courier New" pitchFamily="49" charset="0"/>
                      </a:endParaRPr>
                    </a:p>
                  </a:txBody>
                  <a:tcPr/>
                </a:tc>
                <a:tc>
                  <a:txBody>
                    <a:bodyPr/>
                    <a:lstStyle/>
                    <a:p>
                      <a:pPr algn="ctr"/>
                      <a:r>
                        <a:rPr lang="en-US" dirty="0" smtClean="0"/>
                        <a:t>3.7%</a:t>
                      </a:r>
                      <a:endParaRPr lang="en-US" dirty="0"/>
                    </a:p>
                  </a:txBody>
                  <a:tcPr/>
                </a:tc>
                <a:tc>
                  <a:txBody>
                    <a:bodyPr/>
                    <a:lstStyle/>
                    <a:p>
                      <a:pPr algn="ctr"/>
                      <a:r>
                        <a:rPr lang="en-US" dirty="0" smtClean="0"/>
                        <a:t>0.1%</a:t>
                      </a:r>
                      <a:endParaRPr lang="en-US" dirty="0"/>
                    </a:p>
                  </a:txBody>
                  <a:tcPr/>
                </a:tc>
              </a:tr>
              <a:tr h="370840">
                <a:tc>
                  <a:txBody>
                    <a:bodyPr/>
                    <a:lstStyle/>
                    <a:p>
                      <a:r>
                        <a:rPr lang="en-US" dirty="0" err="1" smtClean="0">
                          <a:latin typeface="Courier New" pitchFamily="49" charset="0"/>
                          <a:cs typeface="Courier New" pitchFamily="49" charset="0"/>
                        </a:rPr>
                        <a:t>beq</a:t>
                      </a:r>
                      <a:endParaRPr lang="en-US" dirty="0">
                        <a:latin typeface="Courier New" pitchFamily="49" charset="0"/>
                        <a:cs typeface="Courier New" pitchFamily="49" charset="0"/>
                      </a:endParaRPr>
                    </a:p>
                  </a:txBody>
                  <a:tcPr/>
                </a:tc>
                <a:tc>
                  <a:txBody>
                    <a:bodyPr/>
                    <a:lstStyle/>
                    <a:p>
                      <a:pPr algn="ctr"/>
                      <a:r>
                        <a:rPr lang="en-US" dirty="0" smtClean="0"/>
                        <a:t>8.6%</a:t>
                      </a:r>
                      <a:endParaRPr lang="en-US" dirty="0"/>
                    </a:p>
                  </a:txBody>
                  <a:tcPr/>
                </a:tc>
                <a:tc>
                  <a:txBody>
                    <a:bodyPr/>
                    <a:lstStyle/>
                    <a:p>
                      <a:pPr algn="ctr"/>
                      <a:r>
                        <a:rPr lang="en-US" dirty="0" smtClean="0"/>
                        <a:t>2.2%</a:t>
                      </a:r>
                      <a:endParaRPr lang="en-US" dirty="0"/>
                    </a:p>
                  </a:txBody>
                  <a:tcPr/>
                </a:tc>
              </a:tr>
              <a:tr h="370840">
                <a:tc>
                  <a:txBody>
                    <a:bodyPr/>
                    <a:lstStyle/>
                    <a:p>
                      <a:r>
                        <a:rPr lang="en-US" dirty="0" err="1" smtClean="0">
                          <a:latin typeface="Courier New" pitchFamily="49" charset="0"/>
                          <a:cs typeface="Courier New" pitchFamily="49" charset="0"/>
                        </a:rPr>
                        <a:t>bne</a:t>
                      </a:r>
                      <a:endParaRPr lang="en-US" dirty="0">
                        <a:latin typeface="Courier New" pitchFamily="49" charset="0"/>
                        <a:cs typeface="Courier New" pitchFamily="49" charset="0"/>
                      </a:endParaRPr>
                    </a:p>
                  </a:txBody>
                  <a:tcPr/>
                </a:tc>
                <a:tc>
                  <a:txBody>
                    <a:bodyPr/>
                    <a:lstStyle/>
                    <a:p>
                      <a:pPr algn="ctr"/>
                      <a:r>
                        <a:rPr lang="en-US" dirty="0" smtClean="0"/>
                        <a:t>8.4%</a:t>
                      </a:r>
                      <a:endParaRPr lang="en-US" dirty="0"/>
                    </a:p>
                  </a:txBody>
                  <a:tcPr/>
                </a:tc>
                <a:tc>
                  <a:txBody>
                    <a:bodyPr/>
                    <a:lstStyle/>
                    <a:p>
                      <a:pPr algn="ctr"/>
                      <a:r>
                        <a:rPr lang="en-US" dirty="0" smtClean="0"/>
                        <a:t>1.4%</a:t>
                      </a:r>
                      <a:endParaRPr lang="en-US" dirty="0"/>
                    </a:p>
                  </a:txBody>
                  <a:tcPr/>
                </a:tc>
              </a:tr>
              <a:tr h="370840">
                <a:tc>
                  <a:txBody>
                    <a:bodyPr/>
                    <a:lstStyle/>
                    <a:p>
                      <a:r>
                        <a:rPr lang="en-US" dirty="0" err="1" smtClean="0">
                          <a:latin typeface="Courier New" pitchFamily="49" charset="0"/>
                          <a:cs typeface="Courier New" pitchFamily="49" charset="0"/>
                        </a:rPr>
                        <a:t>slt</a:t>
                      </a:r>
                      <a:endParaRPr lang="en-US" dirty="0">
                        <a:latin typeface="Courier New" pitchFamily="49" charset="0"/>
                        <a:cs typeface="Courier New" pitchFamily="49" charset="0"/>
                      </a:endParaRPr>
                    </a:p>
                  </a:txBody>
                  <a:tcPr/>
                </a:tc>
                <a:tc>
                  <a:txBody>
                    <a:bodyPr/>
                    <a:lstStyle/>
                    <a:p>
                      <a:pPr algn="ctr"/>
                      <a:r>
                        <a:rPr lang="en-US" dirty="0" smtClean="0"/>
                        <a:t>9.9%</a:t>
                      </a:r>
                      <a:endParaRPr lang="en-US" dirty="0"/>
                    </a:p>
                  </a:txBody>
                  <a:tcPr/>
                </a:tc>
                <a:tc>
                  <a:txBody>
                    <a:bodyPr/>
                    <a:lstStyle/>
                    <a:p>
                      <a:pPr algn="ctr"/>
                      <a:r>
                        <a:rPr lang="en-US" dirty="0" smtClean="0"/>
                        <a:t>2.3%</a:t>
                      </a:r>
                      <a:endParaRPr lang="en-US" dirty="0"/>
                    </a:p>
                  </a:txBody>
                  <a:tcPr/>
                </a:tc>
              </a:tr>
              <a:tr h="370840">
                <a:tc>
                  <a:txBody>
                    <a:bodyPr/>
                    <a:lstStyle/>
                    <a:p>
                      <a:r>
                        <a:rPr lang="en-US" dirty="0" err="1" smtClean="0">
                          <a:latin typeface="Courier New" pitchFamily="49" charset="0"/>
                          <a:cs typeface="Courier New" pitchFamily="49" charset="0"/>
                        </a:rPr>
                        <a:t>slti</a:t>
                      </a:r>
                      <a:endParaRPr lang="en-US" dirty="0">
                        <a:latin typeface="Courier New" pitchFamily="49" charset="0"/>
                        <a:cs typeface="Courier New" pitchFamily="49" charset="0"/>
                      </a:endParaRPr>
                    </a:p>
                  </a:txBody>
                  <a:tcPr/>
                </a:tc>
                <a:tc>
                  <a:txBody>
                    <a:bodyPr/>
                    <a:lstStyle/>
                    <a:p>
                      <a:pPr algn="ctr"/>
                      <a:r>
                        <a:rPr lang="en-US" dirty="0" smtClean="0"/>
                        <a:t>3.1%</a:t>
                      </a:r>
                      <a:endParaRPr lang="en-US" dirty="0"/>
                    </a:p>
                  </a:txBody>
                  <a:tcPr/>
                </a:tc>
                <a:tc>
                  <a:txBody>
                    <a:bodyPr/>
                    <a:lstStyle/>
                    <a:p>
                      <a:pPr algn="ctr"/>
                      <a:r>
                        <a:rPr lang="en-US" dirty="0" smtClean="0"/>
                        <a:t>0.3%</a:t>
                      </a:r>
                      <a:endParaRPr lang="en-US" dirty="0"/>
                    </a:p>
                  </a:txBody>
                  <a:tcPr/>
                </a:tc>
              </a:tr>
              <a:tr h="370840">
                <a:tc>
                  <a:txBody>
                    <a:bodyPr/>
                    <a:lstStyle/>
                    <a:p>
                      <a:r>
                        <a:rPr lang="en-US" dirty="0" err="1" smtClean="0">
                          <a:latin typeface="Courier New" pitchFamily="49" charset="0"/>
                          <a:cs typeface="Courier New" pitchFamily="49" charset="0"/>
                        </a:rPr>
                        <a:t>sltu</a:t>
                      </a:r>
                      <a:endParaRPr lang="en-US" dirty="0">
                        <a:latin typeface="Courier New" pitchFamily="49" charset="0"/>
                        <a:cs typeface="Courier New" pitchFamily="49" charset="0"/>
                      </a:endParaRPr>
                    </a:p>
                  </a:txBody>
                  <a:tcPr/>
                </a:tc>
                <a:tc>
                  <a:txBody>
                    <a:bodyPr/>
                    <a:lstStyle/>
                    <a:p>
                      <a:pPr algn="ctr"/>
                      <a:r>
                        <a:rPr lang="en-US" dirty="0" smtClean="0"/>
                        <a:t>3.4%</a:t>
                      </a:r>
                      <a:endParaRPr lang="en-US" dirty="0"/>
                    </a:p>
                  </a:txBody>
                  <a:tcPr/>
                </a:tc>
                <a:tc>
                  <a:txBody>
                    <a:bodyPr/>
                    <a:lstStyle/>
                    <a:p>
                      <a:pPr algn="ctr"/>
                      <a:r>
                        <a:rPr lang="en-US" dirty="0" smtClean="0"/>
                        <a:t>0.8%</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10436790"/>
              </p:ext>
            </p:extLst>
          </p:nvPr>
        </p:nvGraphicFramePr>
        <p:xfrm>
          <a:off x="5029200" y="1371600"/>
          <a:ext cx="3886200" cy="4719320"/>
        </p:xfrm>
        <a:graphic>
          <a:graphicData uri="http://schemas.openxmlformats.org/drawingml/2006/table">
            <a:tbl>
              <a:tblPr firstRow="1" bandRow="1">
                <a:tableStyleId>{5940675A-B579-460E-94D1-54222C63F5DA}</a:tableStyleId>
              </a:tblPr>
              <a:tblGrid>
                <a:gridCol w="1143000"/>
                <a:gridCol w="1447800"/>
                <a:gridCol w="1295400"/>
              </a:tblGrid>
              <a:tr h="370840">
                <a:tc>
                  <a:txBody>
                    <a:bodyPr/>
                    <a:lstStyle/>
                    <a:p>
                      <a:endParaRPr lang="en-US" dirty="0"/>
                    </a:p>
                  </a:txBody>
                  <a:tcPr/>
                </a:tc>
                <a:tc>
                  <a:txBody>
                    <a:bodyPr/>
                    <a:lstStyle/>
                    <a:p>
                      <a:pPr algn="ctr"/>
                      <a:r>
                        <a:rPr lang="en-US" b="1" dirty="0" smtClean="0"/>
                        <a:t>SPEC</a:t>
                      </a:r>
                    </a:p>
                    <a:p>
                      <a:pPr algn="ctr"/>
                      <a:r>
                        <a:rPr lang="zh-CN" altLang="en-US" b="1" baseline="0" dirty="0" smtClean="0"/>
                        <a:t>整型</a:t>
                      </a:r>
                      <a:endParaRPr lang="en-US" b="1" dirty="0"/>
                    </a:p>
                  </a:txBody>
                  <a:tcPr/>
                </a:tc>
                <a:tc>
                  <a:txBody>
                    <a:bodyPr/>
                    <a:lstStyle/>
                    <a:p>
                      <a:pPr algn="ctr"/>
                      <a:r>
                        <a:rPr lang="en-US" b="1" dirty="0" smtClean="0"/>
                        <a:t>SPEC</a:t>
                      </a:r>
                    </a:p>
                    <a:p>
                      <a:pPr algn="ctr"/>
                      <a:r>
                        <a:rPr lang="zh-CN" altLang="en-US" b="1" dirty="0" smtClean="0"/>
                        <a:t>浮点型</a:t>
                      </a:r>
                      <a:endParaRPr lang="en-US" b="1" dirty="0"/>
                    </a:p>
                  </a:txBody>
                  <a:tcPr/>
                </a:tc>
              </a:tr>
              <a:tr h="370840">
                <a:tc>
                  <a:txBody>
                    <a:bodyPr/>
                    <a:lstStyle/>
                    <a:p>
                      <a:r>
                        <a:rPr lang="en-US" dirty="0" err="1" smtClean="0">
                          <a:latin typeface="Courier New" pitchFamily="49" charset="0"/>
                          <a:cs typeface="Courier New" pitchFamily="49" charset="0"/>
                        </a:rPr>
                        <a:t>add.d</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10.6%</a:t>
                      </a:r>
                      <a:endParaRPr lang="en-US" dirty="0"/>
                    </a:p>
                  </a:txBody>
                  <a:tcPr/>
                </a:tc>
              </a:tr>
              <a:tr h="370840">
                <a:tc>
                  <a:txBody>
                    <a:bodyPr/>
                    <a:lstStyle/>
                    <a:p>
                      <a:r>
                        <a:rPr lang="en-US" dirty="0" err="1" smtClean="0">
                          <a:latin typeface="Courier New" pitchFamily="49" charset="0"/>
                          <a:cs typeface="Courier New" pitchFamily="49" charset="0"/>
                        </a:rPr>
                        <a:t>sub.d</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4.9%</a:t>
                      </a:r>
                      <a:endParaRPr lang="en-US" dirty="0"/>
                    </a:p>
                  </a:txBody>
                  <a:tcPr/>
                </a:tc>
              </a:tr>
              <a:tr h="370840">
                <a:tc>
                  <a:txBody>
                    <a:bodyPr/>
                    <a:lstStyle/>
                    <a:p>
                      <a:r>
                        <a:rPr lang="en-US" dirty="0" err="1" smtClean="0">
                          <a:latin typeface="Courier New" pitchFamily="49" charset="0"/>
                          <a:cs typeface="Courier New" pitchFamily="49" charset="0"/>
                        </a:rPr>
                        <a:t>mul.d</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15.0%</a:t>
                      </a:r>
                      <a:endParaRPr lang="en-US" dirty="0"/>
                    </a:p>
                  </a:txBody>
                  <a:tcPr/>
                </a:tc>
              </a:tr>
              <a:tr h="370840">
                <a:tc>
                  <a:txBody>
                    <a:bodyPr/>
                    <a:lstStyle/>
                    <a:p>
                      <a:r>
                        <a:rPr lang="en-US" dirty="0" err="1" smtClean="0">
                          <a:latin typeface="Courier New" pitchFamily="49" charset="0"/>
                          <a:cs typeface="Courier New" pitchFamily="49" charset="0"/>
                        </a:rPr>
                        <a:t>add.s</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1.5%</a:t>
                      </a:r>
                      <a:endParaRPr lang="en-US" dirty="0"/>
                    </a:p>
                  </a:txBody>
                  <a:tcPr/>
                </a:tc>
              </a:tr>
              <a:tr h="370840">
                <a:tc>
                  <a:txBody>
                    <a:bodyPr/>
                    <a:lstStyle/>
                    <a:p>
                      <a:r>
                        <a:rPr lang="en-US" dirty="0" err="1" smtClean="0">
                          <a:latin typeface="Courier New" pitchFamily="49" charset="0"/>
                          <a:cs typeface="Courier New" pitchFamily="49" charset="0"/>
                        </a:rPr>
                        <a:t>sub.s</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1.8%</a:t>
                      </a:r>
                    </a:p>
                  </a:txBody>
                  <a:tcPr/>
                </a:tc>
              </a:tr>
              <a:tr h="370840">
                <a:tc>
                  <a:txBody>
                    <a:bodyPr/>
                    <a:lstStyle/>
                    <a:p>
                      <a:r>
                        <a:rPr lang="en-US" dirty="0" err="1" smtClean="0">
                          <a:latin typeface="Courier New" pitchFamily="49" charset="0"/>
                          <a:cs typeface="Courier New" pitchFamily="49" charset="0"/>
                        </a:rPr>
                        <a:t>mul.s</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2.4%</a:t>
                      </a:r>
                    </a:p>
                  </a:txBody>
                  <a:tcPr/>
                </a:tc>
              </a:tr>
              <a:tr h="370840">
                <a:tc>
                  <a:txBody>
                    <a:bodyPr/>
                    <a:lstStyle/>
                    <a:p>
                      <a:r>
                        <a:rPr lang="en-US" dirty="0" err="1" smtClean="0">
                          <a:latin typeface="Courier New" pitchFamily="49" charset="0"/>
                          <a:cs typeface="Courier New" pitchFamily="49" charset="0"/>
                        </a:rPr>
                        <a:t>l.d</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17.5%</a:t>
                      </a:r>
                      <a:endParaRPr lang="en-US" dirty="0"/>
                    </a:p>
                  </a:txBody>
                  <a:tcPr/>
                </a:tc>
              </a:tr>
              <a:tr h="370840">
                <a:tc>
                  <a:txBody>
                    <a:bodyPr/>
                    <a:lstStyle/>
                    <a:p>
                      <a:r>
                        <a:rPr lang="en-US" dirty="0" err="1" smtClean="0">
                          <a:latin typeface="Courier New" pitchFamily="49" charset="0"/>
                          <a:cs typeface="Courier New" pitchFamily="49" charset="0"/>
                        </a:rPr>
                        <a:t>s.d</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4.9%</a:t>
                      </a:r>
                      <a:endParaRPr lang="en-US" dirty="0"/>
                    </a:p>
                  </a:txBody>
                  <a:tcPr/>
                </a:tc>
              </a:tr>
              <a:tr h="370840">
                <a:tc>
                  <a:txBody>
                    <a:bodyPr/>
                    <a:lstStyle/>
                    <a:p>
                      <a:r>
                        <a:rPr lang="en-US" dirty="0" err="1" smtClean="0">
                          <a:latin typeface="Courier New" pitchFamily="49" charset="0"/>
                          <a:cs typeface="Courier New" pitchFamily="49" charset="0"/>
                        </a:rPr>
                        <a:t>l.s</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4.2%</a:t>
                      </a:r>
                      <a:endParaRPr lang="en-US" dirty="0"/>
                    </a:p>
                  </a:txBody>
                  <a:tcPr/>
                </a:tc>
              </a:tr>
              <a:tr h="370840">
                <a:tc>
                  <a:txBody>
                    <a:bodyPr/>
                    <a:lstStyle/>
                    <a:p>
                      <a:r>
                        <a:rPr lang="en-US" dirty="0" err="1" smtClean="0">
                          <a:latin typeface="Courier New" pitchFamily="49" charset="0"/>
                          <a:cs typeface="Courier New" pitchFamily="49" charset="0"/>
                        </a:rPr>
                        <a:t>s.s</a:t>
                      </a:r>
                      <a:endParaRPr lang="en-US" dirty="0">
                        <a:latin typeface="Courier New" pitchFamily="49" charset="0"/>
                        <a:cs typeface="Courier New" pitchFamily="49" charset="0"/>
                      </a:endParaRPr>
                    </a:p>
                  </a:txBody>
                  <a:tcPr/>
                </a:tc>
                <a:tc>
                  <a:txBody>
                    <a:bodyPr/>
                    <a:lstStyle/>
                    <a:p>
                      <a:pPr algn="ctr"/>
                      <a:r>
                        <a:rPr lang="en-US" dirty="0" smtClean="0"/>
                        <a:t>0.0%</a:t>
                      </a:r>
                      <a:endParaRPr lang="en-US" dirty="0"/>
                    </a:p>
                  </a:txBody>
                  <a:tcPr/>
                </a:tc>
                <a:tc>
                  <a:txBody>
                    <a:bodyPr/>
                    <a:lstStyle/>
                    <a:p>
                      <a:pPr algn="ctr"/>
                      <a:r>
                        <a:rPr lang="en-US" dirty="0" smtClean="0"/>
                        <a:t>1.1%</a:t>
                      </a:r>
                      <a:endParaRPr lang="en-US" dirty="0"/>
                    </a:p>
                  </a:txBody>
                  <a:tcPr/>
                </a:tc>
              </a:tr>
              <a:tr h="370840">
                <a:tc>
                  <a:txBody>
                    <a:bodyPr/>
                    <a:lstStyle/>
                    <a:p>
                      <a:r>
                        <a:rPr lang="en-US" dirty="0" err="1" smtClean="0">
                          <a:latin typeface="Courier New" pitchFamily="49" charset="0"/>
                          <a:cs typeface="Courier New" pitchFamily="49" charset="0"/>
                        </a:rPr>
                        <a:t>lhu</a:t>
                      </a:r>
                      <a:endParaRPr lang="en-US" dirty="0">
                        <a:latin typeface="Courier New" pitchFamily="49" charset="0"/>
                        <a:cs typeface="Courier New" pitchFamily="49" charset="0"/>
                      </a:endParaRPr>
                    </a:p>
                  </a:txBody>
                  <a:tcPr/>
                </a:tc>
                <a:tc>
                  <a:txBody>
                    <a:bodyPr/>
                    <a:lstStyle/>
                    <a:p>
                      <a:pPr algn="ctr"/>
                      <a:r>
                        <a:rPr lang="en-US" dirty="0" smtClean="0"/>
                        <a:t>1.3%</a:t>
                      </a:r>
                      <a:endParaRPr lang="en-US" dirty="0"/>
                    </a:p>
                  </a:txBody>
                  <a:tcPr/>
                </a:tc>
                <a:tc>
                  <a:txBody>
                    <a:bodyPr/>
                    <a:lstStyle/>
                    <a:p>
                      <a:pPr algn="ctr"/>
                      <a:r>
                        <a:rPr lang="en-US" dirty="0" smtClean="0"/>
                        <a:t>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t>复习</a:t>
            </a:r>
            <a:r>
              <a:rPr lang="en-US" dirty="0" smtClean="0"/>
              <a:t>:  </a:t>
            </a:r>
            <a:r>
              <a:rPr lang="zh-CN" altLang="en-US" dirty="0" smtClean="0"/>
              <a:t>寻址方式的说明</a:t>
            </a:r>
            <a:endParaRPr lang="en-US" dirty="0"/>
          </a:p>
        </p:txBody>
      </p:sp>
      <p:grpSp>
        <p:nvGrpSpPr>
          <p:cNvPr id="2" name="Group 3"/>
          <p:cNvGrpSpPr>
            <a:grpSpLocks/>
          </p:cNvGrpSpPr>
          <p:nvPr/>
        </p:nvGrpSpPr>
        <p:grpSpPr bwMode="auto">
          <a:xfrm>
            <a:off x="304800" y="609600"/>
            <a:ext cx="8610600" cy="1128713"/>
            <a:chOff x="192" y="384"/>
            <a:chExt cx="5424" cy="711"/>
          </a:xfrm>
        </p:grpSpPr>
        <p:sp>
          <p:nvSpPr>
            <p:cNvPr id="420868" name="Rectangle 4"/>
            <p:cNvSpPr>
              <a:spLocks noChangeArrowheads="1"/>
            </p:cNvSpPr>
            <p:nvPr/>
          </p:nvSpPr>
          <p:spPr bwMode="auto">
            <a:xfrm>
              <a:off x="336" y="624"/>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869" name="Line 5"/>
            <p:cNvSpPr>
              <a:spLocks noChangeShapeType="1"/>
            </p:cNvSpPr>
            <p:nvPr/>
          </p:nvSpPr>
          <p:spPr bwMode="auto">
            <a:xfrm>
              <a:off x="816" y="624"/>
              <a:ext cx="0" cy="183"/>
            </a:xfrm>
            <a:prstGeom prst="line">
              <a:avLst/>
            </a:prstGeom>
            <a:noFill/>
            <a:ln w="12700">
              <a:solidFill>
                <a:schemeClr val="tx1"/>
              </a:solidFill>
              <a:round/>
              <a:headEnd/>
              <a:tailEnd/>
            </a:ln>
            <a:effectLst/>
          </p:spPr>
          <p:txBody>
            <a:bodyPr/>
            <a:lstStyle/>
            <a:p>
              <a:endParaRPr lang="en-US"/>
            </a:p>
          </p:txBody>
        </p:sp>
        <p:sp>
          <p:nvSpPr>
            <p:cNvPr id="420870" name="Line 6"/>
            <p:cNvSpPr>
              <a:spLocks noChangeShapeType="1"/>
            </p:cNvSpPr>
            <p:nvPr/>
          </p:nvSpPr>
          <p:spPr bwMode="auto">
            <a:xfrm>
              <a:off x="1200" y="624"/>
              <a:ext cx="0" cy="183"/>
            </a:xfrm>
            <a:prstGeom prst="line">
              <a:avLst/>
            </a:prstGeom>
            <a:noFill/>
            <a:ln w="12700">
              <a:solidFill>
                <a:schemeClr val="tx1"/>
              </a:solidFill>
              <a:round/>
              <a:headEnd/>
              <a:tailEnd/>
            </a:ln>
            <a:effectLst/>
          </p:spPr>
          <p:txBody>
            <a:bodyPr/>
            <a:lstStyle/>
            <a:p>
              <a:endParaRPr lang="en-US"/>
            </a:p>
          </p:txBody>
        </p:sp>
        <p:sp>
          <p:nvSpPr>
            <p:cNvPr id="420871" name="Line 7"/>
            <p:cNvSpPr>
              <a:spLocks noChangeShapeType="1"/>
            </p:cNvSpPr>
            <p:nvPr/>
          </p:nvSpPr>
          <p:spPr bwMode="auto">
            <a:xfrm>
              <a:off x="1584" y="624"/>
              <a:ext cx="0" cy="183"/>
            </a:xfrm>
            <a:prstGeom prst="line">
              <a:avLst/>
            </a:prstGeom>
            <a:noFill/>
            <a:ln w="12700">
              <a:solidFill>
                <a:schemeClr val="tx1"/>
              </a:solidFill>
              <a:round/>
              <a:headEnd/>
              <a:tailEnd/>
            </a:ln>
            <a:effectLst/>
          </p:spPr>
          <p:txBody>
            <a:bodyPr/>
            <a:lstStyle/>
            <a:p>
              <a:endParaRPr lang="en-US"/>
            </a:p>
          </p:txBody>
        </p:sp>
        <p:sp>
          <p:nvSpPr>
            <p:cNvPr id="420872" name="Line 8"/>
            <p:cNvSpPr>
              <a:spLocks noChangeShapeType="1"/>
            </p:cNvSpPr>
            <p:nvPr/>
          </p:nvSpPr>
          <p:spPr bwMode="auto">
            <a:xfrm>
              <a:off x="1920" y="624"/>
              <a:ext cx="0" cy="183"/>
            </a:xfrm>
            <a:prstGeom prst="line">
              <a:avLst/>
            </a:prstGeom>
            <a:noFill/>
            <a:ln w="12700">
              <a:solidFill>
                <a:schemeClr val="tx1"/>
              </a:solidFill>
              <a:round/>
              <a:headEnd/>
              <a:tailEnd/>
            </a:ln>
            <a:effectLst/>
          </p:spPr>
          <p:txBody>
            <a:bodyPr/>
            <a:lstStyle/>
            <a:p>
              <a:endParaRPr lang="en-US"/>
            </a:p>
          </p:txBody>
        </p:sp>
        <p:sp>
          <p:nvSpPr>
            <p:cNvPr id="420873" name="Line 9"/>
            <p:cNvSpPr>
              <a:spLocks noChangeShapeType="1"/>
            </p:cNvSpPr>
            <p:nvPr/>
          </p:nvSpPr>
          <p:spPr bwMode="auto">
            <a:xfrm>
              <a:off x="2304" y="624"/>
              <a:ext cx="0" cy="183"/>
            </a:xfrm>
            <a:prstGeom prst="line">
              <a:avLst/>
            </a:prstGeom>
            <a:noFill/>
            <a:ln w="12700">
              <a:solidFill>
                <a:schemeClr val="tx1"/>
              </a:solidFill>
              <a:round/>
              <a:headEnd/>
              <a:tailEnd/>
            </a:ln>
            <a:effectLst/>
          </p:spPr>
          <p:txBody>
            <a:bodyPr/>
            <a:lstStyle/>
            <a:p>
              <a:endParaRPr lang="en-US"/>
            </a:p>
          </p:txBody>
        </p:sp>
        <p:sp>
          <p:nvSpPr>
            <p:cNvPr id="420874" name="Rectangle 10"/>
            <p:cNvSpPr>
              <a:spLocks noChangeArrowheads="1"/>
            </p:cNvSpPr>
            <p:nvPr/>
          </p:nvSpPr>
          <p:spPr bwMode="auto">
            <a:xfrm>
              <a:off x="192" y="384"/>
              <a:ext cx="2208" cy="250"/>
            </a:xfrm>
            <a:prstGeom prst="rect">
              <a:avLst/>
            </a:prstGeom>
            <a:noFill/>
            <a:ln w="12700">
              <a:noFill/>
              <a:miter lim="800000"/>
              <a:headEnd/>
              <a:tailEnd/>
            </a:ln>
            <a:effectLst/>
          </p:spPr>
          <p:txBody>
            <a:bodyPr>
              <a:spAutoFit/>
            </a:bodyPr>
            <a:lstStyle/>
            <a:p>
              <a:r>
                <a:rPr lang="en-US" sz="2000" dirty="0">
                  <a:solidFill>
                    <a:schemeClr val="tx1"/>
                  </a:solidFill>
                </a:rPr>
                <a:t>1. </a:t>
              </a:r>
              <a:r>
                <a:rPr lang="zh-CN" altLang="en-US" sz="2000" dirty="0" smtClean="0">
                  <a:solidFill>
                    <a:schemeClr val="tx1"/>
                  </a:solidFill>
                </a:rPr>
                <a:t>寄存器寻址</a:t>
              </a:r>
              <a:endParaRPr lang="en-US" sz="2000" dirty="0">
                <a:solidFill>
                  <a:schemeClr val="tx1"/>
                </a:solidFill>
              </a:endParaRPr>
            </a:p>
          </p:txBody>
        </p:sp>
        <p:sp>
          <p:nvSpPr>
            <p:cNvPr id="420875" name="Rectangle 11"/>
            <p:cNvSpPr>
              <a:spLocks noChangeArrowheads="1"/>
            </p:cNvSpPr>
            <p:nvPr/>
          </p:nvSpPr>
          <p:spPr bwMode="auto">
            <a:xfrm>
              <a:off x="3168" y="864"/>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876" name="Text Box 12"/>
            <p:cNvSpPr txBox="1">
              <a:spLocks noChangeArrowheads="1"/>
            </p:cNvSpPr>
            <p:nvPr/>
          </p:nvSpPr>
          <p:spPr bwMode="auto">
            <a:xfrm>
              <a:off x="432" y="624"/>
              <a:ext cx="2284" cy="231"/>
            </a:xfrm>
            <a:prstGeom prst="rect">
              <a:avLst/>
            </a:prstGeom>
            <a:noFill/>
            <a:ln w="12700">
              <a:noFill/>
              <a:miter lim="800000"/>
              <a:headEnd/>
              <a:tailEnd/>
            </a:ln>
            <a:effectLst/>
          </p:spPr>
          <p:txBody>
            <a:bodyPr wrap="none">
              <a:spAutoFit/>
            </a:bodyPr>
            <a:lstStyle/>
            <a:p>
              <a:r>
                <a:rPr lang="en-US">
                  <a:solidFill>
                    <a:schemeClr val="tx1"/>
                  </a:solidFill>
                </a:rPr>
                <a:t>op         rs      rt      rd             funct</a:t>
              </a:r>
            </a:p>
          </p:txBody>
        </p:sp>
        <p:sp>
          <p:nvSpPr>
            <p:cNvPr id="420877" name="Line 13"/>
            <p:cNvSpPr>
              <a:spLocks noChangeShapeType="1"/>
            </p:cNvSpPr>
            <p:nvPr/>
          </p:nvSpPr>
          <p:spPr bwMode="auto">
            <a:xfrm>
              <a:off x="1056" y="816"/>
              <a:ext cx="0" cy="144"/>
            </a:xfrm>
            <a:prstGeom prst="line">
              <a:avLst/>
            </a:prstGeom>
            <a:noFill/>
            <a:ln w="12700">
              <a:solidFill>
                <a:schemeClr val="tx1"/>
              </a:solidFill>
              <a:round/>
              <a:headEnd/>
              <a:tailEnd/>
            </a:ln>
            <a:effectLst/>
          </p:spPr>
          <p:txBody>
            <a:bodyPr/>
            <a:lstStyle/>
            <a:p>
              <a:endParaRPr lang="en-US"/>
            </a:p>
          </p:txBody>
        </p:sp>
        <p:sp>
          <p:nvSpPr>
            <p:cNvPr id="420878" name="Line 14"/>
            <p:cNvSpPr>
              <a:spLocks noChangeShapeType="1"/>
            </p:cNvSpPr>
            <p:nvPr/>
          </p:nvSpPr>
          <p:spPr bwMode="auto">
            <a:xfrm>
              <a:off x="1056" y="960"/>
              <a:ext cx="2112" cy="0"/>
            </a:xfrm>
            <a:prstGeom prst="line">
              <a:avLst/>
            </a:prstGeom>
            <a:noFill/>
            <a:ln w="12700">
              <a:solidFill>
                <a:schemeClr val="tx1"/>
              </a:solidFill>
              <a:round/>
              <a:headEnd/>
              <a:tailEnd type="triangle" w="med" len="med"/>
            </a:ln>
            <a:effectLst/>
          </p:spPr>
          <p:txBody>
            <a:bodyPr/>
            <a:lstStyle/>
            <a:p>
              <a:endParaRPr lang="en-US"/>
            </a:p>
          </p:txBody>
        </p:sp>
        <p:sp>
          <p:nvSpPr>
            <p:cNvPr id="420879" name="Rectangle 15"/>
            <p:cNvSpPr>
              <a:spLocks noChangeArrowheads="1"/>
            </p:cNvSpPr>
            <p:nvPr/>
          </p:nvSpPr>
          <p:spPr bwMode="auto">
            <a:xfrm>
              <a:off x="3888" y="624"/>
              <a:ext cx="912" cy="250"/>
            </a:xfrm>
            <a:prstGeom prst="rect">
              <a:avLst/>
            </a:prstGeom>
            <a:noFill/>
            <a:ln w="12700">
              <a:noFill/>
              <a:miter lim="800000"/>
              <a:headEnd/>
              <a:tailEnd/>
            </a:ln>
            <a:effectLst/>
          </p:spPr>
          <p:txBody>
            <a:bodyPr>
              <a:spAutoFit/>
            </a:bodyPr>
            <a:lstStyle/>
            <a:p>
              <a:r>
                <a:rPr lang="zh-CN" altLang="en-US" sz="2000" dirty="0">
                  <a:solidFill>
                    <a:schemeClr val="tx1"/>
                  </a:solidFill>
                </a:rPr>
                <a:t>寄存器</a:t>
              </a:r>
              <a:endParaRPr lang="en-US" sz="2000" dirty="0">
                <a:solidFill>
                  <a:schemeClr val="tx1"/>
                </a:solidFill>
              </a:endParaRPr>
            </a:p>
          </p:txBody>
        </p:sp>
        <p:sp>
          <p:nvSpPr>
            <p:cNvPr id="420880" name="Text Box 16"/>
            <p:cNvSpPr txBox="1">
              <a:spLocks noChangeArrowheads="1"/>
            </p:cNvSpPr>
            <p:nvPr/>
          </p:nvSpPr>
          <p:spPr bwMode="auto">
            <a:xfrm>
              <a:off x="3744" y="864"/>
              <a:ext cx="996" cy="231"/>
            </a:xfrm>
            <a:prstGeom prst="rect">
              <a:avLst/>
            </a:prstGeom>
            <a:noFill/>
            <a:ln w="12700">
              <a:noFill/>
              <a:miter lim="800000"/>
              <a:headEnd/>
              <a:tailEnd/>
            </a:ln>
            <a:effectLst/>
          </p:spPr>
          <p:txBody>
            <a:bodyPr wrap="none">
              <a:spAutoFit/>
            </a:bodyPr>
            <a:lstStyle/>
            <a:p>
              <a:r>
                <a:rPr lang="en-US">
                  <a:solidFill>
                    <a:schemeClr val="tx1"/>
                  </a:solidFill>
                </a:rPr>
                <a:t>word </a:t>
              </a:r>
              <a:r>
                <a:rPr lang="en-US"/>
                <a:t>operand</a:t>
              </a:r>
            </a:p>
          </p:txBody>
        </p:sp>
      </p:grpSp>
      <p:grpSp>
        <p:nvGrpSpPr>
          <p:cNvPr id="3" name="Group 17"/>
          <p:cNvGrpSpPr>
            <a:grpSpLocks/>
          </p:cNvGrpSpPr>
          <p:nvPr/>
        </p:nvGrpSpPr>
        <p:grpSpPr bwMode="auto">
          <a:xfrm>
            <a:off x="304800" y="1524000"/>
            <a:ext cx="8610600" cy="1509713"/>
            <a:chOff x="192" y="960"/>
            <a:chExt cx="5424" cy="951"/>
          </a:xfrm>
        </p:grpSpPr>
        <p:sp>
          <p:nvSpPr>
            <p:cNvPr id="420882" name="Text Box 18"/>
            <p:cNvSpPr txBox="1">
              <a:spLocks noChangeArrowheads="1"/>
            </p:cNvSpPr>
            <p:nvPr/>
          </p:nvSpPr>
          <p:spPr bwMode="auto">
            <a:xfrm>
              <a:off x="432" y="1200"/>
              <a:ext cx="1916" cy="231"/>
            </a:xfrm>
            <a:prstGeom prst="rect">
              <a:avLst/>
            </a:prstGeom>
            <a:noFill/>
            <a:ln w="12700">
              <a:noFill/>
              <a:miter lim="800000"/>
              <a:headEnd/>
              <a:tailEnd/>
            </a:ln>
            <a:effectLst/>
          </p:spPr>
          <p:txBody>
            <a:bodyPr wrap="none">
              <a:spAutoFit/>
            </a:bodyPr>
            <a:lstStyle/>
            <a:p>
              <a:r>
                <a:rPr lang="en-US">
                  <a:solidFill>
                    <a:schemeClr val="tx1"/>
                  </a:solidFill>
                </a:rPr>
                <a:t>op         rs       rt           offset</a:t>
              </a:r>
            </a:p>
          </p:txBody>
        </p:sp>
        <p:sp>
          <p:nvSpPr>
            <p:cNvPr id="420883" name="Rectangle 19"/>
            <p:cNvSpPr>
              <a:spLocks noChangeArrowheads="1"/>
            </p:cNvSpPr>
            <p:nvPr/>
          </p:nvSpPr>
          <p:spPr bwMode="auto">
            <a:xfrm>
              <a:off x="336" y="120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884" name="Line 20"/>
            <p:cNvSpPr>
              <a:spLocks noChangeShapeType="1"/>
            </p:cNvSpPr>
            <p:nvPr/>
          </p:nvSpPr>
          <p:spPr bwMode="auto">
            <a:xfrm>
              <a:off x="816" y="1200"/>
              <a:ext cx="0" cy="183"/>
            </a:xfrm>
            <a:prstGeom prst="line">
              <a:avLst/>
            </a:prstGeom>
            <a:noFill/>
            <a:ln w="12700">
              <a:solidFill>
                <a:schemeClr val="tx1"/>
              </a:solidFill>
              <a:round/>
              <a:headEnd/>
              <a:tailEnd/>
            </a:ln>
            <a:effectLst/>
          </p:spPr>
          <p:txBody>
            <a:bodyPr/>
            <a:lstStyle/>
            <a:p>
              <a:endParaRPr lang="en-US"/>
            </a:p>
          </p:txBody>
        </p:sp>
        <p:sp>
          <p:nvSpPr>
            <p:cNvPr id="420885" name="Line 21"/>
            <p:cNvSpPr>
              <a:spLocks noChangeShapeType="1"/>
            </p:cNvSpPr>
            <p:nvPr/>
          </p:nvSpPr>
          <p:spPr bwMode="auto">
            <a:xfrm>
              <a:off x="1200" y="1200"/>
              <a:ext cx="0" cy="183"/>
            </a:xfrm>
            <a:prstGeom prst="line">
              <a:avLst/>
            </a:prstGeom>
            <a:noFill/>
            <a:ln w="12700">
              <a:solidFill>
                <a:schemeClr val="tx1"/>
              </a:solidFill>
              <a:round/>
              <a:headEnd/>
              <a:tailEnd/>
            </a:ln>
            <a:effectLst/>
          </p:spPr>
          <p:txBody>
            <a:bodyPr/>
            <a:lstStyle/>
            <a:p>
              <a:endParaRPr lang="en-US"/>
            </a:p>
          </p:txBody>
        </p:sp>
        <p:sp>
          <p:nvSpPr>
            <p:cNvPr id="420886" name="Line 22"/>
            <p:cNvSpPr>
              <a:spLocks noChangeShapeType="1"/>
            </p:cNvSpPr>
            <p:nvPr/>
          </p:nvSpPr>
          <p:spPr bwMode="auto">
            <a:xfrm>
              <a:off x="1584" y="1200"/>
              <a:ext cx="0" cy="183"/>
            </a:xfrm>
            <a:prstGeom prst="line">
              <a:avLst/>
            </a:prstGeom>
            <a:noFill/>
            <a:ln w="12700">
              <a:solidFill>
                <a:schemeClr val="tx1"/>
              </a:solidFill>
              <a:round/>
              <a:headEnd/>
              <a:tailEnd/>
            </a:ln>
            <a:effectLst/>
          </p:spPr>
          <p:txBody>
            <a:bodyPr/>
            <a:lstStyle/>
            <a:p>
              <a:endParaRPr lang="en-US"/>
            </a:p>
          </p:txBody>
        </p:sp>
        <p:sp>
          <p:nvSpPr>
            <p:cNvPr id="420887" name="Rectangle 23"/>
            <p:cNvSpPr>
              <a:spLocks noChangeArrowheads="1"/>
            </p:cNvSpPr>
            <p:nvPr/>
          </p:nvSpPr>
          <p:spPr bwMode="auto">
            <a:xfrm>
              <a:off x="192" y="960"/>
              <a:ext cx="2832" cy="252"/>
            </a:xfrm>
            <a:prstGeom prst="rect">
              <a:avLst/>
            </a:prstGeom>
            <a:noFill/>
            <a:ln w="12700">
              <a:noFill/>
              <a:miter lim="800000"/>
              <a:headEnd/>
              <a:tailEnd/>
            </a:ln>
            <a:effectLst/>
          </p:spPr>
          <p:txBody>
            <a:bodyPr wrap="square">
              <a:spAutoFit/>
            </a:bodyPr>
            <a:lstStyle/>
            <a:p>
              <a:r>
                <a:rPr lang="en-US" sz="2000" dirty="0">
                  <a:solidFill>
                    <a:schemeClr val="tx1"/>
                  </a:solidFill>
                </a:rPr>
                <a:t>2. </a:t>
              </a:r>
              <a:r>
                <a:rPr lang="zh-CN" altLang="en-US" sz="2000" dirty="0" smtClean="0">
                  <a:solidFill>
                    <a:schemeClr val="tx1"/>
                  </a:solidFill>
                </a:rPr>
                <a:t>基址寻址</a:t>
              </a:r>
              <a:endParaRPr lang="en-US" sz="2000" dirty="0">
                <a:solidFill>
                  <a:schemeClr val="tx1"/>
                </a:solidFill>
              </a:endParaRPr>
            </a:p>
          </p:txBody>
        </p:sp>
        <p:sp>
          <p:nvSpPr>
            <p:cNvPr id="420888" name="Rectangle 24"/>
            <p:cNvSpPr>
              <a:spLocks noChangeArrowheads="1"/>
            </p:cNvSpPr>
            <p:nvPr/>
          </p:nvSpPr>
          <p:spPr bwMode="auto">
            <a:xfrm>
              <a:off x="336" y="168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889" name="Text Box 25"/>
            <p:cNvSpPr txBox="1">
              <a:spLocks noChangeArrowheads="1"/>
            </p:cNvSpPr>
            <p:nvPr/>
          </p:nvSpPr>
          <p:spPr bwMode="auto">
            <a:xfrm>
              <a:off x="1008" y="1680"/>
              <a:ext cx="948" cy="231"/>
            </a:xfrm>
            <a:prstGeom prst="rect">
              <a:avLst/>
            </a:prstGeom>
            <a:noFill/>
            <a:ln w="12700">
              <a:noFill/>
              <a:miter lim="800000"/>
              <a:headEnd/>
              <a:tailEnd/>
            </a:ln>
            <a:effectLst/>
          </p:spPr>
          <p:txBody>
            <a:bodyPr wrap="none">
              <a:spAutoFit/>
            </a:bodyPr>
            <a:lstStyle/>
            <a:p>
              <a:r>
                <a:rPr lang="en-US">
                  <a:solidFill>
                    <a:schemeClr val="tx1"/>
                  </a:solidFill>
                </a:rPr>
                <a:t>base register</a:t>
              </a:r>
            </a:p>
          </p:txBody>
        </p:sp>
        <p:grpSp>
          <p:nvGrpSpPr>
            <p:cNvPr id="4" name="Group 26"/>
            <p:cNvGrpSpPr>
              <a:grpSpLocks/>
            </p:cNvGrpSpPr>
            <p:nvPr/>
          </p:nvGrpSpPr>
          <p:grpSpPr bwMode="auto">
            <a:xfrm>
              <a:off x="2880" y="1392"/>
              <a:ext cx="192" cy="336"/>
              <a:chOff x="1392" y="2880"/>
              <a:chExt cx="288" cy="480"/>
            </a:xfrm>
          </p:grpSpPr>
          <p:sp>
            <p:nvSpPr>
              <p:cNvPr id="420891" name="Line 2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420892" name="Line 2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420893" name="Line 2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420894" name="Line 3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420895" name="Line 3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420896" name="Line 3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420897" name="Line 3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420898" name="Line 34"/>
            <p:cNvSpPr>
              <a:spLocks noChangeShapeType="1"/>
            </p:cNvSpPr>
            <p:nvPr/>
          </p:nvSpPr>
          <p:spPr bwMode="auto">
            <a:xfrm>
              <a:off x="2160" y="1392"/>
              <a:ext cx="0" cy="48"/>
            </a:xfrm>
            <a:prstGeom prst="line">
              <a:avLst/>
            </a:prstGeom>
            <a:noFill/>
            <a:ln w="12700">
              <a:solidFill>
                <a:schemeClr val="tx1"/>
              </a:solidFill>
              <a:round/>
              <a:headEnd/>
              <a:tailEnd/>
            </a:ln>
            <a:effectLst/>
          </p:spPr>
          <p:txBody>
            <a:bodyPr/>
            <a:lstStyle/>
            <a:p>
              <a:endParaRPr lang="en-US"/>
            </a:p>
          </p:txBody>
        </p:sp>
        <p:sp>
          <p:nvSpPr>
            <p:cNvPr id="420899" name="Line 35"/>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p:spPr>
          <p:txBody>
            <a:bodyPr/>
            <a:lstStyle/>
            <a:p>
              <a:endParaRPr lang="en-US"/>
            </a:p>
          </p:txBody>
        </p:sp>
        <p:sp>
          <p:nvSpPr>
            <p:cNvPr id="420900" name="Line 36"/>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p:spPr>
          <p:txBody>
            <a:bodyPr/>
            <a:lstStyle/>
            <a:p>
              <a:endParaRPr lang="en-US"/>
            </a:p>
          </p:txBody>
        </p:sp>
        <p:sp>
          <p:nvSpPr>
            <p:cNvPr id="420901" name="Line 37"/>
            <p:cNvSpPr>
              <a:spLocks noChangeShapeType="1"/>
            </p:cNvSpPr>
            <p:nvPr/>
          </p:nvSpPr>
          <p:spPr bwMode="auto">
            <a:xfrm>
              <a:off x="1584" y="1632"/>
              <a:ext cx="0" cy="48"/>
            </a:xfrm>
            <a:prstGeom prst="line">
              <a:avLst/>
            </a:prstGeom>
            <a:noFill/>
            <a:ln w="12700">
              <a:solidFill>
                <a:schemeClr val="tx1"/>
              </a:solidFill>
              <a:round/>
              <a:headEnd/>
              <a:tailEnd/>
            </a:ln>
            <a:effectLst/>
          </p:spPr>
          <p:txBody>
            <a:bodyPr/>
            <a:lstStyle/>
            <a:p>
              <a:endParaRPr lang="en-US"/>
            </a:p>
          </p:txBody>
        </p:sp>
        <p:sp>
          <p:nvSpPr>
            <p:cNvPr id="420902" name="Rectangle 38"/>
            <p:cNvSpPr>
              <a:spLocks noChangeArrowheads="1"/>
            </p:cNvSpPr>
            <p:nvPr/>
          </p:nvSpPr>
          <p:spPr bwMode="auto">
            <a:xfrm>
              <a:off x="3168" y="144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03" name="Rectangle 39"/>
            <p:cNvSpPr>
              <a:spLocks noChangeArrowheads="1"/>
            </p:cNvSpPr>
            <p:nvPr/>
          </p:nvSpPr>
          <p:spPr bwMode="auto">
            <a:xfrm>
              <a:off x="3888" y="1200"/>
              <a:ext cx="912" cy="250"/>
            </a:xfrm>
            <a:prstGeom prst="rect">
              <a:avLst/>
            </a:prstGeom>
            <a:noFill/>
            <a:ln w="12700">
              <a:noFill/>
              <a:miter lim="800000"/>
              <a:headEnd/>
              <a:tailEnd/>
            </a:ln>
            <a:effectLst/>
          </p:spPr>
          <p:txBody>
            <a:bodyPr>
              <a:spAutoFit/>
            </a:bodyPr>
            <a:lstStyle/>
            <a:p>
              <a:r>
                <a:rPr lang="zh-CN" altLang="en-US" sz="2000" dirty="0" smtClean="0">
                  <a:solidFill>
                    <a:schemeClr val="tx1"/>
                  </a:solidFill>
                </a:rPr>
                <a:t>内存</a:t>
              </a:r>
              <a:endParaRPr lang="en-US" sz="2000" dirty="0">
                <a:solidFill>
                  <a:schemeClr val="tx1"/>
                </a:solidFill>
              </a:endParaRPr>
            </a:p>
          </p:txBody>
        </p:sp>
        <p:sp>
          <p:nvSpPr>
            <p:cNvPr id="420904" name="Text Box 40"/>
            <p:cNvSpPr txBox="1">
              <a:spLocks noChangeArrowheads="1"/>
            </p:cNvSpPr>
            <p:nvPr/>
          </p:nvSpPr>
          <p:spPr bwMode="auto">
            <a:xfrm>
              <a:off x="3552" y="1440"/>
              <a:ext cx="1476" cy="231"/>
            </a:xfrm>
            <a:prstGeom prst="rect">
              <a:avLst/>
            </a:prstGeom>
            <a:noFill/>
            <a:ln w="12700">
              <a:noFill/>
              <a:miter lim="800000"/>
              <a:headEnd/>
              <a:tailEnd/>
            </a:ln>
            <a:effectLst/>
          </p:spPr>
          <p:txBody>
            <a:bodyPr wrap="none">
              <a:spAutoFit/>
            </a:bodyPr>
            <a:lstStyle/>
            <a:p>
              <a:r>
                <a:rPr lang="en-US">
                  <a:solidFill>
                    <a:schemeClr val="tx1"/>
                  </a:solidFill>
                </a:rPr>
                <a:t>word or byte </a:t>
              </a:r>
              <a:r>
                <a:rPr lang="en-US"/>
                <a:t>operand</a:t>
              </a:r>
            </a:p>
          </p:txBody>
        </p:sp>
        <p:sp>
          <p:nvSpPr>
            <p:cNvPr id="420905" name="Line 41"/>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p:spPr>
          <p:txBody>
            <a:bodyPr/>
            <a:lstStyle/>
            <a:p>
              <a:endParaRPr lang="en-US"/>
            </a:p>
          </p:txBody>
        </p:sp>
      </p:grpSp>
      <p:grpSp>
        <p:nvGrpSpPr>
          <p:cNvPr id="5" name="Group 42"/>
          <p:cNvGrpSpPr>
            <a:grpSpLocks/>
          </p:cNvGrpSpPr>
          <p:nvPr/>
        </p:nvGrpSpPr>
        <p:grpSpPr bwMode="auto">
          <a:xfrm>
            <a:off x="304800" y="2971800"/>
            <a:ext cx="4114800" cy="747713"/>
            <a:chOff x="192" y="1872"/>
            <a:chExt cx="2592" cy="471"/>
          </a:xfrm>
        </p:grpSpPr>
        <p:sp>
          <p:nvSpPr>
            <p:cNvPr id="420907" name="Rectangle 43"/>
            <p:cNvSpPr>
              <a:spLocks noChangeArrowheads="1"/>
            </p:cNvSpPr>
            <p:nvPr/>
          </p:nvSpPr>
          <p:spPr bwMode="auto">
            <a:xfrm>
              <a:off x="192" y="1872"/>
              <a:ext cx="2208" cy="250"/>
            </a:xfrm>
            <a:prstGeom prst="rect">
              <a:avLst/>
            </a:prstGeom>
            <a:noFill/>
            <a:ln w="12700">
              <a:noFill/>
              <a:miter lim="800000"/>
              <a:headEnd/>
              <a:tailEnd/>
            </a:ln>
            <a:effectLst/>
          </p:spPr>
          <p:txBody>
            <a:bodyPr>
              <a:spAutoFit/>
            </a:bodyPr>
            <a:lstStyle/>
            <a:p>
              <a:r>
                <a:rPr lang="en-US" sz="2000" dirty="0" smtClean="0">
                  <a:solidFill>
                    <a:schemeClr val="tx1"/>
                  </a:solidFill>
                </a:rPr>
                <a:t>3</a:t>
              </a:r>
              <a:r>
                <a:rPr lang="zh-CN" altLang="en-US" sz="2000" dirty="0" smtClean="0">
                  <a:solidFill>
                    <a:schemeClr val="tx1"/>
                  </a:solidFill>
                </a:rPr>
                <a:t>立即寻址</a:t>
              </a:r>
              <a:endParaRPr lang="en-US" sz="2000" dirty="0">
                <a:solidFill>
                  <a:schemeClr val="tx1"/>
                </a:solidFill>
              </a:endParaRPr>
            </a:p>
          </p:txBody>
        </p:sp>
        <p:sp>
          <p:nvSpPr>
            <p:cNvPr id="420908" name="Text Box 44"/>
            <p:cNvSpPr txBox="1">
              <a:spLocks noChangeArrowheads="1"/>
            </p:cNvSpPr>
            <p:nvPr/>
          </p:nvSpPr>
          <p:spPr bwMode="auto">
            <a:xfrm>
              <a:off x="432" y="2112"/>
              <a:ext cx="1892" cy="231"/>
            </a:xfrm>
            <a:prstGeom prst="rect">
              <a:avLst/>
            </a:prstGeom>
            <a:noFill/>
            <a:ln w="12700">
              <a:noFill/>
              <a:miter lim="800000"/>
              <a:headEnd/>
              <a:tailEnd/>
            </a:ln>
            <a:effectLst/>
          </p:spPr>
          <p:txBody>
            <a:bodyPr wrap="none">
              <a:spAutoFit/>
            </a:bodyPr>
            <a:lstStyle/>
            <a:p>
              <a:r>
                <a:rPr lang="en-US">
                  <a:solidFill>
                    <a:schemeClr val="tx1"/>
                  </a:solidFill>
                </a:rPr>
                <a:t>op         rs      rt       </a:t>
              </a:r>
              <a:r>
                <a:rPr lang="en-US"/>
                <a:t>operand</a:t>
              </a:r>
            </a:p>
          </p:txBody>
        </p:sp>
        <p:sp>
          <p:nvSpPr>
            <p:cNvPr id="420909" name="Rectangle 45"/>
            <p:cNvSpPr>
              <a:spLocks noChangeArrowheads="1"/>
            </p:cNvSpPr>
            <p:nvPr/>
          </p:nvSpPr>
          <p:spPr bwMode="auto">
            <a:xfrm>
              <a:off x="336" y="2112"/>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10" name="Line 46"/>
            <p:cNvSpPr>
              <a:spLocks noChangeShapeType="1"/>
            </p:cNvSpPr>
            <p:nvPr/>
          </p:nvSpPr>
          <p:spPr bwMode="auto">
            <a:xfrm>
              <a:off x="816" y="2112"/>
              <a:ext cx="0" cy="183"/>
            </a:xfrm>
            <a:prstGeom prst="line">
              <a:avLst/>
            </a:prstGeom>
            <a:noFill/>
            <a:ln w="12700">
              <a:solidFill>
                <a:schemeClr val="tx1"/>
              </a:solidFill>
              <a:round/>
              <a:headEnd/>
              <a:tailEnd/>
            </a:ln>
            <a:effectLst/>
          </p:spPr>
          <p:txBody>
            <a:bodyPr/>
            <a:lstStyle/>
            <a:p>
              <a:endParaRPr lang="en-US"/>
            </a:p>
          </p:txBody>
        </p:sp>
        <p:sp>
          <p:nvSpPr>
            <p:cNvPr id="420911" name="Line 47"/>
            <p:cNvSpPr>
              <a:spLocks noChangeShapeType="1"/>
            </p:cNvSpPr>
            <p:nvPr/>
          </p:nvSpPr>
          <p:spPr bwMode="auto">
            <a:xfrm>
              <a:off x="1200" y="2112"/>
              <a:ext cx="0" cy="183"/>
            </a:xfrm>
            <a:prstGeom prst="line">
              <a:avLst/>
            </a:prstGeom>
            <a:noFill/>
            <a:ln w="12700">
              <a:solidFill>
                <a:schemeClr val="tx1"/>
              </a:solidFill>
              <a:round/>
              <a:headEnd/>
              <a:tailEnd/>
            </a:ln>
            <a:effectLst/>
          </p:spPr>
          <p:txBody>
            <a:bodyPr/>
            <a:lstStyle/>
            <a:p>
              <a:endParaRPr lang="en-US"/>
            </a:p>
          </p:txBody>
        </p:sp>
        <p:sp>
          <p:nvSpPr>
            <p:cNvPr id="420912" name="Line 48"/>
            <p:cNvSpPr>
              <a:spLocks noChangeShapeType="1"/>
            </p:cNvSpPr>
            <p:nvPr/>
          </p:nvSpPr>
          <p:spPr bwMode="auto">
            <a:xfrm>
              <a:off x="1584" y="2112"/>
              <a:ext cx="0" cy="183"/>
            </a:xfrm>
            <a:prstGeom prst="line">
              <a:avLst/>
            </a:prstGeom>
            <a:noFill/>
            <a:ln w="12700">
              <a:solidFill>
                <a:schemeClr val="tx1"/>
              </a:solidFill>
              <a:round/>
              <a:headEnd/>
              <a:tailEnd/>
            </a:ln>
            <a:effectLst/>
          </p:spPr>
          <p:txBody>
            <a:bodyPr/>
            <a:lstStyle/>
            <a:p>
              <a:endParaRPr lang="en-US"/>
            </a:p>
          </p:txBody>
        </p:sp>
      </p:grpSp>
      <p:grpSp>
        <p:nvGrpSpPr>
          <p:cNvPr id="6" name="Group 49"/>
          <p:cNvGrpSpPr>
            <a:grpSpLocks/>
          </p:cNvGrpSpPr>
          <p:nvPr/>
        </p:nvGrpSpPr>
        <p:grpSpPr bwMode="auto">
          <a:xfrm>
            <a:off x="304800" y="3657600"/>
            <a:ext cx="8610600" cy="1509713"/>
            <a:chOff x="192" y="2304"/>
            <a:chExt cx="5424" cy="951"/>
          </a:xfrm>
        </p:grpSpPr>
        <p:sp>
          <p:nvSpPr>
            <p:cNvPr id="420914" name="Rectangle 50"/>
            <p:cNvSpPr>
              <a:spLocks noChangeArrowheads="1"/>
            </p:cNvSpPr>
            <p:nvPr/>
          </p:nvSpPr>
          <p:spPr bwMode="auto">
            <a:xfrm>
              <a:off x="192" y="2304"/>
              <a:ext cx="2208" cy="250"/>
            </a:xfrm>
            <a:prstGeom prst="rect">
              <a:avLst/>
            </a:prstGeom>
            <a:noFill/>
            <a:ln w="12700">
              <a:noFill/>
              <a:miter lim="800000"/>
              <a:headEnd/>
              <a:tailEnd/>
            </a:ln>
            <a:effectLst/>
          </p:spPr>
          <p:txBody>
            <a:bodyPr>
              <a:spAutoFit/>
            </a:bodyPr>
            <a:lstStyle/>
            <a:p>
              <a:r>
                <a:rPr lang="en-US" sz="2000" dirty="0">
                  <a:solidFill>
                    <a:schemeClr val="tx1"/>
                  </a:solidFill>
                </a:rPr>
                <a:t>4. </a:t>
              </a:r>
              <a:r>
                <a:rPr lang="en-US" sz="2000" dirty="0" smtClean="0">
                  <a:solidFill>
                    <a:schemeClr val="tx1"/>
                  </a:solidFill>
                </a:rPr>
                <a:t>PC-</a:t>
              </a:r>
              <a:r>
                <a:rPr lang="zh-CN" altLang="en-US" sz="2000" dirty="0" smtClean="0">
                  <a:solidFill>
                    <a:schemeClr val="tx1"/>
                  </a:solidFill>
                </a:rPr>
                <a:t>相对寻址</a:t>
              </a:r>
              <a:endParaRPr lang="en-US" sz="2000" dirty="0">
                <a:solidFill>
                  <a:schemeClr val="tx1"/>
                </a:solidFill>
              </a:endParaRPr>
            </a:p>
          </p:txBody>
        </p:sp>
        <p:sp>
          <p:nvSpPr>
            <p:cNvPr id="420915" name="Text Box 51"/>
            <p:cNvSpPr txBox="1">
              <a:spLocks noChangeArrowheads="1"/>
            </p:cNvSpPr>
            <p:nvPr/>
          </p:nvSpPr>
          <p:spPr bwMode="auto">
            <a:xfrm>
              <a:off x="432" y="2544"/>
              <a:ext cx="1916" cy="231"/>
            </a:xfrm>
            <a:prstGeom prst="rect">
              <a:avLst/>
            </a:prstGeom>
            <a:noFill/>
            <a:ln w="12700">
              <a:noFill/>
              <a:miter lim="800000"/>
              <a:headEnd/>
              <a:tailEnd/>
            </a:ln>
            <a:effectLst/>
          </p:spPr>
          <p:txBody>
            <a:bodyPr wrap="none">
              <a:spAutoFit/>
            </a:bodyPr>
            <a:lstStyle/>
            <a:p>
              <a:r>
                <a:rPr lang="en-US">
                  <a:solidFill>
                    <a:schemeClr val="tx1"/>
                  </a:solidFill>
                </a:rPr>
                <a:t>op         rs       rt           offset</a:t>
              </a:r>
            </a:p>
          </p:txBody>
        </p:sp>
        <p:sp>
          <p:nvSpPr>
            <p:cNvPr id="420916" name="Rectangle 52"/>
            <p:cNvSpPr>
              <a:spLocks noChangeArrowheads="1"/>
            </p:cNvSpPr>
            <p:nvPr/>
          </p:nvSpPr>
          <p:spPr bwMode="auto">
            <a:xfrm>
              <a:off x="336" y="2544"/>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17" name="Line 53"/>
            <p:cNvSpPr>
              <a:spLocks noChangeShapeType="1"/>
            </p:cNvSpPr>
            <p:nvPr/>
          </p:nvSpPr>
          <p:spPr bwMode="auto">
            <a:xfrm>
              <a:off x="816" y="2544"/>
              <a:ext cx="0" cy="183"/>
            </a:xfrm>
            <a:prstGeom prst="line">
              <a:avLst/>
            </a:prstGeom>
            <a:noFill/>
            <a:ln w="12700">
              <a:solidFill>
                <a:schemeClr val="tx1"/>
              </a:solidFill>
              <a:round/>
              <a:headEnd/>
              <a:tailEnd/>
            </a:ln>
            <a:effectLst/>
          </p:spPr>
          <p:txBody>
            <a:bodyPr/>
            <a:lstStyle/>
            <a:p>
              <a:endParaRPr lang="en-US"/>
            </a:p>
          </p:txBody>
        </p:sp>
        <p:sp>
          <p:nvSpPr>
            <p:cNvPr id="420918" name="Line 54"/>
            <p:cNvSpPr>
              <a:spLocks noChangeShapeType="1"/>
            </p:cNvSpPr>
            <p:nvPr/>
          </p:nvSpPr>
          <p:spPr bwMode="auto">
            <a:xfrm>
              <a:off x="1200" y="2544"/>
              <a:ext cx="0" cy="183"/>
            </a:xfrm>
            <a:prstGeom prst="line">
              <a:avLst/>
            </a:prstGeom>
            <a:noFill/>
            <a:ln w="12700">
              <a:solidFill>
                <a:schemeClr val="tx1"/>
              </a:solidFill>
              <a:round/>
              <a:headEnd/>
              <a:tailEnd/>
            </a:ln>
            <a:effectLst/>
          </p:spPr>
          <p:txBody>
            <a:bodyPr/>
            <a:lstStyle/>
            <a:p>
              <a:endParaRPr lang="en-US"/>
            </a:p>
          </p:txBody>
        </p:sp>
        <p:sp>
          <p:nvSpPr>
            <p:cNvPr id="420919" name="Line 55"/>
            <p:cNvSpPr>
              <a:spLocks noChangeShapeType="1"/>
            </p:cNvSpPr>
            <p:nvPr/>
          </p:nvSpPr>
          <p:spPr bwMode="auto">
            <a:xfrm>
              <a:off x="1584" y="2544"/>
              <a:ext cx="0" cy="183"/>
            </a:xfrm>
            <a:prstGeom prst="line">
              <a:avLst/>
            </a:prstGeom>
            <a:noFill/>
            <a:ln w="12700">
              <a:solidFill>
                <a:schemeClr val="tx1"/>
              </a:solidFill>
              <a:round/>
              <a:headEnd/>
              <a:tailEnd/>
            </a:ln>
            <a:effectLst/>
          </p:spPr>
          <p:txBody>
            <a:bodyPr/>
            <a:lstStyle/>
            <a:p>
              <a:endParaRPr lang="en-US"/>
            </a:p>
          </p:txBody>
        </p:sp>
        <p:sp>
          <p:nvSpPr>
            <p:cNvPr id="420920" name="Rectangle 56"/>
            <p:cNvSpPr>
              <a:spLocks noChangeArrowheads="1"/>
            </p:cNvSpPr>
            <p:nvPr/>
          </p:nvSpPr>
          <p:spPr bwMode="auto">
            <a:xfrm>
              <a:off x="336" y="3024"/>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21" name="Text Box 57"/>
            <p:cNvSpPr txBox="1">
              <a:spLocks noChangeArrowheads="1"/>
            </p:cNvSpPr>
            <p:nvPr/>
          </p:nvSpPr>
          <p:spPr bwMode="auto">
            <a:xfrm>
              <a:off x="816" y="3024"/>
              <a:ext cx="1556" cy="231"/>
            </a:xfrm>
            <a:prstGeom prst="rect">
              <a:avLst/>
            </a:prstGeom>
            <a:noFill/>
            <a:ln w="12700">
              <a:noFill/>
              <a:miter lim="800000"/>
              <a:headEnd/>
              <a:tailEnd/>
            </a:ln>
            <a:effectLst/>
          </p:spPr>
          <p:txBody>
            <a:bodyPr wrap="none">
              <a:spAutoFit/>
            </a:bodyPr>
            <a:lstStyle/>
            <a:p>
              <a:r>
                <a:rPr lang="en-US" dirty="0">
                  <a:solidFill>
                    <a:schemeClr val="tx1"/>
                  </a:solidFill>
                </a:rPr>
                <a:t>Program Counter (PC)</a:t>
              </a:r>
            </a:p>
          </p:txBody>
        </p:sp>
        <p:grpSp>
          <p:nvGrpSpPr>
            <p:cNvPr id="7" name="Group 58"/>
            <p:cNvGrpSpPr>
              <a:grpSpLocks/>
            </p:cNvGrpSpPr>
            <p:nvPr/>
          </p:nvGrpSpPr>
          <p:grpSpPr bwMode="auto">
            <a:xfrm>
              <a:off x="2880" y="2736"/>
              <a:ext cx="192" cy="336"/>
              <a:chOff x="1392" y="2880"/>
              <a:chExt cx="288" cy="480"/>
            </a:xfrm>
          </p:grpSpPr>
          <p:sp>
            <p:nvSpPr>
              <p:cNvPr id="420923" name="Line 5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420924" name="Line 6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420925" name="Line 6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420926" name="Line 6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420927" name="Line 6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420928" name="Line 6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420929" name="Line 6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420930" name="Line 66"/>
            <p:cNvSpPr>
              <a:spLocks noChangeShapeType="1"/>
            </p:cNvSpPr>
            <p:nvPr/>
          </p:nvSpPr>
          <p:spPr bwMode="auto">
            <a:xfrm>
              <a:off x="2160" y="2736"/>
              <a:ext cx="0" cy="48"/>
            </a:xfrm>
            <a:prstGeom prst="line">
              <a:avLst/>
            </a:prstGeom>
            <a:noFill/>
            <a:ln w="12700">
              <a:solidFill>
                <a:schemeClr val="tx1"/>
              </a:solidFill>
              <a:round/>
              <a:headEnd/>
              <a:tailEnd/>
            </a:ln>
            <a:effectLst/>
          </p:spPr>
          <p:txBody>
            <a:bodyPr/>
            <a:lstStyle/>
            <a:p>
              <a:endParaRPr lang="en-US"/>
            </a:p>
          </p:txBody>
        </p:sp>
        <p:sp>
          <p:nvSpPr>
            <p:cNvPr id="420931" name="Line 67"/>
            <p:cNvSpPr>
              <a:spLocks noChangeShapeType="1"/>
            </p:cNvSpPr>
            <p:nvPr/>
          </p:nvSpPr>
          <p:spPr bwMode="auto">
            <a:xfrm>
              <a:off x="2160" y="2784"/>
              <a:ext cx="720" cy="0"/>
            </a:xfrm>
            <a:prstGeom prst="line">
              <a:avLst/>
            </a:prstGeom>
            <a:noFill/>
            <a:ln w="12700">
              <a:solidFill>
                <a:schemeClr val="tx1"/>
              </a:solidFill>
              <a:round/>
              <a:headEnd/>
              <a:tailEnd type="triangle" w="med" len="med"/>
            </a:ln>
            <a:effectLst/>
          </p:spPr>
          <p:txBody>
            <a:bodyPr/>
            <a:lstStyle/>
            <a:p>
              <a:endParaRPr lang="en-US"/>
            </a:p>
          </p:txBody>
        </p:sp>
        <p:sp>
          <p:nvSpPr>
            <p:cNvPr id="420932" name="Line 68"/>
            <p:cNvSpPr>
              <a:spLocks noChangeShapeType="1"/>
            </p:cNvSpPr>
            <p:nvPr/>
          </p:nvSpPr>
          <p:spPr bwMode="auto">
            <a:xfrm>
              <a:off x="1584" y="2976"/>
              <a:ext cx="1296" cy="0"/>
            </a:xfrm>
            <a:prstGeom prst="line">
              <a:avLst/>
            </a:prstGeom>
            <a:noFill/>
            <a:ln w="12700">
              <a:solidFill>
                <a:schemeClr val="tx1"/>
              </a:solidFill>
              <a:round/>
              <a:headEnd/>
              <a:tailEnd type="triangle" w="med" len="med"/>
            </a:ln>
            <a:effectLst/>
          </p:spPr>
          <p:txBody>
            <a:bodyPr/>
            <a:lstStyle/>
            <a:p>
              <a:endParaRPr lang="en-US"/>
            </a:p>
          </p:txBody>
        </p:sp>
        <p:sp>
          <p:nvSpPr>
            <p:cNvPr id="420933" name="Line 69"/>
            <p:cNvSpPr>
              <a:spLocks noChangeShapeType="1"/>
            </p:cNvSpPr>
            <p:nvPr/>
          </p:nvSpPr>
          <p:spPr bwMode="auto">
            <a:xfrm>
              <a:off x="1584" y="2976"/>
              <a:ext cx="0" cy="48"/>
            </a:xfrm>
            <a:prstGeom prst="line">
              <a:avLst/>
            </a:prstGeom>
            <a:noFill/>
            <a:ln w="12700">
              <a:solidFill>
                <a:schemeClr val="tx1"/>
              </a:solidFill>
              <a:round/>
              <a:headEnd/>
              <a:tailEnd/>
            </a:ln>
            <a:effectLst/>
          </p:spPr>
          <p:txBody>
            <a:bodyPr/>
            <a:lstStyle/>
            <a:p>
              <a:endParaRPr lang="en-US"/>
            </a:p>
          </p:txBody>
        </p:sp>
        <p:sp>
          <p:nvSpPr>
            <p:cNvPr id="420934" name="Rectangle 70"/>
            <p:cNvSpPr>
              <a:spLocks noChangeArrowheads="1"/>
            </p:cNvSpPr>
            <p:nvPr/>
          </p:nvSpPr>
          <p:spPr bwMode="auto">
            <a:xfrm>
              <a:off x="3168" y="2784"/>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35" name="Rectangle 71"/>
            <p:cNvSpPr>
              <a:spLocks noChangeArrowheads="1"/>
            </p:cNvSpPr>
            <p:nvPr/>
          </p:nvSpPr>
          <p:spPr bwMode="auto">
            <a:xfrm>
              <a:off x="3888" y="2544"/>
              <a:ext cx="912" cy="250"/>
            </a:xfrm>
            <a:prstGeom prst="rect">
              <a:avLst/>
            </a:prstGeom>
            <a:noFill/>
            <a:ln w="12700">
              <a:noFill/>
              <a:miter lim="800000"/>
              <a:headEnd/>
              <a:tailEnd/>
            </a:ln>
            <a:effectLst/>
          </p:spPr>
          <p:txBody>
            <a:bodyPr>
              <a:spAutoFit/>
            </a:bodyPr>
            <a:lstStyle/>
            <a:p>
              <a:r>
                <a:rPr lang="zh-CN" altLang="en-US" sz="2000" dirty="0">
                  <a:solidFill>
                    <a:schemeClr val="tx1"/>
                  </a:solidFill>
                </a:rPr>
                <a:t>内存</a:t>
              </a:r>
              <a:endParaRPr lang="en-US" sz="2000" dirty="0">
                <a:solidFill>
                  <a:schemeClr val="tx1"/>
                </a:solidFill>
              </a:endParaRPr>
            </a:p>
          </p:txBody>
        </p:sp>
        <p:sp>
          <p:nvSpPr>
            <p:cNvPr id="420936" name="Text Box 72"/>
            <p:cNvSpPr txBox="1">
              <a:spLocks noChangeArrowheads="1"/>
            </p:cNvSpPr>
            <p:nvPr/>
          </p:nvSpPr>
          <p:spPr bwMode="auto">
            <a:xfrm>
              <a:off x="3312" y="2784"/>
              <a:ext cx="1988" cy="231"/>
            </a:xfrm>
            <a:prstGeom prst="rect">
              <a:avLst/>
            </a:prstGeom>
            <a:noFill/>
            <a:ln w="12700">
              <a:noFill/>
              <a:miter lim="800000"/>
              <a:headEnd/>
              <a:tailEnd/>
            </a:ln>
            <a:effectLst/>
          </p:spPr>
          <p:txBody>
            <a:bodyPr wrap="none">
              <a:spAutoFit/>
            </a:bodyPr>
            <a:lstStyle/>
            <a:p>
              <a:r>
                <a:rPr lang="en-US">
                  <a:solidFill>
                    <a:schemeClr val="tx1"/>
                  </a:solidFill>
                </a:rPr>
                <a:t>branch destination </a:t>
              </a:r>
              <a:r>
                <a:rPr lang="en-US"/>
                <a:t>instruction</a:t>
              </a:r>
            </a:p>
          </p:txBody>
        </p:sp>
        <p:sp>
          <p:nvSpPr>
            <p:cNvPr id="420937" name="Line 73"/>
            <p:cNvSpPr>
              <a:spLocks noChangeShapeType="1"/>
            </p:cNvSpPr>
            <p:nvPr/>
          </p:nvSpPr>
          <p:spPr bwMode="auto">
            <a:xfrm>
              <a:off x="3072" y="2928"/>
              <a:ext cx="96" cy="0"/>
            </a:xfrm>
            <a:prstGeom prst="line">
              <a:avLst/>
            </a:prstGeom>
            <a:noFill/>
            <a:ln w="12700">
              <a:solidFill>
                <a:schemeClr val="tx1"/>
              </a:solidFill>
              <a:round/>
              <a:headEnd/>
              <a:tailEnd type="triangle" w="med" len="med"/>
            </a:ln>
            <a:effectLst/>
          </p:spPr>
          <p:txBody>
            <a:bodyPr/>
            <a:lstStyle/>
            <a:p>
              <a:endParaRPr lang="en-US"/>
            </a:p>
          </p:txBody>
        </p:sp>
      </p:grpSp>
      <p:grpSp>
        <p:nvGrpSpPr>
          <p:cNvPr id="8" name="Group 74"/>
          <p:cNvGrpSpPr>
            <a:grpSpLocks/>
          </p:cNvGrpSpPr>
          <p:nvPr/>
        </p:nvGrpSpPr>
        <p:grpSpPr bwMode="auto">
          <a:xfrm>
            <a:off x="304800" y="5105400"/>
            <a:ext cx="8610600" cy="1433513"/>
            <a:chOff x="192" y="3216"/>
            <a:chExt cx="5424" cy="903"/>
          </a:xfrm>
        </p:grpSpPr>
        <p:sp>
          <p:nvSpPr>
            <p:cNvPr id="420939" name="Rectangle 75"/>
            <p:cNvSpPr>
              <a:spLocks noChangeArrowheads="1"/>
            </p:cNvSpPr>
            <p:nvPr/>
          </p:nvSpPr>
          <p:spPr bwMode="auto">
            <a:xfrm>
              <a:off x="192" y="3216"/>
              <a:ext cx="2208" cy="250"/>
            </a:xfrm>
            <a:prstGeom prst="rect">
              <a:avLst/>
            </a:prstGeom>
            <a:noFill/>
            <a:ln w="12700">
              <a:noFill/>
              <a:miter lim="800000"/>
              <a:headEnd/>
              <a:tailEnd/>
            </a:ln>
            <a:effectLst/>
          </p:spPr>
          <p:txBody>
            <a:bodyPr>
              <a:spAutoFit/>
            </a:bodyPr>
            <a:lstStyle/>
            <a:p>
              <a:r>
                <a:rPr lang="en-US" sz="2000" dirty="0">
                  <a:solidFill>
                    <a:schemeClr val="tx1"/>
                  </a:solidFill>
                </a:rPr>
                <a:t>5. </a:t>
              </a:r>
              <a:r>
                <a:rPr lang="zh-CN" altLang="en-US" sz="2000" dirty="0" smtClean="0">
                  <a:solidFill>
                    <a:schemeClr val="tx1"/>
                  </a:solidFill>
                </a:rPr>
                <a:t>伪直接寻址</a:t>
              </a:r>
              <a:endParaRPr lang="en-US" sz="2000" dirty="0">
                <a:solidFill>
                  <a:schemeClr val="tx1"/>
                </a:solidFill>
              </a:endParaRPr>
            </a:p>
          </p:txBody>
        </p:sp>
        <p:sp>
          <p:nvSpPr>
            <p:cNvPr id="420940" name="Text Box 76"/>
            <p:cNvSpPr txBox="1">
              <a:spLocks noChangeArrowheads="1"/>
            </p:cNvSpPr>
            <p:nvPr/>
          </p:nvSpPr>
          <p:spPr bwMode="auto">
            <a:xfrm>
              <a:off x="432" y="3456"/>
              <a:ext cx="1740" cy="231"/>
            </a:xfrm>
            <a:prstGeom prst="rect">
              <a:avLst/>
            </a:prstGeom>
            <a:noFill/>
            <a:ln w="12700">
              <a:noFill/>
              <a:miter lim="800000"/>
              <a:headEnd/>
              <a:tailEnd/>
            </a:ln>
            <a:effectLst/>
          </p:spPr>
          <p:txBody>
            <a:bodyPr wrap="none">
              <a:spAutoFit/>
            </a:bodyPr>
            <a:lstStyle/>
            <a:p>
              <a:r>
                <a:rPr lang="en-US">
                  <a:solidFill>
                    <a:schemeClr val="tx1"/>
                  </a:solidFill>
                </a:rPr>
                <a:t>op               jump address</a:t>
              </a:r>
            </a:p>
          </p:txBody>
        </p:sp>
        <p:sp>
          <p:nvSpPr>
            <p:cNvPr id="420941" name="Rectangle 77"/>
            <p:cNvSpPr>
              <a:spLocks noChangeArrowheads="1"/>
            </p:cNvSpPr>
            <p:nvPr/>
          </p:nvSpPr>
          <p:spPr bwMode="auto">
            <a:xfrm>
              <a:off x="336" y="3456"/>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42" name="Line 78"/>
            <p:cNvSpPr>
              <a:spLocks noChangeShapeType="1"/>
            </p:cNvSpPr>
            <p:nvPr/>
          </p:nvSpPr>
          <p:spPr bwMode="auto">
            <a:xfrm>
              <a:off x="816" y="3456"/>
              <a:ext cx="0" cy="183"/>
            </a:xfrm>
            <a:prstGeom prst="line">
              <a:avLst/>
            </a:prstGeom>
            <a:noFill/>
            <a:ln w="12700">
              <a:solidFill>
                <a:schemeClr val="tx1"/>
              </a:solidFill>
              <a:round/>
              <a:headEnd/>
              <a:tailEnd/>
            </a:ln>
            <a:effectLst/>
          </p:spPr>
          <p:txBody>
            <a:bodyPr/>
            <a:lstStyle/>
            <a:p>
              <a:endParaRPr lang="en-US"/>
            </a:p>
          </p:txBody>
        </p:sp>
        <p:sp>
          <p:nvSpPr>
            <p:cNvPr id="420943" name="Rectangle 79"/>
            <p:cNvSpPr>
              <a:spLocks noChangeArrowheads="1"/>
            </p:cNvSpPr>
            <p:nvPr/>
          </p:nvSpPr>
          <p:spPr bwMode="auto">
            <a:xfrm>
              <a:off x="336" y="3888"/>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44" name="Text Box 80"/>
            <p:cNvSpPr txBox="1">
              <a:spLocks noChangeArrowheads="1"/>
            </p:cNvSpPr>
            <p:nvPr/>
          </p:nvSpPr>
          <p:spPr bwMode="auto">
            <a:xfrm>
              <a:off x="816" y="3888"/>
              <a:ext cx="1556" cy="231"/>
            </a:xfrm>
            <a:prstGeom prst="rect">
              <a:avLst/>
            </a:prstGeom>
            <a:noFill/>
            <a:ln w="12700">
              <a:noFill/>
              <a:miter lim="800000"/>
              <a:headEnd/>
              <a:tailEnd/>
            </a:ln>
            <a:effectLst/>
          </p:spPr>
          <p:txBody>
            <a:bodyPr wrap="none">
              <a:spAutoFit/>
            </a:bodyPr>
            <a:lstStyle/>
            <a:p>
              <a:r>
                <a:rPr lang="en-US">
                  <a:solidFill>
                    <a:schemeClr val="tx1"/>
                  </a:solidFill>
                </a:rPr>
                <a:t>Program Counter (PC)</a:t>
              </a:r>
            </a:p>
          </p:txBody>
        </p:sp>
        <p:sp>
          <p:nvSpPr>
            <p:cNvPr id="420945" name="Line 81"/>
            <p:cNvSpPr>
              <a:spLocks noChangeShapeType="1"/>
            </p:cNvSpPr>
            <p:nvPr/>
          </p:nvSpPr>
          <p:spPr bwMode="auto">
            <a:xfrm>
              <a:off x="1632" y="3648"/>
              <a:ext cx="0" cy="48"/>
            </a:xfrm>
            <a:prstGeom prst="line">
              <a:avLst/>
            </a:prstGeom>
            <a:noFill/>
            <a:ln w="12700">
              <a:solidFill>
                <a:schemeClr val="tx1"/>
              </a:solidFill>
              <a:round/>
              <a:headEnd/>
              <a:tailEnd/>
            </a:ln>
            <a:effectLst/>
          </p:spPr>
          <p:txBody>
            <a:bodyPr/>
            <a:lstStyle/>
            <a:p>
              <a:endParaRPr lang="en-US"/>
            </a:p>
          </p:txBody>
        </p:sp>
        <p:sp>
          <p:nvSpPr>
            <p:cNvPr id="420946" name="Line 82"/>
            <p:cNvSpPr>
              <a:spLocks noChangeShapeType="1"/>
            </p:cNvSpPr>
            <p:nvPr/>
          </p:nvSpPr>
          <p:spPr bwMode="auto">
            <a:xfrm>
              <a:off x="1632" y="3696"/>
              <a:ext cx="1248" cy="0"/>
            </a:xfrm>
            <a:prstGeom prst="line">
              <a:avLst/>
            </a:prstGeom>
            <a:noFill/>
            <a:ln w="12700">
              <a:solidFill>
                <a:schemeClr val="tx1"/>
              </a:solidFill>
              <a:round/>
              <a:headEnd/>
              <a:tailEnd type="triangle" w="med" len="med"/>
            </a:ln>
            <a:effectLst/>
          </p:spPr>
          <p:txBody>
            <a:bodyPr/>
            <a:lstStyle/>
            <a:p>
              <a:endParaRPr lang="en-US"/>
            </a:p>
          </p:txBody>
        </p:sp>
        <p:sp>
          <p:nvSpPr>
            <p:cNvPr id="420947" name="Line 83"/>
            <p:cNvSpPr>
              <a:spLocks noChangeShapeType="1"/>
            </p:cNvSpPr>
            <p:nvPr/>
          </p:nvSpPr>
          <p:spPr bwMode="auto">
            <a:xfrm>
              <a:off x="480" y="3840"/>
              <a:ext cx="2400" cy="0"/>
            </a:xfrm>
            <a:prstGeom prst="line">
              <a:avLst/>
            </a:prstGeom>
            <a:noFill/>
            <a:ln w="12700">
              <a:solidFill>
                <a:schemeClr val="tx1"/>
              </a:solidFill>
              <a:round/>
              <a:headEnd/>
              <a:tailEnd type="triangle" w="med" len="med"/>
            </a:ln>
            <a:effectLst/>
          </p:spPr>
          <p:txBody>
            <a:bodyPr/>
            <a:lstStyle/>
            <a:p>
              <a:endParaRPr lang="en-US"/>
            </a:p>
          </p:txBody>
        </p:sp>
        <p:sp>
          <p:nvSpPr>
            <p:cNvPr id="420948" name="Line 84"/>
            <p:cNvSpPr>
              <a:spLocks noChangeShapeType="1"/>
            </p:cNvSpPr>
            <p:nvPr/>
          </p:nvSpPr>
          <p:spPr bwMode="auto">
            <a:xfrm>
              <a:off x="480" y="3840"/>
              <a:ext cx="0" cy="48"/>
            </a:xfrm>
            <a:prstGeom prst="line">
              <a:avLst/>
            </a:prstGeom>
            <a:noFill/>
            <a:ln w="12700">
              <a:solidFill>
                <a:schemeClr val="tx1"/>
              </a:solidFill>
              <a:round/>
              <a:headEnd/>
              <a:tailEnd/>
            </a:ln>
            <a:effectLst/>
          </p:spPr>
          <p:txBody>
            <a:bodyPr/>
            <a:lstStyle/>
            <a:p>
              <a:endParaRPr lang="en-US"/>
            </a:p>
          </p:txBody>
        </p:sp>
        <p:sp>
          <p:nvSpPr>
            <p:cNvPr id="420949" name="Rectangle 85"/>
            <p:cNvSpPr>
              <a:spLocks noChangeArrowheads="1"/>
            </p:cNvSpPr>
            <p:nvPr/>
          </p:nvSpPr>
          <p:spPr bwMode="auto">
            <a:xfrm>
              <a:off x="3168" y="3648"/>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420950" name="Rectangle 86"/>
            <p:cNvSpPr>
              <a:spLocks noChangeArrowheads="1"/>
            </p:cNvSpPr>
            <p:nvPr/>
          </p:nvSpPr>
          <p:spPr bwMode="auto">
            <a:xfrm>
              <a:off x="3888" y="3408"/>
              <a:ext cx="912" cy="250"/>
            </a:xfrm>
            <a:prstGeom prst="rect">
              <a:avLst/>
            </a:prstGeom>
            <a:noFill/>
            <a:ln w="12700">
              <a:noFill/>
              <a:miter lim="800000"/>
              <a:headEnd/>
              <a:tailEnd/>
            </a:ln>
            <a:effectLst/>
          </p:spPr>
          <p:txBody>
            <a:bodyPr>
              <a:spAutoFit/>
            </a:bodyPr>
            <a:lstStyle/>
            <a:p>
              <a:r>
                <a:rPr lang="zh-CN" altLang="en-US" sz="2000" dirty="0">
                  <a:solidFill>
                    <a:schemeClr val="tx1"/>
                  </a:solidFill>
                </a:rPr>
                <a:t>内存</a:t>
              </a:r>
              <a:endParaRPr lang="en-US" sz="2000" dirty="0">
                <a:solidFill>
                  <a:schemeClr val="tx1"/>
                </a:solidFill>
              </a:endParaRPr>
            </a:p>
          </p:txBody>
        </p:sp>
        <p:sp>
          <p:nvSpPr>
            <p:cNvPr id="420951" name="Text Box 87"/>
            <p:cNvSpPr txBox="1">
              <a:spLocks noChangeArrowheads="1"/>
            </p:cNvSpPr>
            <p:nvPr/>
          </p:nvSpPr>
          <p:spPr bwMode="auto">
            <a:xfrm>
              <a:off x="3456" y="3648"/>
              <a:ext cx="1860" cy="231"/>
            </a:xfrm>
            <a:prstGeom prst="rect">
              <a:avLst/>
            </a:prstGeom>
            <a:noFill/>
            <a:ln w="12700">
              <a:noFill/>
              <a:miter lim="800000"/>
              <a:headEnd/>
              <a:tailEnd/>
            </a:ln>
            <a:effectLst/>
          </p:spPr>
          <p:txBody>
            <a:bodyPr wrap="none">
              <a:spAutoFit/>
            </a:bodyPr>
            <a:lstStyle/>
            <a:p>
              <a:r>
                <a:rPr lang="en-US">
                  <a:solidFill>
                    <a:schemeClr val="tx1"/>
                  </a:solidFill>
                </a:rPr>
                <a:t>jump destination </a:t>
              </a:r>
              <a:r>
                <a:rPr lang="en-US"/>
                <a:t>instruction</a:t>
              </a:r>
            </a:p>
          </p:txBody>
        </p:sp>
        <p:sp>
          <p:nvSpPr>
            <p:cNvPr id="420952" name="Line 88"/>
            <p:cNvSpPr>
              <a:spLocks noChangeShapeType="1"/>
            </p:cNvSpPr>
            <p:nvPr/>
          </p:nvSpPr>
          <p:spPr bwMode="auto">
            <a:xfrm>
              <a:off x="3072" y="3792"/>
              <a:ext cx="96" cy="0"/>
            </a:xfrm>
            <a:prstGeom prst="line">
              <a:avLst/>
            </a:prstGeom>
            <a:noFill/>
            <a:ln w="12700">
              <a:solidFill>
                <a:schemeClr val="tx1"/>
              </a:solidFill>
              <a:round/>
              <a:headEnd/>
              <a:tailEnd type="triangle" w="med" len="med"/>
            </a:ln>
            <a:effectLst/>
          </p:spPr>
          <p:txBody>
            <a:bodyPr/>
            <a:lstStyle/>
            <a:p>
              <a:endParaRPr lang="en-US"/>
            </a:p>
          </p:txBody>
        </p:sp>
        <p:sp>
          <p:nvSpPr>
            <p:cNvPr id="420953" name="Line 89"/>
            <p:cNvSpPr>
              <a:spLocks noChangeShapeType="1"/>
            </p:cNvSpPr>
            <p:nvPr/>
          </p:nvSpPr>
          <p:spPr bwMode="auto">
            <a:xfrm>
              <a:off x="672" y="3888"/>
              <a:ext cx="0" cy="183"/>
            </a:xfrm>
            <a:prstGeom prst="line">
              <a:avLst/>
            </a:prstGeom>
            <a:noFill/>
            <a:ln w="12700">
              <a:solidFill>
                <a:schemeClr val="tx1"/>
              </a:solidFill>
              <a:round/>
              <a:headEnd/>
              <a:tailEnd/>
            </a:ln>
            <a:effectLst/>
          </p:spPr>
          <p:txBody>
            <a:bodyPr/>
            <a:lstStyle/>
            <a:p>
              <a:endParaRPr lang="en-US"/>
            </a:p>
          </p:txBody>
        </p:sp>
        <p:sp>
          <p:nvSpPr>
            <p:cNvPr id="420954" name="Oval 90"/>
            <p:cNvSpPr>
              <a:spLocks noChangeArrowheads="1"/>
            </p:cNvSpPr>
            <p:nvPr/>
          </p:nvSpPr>
          <p:spPr bwMode="auto">
            <a:xfrm>
              <a:off x="2880" y="3600"/>
              <a:ext cx="192" cy="384"/>
            </a:xfrm>
            <a:prstGeom prst="ellipse">
              <a:avLst/>
            </a:prstGeom>
            <a:noFill/>
            <a:ln w="12700">
              <a:solidFill>
                <a:schemeClr val="tx1"/>
              </a:solidFill>
              <a:round/>
              <a:headEnd/>
              <a:tailEnd/>
            </a:ln>
            <a:effectLst/>
          </p:spPr>
          <p:txBody>
            <a:bodyPr wrap="none" anchor="ctr"/>
            <a:lstStyle/>
            <a:p>
              <a:endParaRPr lang="en-US"/>
            </a:p>
          </p:txBody>
        </p:sp>
        <p:sp>
          <p:nvSpPr>
            <p:cNvPr id="420955" name="Text Box 91"/>
            <p:cNvSpPr txBox="1">
              <a:spLocks noChangeArrowheads="1"/>
            </p:cNvSpPr>
            <p:nvPr/>
          </p:nvSpPr>
          <p:spPr bwMode="auto">
            <a:xfrm>
              <a:off x="2880" y="3648"/>
              <a:ext cx="190" cy="231"/>
            </a:xfrm>
            <a:prstGeom prst="rect">
              <a:avLst/>
            </a:prstGeom>
            <a:noFill/>
            <a:ln w="12700">
              <a:noFill/>
              <a:miter lim="800000"/>
              <a:headEnd/>
              <a:tailEnd/>
            </a:ln>
            <a:effectLst/>
          </p:spPr>
          <p:txBody>
            <a:bodyPr>
              <a:spAutoFit/>
            </a:bodyPr>
            <a:lstStyle/>
            <a:p>
              <a:r>
                <a:rPr lang="en-US">
                  <a:solidFill>
                    <a:schemeClr val="tx1"/>
                  </a:solidFill>
                </a:rPr>
                <a:t>||</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986" name="Rectangle 2"/>
          <p:cNvSpPr>
            <a:spLocks noChangeArrowheads="1"/>
          </p:cNvSpPr>
          <p:nvPr/>
        </p:nvSpPr>
        <p:spPr bwMode="auto">
          <a:xfrm>
            <a:off x="225425" y="312738"/>
            <a:ext cx="852488" cy="477837"/>
          </a:xfrm>
          <a:prstGeom prst="rect">
            <a:avLst/>
          </a:prstGeom>
          <a:noFill/>
          <a:ln w="12700">
            <a:noFill/>
            <a:miter lim="800000"/>
            <a:headEnd/>
            <a:tailEnd/>
          </a:ln>
          <a:effectLst/>
        </p:spPr>
        <p:txBody>
          <a:bodyPr wrap="none" anchor="ctr"/>
          <a:lstStyle/>
          <a:p>
            <a:endParaRPr lang="en-US"/>
          </a:p>
        </p:txBody>
      </p:sp>
      <p:sp>
        <p:nvSpPr>
          <p:cNvPr id="809987" name="Rectangle 3"/>
          <p:cNvSpPr>
            <a:spLocks noGrp="1" noChangeArrowheads="1"/>
          </p:cNvSpPr>
          <p:nvPr>
            <p:ph type="body" idx="1"/>
          </p:nvPr>
        </p:nvSpPr>
        <p:spPr>
          <a:xfrm>
            <a:off x="457200" y="762000"/>
            <a:ext cx="8153400" cy="3323474"/>
          </a:xfrm>
          <a:noFill/>
          <a:ln/>
        </p:spPr>
        <p:txBody>
          <a:bodyPr lIns="90488" tIns="44450" rIns="90488" bIns="44450"/>
          <a:lstStyle/>
          <a:p>
            <a:pPr marL="342900" indent="-342900">
              <a:lnSpc>
                <a:spcPct val="80000"/>
              </a:lnSpc>
            </a:pPr>
            <a:r>
              <a:rPr lang="en-US" dirty="0" smtClean="0"/>
              <a:t>32-</a:t>
            </a:r>
            <a:r>
              <a:rPr lang="zh-CN" altLang="en-US" dirty="0" smtClean="0"/>
              <a:t>位有符号数</a:t>
            </a:r>
            <a:r>
              <a:rPr lang="en-US" dirty="0" smtClean="0"/>
              <a:t> </a:t>
            </a:r>
            <a:r>
              <a:rPr lang="en-US" dirty="0"/>
              <a:t>(</a:t>
            </a:r>
            <a:r>
              <a:rPr lang="en-US" dirty="0" smtClean="0"/>
              <a:t>2’</a:t>
            </a:r>
            <a:r>
              <a:rPr lang="zh-CN" altLang="en-US" dirty="0" smtClean="0"/>
              <a:t>的补码</a:t>
            </a:r>
            <a:r>
              <a:rPr lang="en-US" dirty="0" smtClean="0"/>
              <a:t>):</a:t>
            </a:r>
            <a:r>
              <a:rPr lang="en-US" dirty="0"/>
              <a:t/>
            </a:r>
            <a:br>
              <a:rPr lang="en-US" dirty="0"/>
            </a:br>
            <a:r>
              <a:rPr lang="en-US" sz="2000" dirty="0"/>
              <a:t/>
            </a:r>
            <a:br>
              <a:rPr lang="en-US" sz="2000" dirty="0"/>
            </a:br>
            <a:r>
              <a:rPr lang="en-US" sz="1600" dirty="0">
                <a:latin typeface="Courier New" pitchFamily="49" charset="0"/>
              </a:rPr>
              <a:t>0000 0000 0000 0000 0000 0000 0000 0000</a:t>
            </a:r>
            <a:r>
              <a:rPr lang="en-US" sz="1600" baseline="-25000" dirty="0">
                <a:latin typeface="Courier New" pitchFamily="49" charset="0"/>
              </a:rPr>
              <a:t>two</a:t>
            </a:r>
            <a:r>
              <a:rPr lang="en-US" sz="1600" dirty="0">
                <a:latin typeface="Courier New" pitchFamily="49" charset="0"/>
              </a:rPr>
              <a:t> = 0</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0000 0000 0000 0000 0000 0000 0000 0001</a:t>
            </a:r>
            <a:r>
              <a:rPr lang="en-US" sz="1600" baseline="-25000" dirty="0">
                <a:latin typeface="Courier New" pitchFamily="49" charset="0"/>
              </a:rPr>
              <a:t>two</a:t>
            </a:r>
            <a:r>
              <a:rPr lang="en-US" sz="1600" dirty="0">
                <a:latin typeface="Courier New" pitchFamily="49" charset="0"/>
              </a:rPr>
              <a:t> = + 1</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a:t>
            </a:r>
          </a:p>
          <a:p>
            <a:pPr marL="342900" indent="-342900">
              <a:lnSpc>
                <a:spcPct val="80000"/>
              </a:lnSpc>
              <a:buFont typeface="Wingdings" pitchFamily="2" charset="2"/>
              <a:buNone/>
            </a:pP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0111 1111 1111 1111 1111 1111 1111 1110</a:t>
            </a:r>
            <a:r>
              <a:rPr lang="en-US" sz="1600" baseline="-25000" dirty="0">
                <a:latin typeface="Courier New" pitchFamily="49" charset="0"/>
              </a:rPr>
              <a:t>two</a:t>
            </a:r>
            <a:r>
              <a:rPr lang="en-US" sz="1600" dirty="0">
                <a:latin typeface="Courier New" pitchFamily="49" charset="0"/>
              </a:rPr>
              <a:t> = + 2,147,483,646</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0111 1111 1111 1111 1111 1111 1111 1111</a:t>
            </a:r>
            <a:r>
              <a:rPr lang="en-US" sz="1600" baseline="-25000" dirty="0">
                <a:latin typeface="Courier New" pitchFamily="49" charset="0"/>
              </a:rPr>
              <a:t>two</a:t>
            </a:r>
            <a:r>
              <a:rPr lang="en-US" sz="1600" dirty="0">
                <a:latin typeface="Courier New" pitchFamily="49" charset="0"/>
              </a:rPr>
              <a:t> = </a:t>
            </a:r>
            <a:r>
              <a:rPr lang="en-US" sz="1600" dirty="0">
                <a:solidFill>
                  <a:schemeClr val="accent1"/>
                </a:solidFill>
                <a:latin typeface="Courier New" pitchFamily="49" charset="0"/>
              </a:rPr>
              <a:t>+ 2,147,483,647</a:t>
            </a:r>
            <a:r>
              <a:rPr lang="en-US" sz="1600" baseline="-25000" dirty="0">
                <a:solidFill>
                  <a:schemeClr val="accent1"/>
                </a:solidFill>
                <a:latin typeface="Courier New" pitchFamily="49" charset="0"/>
              </a:rPr>
              <a:t>ten</a:t>
            </a: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1000 0000 0000 0000 0000 0000 0000 0000</a:t>
            </a:r>
            <a:r>
              <a:rPr lang="en-US" sz="1600" baseline="-25000" dirty="0">
                <a:latin typeface="Courier New" pitchFamily="49" charset="0"/>
              </a:rPr>
              <a:t>two</a:t>
            </a:r>
            <a:r>
              <a:rPr lang="en-US" sz="1600" dirty="0">
                <a:latin typeface="Courier New" pitchFamily="49" charset="0"/>
              </a:rPr>
              <a:t> = </a:t>
            </a:r>
            <a:r>
              <a:rPr lang="en-US" sz="1600" dirty="0">
                <a:solidFill>
                  <a:srgbClr val="009900"/>
                </a:solidFill>
                <a:latin typeface="Courier New" pitchFamily="49" charset="0"/>
              </a:rPr>
              <a:t>– 2,147,483,648</a:t>
            </a:r>
            <a:r>
              <a:rPr lang="en-US" sz="1600" baseline="-25000" dirty="0">
                <a:solidFill>
                  <a:srgbClr val="009900"/>
                </a:solidFill>
                <a:latin typeface="Courier New" pitchFamily="49" charset="0"/>
              </a:rPr>
              <a:t>ten</a:t>
            </a: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1000 0000 0000 0000 0000 0000 0000 0001</a:t>
            </a:r>
            <a:r>
              <a:rPr lang="en-US" sz="1600" baseline="-25000" dirty="0">
                <a:latin typeface="Courier New" pitchFamily="49" charset="0"/>
              </a:rPr>
              <a:t>two</a:t>
            </a:r>
            <a:r>
              <a:rPr lang="en-US" sz="1600" dirty="0">
                <a:latin typeface="Courier New" pitchFamily="49" charset="0"/>
              </a:rPr>
              <a:t> = – 2,147,483,647</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a:t>
            </a:r>
          </a:p>
          <a:p>
            <a:pPr marL="342900" indent="-342900">
              <a:lnSpc>
                <a:spcPct val="80000"/>
              </a:lnSpc>
              <a:buFont typeface="Wingdings" pitchFamily="2" charset="2"/>
              <a:buNone/>
            </a:pP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1111 1111 1111 1111 1111 1111 1111 1110</a:t>
            </a:r>
            <a:r>
              <a:rPr lang="en-US" sz="1600" baseline="-25000" dirty="0">
                <a:latin typeface="Courier New" pitchFamily="49" charset="0"/>
              </a:rPr>
              <a:t>two</a:t>
            </a:r>
            <a:r>
              <a:rPr lang="en-US" sz="1600" dirty="0">
                <a:latin typeface="Courier New" pitchFamily="49" charset="0"/>
              </a:rPr>
              <a:t> = – 2</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1111 1111 1111 1111 1111 1111 1111 1111</a:t>
            </a:r>
            <a:r>
              <a:rPr lang="en-US" sz="1600" baseline="-25000" dirty="0">
                <a:latin typeface="Courier New" pitchFamily="49" charset="0"/>
              </a:rPr>
              <a:t>two</a:t>
            </a:r>
            <a:r>
              <a:rPr lang="en-US" sz="1600" dirty="0">
                <a:latin typeface="Courier New" pitchFamily="49" charset="0"/>
              </a:rPr>
              <a:t> = – 1</a:t>
            </a:r>
            <a:r>
              <a:rPr lang="en-US" sz="1600" baseline="-25000" dirty="0">
                <a:latin typeface="Courier New" pitchFamily="49" charset="0"/>
              </a:rPr>
              <a:t>ten</a:t>
            </a:r>
            <a:r>
              <a:rPr lang="en-US" sz="2000" dirty="0">
                <a:latin typeface="Courier New" pitchFamily="49" charset="0"/>
              </a:rPr>
              <a:t/>
            </a:r>
            <a:br>
              <a:rPr lang="en-US" sz="2000" dirty="0">
                <a:latin typeface="Courier New" pitchFamily="49" charset="0"/>
              </a:rPr>
            </a:br>
            <a:endParaRPr lang="en-US" sz="2000" dirty="0">
              <a:latin typeface="Courier New" pitchFamily="49" charset="0"/>
            </a:endParaRPr>
          </a:p>
        </p:txBody>
      </p:sp>
      <p:sp>
        <p:nvSpPr>
          <p:cNvPr id="809990" name="Rectangle 6"/>
          <p:cNvSpPr>
            <a:spLocks noGrp="1" noChangeArrowheads="1"/>
          </p:cNvSpPr>
          <p:nvPr>
            <p:ph type="title"/>
          </p:nvPr>
        </p:nvSpPr>
        <p:spPr>
          <a:xfrm>
            <a:off x="533400" y="304800"/>
            <a:ext cx="8153400" cy="464614"/>
          </a:xfrm>
          <a:noFill/>
          <a:ln/>
        </p:spPr>
        <p:txBody>
          <a:bodyPr lIns="90488" tIns="44450" rIns="90488" bIns="44450" anchor="ctr"/>
          <a:lstStyle/>
          <a:p>
            <a:r>
              <a:rPr lang="zh-CN" altLang="en-US" dirty="0" smtClean="0"/>
              <a:t>数字表示法</a:t>
            </a:r>
            <a:endParaRPr lang="en-US" dirty="0"/>
          </a:p>
        </p:txBody>
      </p:sp>
      <p:grpSp>
        <p:nvGrpSpPr>
          <p:cNvPr id="2" name="Group 10"/>
          <p:cNvGrpSpPr>
            <a:grpSpLocks/>
          </p:cNvGrpSpPr>
          <p:nvPr/>
        </p:nvGrpSpPr>
        <p:grpSpPr bwMode="auto">
          <a:xfrm>
            <a:off x="7239000" y="1295400"/>
            <a:ext cx="1320800" cy="1066800"/>
            <a:chOff x="4560" y="1200"/>
            <a:chExt cx="832" cy="672"/>
          </a:xfrm>
        </p:grpSpPr>
        <p:sp>
          <p:nvSpPr>
            <p:cNvPr id="809988" name="Rectangle 4"/>
            <p:cNvSpPr>
              <a:spLocks noChangeArrowheads="1"/>
            </p:cNvSpPr>
            <p:nvPr/>
          </p:nvSpPr>
          <p:spPr bwMode="auto">
            <a:xfrm>
              <a:off x="4848" y="1200"/>
              <a:ext cx="544"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t>maxint</a:t>
              </a:r>
            </a:p>
          </p:txBody>
        </p:sp>
        <p:sp>
          <p:nvSpPr>
            <p:cNvPr id="809991" name="Line 7"/>
            <p:cNvSpPr>
              <a:spLocks noChangeShapeType="1"/>
            </p:cNvSpPr>
            <p:nvPr/>
          </p:nvSpPr>
          <p:spPr bwMode="auto">
            <a:xfrm flipH="1">
              <a:off x="4560" y="1392"/>
              <a:ext cx="240" cy="480"/>
            </a:xfrm>
            <a:prstGeom prst="line">
              <a:avLst/>
            </a:prstGeom>
            <a:noFill/>
            <a:ln w="12700">
              <a:solidFill>
                <a:schemeClr val="accent1"/>
              </a:solidFill>
              <a:round/>
              <a:headEnd/>
              <a:tailEnd type="triangle" w="med" len="med"/>
            </a:ln>
            <a:effectLst/>
          </p:spPr>
          <p:txBody>
            <a:bodyPr/>
            <a:lstStyle/>
            <a:p>
              <a:endParaRPr lang="en-US"/>
            </a:p>
          </p:txBody>
        </p:sp>
      </p:grpSp>
      <p:grpSp>
        <p:nvGrpSpPr>
          <p:cNvPr id="3" name="Group 9"/>
          <p:cNvGrpSpPr>
            <a:grpSpLocks/>
          </p:cNvGrpSpPr>
          <p:nvPr/>
        </p:nvGrpSpPr>
        <p:grpSpPr bwMode="auto">
          <a:xfrm>
            <a:off x="7086600" y="2667000"/>
            <a:ext cx="1195388" cy="1074738"/>
            <a:chOff x="4560" y="2064"/>
            <a:chExt cx="753" cy="677"/>
          </a:xfrm>
        </p:grpSpPr>
        <p:sp>
          <p:nvSpPr>
            <p:cNvPr id="809989" name="Rectangle 5"/>
            <p:cNvSpPr>
              <a:spLocks noChangeArrowheads="1"/>
            </p:cNvSpPr>
            <p:nvPr/>
          </p:nvSpPr>
          <p:spPr bwMode="auto">
            <a:xfrm>
              <a:off x="4800" y="2496"/>
              <a:ext cx="513"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solidFill>
                    <a:srgbClr val="009900"/>
                  </a:solidFill>
                </a:rPr>
                <a:t>minint</a:t>
              </a:r>
            </a:p>
          </p:txBody>
        </p:sp>
        <p:sp>
          <p:nvSpPr>
            <p:cNvPr id="809992" name="Line 8"/>
            <p:cNvSpPr>
              <a:spLocks noChangeShapeType="1"/>
            </p:cNvSpPr>
            <p:nvPr/>
          </p:nvSpPr>
          <p:spPr bwMode="auto">
            <a:xfrm flipH="1" flipV="1">
              <a:off x="4560" y="2064"/>
              <a:ext cx="240" cy="480"/>
            </a:xfrm>
            <a:prstGeom prst="line">
              <a:avLst/>
            </a:prstGeom>
            <a:noFill/>
            <a:ln w="12700">
              <a:solidFill>
                <a:srgbClr val="009900"/>
              </a:solidFill>
              <a:round/>
              <a:headEnd/>
              <a:tailEnd type="triangle" w="med" len="med"/>
            </a:ln>
            <a:effectLst/>
          </p:spPr>
          <p:txBody>
            <a:bodyPr/>
            <a:lstStyle/>
            <a:p>
              <a:endParaRPr lang="en-US"/>
            </a:p>
          </p:txBody>
        </p:sp>
      </p:grpSp>
      <p:sp>
        <p:nvSpPr>
          <p:cNvPr id="809995" name="Rectangle 11"/>
          <p:cNvSpPr>
            <a:spLocks noChangeArrowheads="1"/>
          </p:cNvSpPr>
          <p:nvPr/>
        </p:nvSpPr>
        <p:spPr bwMode="auto">
          <a:xfrm>
            <a:off x="457200" y="4267200"/>
            <a:ext cx="8153400" cy="1981200"/>
          </a:xfrm>
          <a:prstGeom prst="rect">
            <a:avLst/>
          </a:prstGeom>
          <a:noFill/>
          <a:ln w="12700">
            <a:noFill/>
            <a:miter lim="800000"/>
            <a:headEnd/>
            <a:tailEnd/>
          </a:ln>
          <a:effectLst/>
        </p:spPr>
        <p:txBody>
          <a:bodyPr lIns="90488" tIns="44450" rIns="90488" bIns="44450"/>
          <a:lstStyle/>
          <a:p>
            <a:pPr marL="342900" indent="-342900">
              <a:lnSpc>
                <a:spcPct val="80000"/>
              </a:lnSpc>
              <a:spcBef>
                <a:spcPct val="65000"/>
              </a:spcBef>
              <a:buClr>
                <a:schemeClr val="accent1"/>
              </a:buClr>
              <a:buSzPct val="75000"/>
              <a:buFont typeface="Wingdings" pitchFamily="2" charset="2"/>
              <a:buChar char="q"/>
            </a:pPr>
            <a:r>
              <a:rPr lang="zh-CN" altLang="en-US" sz="2400" dirty="0" smtClean="0">
                <a:solidFill>
                  <a:schemeClr val="tx1"/>
                </a:solidFill>
              </a:rPr>
              <a:t>将</a:t>
            </a:r>
            <a:r>
              <a:rPr lang="en-US" sz="2400" dirty="0" smtClean="0">
                <a:solidFill>
                  <a:schemeClr val="tx1"/>
                </a:solidFill>
              </a:rPr>
              <a:t> </a:t>
            </a:r>
            <a:r>
              <a:rPr lang="en-US" sz="2400" dirty="0">
                <a:solidFill>
                  <a:schemeClr val="tx1"/>
                </a:solidFill>
              </a:rPr>
              <a:t>&lt;</a:t>
            </a:r>
            <a:r>
              <a:rPr lang="en-US" sz="2400" dirty="0" smtClean="0">
                <a:solidFill>
                  <a:schemeClr val="tx1"/>
                </a:solidFill>
              </a:rPr>
              <a:t>32-</a:t>
            </a:r>
            <a:r>
              <a:rPr lang="zh-CN" altLang="en-US" sz="2400" dirty="0" smtClean="0">
                <a:solidFill>
                  <a:schemeClr val="tx1"/>
                </a:solidFill>
              </a:rPr>
              <a:t>位的数转化为</a:t>
            </a:r>
            <a:r>
              <a:rPr lang="en-US" sz="2400" dirty="0">
                <a:solidFill>
                  <a:schemeClr val="tx1"/>
                </a:solidFill>
              </a:rPr>
              <a:t>32-</a:t>
            </a:r>
            <a:r>
              <a:rPr lang="zh-CN" altLang="en-US" sz="2400" dirty="0">
                <a:solidFill>
                  <a:schemeClr val="tx1"/>
                </a:solidFill>
              </a:rPr>
              <a:t>位的</a:t>
            </a:r>
            <a:r>
              <a:rPr lang="zh-CN" altLang="en-US" sz="2400" dirty="0" smtClean="0">
                <a:solidFill>
                  <a:schemeClr val="tx1"/>
                </a:solidFill>
              </a:rPr>
              <a:t>数</a:t>
            </a:r>
            <a:endParaRPr lang="en-US" sz="2400" dirty="0">
              <a:solidFill>
                <a:schemeClr val="tx1"/>
              </a:solidFill>
            </a:endParaRPr>
          </a:p>
          <a:p>
            <a:pPr marL="742950" lvl="1" indent="-285750">
              <a:spcBef>
                <a:spcPct val="40000"/>
              </a:spcBef>
              <a:buClr>
                <a:schemeClr val="accent1"/>
              </a:buClr>
              <a:buSzPct val="75000"/>
              <a:buFont typeface="Monotype Sorts" pitchFamily="2" charset="2"/>
              <a:buChar char="l"/>
            </a:pPr>
            <a:r>
              <a:rPr lang="zh-CN" altLang="en-US" sz="2000" dirty="0" smtClean="0">
                <a:solidFill>
                  <a:schemeClr val="tx1"/>
                </a:solidFill>
              </a:rPr>
              <a:t>扩展符号位</a:t>
            </a:r>
            <a:r>
              <a:rPr lang="en-US" sz="2000" dirty="0">
                <a:solidFill>
                  <a:schemeClr val="tx1"/>
                </a:solidFill>
              </a:rPr>
              <a:t/>
            </a:r>
            <a:br>
              <a:rPr lang="en-US" sz="2000" dirty="0">
                <a:solidFill>
                  <a:schemeClr val="tx1"/>
                </a:solidFill>
              </a:rPr>
            </a:br>
            <a:r>
              <a:rPr lang="en-US" sz="2000" dirty="0">
                <a:solidFill>
                  <a:schemeClr val="tx1"/>
                </a:solidFill>
                <a:latin typeface="Courier New" pitchFamily="49" charset="0"/>
              </a:rPr>
              <a:t>		0010  -&gt; 0000 0010</a:t>
            </a:r>
            <a:br>
              <a:rPr lang="en-US" sz="2000" dirty="0">
                <a:solidFill>
                  <a:schemeClr val="tx1"/>
                </a:solidFill>
                <a:latin typeface="Courier New" pitchFamily="49" charset="0"/>
              </a:rPr>
            </a:br>
            <a:r>
              <a:rPr lang="en-US" sz="2000" dirty="0">
                <a:solidFill>
                  <a:schemeClr val="tx1"/>
                </a:solidFill>
                <a:latin typeface="Courier New" pitchFamily="49" charset="0"/>
              </a:rPr>
              <a:t>		1010  -&gt; 1111 1010</a:t>
            </a:r>
            <a:endParaRPr lang="en-US" sz="2000" dirty="0">
              <a:solidFill>
                <a:schemeClr val="tx1"/>
              </a:solidFill>
            </a:endParaRPr>
          </a:p>
          <a:p>
            <a:pPr marL="742950" lvl="1" indent="-285750">
              <a:lnSpc>
                <a:spcPct val="130000"/>
              </a:lnSpc>
              <a:spcBef>
                <a:spcPct val="40000"/>
              </a:spcBef>
              <a:buClr>
                <a:schemeClr val="accent1"/>
              </a:buClr>
              <a:buSzPct val="75000"/>
              <a:buFont typeface="Monotype Sorts" pitchFamily="2" charset="2"/>
              <a:buChar char="l"/>
            </a:pPr>
            <a:r>
              <a:rPr lang="zh-CN" altLang="en-US" sz="2000" dirty="0" smtClean="0">
                <a:solidFill>
                  <a:schemeClr val="tx1"/>
                </a:solidFill>
              </a:rPr>
              <a:t>符号位扩展</a:t>
            </a:r>
            <a:r>
              <a:rPr lang="en-US" altLang="zh-CN" sz="2000" dirty="0" smtClean="0">
                <a:solidFill>
                  <a:schemeClr val="tx1"/>
                </a:solidFill>
              </a:rPr>
              <a:t>---</a:t>
            </a:r>
            <a:r>
              <a:rPr lang="en-US" sz="2000" dirty="0" smtClean="0">
                <a:solidFill>
                  <a:schemeClr val="tx1"/>
                </a:solidFill>
              </a:rPr>
              <a:t> </a:t>
            </a:r>
            <a:r>
              <a:rPr lang="zh-CN" altLang="en-US" sz="2000" dirty="0" smtClean="0">
                <a:solidFill>
                  <a:schemeClr val="tx1"/>
                </a:solidFill>
              </a:rPr>
              <a:t>零扩展</a:t>
            </a:r>
            <a:r>
              <a:rPr lang="en-US" sz="2000" dirty="0" smtClean="0">
                <a:solidFill>
                  <a:schemeClr val="tx1"/>
                </a:solidFill>
              </a:rPr>
              <a:t> </a:t>
            </a:r>
            <a:r>
              <a:rPr lang="en-US" dirty="0">
                <a:solidFill>
                  <a:schemeClr val="tx1"/>
                </a:solidFill>
              </a:rPr>
              <a:t>	</a:t>
            </a:r>
          </a:p>
        </p:txBody>
      </p:sp>
      <p:grpSp>
        <p:nvGrpSpPr>
          <p:cNvPr id="4" name="Group 16"/>
          <p:cNvGrpSpPr>
            <a:grpSpLocks/>
          </p:cNvGrpSpPr>
          <p:nvPr/>
        </p:nvGrpSpPr>
        <p:grpSpPr bwMode="auto">
          <a:xfrm>
            <a:off x="76200" y="1219200"/>
            <a:ext cx="990601" cy="3124200"/>
            <a:chOff x="48" y="768"/>
            <a:chExt cx="624" cy="1968"/>
          </a:xfrm>
        </p:grpSpPr>
        <p:sp>
          <p:nvSpPr>
            <p:cNvPr id="809996" name="Oval 12"/>
            <p:cNvSpPr>
              <a:spLocks noChangeArrowheads="1"/>
            </p:cNvSpPr>
            <p:nvPr/>
          </p:nvSpPr>
          <p:spPr bwMode="auto">
            <a:xfrm>
              <a:off x="480"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809997" name="Text Box 13"/>
            <p:cNvSpPr txBox="1">
              <a:spLocks noChangeArrowheads="1"/>
            </p:cNvSpPr>
            <p:nvPr/>
          </p:nvSpPr>
          <p:spPr bwMode="auto">
            <a:xfrm>
              <a:off x="48" y="2290"/>
              <a:ext cx="601" cy="446"/>
            </a:xfrm>
            <a:prstGeom prst="rect">
              <a:avLst/>
            </a:prstGeom>
            <a:noFill/>
            <a:ln w="12700">
              <a:noFill/>
              <a:miter lim="800000"/>
              <a:headEnd/>
              <a:tailEnd/>
            </a:ln>
            <a:effectLst/>
          </p:spPr>
          <p:txBody>
            <a:bodyPr wrap="none">
              <a:spAutoFit/>
            </a:bodyPr>
            <a:lstStyle/>
            <a:p>
              <a:r>
                <a:rPr lang="zh-CN" altLang="en-US" sz="2000" dirty="0" smtClean="0">
                  <a:solidFill>
                    <a:schemeClr val="accent2"/>
                  </a:solidFill>
                  <a:latin typeface="Courier New" pitchFamily="49" charset="0"/>
                </a:rPr>
                <a:t>最高</a:t>
              </a:r>
              <a:endParaRPr lang="en-US" altLang="zh-CN" sz="2000" dirty="0" smtClean="0">
                <a:solidFill>
                  <a:schemeClr val="accent2"/>
                </a:solidFill>
                <a:latin typeface="Courier New" pitchFamily="49" charset="0"/>
              </a:endParaRPr>
            </a:p>
            <a:p>
              <a:r>
                <a:rPr lang="zh-CN" altLang="en-US" sz="2000" dirty="0" smtClean="0">
                  <a:solidFill>
                    <a:schemeClr val="accent2"/>
                  </a:solidFill>
                  <a:latin typeface="Courier New" pitchFamily="49" charset="0"/>
                </a:rPr>
                <a:t>有效位</a:t>
              </a:r>
              <a:endParaRPr lang="en-US" sz="2000" dirty="0">
                <a:solidFill>
                  <a:schemeClr val="accent2"/>
                </a:solidFill>
                <a:latin typeface="Courier New" pitchFamily="49" charset="0"/>
              </a:endParaRPr>
            </a:p>
          </p:txBody>
        </p:sp>
      </p:grpSp>
      <p:grpSp>
        <p:nvGrpSpPr>
          <p:cNvPr id="5" name="Group 17"/>
          <p:cNvGrpSpPr>
            <a:grpSpLocks/>
          </p:cNvGrpSpPr>
          <p:nvPr/>
        </p:nvGrpSpPr>
        <p:grpSpPr bwMode="auto">
          <a:xfrm>
            <a:off x="5486402" y="1219200"/>
            <a:ext cx="1182688" cy="3375025"/>
            <a:chOff x="3456" y="768"/>
            <a:chExt cx="745" cy="2126"/>
          </a:xfrm>
        </p:grpSpPr>
        <p:sp>
          <p:nvSpPr>
            <p:cNvPr id="809998" name="Oval 14"/>
            <p:cNvSpPr>
              <a:spLocks noChangeArrowheads="1"/>
            </p:cNvSpPr>
            <p:nvPr/>
          </p:nvSpPr>
          <p:spPr bwMode="auto">
            <a:xfrm>
              <a:off x="3456"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809999" name="Text Box 15"/>
            <p:cNvSpPr txBox="1">
              <a:spLocks noChangeArrowheads="1"/>
            </p:cNvSpPr>
            <p:nvPr/>
          </p:nvSpPr>
          <p:spPr bwMode="auto">
            <a:xfrm>
              <a:off x="3600" y="2448"/>
              <a:ext cx="601" cy="446"/>
            </a:xfrm>
            <a:prstGeom prst="rect">
              <a:avLst/>
            </a:prstGeom>
            <a:noFill/>
            <a:ln w="12700">
              <a:noFill/>
              <a:miter lim="800000"/>
              <a:headEnd/>
              <a:tailEnd/>
            </a:ln>
            <a:effectLst/>
          </p:spPr>
          <p:txBody>
            <a:bodyPr wrap="none">
              <a:spAutoFit/>
            </a:bodyPr>
            <a:lstStyle/>
            <a:p>
              <a:r>
                <a:rPr lang="zh-CN" altLang="en-US" sz="2000" dirty="0" smtClean="0">
                  <a:solidFill>
                    <a:schemeClr val="accent2"/>
                  </a:solidFill>
                  <a:latin typeface="Courier New" pitchFamily="49" charset="0"/>
                </a:rPr>
                <a:t>最低</a:t>
              </a:r>
              <a:endParaRPr lang="en-US" altLang="zh-CN" sz="2000" dirty="0" smtClean="0">
                <a:solidFill>
                  <a:schemeClr val="accent2"/>
                </a:solidFill>
                <a:latin typeface="Courier New" pitchFamily="49" charset="0"/>
              </a:endParaRPr>
            </a:p>
            <a:p>
              <a:r>
                <a:rPr lang="zh-CN" altLang="en-US" sz="2000" dirty="0" smtClean="0">
                  <a:solidFill>
                    <a:schemeClr val="accent2"/>
                  </a:solidFill>
                  <a:latin typeface="Courier New" pitchFamily="49" charset="0"/>
                </a:rPr>
                <a:t>有效位</a:t>
              </a:r>
              <a:endParaRPr lang="en-US" sz="2000" dirty="0">
                <a:solidFill>
                  <a:schemeClr val="accent2"/>
                </a:solidFill>
                <a:latin typeface="Courier New" pitchFamily="49" charset="0"/>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9995">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0999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09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533400" y="304800"/>
            <a:ext cx="4337726" cy="426142"/>
          </a:xfrm>
          <a:noFill/>
          <a:ln/>
        </p:spPr>
        <p:txBody>
          <a:bodyPr wrap="none"/>
          <a:lstStyle/>
          <a:p>
            <a:r>
              <a:rPr lang="en-US" dirty="0"/>
              <a:t>MIPS </a:t>
            </a:r>
            <a:r>
              <a:rPr lang="zh-CN" altLang="en-US" dirty="0"/>
              <a:t>算术</a:t>
            </a:r>
            <a:r>
              <a:rPr lang="zh-CN" altLang="en-US" dirty="0" smtClean="0"/>
              <a:t>逻辑单元</a:t>
            </a:r>
            <a:r>
              <a:rPr lang="en-US" dirty="0" smtClean="0"/>
              <a:t> </a:t>
            </a:r>
            <a:r>
              <a:rPr lang="en-US" dirty="0"/>
              <a:t>(ALU)</a:t>
            </a:r>
          </a:p>
        </p:txBody>
      </p:sp>
      <p:sp>
        <p:nvSpPr>
          <p:cNvPr id="816131" name="Rectangle 3"/>
          <p:cNvSpPr>
            <a:spLocks noGrp="1" noChangeArrowheads="1"/>
          </p:cNvSpPr>
          <p:nvPr>
            <p:ph type="body" idx="1"/>
          </p:nvPr>
        </p:nvSpPr>
        <p:spPr>
          <a:xfrm>
            <a:off x="533400" y="838200"/>
            <a:ext cx="8153400" cy="2895152"/>
          </a:xfrm>
          <a:noFill/>
          <a:ln/>
        </p:spPr>
        <p:txBody>
          <a:bodyPr/>
          <a:lstStyle/>
          <a:p>
            <a:pPr>
              <a:lnSpc>
                <a:spcPct val="95000"/>
              </a:lnSpc>
            </a:pPr>
            <a:r>
              <a:rPr lang="zh-CN" altLang="en-US" dirty="0" smtClean="0"/>
              <a:t>必须支持算</a:t>
            </a:r>
            <a:r>
              <a:rPr lang="zh-CN" altLang="en-US" dirty="0"/>
              <a:t>术</a:t>
            </a:r>
            <a:r>
              <a:rPr lang="zh-CN" altLang="en-US" dirty="0" smtClean="0"/>
              <a:t>和逻辑运算</a:t>
            </a:r>
            <a:endParaRPr lang="en-US" dirty="0"/>
          </a:p>
          <a:p>
            <a:pPr lvl="1">
              <a:lnSpc>
                <a:spcPct val="95000"/>
              </a:lnSpc>
              <a:buFont typeface="Monotype Sorts" pitchFamily="2" charset="2"/>
              <a:buNone/>
            </a:pPr>
            <a:r>
              <a:rPr lang="en-US" dirty="0">
                <a:latin typeface="Courier New" pitchFamily="49" charset="0"/>
              </a:rPr>
              <a:t>add, </a:t>
            </a:r>
            <a:r>
              <a:rPr lang="en-US" dirty="0" err="1">
                <a:latin typeface="Courier New" pitchFamily="49" charset="0"/>
              </a:rPr>
              <a:t>addi</a:t>
            </a:r>
            <a:r>
              <a:rPr lang="en-US" dirty="0">
                <a:latin typeface="Courier New" pitchFamily="49" charset="0"/>
              </a:rPr>
              <a:t>, </a:t>
            </a:r>
            <a:r>
              <a:rPr lang="en-US" dirty="0" err="1">
                <a:latin typeface="Courier New" pitchFamily="49" charset="0"/>
              </a:rPr>
              <a:t>addiu</a:t>
            </a:r>
            <a:r>
              <a:rPr lang="en-US" dirty="0">
                <a:latin typeface="Courier New" pitchFamily="49" charset="0"/>
              </a:rPr>
              <a:t>, </a:t>
            </a:r>
            <a:r>
              <a:rPr lang="en-US" dirty="0" err="1">
                <a:latin typeface="Courier New" pitchFamily="49" charset="0"/>
              </a:rPr>
              <a:t>addu</a:t>
            </a:r>
            <a:endParaRPr lang="en-US" dirty="0">
              <a:latin typeface="Courier New" pitchFamily="49" charset="0"/>
            </a:endParaRPr>
          </a:p>
          <a:p>
            <a:pPr lvl="1">
              <a:lnSpc>
                <a:spcPct val="95000"/>
              </a:lnSpc>
              <a:buFont typeface="Monotype Sorts" pitchFamily="2" charset="2"/>
              <a:buNone/>
            </a:pPr>
            <a:r>
              <a:rPr lang="en-US" dirty="0">
                <a:latin typeface="Courier New" pitchFamily="49" charset="0"/>
              </a:rPr>
              <a:t>sub, </a:t>
            </a:r>
            <a:r>
              <a:rPr lang="en-US" dirty="0" err="1" smtClean="0">
                <a:latin typeface="Courier New" pitchFamily="49" charset="0"/>
              </a:rPr>
              <a:t>subu</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mult</a:t>
            </a:r>
            <a:r>
              <a:rPr lang="en-US" dirty="0">
                <a:latin typeface="Courier New" pitchFamily="49" charset="0"/>
              </a:rPr>
              <a:t>, </a:t>
            </a:r>
            <a:r>
              <a:rPr lang="en-US" dirty="0" err="1">
                <a:latin typeface="Courier New" pitchFamily="49" charset="0"/>
              </a:rPr>
              <a:t>multu</a:t>
            </a:r>
            <a:r>
              <a:rPr lang="en-US" dirty="0">
                <a:latin typeface="Courier New" pitchFamily="49" charset="0"/>
              </a:rPr>
              <a:t>, div, </a:t>
            </a:r>
            <a:r>
              <a:rPr lang="en-US" dirty="0" err="1">
                <a:latin typeface="Courier New" pitchFamily="49" charset="0"/>
              </a:rPr>
              <a:t>divu</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sqrt</a:t>
            </a:r>
            <a:endParaRPr lang="en-US" dirty="0">
              <a:latin typeface="Courier New" pitchFamily="49" charset="0"/>
            </a:endParaRPr>
          </a:p>
          <a:p>
            <a:pPr lvl="1">
              <a:lnSpc>
                <a:spcPct val="95000"/>
              </a:lnSpc>
              <a:buFont typeface="Monotype Sorts" pitchFamily="2" charset="2"/>
              <a:buNone/>
            </a:pPr>
            <a:r>
              <a:rPr lang="en-US" dirty="0">
                <a:latin typeface="Courier New" pitchFamily="49" charset="0"/>
              </a:rPr>
              <a:t>and, </a:t>
            </a:r>
            <a:r>
              <a:rPr lang="en-US" dirty="0" err="1">
                <a:latin typeface="Courier New" pitchFamily="49" charset="0"/>
              </a:rPr>
              <a:t>andi</a:t>
            </a:r>
            <a:r>
              <a:rPr lang="en-US" dirty="0">
                <a:latin typeface="Courier New" pitchFamily="49" charset="0"/>
              </a:rPr>
              <a:t>, nor, or, </a:t>
            </a:r>
            <a:r>
              <a:rPr lang="en-US" dirty="0" err="1">
                <a:latin typeface="Courier New" pitchFamily="49" charset="0"/>
              </a:rPr>
              <a:t>ori</a:t>
            </a:r>
            <a:r>
              <a:rPr lang="en-US" dirty="0">
                <a:latin typeface="Courier New" pitchFamily="49" charset="0"/>
              </a:rPr>
              <a:t>, </a:t>
            </a:r>
            <a:r>
              <a:rPr lang="en-US" dirty="0" err="1">
                <a:latin typeface="Courier New" pitchFamily="49" charset="0"/>
              </a:rPr>
              <a:t>xor</a:t>
            </a:r>
            <a:r>
              <a:rPr lang="en-US" dirty="0">
                <a:latin typeface="Courier New" pitchFamily="49" charset="0"/>
              </a:rPr>
              <a:t>, </a:t>
            </a:r>
            <a:r>
              <a:rPr lang="en-US" dirty="0" err="1">
                <a:latin typeface="Courier New" pitchFamily="49" charset="0"/>
              </a:rPr>
              <a:t>xori</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beq</a:t>
            </a:r>
            <a:r>
              <a:rPr lang="en-US" dirty="0">
                <a:latin typeface="Courier New" pitchFamily="49" charset="0"/>
              </a:rPr>
              <a:t>, </a:t>
            </a:r>
            <a:r>
              <a:rPr lang="en-US" dirty="0" err="1">
                <a:latin typeface="Courier New" pitchFamily="49" charset="0"/>
              </a:rPr>
              <a:t>bne</a:t>
            </a:r>
            <a:r>
              <a:rPr lang="en-US" dirty="0">
                <a:latin typeface="Courier New" pitchFamily="49" charset="0"/>
              </a:rPr>
              <a:t>, </a:t>
            </a:r>
            <a:r>
              <a:rPr lang="en-US" dirty="0" err="1">
                <a:latin typeface="Courier New" pitchFamily="49" charset="0"/>
              </a:rPr>
              <a:t>slt</a:t>
            </a:r>
            <a:r>
              <a:rPr lang="en-US" dirty="0">
                <a:latin typeface="Courier New" pitchFamily="49" charset="0"/>
              </a:rPr>
              <a:t>, </a:t>
            </a:r>
            <a:r>
              <a:rPr lang="en-US" dirty="0" err="1">
                <a:latin typeface="Courier New" pitchFamily="49" charset="0"/>
              </a:rPr>
              <a:t>slti</a:t>
            </a:r>
            <a:r>
              <a:rPr lang="en-US" dirty="0">
                <a:latin typeface="Courier New" pitchFamily="49" charset="0"/>
              </a:rPr>
              <a:t>, </a:t>
            </a:r>
            <a:r>
              <a:rPr lang="en-US" dirty="0" err="1">
                <a:latin typeface="Courier New" pitchFamily="49" charset="0"/>
              </a:rPr>
              <a:t>sltiu</a:t>
            </a:r>
            <a:r>
              <a:rPr lang="en-US" dirty="0">
                <a:latin typeface="Courier New" pitchFamily="49" charset="0"/>
              </a:rPr>
              <a:t>, </a:t>
            </a:r>
            <a:r>
              <a:rPr lang="en-US" dirty="0" err="1">
                <a:latin typeface="Courier New" pitchFamily="49" charset="0"/>
              </a:rPr>
              <a:t>sltu</a:t>
            </a:r>
            <a:endParaRPr lang="en-US" dirty="0">
              <a:latin typeface="Courier New" pitchFamily="49" charset="0"/>
            </a:endParaRPr>
          </a:p>
        </p:txBody>
      </p:sp>
      <p:grpSp>
        <p:nvGrpSpPr>
          <p:cNvPr id="2" name="Group 30"/>
          <p:cNvGrpSpPr>
            <a:grpSpLocks/>
          </p:cNvGrpSpPr>
          <p:nvPr/>
        </p:nvGrpSpPr>
        <p:grpSpPr bwMode="auto">
          <a:xfrm>
            <a:off x="5562600" y="762000"/>
            <a:ext cx="3381375" cy="3048000"/>
            <a:chOff x="3015" y="1008"/>
            <a:chExt cx="2130" cy="1920"/>
          </a:xfrm>
        </p:grpSpPr>
        <p:sp>
          <p:nvSpPr>
            <p:cNvPr id="816132" name="Freeform 4"/>
            <p:cNvSpPr>
              <a:spLocks/>
            </p:cNvSpPr>
            <p:nvPr/>
          </p:nvSpPr>
          <p:spPr bwMode="auto">
            <a:xfrm>
              <a:off x="3696" y="1453"/>
              <a:ext cx="388" cy="1099"/>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16133" name="Line 5"/>
            <p:cNvSpPr>
              <a:spLocks noChangeShapeType="1"/>
            </p:cNvSpPr>
            <p:nvPr/>
          </p:nvSpPr>
          <p:spPr bwMode="auto">
            <a:xfrm>
              <a:off x="3172" y="2377"/>
              <a:ext cx="489" cy="0"/>
            </a:xfrm>
            <a:prstGeom prst="line">
              <a:avLst/>
            </a:prstGeom>
            <a:noFill/>
            <a:ln w="12700">
              <a:solidFill>
                <a:srgbClr val="000000"/>
              </a:solidFill>
              <a:round/>
              <a:headEnd/>
              <a:tailEnd type="triangle" w="med" len="med"/>
            </a:ln>
            <a:effectLst/>
          </p:spPr>
          <p:txBody>
            <a:bodyPr/>
            <a:lstStyle/>
            <a:p>
              <a:endParaRPr lang="en-US"/>
            </a:p>
          </p:txBody>
        </p:sp>
        <p:sp>
          <p:nvSpPr>
            <p:cNvPr id="816134" name="Line 6"/>
            <p:cNvSpPr>
              <a:spLocks noChangeShapeType="1"/>
            </p:cNvSpPr>
            <p:nvPr/>
          </p:nvSpPr>
          <p:spPr bwMode="auto">
            <a:xfrm>
              <a:off x="4096" y="2022"/>
              <a:ext cx="488" cy="0"/>
            </a:xfrm>
            <a:prstGeom prst="line">
              <a:avLst/>
            </a:prstGeom>
            <a:noFill/>
            <a:ln w="12700">
              <a:solidFill>
                <a:srgbClr val="000000"/>
              </a:solidFill>
              <a:round/>
              <a:headEnd/>
              <a:tailEnd type="triangle" w="med" len="med"/>
            </a:ln>
            <a:effectLst/>
          </p:spPr>
          <p:txBody>
            <a:bodyPr/>
            <a:lstStyle/>
            <a:p>
              <a:endParaRPr lang="en-US"/>
            </a:p>
          </p:txBody>
        </p:sp>
        <p:sp>
          <p:nvSpPr>
            <p:cNvPr id="816135" name="Line 7"/>
            <p:cNvSpPr>
              <a:spLocks noChangeShapeType="1"/>
            </p:cNvSpPr>
            <p:nvPr/>
          </p:nvSpPr>
          <p:spPr bwMode="auto">
            <a:xfrm>
              <a:off x="3165" y="1658"/>
              <a:ext cx="488" cy="0"/>
            </a:xfrm>
            <a:prstGeom prst="line">
              <a:avLst/>
            </a:prstGeom>
            <a:noFill/>
            <a:ln w="12700">
              <a:solidFill>
                <a:srgbClr val="000000"/>
              </a:solidFill>
              <a:round/>
              <a:headEnd/>
              <a:tailEnd type="triangle" w="med" len="med"/>
            </a:ln>
            <a:effectLst/>
          </p:spPr>
          <p:txBody>
            <a:bodyPr/>
            <a:lstStyle/>
            <a:p>
              <a:endParaRPr lang="en-US"/>
            </a:p>
          </p:txBody>
        </p:sp>
        <p:sp>
          <p:nvSpPr>
            <p:cNvPr id="816136" name="Line 8"/>
            <p:cNvSpPr>
              <a:spLocks noChangeShapeType="1"/>
            </p:cNvSpPr>
            <p:nvPr/>
          </p:nvSpPr>
          <p:spPr bwMode="auto">
            <a:xfrm flipH="1">
              <a:off x="3307" y="1600"/>
              <a:ext cx="78" cy="133"/>
            </a:xfrm>
            <a:prstGeom prst="line">
              <a:avLst/>
            </a:prstGeom>
            <a:noFill/>
            <a:ln w="12700">
              <a:solidFill>
                <a:schemeClr val="accent1"/>
              </a:solidFill>
              <a:round/>
              <a:headEnd/>
              <a:tailEnd/>
            </a:ln>
            <a:effectLst/>
          </p:spPr>
          <p:txBody>
            <a:bodyPr/>
            <a:lstStyle/>
            <a:p>
              <a:endParaRPr lang="en-US"/>
            </a:p>
          </p:txBody>
        </p:sp>
        <p:sp>
          <p:nvSpPr>
            <p:cNvPr id="816137" name="Rectangle 9"/>
            <p:cNvSpPr>
              <a:spLocks noChangeArrowheads="1"/>
            </p:cNvSpPr>
            <p:nvPr/>
          </p:nvSpPr>
          <p:spPr bwMode="auto">
            <a:xfrm>
              <a:off x="3207" y="1728"/>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38" name="Line 10"/>
            <p:cNvSpPr>
              <a:spLocks noChangeShapeType="1"/>
            </p:cNvSpPr>
            <p:nvPr/>
          </p:nvSpPr>
          <p:spPr bwMode="auto">
            <a:xfrm flipH="1">
              <a:off x="3307" y="2311"/>
              <a:ext cx="78" cy="133"/>
            </a:xfrm>
            <a:prstGeom prst="line">
              <a:avLst/>
            </a:prstGeom>
            <a:noFill/>
            <a:ln w="12700">
              <a:solidFill>
                <a:schemeClr val="accent1"/>
              </a:solidFill>
              <a:round/>
              <a:headEnd/>
              <a:tailEnd/>
            </a:ln>
            <a:effectLst/>
          </p:spPr>
          <p:txBody>
            <a:bodyPr/>
            <a:lstStyle/>
            <a:p>
              <a:endParaRPr lang="en-US"/>
            </a:p>
          </p:txBody>
        </p:sp>
        <p:sp>
          <p:nvSpPr>
            <p:cNvPr id="816139" name="Rectangle 11"/>
            <p:cNvSpPr>
              <a:spLocks noChangeArrowheads="1"/>
            </p:cNvSpPr>
            <p:nvPr/>
          </p:nvSpPr>
          <p:spPr bwMode="auto">
            <a:xfrm>
              <a:off x="3207" y="2448"/>
              <a:ext cx="371" cy="214"/>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40" name="Line 12"/>
            <p:cNvSpPr>
              <a:spLocks noChangeShapeType="1"/>
            </p:cNvSpPr>
            <p:nvPr/>
          </p:nvSpPr>
          <p:spPr bwMode="auto">
            <a:xfrm flipH="1">
              <a:off x="4301" y="1956"/>
              <a:ext cx="78" cy="133"/>
            </a:xfrm>
            <a:prstGeom prst="line">
              <a:avLst/>
            </a:prstGeom>
            <a:noFill/>
            <a:ln w="12700">
              <a:solidFill>
                <a:schemeClr val="accent1"/>
              </a:solidFill>
              <a:round/>
              <a:headEnd/>
              <a:tailEnd/>
            </a:ln>
            <a:effectLst/>
          </p:spPr>
          <p:txBody>
            <a:bodyPr/>
            <a:lstStyle/>
            <a:p>
              <a:endParaRPr lang="en-US"/>
            </a:p>
          </p:txBody>
        </p:sp>
        <p:sp>
          <p:nvSpPr>
            <p:cNvPr id="816141" name="Rectangle 13"/>
            <p:cNvSpPr>
              <a:spLocks noChangeArrowheads="1"/>
            </p:cNvSpPr>
            <p:nvPr/>
          </p:nvSpPr>
          <p:spPr bwMode="auto">
            <a:xfrm>
              <a:off x="4215" y="2112"/>
              <a:ext cx="371" cy="195"/>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42" name="Line 14"/>
            <p:cNvSpPr>
              <a:spLocks noChangeShapeType="1"/>
            </p:cNvSpPr>
            <p:nvPr/>
          </p:nvSpPr>
          <p:spPr bwMode="auto">
            <a:xfrm>
              <a:off x="3843" y="2500"/>
              <a:ext cx="133" cy="62"/>
            </a:xfrm>
            <a:prstGeom prst="line">
              <a:avLst/>
            </a:prstGeom>
            <a:noFill/>
            <a:ln w="12700">
              <a:solidFill>
                <a:schemeClr val="accent1"/>
              </a:solidFill>
              <a:round/>
              <a:headEnd/>
              <a:tailEnd/>
            </a:ln>
            <a:effectLst/>
          </p:spPr>
          <p:txBody>
            <a:bodyPr/>
            <a:lstStyle/>
            <a:p>
              <a:endParaRPr lang="en-US"/>
            </a:p>
          </p:txBody>
        </p:sp>
        <p:sp>
          <p:nvSpPr>
            <p:cNvPr id="816143" name="Rectangle 15"/>
            <p:cNvSpPr>
              <a:spLocks noChangeArrowheads="1"/>
            </p:cNvSpPr>
            <p:nvPr/>
          </p:nvSpPr>
          <p:spPr bwMode="auto">
            <a:xfrm>
              <a:off x="3831" y="2688"/>
              <a:ext cx="1056" cy="24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m (operation)</a:t>
              </a:r>
            </a:p>
          </p:txBody>
        </p:sp>
        <p:sp>
          <p:nvSpPr>
            <p:cNvPr id="816144" name="Rectangle 16"/>
            <p:cNvSpPr>
              <a:spLocks noChangeArrowheads="1"/>
            </p:cNvSpPr>
            <p:nvPr/>
          </p:nvSpPr>
          <p:spPr bwMode="auto">
            <a:xfrm>
              <a:off x="4647" y="1920"/>
              <a:ext cx="498" cy="31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result</a:t>
              </a:r>
            </a:p>
          </p:txBody>
        </p:sp>
        <p:sp>
          <p:nvSpPr>
            <p:cNvPr id="816145" name="Rectangle 17"/>
            <p:cNvSpPr>
              <a:spLocks noChangeArrowheads="1"/>
            </p:cNvSpPr>
            <p:nvPr/>
          </p:nvSpPr>
          <p:spPr bwMode="auto">
            <a:xfrm>
              <a:off x="3015" y="1584"/>
              <a:ext cx="174" cy="228"/>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A</a:t>
              </a:r>
            </a:p>
          </p:txBody>
        </p:sp>
        <p:sp>
          <p:nvSpPr>
            <p:cNvPr id="816146" name="Rectangle 18"/>
            <p:cNvSpPr>
              <a:spLocks noChangeArrowheads="1"/>
            </p:cNvSpPr>
            <p:nvPr/>
          </p:nvSpPr>
          <p:spPr bwMode="auto">
            <a:xfrm>
              <a:off x="3015" y="2304"/>
              <a:ext cx="222" cy="237"/>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B</a:t>
              </a:r>
            </a:p>
          </p:txBody>
        </p:sp>
        <p:sp>
          <p:nvSpPr>
            <p:cNvPr id="816147" name="Rectangle 19"/>
            <p:cNvSpPr>
              <a:spLocks noChangeArrowheads="1"/>
            </p:cNvSpPr>
            <p:nvPr/>
          </p:nvSpPr>
          <p:spPr bwMode="auto">
            <a:xfrm>
              <a:off x="3783" y="1920"/>
              <a:ext cx="336" cy="244"/>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600">
                  <a:solidFill>
                    <a:srgbClr val="000000"/>
                  </a:solidFill>
                </a:rPr>
                <a:t>ALU</a:t>
              </a:r>
            </a:p>
          </p:txBody>
        </p:sp>
        <p:sp>
          <p:nvSpPr>
            <p:cNvPr id="816148" name="Rectangle 20"/>
            <p:cNvSpPr>
              <a:spLocks noChangeArrowheads="1"/>
            </p:cNvSpPr>
            <p:nvPr/>
          </p:nvSpPr>
          <p:spPr bwMode="auto">
            <a:xfrm>
              <a:off x="3975" y="2496"/>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4</a:t>
              </a:r>
            </a:p>
          </p:txBody>
        </p:sp>
        <p:sp>
          <p:nvSpPr>
            <p:cNvPr id="816149" name="Line 21"/>
            <p:cNvSpPr>
              <a:spLocks noChangeShapeType="1"/>
            </p:cNvSpPr>
            <p:nvPr/>
          </p:nvSpPr>
          <p:spPr bwMode="auto">
            <a:xfrm flipV="1">
              <a:off x="3927" y="2352"/>
              <a:ext cx="0" cy="336"/>
            </a:xfrm>
            <a:prstGeom prst="line">
              <a:avLst/>
            </a:prstGeom>
            <a:noFill/>
            <a:ln w="12700">
              <a:solidFill>
                <a:schemeClr val="tx1"/>
              </a:solidFill>
              <a:round/>
              <a:headEnd/>
              <a:tailEnd type="triangle" w="med" len="med"/>
            </a:ln>
            <a:effectLst/>
          </p:spPr>
          <p:txBody>
            <a:bodyPr/>
            <a:lstStyle/>
            <a:p>
              <a:endParaRPr lang="en-US"/>
            </a:p>
          </p:txBody>
        </p:sp>
        <p:sp>
          <p:nvSpPr>
            <p:cNvPr id="816150" name="Line 22"/>
            <p:cNvSpPr>
              <a:spLocks noChangeShapeType="1"/>
            </p:cNvSpPr>
            <p:nvPr/>
          </p:nvSpPr>
          <p:spPr bwMode="auto">
            <a:xfrm flipV="1">
              <a:off x="4023" y="1200"/>
              <a:ext cx="0" cy="480"/>
            </a:xfrm>
            <a:prstGeom prst="line">
              <a:avLst/>
            </a:prstGeom>
            <a:noFill/>
            <a:ln w="12700">
              <a:solidFill>
                <a:schemeClr val="tx1"/>
              </a:solidFill>
              <a:round/>
              <a:headEnd/>
              <a:tailEnd type="triangle" w="med" len="med"/>
            </a:ln>
            <a:effectLst/>
          </p:spPr>
          <p:txBody>
            <a:bodyPr/>
            <a:lstStyle/>
            <a:p>
              <a:endParaRPr lang="en-US"/>
            </a:p>
          </p:txBody>
        </p:sp>
        <p:sp>
          <p:nvSpPr>
            <p:cNvPr id="816151" name="Line 23"/>
            <p:cNvSpPr>
              <a:spLocks noChangeShapeType="1"/>
            </p:cNvSpPr>
            <p:nvPr/>
          </p:nvSpPr>
          <p:spPr bwMode="auto">
            <a:xfrm flipV="1">
              <a:off x="3831" y="1200"/>
              <a:ext cx="0" cy="336"/>
            </a:xfrm>
            <a:prstGeom prst="line">
              <a:avLst/>
            </a:prstGeom>
            <a:noFill/>
            <a:ln w="12700">
              <a:solidFill>
                <a:schemeClr val="tx1"/>
              </a:solidFill>
              <a:round/>
              <a:headEnd/>
              <a:tailEnd type="triangle" w="med" len="med"/>
            </a:ln>
            <a:effectLst/>
          </p:spPr>
          <p:txBody>
            <a:bodyPr/>
            <a:lstStyle/>
            <a:p>
              <a:endParaRPr lang="en-US"/>
            </a:p>
          </p:txBody>
        </p:sp>
        <p:sp>
          <p:nvSpPr>
            <p:cNvPr id="816152" name="Rectangle 24"/>
            <p:cNvSpPr>
              <a:spLocks noChangeArrowheads="1"/>
            </p:cNvSpPr>
            <p:nvPr/>
          </p:nvSpPr>
          <p:spPr bwMode="auto">
            <a:xfrm>
              <a:off x="3687"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zero</a:t>
              </a:r>
            </a:p>
          </p:txBody>
        </p:sp>
        <p:sp>
          <p:nvSpPr>
            <p:cNvPr id="816153" name="Rectangle 25"/>
            <p:cNvSpPr>
              <a:spLocks noChangeArrowheads="1"/>
            </p:cNvSpPr>
            <p:nvPr/>
          </p:nvSpPr>
          <p:spPr bwMode="auto">
            <a:xfrm>
              <a:off x="3975"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ovf</a:t>
              </a:r>
            </a:p>
          </p:txBody>
        </p:sp>
        <p:sp>
          <p:nvSpPr>
            <p:cNvPr id="816154" name="Line 26"/>
            <p:cNvSpPr>
              <a:spLocks noChangeShapeType="1"/>
            </p:cNvSpPr>
            <p:nvPr/>
          </p:nvSpPr>
          <p:spPr bwMode="auto">
            <a:xfrm>
              <a:off x="3783" y="1392"/>
              <a:ext cx="133" cy="62"/>
            </a:xfrm>
            <a:prstGeom prst="line">
              <a:avLst/>
            </a:prstGeom>
            <a:noFill/>
            <a:ln w="12700">
              <a:solidFill>
                <a:schemeClr val="accent1"/>
              </a:solidFill>
              <a:round/>
              <a:headEnd/>
              <a:tailEnd/>
            </a:ln>
            <a:effectLst/>
          </p:spPr>
          <p:txBody>
            <a:bodyPr/>
            <a:lstStyle/>
            <a:p>
              <a:endParaRPr lang="en-US"/>
            </a:p>
          </p:txBody>
        </p:sp>
        <p:sp>
          <p:nvSpPr>
            <p:cNvPr id="816155" name="Line 27"/>
            <p:cNvSpPr>
              <a:spLocks noChangeShapeType="1"/>
            </p:cNvSpPr>
            <p:nvPr/>
          </p:nvSpPr>
          <p:spPr bwMode="auto">
            <a:xfrm>
              <a:off x="3975" y="1536"/>
              <a:ext cx="133" cy="62"/>
            </a:xfrm>
            <a:prstGeom prst="line">
              <a:avLst/>
            </a:prstGeom>
            <a:noFill/>
            <a:ln w="12700">
              <a:solidFill>
                <a:schemeClr val="accent1"/>
              </a:solidFill>
              <a:round/>
              <a:headEnd/>
              <a:tailEnd/>
            </a:ln>
            <a:effectLst/>
          </p:spPr>
          <p:txBody>
            <a:bodyPr/>
            <a:lstStyle/>
            <a:p>
              <a:endParaRPr lang="en-US"/>
            </a:p>
          </p:txBody>
        </p:sp>
        <p:sp>
          <p:nvSpPr>
            <p:cNvPr id="816156" name="Rectangle 28"/>
            <p:cNvSpPr>
              <a:spLocks noChangeArrowheads="1"/>
            </p:cNvSpPr>
            <p:nvPr/>
          </p:nvSpPr>
          <p:spPr bwMode="auto">
            <a:xfrm>
              <a:off x="4071" y="1488"/>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1</a:t>
              </a:r>
            </a:p>
          </p:txBody>
        </p:sp>
        <p:sp>
          <p:nvSpPr>
            <p:cNvPr id="816157" name="Rectangle 29"/>
            <p:cNvSpPr>
              <a:spLocks noChangeArrowheads="1"/>
            </p:cNvSpPr>
            <p:nvPr/>
          </p:nvSpPr>
          <p:spPr bwMode="auto">
            <a:xfrm>
              <a:off x="3879" y="1344"/>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1</a:t>
              </a:r>
            </a:p>
          </p:txBody>
        </p:sp>
      </p:grpSp>
      <p:sp>
        <p:nvSpPr>
          <p:cNvPr id="816160" name="Rectangle 32"/>
          <p:cNvSpPr>
            <a:spLocks noChangeArrowheads="1"/>
          </p:cNvSpPr>
          <p:nvPr/>
        </p:nvSpPr>
        <p:spPr bwMode="auto">
          <a:xfrm>
            <a:off x="533400" y="4419600"/>
            <a:ext cx="8153400" cy="1602490"/>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65000"/>
              </a:spcBef>
              <a:buClr>
                <a:schemeClr val="accent1"/>
              </a:buClr>
              <a:buSzPct val="75000"/>
              <a:buFont typeface="Wingdings" pitchFamily="2" charset="2"/>
              <a:buChar char="q"/>
            </a:pPr>
            <a:r>
              <a:rPr lang="zh-CN" altLang="en-US" sz="2400" dirty="0" smtClean="0">
                <a:solidFill>
                  <a:schemeClr val="tx1"/>
                </a:solidFill>
              </a:rPr>
              <a:t>特殊情况</a:t>
            </a:r>
            <a:endParaRPr lang="en-US" sz="2400" dirty="0">
              <a:solidFill>
                <a:schemeClr val="tx1"/>
              </a:solidFill>
            </a:endParaRPr>
          </a:p>
          <a:p>
            <a:pPr marL="741363" lvl="1" indent="-246063">
              <a:lnSpc>
                <a:spcPct val="90000"/>
              </a:lnSpc>
              <a:spcBef>
                <a:spcPct val="40000"/>
              </a:spcBef>
              <a:buClr>
                <a:schemeClr val="accent1"/>
              </a:buClr>
              <a:buSzPct val="75000"/>
              <a:buFont typeface="Monotype Sorts" pitchFamily="2" charset="2"/>
              <a:buChar char="l"/>
            </a:pPr>
            <a:r>
              <a:rPr lang="zh-CN" altLang="en-US" sz="2000" dirty="0" smtClean="0">
                <a:solidFill>
                  <a:schemeClr val="tx1"/>
                </a:solidFill>
              </a:rPr>
              <a:t>符号位（</a:t>
            </a:r>
            <a:r>
              <a:rPr lang="en-US" altLang="zh-CN" sz="2000" dirty="0" smtClean="0">
                <a:solidFill>
                  <a:schemeClr val="tx1"/>
                </a:solidFill>
              </a:rPr>
              <a:t>0/1</a:t>
            </a:r>
            <a:r>
              <a:rPr lang="zh-CN" altLang="en-US" sz="2000" dirty="0" smtClean="0">
                <a:solidFill>
                  <a:schemeClr val="tx1"/>
                </a:solidFill>
              </a:rPr>
              <a:t>）扩展</a:t>
            </a:r>
            <a:r>
              <a:rPr lang="en-US" sz="2000" dirty="0" smtClean="0">
                <a:solidFill>
                  <a:schemeClr val="tx1"/>
                </a:solidFill>
              </a:rPr>
              <a:t> </a:t>
            </a:r>
            <a:r>
              <a:rPr lang="zh-CN" altLang="en-US" sz="2000" dirty="0" smtClean="0">
                <a:solidFill>
                  <a:schemeClr val="tx1"/>
                </a:solidFill>
              </a:rPr>
              <a:t>（算术）</a:t>
            </a:r>
            <a:r>
              <a:rPr lang="en-US" sz="2000" dirty="0" smtClean="0">
                <a:solidFill>
                  <a:schemeClr val="tx1"/>
                </a:solidFill>
              </a:rPr>
              <a:t>– </a:t>
            </a:r>
            <a:r>
              <a:rPr lang="en-US" sz="2000" dirty="0" err="1" smtClean="0">
                <a:solidFill>
                  <a:schemeClr val="tx1"/>
                </a:solidFill>
                <a:latin typeface="Courier New" pitchFamily="49" charset="0"/>
              </a:rPr>
              <a:t>addi</a:t>
            </a:r>
            <a:r>
              <a:rPr lang="en-US" sz="2000" dirty="0" smtClean="0">
                <a:solidFill>
                  <a:schemeClr val="tx1"/>
                </a:solidFill>
                <a:latin typeface="Courier New" pitchFamily="49" charset="0"/>
              </a:rPr>
              <a:t>, </a:t>
            </a:r>
            <a:r>
              <a:rPr lang="en-US" sz="2000" dirty="0" err="1" smtClean="0">
                <a:solidFill>
                  <a:schemeClr val="tx1"/>
                </a:solidFill>
                <a:latin typeface="Courier New" pitchFamily="49" charset="0"/>
              </a:rPr>
              <a:t>addiu</a:t>
            </a:r>
            <a:r>
              <a:rPr lang="en-US" sz="2000" dirty="0" smtClean="0">
                <a:solidFill>
                  <a:schemeClr val="tx1"/>
                </a:solidFill>
                <a:latin typeface="Courier New" pitchFamily="49" charset="0"/>
              </a:rPr>
              <a:t>, </a:t>
            </a:r>
            <a:r>
              <a:rPr lang="en-US" sz="2000" dirty="0" err="1" smtClean="0">
                <a:solidFill>
                  <a:schemeClr val="tx1"/>
                </a:solidFill>
                <a:latin typeface="Courier New" pitchFamily="49" charset="0"/>
              </a:rPr>
              <a:t>slti</a:t>
            </a:r>
            <a:r>
              <a:rPr lang="en-US" sz="2000" dirty="0" smtClean="0">
                <a:solidFill>
                  <a:schemeClr val="tx1"/>
                </a:solidFill>
                <a:latin typeface="Courier New" pitchFamily="49" charset="0"/>
              </a:rPr>
              <a:t>, </a:t>
            </a:r>
            <a:r>
              <a:rPr lang="en-US" sz="2000" dirty="0" err="1" smtClean="0">
                <a:solidFill>
                  <a:schemeClr val="tx1"/>
                </a:solidFill>
                <a:latin typeface="Courier New" pitchFamily="49" charset="0"/>
              </a:rPr>
              <a:t>sltiu</a:t>
            </a:r>
            <a:endParaRPr lang="en-US" sz="2000" dirty="0">
              <a:solidFill>
                <a:schemeClr val="tx1"/>
              </a:solidFill>
              <a:latin typeface="Courier New" pitchFamily="49" charset="0"/>
            </a:endParaRPr>
          </a:p>
          <a:p>
            <a:pPr marL="741363" lvl="1" indent="-246063">
              <a:lnSpc>
                <a:spcPct val="90000"/>
              </a:lnSpc>
              <a:spcBef>
                <a:spcPct val="40000"/>
              </a:spcBef>
              <a:buClr>
                <a:schemeClr val="accent1"/>
              </a:buClr>
              <a:buSzPct val="75000"/>
              <a:buFont typeface="Monotype Sorts" pitchFamily="2" charset="2"/>
              <a:buChar char="l"/>
            </a:pPr>
            <a:r>
              <a:rPr lang="zh-CN" altLang="en-US" sz="2000" dirty="0" smtClean="0">
                <a:solidFill>
                  <a:schemeClr val="tx1"/>
                </a:solidFill>
              </a:rPr>
              <a:t>零扩展指令（逻辑）</a:t>
            </a:r>
            <a:r>
              <a:rPr lang="en-US" sz="2000" dirty="0" smtClean="0">
                <a:solidFill>
                  <a:schemeClr val="tx1"/>
                </a:solidFill>
              </a:rPr>
              <a:t>– </a:t>
            </a:r>
            <a:r>
              <a:rPr lang="en-US" sz="2000" dirty="0" err="1" smtClean="0">
                <a:solidFill>
                  <a:schemeClr val="tx1"/>
                </a:solidFill>
                <a:latin typeface="Courier New" pitchFamily="49" charset="0"/>
              </a:rPr>
              <a:t>andi</a:t>
            </a:r>
            <a:r>
              <a:rPr lang="en-US" sz="2000" dirty="0" smtClean="0">
                <a:solidFill>
                  <a:schemeClr val="tx1"/>
                </a:solidFill>
                <a:latin typeface="Courier New" pitchFamily="49" charset="0"/>
              </a:rPr>
              <a:t>, </a:t>
            </a:r>
            <a:r>
              <a:rPr lang="en-US" sz="2000" dirty="0" err="1" smtClean="0">
                <a:solidFill>
                  <a:schemeClr val="tx1"/>
                </a:solidFill>
                <a:latin typeface="Courier New" pitchFamily="49" charset="0"/>
              </a:rPr>
              <a:t>ori</a:t>
            </a:r>
            <a:r>
              <a:rPr lang="en-US" sz="2000" dirty="0" smtClean="0">
                <a:solidFill>
                  <a:schemeClr val="tx1"/>
                </a:solidFill>
                <a:latin typeface="Courier New" pitchFamily="49" charset="0"/>
              </a:rPr>
              <a:t>, </a:t>
            </a:r>
            <a:r>
              <a:rPr lang="en-US" sz="2000" dirty="0" err="1" smtClean="0">
                <a:solidFill>
                  <a:schemeClr val="tx1"/>
                </a:solidFill>
                <a:latin typeface="Courier New" pitchFamily="49" charset="0"/>
              </a:rPr>
              <a:t>xori</a:t>
            </a:r>
            <a:endParaRPr lang="en-US" sz="2000" dirty="0">
              <a:solidFill>
                <a:schemeClr val="tx1"/>
              </a:solidFill>
              <a:latin typeface="Courier New" pitchFamily="49" charset="0"/>
            </a:endParaRPr>
          </a:p>
          <a:p>
            <a:pPr marL="741363" lvl="1" indent="-246063">
              <a:lnSpc>
                <a:spcPct val="90000"/>
              </a:lnSpc>
              <a:spcBef>
                <a:spcPct val="40000"/>
              </a:spcBef>
              <a:buClr>
                <a:schemeClr val="accent1"/>
              </a:buClr>
              <a:buSzPct val="75000"/>
              <a:buFont typeface="Monotype Sorts" pitchFamily="2" charset="2"/>
              <a:buChar char="l"/>
            </a:pPr>
            <a:r>
              <a:rPr lang="zh-CN" altLang="en-US" sz="2000" dirty="0" smtClean="0">
                <a:solidFill>
                  <a:schemeClr val="tx1"/>
                </a:solidFill>
              </a:rPr>
              <a:t>需要溢出检测的指令</a:t>
            </a:r>
            <a:r>
              <a:rPr lang="en-US" sz="2000" dirty="0" smtClean="0">
                <a:solidFill>
                  <a:schemeClr val="tx1"/>
                </a:solidFill>
              </a:rPr>
              <a:t> </a:t>
            </a:r>
            <a:r>
              <a:rPr lang="en-US" sz="2000" dirty="0">
                <a:solidFill>
                  <a:schemeClr val="tx1"/>
                </a:solidFill>
              </a:rPr>
              <a:t>– </a:t>
            </a:r>
            <a:r>
              <a:rPr lang="en-US" sz="2000" dirty="0" smtClean="0">
                <a:solidFill>
                  <a:schemeClr val="tx1"/>
                </a:solidFill>
                <a:latin typeface="Courier New" pitchFamily="49" charset="0"/>
              </a:rPr>
              <a:t>add, </a:t>
            </a:r>
            <a:r>
              <a:rPr lang="en-US" sz="2000" dirty="0" err="1" smtClean="0">
                <a:solidFill>
                  <a:schemeClr val="tx1"/>
                </a:solidFill>
                <a:latin typeface="Courier New" pitchFamily="49" charset="0"/>
              </a:rPr>
              <a:t>addi</a:t>
            </a:r>
            <a:r>
              <a:rPr lang="en-US" sz="2000" dirty="0" smtClean="0">
                <a:solidFill>
                  <a:schemeClr val="tx1"/>
                </a:solidFill>
                <a:latin typeface="Courier New" pitchFamily="49" charset="0"/>
              </a:rPr>
              <a:t>, sub</a:t>
            </a:r>
            <a:endParaRPr lang="en-US" sz="2000" dirty="0">
              <a:solidFill>
                <a:schemeClr val="tx1"/>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6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zh-CN" altLang="en-US" dirty="0"/>
              <a:t>处理溢出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3764275"/>
              </p:ext>
            </p:extLst>
          </p:nvPr>
        </p:nvGraphicFramePr>
        <p:xfrm>
          <a:off x="533400" y="2971800"/>
          <a:ext cx="8153400" cy="1854200"/>
        </p:xfrm>
        <a:graphic>
          <a:graphicData uri="http://schemas.openxmlformats.org/drawingml/2006/table">
            <a:tbl>
              <a:tblPr firstRow="1" bandRow="1">
                <a:tableStyleId>{5940675A-B579-460E-94D1-54222C63F5DA}</a:tableStyleId>
              </a:tblPr>
              <a:tblGrid>
                <a:gridCol w="2038350"/>
                <a:gridCol w="2038350"/>
                <a:gridCol w="2038350"/>
                <a:gridCol w="2038350"/>
              </a:tblGrid>
              <a:tr h="370840">
                <a:tc>
                  <a:txBody>
                    <a:bodyPr/>
                    <a:lstStyle/>
                    <a:p>
                      <a:pPr algn="ctr"/>
                      <a:r>
                        <a:rPr lang="zh-CN" altLang="en-US" dirty="0" smtClean="0"/>
                        <a:t>操作</a:t>
                      </a:r>
                      <a:endParaRPr lang="en-US" dirty="0"/>
                    </a:p>
                  </a:txBody>
                  <a:tcPr/>
                </a:tc>
                <a:tc>
                  <a:txBody>
                    <a:bodyPr/>
                    <a:lstStyle/>
                    <a:p>
                      <a:pPr algn="ctr"/>
                      <a:r>
                        <a:rPr lang="zh-CN" altLang="en-US" baseline="0" dirty="0" smtClean="0"/>
                        <a:t>源操作数</a:t>
                      </a:r>
                      <a:r>
                        <a:rPr lang="en-US" baseline="0" dirty="0" smtClean="0"/>
                        <a:t>A</a:t>
                      </a:r>
                      <a:endParaRPr lang="en-US" dirty="0"/>
                    </a:p>
                  </a:txBody>
                  <a:tcPr/>
                </a:tc>
                <a:tc>
                  <a:txBody>
                    <a:bodyPr/>
                    <a:lstStyle/>
                    <a:p>
                      <a:pPr algn="ctr"/>
                      <a:r>
                        <a:rPr lang="zh-CN" altLang="en-US" baseline="0" dirty="0" smtClean="0"/>
                        <a:t>源操作数</a:t>
                      </a:r>
                      <a:r>
                        <a:rPr lang="en-US" baseline="0" dirty="0" smtClean="0"/>
                        <a:t>B</a:t>
                      </a:r>
                      <a:endParaRPr lang="en-US" dirty="0"/>
                    </a:p>
                  </a:txBody>
                  <a:tcPr/>
                </a:tc>
                <a:tc>
                  <a:txBody>
                    <a:bodyPr/>
                    <a:lstStyle/>
                    <a:p>
                      <a:pPr algn="ctr"/>
                      <a:r>
                        <a:rPr lang="zh-CN" altLang="en-US" dirty="0" smtClean="0"/>
                        <a:t>发生溢出时的结果</a:t>
                      </a:r>
                      <a:endParaRPr lang="en-US" dirty="0"/>
                    </a:p>
                  </a:txBody>
                  <a:tcPr/>
                </a:tc>
              </a:tr>
              <a:tr h="370840">
                <a:tc>
                  <a:txBody>
                    <a:bodyPr/>
                    <a:lstStyle/>
                    <a:p>
                      <a:pPr algn="ctr"/>
                      <a:r>
                        <a:rPr lang="en-US" dirty="0" smtClean="0"/>
                        <a:t>A + B</a:t>
                      </a:r>
                      <a:endParaRPr lang="en-US" dirty="0"/>
                    </a:p>
                  </a:txBody>
                  <a:tcPr/>
                </a:tc>
                <a:tc>
                  <a:txBody>
                    <a:bodyPr/>
                    <a:lstStyle/>
                    <a:p>
                      <a:pPr algn="ctr"/>
                      <a:r>
                        <a:rPr lang="en-US" dirty="0" smtClean="0"/>
                        <a:t>≥</a:t>
                      </a:r>
                      <a:r>
                        <a:rPr lang="en-US" baseline="0" dirty="0" smtClean="0"/>
                        <a:t> 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 0</a:t>
                      </a:r>
                    </a:p>
                  </a:txBody>
                  <a:tcPr/>
                </a:tc>
              </a:tr>
              <a:tr h="370840">
                <a:tc>
                  <a:txBody>
                    <a:bodyPr/>
                    <a:lstStyle/>
                    <a:p>
                      <a:pPr algn="ctr"/>
                      <a:r>
                        <a:rPr lang="en-US" dirty="0" smtClean="0"/>
                        <a:t>A + B</a:t>
                      </a:r>
                      <a:endParaRPr lang="en-US" dirty="0"/>
                    </a:p>
                  </a:txBody>
                  <a:tcPr/>
                </a:tc>
                <a:tc>
                  <a:txBody>
                    <a:bodyPr/>
                    <a:lstStyle/>
                    <a:p>
                      <a:pPr algn="ctr"/>
                      <a:r>
                        <a:rPr lang="en-US" dirty="0" smtClean="0"/>
                        <a:t>&lt; 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 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0</a:t>
                      </a:r>
                      <a:endParaRPr lang="en-US" dirty="0" smtClean="0"/>
                    </a:p>
                  </a:txBody>
                  <a:tcPr/>
                </a:tc>
              </a:tr>
              <a:tr h="370840">
                <a:tc>
                  <a:txBody>
                    <a:bodyPr/>
                    <a:lstStyle/>
                    <a:p>
                      <a:pPr algn="ctr"/>
                      <a:r>
                        <a:rPr lang="en-US" dirty="0" smtClean="0"/>
                        <a:t>A - B</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 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 0</a:t>
                      </a:r>
                    </a:p>
                  </a:txBody>
                  <a:tcPr/>
                </a:tc>
              </a:tr>
              <a:tr h="370840">
                <a:tc>
                  <a:txBody>
                    <a:bodyPr/>
                    <a:lstStyle/>
                    <a:p>
                      <a:pPr algn="ctr"/>
                      <a:r>
                        <a:rPr lang="en-US" dirty="0" smtClean="0"/>
                        <a:t>A - B</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 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0</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0</a:t>
                      </a:r>
                      <a:endParaRPr lang="en-US" dirty="0" smtClean="0"/>
                    </a:p>
                  </a:txBody>
                  <a:tcPr/>
                </a:tc>
              </a:tr>
            </a:tbl>
          </a:graphicData>
        </a:graphic>
      </p:graphicFrame>
      <p:sp>
        <p:nvSpPr>
          <p:cNvPr id="5" name="Rectangle 3"/>
          <p:cNvSpPr txBox="1">
            <a:spLocks noChangeArrowheads="1"/>
          </p:cNvSpPr>
          <p:nvPr/>
        </p:nvSpPr>
        <p:spPr bwMode="auto">
          <a:xfrm>
            <a:off x="533400" y="838200"/>
            <a:ext cx="8153400" cy="1537857"/>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5000"/>
              </a:lnSpc>
              <a:spcBef>
                <a:spcPct val="65000"/>
              </a:spcBef>
              <a:spcAft>
                <a:spcPct val="0"/>
              </a:spcAft>
              <a:buClr>
                <a:schemeClr val="accent1"/>
              </a:buClr>
              <a:buSzPct val="75000"/>
              <a:buFont typeface="Wingdings" pitchFamily="2" charset="2"/>
              <a:buChar char="q"/>
              <a:tabLst/>
              <a:defRPr/>
            </a:pPr>
            <a:r>
              <a:rPr lang="zh-CN" altLang="en-US" sz="2400" kern="0" dirty="0" smtClean="0">
                <a:solidFill>
                  <a:schemeClr val="tx1"/>
                </a:solidFill>
                <a:latin typeface="+mn-lt"/>
              </a:rPr>
              <a:t>当结果不能用</a:t>
            </a:r>
            <a:r>
              <a:rPr lang="en-US" sz="2400" kern="0" dirty="0" smtClean="0">
                <a:solidFill>
                  <a:schemeClr val="tx1"/>
                </a:solidFill>
                <a:latin typeface="+mn-lt"/>
              </a:rPr>
              <a:t>32-</a:t>
            </a:r>
            <a:r>
              <a:rPr lang="zh-CN" altLang="en-US" sz="2400" kern="0" dirty="0" smtClean="0">
                <a:solidFill>
                  <a:schemeClr val="tx1"/>
                </a:solidFill>
                <a:latin typeface="+mn-lt"/>
              </a:rPr>
              <a:t>位数表示时，溢出发生，即符号位成为计算结果的一个值位，而不是一个合适的符号位。</a:t>
            </a:r>
            <a:endParaRPr lang="en-US" sz="2400" kern="0" dirty="0" smtClean="0">
              <a:solidFill>
                <a:schemeClr val="tx1"/>
              </a:solidFill>
              <a:latin typeface="+mn-lt"/>
            </a:endParaRPr>
          </a:p>
          <a:p>
            <a:pPr marL="744538" lvl="1" indent="-287338">
              <a:lnSpc>
                <a:spcPct val="95000"/>
              </a:lnSpc>
              <a:spcBef>
                <a:spcPct val="65000"/>
              </a:spcBef>
              <a:buClr>
                <a:schemeClr val="accent1"/>
              </a:buClr>
              <a:buSzPct val="75000"/>
              <a:buFont typeface="Wingdings" pitchFamily="2" charset="2"/>
              <a:buChar char="q"/>
            </a:pPr>
            <a:r>
              <a:rPr kumimoji="0" lang="zh-CN" altLang="en-US" sz="2000" b="0" i="0" u="none" strike="noStrike" kern="0" cap="none" spc="0" normalizeH="0" baseline="0" noProof="0" dirty="0" smtClean="0">
                <a:ln>
                  <a:noFill/>
                </a:ln>
                <a:solidFill>
                  <a:schemeClr val="tx1"/>
                </a:solidFill>
                <a:effectLst/>
                <a:uLnTx/>
                <a:uFillTx/>
                <a:latin typeface="+mn-lt"/>
              </a:rPr>
              <a:t>将具有不同符号的操作数相加，或者将具有相同符号的操作数相减，不会发生溢出。</a:t>
            </a:r>
            <a:endParaRPr kumimoji="0" lang="en-US" sz="2000" b="0" i="0" u="none" strike="noStrike" kern="0" cap="none" spc="0" normalizeH="0" baseline="0" noProof="0" dirty="0">
              <a:ln>
                <a:noFill/>
              </a:ln>
              <a:solidFill>
                <a:schemeClr val="tx1"/>
              </a:solidFill>
              <a:effectLst/>
              <a:uLnTx/>
              <a:uFillTx/>
              <a:latin typeface="Courier New" pitchFamily="49" charset="0"/>
            </a:endParaRPr>
          </a:p>
        </p:txBody>
      </p:sp>
      <p:sp>
        <p:nvSpPr>
          <p:cNvPr id="6" name="Rectangle 3"/>
          <p:cNvSpPr txBox="1">
            <a:spLocks noChangeArrowheads="1"/>
          </p:cNvSpPr>
          <p:nvPr/>
        </p:nvSpPr>
        <p:spPr bwMode="auto">
          <a:xfrm>
            <a:off x="685800" y="5334000"/>
            <a:ext cx="8153400" cy="1103892"/>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lvl="0" indent="-287338">
              <a:lnSpc>
                <a:spcPct val="95000"/>
              </a:lnSpc>
              <a:spcBef>
                <a:spcPct val="65000"/>
              </a:spcBef>
              <a:buClr>
                <a:schemeClr val="accent1"/>
              </a:buClr>
              <a:buSzPct val="75000"/>
              <a:buFont typeface="Wingdings"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MIPS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用异常（中断）来表示溢出的发生。在</a:t>
            </a:r>
            <a:r>
              <a:rPr lang="zh-CN" altLang="en-US" sz="2400" kern="0" dirty="0" smtClean="0">
                <a:solidFill>
                  <a:schemeClr val="tx1"/>
                </a:solidFill>
              </a:rPr>
              <a:t>异常</a:t>
            </a:r>
            <a:r>
              <a:rPr lang="zh-CN" altLang="en-US" sz="2400" kern="0" dirty="0">
                <a:solidFill>
                  <a:schemeClr val="tx1"/>
                </a:solidFill>
              </a:rPr>
              <a:t>（中断） </a:t>
            </a:r>
            <a:r>
              <a:rPr lang="zh-CN" altLang="en-US" sz="2400" kern="0" dirty="0" smtClean="0">
                <a:solidFill>
                  <a:schemeClr val="tx1"/>
                </a:solidFill>
              </a:rPr>
              <a:t>服务程序中，寄存器</a:t>
            </a:r>
            <a:r>
              <a:rPr lang="en-US" altLang="zh-CN" sz="2400" kern="0" dirty="0" smtClean="0">
                <a:solidFill>
                  <a:schemeClr val="tx1"/>
                </a:solidFill>
              </a:rPr>
              <a:t>EPC</a:t>
            </a:r>
            <a:r>
              <a:rPr lang="zh-CN" altLang="en-US" sz="2400" kern="0" dirty="0" smtClean="0">
                <a:solidFill>
                  <a:schemeClr val="tx1"/>
                </a:solidFill>
              </a:rPr>
              <a:t>中包含有引起</a:t>
            </a:r>
            <a:r>
              <a:rPr lang="zh-CN" altLang="en-US" sz="2400" kern="0" dirty="0">
                <a:solidFill>
                  <a:schemeClr val="tx1"/>
                </a:solidFill>
              </a:rPr>
              <a:t>异常（中断） </a:t>
            </a:r>
            <a:r>
              <a:rPr lang="zh-CN" altLang="en-US" sz="2400" kern="0" dirty="0" smtClean="0">
                <a:solidFill>
                  <a:schemeClr val="tx1"/>
                </a:solidFill>
              </a:rPr>
              <a:t>的指令的地址。</a:t>
            </a:r>
            <a:endParaRPr lang="en-US" sz="2400" kern="0" dirty="0" smtClean="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3352800" y="304800"/>
            <a:ext cx="5791200" cy="422275"/>
          </a:xfrm>
        </p:spPr>
        <p:txBody>
          <a:bodyPr/>
          <a:lstStyle/>
          <a:p>
            <a:r>
              <a:rPr lang="en-US" dirty="0" smtClean="0"/>
              <a:t>A MIPS ALU </a:t>
            </a:r>
            <a:r>
              <a:rPr lang="zh-CN" altLang="en-US" dirty="0" smtClean="0"/>
              <a:t>的执行</a:t>
            </a:r>
            <a:endParaRPr lang="en-US" dirty="0"/>
          </a:p>
        </p:txBody>
      </p:sp>
      <p:sp>
        <p:nvSpPr>
          <p:cNvPr id="588803" name="Rectangle 3"/>
          <p:cNvSpPr>
            <a:spLocks noChangeArrowheads="1"/>
          </p:cNvSpPr>
          <p:nvPr/>
        </p:nvSpPr>
        <p:spPr bwMode="auto">
          <a:xfrm>
            <a:off x="2297113" y="3332163"/>
            <a:ext cx="311150" cy="314325"/>
          </a:xfrm>
          <a:prstGeom prst="rect">
            <a:avLst/>
          </a:prstGeom>
          <a:noFill/>
          <a:ln w="19050">
            <a:solidFill>
              <a:schemeClr val="tx1"/>
            </a:solidFill>
            <a:miter lim="800000"/>
            <a:headEnd/>
            <a:tailEnd/>
          </a:ln>
          <a:effectLst/>
        </p:spPr>
        <p:txBody>
          <a:bodyPr wrap="none" anchor="ctr"/>
          <a:lstStyle/>
          <a:p>
            <a:endParaRPr lang="en-US"/>
          </a:p>
        </p:txBody>
      </p:sp>
      <p:sp>
        <p:nvSpPr>
          <p:cNvPr id="588804" name="Text Box 4"/>
          <p:cNvSpPr txBox="1">
            <a:spLocks noChangeArrowheads="1"/>
          </p:cNvSpPr>
          <p:nvPr/>
        </p:nvSpPr>
        <p:spPr bwMode="auto">
          <a:xfrm>
            <a:off x="2359025" y="3398838"/>
            <a:ext cx="217488" cy="274637"/>
          </a:xfrm>
          <a:prstGeom prst="rect">
            <a:avLst/>
          </a:prstGeom>
          <a:noFill/>
          <a:ln w="12700">
            <a:noFill/>
            <a:miter lim="800000"/>
            <a:headEnd/>
            <a:tailEnd/>
          </a:ln>
          <a:effectLst/>
        </p:spPr>
        <p:txBody>
          <a:bodyPr>
            <a:spAutoFit/>
          </a:bodyPr>
          <a:lstStyle/>
          <a:p>
            <a:r>
              <a:rPr lang="en-US" sz="1200">
                <a:solidFill>
                  <a:schemeClr val="tx1"/>
                </a:solidFill>
              </a:rPr>
              <a:t>+</a:t>
            </a:r>
            <a:endParaRPr lang="en-US" sz="1200"/>
          </a:p>
        </p:txBody>
      </p:sp>
      <p:sp>
        <p:nvSpPr>
          <p:cNvPr id="588805" name="Line 5"/>
          <p:cNvSpPr>
            <a:spLocks noChangeShapeType="1"/>
          </p:cNvSpPr>
          <p:nvPr/>
        </p:nvSpPr>
        <p:spPr bwMode="auto">
          <a:xfrm>
            <a:off x="2452688" y="3227388"/>
            <a:ext cx="0" cy="104775"/>
          </a:xfrm>
          <a:prstGeom prst="line">
            <a:avLst/>
          </a:prstGeom>
          <a:noFill/>
          <a:ln w="12700">
            <a:solidFill>
              <a:schemeClr val="tx1"/>
            </a:solidFill>
            <a:round/>
            <a:headEnd/>
            <a:tailEnd/>
          </a:ln>
          <a:effectLst/>
        </p:spPr>
        <p:txBody>
          <a:bodyPr wrap="none" anchor="ctr"/>
          <a:lstStyle/>
          <a:p>
            <a:endParaRPr lang="en-US"/>
          </a:p>
        </p:txBody>
      </p:sp>
      <p:sp>
        <p:nvSpPr>
          <p:cNvPr id="588806" name="Text Box 6"/>
          <p:cNvSpPr txBox="1">
            <a:spLocks noChangeArrowheads="1"/>
          </p:cNvSpPr>
          <p:nvPr/>
        </p:nvSpPr>
        <p:spPr bwMode="auto">
          <a:xfrm>
            <a:off x="914400" y="2286000"/>
            <a:ext cx="420688" cy="366713"/>
          </a:xfrm>
          <a:prstGeom prst="rect">
            <a:avLst/>
          </a:prstGeom>
          <a:noFill/>
          <a:ln w="12700">
            <a:noFill/>
            <a:miter lim="800000"/>
            <a:headEnd/>
            <a:tailEnd/>
          </a:ln>
          <a:effectLst/>
        </p:spPr>
        <p:txBody>
          <a:bodyPr wrap="none">
            <a:spAutoFit/>
          </a:bodyPr>
          <a:lstStyle/>
          <a:p>
            <a:r>
              <a:rPr lang="en-US">
                <a:solidFill>
                  <a:schemeClr val="tx1"/>
                </a:solidFill>
              </a:rPr>
              <a:t>A</a:t>
            </a:r>
            <a:r>
              <a:rPr lang="en-US" baseline="-25000">
                <a:solidFill>
                  <a:schemeClr val="tx1"/>
                </a:solidFill>
              </a:rPr>
              <a:t>1</a:t>
            </a:r>
          </a:p>
        </p:txBody>
      </p:sp>
      <p:sp>
        <p:nvSpPr>
          <p:cNvPr id="588807" name="Text Box 7"/>
          <p:cNvSpPr txBox="1">
            <a:spLocks noChangeArrowheads="1"/>
          </p:cNvSpPr>
          <p:nvPr/>
        </p:nvSpPr>
        <p:spPr bwMode="auto">
          <a:xfrm>
            <a:off x="914400" y="3352800"/>
            <a:ext cx="420688" cy="366713"/>
          </a:xfrm>
          <a:prstGeom prst="rect">
            <a:avLst/>
          </a:prstGeom>
          <a:noFill/>
          <a:ln w="12700">
            <a:noFill/>
            <a:miter lim="800000"/>
            <a:headEnd/>
            <a:tailEnd/>
          </a:ln>
          <a:effectLst/>
        </p:spPr>
        <p:txBody>
          <a:bodyPr wrap="none">
            <a:spAutoFit/>
          </a:bodyPr>
          <a:lstStyle/>
          <a:p>
            <a:r>
              <a:rPr lang="en-US">
                <a:solidFill>
                  <a:schemeClr val="tx1"/>
                </a:solidFill>
              </a:rPr>
              <a:t>B</a:t>
            </a:r>
            <a:r>
              <a:rPr lang="en-US" baseline="-25000">
                <a:solidFill>
                  <a:schemeClr val="tx1"/>
                </a:solidFill>
              </a:rPr>
              <a:t>1</a:t>
            </a:r>
          </a:p>
        </p:txBody>
      </p:sp>
      <p:sp>
        <p:nvSpPr>
          <p:cNvPr id="588808" name="Text Box 8"/>
          <p:cNvSpPr txBox="1">
            <a:spLocks noChangeArrowheads="1"/>
          </p:cNvSpPr>
          <p:nvPr/>
        </p:nvSpPr>
        <p:spPr bwMode="auto">
          <a:xfrm>
            <a:off x="3124200" y="2743200"/>
            <a:ext cx="827088" cy="366713"/>
          </a:xfrm>
          <a:prstGeom prst="rect">
            <a:avLst/>
          </a:prstGeom>
          <a:noFill/>
          <a:ln w="12700">
            <a:noFill/>
            <a:miter lim="800000"/>
            <a:headEnd/>
            <a:tailEnd/>
          </a:ln>
          <a:effectLst/>
        </p:spPr>
        <p:txBody>
          <a:bodyPr wrap="none">
            <a:spAutoFit/>
          </a:bodyPr>
          <a:lstStyle/>
          <a:p>
            <a:r>
              <a:rPr lang="en-US">
                <a:solidFill>
                  <a:schemeClr val="tx1"/>
                </a:solidFill>
              </a:rPr>
              <a:t>result</a:t>
            </a:r>
            <a:r>
              <a:rPr lang="en-US" baseline="-25000">
                <a:solidFill>
                  <a:schemeClr val="tx1"/>
                </a:solidFill>
              </a:rPr>
              <a:t>1</a:t>
            </a:r>
          </a:p>
        </p:txBody>
      </p:sp>
      <p:sp>
        <p:nvSpPr>
          <p:cNvPr id="588809" name="Line 9"/>
          <p:cNvSpPr>
            <a:spLocks noChangeShapeType="1"/>
          </p:cNvSpPr>
          <p:nvPr/>
        </p:nvSpPr>
        <p:spPr bwMode="auto">
          <a:xfrm>
            <a:off x="2171700" y="3402013"/>
            <a:ext cx="125413" cy="0"/>
          </a:xfrm>
          <a:prstGeom prst="line">
            <a:avLst/>
          </a:prstGeom>
          <a:noFill/>
          <a:ln w="12700">
            <a:solidFill>
              <a:schemeClr val="tx1"/>
            </a:solidFill>
            <a:round/>
            <a:headEnd/>
            <a:tailEnd/>
          </a:ln>
          <a:effectLst/>
        </p:spPr>
        <p:txBody>
          <a:bodyPr wrap="none" anchor="ctr"/>
          <a:lstStyle/>
          <a:p>
            <a:endParaRPr lang="en-US"/>
          </a:p>
        </p:txBody>
      </p:sp>
      <p:sp>
        <p:nvSpPr>
          <p:cNvPr id="588810" name="AutoShape 10"/>
          <p:cNvSpPr>
            <a:spLocks noChangeArrowheads="1"/>
          </p:cNvSpPr>
          <p:nvPr/>
        </p:nvSpPr>
        <p:spPr bwMode="auto">
          <a:xfrm flipH="1">
            <a:off x="2328863" y="2603500"/>
            <a:ext cx="185737" cy="173038"/>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588811" name="AutoShape 11"/>
          <p:cNvSpPr>
            <a:spLocks noChangeArrowheads="1"/>
          </p:cNvSpPr>
          <p:nvPr/>
        </p:nvSpPr>
        <p:spPr bwMode="auto">
          <a:xfrm>
            <a:off x="2328863" y="2393950"/>
            <a:ext cx="185737" cy="174625"/>
          </a:xfrm>
          <a:prstGeom prst="flowChartDelay">
            <a:avLst/>
          </a:prstGeom>
          <a:noFill/>
          <a:ln w="12700">
            <a:solidFill>
              <a:schemeClr val="tx1"/>
            </a:solidFill>
            <a:miter lim="800000"/>
            <a:headEnd/>
            <a:tailEnd/>
          </a:ln>
          <a:effectLst/>
        </p:spPr>
        <p:txBody>
          <a:bodyPr wrap="none" anchor="ctr"/>
          <a:lstStyle/>
          <a:p>
            <a:endParaRPr lang="en-US"/>
          </a:p>
        </p:txBody>
      </p:sp>
      <p:grpSp>
        <p:nvGrpSpPr>
          <p:cNvPr id="2" name="Group 12"/>
          <p:cNvGrpSpPr>
            <a:grpSpLocks/>
          </p:cNvGrpSpPr>
          <p:nvPr/>
        </p:nvGrpSpPr>
        <p:grpSpPr bwMode="auto">
          <a:xfrm>
            <a:off x="2328863" y="2811463"/>
            <a:ext cx="185737" cy="174625"/>
            <a:chOff x="3696" y="3456"/>
            <a:chExt cx="336" cy="240"/>
          </a:xfrm>
        </p:grpSpPr>
        <p:sp>
          <p:nvSpPr>
            <p:cNvPr id="588813" name="AutoShape 13"/>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814" name="AutoShape 14"/>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grpSp>
        <p:nvGrpSpPr>
          <p:cNvPr id="3" name="Group 15"/>
          <p:cNvGrpSpPr>
            <a:grpSpLocks/>
          </p:cNvGrpSpPr>
          <p:nvPr/>
        </p:nvGrpSpPr>
        <p:grpSpPr bwMode="auto">
          <a:xfrm>
            <a:off x="2328863" y="3019425"/>
            <a:ext cx="185737" cy="173038"/>
            <a:chOff x="2688" y="2208"/>
            <a:chExt cx="288" cy="240"/>
          </a:xfrm>
        </p:grpSpPr>
        <p:sp>
          <p:nvSpPr>
            <p:cNvPr id="588816" name="AutoShape 16"/>
            <p:cNvSpPr>
              <a:spLocks noChangeArrowheads="1"/>
            </p:cNvSpPr>
            <p:nvPr/>
          </p:nvSpPr>
          <p:spPr bwMode="auto">
            <a:xfrm flipH="1">
              <a:off x="2688" y="2208"/>
              <a:ext cx="240" cy="240"/>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588817" name="Oval 17"/>
            <p:cNvSpPr>
              <a:spLocks noChangeArrowheads="1"/>
            </p:cNvSpPr>
            <p:nvPr/>
          </p:nvSpPr>
          <p:spPr bwMode="auto">
            <a:xfrm>
              <a:off x="2928" y="2304"/>
              <a:ext cx="48" cy="48"/>
            </a:xfrm>
            <a:prstGeom prst="ellipse">
              <a:avLst/>
            </a:prstGeom>
            <a:noFill/>
            <a:ln w="12700">
              <a:solidFill>
                <a:schemeClr val="tx1"/>
              </a:solidFill>
              <a:round/>
              <a:headEnd/>
              <a:tailEnd/>
            </a:ln>
            <a:effectLst/>
          </p:spPr>
          <p:txBody>
            <a:bodyPr wrap="none" anchor="ctr"/>
            <a:lstStyle/>
            <a:p>
              <a:endParaRPr lang="en-US"/>
            </a:p>
          </p:txBody>
        </p:sp>
      </p:grpSp>
      <p:grpSp>
        <p:nvGrpSpPr>
          <p:cNvPr id="4" name="Group 18"/>
          <p:cNvGrpSpPr>
            <a:grpSpLocks/>
          </p:cNvGrpSpPr>
          <p:nvPr/>
        </p:nvGrpSpPr>
        <p:grpSpPr bwMode="auto">
          <a:xfrm>
            <a:off x="1798638" y="3505200"/>
            <a:ext cx="187325" cy="173038"/>
            <a:chOff x="3696" y="3456"/>
            <a:chExt cx="336" cy="240"/>
          </a:xfrm>
        </p:grpSpPr>
        <p:sp>
          <p:nvSpPr>
            <p:cNvPr id="588819" name="AutoShape 19"/>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820" name="AutoShape 20"/>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sp>
        <p:nvSpPr>
          <p:cNvPr id="588821" name="Line 21"/>
          <p:cNvSpPr>
            <a:spLocks noChangeShapeType="1"/>
          </p:cNvSpPr>
          <p:nvPr/>
        </p:nvSpPr>
        <p:spPr bwMode="auto">
          <a:xfrm>
            <a:off x="1985963" y="3575050"/>
            <a:ext cx="311150" cy="0"/>
          </a:xfrm>
          <a:prstGeom prst="line">
            <a:avLst/>
          </a:prstGeom>
          <a:noFill/>
          <a:ln w="12700">
            <a:solidFill>
              <a:schemeClr val="tx1"/>
            </a:solidFill>
            <a:round/>
            <a:headEnd/>
            <a:tailEnd/>
          </a:ln>
          <a:effectLst/>
        </p:spPr>
        <p:txBody>
          <a:bodyPr/>
          <a:lstStyle/>
          <a:p>
            <a:endParaRPr lang="en-US"/>
          </a:p>
        </p:txBody>
      </p:sp>
      <p:sp>
        <p:nvSpPr>
          <p:cNvPr id="588822" name="Line 22"/>
          <p:cNvSpPr>
            <a:spLocks noChangeShapeType="1"/>
          </p:cNvSpPr>
          <p:nvPr/>
        </p:nvSpPr>
        <p:spPr bwMode="auto">
          <a:xfrm>
            <a:off x="2514600" y="2498725"/>
            <a:ext cx="373063" cy="0"/>
          </a:xfrm>
          <a:prstGeom prst="line">
            <a:avLst/>
          </a:prstGeom>
          <a:noFill/>
          <a:ln w="12700">
            <a:solidFill>
              <a:schemeClr val="tx1"/>
            </a:solidFill>
            <a:round/>
            <a:headEnd/>
            <a:tailEnd/>
          </a:ln>
          <a:effectLst/>
        </p:spPr>
        <p:txBody>
          <a:bodyPr/>
          <a:lstStyle/>
          <a:p>
            <a:endParaRPr lang="en-US"/>
          </a:p>
        </p:txBody>
      </p:sp>
      <p:sp>
        <p:nvSpPr>
          <p:cNvPr id="588823" name="AutoShape 23"/>
          <p:cNvSpPr>
            <a:spLocks noChangeArrowheads="1"/>
          </p:cNvSpPr>
          <p:nvPr/>
        </p:nvSpPr>
        <p:spPr bwMode="auto">
          <a:xfrm rot="-5400000">
            <a:off x="2198688" y="3048000"/>
            <a:ext cx="1563688" cy="185737"/>
          </a:xfrm>
          <a:prstGeom prst="flowChartManualOperation">
            <a:avLst/>
          </a:prstGeom>
          <a:noFill/>
          <a:ln w="12700">
            <a:solidFill>
              <a:schemeClr val="tx1"/>
            </a:solidFill>
            <a:miter lim="800000"/>
            <a:headEnd/>
            <a:tailEnd/>
          </a:ln>
          <a:effectLst/>
        </p:spPr>
        <p:txBody>
          <a:bodyPr wrap="none" anchor="ctr"/>
          <a:lstStyle/>
          <a:p>
            <a:endParaRPr lang="en-US"/>
          </a:p>
        </p:txBody>
      </p:sp>
      <p:sp>
        <p:nvSpPr>
          <p:cNvPr id="588824" name="Line 24"/>
          <p:cNvSpPr>
            <a:spLocks noChangeShapeType="1"/>
          </p:cNvSpPr>
          <p:nvPr/>
        </p:nvSpPr>
        <p:spPr bwMode="auto">
          <a:xfrm>
            <a:off x="2608263" y="3470275"/>
            <a:ext cx="279400" cy="0"/>
          </a:xfrm>
          <a:prstGeom prst="line">
            <a:avLst/>
          </a:prstGeom>
          <a:noFill/>
          <a:ln w="12700">
            <a:solidFill>
              <a:schemeClr val="tx1"/>
            </a:solidFill>
            <a:round/>
            <a:headEnd/>
            <a:tailEnd/>
          </a:ln>
          <a:effectLst/>
        </p:spPr>
        <p:txBody>
          <a:bodyPr/>
          <a:lstStyle/>
          <a:p>
            <a:endParaRPr lang="en-US"/>
          </a:p>
        </p:txBody>
      </p:sp>
      <p:sp>
        <p:nvSpPr>
          <p:cNvPr id="588825" name="Line 25"/>
          <p:cNvSpPr>
            <a:spLocks noChangeShapeType="1"/>
          </p:cNvSpPr>
          <p:nvPr/>
        </p:nvSpPr>
        <p:spPr bwMode="auto">
          <a:xfrm>
            <a:off x="3073400" y="3089275"/>
            <a:ext cx="187325" cy="0"/>
          </a:xfrm>
          <a:prstGeom prst="line">
            <a:avLst/>
          </a:prstGeom>
          <a:noFill/>
          <a:ln w="12700">
            <a:solidFill>
              <a:schemeClr val="tx1"/>
            </a:solidFill>
            <a:round/>
            <a:headEnd/>
            <a:tailEnd type="triangle" w="med" len="med"/>
          </a:ln>
          <a:effectLst/>
        </p:spPr>
        <p:txBody>
          <a:bodyPr/>
          <a:lstStyle/>
          <a:p>
            <a:endParaRPr lang="en-US"/>
          </a:p>
        </p:txBody>
      </p:sp>
      <p:sp>
        <p:nvSpPr>
          <p:cNvPr id="588826" name="Line 26"/>
          <p:cNvSpPr>
            <a:spLocks noChangeShapeType="1"/>
          </p:cNvSpPr>
          <p:nvPr/>
        </p:nvSpPr>
        <p:spPr bwMode="auto">
          <a:xfrm>
            <a:off x="2452688" y="3227388"/>
            <a:ext cx="185737" cy="0"/>
          </a:xfrm>
          <a:prstGeom prst="line">
            <a:avLst/>
          </a:prstGeom>
          <a:noFill/>
          <a:ln w="12700">
            <a:solidFill>
              <a:schemeClr val="tx1"/>
            </a:solidFill>
            <a:round/>
            <a:headEnd/>
            <a:tailEnd/>
          </a:ln>
          <a:effectLst/>
        </p:spPr>
        <p:txBody>
          <a:bodyPr/>
          <a:lstStyle/>
          <a:p>
            <a:endParaRPr lang="en-US"/>
          </a:p>
        </p:txBody>
      </p:sp>
      <p:sp>
        <p:nvSpPr>
          <p:cNvPr id="588827" name="Line 27"/>
          <p:cNvSpPr>
            <a:spLocks noChangeShapeType="1"/>
          </p:cNvSpPr>
          <p:nvPr/>
        </p:nvSpPr>
        <p:spPr bwMode="auto">
          <a:xfrm>
            <a:off x="2638425" y="2185988"/>
            <a:ext cx="0" cy="1041400"/>
          </a:xfrm>
          <a:prstGeom prst="line">
            <a:avLst/>
          </a:prstGeom>
          <a:noFill/>
          <a:ln w="12700">
            <a:solidFill>
              <a:schemeClr val="tx1"/>
            </a:solidFill>
            <a:round/>
            <a:headEnd/>
            <a:tailEnd/>
          </a:ln>
          <a:effectLst/>
        </p:spPr>
        <p:txBody>
          <a:bodyPr/>
          <a:lstStyle/>
          <a:p>
            <a:endParaRPr lang="en-US"/>
          </a:p>
        </p:txBody>
      </p:sp>
      <p:sp>
        <p:nvSpPr>
          <p:cNvPr id="588828" name="Line 28"/>
          <p:cNvSpPr>
            <a:spLocks noChangeShapeType="1"/>
          </p:cNvSpPr>
          <p:nvPr/>
        </p:nvSpPr>
        <p:spPr bwMode="auto">
          <a:xfrm>
            <a:off x="2514600" y="3124200"/>
            <a:ext cx="373063" cy="0"/>
          </a:xfrm>
          <a:prstGeom prst="line">
            <a:avLst/>
          </a:prstGeom>
          <a:noFill/>
          <a:ln w="12700">
            <a:solidFill>
              <a:schemeClr val="tx1"/>
            </a:solidFill>
            <a:round/>
            <a:headEnd/>
            <a:tailEnd/>
          </a:ln>
          <a:effectLst/>
        </p:spPr>
        <p:txBody>
          <a:bodyPr/>
          <a:lstStyle/>
          <a:p>
            <a:endParaRPr lang="en-US"/>
          </a:p>
        </p:txBody>
      </p:sp>
      <p:sp>
        <p:nvSpPr>
          <p:cNvPr id="588829" name="Line 29"/>
          <p:cNvSpPr>
            <a:spLocks noChangeShapeType="1"/>
          </p:cNvSpPr>
          <p:nvPr/>
        </p:nvSpPr>
        <p:spPr bwMode="auto">
          <a:xfrm>
            <a:off x="2514600" y="2914650"/>
            <a:ext cx="373063" cy="0"/>
          </a:xfrm>
          <a:prstGeom prst="line">
            <a:avLst/>
          </a:prstGeom>
          <a:noFill/>
          <a:ln w="12700">
            <a:solidFill>
              <a:schemeClr val="tx1"/>
            </a:solidFill>
            <a:round/>
            <a:headEnd/>
            <a:tailEnd/>
          </a:ln>
          <a:effectLst/>
        </p:spPr>
        <p:txBody>
          <a:bodyPr/>
          <a:lstStyle/>
          <a:p>
            <a:endParaRPr lang="en-US"/>
          </a:p>
        </p:txBody>
      </p:sp>
      <p:sp>
        <p:nvSpPr>
          <p:cNvPr id="588830" name="Line 30"/>
          <p:cNvSpPr>
            <a:spLocks noChangeShapeType="1"/>
          </p:cNvSpPr>
          <p:nvPr/>
        </p:nvSpPr>
        <p:spPr bwMode="auto">
          <a:xfrm>
            <a:off x="2514600" y="2706688"/>
            <a:ext cx="373063" cy="0"/>
          </a:xfrm>
          <a:prstGeom prst="line">
            <a:avLst/>
          </a:prstGeom>
          <a:noFill/>
          <a:ln w="12700">
            <a:solidFill>
              <a:schemeClr val="tx1"/>
            </a:solidFill>
            <a:round/>
            <a:headEnd/>
            <a:tailEnd/>
          </a:ln>
          <a:effectLst/>
        </p:spPr>
        <p:txBody>
          <a:bodyPr/>
          <a:lstStyle/>
          <a:p>
            <a:endParaRPr lang="en-US"/>
          </a:p>
        </p:txBody>
      </p:sp>
      <p:sp>
        <p:nvSpPr>
          <p:cNvPr id="588831" name="Line 31"/>
          <p:cNvSpPr>
            <a:spLocks noChangeShapeType="1"/>
          </p:cNvSpPr>
          <p:nvPr/>
        </p:nvSpPr>
        <p:spPr bwMode="auto">
          <a:xfrm>
            <a:off x="1674813" y="2151063"/>
            <a:ext cx="0" cy="1979612"/>
          </a:xfrm>
          <a:prstGeom prst="line">
            <a:avLst/>
          </a:prstGeom>
          <a:noFill/>
          <a:ln w="12700">
            <a:solidFill>
              <a:schemeClr val="accent1"/>
            </a:solidFill>
            <a:round/>
            <a:headEnd/>
            <a:tailEnd type="triangle" w="med" len="med"/>
          </a:ln>
          <a:effectLst/>
        </p:spPr>
        <p:txBody>
          <a:bodyPr/>
          <a:lstStyle/>
          <a:p>
            <a:endParaRPr lang="en-US"/>
          </a:p>
        </p:txBody>
      </p:sp>
      <p:sp>
        <p:nvSpPr>
          <p:cNvPr id="588832" name="Line 32"/>
          <p:cNvSpPr>
            <a:spLocks noChangeShapeType="1"/>
          </p:cNvSpPr>
          <p:nvPr/>
        </p:nvSpPr>
        <p:spPr bwMode="auto">
          <a:xfrm>
            <a:off x="1674813" y="3646488"/>
            <a:ext cx="123825" cy="0"/>
          </a:xfrm>
          <a:prstGeom prst="line">
            <a:avLst/>
          </a:prstGeom>
          <a:noFill/>
          <a:ln w="12700">
            <a:solidFill>
              <a:schemeClr val="tx1"/>
            </a:solidFill>
            <a:round/>
            <a:headEnd/>
            <a:tailEnd/>
          </a:ln>
          <a:effectLst/>
        </p:spPr>
        <p:txBody>
          <a:bodyPr/>
          <a:lstStyle/>
          <a:p>
            <a:endParaRPr lang="en-US"/>
          </a:p>
        </p:txBody>
      </p:sp>
      <p:sp>
        <p:nvSpPr>
          <p:cNvPr id="588833" name="Line 33"/>
          <p:cNvSpPr>
            <a:spLocks noChangeShapeType="1"/>
          </p:cNvSpPr>
          <p:nvPr/>
        </p:nvSpPr>
        <p:spPr bwMode="auto">
          <a:xfrm>
            <a:off x="1333500" y="3540125"/>
            <a:ext cx="465138" cy="0"/>
          </a:xfrm>
          <a:prstGeom prst="line">
            <a:avLst/>
          </a:prstGeom>
          <a:noFill/>
          <a:ln w="12700">
            <a:solidFill>
              <a:schemeClr val="tx1"/>
            </a:solidFill>
            <a:round/>
            <a:headEnd/>
            <a:tailEnd/>
          </a:ln>
          <a:effectLst/>
        </p:spPr>
        <p:txBody>
          <a:bodyPr/>
          <a:lstStyle/>
          <a:p>
            <a:endParaRPr lang="en-US"/>
          </a:p>
        </p:txBody>
      </p:sp>
      <p:sp>
        <p:nvSpPr>
          <p:cNvPr id="588834" name="Line 34"/>
          <p:cNvSpPr>
            <a:spLocks noChangeShapeType="1"/>
          </p:cNvSpPr>
          <p:nvPr/>
        </p:nvSpPr>
        <p:spPr bwMode="auto">
          <a:xfrm>
            <a:off x="1333500" y="2430463"/>
            <a:ext cx="995363" cy="0"/>
          </a:xfrm>
          <a:prstGeom prst="line">
            <a:avLst/>
          </a:prstGeom>
          <a:noFill/>
          <a:ln w="12700">
            <a:solidFill>
              <a:schemeClr val="tx1"/>
            </a:solidFill>
            <a:round/>
            <a:headEnd/>
            <a:tailEnd/>
          </a:ln>
          <a:effectLst/>
        </p:spPr>
        <p:txBody>
          <a:bodyPr/>
          <a:lstStyle/>
          <a:p>
            <a:endParaRPr lang="en-US"/>
          </a:p>
        </p:txBody>
      </p:sp>
      <p:sp>
        <p:nvSpPr>
          <p:cNvPr id="588835" name="Line 35"/>
          <p:cNvSpPr>
            <a:spLocks noChangeShapeType="1"/>
          </p:cNvSpPr>
          <p:nvPr/>
        </p:nvSpPr>
        <p:spPr bwMode="auto">
          <a:xfrm>
            <a:off x="2171700" y="3054350"/>
            <a:ext cx="157163" cy="0"/>
          </a:xfrm>
          <a:prstGeom prst="line">
            <a:avLst/>
          </a:prstGeom>
          <a:noFill/>
          <a:ln w="12700">
            <a:solidFill>
              <a:schemeClr val="tx1"/>
            </a:solidFill>
            <a:round/>
            <a:headEnd/>
            <a:tailEnd/>
          </a:ln>
          <a:effectLst/>
        </p:spPr>
        <p:txBody>
          <a:bodyPr/>
          <a:lstStyle/>
          <a:p>
            <a:endParaRPr lang="en-US"/>
          </a:p>
        </p:txBody>
      </p:sp>
      <p:sp>
        <p:nvSpPr>
          <p:cNvPr id="588836" name="Line 36"/>
          <p:cNvSpPr>
            <a:spLocks noChangeShapeType="1"/>
          </p:cNvSpPr>
          <p:nvPr/>
        </p:nvSpPr>
        <p:spPr bwMode="auto">
          <a:xfrm>
            <a:off x="2171700" y="2844800"/>
            <a:ext cx="157163" cy="0"/>
          </a:xfrm>
          <a:prstGeom prst="line">
            <a:avLst/>
          </a:prstGeom>
          <a:noFill/>
          <a:ln w="12700">
            <a:solidFill>
              <a:schemeClr val="tx1"/>
            </a:solidFill>
            <a:round/>
            <a:headEnd/>
            <a:tailEnd/>
          </a:ln>
          <a:effectLst/>
        </p:spPr>
        <p:txBody>
          <a:bodyPr/>
          <a:lstStyle/>
          <a:p>
            <a:endParaRPr lang="en-US"/>
          </a:p>
        </p:txBody>
      </p:sp>
      <p:sp>
        <p:nvSpPr>
          <p:cNvPr id="588837" name="Line 37"/>
          <p:cNvSpPr>
            <a:spLocks noChangeShapeType="1"/>
          </p:cNvSpPr>
          <p:nvPr/>
        </p:nvSpPr>
        <p:spPr bwMode="auto">
          <a:xfrm>
            <a:off x="2171700" y="2636838"/>
            <a:ext cx="157163" cy="0"/>
          </a:xfrm>
          <a:prstGeom prst="line">
            <a:avLst/>
          </a:prstGeom>
          <a:noFill/>
          <a:ln w="12700">
            <a:solidFill>
              <a:schemeClr val="tx1"/>
            </a:solidFill>
            <a:round/>
            <a:headEnd/>
            <a:tailEnd/>
          </a:ln>
          <a:effectLst/>
        </p:spPr>
        <p:txBody>
          <a:bodyPr/>
          <a:lstStyle/>
          <a:p>
            <a:endParaRPr lang="en-US"/>
          </a:p>
        </p:txBody>
      </p:sp>
      <p:sp>
        <p:nvSpPr>
          <p:cNvPr id="588838" name="Line 38"/>
          <p:cNvSpPr>
            <a:spLocks noChangeShapeType="1"/>
          </p:cNvSpPr>
          <p:nvPr/>
        </p:nvSpPr>
        <p:spPr bwMode="auto">
          <a:xfrm>
            <a:off x="2171700" y="2430463"/>
            <a:ext cx="0" cy="971550"/>
          </a:xfrm>
          <a:prstGeom prst="line">
            <a:avLst/>
          </a:prstGeom>
          <a:noFill/>
          <a:ln w="12700">
            <a:solidFill>
              <a:schemeClr val="tx1"/>
            </a:solidFill>
            <a:round/>
            <a:headEnd/>
            <a:tailEnd/>
          </a:ln>
          <a:effectLst/>
        </p:spPr>
        <p:txBody>
          <a:bodyPr/>
          <a:lstStyle/>
          <a:p>
            <a:endParaRPr lang="en-US"/>
          </a:p>
        </p:txBody>
      </p:sp>
      <p:sp>
        <p:nvSpPr>
          <p:cNvPr id="588840" name="Line 40"/>
          <p:cNvSpPr>
            <a:spLocks noChangeShapeType="1"/>
          </p:cNvSpPr>
          <p:nvPr/>
        </p:nvSpPr>
        <p:spPr bwMode="auto">
          <a:xfrm>
            <a:off x="2078038" y="2532063"/>
            <a:ext cx="250825" cy="0"/>
          </a:xfrm>
          <a:prstGeom prst="line">
            <a:avLst/>
          </a:prstGeom>
          <a:noFill/>
          <a:ln w="12700">
            <a:solidFill>
              <a:schemeClr val="tx1"/>
            </a:solidFill>
            <a:round/>
            <a:headEnd/>
            <a:tailEnd/>
          </a:ln>
          <a:effectLst/>
        </p:spPr>
        <p:txBody>
          <a:bodyPr/>
          <a:lstStyle/>
          <a:p>
            <a:endParaRPr lang="en-US"/>
          </a:p>
        </p:txBody>
      </p:sp>
      <p:sp>
        <p:nvSpPr>
          <p:cNvPr id="588841" name="Line 41"/>
          <p:cNvSpPr>
            <a:spLocks noChangeShapeType="1"/>
          </p:cNvSpPr>
          <p:nvPr/>
        </p:nvSpPr>
        <p:spPr bwMode="auto">
          <a:xfrm>
            <a:off x="2078038" y="2741613"/>
            <a:ext cx="250825" cy="0"/>
          </a:xfrm>
          <a:prstGeom prst="line">
            <a:avLst/>
          </a:prstGeom>
          <a:noFill/>
          <a:ln w="12700">
            <a:solidFill>
              <a:schemeClr val="tx1"/>
            </a:solidFill>
            <a:round/>
            <a:headEnd/>
            <a:tailEnd/>
          </a:ln>
          <a:effectLst/>
        </p:spPr>
        <p:txBody>
          <a:bodyPr/>
          <a:lstStyle/>
          <a:p>
            <a:endParaRPr lang="en-US"/>
          </a:p>
        </p:txBody>
      </p:sp>
      <p:sp>
        <p:nvSpPr>
          <p:cNvPr id="588842" name="Line 42"/>
          <p:cNvSpPr>
            <a:spLocks noChangeShapeType="1"/>
          </p:cNvSpPr>
          <p:nvPr/>
        </p:nvSpPr>
        <p:spPr bwMode="auto">
          <a:xfrm>
            <a:off x="2078038" y="2949575"/>
            <a:ext cx="250825" cy="0"/>
          </a:xfrm>
          <a:prstGeom prst="line">
            <a:avLst/>
          </a:prstGeom>
          <a:noFill/>
          <a:ln w="12700">
            <a:solidFill>
              <a:schemeClr val="tx1"/>
            </a:solidFill>
            <a:round/>
            <a:headEnd/>
            <a:tailEnd/>
          </a:ln>
          <a:effectLst/>
        </p:spPr>
        <p:txBody>
          <a:bodyPr/>
          <a:lstStyle/>
          <a:p>
            <a:endParaRPr lang="en-US"/>
          </a:p>
        </p:txBody>
      </p:sp>
      <p:sp>
        <p:nvSpPr>
          <p:cNvPr id="588843" name="Line 43"/>
          <p:cNvSpPr>
            <a:spLocks noChangeShapeType="1"/>
          </p:cNvSpPr>
          <p:nvPr/>
        </p:nvSpPr>
        <p:spPr bwMode="auto">
          <a:xfrm>
            <a:off x="2078038" y="3157538"/>
            <a:ext cx="250825" cy="0"/>
          </a:xfrm>
          <a:prstGeom prst="line">
            <a:avLst/>
          </a:prstGeom>
          <a:noFill/>
          <a:ln w="12700">
            <a:solidFill>
              <a:schemeClr val="tx1"/>
            </a:solidFill>
            <a:round/>
            <a:headEnd/>
            <a:tailEnd/>
          </a:ln>
          <a:effectLst/>
        </p:spPr>
        <p:txBody>
          <a:bodyPr/>
          <a:lstStyle/>
          <a:p>
            <a:endParaRPr lang="en-US"/>
          </a:p>
        </p:txBody>
      </p:sp>
      <p:sp>
        <p:nvSpPr>
          <p:cNvPr id="588844" name="Rectangle 44"/>
          <p:cNvSpPr>
            <a:spLocks noChangeArrowheads="1"/>
          </p:cNvSpPr>
          <p:nvPr/>
        </p:nvSpPr>
        <p:spPr bwMode="auto">
          <a:xfrm>
            <a:off x="1457325" y="2289175"/>
            <a:ext cx="1679575" cy="1703388"/>
          </a:xfrm>
          <a:prstGeom prst="rect">
            <a:avLst/>
          </a:prstGeom>
          <a:noFill/>
          <a:ln w="28575">
            <a:solidFill>
              <a:schemeClr val="accent6"/>
            </a:solidFill>
            <a:miter lim="800000"/>
            <a:headEnd/>
            <a:tailEnd/>
          </a:ln>
          <a:effectLst/>
        </p:spPr>
        <p:txBody>
          <a:bodyPr wrap="none" anchor="ctr"/>
          <a:lstStyle/>
          <a:p>
            <a:endParaRPr lang="en-US"/>
          </a:p>
        </p:txBody>
      </p:sp>
      <p:sp>
        <p:nvSpPr>
          <p:cNvPr id="588845" name="Line 45"/>
          <p:cNvSpPr>
            <a:spLocks noChangeShapeType="1"/>
          </p:cNvSpPr>
          <p:nvPr/>
        </p:nvSpPr>
        <p:spPr bwMode="auto">
          <a:xfrm>
            <a:off x="1333500" y="2430463"/>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846" name="Line 46"/>
          <p:cNvSpPr>
            <a:spLocks noChangeShapeType="1"/>
          </p:cNvSpPr>
          <p:nvPr/>
        </p:nvSpPr>
        <p:spPr bwMode="auto">
          <a:xfrm>
            <a:off x="1333500" y="3540125"/>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847" name="Line 47"/>
          <p:cNvSpPr>
            <a:spLocks noChangeShapeType="1"/>
          </p:cNvSpPr>
          <p:nvPr/>
        </p:nvSpPr>
        <p:spPr bwMode="auto">
          <a:xfrm>
            <a:off x="2981325" y="2254250"/>
            <a:ext cx="0" cy="244475"/>
          </a:xfrm>
          <a:prstGeom prst="line">
            <a:avLst/>
          </a:prstGeom>
          <a:noFill/>
          <a:ln w="12700">
            <a:solidFill>
              <a:schemeClr val="accent1"/>
            </a:solidFill>
            <a:round/>
            <a:headEnd/>
            <a:tailEnd/>
          </a:ln>
          <a:effectLst/>
        </p:spPr>
        <p:txBody>
          <a:bodyPr/>
          <a:lstStyle/>
          <a:p>
            <a:endParaRPr lang="en-US"/>
          </a:p>
        </p:txBody>
      </p:sp>
      <p:sp>
        <p:nvSpPr>
          <p:cNvPr id="588848" name="Line 48"/>
          <p:cNvSpPr>
            <a:spLocks noChangeShapeType="1"/>
          </p:cNvSpPr>
          <p:nvPr/>
        </p:nvSpPr>
        <p:spPr bwMode="auto">
          <a:xfrm>
            <a:off x="1333500" y="3784600"/>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849" name="Line 49"/>
          <p:cNvSpPr>
            <a:spLocks noChangeShapeType="1"/>
          </p:cNvSpPr>
          <p:nvPr/>
        </p:nvSpPr>
        <p:spPr bwMode="auto">
          <a:xfrm>
            <a:off x="1457325" y="3784600"/>
            <a:ext cx="1430338" cy="0"/>
          </a:xfrm>
          <a:prstGeom prst="line">
            <a:avLst/>
          </a:prstGeom>
          <a:noFill/>
          <a:ln w="12700">
            <a:solidFill>
              <a:schemeClr val="tx1"/>
            </a:solidFill>
            <a:round/>
            <a:headEnd/>
            <a:tailEnd/>
          </a:ln>
          <a:effectLst/>
        </p:spPr>
        <p:txBody>
          <a:bodyPr/>
          <a:lstStyle/>
          <a:p>
            <a:endParaRPr lang="en-US"/>
          </a:p>
        </p:txBody>
      </p:sp>
      <p:sp>
        <p:nvSpPr>
          <p:cNvPr id="588850" name="Text Box 50"/>
          <p:cNvSpPr txBox="1">
            <a:spLocks noChangeArrowheads="1"/>
          </p:cNvSpPr>
          <p:nvPr/>
        </p:nvSpPr>
        <p:spPr bwMode="auto">
          <a:xfrm>
            <a:off x="1490663" y="3748088"/>
            <a:ext cx="454025" cy="274637"/>
          </a:xfrm>
          <a:prstGeom prst="rect">
            <a:avLst/>
          </a:prstGeom>
          <a:noFill/>
          <a:ln w="12700">
            <a:noFill/>
            <a:miter lim="800000"/>
            <a:headEnd/>
            <a:tailEnd/>
          </a:ln>
          <a:effectLst/>
        </p:spPr>
        <p:txBody>
          <a:bodyPr wrap="none">
            <a:spAutoFit/>
          </a:bodyPr>
          <a:lstStyle/>
          <a:p>
            <a:r>
              <a:rPr lang="en-US" sz="1200"/>
              <a:t>less</a:t>
            </a:r>
          </a:p>
        </p:txBody>
      </p:sp>
      <p:sp>
        <p:nvSpPr>
          <p:cNvPr id="588851" name="Line 51"/>
          <p:cNvSpPr>
            <a:spLocks noChangeShapeType="1"/>
          </p:cNvSpPr>
          <p:nvPr/>
        </p:nvSpPr>
        <p:spPr bwMode="auto">
          <a:xfrm>
            <a:off x="3001963" y="2492375"/>
            <a:ext cx="0" cy="1228725"/>
          </a:xfrm>
          <a:prstGeom prst="line">
            <a:avLst/>
          </a:prstGeom>
          <a:noFill/>
          <a:ln w="12700" cap="rnd">
            <a:solidFill>
              <a:schemeClr val="accent1"/>
            </a:solidFill>
            <a:prstDash val="sysDot"/>
            <a:round/>
            <a:headEnd/>
            <a:tailEnd/>
          </a:ln>
          <a:effectLst/>
        </p:spPr>
        <p:txBody>
          <a:bodyPr/>
          <a:lstStyle/>
          <a:p>
            <a:endParaRPr lang="en-US"/>
          </a:p>
        </p:txBody>
      </p:sp>
      <p:sp>
        <p:nvSpPr>
          <p:cNvPr id="588852" name="Line 52"/>
          <p:cNvSpPr>
            <a:spLocks noChangeShapeType="1"/>
          </p:cNvSpPr>
          <p:nvPr/>
        </p:nvSpPr>
        <p:spPr bwMode="auto">
          <a:xfrm>
            <a:off x="3001963" y="3721100"/>
            <a:ext cx="0" cy="273050"/>
          </a:xfrm>
          <a:prstGeom prst="line">
            <a:avLst/>
          </a:prstGeom>
          <a:noFill/>
          <a:ln w="12700">
            <a:solidFill>
              <a:schemeClr val="accent1"/>
            </a:solidFill>
            <a:round/>
            <a:headEnd/>
            <a:tailEnd/>
          </a:ln>
          <a:effectLst/>
        </p:spPr>
        <p:txBody>
          <a:bodyPr/>
          <a:lstStyle/>
          <a:p>
            <a:endParaRPr lang="en-US"/>
          </a:p>
        </p:txBody>
      </p:sp>
      <p:sp>
        <p:nvSpPr>
          <p:cNvPr id="588853" name="Line 53"/>
          <p:cNvSpPr>
            <a:spLocks noChangeShapeType="1"/>
          </p:cNvSpPr>
          <p:nvPr/>
        </p:nvSpPr>
        <p:spPr bwMode="auto">
          <a:xfrm>
            <a:off x="3001963" y="3994150"/>
            <a:ext cx="0" cy="138113"/>
          </a:xfrm>
          <a:prstGeom prst="line">
            <a:avLst/>
          </a:prstGeom>
          <a:noFill/>
          <a:ln w="12700">
            <a:solidFill>
              <a:schemeClr val="accent1"/>
            </a:solidFill>
            <a:round/>
            <a:headEnd/>
            <a:tailEnd type="triangle" w="med" len="med"/>
          </a:ln>
          <a:effectLst/>
        </p:spPr>
        <p:txBody>
          <a:bodyPr/>
          <a:lstStyle/>
          <a:p>
            <a:endParaRPr lang="en-US"/>
          </a:p>
        </p:txBody>
      </p:sp>
      <p:sp>
        <p:nvSpPr>
          <p:cNvPr id="588854" name="Rectangle 54"/>
          <p:cNvSpPr>
            <a:spLocks noChangeArrowheads="1"/>
          </p:cNvSpPr>
          <p:nvPr/>
        </p:nvSpPr>
        <p:spPr bwMode="auto">
          <a:xfrm>
            <a:off x="2297113" y="1485900"/>
            <a:ext cx="311150" cy="314325"/>
          </a:xfrm>
          <a:prstGeom prst="rect">
            <a:avLst/>
          </a:prstGeom>
          <a:noFill/>
          <a:ln w="19050">
            <a:solidFill>
              <a:schemeClr val="tx1"/>
            </a:solidFill>
            <a:miter lim="800000"/>
            <a:headEnd/>
            <a:tailEnd/>
          </a:ln>
          <a:effectLst/>
        </p:spPr>
        <p:txBody>
          <a:bodyPr wrap="none" anchor="ctr"/>
          <a:lstStyle/>
          <a:p>
            <a:endParaRPr lang="en-US"/>
          </a:p>
        </p:txBody>
      </p:sp>
      <p:sp>
        <p:nvSpPr>
          <p:cNvPr id="588855" name="Text Box 55"/>
          <p:cNvSpPr txBox="1">
            <a:spLocks noChangeArrowheads="1"/>
          </p:cNvSpPr>
          <p:nvPr/>
        </p:nvSpPr>
        <p:spPr bwMode="auto">
          <a:xfrm>
            <a:off x="2359025" y="1552575"/>
            <a:ext cx="217488" cy="274638"/>
          </a:xfrm>
          <a:prstGeom prst="rect">
            <a:avLst/>
          </a:prstGeom>
          <a:noFill/>
          <a:ln w="12700">
            <a:noFill/>
            <a:miter lim="800000"/>
            <a:headEnd/>
            <a:tailEnd/>
          </a:ln>
          <a:effectLst/>
        </p:spPr>
        <p:txBody>
          <a:bodyPr>
            <a:spAutoFit/>
          </a:bodyPr>
          <a:lstStyle/>
          <a:p>
            <a:r>
              <a:rPr lang="en-US" sz="1200">
                <a:solidFill>
                  <a:schemeClr val="tx1"/>
                </a:solidFill>
              </a:rPr>
              <a:t>+</a:t>
            </a:r>
            <a:endParaRPr lang="en-US" sz="1200"/>
          </a:p>
        </p:txBody>
      </p:sp>
      <p:sp>
        <p:nvSpPr>
          <p:cNvPr id="588856" name="Line 56"/>
          <p:cNvSpPr>
            <a:spLocks noChangeShapeType="1"/>
          </p:cNvSpPr>
          <p:nvPr/>
        </p:nvSpPr>
        <p:spPr bwMode="auto">
          <a:xfrm>
            <a:off x="2452688" y="1381125"/>
            <a:ext cx="0" cy="104775"/>
          </a:xfrm>
          <a:prstGeom prst="line">
            <a:avLst/>
          </a:prstGeom>
          <a:noFill/>
          <a:ln w="12700">
            <a:solidFill>
              <a:schemeClr val="accent1"/>
            </a:solidFill>
            <a:round/>
            <a:headEnd/>
            <a:tailEnd/>
          </a:ln>
          <a:effectLst/>
        </p:spPr>
        <p:txBody>
          <a:bodyPr wrap="none" anchor="ctr"/>
          <a:lstStyle/>
          <a:p>
            <a:endParaRPr lang="en-US"/>
          </a:p>
        </p:txBody>
      </p:sp>
      <p:sp>
        <p:nvSpPr>
          <p:cNvPr id="588857" name="Text Box 57"/>
          <p:cNvSpPr txBox="1">
            <a:spLocks noChangeArrowheads="1"/>
          </p:cNvSpPr>
          <p:nvPr/>
        </p:nvSpPr>
        <p:spPr bwMode="auto">
          <a:xfrm>
            <a:off x="914400" y="457200"/>
            <a:ext cx="420688" cy="366713"/>
          </a:xfrm>
          <a:prstGeom prst="rect">
            <a:avLst/>
          </a:prstGeom>
          <a:noFill/>
          <a:ln w="12700">
            <a:noFill/>
            <a:miter lim="800000"/>
            <a:headEnd/>
            <a:tailEnd/>
          </a:ln>
          <a:effectLst/>
        </p:spPr>
        <p:txBody>
          <a:bodyPr wrap="none">
            <a:spAutoFit/>
          </a:bodyPr>
          <a:lstStyle/>
          <a:p>
            <a:r>
              <a:rPr lang="en-US">
                <a:solidFill>
                  <a:schemeClr val="tx1"/>
                </a:solidFill>
              </a:rPr>
              <a:t>A</a:t>
            </a:r>
            <a:r>
              <a:rPr lang="en-US" baseline="-25000">
                <a:solidFill>
                  <a:schemeClr val="tx1"/>
                </a:solidFill>
              </a:rPr>
              <a:t>0</a:t>
            </a:r>
          </a:p>
        </p:txBody>
      </p:sp>
      <p:sp>
        <p:nvSpPr>
          <p:cNvPr id="588858" name="Text Box 58"/>
          <p:cNvSpPr txBox="1">
            <a:spLocks noChangeArrowheads="1"/>
          </p:cNvSpPr>
          <p:nvPr/>
        </p:nvSpPr>
        <p:spPr bwMode="auto">
          <a:xfrm>
            <a:off x="914400" y="1524000"/>
            <a:ext cx="420688" cy="366713"/>
          </a:xfrm>
          <a:prstGeom prst="rect">
            <a:avLst/>
          </a:prstGeom>
          <a:noFill/>
          <a:ln w="12700">
            <a:noFill/>
            <a:miter lim="800000"/>
            <a:headEnd/>
            <a:tailEnd/>
          </a:ln>
          <a:effectLst/>
        </p:spPr>
        <p:txBody>
          <a:bodyPr wrap="none">
            <a:spAutoFit/>
          </a:bodyPr>
          <a:lstStyle/>
          <a:p>
            <a:r>
              <a:rPr lang="en-US">
                <a:solidFill>
                  <a:schemeClr val="tx1"/>
                </a:solidFill>
              </a:rPr>
              <a:t>B</a:t>
            </a:r>
            <a:r>
              <a:rPr lang="en-US" baseline="-25000">
                <a:solidFill>
                  <a:schemeClr val="tx1"/>
                </a:solidFill>
              </a:rPr>
              <a:t>0</a:t>
            </a:r>
          </a:p>
        </p:txBody>
      </p:sp>
      <p:sp>
        <p:nvSpPr>
          <p:cNvPr id="588859" name="Text Box 59"/>
          <p:cNvSpPr txBox="1">
            <a:spLocks noChangeArrowheads="1"/>
          </p:cNvSpPr>
          <p:nvPr/>
        </p:nvSpPr>
        <p:spPr bwMode="auto">
          <a:xfrm>
            <a:off x="3124200" y="914400"/>
            <a:ext cx="827088" cy="366713"/>
          </a:xfrm>
          <a:prstGeom prst="rect">
            <a:avLst/>
          </a:prstGeom>
          <a:noFill/>
          <a:ln w="12700">
            <a:noFill/>
            <a:miter lim="800000"/>
            <a:headEnd/>
            <a:tailEnd/>
          </a:ln>
          <a:effectLst/>
        </p:spPr>
        <p:txBody>
          <a:bodyPr wrap="none">
            <a:spAutoFit/>
          </a:bodyPr>
          <a:lstStyle/>
          <a:p>
            <a:r>
              <a:rPr lang="en-US">
                <a:solidFill>
                  <a:schemeClr val="tx1"/>
                </a:solidFill>
              </a:rPr>
              <a:t>result</a:t>
            </a:r>
            <a:r>
              <a:rPr lang="en-US" baseline="-25000">
                <a:solidFill>
                  <a:schemeClr val="tx1"/>
                </a:solidFill>
              </a:rPr>
              <a:t>0</a:t>
            </a:r>
          </a:p>
        </p:txBody>
      </p:sp>
      <p:sp>
        <p:nvSpPr>
          <p:cNvPr id="588860" name="Line 60"/>
          <p:cNvSpPr>
            <a:spLocks noChangeShapeType="1"/>
          </p:cNvSpPr>
          <p:nvPr/>
        </p:nvSpPr>
        <p:spPr bwMode="auto">
          <a:xfrm>
            <a:off x="2171700" y="1555750"/>
            <a:ext cx="125413" cy="0"/>
          </a:xfrm>
          <a:prstGeom prst="line">
            <a:avLst/>
          </a:prstGeom>
          <a:noFill/>
          <a:ln w="12700">
            <a:solidFill>
              <a:schemeClr val="tx1"/>
            </a:solidFill>
            <a:round/>
            <a:headEnd/>
            <a:tailEnd/>
          </a:ln>
          <a:effectLst/>
        </p:spPr>
        <p:txBody>
          <a:bodyPr wrap="none" anchor="ctr"/>
          <a:lstStyle/>
          <a:p>
            <a:endParaRPr lang="en-US"/>
          </a:p>
        </p:txBody>
      </p:sp>
      <p:sp>
        <p:nvSpPr>
          <p:cNvPr id="588861" name="AutoShape 61"/>
          <p:cNvSpPr>
            <a:spLocks noChangeArrowheads="1"/>
          </p:cNvSpPr>
          <p:nvPr/>
        </p:nvSpPr>
        <p:spPr bwMode="auto">
          <a:xfrm flipH="1">
            <a:off x="2328863" y="757238"/>
            <a:ext cx="185737" cy="173037"/>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588862" name="AutoShape 62"/>
          <p:cNvSpPr>
            <a:spLocks noChangeArrowheads="1"/>
          </p:cNvSpPr>
          <p:nvPr/>
        </p:nvSpPr>
        <p:spPr bwMode="auto">
          <a:xfrm>
            <a:off x="2328863" y="547688"/>
            <a:ext cx="185737" cy="174625"/>
          </a:xfrm>
          <a:prstGeom prst="flowChartDelay">
            <a:avLst/>
          </a:prstGeom>
          <a:noFill/>
          <a:ln w="12700">
            <a:solidFill>
              <a:schemeClr val="tx1"/>
            </a:solidFill>
            <a:miter lim="800000"/>
            <a:headEnd/>
            <a:tailEnd/>
          </a:ln>
          <a:effectLst/>
        </p:spPr>
        <p:txBody>
          <a:bodyPr wrap="none" anchor="ctr"/>
          <a:lstStyle/>
          <a:p>
            <a:endParaRPr lang="en-US"/>
          </a:p>
        </p:txBody>
      </p:sp>
      <p:grpSp>
        <p:nvGrpSpPr>
          <p:cNvPr id="5" name="Group 63"/>
          <p:cNvGrpSpPr>
            <a:grpSpLocks/>
          </p:cNvGrpSpPr>
          <p:nvPr/>
        </p:nvGrpSpPr>
        <p:grpSpPr bwMode="auto">
          <a:xfrm>
            <a:off x="2328863" y="965200"/>
            <a:ext cx="185737" cy="174625"/>
            <a:chOff x="3696" y="3456"/>
            <a:chExt cx="336" cy="240"/>
          </a:xfrm>
        </p:grpSpPr>
        <p:sp>
          <p:nvSpPr>
            <p:cNvPr id="588864" name="AutoShape 64"/>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865" name="AutoShape 65"/>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grpSp>
        <p:nvGrpSpPr>
          <p:cNvPr id="6" name="Group 66"/>
          <p:cNvGrpSpPr>
            <a:grpSpLocks/>
          </p:cNvGrpSpPr>
          <p:nvPr/>
        </p:nvGrpSpPr>
        <p:grpSpPr bwMode="auto">
          <a:xfrm>
            <a:off x="2328863" y="1173163"/>
            <a:ext cx="185737" cy="173037"/>
            <a:chOff x="2688" y="2208"/>
            <a:chExt cx="288" cy="240"/>
          </a:xfrm>
        </p:grpSpPr>
        <p:sp>
          <p:nvSpPr>
            <p:cNvPr id="588867" name="AutoShape 67"/>
            <p:cNvSpPr>
              <a:spLocks noChangeArrowheads="1"/>
            </p:cNvSpPr>
            <p:nvPr/>
          </p:nvSpPr>
          <p:spPr bwMode="auto">
            <a:xfrm flipH="1">
              <a:off x="2688" y="2208"/>
              <a:ext cx="240" cy="240"/>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588868" name="Oval 68"/>
            <p:cNvSpPr>
              <a:spLocks noChangeArrowheads="1"/>
            </p:cNvSpPr>
            <p:nvPr/>
          </p:nvSpPr>
          <p:spPr bwMode="auto">
            <a:xfrm>
              <a:off x="2928" y="2304"/>
              <a:ext cx="48" cy="48"/>
            </a:xfrm>
            <a:prstGeom prst="ellipse">
              <a:avLst/>
            </a:prstGeom>
            <a:noFill/>
            <a:ln w="12700">
              <a:solidFill>
                <a:schemeClr val="tx1"/>
              </a:solidFill>
              <a:round/>
              <a:headEnd/>
              <a:tailEnd/>
            </a:ln>
            <a:effectLst/>
          </p:spPr>
          <p:txBody>
            <a:bodyPr wrap="none" anchor="ctr"/>
            <a:lstStyle/>
            <a:p>
              <a:endParaRPr lang="en-US"/>
            </a:p>
          </p:txBody>
        </p:sp>
      </p:grpSp>
      <p:grpSp>
        <p:nvGrpSpPr>
          <p:cNvPr id="7" name="Group 69"/>
          <p:cNvGrpSpPr>
            <a:grpSpLocks/>
          </p:cNvGrpSpPr>
          <p:nvPr/>
        </p:nvGrpSpPr>
        <p:grpSpPr bwMode="auto">
          <a:xfrm>
            <a:off x="1798638" y="1658938"/>
            <a:ext cx="187325" cy="173037"/>
            <a:chOff x="3696" y="3456"/>
            <a:chExt cx="336" cy="240"/>
          </a:xfrm>
        </p:grpSpPr>
        <p:sp>
          <p:nvSpPr>
            <p:cNvPr id="588870" name="AutoShape 70"/>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871" name="AutoShape 71"/>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sp>
        <p:nvSpPr>
          <p:cNvPr id="588872" name="Line 72"/>
          <p:cNvSpPr>
            <a:spLocks noChangeShapeType="1"/>
          </p:cNvSpPr>
          <p:nvPr/>
        </p:nvSpPr>
        <p:spPr bwMode="auto">
          <a:xfrm>
            <a:off x="1985963" y="1728788"/>
            <a:ext cx="311150" cy="0"/>
          </a:xfrm>
          <a:prstGeom prst="line">
            <a:avLst/>
          </a:prstGeom>
          <a:noFill/>
          <a:ln w="12700">
            <a:solidFill>
              <a:schemeClr val="tx1"/>
            </a:solidFill>
            <a:round/>
            <a:headEnd/>
            <a:tailEnd/>
          </a:ln>
          <a:effectLst/>
        </p:spPr>
        <p:txBody>
          <a:bodyPr/>
          <a:lstStyle/>
          <a:p>
            <a:endParaRPr lang="en-US"/>
          </a:p>
        </p:txBody>
      </p:sp>
      <p:sp>
        <p:nvSpPr>
          <p:cNvPr id="588873" name="Line 73"/>
          <p:cNvSpPr>
            <a:spLocks noChangeShapeType="1"/>
          </p:cNvSpPr>
          <p:nvPr/>
        </p:nvSpPr>
        <p:spPr bwMode="auto">
          <a:xfrm>
            <a:off x="2514600" y="652463"/>
            <a:ext cx="373063" cy="0"/>
          </a:xfrm>
          <a:prstGeom prst="line">
            <a:avLst/>
          </a:prstGeom>
          <a:noFill/>
          <a:ln w="12700">
            <a:solidFill>
              <a:schemeClr val="tx1"/>
            </a:solidFill>
            <a:round/>
            <a:headEnd/>
            <a:tailEnd/>
          </a:ln>
          <a:effectLst/>
        </p:spPr>
        <p:txBody>
          <a:bodyPr/>
          <a:lstStyle/>
          <a:p>
            <a:endParaRPr lang="en-US"/>
          </a:p>
        </p:txBody>
      </p:sp>
      <p:sp>
        <p:nvSpPr>
          <p:cNvPr id="588874" name="AutoShape 74"/>
          <p:cNvSpPr>
            <a:spLocks noChangeArrowheads="1"/>
          </p:cNvSpPr>
          <p:nvPr/>
        </p:nvSpPr>
        <p:spPr bwMode="auto">
          <a:xfrm rot="-5400000">
            <a:off x="2198688" y="1201738"/>
            <a:ext cx="1563687" cy="185737"/>
          </a:xfrm>
          <a:prstGeom prst="flowChartManualOperation">
            <a:avLst/>
          </a:prstGeom>
          <a:noFill/>
          <a:ln w="12700">
            <a:solidFill>
              <a:schemeClr val="tx1"/>
            </a:solidFill>
            <a:miter lim="800000"/>
            <a:headEnd/>
            <a:tailEnd/>
          </a:ln>
          <a:effectLst/>
        </p:spPr>
        <p:txBody>
          <a:bodyPr wrap="none" anchor="ctr"/>
          <a:lstStyle/>
          <a:p>
            <a:endParaRPr lang="en-US"/>
          </a:p>
        </p:txBody>
      </p:sp>
      <p:sp>
        <p:nvSpPr>
          <p:cNvPr id="588875" name="Line 75"/>
          <p:cNvSpPr>
            <a:spLocks noChangeShapeType="1"/>
          </p:cNvSpPr>
          <p:nvPr/>
        </p:nvSpPr>
        <p:spPr bwMode="auto">
          <a:xfrm>
            <a:off x="2608263" y="1624013"/>
            <a:ext cx="279400" cy="0"/>
          </a:xfrm>
          <a:prstGeom prst="line">
            <a:avLst/>
          </a:prstGeom>
          <a:noFill/>
          <a:ln w="12700">
            <a:solidFill>
              <a:schemeClr val="tx1"/>
            </a:solidFill>
            <a:round/>
            <a:headEnd/>
            <a:tailEnd/>
          </a:ln>
          <a:effectLst/>
        </p:spPr>
        <p:txBody>
          <a:bodyPr/>
          <a:lstStyle/>
          <a:p>
            <a:endParaRPr lang="en-US"/>
          </a:p>
        </p:txBody>
      </p:sp>
      <p:sp>
        <p:nvSpPr>
          <p:cNvPr id="588876" name="Line 76"/>
          <p:cNvSpPr>
            <a:spLocks noChangeShapeType="1"/>
          </p:cNvSpPr>
          <p:nvPr/>
        </p:nvSpPr>
        <p:spPr bwMode="auto">
          <a:xfrm>
            <a:off x="3073400" y="1243013"/>
            <a:ext cx="187325" cy="0"/>
          </a:xfrm>
          <a:prstGeom prst="line">
            <a:avLst/>
          </a:prstGeom>
          <a:noFill/>
          <a:ln w="12700">
            <a:solidFill>
              <a:schemeClr val="tx1"/>
            </a:solidFill>
            <a:round/>
            <a:headEnd/>
            <a:tailEnd type="triangle" w="med" len="med"/>
          </a:ln>
          <a:effectLst/>
        </p:spPr>
        <p:txBody>
          <a:bodyPr/>
          <a:lstStyle/>
          <a:p>
            <a:endParaRPr lang="en-US"/>
          </a:p>
        </p:txBody>
      </p:sp>
      <p:sp>
        <p:nvSpPr>
          <p:cNvPr id="588877" name="Line 77"/>
          <p:cNvSpPr>
            <a:spLocks noChangeShapeType="1"/>
          </p:cNvSpPr>
          <p:nvPr/>
        </p:nvSpPr>
        <p:spPr bwMode="auto">
          <a:xfrm>
            <a:off x="2452688" y="1381125"/>
            <a:ext cx="185737" cy="0"/>
          </a:xfrm>
          <a:prstGeom prst="line">
            <a:avLst/>
          </a:prstGeom>
          <a:noFill/>
          <a:ln w="12700">
            <a:solidFill>
              <a:schemeClr val="accent1"/>
            </a:solidFill>
            <a:round/>
            <a:headEnd/>
            <a:tailEnd/>
          </a:ln>
          <a:effectLst/>
        </p:spPr>
        <p:txBody>
          <a:bodyPr/>
          <a:lstStyle/>
          <a:p>
            <a:endParaRPr lang="en-US"/>
          </a:p>
        </p:txBody>
      </p:sp>
      <p:sp>
        <p:nvSpPr>
          <p:cNvPr id="588878" name="Line 78"/>
          <p:cNvSpPr>
            <a:spLocks noChangeShapeType="1"/>
          </p:cNvSpPr>
          <p:nvPr/>
        </p:nvSpPr>
        <p:spPr bwMode="auto">
          <a:xfrm>
            <a:off x="2638425" y="339725"/>
            <a:ext cx="0" cy="1041400"/>
          </a:xfrm>
          <a:prstGeom prst="line">
            <a:avLst/>
          </a:prstGeom>
          <a:noFill/>
          <a:ln w="12700">
            <a:solidFill>
              <a:schemeClr val="accent1"/>
            </a:solidFill>
            <a:round/>
            <a:headEnd/>
            <a:tailEnd/>
          </a:ln>
          <a:effectLst/>
        </p:spPr>
        <p:txBody>
          <a:bodyPr/>
          <a:lstStyle/>
          <a:p>
            <a:endParaRPr lang="en-US"/>
          </a:p>
        </p:txBody>
      </p:sp>
      <p:sp>
        <p:nvSpPr>
          <p:cNvPr id="588879" name="Line 79"/>
          <p:cNvSpPr>
            <a:spLocks noChangeShapeType="1"/>
          </p:cNvSpPr>
          <p:nvPr/>
        </p:nvSpPr>
        <p:spPr bwMode="auto">
          <a:xfrm>
            <a:off x="2514600" y="1277938"/>
            <a:ext cx="373063" cy="0"/>
          </a:xfrm>
          <a:prstGeom prst="line">
            <a:avLst/>
          </a:prstGeom>
          <a:noFill/>
          <a:ln w="12700">
            <a:solidFill>
              <a:schemeClr val="tx1"/>
            </a:solidFill>
            <a:round/>
            <a:headEnd/>
            <a:tailEnd/>
          </a:ln>
          <a:effectLst/>
        </p:spPr>
        <p:txBody>
          <a:bodyPr/>
          <a:lstStyle/>
          <a:p>
            <a:endParaRPr lang="en-US"/>
          </a:p>
        </p:txBody>
      </p:sp>
      <p:sp>
        <p:nvSpPr>
          <p:cNvPr id="588880" name="Line 80"/>
          <p:cNvSpPr>
            <a:spLocks noChangeShapeType="1"/>
          </p:cNvSpPr>
          <p:nvPr/>
        </p:nvSpPr>
        <p:spPr bwMode="auto">
          <a:xfrm>
            <a:off x="2514600" y="1068388"/>
            <a:ext cx="373063" cy="0"/>
          </a:xfrm>
          <a:prstGeom prst="line">
            <a:avLst/>
          </a:prstGeom>
          <a:noFill/>
          <a:ln w="12700">
            <a:solidFill>
              <a:schemeClr val="tx1"/>
            </a:solidFill>
            <a:round/>
            <a:headEnd/>
            <a:tailEnd/>
          </a:ln>
          <a:effectLst/>
        </p:spPr>
        <p:txBody>
          <a:bodyPr/>
          <a:lstStyle/>
          <a:p>
            <a:endParaRPr lang="en-US"/>
          </a:p>
        </p:txBody>
      </p:sp>
      <p:sp>
        <p:nvSpPr>
          <p:cNvPr id="588881" name="Line 81"/>
          <p:cNvSpPr>
            <a:spLocks noChangeShapeType="1"/>
          </p:cNvSpPr>
          <p:nvPr/>
        </p:nvSpPr>
        <p:spPr bwMode="auto">
          <a:xfrm>
            <a:off x="2514600" y="860425"/>
            <a:ext cx="373063" cy="0"/>
          </a:xfrm>
          <a:prstGeom prst="line">
            <a:avLst/>
          </a:prstGeom>
          <a:noFill/>
          <a:ln w="12700">
            <a:solidFill>
              <a:schemeClr val="tx1"/>
            </a:solidFill>
            <a:round/>
            <a:headEnd/>
            <a:tailEnd/>
          </a:ln>
          <a:effectLst/>
        </p:spPr>
        <p:txBody>
          <a:bodyPr/>
          <a:lstStyle/>
          <a:p>
            <a:endParaRPr lang="en-US"/>
          </a:p>
        </p:txBody>
      </p:sp>
      <p:sp>
        <p:nvSpPr>
          <p:cNvPr id="588882" name="Line 82"/>
          <p:cNvSpPr>
            <a:spLocks noChangeShapeType="1"/>
          </p:cNvSpPr>
          <p:nvPr/>
        </p:nvSpPr>
        <p:spPr bwMode="auto">
          <a:xfrm>
            <a:off x="1674813" y="304800"/>
            <a:ext cx="0" cy="1979613"/>
          </a:xfrm>
          <a:prstGeom prst="line">
            <a:avLst/>
          </a:prstGeom>
          <a:noFill/>
          <a:ln w="12700">
            <a:solidFill>
              <a:schemeClr val="accent1"/>
            </a:solidFill>
            <a:round/>
            <a:headEnd/>
            <a:tailEnd type="triangle" w="med" len="med"/>
          </a:ln>
          <a:effectLst/>
        </p:spPr>
        <p:txBody>
          <a:bodyPr/>
          <a:lstStyle/>
          <a:p>
            <a:endParaRPr lang="en-US"/>
          </a:p>
        </p:txBody>
      </p:sp>
      <p:sp>
        <p:nvSpPr>
          <p:cNvPr id="588883" name="Line 83"/>
          <p:cNvSpPr>
            <a:spLocks noChangeShapeType="1"/>
          </p:cNvSpPr>
          <p:nvPr/>
        </p:nvSpPr>
        <p:spPr bwMode="auto">
          <a:xfrm>
            <a:off x="1674813" y="1800225"/>
            <a:ext cx="123825" cy="0"/>
          </a:xfrm>
          <a:prstGeom prst="line">
            <a:avLst/>
          </a:prstGeom>
          <a:noFill/>
          <a:ln w="12700">
            <a:solidFill>
              <a:schemeClr val="tx1"/>
            </a:solidFill>
            <a:round/>
            <a:headEnd/>
            <a:tailEnd/>
          </a:ln>
          <a:effectLst/>
        </p:spPr>
        <p:txBody>
          <a:bodyPr/>
          <a:lstStyle/>
          <a:p>
            <a:endParaRPr lang="en-US"/>
          </a:p>
        </p:txBody>
      </p:sp>
      <p:sp>
        <p:nvSpPr>
          <p:cNvPr id="588884" name="Line 84"/>
          <p:cNvSpPr>
            <a:spLocks noChangeShapeType="1"/>
          </p:cNvSpPr>
          <p:nvPr/>
        </p:nvSpPr>
        <p:spPr bwMode="auto">
          <a:xfrm>
            <a:off x="1333500" y="1693863"/>
            <a:ext cx="465138" cy="0"/>
          </a:xfrm>
          <a:prstGeom prst="line">
            <a:avLst/>
          </a:prstGeom>
          <a:noFill/>
          <a:ln w="12700">
            <a:solidFill>
              <a:schemeClr val="tx1"/>
            </a:solidFill>
            <a:round/>
            <a:headEnd/>
            <a:tailEnd/>
          </a:ln>
          <a:effectLst/>
        </p:spPr>
        <p:txBody>
          <a:bodyPr/>
          <a:lstStyle/>
          <a:p>
            <a:endParaRPr lang="en-US"/>
          </a:p>
        </p:txBody>
      </p:sp>
      <p:sp>
        <p:nvSpPr>
          <p:cNvPr id="588885" name="Line 85"/>
          <p:cNvSpPr>
            <a:spLocks noChangeShapeType="1"/>
          </p:cNvSpPr>
          <p:nvPr/>
        </p:nvSpPr>
        <p:spPr bwMode="auto">
          <a:xfrm>
            <a:off x="1333500" y="584200"/>
            <a:ext cx="995363" cy="0"/>
          </a:xfrm>
          <a:prstGeom prst="line">
            <a:avLst/>
          </a:prstGeom>
          <a:noFill/>
          <a:ln w="12700">
            <a:solidFill>
              <a:schemeClr val="tx1"/>
            </a:solidFill>
            <a:round/>
            <a:headEnd/>
            <a:tailEnd/>
          </a:ln>
          <a:effectLst/>
        </p:spPr>
        <p:txBody>
          <a:bodyPr/>
          <a:lstStyle/>
          <a:p>
            <a:endParaRPr lang="en-US"/>
          </a:p>
        </p:txBody>
      </p:sp>
      <p:sp>
        <p:nvSpPr>
          <p:cNvPr id="588886" name="Line 86"/>
          <p:cNvSpPr>
            <a:spLocks noChangeShapeType="1"/>
          </p:cNvSpPr>
          <p:nvPr/>
        </p:nvSpPr>
        <p:spPr bwMode="auto">
          <a:xfrm>
            <a:off x="2171700" y="1208088"/>
            <a:ext cx="157163" cy="0"/>
          </a:xfrm>
          <a:prstGeom prst="line">
            <a:avLst/>
          </a:prstGeom>
          <a:noFill/>
          <a:ln w="12700">
            <a:solidFill>
              <a:schemeClr val="tx1"/>
            </a:solidFill>
            <a:round/>
            <a:headEnd/>
            <a:tailEnd/>
          </a:ln>
          <a:effectLst/>
        </p:spPr>
        <p:txBody>
          <a:bodyPr/>
          <a:lstStyle/>
          <a:p>
            <a:endParaRPr lang="en-US"/>
          </a:p>
        </p:txBody>
      </p:sp>
      <p:sp>
        <p:nvSpPr>
          <p:cNvPr id="588887" name="Line 87"/>
          <p:cNvSpPr>
            <a:spLocks noChangeShapeType="1"/>
          </p:cNvSpPr>
          <p:nvPr/>
        </p:nvSpPr>
        <p:spPr bwMode="auto">
          <a:xfrm>
            <a:off x="2171700" y="998538"/>
            <a:ext cx="157163" cy="0"/>
          </a:xfrm>
          <a:prstGeom prst="line">
            <a:avLst/>
          </a:prstGeom>
          <a:noFill/>
          <a:ln w="12700">
            <a:solidFill>
              <a:schemeClr val="tx1"/>
            </a:solidFill>
            <a:round/>
            <a:headEnd/>
            <a:tailEnd/>
          </a:ln>
          <a:effectLst/>
        </p:spPr>
        <p:txBody>
          <a:bodyPr/>
          <a:lstStyle/>
          <a:p>
            <a:endParaRPr lang="en-US"/>
          </a:p>
        </p:txBody>
      </p:sp>
      <p:sp>
        <p:nvSpPr>
          <p:cNvPr id="588888" name="Line 88"/>
          <p:cNvSpPr>
            <a:spLocks noChangeShapeType="1"/>
          </p:cNvSpPr>
          <p:nvPr/>
        </p:nvSpPr>
        <p:spPr bwMode="auto">
          <a:xfrm>
            <a:off x="2171700" y="790575"/>
            <a:ext cx="157163" cy="0"/>
          </a:xfrm>
          <a:prstGeom prst="line">
            <a:avLst/>
          </a:prstGeom>
          <a:noFill/>
          <a:ln w="12700">
            <a:solidFill>
              <a:schemeClr val="tx1"/>
            </a:solidFill>
            <a:round/>
            <a:headEnd/>
            <a:tailEnd/>
          </a:ln>
          <a:effectLst/>
        </p:spPr>
        <p:txBody>
          <a:bodyPr/>
          <a:lstStyle/>
          <a:p>
            <a:endParaRPr lang="en-US"/>
          </a:p>
        </p:txBody>
      </p:sp>
      <p:sp>
        <p:nvSpPr>
          <p:cNvPr id="588889" name="Line 89"/>
          <p:cNvSpPr>
            <a:spLocks noChangeShapeType="1"/>
          </p:cNvSpPr>
          <p:nvPr/>
        </p:nvSpPr>
        <p:spPr bwMode="auto">
          <a:xfrm>
            <a:off x="2171700" y="584200"/>
            <a:ext cx="0" cy="971550"/>
          </a:xfrm>
          <a:prstGeom prst="line">
            <a:avLst/>
          </a:prstGeom>
          <a:noFill/>
          <a:ln w="12700">
            <a:solidFill>
              <a:schemeClr val="tx1"/>
            </a:solidFill>
            <a:round/>
            <a:headEnd/>
            <a:tailEnd/>
          </a:ln>
          <a:effectLst/>
        </p:spPr>
        <p:txBody>
          <a:bodyPr/>
          <a:lstStyle/>
          <a:p>
            <a:endParaRPr lang="en-US"/>
          </a:p>
        </p:txBody>
      </p:sp>
      <p:sp>
        <p:nvSpPr>
          <p:cNvPr id="588891" name="Line 91"/>
          <p:cNvSpPr>
            <a:spLocks noChangeShapeType="1"/>
          </p:cNvSpPr>
          <p:nvPr/>
        </p:nvSpPr>
        <p:spPr bwMode="auto">
          <a:xfrm>
            <a:off x="2078038" y="685800"/>
            <a:ext cx="250825" cy="0"/>
          </a:xfrm>
          <a:prstGeom prst="line">
            <a:avLst/>
          </a:prstGeom>
          <a:noFill/>
          <a:ln w="12700">
            <a:solidFill>
              <a:schemeClr val="tx1"/>
            </a:solidFill>
            <a:round/>
            <a:headEnd/>
            <a:tailEnd/>
          </a:ln>
          <a:effectLst/>
        </p:spPr>
        <p:txBody>
          <a:bodyPr/>
          <a:lstStyle/>
          <a:p>
            <a:endParaRPr lang="en-US"/>
          </a:p>
        </p:txBody>
      </p:sp>
      <p:sp>
        <p:nvSpPr>
          <p:cNvPr id="588892" name="Line 92"/>
          <p:cNvSpPr>
            <a:spLocks noChangeShapeType="1"/>
          </p:cNvSpPr>
          <p:nvPr/>
        </p:nvSpPr>
        <p:spPr bwMode="auto">
          <a:xfrm>
            <a:off x="2078038" y="895350"/>
            <a:ext cx="250825" cy="0"/>
          </a:xfrm>
          <a:prstGeom prst="line">
            <a:avLst/>
          </a:prstGeom>
          <a:noFill/>
          <a:ln w="12700">
            <a:solidFill>
              <a:schemeClr val="tx1"/>
            </a:solidFill>
            <a:round/>
            <a:headEnd/>
            <a:tailEnd/>
          </a:ln>
          <a:effectLst/>
        </p:spPr>
        <p:txBody>
          <a:bodyPr/>
          <a:lstStyle/>
          <a:p>
            <a:endParaRPr lang="en-US"/>
          </a:p>
        </p:txBody>
      </p:sp>
      <p:sp>
        <p:nvSpPr>
          <p:cNvPr id="588893" name="Line 93"/>
          <p:cNvSpPr>
            <a:spLocks noChangeShapeType="1"/>
          </p:cNvSpPr>
          <p:nvPr/>
        </p:nvSpPr>
        <p:spPr bwMode="auto">
          <a:xfrm>
            <a:off x="2078038" y="1103313"/>
            <a:ext cx="250825" cy="0"/>
          </a:xfrm>
          <a:prstGeom prst="line">
            <a:avLst/>
          </a:prstGeom>
          <a:noFill/>
          <a:ln w="12700">
            <a:solidFill>
              <a:schemeClr val="tx1"/>
            </a:solidFill>
            <a:round/>
            <a:headEnd/>
            <a:tailEnd/>
          </a:ln>
          <a:effectLst/>
        </p:spPr>
        <p:txBody>
          <a:bodyPr/>
          <a:lstStyle/>
          <a:p>
            <a:endParaRPr lang="en-US"/>
          </a:p>
        </p:txBody>
      </p:sp>
      <p:sp>
        <p:nvSpPr>
          <p:cNvPr id="588894" name="Line 94"/>
          <p:cNvSpPr>
            <a:spLocks noChangeShapeType="1"/>
          </p:cNvSpPr>
          <p:nvPr/>
        </p:nvSpPr>
        <p:spPr bwMode="auto">
          <a:xfrm>
            <a:off x="2078038" y="1311275"/>
            <a:ext cx="250825" cy="0"/>
          </a:xfrm>
          <a:prstGeom prst="line">
            <a:avLst/>
          </a:prstGeom>
          <a:noFill/>
          <a:ln w="12700">
            <a:solidFill>
              <a:schemeClr val="tx1"/>
            </a:solidFill>
            <a:round/>
            <a:headEnd/>
            <a:tailEnd/>
          </a:ln>
          <a:effectLst/>
        </p:spPr>
        <p:txBody>
          <a:bodyPr/>
          <a:lstStyle/>
          <a:p>
            <a:endParaRPr lang="en-US"/>
          </a:p>
        </p:txBody>
      </p:sp>
      <p:sp>
        <p:nvSpPr>
          <p:cNvPr id="588895" name="Rectangle 95"/>
          <p:cNvSpPr>
            <a:spLocks noChangeArrowheads="1"/>
          </p:cNvSpPr>
          <p:nvPr/>
        </p:nvSpPr>
        <p:spPr bwMode="auto">
          <a:xfrm>
            <a:off x="1457325" y="442913"/>
            <a:ext cx="1679575" cy="1703387"/>
          </a:xfrm>
          <a:prstGeom prst="rect">
            <a:avLst/>
          </a:prstGeom>
          <a:noFill/>
          <a:ln w="28575">
            <a:solidFill>
              <a:schemeClr val="accent6"/>
            </a:solidFill>
            <a:miter lim="800000"/>
            <a:headEnd/>
            <a:tailEnd/>
          </a:ln>
          <a:effectLst/>
        </p:spPr>
        <p:txBody>
          <a:bodyPr wrap="none" anchor="ctr"/>
          <a:lstStyle/>
          <a:p>
            <a:endParaRPr lang="en-US" dirty="0">
              <a:solidFill>
                <a:schemeClr val="accent6"/>
              </a:solidFill>
            </a:endParaRPr>
          </a:p>
        </p:txBody>
      </p:sp>
      <p:sp>
        <p:nvSpPr>
          <p:cNvPr id="588896" name="Line 96"/>
          <p:cNvSpPr>
            <a:spLocks noChangeShapeType="1"/>
          </p:cNvSpPr>
          <p:nvPr/>
        </p:nvSpPr>
        <p:spPr bwMode="auto">
          <a:xfrm>
            <a:off x="2638425" y="304800"/>
            <a:ext cx="0" cy="138113"/>
          </a:xfrm>
          <a:prstGeom prst="line">
            <a:avLst/>
          </a:prstGeom>
          <a:noFill/>
          <a:ln w="12700">
            <a:solidFill>
              <a:schemeClr val="accent1"/>
            </a:solidFill>
            <a:round/>
            <a:headEnd/>
            <a:tailEnd type="triangle" w="med" len="med"/>
          </a:ln>
          <a:effectLst/>
        </p:spPr>
        <p:txBody>
          <a:bodyPr/>
          <a:lstStyle/>
          <a:p>
            <a:endParaRPr lang="en-US"/>
          </a:p>
        </p:txBody>
      </p:sp>
      <p:sp>
        <p:nvSpPr>
          <p:cNvPr id="588897" name="Line 97"/>
          <p:cNvSpPr>
            <a:spLocks noChangeShapeType="1"/>
          </p:cNvSpPr>
          <p:nvPr/>
        </p:nvSpPr>
        <p:spPr bwMode="auto">
          <a:xfrm>
            <a:off x="1674813" y="304800"/>
            <a:ext cx="0" cy="138113"/>
          </a:xfrm>
          <a:prstGeom prst="line">
            <a:avLst/>
          </a:prstGeom>
          <a:noFill/>
          <a:ln w="12700">
            <a:solidFill>
              <a:schemeClr val="accent1"/>
            </a:solidFill>
            <a:round/>
            <a:headEnd/>
            <a:tailEnd type="triangle" w="med" len="med"/>
          </a:ln>
          <a:effectLst/>
        </p:spPr>
        <p:txBody>
          <a:bodyPr/>
          <a:lstStyle/>
          <a:p>
            <a:endParaRPr lang="en-US"/>
          </a:p>
        </p:txBody>
      </p:sp>
      <p:sp>
        <p:nvSpPr>
          <p:cNvPr id="588898" name="Line 98"/>
          <p:cNvSpPr>
            <a:spLocks noChangeShapeType="1"/>
          </p:cNvSpPr>
          <p:nvPr/>
        </p:nvSpPr>
        <p:spPr bwMode="auto">
          <a:xfrm>
            <a:off x="1333500" y="584200"/>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899" name="Line 99"/>
          <p:cNvSpPr>
            <a:spLocks noChangeShapeType="1"/>
          </p:cNvSpPr>
          <p:nvPr/>
        </p:nvSpPr>
        <p:spPr bwMode="auto">
          <a:xfrm>
            <a:off x="1333500" y="1693863"/>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900" name="Line 100"/>
          <p:cNvSpPr>
            <a:spLocks noChangeShapeType="1"/>
          </p:cNvSpPr>
          <p:nvPr/>
        </p:nvSpPr>
        <p:spPr bwMode="auto">
          <a:xfrm>
            <a:off x="2981325" y="304800"/>
            <a:ext cx="0" cy="138113"/>
          </a:xfrm>
          <a:prstGeom prst="line">
            <a:avLst/>
          </a:prstGeom>
          <a:noFill/>
          <a:ln w="12700">
            <a:solidFill>
              <a:schemeClr val="accent1"/>
            </a:solidFill>
            <a:round/>
            <a:headEnd/>
            <a:tailEnd type="triangle" w="med" len="med"/>
          </a:ln>
          <a:effectLst/>
        </p:spPr>
        <p:txBody>
          <a:bodyPr/>
          <a:lstStyle/>
          <a:p>
            <a:endParaRPr lang="en-US"/>
          </a:p>
        </p:txBody>
      </p:sp>
      <p:sp>
        <p:nvSpPr>
          <p:cNvPr id="588901" name="Line 101"/>
          <p:cNvSpPr>
            <a:spLocks noChangeShapeType="1"/>
          </p:cNvSpPr>
          <p:nvPr/>
        </p:nvSpPr>
        <p:spPr bwMode="auto">
          <a:xfrm>
            <a:off x="2981325" y="407988"/>
            <a:ext cx="0" cy="244475"/>
          </a:xfrm>
          <a:prstGeom prst="line">
            <a:avLst/>
          </a:prstGeom>
          <a:noFill/>
          <a:ln w="12700">
            <a:solidFill>
              <a:schemeClr val="accent1"/>
            </a:solidFill>
            <a:round/>
            <a:headEnd/>
            <a:tailEnd/>
          </a:ln>
          <a:effectLst/>
        </p:spPr>
        <p:txBody>
          <a:bodyPr/>
          <a:lstStyle/>
          <a:p>
            <a:endParaRPr lang="en-US"/>
          </a:p>
        </p:txBody>
      </p:sp>
      <p:sp>
        <p:nvSpPr>
          <p:cNvPr id="588902" name="Line 102"/>
          <p:cNvSpPr>
            <a:spLocks noChangeShapeType="1"/>
          </p:cNvSpPr>
          <p:nvPr/>
        </p:nvSpPr>
        <p:spPr bwMode="auto">
          <a:xfrm>
            <a:off x="1333500" y="1938338"/>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903" name="Line 103"/>
          <p:cNvSpPr>
            <a:spLocks noChangeShapeType="1"/>
          </p:cNvSpPr>
          <p:nvPr/>
        </p:nvSpPr>
        <p:spPr bwMode="auto">
          <a:xfrm>
            <a:off x="1457325" y="1938338"/>
            <a:ext cx="1430338" cy="0"/>
          </a:xfrm>
          <a:prstGeom prst="line">
            <a:avLst/>
          </a:prstGeom>
          <a:noFill/>
          <a:ln w="12700">
            <a:solidFill>
              <a:schemeClr val="tx1"/>
            </a:solidFill>
            <a:round/>
            <a:headEnd/>
            <a:tailEnd/>
          </a:ln>
          <a:effectLst/>
        </p:spPr>
        <p:txBody>
          <a:bodyPr/>
          <a:lstStyle/>
          <a:p>
            <a:endParaRPr lang="en-US"/>
          </a:p>
        </p:txBody>
      </p:sp>
      <p:sp>
        <p:nvSpPr>
          <p:cNvPr id="588904" name="Text Box 104"/>
          <p:cNvSpPr txBox="1">
            <a:spLocks noChangeArrowheads="1"/>
          </p:cNvSpPr>
          <p:nvPr/>
        </p:nvSpPr>
        <p:spPr bwMode="auto">
          <a:xfrm>
            <a:off x="1490663" y="1901825"/>
            <a:ext cx="454025" cy="274638"/>
          </a:xfrm>
          <a:prstGeom prst="rect">
            <a:avLst/>
          </a:prstGeom>
          <a:noFill/>
          <a:ln w="12700">
            <a:noFill/>
            <a:miter lim="800000"/>
            <a:headEnd/>
            <a:tailEnd/>
          </a:ln>
          <a:effectLst/>
        </p:spPr>
        <p:txBody>
          <a:bodyPr wrap="none">
            <a:spAutoFit/>
          </a:bodyPr>
          <a:lstStyle/>
          <a:p>
            <a:r>
              <a:rPr lang="en-US" sz="1200"/>
              <a:t>less</a:t>
            </a:r>
          </a:p>
        </p:txBody>
      </p:sp>
      <p:sp>
        <p:nvSpPr>
          <p:cNvPr id="588905" name="Line 105"/>
          <p:cNvSpPr>
            <a:spLocks noChangeShapeType="1"/>
          </p:cNvSpPr>
          <p:nvPr/>
        </p:nvSpPr>
        <p:spPr bwMode="auto">
          <a:xfrm>
            <a:off x="3001963" y="646113"/>
            <a:ext cx="0" cy="1228725"/>
          </a:xfrm>
          <a:prstGeom prst="line">
            <a:avLst/>
          </a:prstGeom>
          <a:noFill/>
          <a:ln w="12700" cap="rnd">
            <a:solidFill>
              <a:schemeClr val="accent1"/>
            </a:solidFill>
            <a:prstDash val="sysDot"/>
            <a:round/>
            <a:headEnd/>
            <a:tailEnd/>
          </a:ln>
          <a:effectLst/>
        </p:spPr>
        <p:txBody>
          <a:bodyPr/>
          <a:lstStyle/>
          <a:p>
            <a:endParaRPr lang="en-US"/>
          </a:p>
        </p:txBody>
      </p:sp>
      <p:sp>
        <p:nvSpPr>
          <p:cNvPr id="588906" name="Line 106"/>
          <p:cNvSpPr>
            <a:spLocks noChangeShapeType="1"/>
          </p:cNvSpPr>
          <p:nvPr/>
        </p:nvSpPr>
        <p:spPr bwMode="auto">
          <a:xfrm>
            <a:off x="3001963" y="1874838"/>
            <a:ext cx="0" cy="273050"/>
          </a:xfrm>
          <a:prstGeom prst="line">
            <a:avLst/>
          </a:prstGeom>
          <a:noFill/>
          <a:ln w="12700">
            <a:solidFill>
              <a:schemeClr val="accent1"/>
            </a:solidFill>
            <a:round/>
            <a:headEnd/>
            <a:tailEnd/>
          </a:ln>
          <a:effectLst/>
        </p:spPr>
        <p:txBody>
          <a:bodyPr/>
          <a:lstStyle/>
          <a:p>
            <a:endParaRPr lang="en-US"/>
          </a:p>
        </p:txBody>
      </p:sp>
      <p:sp>
        <p:nvSpPr>
          <p:cNvPr id="588907" name="Line 107"/>
          <p:cNvSpPr>
            <a:spLocks noChangeShapeType="1"/>
          </p:cNvSpPr>
          <p:nvPr/>
        </p:nvSpPr>
        <p:spPr bwMode="auto">
          <a:xfrm>
            <a:off x="3001963" y="2147888"/>
            <a:ext cx="0" cy="138112"/>
          </a:xfrm>
          <a:prstGeom prst="line">
            <a:avLst/>
          </a:prstGeom>
          <a:noFill/>
          <a:ln w="12700">
            <a:solidFill>
              <a:schemeClr val="accent1"/>
            </a:solidFill>
            <a:round/>
            <a:headEnd/>
            <a:tailEnd type="triangle" w="med" len="med"/>
          </a:ln>
          <a:effectLst/>
        </p:spPr>
        <p:txBody>
          <a:bodyPr/>
          <a:lstStyle/>
          <a:p>
            <a:endParaRPr lang="en-US"/>
          </a:p>
        </p:txBody>
      </p:sp>
      <p:sp>
        <p:nvSpPr>
          <p:cNvPr id="588908" name="Line 108"/>
          <p:cNvSpPr>
            <a:spLocks noChangeShapeType="1"/>
          </p:cNvSpPr>
          <p:nvPr/>
        </p:nvSpPr>
        <p:spPr bwMode="auto">
          <a:xfrm>
            <a:off x="2438400" y="1828800"/>
            <a:ext cx="0" cy="228600"/>
          </a:xfrm>
          <a:prstGeom prst="line">
            <a:avLst/>
          </a:prstGeom>
          <a:noFill/>
          <a:ln w="12700">
            <a:solidFill>
              <a:schemeClr val="tx1"/>
            </a:solidFill>
            <a:round/>
            <a:headEnd/>
            <a:tailEnd/>
          </a:ln>
          <a:effectLst/>
        </p:spPr>
        <p:txBody>
          <a:bodyPr/>
          <a:lstStyle/>
          <a:p>
            <a:endParaRPr lang="en-US"/>
          </a:p>
        </p:txBody>
      </p:sp>
      <p:sp>
        <p:nvSpPr>
          <p:cNvPr id="588909" name="Line 109"/>
          <p:cNvSpPr>
            <a:spLocks noChangeShapeType="1"/>
          </p:cNvSpPr>
          <p:nvPr/>
        </p:nvSpPr>
        <p:spPr bwMode="auto">
          <a:xfrm>
            <a:off x="2438400" y="2057400"/>
            <a:ext cx="228600" cy="0"/>
          </a:xfrm>
          <a:prstGeom prst="line">
            <a:avLst/>
          </a:prstGeom>
          <a:noFill/>
          <a:ln w="12700">
            <a:solidFill>
              <a:schemeClr val="tx1"/>
            </a:solidFill>
            <a:round/>
            <a:headEnd/>
            <a:tailEnd/>
          </a:ln>
          <a:effectLst/>
        </p:spPr>
        <p:txBody>
          <a:bodyPr/>
          <a:lstStyle/>
          <a:p>
            <a:endParaRPr lang="en-US"/>
          </a:p>
        </p:txBody>
      </p:sp>
      <p:sp>
        <p:nvSpPr>
          <p:cNvPr id="588910" name="Line 110"/>
          <p:cNvSpPr>
            <a:spLocks noChangeShapeType="1"/>
          </p:cNvSpPr>
          <p:nvPr/>
        </p:nvSpPr>
        <p:spPr bwMode="auto">
          <a:xfrm flipH="1">
            <a:off x="2667000" y="2057400"/>
            <a:ext cx="0" cy="228600"/>
          </a:xfrm>
          <a:prstGeom prst="line">
            <a:avLst/>
          </a:prstGeom>
          <a:noFill/>
          <a:ln w="12700">
            <a:solidFill>
              <a:schemeClr val="tx1"/>
            </a:solidFill>
            <a:round/>
            <a:headEnd/>
            <a:tailEnd type="triangle" w="med" len="med"/>
          </a:ln>
          <a:effectLst/>
        </p:spPr>
        <p:txBody>
          <a:bodyPr/>
          <a:lstStyle/>
          <a:p>
            <a:endParaRPr lang="en-US"/>
          </a:p>
        </p:txBody>
      </p:sp>
      <p:sp>
        <p:nvSpPr>
          <p:cNvPr id="588911" name="Line 111"/>
          <p:cNvSpPr>
            <a:spLocks noChangeShapeType="1"/>
          </p:cNvSpPr>
          <p:nvPr/>
        </p:nvSpPr>
        <p:spPr bwMode="auto">
          <a:xfrm>
            <a:off x="2438400" y="3657600"/>
            <a:ext cx="0" cy="228600"/>
          </a:xfrm>
          <a:prstGeom prst="line">
            <a:avLst/>
          </a:prstGeom>
          <a:noFill/>
          <a:ln w="12700">
            <a:solidFill>
              <a:schemeClr val="tx1"/>
            </a:solidFill>
            <a:round/>
            <a:headEnd/>
            <a:tailEnd/>
          </a:ln>
          <a:effectLst/>
        </p:spPr>
        <p:txBody>
          <a:bodyPr/>
          <a:lstStyle/>
          <a:p>
            <a:endParaRPr lang="en-US"/>
          </a:p>
        </p:txBody>
      </p:sp>
      <p:sp>
        <p:nvSpPr>
          <p:cNvPr id="588912" name="Line 112"/>
          <p:cNvSpPr>
            <a:spLocks noChangeShapeType="1"/>
          </p:cNvSpPr>
          <p:nvPr/>
        </p:nvSpPr>
        <p:spPr bwMode="auto">
          <a:xfrm>
            <a:off x="2438400" y="3886200"/>
            <a:ext cx="228600" cy="0"/>
          </a:xfrm>
          <a:prstGeom prst="line">
            <a:avLst/>
          </a:prstGeom>
          <a:noFill/>
          <a:ln w="12700">
            <a:solidFill>
              <a:schemeClr val="tx1"/>
            </a:solidFill>
            <a:round/>
            <a:headEnd/>
            <a:tailEnd/>
          </a:ln>
          <a:effectLst/>
        </p:spPr>
        <p:txBody>
          <a:bodyPr/>
          <a:lstStyle/>
          <a:p>
            <a:endParaRPr lang="en-US"/>
          </a:p>
        </p:txBody>
      </p:sp>
      <p:sp>
        <p:nvSpPr>
          <p:cNvPr id="588913" name="Line 113"/>
          <p:cNvSpPr>
            <a:spLocks noChangeShapeType="1"/>
          </p:cNvSpPr>
          <p:nvPr/>
        </p:nvSpPr>
        <p:spPr bwMode="auto">
          <a:xfrm flipH="1">
            <a:off x="2667000" y="3886200"/>
            <a:ext cx="0" cy="304800"/>
          </a:xfrm>
          <a:prstGeom prst="line">
            <a:avLst/>
          </a:prstGeom>
          <a:noFill/>
          <a:ln w="12700">
            <a:solidFill>
              <a:schemeClr val="tx1"/>
            </a:solidFill>
            <a:round/>
            <a:headEnd/>
            <a:tailEnd type="triangle" w="med" len="med"/>
          </a:ln>
          <a:effectLst/>
        </p:spPr>
        <p:txBody>
          <a:bodyPr/>
          <a:lstStyle/>
          <a:p>
            <a:endParaRPr lang="en-US"/>
          </a:p>
        </p:txBody>
      </p:sp>
      <p:sp>
        <p:nvSpPr>
          <p:cNvPr id="588914" name="Rectangle 114"/>
          <p:cNvSpPr>
            <a:spLocks noChangeArrowheads="1"/>
          </p:cNvSpPr>
          <p:nvPr/>
        </p:nvSpPr>
        <p:spPr bwMode="auto">
          <a:xfrm>
            <a:off x="2286000" y="5486400"/>
            <a:ext cx="311150" cy="314325"/>
          </a:xfrm>
          <a:prstGeom prst="rect">
            <a:avLst/>
          </a:prstGeom>
          <a:noFill/>
          <a:ln w="19050">
            <a:solidFill>
              <a:schemeClr val="tx1"/>
            </a:solidFill>
            <a:miter lim="800000"/>
            <a:headEnd/>
            <a:tailEnd/>
          </a:ln>
          <a:effectLst/>
        </p:spPr>
        <p:txBody>
          <a:bodyPr wrap="none" anchor="ctr"/>
          <a:lstStyle/>
          <a:p>
            <a:endParaRPr lang="en-US"/>
          </a:p>
        </p:txBody>
      </p:sp>
      <p:sp>
        <p:nvSpPr>
          <p:cNvPr id="588915" name="Text Box 115"/>
          <p:cNvSpPr txBox="1">
            <a:spLocks noChangeArrowheads="1"/>
          </p:cNvSpPr>
          <p:nvPr/>
        </p:nvSpPr>
        <p:spPr bwMode="auto">
          <a:xfrm>
            <a:off x="2362200" y="5486400"/>
            <a:ext cx="217488" cy="274638"/>
          </a:xfrm>
          <a:prstGeom prst="rect">
            <a:avLst/>
          </a:prstGeom>
          <a:noFill/>
          <a:ln w="12700">
            <a:noFill/>
            <a:miter lim="800000"/>
            <a:headEnd/>
            <a:tailEnd/>
          </a:ln>
          <a:effectLst/>
        </p:spPr>
        <p:txBody>
          <a:bodyPr>
            <a:spAutoFit/>
          </a:bodyPr>
          <a:lstStyle/>
          <a:p>
            <a:r>
              <a:rPr lang="en-US" sz="1200">
                <a:solidFill>
                  <a:schemeClr val="tx1"/>
                </a:solidFill>
              </a:rPr>
              <a:t>+</a:t>
            </a:r>
            <a:endParaRPr lang="en-US" sz="1200"/>
          </a:p>
        </p:txBody>
      </p:sp>
      <p:sp>
        <p:nvSpPr>
          <p:cNvPr id="588916" name="Line 116"/>
          <p:cNvSpPr>
            <a:spLocks noChangeShapeType="1"/>
          </p:cNvSpPr>
          <p:nvPr/>
        </p:nvSpPr>
        <p:spPr bwMode="auto">
          <a:xfrm>
            <a:off x="2438400" y="5410200"/>
            <a:ext cx="0" cy="104775"/>
          </a:xfrm>
          <a:prstGeom prst="line">
            <a:avLst/>
          </a:prstGeom>
          <a:noFill/>
          <a:ln w="12700">
            <a:solidFill>
              <a:schemeClr val="tx1"/>
            </a:solidFill>
            <a:round/>
            <a:headEnd/>
            <a:tailEnd/>
          </a:ln>
          <a:effectLst/>
        </p:spPr>
        <p:txBody>
          <a:bodyPr wrap="none" anchor="ctr"/>
          <a:lstStyle/>
          <a:p>
            <a:endParaRPr lang="en-US"/>
          </a:p>
        </p:txBody>
      </p:sp>
      <p:sp>
        <p:nvSpPr>
          <p:cNvPr id="588917" name="Text Box 117"/>
          <p:cNvSpPr txBox="1">
            <a:spLocks noChangeArrowheads="1"/>
          </p:cNvSpPr>
          <p:nvPr/>
        </p:nvSpPr>
        <p:spPr bwMode="auto">
          <a:xfrm>
            <a:off x="914400" y="4495800"/>
            <a:ext cx="504825" cy="366713"/>
          </a:xfrm>
          <a:prstGeom prst="rect">
            <a:avLst/>
          </a:prstGeom>
          <a:noFill/>
          <a:ln w="12700">
            <a:noFill/>
            <a:miter lim="800000"/>
            <a:headEnd/>
            <a:tailEnd/>
          </a:ln>
          <a:effectLst/>
        </p:spPr>
        <p:txBody>
          <a:bodyPr wrap="none">
            <a:spAutoFit/>
          </a:bodyPr>
          <a:lstStyle/>
          <a:p>
            <a:r>
              <a:rPr lang="en-US">
                <a:solidFill>
                  <a:schemeClr val="tx1"/>
                </a:solidFill>
              </a:rPr>
              <a:t>A</a:t>
            </a:r>
            <a:r>
              <a:rPr lang="en-US" baseline="-25000">
                <a:solidFill>
                  <a:schemeClr val="tx1"/>
                </a:solidFill>
              </a:rPr>
              <a:t>31</a:t>
            </a:r>
          </a:p>
        </p:txBody>
      </p:sp>
      <p:sp>
        <p:nvSpPr>
          <p:cNvPr id="588918" name="Text Box 118"/>
          <p:cNvSpPr txBox="1">
            <a:spLocks noChangeArrowheads="1"/>
          </p:cNvSpPr>
          <p:nvPr/>
        </p:nvSpPr>
        <p:spPr bwMode="auto">
          <a:xfrm>
            <a:off x="914400" y="5562600"/>
            <a:ext cx="504825" cy="366713"/>
          </a:xfrm>
          <a:prstGeom prst="rect">
            <a:avLst/>
          </a:prstGeom>
          <a:noFill/>
          <a:ln w="12700">
            <a:noFill/>
            <a:miter lim="800000"/>
            <a:headEnd/>
            <a:tailEnd/>
          </a:ln>
          <a:effectLst/>
        </p:spPr>
        <p:txBody>
          <a:bodyPr wrap="none">
            <a:spAutoFit/>
          </a:bodyPr>
          <a:lstStyle/>
          <a:p>
            <a:r>
              <a:rPr lang="en-US">
                <a:solidFill>
                  <a:schemeClr val="tx1"/>
                </a:solidFill>
              </a:rPr>
              <a:t>B</a:t>
            </a:r>
            <a:r>
              <a:rPr lang="en-US" baseline="-25000">
                <a:solidFill>
                  <a:schemeClr val="tx1"/>
                </a:solidFill>
              </a:rPr>
              <a:t>31</a:t>
            </a:r>
          </a:p>
        </p:txBody>
      </p:sp>
      <p:sp>
        <p:nvSpPr>
          <p:cNvPr id="588919" name="Text Box 119"/>
          <p:cNvSpPr txBox="1">
            <a:spLocks noChangeArrowheads="1"/>
          </p:cNvSpPr>
          <p:nvPr/>
        </p:nvSpPr>
        <p:spPr bwMode="auto">
          <a:xfrm>
            <a:off x="3124200" y="5257800"/>
            <a:ext cx="911225" cy="366713"/>
          </a:xfrm>
          <a:prstGeom prst="rect">
            <a:avLst/>
          </a:prstGeom>
          <a:noFill/>
          <a:ln w="12700">
            <a:noFill/>
            <a:miter lim="800000"/>
            <a:headEnd/>
            <a:tailEnd/>
          </a:ln>
          <a:effectLst/>
        </p:spPr>
        <p:txBody>
          <a:bodyPr wrap="none">
            <a:spAutoFit/>
          </a:bodyPr>
          <a:lstStyle/>
          <a:p>
            <a:r>
              <a:rPr lang="en-US">
                <a:solidFill>
                  <a:schemeClr val="tx1"/>
                </a:solidFill>
              </a:rPr>
              <a:t>result</a:t>
            </a:r>
            <a:r>
              <a:rPr lang="en-US" baseline="-25000">
                <a:solidFill>
                  <a:schemeClr val="tx1"/>
                </a:solidFill>
              </a:rPr>
              <a:t>31</a:t>
            </a:r>
          </a:p>
        </p:txBody>
      </p:sp>
      <p:sp>
        <p:nvSpPr>
          <p:cNvPr id="588920" name="Line 120"/>
          <p:cNvSpPr>
            <a:spLocks noChangeShapeType="1"/>
          </p:cNvSpPr>
          <p:nvPr/>
        </p:nvSpPr>
        <p:spPr bwMode="auto">
          <a:xfrm>
            <a:off x="2171700" y="5594350"/>
            <a:ext cx="125413" cy="0"/>
          </a:xfrm>
          <a:prstGeom prst="line">
            <a:avLst/>
          </a:prstGeom>
          <a:noFill/>
          <a:ln w="12700">
            <a:solidFill>
              <a:schemeClr val="tx1"/>
            </a:solidFill>
            <a:round/>
            <a:headEnd/>
            <a:tailEnd/>
          </a:ln>
          <a:effectLst/>
        </p:spPr>
        <p:txBody>
          <a:bodyPr wrap="none" anchor="ctr"/>
          <a:lstStyle/>
          <a:p>
            <a:endParaRPr lang="en-US"/>
          </a:p>
        </p:txBody>
      </p:sp>
      <p:sp>
        <p:nvSpPr>
          <p:cNvPr id="588921" name="AutoShape 121"/>
          <p:cNvSpPr>
            <a:spLocks noChangeArrowheads="1"/>
          </p:cNvSpPr>
          <p:nvPr/>
        </p:nvSpPr>
        <p:spPr bwMode="auto">
          <a:xfrm flipH="1">
            <a:off x="2328863" y="4795838"/>
            <a:ext cx="185737" cy="173037"/>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588922" name="AutoShape 122"/>
          <p:cNvSpPr>
            <a:spLocks noChangeArrowheads="1"/>
          </p:cNvSpPr>
          <p:nvPr/>
        </p:nvSpPr>
        <p:spPr bwMode="auto">
          <a:xfrm>
            <a:off x="2328863" y="4586288"/>
            <a:ext cx="185737" cy="174625"/>
          </a:xfrm>
          <a:prstGeom prst="flowChartDelay">
            <a:avLst/>
          </a:prstGeom>
          <a:noFill/>
          <a:ln w="12700">
            <a:solidFill>
              <a:schemeClr val="tx1"/>
            </a:solidFill>
            <a:miter lim="800000"/>
            <a:headEnd/>
            <a:tailEnd/>
          </a:ln>
          <a:effectLst/>
        </p:spPr>
        <p:txBody>
          <a:bodyPr wrap="none" anchor="ctr"/>
          <a:lstStyle/>
          <a:p>
            <a:endParaRPr lang="en-US"/>
          </a:p>
        </p:txBody>
      </p:sp>
      <p:grpSp>
        <p:nvGrpSpPr>
          <p:cNvPr id="8" name="Group 123"/>
          <p:cNvGrpSpPr>
            <a:grpSpLocks/>
          </p:cNvGrpSpPr>
          <p:nvPr/>
        </p:nvGrpSpPr>
        <p:grpSpPr bwMode="auto">
          <a:xfrm>
            <a:off x="2328863" y="5003800"/>
            <a:ext cx="185737" cy="174625"/>
            <a:chOff x="3696" y="3456"/>
            <a:chExt cx="336" cy="240"/>
          </a:xfrm>
        </p:grpSpPr>
        <p:sp>
          <p:nvSpPr>
            <p:cNvPr id="588924" name="AutoShape 124"/>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925" name="AutoShape 125"/>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grpSp>
        <p:nvGrpSpPr>
          <p:cNvPr id="9" name="Group 126"/>
          <p:cNvGrpSpPr>
            <a:grpSpLocks/>
          </p:cNvGrpSpPr>
          <p:nvPr/>
        </p:nvGrpSpPr>
        <p:grpSpPr bwMode="auto">
          <a:xfrm>
            <a:off x="2328863" y="5211763"/>
            <a:ext cx="185737" cy="173037"/>
            <a:chOff x="2688" y="2208"/>
            <a:chExt cx="288" cy="240"/>
          </a:xfrm>
        </p:grpSpPr>
        <p:sp>
          <p:nvSpPr>
            <p:cNvPr id="588927" name="AutoShape 127"/>
            <p:cNvSpPr>
              <a:spLocks noChangeArrowheads="1"/>
            </p:cNvSpPr>
            <p:nvPr/>
          </p:nvSpPr>
          <p:spPr bwMode="auto">
            <a:xfrm flipH="1">
              <a:off x="2688" y="2208"/>
              <a:ext cx="240" cy="240"/>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588928" name="Oval 128"/>
            <p:cNvSpPr>
              <a:spLocks noChangeArrowheads="1"/>
            </p:cNvSpPr>
            <p:nvPr/>
          </p:nvSpPr>
          <p:spPr bwMode="auto">
            <a:xfrm>
              <a:off x="2928" y="2304"/>
              <a:ext cx="48" cy="48"/>
            </a:xfrm>
            <a:prstGeom prst="ellipse">
              <a:avLst/>
            </a:prstGeom>
            <a:noFill/>
            <a:ln w="12700">
              <a:solidFill>
                <a:schemeClr val="tx1"/>
              </a:solidFill>
              <a:round/>
              <a:headEnd/>
              <a:tailEnd/>
            </a:ln>
            <a:effectLst/>
          </p:spPr>
          <p:txBody>
            <a:bodyPr wrap="none" anchor="ctr"/>
            <a:lstStyle/>
            <a:p>
              <a:endParaRPr lang="en-US"/>
            </a:p>
          </p:txBody>
        </p:sp>
      </p:grpSp>
      <p:grpSp>
        <p:nvGrpSpPr>
          <p:cNvPr id="10" name="Group 129"/>
          <p:cNvGrpSpPr>
            <a:grpSpLocks/>
          </p:cNvGrpSpPr>
          <p:nvPr/>
        </p:nvGrpSpPr>
        <p:grpSpPr bwMode="auto">
          <a:xfrm>
            <a:off x="1798638" y="5697538"/>
            <a:ext cx="187325" cy="173037"/>
            <a:chOff x="3696" y="3456"/>
            <a:chExt cx="336" cy="240"/>
          </a:xfrm>
        </p:grpSpPr>
        <p:sp>
          <p:nvSpPr>
            <p:cNvPr id="588930" name="AutoShape 130"/>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931" name="AutoShape 131"/>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sp>
        <p:nvSpPr>
          <p:cNvPr id="588932" name="Line 132"/>
          <p:cNvSpPr>
            <a:spLocks noChangeShapeType="1"/>
          </p:cNvSpPr>
          <p:nvPr/>
        </p:nvSpPr>
        <p:spPr bwMode="auto">
          <a:xfrm>
            <a:off x="1985963" y="5767388"/>
            <a:ext cx="311150" cy="0"/>
          </a:xfrm>
          <a:prstGeom prst="line">
            <a:avLst/>
          </a:prstGeom>
          <a:noFill/>
          <a:ln w="12700">
            <a:solidFill>
              <a:schemeClr val="tx1"/>
            </a:solidFill>
            <a:round/>
            <a:headEnd/>
            <a:tailEnd/>
          </a:ln>
          <a:effectLst/>
        </p:spPr>
        <p:txBody>
          <a:bodyPr/>
          <a:lstStyle/>
          <a:p>
            <a:endParaRPr lang="en-US"/>
          </a:p>
        </p:txBody>
      </p:sp>
      <p:sp>
        <p:nvSpPr>
          <p:cNvPr id="588933" name="Line 133"/>
          <p:cNvSpPr>
            <a:spLocks noChangeShapeType="1"/>
          </p:cNvSpPr>
          <p:nvPr/>
        </p:nvSpPr>
        <p:spPr bwMode="auto">
          <a:xfrm>
            <a:off x="2514600" y="4691063"/>
            <a:ext cx="373063" cy="0"/>
          </a:xfrm>
          <a:prstGeom prst="line">
            <a:avLst/>
          </a:prstGeom>
          <a:noFill/>
          <a:ln w="12700">
            <a:solidFill>
              <a:schemeClr val="tx1"/>
            </a:solidFill>
            <a:round/>
            <a:headEnd/>
            <a:tailEnd/>
          </a:ln>
          <a:effectLst/>
        </p:spPr>
        <p:txBody>
          <a:bodyPr/>
          <a:lstStyle/>
          <a:p>
            <a:endParaRPr lang="en-US"/>
          </a:p>
        </p:txBody>
      </p:sp>
      <p:sp>
        <p:nvSpPr>
          <p:cNvPr id="588934" name="AutoShape 134"/>
          <p:cNvSpPr>
            <a:spLocks noChangeArrowheads="1"/>
          </p:cNvSpPr>
          <p:nvPr/>
        </p:nvSpPr>
        <p:spPr bwMode="auto">
          <a:xfrm rot="-5400000">
            <a:off x="2198688" y="5240338"/>
            <a:ext cx="1563687" cy="185737"/>
          </a:xfrm>
          <a:prstGeom prst="flowChartManualOperation">
            <a:avLst/>
          </a:prstGeom>
          <a:noFill/>
          <a:ln w="12700">
            <a:solidFill>
              <a:schemeClr val="tx1"/>
            </a:solidFill>
            <a:miter lim="800000"/>
            <a:headEnd/>
            <a:tailEnd/>
          </a:ln>
          <a:effectLst/>
        </p:spPr>
        <p:txBody>
          <a:bodyPr wrap="none" anchor="ctr"/>
          <a:lstStyle/>
          <a:p>
            <a:endParaRPr lang="en-US"/>
          </a:p>
        </p:txBody>
      </p:sp>
      <p:sp>
        <p:nvSpPr>
          <p:cNvPr id="588935" name="Line 135"/>
          <p:cNvSpPr>
            <a:spLocks noChangeShapeType="1"/>
          </p:cNvSpPr>
          <p:nvPr/>
        </p:nvSpPr>
        <p:spPr bwMode="auto">
          <a:xfrm>
            <a:off x="2590800" y="5638800"/>
            <a:ext cx="279400" cy="0"/>
          </a:xfrm>
          <a:prstGeom prst="line">
            <a:avLst/>
          </a:prstGeom>
          <a:noFill/>
          <a:ln w="12700">
            <a:solidFill>
              <a:schemeClr val="tx1"/>
            </a:solidFill>
            <a:round/>
            <a:headEnd/>
            <a:tailEnd/>
          </a:ln>
          <a:effectLst/>
        </p:spPr>
        <p:txBody>
          <a:bodyPr/>
          <a:lstStyle/>
          <a:p>
            <a:endParaRPr lang="en-US"/>
          </a:p>
        </p:txBody>
      </p:sp>
      <p:sp>
        <p:nvSpPr>
          <p:cNvPr id="588936" name="Line 136"/>
          <p:cNvSpPr>
            <a:spLocks noChangeShapeType="1"/>
          </p:cNvSpPr>
          <p:nvPr/>
        </p:nvSpPr>
        <p:spPr bwMode="auto">
          <a:xfrm>
            <a:off x="3073400" y="5281613"/>
            <a:ext cx="187325" cy="0"/>
          </a:xfrm>
          <a:prstGeom prst="line">
            <a:avLst/>
          </a:prstGeom>
          <a:noFill/>
          <a:ln w="12700">
            <a:solidFill>
              <a:schemeClr val="tx1"/>
            </a:solidFill>
            <a:round/>
            <a:headEnd/>
            <a:tailEnd type="triangle" w="med" len="med"/>
          </a:ln>
          <a:effectLst/>
        </p:spPr>
        <p:txBody>
          <a:bodyPr/>
          <a:lstStyle/>
          <a:p>
            <a:endParaRPr lang="en-US"/>
          </a:p>
        </p:txBody>
      </p:sp>
      <p:sp>
        <p:nvSpPr>
          <p:cNvPr id="588937" name="Line 137"/>
          <p:cNvSpPr>
            <a:spLocks noChangeShapeType="1"/>
          </p:cNvSpPr>
          <p:nvPr/>
        </p:nvSpPr>
        <p:spPr bwMode="auto">
          <a:xfrm>
            <a:off x="2638425" y="4378325"/>
            <a:ext cx="0" cy="1041400"/>
          </a:xfrm>
          <a:prstGeom prst="line">
            <a:avLst/>
          </a:prstGeom>
          <a:noFill/>
          <a:ln w="12700">
            <a:solidFill>
              <a:schemeClr val="tx1"/>
            </a:solidFill>
            <a:round/>
            <a:headEnd/>
            <a:tailEnd/>
          </a:ln>
          <a:effectLst/>
        </p:spPr>
        <p:txBody>
          <a:bodyPr/>
          <a:lstStyle/>
          <a:p>
            <a:endParaRPr lang="en-US"/>
          </a:p>
        </p:txBody>
      </p:sp>
      <p:sp>
        <p:nvSpPr>
          <p:cNvPr id="588938" name="Line 138"/>
          <p:cNvSpPr>
            <a:spLocks noChangeShapeType="1"/>
          </p:cNvSpPr>
          <p:nvPr/>
        </p:nvSpPr>
        <p:spPr bwMode="auto">
          <a:xfrm>
            <a:off x="2514600" y="5316538"/>
            <a:ext cx="373063" cy="0"/>
          </a:xfrm>
          <a:prstGeom prst="line">
            <a:avLst/>
          </a:prstGeom>
          <a:noFill/>
          <a:ln w="12700">
            <a:solidFill>
              <a:schemeClr val="tx1"/>
            </a:solidFill>
            <a:round/>
            <a:headEnd/>
            <a:tailEnd/>
          </a:ln>
          <a:effectLst/>
        </p:spPr>
        <p:txBody>
          <a:bodyPr/>
          <a:lstStyle/>
          <a:p>
            <a:endParaRPr lang="en-US"/>
          </a:p>
        </p:txBody>
      </p:sp>
      <p:sp>
        <p:nvSpPr>
          <p:cNvPr id="588939" name="Line 139"/>
          <p:cNvSpPr>
            <a:spLocks noChangeShapeType="1"/>
          </p:cNvSpPr>
          <p:nvPr/>
        </p:nvSpPr>
        <p:spPr bwMode="auto">
          <a:xfrm>
            <a:off x="2514600" y="5106988"/>
            <a:ext cx="373063" cy="0"/>
          </a:xfrm>
          <a:prstGeom prst="line">
            <a:avLst/>
          </a:prstGeom>
          <a:noFill/>
          <a:ln w="12700">
            <a:solidFill>
              <a:schemeClr val="tx1"/>
            </a:solidFill>
            <a:round/>
            <a:headEnd/>
            <a:tailEnd/>
          </a:ln>
          <a:effectLst/>
        </p:spPr>
        <p:txBody>
          <a:bodyPr/>
          <a:lstStyle/>
          <a:p>
            <a:endParaRPr lang="en-US"/>
          </a:p>
        </p:txBody>
      </p:sp>
      <p:sp>
        <p:nvSpPr>
          <p:cNvPr id="588940" name="Line 140"/>
          <p:cNvSpPr>
            <a:spLocks noChangeShapeType="1"/>
          </p:cNvSpPr>
          <p:nvPr/>
        </p:nvSpPr>
        <p:spPr bwMode="auto">
          <a:xfrm>
            <a:off x="2514600" y="4899025"/>
            <a:ext cx="373063" cy="0"/>
          </a:xfrm>
          <a:prstGeom prst="line">
            <a:avLst/>
          </a:prstGeom>
          <a:noFill/>
          <a:ln w="12700">
            <a:solidFill>
              <a:schemeClr val="tx1"/>
            </a:solidFill>
            <a:round/>
            <a:headEnd/>
            <a:tailEnd/>
          </a:ln>
          <a:effectLst/>
        </p:spPr>
        <p:txBody>
          <a:bodyPr/>
          <a:lstStyle/>
          <a:p>
            <a:endParaRPr lang="en-US"/>
          </a:p>
        </p:txBody>
      </p:sp>
      <p:sp>
        <p:nvSpPr>
          <p:cNvPr id="588941" name="Line 141"/>
          <p:cNvSpPr>
            <a:spLocks noChangeShapeType="1"/>
          </p:cNvSpPr>
          <p:nvPr/>
        </p:nvSpPr>
        <p:spPr bwMode="auto">
          <a:xfrm>
            <a:off x="1674813" y="5838825"/>
            <a:ext cx="123825" cy="0"/>
          </a:xfrm>
          <a:prstGeom prst="line">
            <a:avLst/>
          </a:prstGeom>
          <a:noFill/>
          <a:ln w="12700">
            <a:solidFill>
              <a:schemeClr val="tx1"/>
            </a:solidFill>
            <a:round/>
            <a:headEnd/>
            <a:tailEnd/>
          </a:ln>
          <a:effectLst/>
        </p:spPr>
        <p:txBody>
          <a:bodyPr/>
          <a:lstStyle/>
          <a:p>
            <a:endParaRPr lang="en-US"/>
          </a:p>
        </p:txBody>
      </p:sp>
      <p:sp>
        <p:nvSpPr>
          <p:cNvPr id="588942" name="Line 142"/>
          <p:cNvSpPr>
            <a:spLocks noChangeShapeType="1"/>
          </p:cNvSpPr>
          <p:nvPr/>
        </p:nvSpPr>
        <p:spPr bwMode="auto">
          <a:xfrm>
            <a:off x="1333500" y="5732463"/>
            <a:ext cx="465138" cy="0"/>
          </a:xfrm>
          <a:prstGeom prst="line">
            <a:avLst/>
          </a:prstGeom>
          <a:noFill/>
          <a:ln w="12700">
            <a:solidFill>
              <a:schemeClr val="tx1"/>
            </a:solidFill>
            <a:round/>
            <a:headEnd/>
            <a:tailEnd/>
          </a:ln>
          <a:effectLst/>
        </p:spPr>
        <p:txBody>
          <a:bodyPr/>
          <a:lstStyle/>
          <a:p>
            <a:endParaRPr lang="en-US"/>
          </a:p>
        </p:txBody>
      </p:sp>
      <p:sp>
        <p:nvSpPr>
          <p:cNvPr id="588943" name="Line 143"/>
          <p:cNvSpPr>
            <a:spLocks noChangeShapeType="1"/>
          </p:cNvSpPr>
          <p:nvPr/>
        </p:nvSpPr>
        <p:spPr bwMode="auto">
          <a:xfrm>
            <a:off x="1333500" y="4622800"/>
            <a:ext cx="995363" cy="0"/>
          </a:xfrm>
          <a:prstGeom prst="line">
            <a:avLst/>
          </a:prstGeom>
          <a:noFill/>
          <a:ln w="12700">
            <a:solidFill>
              <a:schemeClr val="tx1"/>
            </a:solidFill>
            <a:round/>
            <a:headEnd/>
            <a:tailEnd/>
          </a:ln>
          <a:effectLst/>
        </p:spPr>
        <p:txBody>
          <a:bodyPr/>
          <a:lstStyle/>
          <a:p>
            <a:endParaRPr lang="en-US"/>
          </a:p>
        </p:txBody>
      </p:sp>
      <p:sp>
        <p:nvSpPr>
          <p:cNvPr id="588944" name="Line 144"/>
          <p:cNvSpPr>
            <a:spLocks noChangeShapeType="1"/>
          </p:cNvSpPr>
          <p:nvPr/>
        </p:nvSpPr>
        <p:spPr bwMode="auto">
          <a:xfrm>
            <a:off x="2171700" y="5246688"/>
            <a:ext cx="157163" cy="0"/>
          </a:xfrm>
          <a:prstGeom prst="line">
            <a:avLst/>
          </a:prstGeom>
          <a:noFill/>
          <a:ln w="12700">
            <a:solidFill>
              <a:schemeClr val="tx1"/>
            </a:solidFill>
            <a:round/>
            <a:headEnd/>
            <a:tailEnd/>
          </a:ln>
          <a:effectLst/>
        </p:spPr>
        <p:txBody>
          <a:bodyPr/>
          <a:lstStyle/>
          <a:p>
            <a:endParaRPr lang="en-US"/>
          </a:p>
        </p:txBody>
      </p:sp>
      <p:sp>
        <p:nvSpPr>
          <p:cNvPr id="588945" name="Line 145"/>
          <p:cNvSpPr>
            <a:spLocks noChangeShapeType="1"/>
          </p:cNvSpPr>
          <p:nvPr/>
        </p:nvSpPr>
        <p:spPr bwMode="auto">
          <a:xfrm>
            <a:off x="2171700" y="5037138"/>
            <a:ext cx="157163" cy="0"/>
          </a:xfrm>
          <a:prstGeom prst="line">
            <a:avLst/>
          </a:prstGeom>
          <a:noFill/>
          <a:ln w="12700">
            <a:solidFill>
              <a:schemeClr val="tx1"/>
            </a:solidFill>
            <a:round/>
            <a:headEnd/>
            <a:tailEnd/>
          </a:ln>
          <a:effectLst/>
        </p:spPr>
        <p:txBody>
          <a:bodyPr/>
          <a:lstStyle/>
          <a:p>
            <a:endParaRPr lang="en-US"/>
          </a:p>
        </p:txBody>
      </p:sp>
      <p:sp>
        <p:nvSpPr>
          <p:cNvPr id="588946" name="Line 146"/>
          <p:cNvSpPr>
            <a:spLocks noChangeShapeType="1"/>
          </p:cNvSpPr>
          <p:nvPr/>
        </p:nvSpPr>
        <p:spPr bwMode="auto">
          <a:xfrm>
            <a:off x="2171700" y="4829175"/>
            <a:ext cx="157163" cy="0"/>
          </a:xfrm>
          <a:prstGeom prst="line">
            <a:avLst/>
          </a:prstGeom>
          <a:noFill/>
          <a:ln w="12700">
            <a:solidFill>
              <a:schemeClr val="tx1"/>
            </a:solidFill>
            <a:round/>
            <a:headEnd/>
            <a:tailEnd/>
          </a:ln>
          <a:effectLst/>
        </p:spPr>
        <p:txBody>
          <a:bodyPr/>
          <a:lstStyle/>
          <a:p>
            <a:endParaRPr lang="en-US"/>
          </a:p>
        </p:txBody>
      </p:sp>
      <p:sp>
        <p:nvSpPr>
          <p:cNvPr id="588947" name="Line 147"/>
          <p:cNvSpPr>
            <a:spLocks noChangeShapeType="1"/>
          </p:cNvSpPr>
          <p:nvPr/>
        </p:nvSpPr>
        <p:spPr bwMode="auto">
          <a:xfrm>
            <a:off x="2171700" y="4622800"/>
            <a:ext cx="0" cy="971550"/>
          </a:xfrm>
          <a:prstGeom prst="line">
            <a:avLst/>
          </a:prstGeom>
          <a:noFill/>
          <a:ln w="12700">
            <a:solidFill>
              <a:schemeClr val="tx1"/>
            </a:solidFill>
            <a:round/>
            <a:headEnd/>
            <a:tailEnd/>
          </a:ln>
          <a:effectLst/>
        </p:spPr>
        <p:txBody>
          <a:bodyPr/>
          <a:lstStyle/>
          <a:p>
            <a:endParaRPr lang="en-US"/>
          </a:p>
        </p:txBody>
      </p:sp>
      <p:sp>
        <p:nvSpPr>
          <p:cNvPr id="588949" name="Line 149"/>
          <p:cNvSpPr>
            <a:spLocks noChangeShapeType="1"/>
          </p:cNvSpPr>
          <p:nvPr/>
        </p:nvSpPr>
        <p:spPr bwMode="auto">
          <a:xfrm>
            <a:off x="2078038" y="4724400"/>
            <a:ext cx="250825" cy="0"/>
          </a:xfrm>
          <a:prstGeom prst="line">
            <a:avLst/>
          </a:prstGeom>
          <a:noFill/>
          <a:ln w="12700">
            <a:solidFill>
              <a:schemeClr val="tx1"/>
            </a:solidFill>
            <a:round/>
            <a:headEnd/>
            <a:tailEnd/>
          </a:ln>
          <a:effectLst/>
        </p:spPr>
        <p:txBody>
          <a:bodyPr/>
          <a:lstStyle/>
          <a:p>
            <a:endParaRPr lang="en-US"/>
          </a:p>
        </p:txBody>
      </p:sp>
      <p:sp>
        <p:nvSpPr>
          <p:cNvPr id="588950" name="Line 150"/>
          <p:cNvSpPr>
            <a:spLocks noChangeShapeType="1"/>
          </p:cNvSpPr>
          <p:nvPr/>
        </p:nvSpPr>
        <p:spPr bwMode="auto">
          <a:xfrm>
            <a:off x="2078038" y="4933950"/>
            <a:ext cx="250825" cy="0"/>
          </a:xfrm>
          <a:prstGeom prst="line">
            <a:avLst/>
          </a:prstGeom>
          <a:noFill/>
          <a:ln w="12700">
            <a:solidFill>
              <a:schemeClr val="tx1"/>
            </a:solidFill>
            <a:round/>
            <a:headEnd/>
            <a:tailEnd/>
          </a:ln>
          <a:effectLst/>
        </p:spPr>
        <p:txBody>
          <a:bodyPr/>
          <a:lstStyle/>
          <a:p>
            <a:endParaRPr lang="en-US"/>
          </a:p>
        </p:txBody>
      </p:sp>
      <p:sp>
        <p:nvSpPr>
          <p:cNvPr id="588951" name="Line 151"/>
          <p:cNvSpPr>
            <a:spLocks noChangeShapeType="1"/>
          </p:cNvSpPr>
          <p:nvPr/>
        </p:nvSpPr>
        <p:spPr bwMode="auto">
          <a:xfrm>
            <a:off x="2078038" y="5141913"/>
            <a:ext cx="250825" cy="0"/>
          </a:xfrm>
          <a:prstGeom prst="line">
            <a:avLst/>
          </a:prstGeom>
          <a:noFill/>
          <a:ln w="12700">
            <a:solidFill>
              <a:schemeClr val="tx1"/>
            </a:solidFill>
            <a:round/>
            <a:headEnd/>
            <a:tailEnd/>
          </a:ln>
          <a:effectLst/>
        </p:spPr>
        <p:txBody>
          <a:bodyPr/>
          <a:lstStyle/>
          <a:p>
            <a:endParaRPr lang="en-US"/>
          </a:p>
        </p:txBody>
      </p:sp>
      <p:sp>
        <p:nvSpPr>
          <p:cNvPr id="588952" name="Line 152"/>
          <p:cNvSpPr>
            <a:spLocks noChangeShapeType="1"/>
          </p:cNvSpPr>
          <p:nvPr/>
        </p:nvSpPr>
        <p:spPr bwMode="auto">
          <a:xfrm>
            <a:off x="2078038" y="5349875"/>
            <a:ext cx="250825" cy="0"/>
          </a:xfrm>
          <a:prstGeom prst="line">
            <a:avLst/>
          </a:prstGeom>
          <a:noFill/>
          <a:ln w="12700">
            <a:solidFill>
              <a:schemeClr val="tx1"/>
            </a:solidFill>
            <a:round/>
            <a:headEnd/>
            <a:tailEnd/>
          </a:ln>
          <a:effectLst/>
        </p:spPr>
        <p:txBody>
          <a:bodyPr/>
          <a:lstStyle/>
          <a:p>
            <a:endParaRPr lang="en-US"/>
          </a:p>
        </p:txBody>
      </p:sp>
      <p:sp>
        <p:nvSpPr>
          <p:cNvPr id="588953" name="Rectangle 153"/>
          <p:cNvSpPr>
            <a:spLocks noChangeArrowheads="1"/>
          </p:cNvSpPr>
          <p:nvPr/>
        </p:nvSpPr>
        <p:spPr bwMode="auto">
          <a:xfrm>
            <a:off x="1457325" y="4481513"/>
            <a:ext cx="1679575" cy="1919287"/>
          </a:xfrm>
          <a:prstGeom prst="rect">
            <a:avLst/>
          </a:prstGeom>
          <a:noFill/>
          <a:ln w="28575">
            <a:solidFill>
              <a:schemeClr val="accent6"/>
            </a:solidFill>
            <a:miter lim="800000"/>
            <a:headEnd/>
            <a:tailEnd/>
          </a:ln>
          <a:effectLst/>
        </p:spPr>
        <p:txBody>
          <a:bodyPr wrap="none" anchor="ctr"/>
          <a:lstStyle/>
          <a:p>
            <a:endParaRPr lang="en-US"/>
          </a:p>
        </p:txBody>
      </p:sp>
      <p:sp>
        <p:nvSpPr>
          <p:cNvPr id="588954" name="Line 154"/>
          <p:cNvSpPr>
            <a:spLocks noChangeShapeType="1"/>
          </p:cNvSpPr>
          <p:nvPr/>
        </p:nvSpPr>
        <p:spPr bwMode="auto">
          <a:xfrm>
            <a:off x="2638425" y="4343400"/>
            <a:ext cx="0" cy="138113"/>
          </a:xfrm>
          <a:prstGeom prst="line">
            <a:avLst/>
          </a:prstGeom>
          <a:noFill/>
          <a:ln w="12700">
            <a:solidFill>
              <a:schemeClr val="tx1"/>
            </a:solidFill>
            <a:round/>
            <a:headEnd/>
            <a:tailEnd type="triangle" w="med" len="med"/>
          </a:ln>
          <a:effectLst/>
        </p:spPr>
        <p:txBody>
          <a:bodyPr/>
          <a:lstStyle/>
          <a:p>
            <a:endParaRPr lang="en-US"/>
          </a:p>
        </p:txBody>
      </p:sp>
      <p:sp>
        <p:nvSpPr>
          <p:cNvPr id="588955" name="Line 155"/>
          <p:cNvSpPr>
            <a:spLocks noChangeShapeType="1"/>
          </p:cNvSpPr>
          <p:nvPr/>
        </p:nvSpPr>
        <p:spPr bwMode="auto">
          <a:xfrm>
            <a:off x="1674813" y="4343400"/>
            <a:ext cx="0" cy="138113"/>
          </a:xfrm>
          <a:prstGeom prst="line">
            <a:avLst/>
          </a:prstGeom>
          <a:noFill/>
          <a:ln w="12700">
            <a:solidFill>
              <a:schemeClr val="accent1"/>
            </a:solidFill>
            <a:round/>
            <a:headEnd/>
            <a:tailEnd type="triangle" w="med" len="med"/>
          </a:ln>
          <a:effectLst/>
        </p:spPr>
        <p:txBody>
          <a:bodyPr/>
          <a:lstStyle/>
          <a:p>
            <a:endParaRPr lang="en-US"/>
          </a:p>
        </p:txBody>
      </p:sp>
      <p:sp>
        <p:nvSpPr>
          <p:cNvPr id="588956" name="Line 156"/>
          <p:cNvSpPr>
            <a:spLocks noChangeShapeType="1"/>
          </p:cNvSpPr>
          <p:nvPr/>
        </p:nvSpPr>
        <p:spPr bwMode="auto">
          <a:xfrm>
            <a:off x="1333500" y="4622800"/>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957" name="Line 157"/>
          <p:cNvSpPr>
            <a:spLocks noChangeShapeType="1"/>
          </p:cNvSpPr>
          <p:nvPr/>
        </p:nvSpPr>
        <p:spPr bwMode="auto">
          <a:xfrm>
            <a:off x="1333500" y="5732463"/>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958" name="Line 158"/>
          <p:cNvSpPr>
            <a:spLocks noChangeShapeType="1"/>
          </p:cNvSpPr>
          <p:nvPr/>
        </p:nvSpPr>
        <p:spPr bwMode="auto">
          <a:xfrm>
            <a:off x="2981325" y="4343400"/>
            <a:ext cx="0" cy="138113"/>
          </a:xfrm>
          <a:prstGeom prst="line">
            <a:avLst/>
          </a:prstGeom>
          <a:noFill/>
          <a:ln w="12700">
            <a:solidFill>
              <a:schemeClr val="accent1"/>
            </a:solidFill>
            <a:round/>
            <a:headEnd/>
            <a:tailEnd type="triangle" w="med" len="med"/>
          </a:ln>
          <a:effectLst/>
        </p:spPr>
        <p:txBody>
          <a:bodyPr/>
          <a:lstStyle/>
          <a:p>
            <a:endParaRPr lang="en-US"/>
          </a:p>
        </p:txBody>
      </p:sp>
      <p:sp>
        <p:nvSpPr>
          <p:cNvPr id="588959" name="Line 159"/>
          <p:cNvSpPr>
            <a:spLocks noChangeShapeType="1"/>
          </p:cNvSpPr>
          <p:nvPr/>
        </p:nvSpPr>
        <p:spPr bwMode="auto">
          <a:xfrm>
            <a:off x="2981325" y="4446588"/>
            <a:ext cx="0" cy="244475"/>
          </a:xfrm>
          <a:prstGeom prst="line">
            <a:avLst/>
          </a:prstGeom>
          <a:noFill/>
          <a:ln w="12700">
            <a:solidFill>
              <a:schemeClr val="accent1"/>
            </a:solidFill>
            <a:round/>
            <a:headEnd/>
            <a:tailEnd/>
          </a:ln>
          <a:effectLst/>
        </p:spPr>
        <p:txBody>
          <a:bodyPr/>
          <a:lstStyle/>
          <a:p>
            <a:endParaRPr lang="en-US"/>
          </a:p>
        </p:txBody>
      </p:sp>
      <p:sp>
        <p:nvSpPr>
          <p:cNvPr id="588960" name="Line 160"/>
          <p:cNvSpPr>
            <a:spLocks noChangeShapeType="1"/>
          </p:cNvSpPr>
          <p:nvPr/>
        </p:nvSpPr>
        <p:spPr bwMode="auto">
          <a:xfrm>
            <a:off x="1333500" y="5976938"/>
            <a:ext cx="123825" cy="0"/>
          </a:xfrm>
          <a:prstGeom prst="line">
            <a:avLst/>
          </a:prstGeom>
          <a:noFill/>
          <a:ln w="12700">
            <a:solidFill>
              <a:schemeClr val="tx1"/>
            </a:solidFill>
            <a:round/>
            <a:headEnd/>
            <a:tailEnd type="triangle" w="med" len="med"/>
          </a:ln>
          <a:effectLst/>
        </p:spPr>
        <p:txBody>
          <a:bodyPr/>
          <a:lstStyle/>
          <a:p>
            <a:endParaRPr lang="en-US"/>
          </a:p>
        </p:txBody>
      </p:sp>
      <p:sp>
        <p:nvSpPr>
          <p:cNvPr id="588961" name="Line 161"/>
          <p:cNvSpPr>
            <a:spLocks noChangeShapeType="1"/>
          </p:cNvSpPr>
          <p:nvPr/>
        </p:nvSpPr>
        <p:spPr bwMode="auto">
          <a:xfrm>
            <a:off x="1457325" y="5976938"/>
            <a:ext cx="1430338" cy="0"/>
          </a:xfrm>
          <a:prstGeom prst="line">
            <a:avLst/>
          </a:prstGeom>
          <a:noFill/>
          <a:ln w="12700">
            <a:solidFill>
              <a:schemeClr val="tx1"/>
            </a:solidFill>
            <a:round/>
            <a:headEnd/>
            <a:tailEnd/>
          </a:ln>
          <a:effectLst/>
        </p:spPr>
        <p:txBody>
          <a:bodyPr/>
          <a:lstStyle/>
          <a:p>
            <a:endParaRPr lang="en-US"/>
          </a:p>
        </p:txBody>
      </p:sp>
      <p:sp>
        <p:nvSpPr>
          <p:cNvPr id="588962" name="Text Box 162"/>
          <p:cNvSpPr txBox="1">
            <a:spLocks noChangeArrowheads="1"/>
          </p:cNvSpPr>
          <p:nvPr/>
        </p:nvSpPr>
        <p:spPr bwMode="auto">
          <a:xfrm>
            <a:off x="1490663" y="5940425"/>
            <a:ext cx="454025" cy="274638"/>
          </a:xfrm>
          <a:prstGeom prst="rect">
            <a:avLst/>
          </a:prstGeom>
          <a:noFill/>
          <a:ln w="12700">
            <a:noFill/>
            <a:miter lim="800000"/>
            <a:headEnd/>
            <a:tailEnd/>
          </a:ln>
          <a:effectLst/>
        </p:spPr>
        <p:txBody>
          <a:bodyPr wrap="none">
            <a:spAutoFit/>
          </a:bodyPr>
          <a:lstStyle/>
          <a:p>
            <a:r>
              <a:rPr lang="en-US" sz="1200"/>
              <a:t>less</a:t>
            </a:r>
          </a:p>
        </p:txBody>
      </p:sp>
      <p:sp>
        <p:nvSpPr>
          <p:cNvPr id="588963" name="Text Box 163"/>
          <p:cNvSpPr txBox="1">
            <a:spLocks noChangeArrowheads="1"/>
          </p:cNvSpPr>
          <p:nvPr/>
        </p:nvSpPr>
        <p:spPr bwMode="auto">
          <a:xfrm>
            <a:off x="1981200" y="4038600"/>
            <a:ext cx="838200" cy="366713"/>
          </a:xfrm>
          <a:prstGeom prst="rect">
            <a:avLst/>
          </a:prstGeom>
          <a:noFill/>
          <a:ln w="12700">
            <a:noFill/>
            <a:miter lim="800000"/>
            <a:headEnd/>
            <a:tailEnd/>
          </a:ln>
          <a:effectLst/>
        </p:spPr>
        <p:txBody>
          <a:bodyPr>
            <a:spAutoFit/>
          </a:bodyPr>
          <a:lstStyle/>
          <a:p>
            <a:r>
              <a:rPr lang="en-US" b="1">
                <a:solidFill>
                  <a:schemeClr val="tx1"/>
                </a:solidFill>
              </a:rPr>
              <a:t>.   .   .</a:t>
            </a:r>
          </a:p>
        </p:txBody>
      </p:sp>
      <p:sp>
        <p:nvSpPr>
          <p:cNvPr id="588964" name="Text Box 164"/>
          <p:cNvSpPr txBox="1">
            <a:spLocks noChangeArrowheads="1"/>
          </p:cNvSpPr>
          <p:nvPr/>
        </p:nvSpPr>
        <p:spPr bwMode="auto">
          <a:xfrm>
            <a:off x="914400" y="3657600"/>
            <a:ext cx="311150" cy="366713"/>
          </a:xfrm>
          <a:prstGeom prst="rect">
            <a:avLst/>
          </a:prstGeom>
          <a:noFill/>
          <a:ln w="12700">
            <a:noFill/>
            <a:miter lim="800000"/>
            <a:headEnd/>
            <a:tailEnd/>
          </a:ln>
          <a:effectLst/>
        </p:spPr>
        <p:txBody>
          <a:bodyPr wrap="none">
            <a:spAutoFit/>
          </a:bodyPr>
          <a:lstStyle/>
          <a:p>
            <a:r>
              <a:rPr lang="en-US"/>
              <a:t>0</a:t>
            </a:r>
            <a:endParaRPr lang="en-US" baseline="-25000"/>
          </a:p>
        </p:txBody>
      </p:sp>
      <p:sp>
        <p:nvSpPr>
          <p:cNvPr id="588965" name="Text Box 165"/>
          <p:cNvSpPr txBox="1">
            <a:spLocks noChangeArrowheads="1"/>
          </p:cNvSpPr>
          <p:nvPr/>
        </p:nvSpPr>
        <p:spPr bwMode="auto">
          <a:xfrm>
            <a:off x="914400" y="5867400"/>
            <a:ext cx="311150" cy="366713"/>
          </a:xfrm>
          <a:prstGeom prst="rect">
            <a:avLst/>
          </a:prstGeom>
          <a:noFill/>
          <a:ln w="12700">
            <a:noFill/>
            <a:miter lim="800000"/>
            <a:headEnd/>
            <a:tailEnd/>
          </a:ln>
          <a:effectLst/>
        </p:spPr>
        <p:txBody>
          <a:bodyPr wrap="none">
            <a:spAutoFit/>
          </a:bodyPr>
          <a:lstStyle/>
          <a:p>
            <a:r>
              <a:rPr lang="en-US"/>
              <a:t>0</a:t>
            </a:r>
            <a:endParaRPr lang="en-US" baseline="-25000"/>
          </a:p>
        </p:txBody>
      </p:sp>
      <p:sp>
        <p:nvSpPr>
          <p:cNvPr id="588966" name="Line 166"/>
          <p:cNvSpPr>
            <a:spLocks noChangeShapeType="1"/>
          </p:cNvSpPr>
          <p:nvPr/>
        </p:nvSpPr>
        <p:spPr bwMode="auto">
          <a:xfrm>
            <a:off x="695325" y="1984375"/>
            <a:ext cx="685800" cy="0"/>
          </a:xfrm>
          <a:prstGeom prst="line">
            <a:avLst/>
          </a:prstGeom>
          <a:noFill/>
          <a:ln w="12700">
            <a:solidFill>
              <a:schemeClr val="accent1"/>
            </a:solidFill>
            <a:round/>
            <a:headEnd/>
            <a:tailEnd/>
          </a:ln>
          <a:effectLst/>
        </p:spPr>
        <p:txBody>
          <a:bodyPr/>
          <a:lstStyle/>
          <a:p>
            <a:endParaRPr lang="en-US"/>
          </a:p>
        </p:txBody>
      </p:sp>
      <p:sp>
        <p:nvSpPr>
          <p:cNvPr id="588967" name="Line 167"/>
          <p:cNvSpPr>
            <a:spLocks noChangeShapeType="1"/>
          </p:cNvSpPr>
          <p:nvPr/>
        </p:nvSpPr>
        <p:spPr bwMode="auto">
          <a:xfrm>
            <a:off x="695325" y="1984375"/>
            <a:ext cx="0" cy="4572000"/>
          </a:xfrm>
          <a:prstGeom prst="line">
            <a:avLst/>
          </a:prstGeom>
          <a:noFill/>
          <a:ln w="12700">
            <a:solidFill>
              <a:schemeClr val="accent1"/>
            </a:solidFill>
            <a:round/>
            <a:headEnd/>
            <a:tailEnd/>
          </a:ln>
          <a:effectLst/>
        </p:spPr>
        <p:txBody>
          <a:bodyPr/>
          <a:lstStyle/>
          <a:p>
            <a:endParaRPr lang="en-US"/>
          </a:p>
        </p:txBody>
      </p:sp>
      <p:sp>
        <p:nvSpPr>
          <p:cNvPr id="588968" name="Line 168"/>
          <p:cNvSpPr>
            <a:spLocks noChangeShapeType="1"/>
          </p:cNvSpPr>
          <p:nvPr/>
        </p:nvSpPr>
        <p:spPr bwMode="auto">
          <a:xfrm>
            <a:off x="695325" y="6556375"/>
            <a:ext cx="2133600" cy="0"/>
          </a:xfrm>
          <a:prstGeom prst="line">
            <a:avLst/>
          </a:prstGeom>
          <a:noFill/>
          <a:ln w="12700">
            <a:solidFill>
              <a:schemeClr val="accent1"/>
            </a:solidFill>
            <a:round/>
            <a:headEnd/>
            <a:tailEnd/>
          </a:ln>
          <a:effectLst/>
        </p:spPr>
        <p:txBody>
          <a:bodyPr/>
          <a:lstStyle/>
          <a:p>
            <a:endParaRPr lang="en-US"/>
          </a:p>
        </p:txBody>
      </p:sp>
      <p:sp>
        <p:nvSpPr>
          <p:cNvPr id="588969" name="Line 169"/>
          <p:cNvSpPr>
            <a:spLocks noChangeShapeType="1"/>
          </p:cNvSpPr>
          <p:nvPr/>
        </p:nvSpPr>
        <p:spPr bwMode="auto">
          <a:xfrm>
            <a:off x="2819400" y="56388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588970" name="Text Box 170"/>
          <p:cNvSpPr txBox="1">
            <a:spLocks noChangeArrowheads="1"/>
          </p:cNvSpPr>
          <p:nvPr/>
        </p:nvSpPr>
        <p:spPr bwMode="auto">
          <a:xfrm>
            <a:off x="619125" y="6251575"/>
            <a:ext cx="488950" cy="366713"/>
          </a:xfrm>
          <a:prstGeom prst="rect">
            <a:avLst/>
          </a:prstGeom>
          <a:noFill/>
          <a:ln w="12700">
            <a:noFill/>
            <a:miter lim="800000"/>
            <a:headEnd/>
            <a:tailEnd/>
          </a:ln>
          <a:effectLst/>
        </p:spPr>
        <p:txBody>
          <a:bodyPr wrap="none">
            <a:spAutoFit/>
          </a:bodyPr>
          <a:lstStyle/>
          <a:p>
            <a:r>
              <a:rPr lang="en-US"/>
              <a:t>set</a:t>
            </a:r>
          </a:p>
        </p:txBody>
      </p:sp>
      <p:sp>
        <p:nvSpPr>
          <p:cNvPr id="588971" name="Line 171"/>
          <p:cNvSpPr>
            <a:spLocks noChangeShapeType="1"/>
          </p:cNvSpPr>
          <p:nvPr/>
        </p:nvSpPr>
        <p:spPr bwMode="auto">
          <a:xfrm>
            <a:off x="1685925" y="4498975"/>
            <a:ext cx="0" cy="1371600"/>
          </a:xfrm>
          <a:prstGeom prst="line">
            <a:avLst/>
          </a:prstGeom>
          <a:noFill/>
          <a:ln w="12700">
            <a:solidFill>
              <a:schemeClr val="accent1"/>
            </a:solidFill>
            <a:round/>
            <a:headEnd/>
            <a:tailEnd/>
          </a:ln>
          <a:effectLst/>
        </p:spPr>
        <p:txBody>
          <a:bodyPr/>
          <a:lstStyle/>
          <a:p>
            <a:endParaRPr lang="en-US"/>
          </a:p>
        </p:txBody>
      </p:sp>
      <p:sp>
        <p:nvSpPr>
          <p:cNvPr id="588972" name="Rectangle 172"/>
          <p:cNvSpPr>
            <a:spLocks noChangeArrowheads="1"/>
          </p:cNvSpPr>
          <p:nvPr/>
        </p:nvSpPr>
        <p:spPr bwMode="auto">
          <a:xfrm>
            <a:off x="5257800" y="4191000"/>
            <a:ext cx="3581400" cy="1159292"/>
          </a:xfrm>
          <a:prstGeom prst="rect">
            <a:avLst/>
          </a:prstGeom>
          <a:noFill/>
          <a:ln w="12700">
            <a:noFill/>
            <a:miter lim="800000"/>
            <a:headEnd/>
            <a:tailEnd/>
          </a:ln>
          <a:effectLst/>
        </p:spPr>
        <p:txBody>
          <a:bodyPr lIns="63500" tIns="25400" rIns="63500" bIns="25400">
            <a:spAutoFit/>
          </a:bodyPr>
          <a:lstStyle/>
          <a:p>
            <a:pPr>
              <a:buClr>
                <a:schemeClr val="accent1"/>
              </a:buClr>
              <a:buSzPct val="75000"/>
              <a:buFont typeface="Wingdings" pitchFamily="2" charset="2"/>
              <a:buChar char="q"/>
            </a:pPr>
            <a:r>
              <a:rPr lang="en-US" sz="2400" dirty="0" smtClean="0">
                <a:solidFill>
                  <a:schemeClr val="tx1"/>
                </a:solidFill>
              </a:rPr>
              <a:t> </a:t>
            </a:r>
            <a:r>
              <a:rPr lang="zh-CN" altLang="en-US" sz="2400" dirty="0" smtClean="0">
                <a:solidFill>
                  <a:schemeClr val="tx1"/>
                </a:solidFill>
              </a:rPr>
              <a:t>对有符号算术运算，使能溢出位设置</a:t>
            </a:r>
            <a:r>
              <a:rPr lang="en-US" sz="2400" dirty="0" smtClean="0">
                <a:solidFill>
                  <a:schemeClr val="tx1"/>
                </a:solidFill>
              </a:rPr>
              <a:t> </a:t>
            </a:r>
            <a:r>
              <a:rPr lang="en-US" sz="2400" dirty="0">
                <a:solidFill>
                  <a:schemeClr val="tx1"/>
                </a:solidFill>
              </a:rPr>
              <a:t>(</a:t>
            </a:r>
            <a:r>
              <a:rPr lang="en-US" sz="2400" dirty="0">
                <a:solidFill>
                  <a:schemeClr val="tx1"/>
                </a:solidFill>
                <a:latin typeface="Courier New" pitchFamily="49" charset="0"/>
              </a:rPr>
              <a:t>add, </a:t>
            </a:r>
            <a:r>
              <a:rPr lang="en-US" sz="2400" dirty="0" err="1">
                <a:solidFill>
                  <a:schemeClr val="tx1"/>
                </a:solidFill>
                <a:latin typeface="Courier New" pitchFamily="49" charset="0"/>
              </a:rPr>
              <a:t>addi</a:t>
            </a:r>
            <a:r>
              <a:rPr lang="en-US" sz="2400" dirty="0">
                <a:solidFill>
                  <a:schemeClr val="tx1"/>
                </a:solidFill>
                <a:latin typeface="Courier New" pitchFamily="49" charset="0"/>
              </a:rPr>
              <a:t>, sub</a:t>
            </a:r>
            <a:r>
              <a:rPr lang="en-US" sz="2400" dirty="0">
                <a:solidFill>
                  <a:schemeClr val="tx1"/>
                </a:solidFill>
              </a:rPr>
              <a:t>)</a:t>
            </a:r>
            <a:r>
              <a:rPr lang="en-US" dirty="0"/>
              <a:t> </a:t>
            </a:r>
            <a:endParaRPr lang="en-US" dirty="0" smtClean="0"/>
          </a:p>
        </p:txBody>
      </p:sp>
      <p:sp>
        <p:nvSpPr>
          <p:cNvPr id="588987" name="Line 187"/>
          <p:cNvSpPr>
            <a:spLocks noChangeShapeType="1"/>
          </p:cNvSpPr>
          <p:nvPr/>
        </p:nvSpPr>
        <p:spPr bwMode="auto">
          <a:xfrm>
            <a:off x="1219200" y="304800"/>
            <a:ext cx="1447800" cy="0"/>
          </a:xfrm>
          <a:prstGeom prst="line">
            <a:avLst/>
          </a:prstGeom>
          <a:noFill/>
          <a:ln w="12700">
            <a:solidFill>
              <a:schemeClr val="accent1"/>
            </a:solidFill>
            <a:round/>
            <a:headEnd/>
            <a:tailEnd/>
          </a:ln>
          <a:effectLst/>
        </p:spPr>
        <p:txBody>
          <a:bodyPr/>
          <a:lstStyle/>
          <a:p>
            <a:endParaRPr lang="en-US"/>
          </a:p>
        </p:txBody>
      </p:sp>
      <p:sp>
        <p:nvSpPr>
          <p:cNvPr id="588988" name="Text Box 188"/>
          <p:cNvSpPr txBox="1">
            <a:spLocks noChangeArrowheads="1"/>
          </p:cNvSpPr>
          <p:nvPr/>
        </p:nvSpPr>
        <p:spPr bwMode="auto">
          <a:xfrm>
            <a:off x="304800" y="152400"/>
            <a:ext cx="1060450" cy="366713"/>
          </a:xfrm>
          <a:prstGeom prst="rect">
            <a:avLst/>
          </a:prstGeom>
          <a:noFill/>
          <a:ln w="12700">
            <a:noFill/>
            <a:miter lim="800000"/>
            <a:headEnd/>
            <a:tailEnd/>
          </a:ln>
          <a:effectLst/>
        </p:spPr>
        <p:txBody>
          <a:bodyPr wrap="none">
            <a:spAutoFit/>
          </a:bodyPr>
          <a:lstStyle/>
          <a:p>
            <a:r>
              <a:rPr lang="en-US"/>
              <a:t>add/subt</a:t>
            </a:r>
          </a:p>
        </p:txBody>
      </p:sp>
      <p:sp>
        <p:nvSpPr>
          <p:cNvPr id="588989" name="Text Box 189"/>
          <p:cNvSpPr txBox="1">
            <a:spLocks noChangeArrowheads="1"/>
          </p:cNvSpPr>
          <p:nvPr/>
        </p:nvSpPr>
        <p:spPr bwMode="auto">
          <a:xfrm>
            <a:off x="2819400" y="0"/>
            <a:ext cx="438150" cy="366713"/>
          </a:xfrm>
          <a:prstGeom prst="rect">
            <a:avLst/>
          </a:prstGeom>
          <a:noFill/>
          <a:ln w="12700">
            <a:noFill/>
            <a:miter lim="800000"/>
            <a:headEnd/>
            <a:tailEnd/>
          </a:ln>
          <a:effectLst/>
        </p:spPr>
        <p:txBody>
          <a:bodyPr wrap="none">
            <a:spAutoFit/>
          </a:bodyPr>
          <a:lstStyle/>
          <a:p>
            <a:r>
              <a:rPr lang="en-US"/>
              <a:t>op</a:t>
            </a:r>
          </a:p>
        </p:txBody>
      </p:sp>
      <p:sp>
        <p:nvSpPr>
          <p:cNvPr id="588990" name="Line 190"/>
          <p:cNvSpPr>
            <a:spLocks noChangeShapeType="1"/>
          </p:cNvSpPr>
          <p:nvPr/>
        </p:nvSpPr>
        <p:spPr bwMode="auto">
          <a:xfrm>
            <a:off x="2438400" y="5410200"/>
            <a:ext cx="304800" cy="0"/>
          </a:xfrm>
          <a:prstGeom prst="line">
            <a:avLst/>
          </a:prstGeom>
          <a:noFill/>
          <a:ln w="12700">
            <a:solidFill>
              <a:schemeClr val="tx1"/>
            </a:solidFill>
            <a:round/>
            <a:headEnd/>
            <a:tailEnd/>
          </a:ln>
          <a:effectLst/>
        </p:spPr>
        <p:txBody>
          <a:bodyPr/>
          <a:lstStyle/>
          <a:p>
            <a:endParaRPr lang="en-US"/>
          </a:p>
        </p:txBody>
      </p:sp>
      <p:sp>
        <p:nvSpPr>
          <p:cNvPr id="588991" name="Line 191"/>
          <p:cNvSpPr>
            <a:spLocks noChangeShapeType="1"/>
          </p:cNvSpPr>
          <p:nvPr/>
        </p:nvSpPr>
        <p:spPr bwMode="auto">
          <a:xfrm>
            <a:off x="2971800" y="4724400"/>
            <a:ext cx="0" cy="1228725"/>
          </a:xfrm>
          <a:prstGeom prst="line">
            <a:avLst/>
          </a:prstGeom>
          <a:noFill/>
          <a:ln w="12700" cap="rnd">
            <a:solidFill>
              <a:schemeClr val="accent1"/>
            </a:solidFill>
            <a:prstDash val="sysDot"/>
            <a:round/>
            <a:headEnd/>
            <a:tailEnd/>
          </a:ln>
          <a:effectLst/>
        </p:spPr>
        <p:txBody>
          <a:bodyPr/>
          <a:lstStyle/>
          <a:p>
            <a:endParaRPr lang="en-US"/>
          </a:p>
        </p:txBody>
      </p:sp>
      <p:grpSp>
        <p:nvGrpSpPr>
          <p:cNvPr id="11" name="Group 192"/>
          <p:cNvGrpSpPr>
            <a:grpSpLocks/>
          </p:cNvGrpSpPr>
          <p:nvPr/>
        </p:nvGrpSpPr>
        <p:grpSpPr bwMode="auto">
          <a:xfrm>
            <a:off x="2438400" y="5410200"/>
            <a:ext cx="3235326" cy="935038"/>
            <a:chOff x="1536" y="3408"/>
            <a:chExt cx="2038" cy="589"/>
          </a:xfrm>
        </p:grpSpPr>
        <p:sp>
          <p:nvSpPr>
            <p:cNvPr id="588993" name="Line 193"/>
            <p:cNvSpPr>
              <a:spLocks noChangeShapeType="1"/>
            </p:cNvSpPr>
            <p:nvPr/>
          </p:nvSpPr>
          <p:spPr bwMode="auto">
            <a:xfrm>
              <a:off x="1728" y="3408"/>
              <a:ext cx="0" cy="528"/>
            </a:xfrm>
            <a:prstGeom prst="line">
              <a:avLst/>
            </a:prstGeom>
            <a:noFill/>
            <a:ln w="12700">
              <a:solidFill>
                <a:schemeClr val="tx1"/>
              </a:solidFill>
              <a:round/>
              <a:headEnd/>
              <a:tailEnd/>
            </a:ln>
            <a:effectLst/>
          </p:spPr>
          <p:txBody>
            <a:bodyPr/>
            <a:lstStyle/>
            <a:p>
              <a:endParaRPr lang="en-US"/>
            </a:p>
          </p:txBody>
        </p:sp>
        <p:sp>
          <p:nvSpPr>
            <p:cNvPr id="588994" name="Line 194"/>
            <p:cNvSpPr>
              <a:spLocks noChangeShapeType="1"/>
            </p:cNvSpPr>
            <p:nvPr/>
          </p:nvSpPr>
          <p:spPr bwMode="auto">
            <a:xfrm>
              <a:off x="1536" y="3696"/>
              <a:ext cx="0" cy="288"/>
            </a:xfrm>
            <a:prstGeom prst="line">
              <a:avLst/>
            </a:prstGeom>
            <a:noFill/>
            <a:ln w="12700">
              <a:solidFill>
                <a:schemeClr val="tx1"/>
              </a:solidFill>
              <a:round/>
              <a:headEnd/>
              <a:tailEnd/>
            </a:ln>
            <a:effectLst/>
          </p:spPr>
          <p:txBody>
            <a:bodyPr/>
            <a:lstStyle/>
            <a:p>
              <a:endParaRPr lang="en-US"/>
            </a:p>
          </p:txBody>
        </p:sp>
        <p:grpSp>
          <p:nvGrpSpPr>
            <p:cNvPr id="12" name="Group 195"/>
            <p:cNvGrpSpPr>
              <a:grpSpLocks/>
            </p:cNvGrpSpPr>
            <p:nvPr/>
          </p:nvGrpSpPr>
          <p:grpSpPr bwMode="auto">
            <a:xfrm>
              <a:off x="1824" y="3888"/>
              <a:ext cx="118" cy="109"/>
              <a:chOff x="3696" y="3456"/>
              <a:chExt cx="336" cy="240"/>
            </a:xfrm>
          </p:grpSpPr>
          <p:sp>
            <p:nvSpPr>
              <p:cNvPr id="588996" name="AutoShape 196"/>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588997" name="AutoShape 197"/>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grpSp>
        <p:sp>
          <p:nvSpPr>
            <p:cNvPr id="588998" name="Line 198"/>
            <p:cNvSpPr>
              <a:spLocks noChangeShapeType="1"/>
            </p:cNvSpPr>
            <p:nvPr/>
          </p:nvSpPr>
          <p:spPr bwMode="auto">
            <a:xfrm>
              <a:off x="1728" y="3936"/>
              <a:ext cx="96" cy="0"/>
            </a:xfrm>
            <a:prstGeom prst="line">
              <a:avLst/>
            </a:prstGeom>
            <a:noFill/>
            <a:ln w="12700">
              <a:solidFill>
                <a:schemeClr val="tx1"/>
              </a:solidFill>
              <a:round/>
              <a:headEnd/>
              <a:tailEnd/>
            </a:ln>
            <a:effectLst/>
          </p:spPr>
          <p:txBody>
            <a:bodyPr/>
            <a:lstStyle/>
            <a:p>
              <a:endParaRPr lang="en-US"/>
            </a:p>
          </p:txBody>
        </p:sp>
        <p:sp>
          <p:nvSpPr>
            <p:cNvPr id="588999" name="Line 199"/>
            <p:cNvSpPr>
              <a:spLocks noChangeShapeType="1"/>
            </p:cNvSpPr>
            <p:nvPr/>
          </p:nvSpPr>
          <p:spPr bwMode="auto">
            <a:xfrm>
              <a:off x="1536" y="3984"/>
              <a:ext cx="288" cy="0"/>
            </a:xfrm>
            <a:prstGeom prst="line">
              <a:avLst/>
            </a:prstGeom>
            <a:noFill/>
            <a:ln w="12700">
              <a:solidFill>
                <a:schemeClr val="tx1"/>
              </a:solidFill>
              <a:round/>
              <a:headEnd/>
              <a:tailEnd/>
            </a:ln>
            <a:effectLst/>
          </p:spPr>
          <p:txBody>
            <a:bodyPr/>
            <a:lstStyle/>
            <a:p>
              <a:endParaRPr lang="en-US"/>
            </a:p>
          </p:txBody>
        </p:sp>
        <p:sp>
          <p:nvSpPr>
            <p:cNvPr id="589000" name="Line 200"/>
            <p:cNvSpPr>
              <a:spLocks noChangeShapeType="1"/>
            </p:cNvSpPr>
            <p:nvPr/>
          </p:nvSpPr>
          <p:spPr bwMode="auto">
            <a:xfrm>
              <a:off x="1968" y="3936"/>
              <a:ext cx="144" cy="0"/>
            </a:xfrm>
            <a:prstGeom prst="line">
              <a:avLst/>
            </a:prstGeom>
            <a:noFill/>
            <a:ln w="12700">
              <a:solidFill>
                <a:schemeClr val="tx1"/>
              </a:solidFill>
              <a:round/>
              <a:headEnd/>
              <a:tailEnd type="triangle" w="med" len="med"/>
            </a:ln>
            <a:effectLst/>
          </p:spPr>
          <p:txBody>
            <a:bodyPr/>
            <a:lstStyle/>
            <a:p>
              <a:endParaRPr lang="en-US"/>
            </a:p>
          </p:txBody>
        </p:sp>
        <p:sp>
          <p:nvSpPr>
            <p:cNvPr id="589001" name="Text Box 201"/>
            <p:cNvSpPr txBox="1">
              <a:spLocks noChangeArrowheads="1"/>
            </p:cNvSpPr>
            <p:nvPr/>
          </p:nvSpPr>
          <p:spPr bwMode="auto">
            <a:xfrm>
              <a:off x="3264" y="3696"/>
              <a:ext cx="310" cy="233"/>
            </a:xfrm>
            <a:prstGeom prst="rect">
              <a:avLst/>
            </a:prstGeom>
            <a:noFill/>
            <a:ln w="12700">
              <a:noFill/>
              <a:miter lim="800000"/>
              <a:headEnd/>
              <a:tailEnd/>
            </a:ln>
            <a:effectLst/>
          </p:spPr>
          <p:txBody>
            <a:bodyPr wrap="none">
              <a:spAutoFit/>
            </a:bodyPr>
            <a:lstStyle/>
            <a:p>
              <a:r>
                <a:rPr lang="en-US" dirty="0" err="1" smtClean="0">
                  <a:solidFill>
                    <a:schemeClr val="tx1"/>
                  </a:solidFill>
                </a:rPr>
                <a:t>ovf</a:t>
              </a:r>
              <a:endParaRPr lang="en-US" baseline="-25000" dirty="0">
                <a:solidFill>
                  <a:schemeClr val="tx1"/>
                </a:solidFill>
              </a:endParaRPr>
            </a:p>
          </p:txBody>
        </p:sp>
        <p:sp>
          <p:nvSpPr>
            <p:cNvPr id="589002" name="AutoShape 202"/>
            <p:cNvSpPr>
              <a:spLocks noChangeArrowheads="1"/>
            </p:cNvSpPr>
            <p:nvPr/>
          </p:nvSpPr>
          <p:spPr bwMode="auto">
            <a:xfrm>
              <a:off x="2640" y="3696"/>
              <a:ext cx="288" cy="288"/>
            </a:xfrm>
            <a:prstGeom prst="flowChartDelay">
              <a:avLst/>
            </a:prstGeom>
            <a:noFill/>
            <a:ln w="12700">
              <a:solidFill>
                <a:schemeClr val="tx1"/>
              </a:solidFill>
              <a:miter lim="800000"/>
              <a:headEnd/>
              <a:tailEnd/>
            </a:ln>
            <a:effectLst/>
          </p:spPr>
          <p:txBody>
            <a:bodyPr wrap="none" anchor="ctr"/>
            <a:lstStyle/>
            <a:p>
              <a:endParaRPr lang="en-US"/>
            </a:p>
          </p:txBody>
        </p:sp>
        <p:sp>
          <p:nvSpPr>
            <p:cNvPr id="589003" name="Line 203"/>
            <p:cNvSpPr>
              <a:spLocks noChangeShapeType="1"/>
            </p:cNvSpPr>
            <p:nvPr/>
          </p:nvSpPr>
          <p:spPr bwMode="auto">
            <a:xfrm>
              <a:off x="2064" y="3936"/>
              <a:ext cx="576" cy="0"/>
            </a:xfrm>
            <a:prstGeom prst="line">
              <a:avLst/>
            </a:prstGeom>
            <a:noFill/>
            <a:ln w="12700">
              <a:solidFill>
                <a:schemeClr val="tx1"/>
              </a:solidFill>
              <a:round/>
              <a:headEnd/>
              <a:tailEnd/>
            </a:ln>
            <a:effectLst/>
          </p:spPr>
          <p:txBody>
            <a:bodyPr/>
            <a:lstStyle/>
            <a:p>
              <a:endParaRPr lang="en-US"/>
            </a:p>
          </p:txBody>
        </p:sp>
        <p:sp>
          <p:nvSpPr>
            <p:cNvPr id="589004" name="Line 204"/>
            <p:cNvSpPr>
              <a:spLocks noChangeShapeType="1"/>
            </p:cNvSpPr>
            <p:nvPr/>
          </p:nvSpPr>
          <p:spPr bwMode="auto">
            <a:xfrm>
              <a:off x="1872" y="3792"/>
              <a:ext cx="768" cy="0"/>
            </a:xfrm>
            <a:prstGeom prst="line">
              <a:avLst/>
            </a:prstGeom>
            <a:noFill/>
            <a:ln w="12700">
              <a:solidFill>
                <a:schemeClr val="accent1"/>
              </a:solidFill>
              <a:round/>
              <a:headEnd/>
              <a:tailEnd/>
            </a:ln>
            <a:effectLst/>
          </p:spPr>
          <p:txBody>
            <a:bodyPr/>
            <a:lstStyle/>
            <a:p>
              <a:endParaRPr lang="en-US"/>
            </a:p>
          </p:txBody>
        </p:sp>
        <p:sp>
          <p:nvSpPr>
            <p:cNvPr id="589005" name="Line 205"/>
            <p:cNvSpPr>
              <a:spLocks noChangeShapeType="1"/>
            </p:cNvSpPr>
            <p:nvPr/>
          </p:nvSpPr>
          <p:spPr bwMode="auto">
            <a:xfrm>
              <a:off x="2928" y="3840"/>
              <a:ext cx="240" cy="0"/>
            </a:xfrm>
            <a:prstGeom prst="line">
              <a:avLst/>
            </a:prstGeom>
            <a:noFill/>
            <a:ln w="12700">
              <a:solidFill>
                <a:schemeClr val="tx1"/>
              </a:solidFill>
              <a:round/>
              <a:headEnd/>
              <a:tailEnd type="triangle" w="med" len="med"/>
            </a:ln>
            <a:effectLst/>
          </p:spPr>
          <p:txBody>
            <a:bodyPr/>
            <a:lstStyle/>
            <a:p>
              <a:endParaRPr lang="en-US"/>
            </a:p>
          </p:txBody>
        </p:sp>
        <p:sp>
          <p:nvSpPr>
            <p:cNvPr id="589006" name="Line 206"/>
            <p:cNvSpPr>
              <a:spLocks noChangeShapeType="1"/>
            </p:cNvSpPr>
            <p:nvPr/>
          </p:nvSpPr>
          <p:spPr bwMode="auto">
            <a:xfrm>
              <a:off x="1968" y="3792"/>
              <a:ext cx="144" cy="0"/>
            </a:xfrm>
            <a:prstGeom prst="line">
              <a:avLst/>
            </a:prstGeom>
            <a:noFill/>
            <a:ln w="12700">
              <a:solidFill>
                <a:schemeClr val="accent1"/>
              </a:solidFill>
              <a:round/>
              <a:headEnd/>
              <a:tailEnd type="triangle" w="med" len="med"/>
            </a:ln>
            <a:effectLst/>
          </p:spPr>
          <p:txBody>
            <a:bodyPr/>
            <a:lstStyle/>
            <a:p>
              <a:endParaRPr lang="en-US"/>
            </a:p>
          </p:txBody>
        </p:sp>
      </p:grpSp>
      <p:sp>
        <p:nvSpPr>
          <p:cNvPr id="589007" name="Line 207"/>
          <p:cNvSpPr>
            <a:spLocks noChangeShapeType="1"/>
          </p:cNvSpPr>
          <p:nvPr/>
        </p:nvSpPr>
        <p:spPr bwMode="auto">
          <a:xfrm>
            <a:off x="2057400" y="685800"/>
            <a:ext cx="0" cy="609600"/>
          </a:xfrm>
          <a:prstGeom prst="line">
            <a:avLst/>
          </a:prstGeom>
          <a:noFill/>
          <a:ln w="12700">
            <a:solidFill>
              <a:schemeClr val="tx1"/>
            </a:solidFill>
            <a:round/>
            <a:headEnd/>
            <a:tailEnd/>
          </a:ln>
          <a:effectLst/>
        </p:spPr>
        <p:txBody>
          <a:bodyPr/>
          <a:lstStyle/>
          <a:p>
            <a:endParaRPr lang="en-US"/>
          </a:p>
        </p:txBody>
      </p:sp>
      <p:sp>
        <p:nvSpPr>
          <p:cNvPr id="589008" name="Line 208"/>
          <p:cNvSpPr>
            <a:spLocks noChangeShapeType="1"/>
          </p:cNvSpPr>
          <p:nvPr/>
        </p:nvSpPr>
        <p:spPr bwMode="auto">
          <a:xfrm>
            <a:off x="2057400" y="2514600"/>
            <a:ext cx="0" cy="609600"/>
          </a:xfrm>
          <a:prstGeom prst="line">
            <a:avLst/>
          </a:prstGeom>
          <a:noFill/>
          <a:ln w="12700">
            <a:solidFill>
              <a:schemeClr val="tx1"/>
            </a:solidFill>
            <a:round/>
            <a:headEnd/>
            <a:tailEnd/>
          </a:ln>
          <a:effectLst/>
        </p:spPr>
        <p:txBody>
          <a:bodyPr/>
          <a:lstStyle/>
          <a:p>
            <a:endParaRPr lang="en-US"/>
          </a:p>
        </p:txBody>
      </p:sp>
      <p:sp>
        <p:nvSpPr>
          <p:cNvPr id="589009" name="Line 209"/>
          <p:cNvSpPr>
            <a:spLocks noChangeShapeType="1"/>
          </p:cNvSpPr>
          <p:nvPr/>
        </p:nvSpPr>
        <p:spPr bwMode="auto">
          <a:xfrm>
            <a:off x="2057400" y="4724400"/>
            <a:ext cx="0" cy="609600"/>
          </a:xfrm>
          <a:prstGeom prst="line">
            <a:avLst/>
          </a:prstGeom>
          <a:noFill/>
          <a:ln w="12700">
            <a:solidFill>
              <a:schemeClr val="tx1"/>
            </a:solidFill>
            <a:round/>
            <a:headEnd/>
            <a:tailEnd/>
          </a:ln>
          <a:effectLst/>
        </p:spPr>
        <p:txBody>
          <a:bodyPr/>
          <a:lstStyle/>
          <a:p>
            <a:endParaRPr lang="en-US"/>
          </a:p>
        </p:txBody>
      </p:sp>
      <p:sp>
        <p:nvSpPr>
          <p:cNvPr id="589010" name="Line 210"/>
          <p:cNvSpPr>
            <a:spLocks noChangeShapeType="1"/>
          </p:cNvSpPr>
          <p:nvPr/>
        </p:nvSpPr>
        <p:spPr bwMode="auto">
          <a:xfrm>
            <a:off x="1600200" y="3124200"/>
            <a:ext cx="457200" cy="0"/>
          </a:xfrm>
          <a:prstGeom prst="line">
            <a:avLst/>
          </a:prstGeom>
          <a:noFill/>
          <a:ln w="12700">
            <a:solidFill>
              <a:schemeClr val="tx1"/>
            </a:solidFill>
            <a:round/>
            <a:headEnd/>
            <a:tailEnd/>
          </a:ln>
          <a:effectLst/>
        </p:spPr>
        <p:txBody>
          <a:bodyPr/>
          <a:lstStyle/>
          <a:p>
            <a:endParaRPr lang="en-US"/>
          </a:p>
        </p:txBody>
      </p:sp>
      <p:sp>
        <p:nvSpPr>
          <p:cNvPr id="589011" name="Line 211"/>
          <p:cNvSpPr>
            <a:spLocks noChangeShapeType="1"/>
          </p:cNvSpPr>
          <p:nvPr/>
        </p:nvSpPr>
        <p:spPr bwMode="auto">
          <a:xfrm>
            <a:off x="1600200" y="1295400"/>
            <a:ext cx="457200" cy="0"/>
          </a:xfrm>
          <a:prstGeom prst="line">
            <a:avLst/>
          </a:prstGeom>
          <a:noFill/>
          <a:ln w="12700">
            <a:solidFill>
              <a:schemeClr val="tx1"/>
            </a:solidFill>
            <a:round/>
            <a:headEnd/>
            <a:tailEnd/>
          </a:ln>
          <a:effectLst/>
        </p:spPr>
        <p:txBody>
          <a:bodyPr/>
          <a:lstStyle/>
          <a:p>
            <a:endParaRPr lang="en-US"/>
          </a:p>
        </p:txBody>
      </p:sp>
      <p:sp>
        <p:nvSpPr>
          <p:cNvPr id="589012" name="Line 212"/>
          <p:cNvSpPr>
            <a:spLocks noChangeShapeType="1"/>
          </p:cNvSpPr>
          <p:nvPr/>
        </p:nvSpPr>
        <p:spPr bwMode="auto">
          <a:xfrm>
            <a:off x="1600200" y="5334000"/>
            <a:ext cx="457200" cy="0"/>
          </a:xfrm>
          <a:prstGeom prst="line">
            <a:avLst/>
          </a:prstGeom>
          <a:noFill/>
          <a:ln w="12700">
            <a:solidFill>
              <a:schemeClr val="tx1"/>
            </a:solidFill>
            <a:round/>
            <a:headEnd/>
            <a:tailEnd/>
          </a:ln>
          <a:effectLst/>
        </p:spPr>
        <p:txBody>
          <a:bodyPr/>
          <a:lstStyle/>
          <a:p>
            <a:endParaRPr lang="en-US"/>
          </a:p>
        </p:txBody>
      </p:sp>
      <p:sp>
        <p:nvSpPr>
          <p:cNvPr id="589013" name="Line 213"/>
          <p:cNvSpPr>
            <a:spLocks noChangeShapeType="1"/>
          </p:cNvSpPr>
          <p:nvPr/>
        </p:nvSpPr>
        <p:spPr bwMode="auto">
          <a:xfrm>
            <a:off x="1600200" y="1295400"/>
            <a:ext cx="0" cy="381000"/>
          </a:xfrm>
          <a:prstGeom prst="line">
            <a:avLst/>
          </a:prstGeom>
          <a:noFill/>
          <a:ln w="12700">
            <a:solidFill>
              <a:schemeClr val="tx1"/>
            </a:solidFill>
            <a:round/>
            <a:headEnd/>
            <a:tailEnd/>
          </a:ln>
          <a:effectLst/>
        </p:spPr>
        <p:txBody>
          <a:bodyPr/>
          <a:lstStyle/>
          <a:p>
            <a:endParaRPr lang="en-US"/>
          </a:p>
        </p:txBody>
      </p:sp>
      <p:sp>
        <p:nvSpPr>
          <p:cNvPr id="589014" name="Line 214"/>
          <p:cNvSpPr>
            <a:spLocks noChangeShapeType="1"/>
          </p:cNvSpPr>
          <p:nvPr/>
        </p:nvSpPr>
        <p:spPr bwMode="auto">
          <a:xfrm>
            <a:off x="1600200" y="3124200"/>
            <a:ext cx="0" cy="381000"/>
          </a:xfrm>
          <a:prstGeom prst="line">
            <a:avLst/>
          </a:prstGeom>
          <a:noFill/>
          <a:ln w="12700">
            <a:solidFill>
              <a:schemeClr val="tx1"/>
            </a:solidFill>
            <a:round/>
            <a:headEnd/>
            <a:tailEnd/>
          </a:ln>
          <a:effectLst/>
        </p:spPr>
        <p:txBody>
          <a:bodyPr/>
          <a:lstStyle/>
          <a:p>
            <a:endParaRPr lang="en-US"/>
          </a:p>
        </p:txBody>
      </p:sp>
      <p:sp>
        <p:nvSpPr>
          <p:cNvPr id="589015" name="Line 215"/>
          <p:cNvSpPr>
            <a:spLocks noChangeShapeType="1"/>
          </p:cNvSpPr>
          <p:nvPr/>
        </p:nvSpPr>
        <p:spPr bwMode="auto">
          <a:xfrm>
            <a:off x="1600200" y="5334000"/>
            <a:ext cx="0" cy="381000"/>
          </a:xfrm>
          <a:prstGeom prst="line">
            <a:avLst/>
          </a:prstGeom>
          <a:noFill/>
          <a:ln w="12700">
            <a:solidFill>
              <a:schemeClr val="tx1"/>
            </a:solidFill>
            <a:round/>
            <a:headEnd/>
            <a:tailEnd/>
          </a:ln>
          <a:effectLst/>
        </p:spPr>
        <p:txBody>
          <a:bodyPr/>
          <a:lstStyle/>
          <a:p>
            <a:endParaRPr lang="en-US"/>
          </a:p>
        </p:txBody>
      </p:sp>
      <p:grpSp>
        <p:nvGrpSpPr>
          <p:cNvPr id="222" name="Group 221"/>
          <p:cNvGrpSpPr/>
          <p:nvPr/>
        </p:nvGrpSpPr>
        <p:grpSpPr>
          <a:xfrm>
            <a:off x="3276600" y="1295400"/>
            <a:ext cx="2762250" cy="4038600"/>
            <a:chOff x="3276600" y="1295400"/>
            <a:chExt cx="2762250" cy="4038600"/>
          </a:xfrm>
        </p:grpSpPr>
        <p:sp>
          <p:nvSpPr>
            <p:cNvPr id="588973" name="AutoShape 173"/>
            <p:cNvSpPr>
              <a:spLocks noChangeArrowheads="1"/>
            </p:cNvSpPr>
            <p:nvPr/>
          </p:nvSpPr>
          <p:spPr bwMode="auto">
            <a:xfrm flipH="1">
              <a:off x="4267200" y="3048000"/>
              <a:ext cx="762000" cy="838200"/>
            </a:xfrm>
            <a:prstGeom prst="moon">
              <a:avLst>
                <a:gd name="adj" fmla="val 83495"/>
              </a:avLst>
            </a:prstGeom>
            <a:noFill/>
            <a:ln w="12700">
              <a:solidFill>
                <a:schemeClr val="tx1"/>
              </a:solidFill>
              <a:miter lim="800000"/>
              <a:headEnd/>
              <a:tailEnd/>
            </a:ln>
            <a:effectLst/>
          </p:spPr>
          <p:txBody>
            <a:bodyPr wrap="none" anchor="ctr"/>
            <a:lstStyle/>
            <a:p>
              <a:endParaRPr lang="en-US"/>
            </a:p>
          </p:txBody>
        </p:sp>
        <p:sp>
          <p:nvSpPr>
            <p:cNvPr id="588974" name="Oval 174"/>
            <p:cNvSpPr>
              <a:spLocks noChangeArrowheads="1"/>
            </p:cNvSpPr>
            <p:nvPr/>
          </p:nvSpPr>
          <p:spPr bwMode="auto">
            <a:xfrm>
              <a:off x="5029200" y="3352800"/>
              <a:ext cx="152400" cy="152400"/>
            </a:xfrm>
            <a:prstGeom prst="ellipse">
              <a:avLst/>
            </a:prstGeom>
            <a:noFill/>
            <a:ln w="12700">
              <a:solidFill>
                <a:schemeClr val="tx1"/>
              </a:solidFill>
              <a:round/>
              <a:headEnd/>
              <a:tailEnd/>
            </a:ln>
            <a:effectLst/>
          </p:spPr>
          <p:txBody>
            <a:bodyPr wrap="none" anchor="ctr"/>
            <a:lstStyle/>
            <a:p>
              <a:endParaRPr lang="en-US"/>
            </a:p>
          </p:txBody>
        </p:sp>
        <p:sp>
          <p:nvSpPr>
            <p:cNvPr id="588975" name="Line 175"/>
            <p:cNvSpPr>
              <a:spLocks noChangeShapeType="1"/>
            </p:cNvSpPr>
            <p:nvPr/>
          </p:nvSpPr>
          <p:spPr bwMode="auto">
            <a:xfrm>
              <a:off x="5181600" y="3429000"/>
              <a:ext cx="457200" cy="0"/>
            </a:xfrm>
            <a:prstGeom prst="line">
              <a:avLst/>
            </a:prstGeom>
            <a:noFill/>
            <a:ln w="12700">
              <a:solidFill>
                <a:schemeClr val="tx1"/>
              </a:solidFill>
              <a:round/>
              <a:headEnd/>
              <a:tailEnd type="triangle" w="med" len="med"/>
            </a:ln>
            <a:effectLst/>
          </p:spPr>
          <p:txBody>
            <a:bodyPr/>
            <a:lstStyle/>
            <a:p>
              <a:endParaRPr lang="en-US"/>
            </a:p>
          </p:txBody>
        </p:sp>
        <p:sp>
          <p:nvSpPr>
            <p:cNvPr id="588976" name="Text Box 176"/>
            <p:cNvSpPr txBox="1">
              <a:spLocks noChangeArrowheads="1"/>
            </p:cNvSpPr>
            <p:nvPr/>
          </p:nvSpPr>
          <p:spPr bwMode="auto">
            <a:xfrm>
              <a:off x="5410200" y="3352800"/>
              <a:ext cx="628650" cy="366713"/>
            </a:xfrm>
            <a:prstGeom prst="rect">
              <a:avLst/>
            </a:prstGeom>
            <a:noFill/>
            <a:ln w="12700">
              <a:noFill/>
              <a:miter lim="800000"/>
              <a:headEnd/>
              <a:tailEnd/>
            </a:ln>
            <a:effectLst/>
          </p:spPr>
          <p:txBody>
            <a:bodyPr wrap="none">
              <a:spAutoFit/>
            </a:bodyPr>
            <a:lstStyle/>
            <a:p>
              <a:r>
                <a:rPr lang="en-US">
                  <a:solidFill>
                    <a:schemeClr val="tx1"/>
                  </a:solidFill>
                </a:rPr>
                <a:t>zero</a:t>
              </a:r>
              <a:endParaRPr lang="en-US" baseline="-25000">
                <a:solidFill>
                  <a:schemeClr val="tx1"/>
                </a:solidFill>
              </a:endParaRPr>
            </a:p>
          </p:txBody>
        </p:sp>
        <p:sp>
          <p:nvSpPr>
            <p:cNvPr id="588977" name="Line 177"/>
            <p:cNvSpPr>
              <a:spLocks noChangeShapeType="1"/>
            </p:cNvSpPr>
            <p:nvPr/>
          </p:nvSpPr>
          <p:spPr bwMode="auto">
            <a:xfrm>
              <a:off x="3962400" y="3200400"/>
              <a:ext cx="381000" cy="0"/>
            </a:xfrm>
            <a:prstGeom prst="line">
              <a:avLst/>
            </a:prstGeom>
            <a:noFill/>
            <a:ln w="12700">
              <a:solidFill>
                <a:schemeClr val="tx1"/>
              </a:solidFill>
              <a:round/>
              <a:headEnd/>
              <a:tailEnd/>
            </a:ln>
            <a:effectLst/>
          </p:spPr>
          <p:txBody>
            <a:bodyPr/>
            <a:lstStyle/>
            <a:p>
              <a:endParaRPr lang="en-US"/>
            </a:p>
          </p:txBody>
        </p:sp>
        <p:sp>
          <p:nvSpPr>
            <p:cNvPr id="588978" name="Line 178"/>
            <p:cNvSpPr>
              <a:spLocks noChangeShapeType="1"/>
            </p:cNvSpPr>
            <p:nvPr/>
          </p:nvSpPr>
          <p:spPr bwMode="auto">
            <a:xfrm>
              <a:off x="3733800" y="3352800"/>
              <a:ext cx="685800" cy="0"/>
            </a:xfrm>
            <a:prstGeom prst="line">
              <a:avLst/>
            </a:prstGeom>
            <a:noFill/>
            <a:ln w="12700">
              <a:solidFill>
                <a:schemeClr val="tx1"/>
              </a:solidFill>
              <a:round/>
              <a:headEnd/>
              <a:tailEnd/>
            </a:ln>
            <a:effectLst/>
          </p:spPr>
          <p:txBody>
            <a:bodyPr/>
            <a:lstStyle/>
            <a:p>
              <a:endParaRPr lang="en-US"/>
            </a:p>
          </p:txBody>
        </p:sp>
        <p:sp>
          <p:nvSpPr>
            <p:cNvPr id="588979" name="Line 179"/>
            <p:cNvSpPr>
              <a:spLocks noChangeShapeType="1"/>
            </p:cNvSpPr>
            <p:nvPr/>
          </p:nvSpPr>
          <p:spPr bwMode="auto">
            <a:xfrm>
              <a:off x="3962400" y="3733800"/>
              <a:ext cx="381000" cy="0"/>
            </a:xfrm>
            <a:prstGeom prst="line">
              <a:avLst/>
            </a:prstGeom>
            <a:noFill/>
            <a:ln w="12700">
              <a:solidFill>
                <a:schemeClr val="tx1"/>
              </a:solidFill>
              <a:round/>
              <a:headEnd/>
              <a:tailEnd/>
            </a:ln>
            <a:effectLst/>
          </p:spPr>
          <p:txBody>
            <a:bodyPr/>
            <a:lstStyle/>
            <a:p>
              <a:endParaRPr lang="en-US"/>
            </a:p>
          </p:txBody>
        </p:sp>
        <p:sp>
          <p:nvSpPr>
            <p:cNvPr id="588980" name="Line 180"/>
            <p:cNvSpPr>
              <a:spLocks noChangeShapeType="1"/>
            </p:cNvSpPr>
            <p:nvPr/>
          </p:nvSpPr>
          <p:spPr bwMode="auto">
            <a:xfrm>
              <a:off x="3276600" y="1295400"/>
              <a:ext cx="685800" cy="0"/>
            </a:xfrm>
            <a:prstGeom prst="line">
              <a:avLst/>
            </a:prstGeom>
            <a:noFill/>
            <a:ln w="12700">
              <a:solidFill>
                <a:schemeClr val="tx1"/>
              </a:solidFill>
              <a:round/>
              <a:headEnd/>
              <a:tailEnd/>
            </a:ln>
            <a:effectLst/>
          </p:spPr>
          <p:txBody>
            <a:bodyPr/>
            <a:lstStyle/>
            <a:p>
              <a:endParaRPr lang="en-US"/>
            </a:p>
          </p:txBody>
        </p:sp>
        <p:sp>
          <p:nvSpPr>
            <p:cNvPr id="588981" name="Line 181"/>
            <p:cNvSpPr>
              <a:spLocks noChangeShapeType="1"/>
            </p:cNvSpPr>
            <p:nvPr/>
          </p:nvSpPr>
          <p:spPr bwMode="auto">
            <a:xfrm>
              <a:off x="3962400" y="1295400"/>
              <a:ext cx="0" cy="1905000"/>
            </a:xfrm>
            <a:prstGeom prst="line">
              <a:avLst/>
            </a:prstGeom>
            <a:noFill/>
            <a:ln w="12700">
              <a:solidFill>
                <a:schemeClr val="tx1"/>
              </a:solidFill>
              <a:round/>
              <a:headEnd/>
              <a:tailEnd/>
            </a:ln>
            <a:effectLst/>
          </p:spPr>
          <p:txBody>
            <a:bodyPr/>
            <a:lstStyle/>
            <a:p>
              <a:endParaRPr lang="en-US"/>
            </a:p>
          </p:txBody>
        </p:sp>
        <p:sp>
          <p:nvSpPr>
            <p:cNvPr id="588982" name="Line 182"/>
            <p:cNvSpPr>
              <a:spLocks noChangeShapeType="1"/>
            </p:cNvSpPr>
            <p:nvPr/>
          </p:nvSpPr>
          <p:spPr bwMode="auto">
            <a:xfrm>
              <a:off x="3733800" y="3124200"/>
              <a:ext cx="0" cy="228600"/>
            </a:xfrm>
            <a:prstGeom prst="line">
              <a:avLst/>
            </a:prstGeom>
            <a:noFill/>
            <a:ln w="12700">
              <a:solidFill>
                <a:schemeClr val="tx1"/>
              </a:solidFill>
              <a:round/>
              <a:headEnd/>
              <a:tailEnd/>
            </a:ln>
            <a:effectLst/>
          </p:spPr>
          <p:txBody>
            <a:bodyPr/>
            <a:lstStyle/>
            <a:p>
              <a:endParaRPr lang="en-US"/>
            </a:p>
          </p:txBody>
        </p:sp>
        <p:sp>
          <p:nvSpPr>
            <p:cNvPr id="588985" name="Line 185"/>
            <p:cNvSpPr>
              <a:spLocks noChangeShapeType="1"/>
            </p:cNvSpPr>
            <p:nvPr/>
          </p:nvSpPr>
          <p:spPr bwMode="auto">
            <a:xfrm>
              <a:off x="3962400" y="3733800"/>
              <a:ext cx="0" cy="1600200"/>
            </a:xfrm>
            <a:prstGeom prst="line">
              <a:avLst/>
            </a:prstGeom>
            <a:noFill/>
            <a:ln w="12700">
              <a:solidFill>
                <a:schemeClr val="tx1"/>
              </a:solidFill>
              <a:round/>
              <a:headEnd/>
              <a:tailEnd/>
            </a:ln>
            <a:effectLst/>
          </p:spPr>
          <p:txBody>
            <a:bodyPr/>
            <a:lstStyle/>
            <a:p>
              <a:endParaRPr lang="en-US"/>
            </a:p>
          </p:txBody>
        </p:sp>
        <p:sp>
          <p:nvSpPr>
            <p:cNvPr id="588986" name="Text Box 186"/>
            <p:cNvSpPr txBox="1">
              <a:spLocks noChangeArrowheads="1"/>
            </p:cNvSpPr>
            <p:nvPr/>
          </p:nvSpPr>
          <p:spPr bwMode="auto">
            <a:xfrm rot="5400000">
              <a:off x="3836988" y="3402012"/>
              <a:ext cx="617538" cy="366713"/>
            </a:xfrm>
            <a:prstGeom prst="rect">
              <a:avLst/>
            </a:prstGeom>
            <a:noFill/>
            <a:ln w="12700">
              <a:noFill/>
              <a:miter lim="800000"/>
              <a:headEnd/>
              <a:tailEnd/>
            </a:ln>
            <a:effectLst/>
          </p:spPr>
          <p:txBody>
            <a:bodyPr>
              <a:spAutoFit/>
            </a:bodyPr>
            <a:lstStyle/>
            <a:p>
              <a:r>
                <a:rPr lang="en-US" b="1">
                  <a:solidFill>
                    <a:schemeClr val="tx1"/>
                  </a:solidFill>
                </a:rPr>
                <a:t>. . .</a:t>
              </a:r>
            </a:p>
          </p:txBody>
        </p:sp>
        <p:sp>
          <p:nvSpPr>
            <p:cNvPr id="213" name="Line 180"/>
            <p:cNvSpPr>
              <a:spLocks noChangeShapeType="1"/>
            </p:cNvSpPr>
            <p:nvPr/>
          </p:nvSpPr>
          <p:spPr bwMode="auto">
            <a:xfrm>
              <a:off x="3276600" y="5334000"/>
              <a:ext cx="685800" cy="0"/>
            </a:xfrm>
            <a:prstGeom prst="line">
              <a:avLst/>
            </a:prstGeom>
            <a:noFill/>
            <a:ln w="12700">
              <a:solidFill>
                <a:schemeClr val="tx1"/>
              </a:solidFill>
              <a:round/>
              <a:headEnd/>
              <a:tailEnd/>
            </a:ln>
            <a:effectLst/>
          </p:spPr>
          <p:txBody>
            <a:bodyPr/>
            <a:lstStyle/>
            <a:p>
              <a:endParaRPr lang="en-US"/>
            </a:p>
          </p:txBody>
        </p:sp>
        <p:cxnSp>
          <p:nvCxnSpPr>
            <p:cNvPr id="221" name="Straight Connector 220"/>
            <p:cNvCxnSpPr/>
            <p:nvPr/>
          </p:nvCxnSpPr>
          <p:spPr bwMode="auto">
            <a:xfrm>
              <a:off x="3276600" y="3124200"/>
              <a:ext cx="457200" cy="1588"/>
            </a:xfrm>
            <a:prstGeom prst="line">
              <a:avLst/>
            </a:prstGeom>
            <a:noFill/>
            <a:ln w="12700" cap="flat" cmpd="sng" algn="ctr">
              <a:solidFill>
                <a:schemeClr val="tx1"/>
              </a:solidFill>
              <a:prstDash val="solid"/>
              <a:round/>
              <a:headEnd type="none" w="med" len="med"/>
              <a:tailEnd type="none" w="med" len="med"/>
            </a:ln>
            <a:effectLst/>
          </p:spPr>
        </p:cxnSp>
      </p:grpSp>
      <p:sp>
        <p:nvSpPr>
          <p:cNvPr id="223" name="Rectangle 172"/>
          <p:cNvSpPr>
            <a:spLocks noChangeArrowheads="1"/>
          </p:cNvSpPr>
          <p:nvPr/>
        </p:nvSpPr>
        <p:spPr bwMode="auto">
          <a:xfrm>
            <a:off x="5181600" y="1219200"/>
            <a:ext cx="3581400" cy="1436291"/>
          </a:xfrm>
          <a:prstGeom prst="rect">
            <a:avLst/>
          </a:prstGeom>
          <a:noFill/>
          <a:ln w="12700">
            <a:noFill/>
            <a:miter lim="800000"/>
            <a:headEnd/>
            <a:tailEnd/>
          </a:ln>
          <a:effectLst/>
        </p:spPr>
        <p:txBody>
          <a:bodyPr lIns="63500" tIns="25400" rIns="63500" bIns="25400">
            <a:spAutoFit/>
          </a:bodyPr>
          <a:lstStyle/>
          <a:p>
            <a:pPr>
              <a:buClr>
                <a:schemeClr val="accent1"/>
              </a:buClr>
              <a:buSzPct val="75000"/>
              <a:buFont typeface="Wingdings" pitchFamily="2" charset="2"/>
              <a:buChar char="q"/>
            </a:pPr>
            <a:r>
              <a:rPr lang="en-US" sz="2400" dirty="0" smtClean="0">
                <a:solidFill>
                  <a:schemeClr val="tx1"/>
                </a:solidFill>
              </a:rPr>
              <a:t> </a:t>
            </a:r>
            <a:r>
              <a:rPr lang="zh-CN" altLang="en-US" sz="2400" dirty="0" smtClean="0">
                <a:solidFill>
                  <a:schemeClr val="tx1"/>
                </a:solidFill>
              </a:rPr>
              <a:t>零检测</a:t>
            </a:r>
            <a:r>
              <a:rPr lang="en-US" sz="2400" dirty="0" smtClean="0">
                <a:solidFill>
                  <a:schemeClr val="tx1"/>
                </a:solidFill>
              </a:rPr>
              <a:t> (</a:t>
            </a:r>
            <a:r>
              <a:rPr lang="en-US" sz="2400" dirty="0" err="1" smtClean="0">
                <a:solidFill>
                  <a:schemeClr val="tx1"/>
                </a:solidFill>
                <a:latin typeface="Courier New" pitchFamily="49" charset="0"/>
              </a:rPr>
              <a:t>slt</a:t>
            </a:r>
            <a:r>
              <a:rPr lang="en-US" sz="2400" dirty="0" smtClean="0">
                <a:solidFill>
                  <a:schemeClr val="tx1"/>
                </a:solidFill>
                <a:latin typeface="Courier New" pitchFamily="49" charset="0"/>
              </a:rPr>
              <a:t>, </a:t>
            </a:r>
            <a:r>
              <a:rPr lang="en-US" sz="2400" dirty="0" err="1" smtClean="0">
                <a:solidFill>
                  <a:schemeClr val="tx1"/>
                </a:solidFill>
                <a:latin typeface="Courier New" pitchFamily="49" charset="0"/>
              </a:rPr>
              <a:t>slti</a:t>
            </a:r>
            <a:r>
              <a:rPr lang="en-US" sz="2400" dirty="0" smtClean="0">
                <a:solidFill>
                  <a:schemeClr val="tx1"/>
                </a:solidFill>
                <a:latin typeface="Courier New" pitchFamily="49" charset="0"/>
              </a:rPr>
              <a:t>, </a:t>
            </a:r>
            <a:r>
              <a:rPr lang="en-US" sz="2400" dirty="0" err="1" smtClean="0">
                <a:solidFill>
                  <a:schemeClr val="tx1"/>
                </a:solidFill>
                <a:latin typeface="Courier New" pitchFamily="49" charset="0"/>
              </a:rPr>
              <a:t>sltiu</a:t>
            </a:r>
            <a:r>
              <a:rPr lang="en-US" sz="2400" dirty="0" smtClean="0">
                <a:solidFill>
                  <a:schemeClr val="tx1"/>
                </a:solidFill>
                <a:latin typeface="Courier New" pitchFamily="49" charset="0"/>
              </a:rPr>
              <a:t>, </a:t>
            </a:r>
            <a:r>
              <a:rPr lang="en-US" sz="2400" dirty="0" err="1" smtClean="0">
                <a:solidFill>
                  <a:schemeClr val="tx1"/>
                </a:solidFill>
                <a:latin typeface="Courier New" pitchFamily="49" charset="0"/>
              </a:rPr>
              <a:t>sltu</a:t>
            </a:r>
            <a:r>
              <a:rPr lang="en-US" sz="2400" dirty="0" smtClean="0">
                <a:solidFill>
                  <a:schemeClr val="tx1"/>
                </a:solidFill>
                <a:latin typeface="Courier New" pitchFamily="49" charset="0"/>
              </a:rPr>
              <a:t>, </a:t>
            </a:r>
            <a:r>
              <a:rPr lang="en-US" sz="2400" dirty="0" err="1" smtClean="0">
                <a:solidFill>
                  <a:schemeClr val="tx1"/>
                </a:solidFill>
                <a:latin typeface="Courier New" pitchFamily="49" charset="0"/>
              </a:rPr>
              <a:t>beq</a:t>
            </a:r>
            <a:r>
              <a:rPr lang="en-US" sz="2400" dirty="0" smtClean="0">
                <a:solidFill>
                  <a:schemeClr val="tx1"/>
                </a:solidFill>
                <a:latin typeface="Courier New" pitchFamily="49" charset="0"/>
              </a:rPr>
              <a:t>, </a:t>
            </a:r>
            <a:r>
              <a:rPr lang="en-US" sz="2400" dirty="0" err="1" smtClean="0">
                <a:solidFill>
                  <a:schemeClr val="tx1"/>
                </a:solidFill>
                <a:latin typeface="Courier New" pitchFamily="49" charset="0"/>
              </a:rPr>
              <a:t>bne</a:t>
            </a:r>
            <a:r>
              <a:rPr lang="en-US" sz="2400" dirty="0" smtClean="0">
                <a:solidFill>
                  <a:schemeClr val="tx1"/>
                </a:solidFill>
              </a:rPr>
              <a:t>)</a:t>
            </a:r>
            <a:r>
              <a:rPr lang="en-US" sz="2400" dirty="0" smtClean="0"/>
              <a:t> </a:t>
            </a:r>
          </a:p>
          <a:p>
            <a:pPr>
              <a:buClr>
                <a:schemeClr val="accent1"/>
              </a:buClr>
              <a:buSzPct val="75000"/>
              <a:buFont typeface="Wingdings" pitchFamily="2" charset="2"/>
              <a:buChar char="q"/>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9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972" grpId="0"/>
      <p:bldP spid="22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609600" y="304800"/>
            <a:ext cx="1784143" cy="426142"/>
          </a:xfrm>
          <a:noFill/>
          <a:ln/>
        </p:spPr>
        <p:txBody>
          <a:bodyPr wrap="none"/>
          <a:lstStyle/>
          <a:p>
            <a:r>
              <a:rPr lang="zh-CN" altLang="en-US" dirty="0" smtClean="0"/>
              <a:t>性能如何</a:t>
            </a:r>
            <a:r>
              <a:rPr lang="en-US" dirty="0" smtClean="0"/>
              <a:t>?</a:t>
            </a:r>
            <a:endParaRPr lang="en-US" dirty="0"/>
          </a:p>
        </p:txBody>
      </p:sp>
      <p:sp>
        <p:nvSpPr>
          <p:cNvPr id="590851" name="Rectangle 3"/>
          <p:cNvSpPr>
            <a:spLocks noGrp="1" noChangeArrowheads="1"/>
          </p:cNvSpPr>
          <p:nvPr>
            <p:ph type="body" idx="1"/>
          </p:nvPr>
        </p:nvSpPr>
        <p:spPr>
          <a:xfrm>
            <a:off x="609600" y="762000"/>
            <a:ext cx="8001000" cy="5868273"/>
          </a:xfrm>
          <a:noFill/>
          <a:ln/>
        </p:spPr>
        <p:txBody>
          <a:bodyPr/>
          <a:lstStyle/>
          <a:p>
            <a:r>
              <a:rPr lang="en-US" dirty="0" smtClean="0"/>
              <a:t>n</a:t>
            </a:r>
            <a:r>
              <a:rPr lang="en-US" altLang="zh-CN" dirty="0" smtClean="0"/>
              <a:t>-</a:t>
            </a:r>
            <a:r>
              <a:rPr lang="zh-CN" altLang="en-US" dirty="0" smtClean="0"/>
              <a:t>位</a:t>
            </a:r>
            <a:r>
              <a:rPr lang="zh-CN" altLang="en-US" dirty="0"/>
              <a:t>行波加法器（</a:t>
            </a:r>
            <a:r>
              <a:rPr lang="en-US" dirty="0"/>
              <a:t> ripple-carry adder</a:t>
            </a:r>
            <a:r>
              <a:rPr lang="zh-CN" altLang="en-US" dirty="0"/>
              <a:t>）的关键路径是</a:t>
            </a:r>
            <a:r>
              <a:rPr lang="en-US" dirty="0" smtClean="0"/>
              <a:t> </a:t>
            </a:r>
            <a:r>
              <a:rPr lang="en-US" dirty="0">
                <a:solidFill>
                  <a:schemeClr val="accent1"/>
                </a:solidFill>
              </a:rPr>
              <a:t>n*CP</a:t>
            </a:r>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r>
              <a:rPr lang="zh-CN" altLang="en-US" dirty="0" smtClean="0"/>
              <a:t>设计诀窍</a:t>
            </a:r>
            <a:r>
              <a:rPr lang="en-US" dirty="0" smtClean="0"/>
              <a:t>– </a:t>
            </a:r>
            <a:r>
              <a:rPr lang="zh-CN" altLang="en-US" dirty="0"/>
              <a:t>改进</a:t>
            </a:r>
            <a:r>
              <a:rPr lang="zh-CN" altLang="en-US" dirty="0" smtClean="0"/>
              <a:t>硬件</a:t>
            </a:r>
            <a:r>
              <a:rPr lang="en-US" dirty="0"/>
              <a:t>(</a:t>
            </a:r>
            <a:r>
              <a:rPr lang="zh-CN" altLang="en-US" dirty="0" smtClean="0"/>
              <a:t>先行进位累加器</a:t>
            </a:r>
            <a:r>
              <a:rPr lang="en-US" dirty="0" smtClean="0"/>
              <a:t>Carry </a:t>
            </a:r>
            <a:r>
              <a:rPr lang="en-US" dirty="0" err="1"/>
              <a:t>Lookahead</a:t>
            </a:r>
            <a:r>
              <a:rPr lang="en-US" dirty="0"/>
              <a:t>)</a:t>
            </a:r>
          </a:p>
        </p:txBody>
      </p:sp>
      <p:sp>
        <p:nvSpPr>
          <p:cNvPr id="590852" name="Rectangle 4"/>
          <p:cNvSpPr>
            <a:spLocks noChangeArrowheads="1"/>
          </p:cNvSpPr>
          <p:nvPr/>
        </p:nvSpPr>
        <p:spPr bwMode="auto">
          <a:xfrm>
            <a:off x="2736850" y="16764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0</a:t>
            </a:r>
          </a:p>
        </p:txBody>
      </p:sp>
      <p:sp>
        <p:nvSpPr>
          <p:cNvPr id="590853" name="Rectangle 5"/>
          <p:cNvSpPr>
            <a:spLocks noChangeArrowheads="1"/>
          </p:cNvSpPr>
          <p:nvPr/>
        </p:nvSpPr>
        <p:spPr bwMode="auto">
          <a:xfrm>
            <a:off x="2736850" y="20574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0</a:t>
            </a:r>
          </a:p>
        </p:txBody>
      </p:sp>
      <p:sp>
        <p:nvSpPr>
          <p:cNvPr id="590854" name="Rectangle 6"/>
          <p:cNvSpPr>
            <a:spLocks noChangeArrowheads="1"/>
          </p:cNvSpPr>
          <p:nvPr/>
        </p:nvSpPr>
        <p:spPr bwMode="auto">
          <a:xfrm>
            <a:off x="3608388" y="1771650"/>
            <a:ext cx="1041400" cy="508000"/>
          </a:xfrm>
          <a:prstGeom prst="rect">
            <a:avLst/>
          </a:prstGeom>
          <a:noFill/>
          <a:ln w="25400">
            <a:solidFill>
              <a:schemeClr val="tx1"/>
            </a:solidFill>
            <a:miter lim="800000"/>
            <a:headEnd/>
            <a:tailEnd/>
          </a:ln>
          <a:effectLst/>
        </p:spPr>
        <p:txBody>
          <a:bodyPr wrap="none" anchor="ctr"/>
          <a:lstStyle/>
          <a:p>
            <a:endParaRPr lang="en-US"/>
          </a:p>
        </p:txBody>
      </p:sp>
      <p:sp>
        <p:nvSpPr>
          <p:cNvPr id="590855" name="Rectangle 7"/>
          <p:cNvSpPr>
            <a:spLocks noChangeArrowheads="1"/>
          </p:cNvSpPr>
          <p:nvPr/>
        </p:nvSpPr>
        <p:spPr bwMode="auto">
          <a:xfrm>
            <a:off x="3827463" y="1752600"/>
            <a:ext cx="576262"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chemeClr val="tx1"/>
                </a:solidFill>
              </a:rPr>
              <a:t>1-bit</a:t>
            </a:r>
          </a:p>
          <a:p>
            <a:pPr algn="ctr"/>
            <a:r>
              <a:rPr lang="en-US" sz="1600">
                <a:solidFill>
                  <a:schemeClr val="tx1"/>
                </a:solidFill>
              </a:rPr>
              <a:t>ALU</a:t>
            </a:r>
          </a:p>
        </p:txBody>
      </p:sp>
      <p:sp>
        <p:nvSpPr>
          <p:cNvPr id="590856" name="Line 8"/>
          <p:cNvSpPr>
            <a:spLocks noChangeShapeType="1"/>
          </p:cNvSpPr>
          <p:nvPr/>
        </p:nvSpPr>
        <p:spPr bwMode="auto">
          <a:xfrm>
            <a:off x="4675188" y="1987550"/>
            <a:ext cx="431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57" name="Line 9"/>
          <p:cNvSpPr>
            <a:spLocks noChangeShapeType="1"/>
          </p:cNvSpPr>
          <p:nvPr/>
        </p:nvSpPr>
        <p:spPr bwMode="auto">
          <a:xfrm>
            <a:off x="3074988" y="19113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58" name="Line 10"/>
          <p:cNvSpPr>
            <a:spLocks noChangeShapeType="1"/>
          </p:cNvSpPr>
          <p:nvPr/>
        </p:nvSpPr>
        <p:spPr bwMode="auto">
          <a:xfrm>
            <a:off x="3074988" y="21399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59" name="Rectangle 11"/>
          <p:cNvSpPr>
            <a:spLocks noChangeArrowheads="1"/>
          </p:cNvSpPr>
          <p:nvPr/>
        </p:nvSpPr>
        <p:spPr bwMode="auto">
          <a:xfrm>
            <a:off x="5099050" y="1828800"/>
            <a:ext cx="759824" cy="335989"/>
          </a:xfrm>
          <a:prstGeom prst="rect">
            <a:avLst/>
          </a:prstGeom>
          <a:noFill/>
          <a:ln w="12700">
            <a:noFill/>
            <a:miter lim="800000"/>
            <a:headEnd/>
            <a:tailEnd/>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0</a:t>
            </a:r>
            <a:endParaRPr lang="en-US" sz="1600" baseline="-25000" dirty="0">
              <a:solidFill>
                <a:schemeClr val="tx1"/>
              </a:solidFill>
            </a:endParaRPr>
          </a:p>
        </p:txBody>
      </p:sp>
      <p:sp>
        <p:nvSpPr>
          <p:cNvPr id="590860" name="Line 12"/>
          <p:cNvSpPr>
            <a:spLocks noChangeShapeType="1"/>
          </p:cNvSpPr>
          <p:nvPr/>
        </p:nvSpPr>
        <p:spPr bwMode="auto">
          <a:xfrm>
            <a:off x="4129088" y="1390650"/>
            <a:ext cx="0" cy="355600"/>
          </a:xfrm>
          <a:prstGeom prst="line">
            <a:avLst/>
          </a:prstGeom>
          <a:noFill/>
          <a:ln w="25400">
            <a:solidFill>
              <a:schemeClr val="accent1"/>
            </a:solidFill>
            <a:round/>
            <a:headEnd/>
            <a:tailEnd type="triangle" w="med" len="med"/>
          </a:ln>
          <a:effectLst/>
        </p:spPr>
        <p:txBody>
          <a:bodyPr wrap="none" anchor="ctr"/>
          <a:lstStyle/>
          <a:p>
            <a:endParaRPr lang="en-US"/>
          </a:p>
        </p:txBody>
      </p:sp>
      <p:sp>
        <p:nvSpPr>
          <p:cNvPr id="590861" name="Rectangle 13"/>
          <p:cNvSpPr>
            <a:spLocks noChangeArrowheads="1"/>
          </p:cNvSpPr>
          <p:nvPr/>
        </p:nvSpPr>
        <p:spPr bwMode="auto">
          <a:xfrm>
            <a:off x="3200400" y="1371600"/>
            <a:ext cx="96043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0</a:t>
            </a:r>
          </a:p>
        </p:txBody>
      </p:sp>
      <p:sp>
        <p:nvSpPr>
          <p:cNvPr id="590862" name="Rectangle 14"/>
          <p:cNvSpPr>
            <a:spLocks noChangeArrowheads="1"/>
          </p:cNvSpPr>
          <p:nvPr/>
        </p:nvSpPr>
        <p:spPr bwMode="auto">
          <a:xfrm>
            <a:off x="4184650" y="2209800"/>
            <a:ext cx="111918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0</a:t>
            </a:r>
          </a:p>
        </p:txBody>
      </p:sp>
      <p:sp>
        <p:nvSpPr>
          <p:cNvPr id="590863" name="Rectangle 15"/>
          <p:cNvSpPr>
            <a:spLocks noChangeArrowheads="1"/>
          </p:cNvSpPr>
          <p:nvPr/>
        </p:nvSpPr>
        <p:spPr bwMode="auto">
          <a:xfrm>
            <a:off x="2736850" y="25908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1</a:t>
            </a:r>
          </a:p>
        </p:txBody>
      </p:sp>
      <p:sp>
        <p:nvSpPr>
          <p:cNvPr id="590864" name="Rectangle 16"/>
          <p:cNvSpPr>
            <a:spLocks noChangeArrowheads="1"/>
          </p:cNvSpPr>
          <p:nvPr/>
        </p:nvSpPr>
        <p:spPr bwMode="auto">
          <a:xfrm>
            <a:off x="2736850" y="29718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1</a:t>
            </a:r>
          </a:p>
        </p:txBody>
      </p:sp>
      <p:sp>
        <p:nvSpPr>
          <p:cNvPr id="590865" name="Rectangle 17"/>
          <p:cNvSpPr>
            <a:spLocks noChangeArrowheads="1"/>
          </p:cNvSpPr>
          <p:nvPr/>
        </p:nvSpPr>
        <p:spPr bwMode="auto">
          <a:xfrm>
            <a:off x="3608388" y="2686050"/>
            <a:ext cx="1041400" cy="508000"/>
          </a:xfrm>
          <a:prstGeom prst="rect">
            <a:avLst/>
          </a:prstGeom>
          <a:noFill/>
          <a:ln w="25400">
            <a:solidFill>
              <a:schemeClr val="tx1"/>
            </a:solidFill>
            <a:miter lim="800000"/>
            <a:headEnd/>
            <a:tailEnd/>
          </a:ln>
          <a:effectLst/>
        </p:spPr>
        <p:txBody>
          <a:bodyPr wrap="none" anchor="ctr"/>
          <a:lstStyle/>
          <a:p>
            <a:endParaRPr lang="en-US"/>
          </a:p>
        </p:txBody>
      </p:sp>
      <p:sp>
        <p:nvSpPr>
          <p:cNvPr id="590866" name="Rectangle 18"/>
          <p:cNvSpPr>
            <a:spLocks noChangeArrowheads="1"/>
          </p:cNvSpPr>
          <p:nvPr/>
        </p:nvSpPr>
        <p:spPr bwMode="auto">
          <a:xfrm>
            <a:off x="3827463" y="2667000"/>
            <a:ext cx="576262"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chemeClr val="tx1"/>
                </a:solidFill>
              </a:rPr>
              <a:t>1-bit</a:t>
            </a:r>
          </a:p>
          <a:p>
            <a:pPr algn="ctr"/>
            <a:r>
              <a:rPr lang="en-US" sz="1600">
                <a:solidFill>
                  <a:schemeClr val="tx1"/>
                </a:solidFill>
              </a:rPr>
              <a:t>ALU</a:t>
            </a:r>
          </a:p>
        </p:txBody>
      </p:sp>
      <p:sp>
        <p:nvSpPr>
          <p:cNvPr id="590867" name="Line 19"/>
          <p:cNvSpPr>
            <a:spLocks noChangeShapeType="1"/>
          </p:cNvSpPr>
          <p:nvPr/>
        </p:nvSpPr>
        <p:spPr bwMode="auto">
          <a:xfrm>
            <a:off x="4675188" y="2901950"/>
            <a:ext cx="431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68" name="Line 20"/>
          <p:cNvSpPr>
            <a:spLocks noChangeShapeType="1"/>
          </p:cNvSpPr>
          <p:nvPr/>
        </p:nvSpPr>
        <p:spPr bwMode="auto">
          <a:xfrm>
            <a:off x="3074988" y="28257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69" name="Line 21"/>
          <p:cNvSpPr>
            <a:spLocks noChangeShapeType="1"/>
          </p:cNvSpPr>
          <p:nvPr/>
        </p:nvSpPr>
        <p:spPr bwMode="auto">
          <a:xfrm>
            <a:off x="3074988" y="30543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70" name="Rectangle 22"/>
          <p:cNvSpPr>
            <a:spLocks noChangeArrowheads="1"/>
          </p:cNvSpPr>
          <p:nvPr/>
        </p:nvSpPr>
        <p:spPr bwMode="auto">
          <a:xfrm>
            <a:off x="5099050" y="2743200"/>
            <a:ext cx="759824" cy="335989"/>
          </a:xfrm>
          <a:prstGeom prst="rect">
            <a:avLst/>
          </a:prstGeom>
          <a:noFill/>
          <a:ln w="12700">
            <a:noFill/>
            <a:miter lim="800000"/>
            <a:headEnd/>
            <a:tailEnd/>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1</a:t>
            </a:r>
            <a:endParaRPr lang="en-US" sz="1600" baseline="-25000" dirty="0">
              <a:solidFill>
                <a:schemeClr val="tx1"/>
              </a:solidFill>
            </a:endParaRPr>
          </a:p>
        </p:txBody>
      </p:sp>
      <p:sp>
        <p:nvSpPr>
          <p:cNvPr id="590871" name="Line 23"/>
          <p:cNvSpPr>
            <a:spLocks noChangeShapeType="1"/>
          </p:cNvSpPr>
          <p:nvPr/>
        </p:nvSpPr>
        <p:spPr bwMode="auto">
          <a:xfrm>
            <a:off x="4129088" y="2305050"/>
            <a:ext cx="0" cy="355600"/>
          </a:xfrm>
          <a:prstGeom prst="line">
            <a:avLst/>
          </a:prstGeom>
          <a:noFill/>
          <a:ln w="25400">
            <a:solidFill>
              <a:schemeClr val="accent1"/>
            </a:solidFill>
            <a:round/>
            <a:headEnd/>
            <a:tailEnd type="triangle" w="med" len="med"/>
          </a:ln>
          <a:effectLst/>
        </p:spPr>
        <p:txBody>
          <a:bodyPr wrap="none" anchor="ctr"/>
          <a:lstStyle/>
          <a:p>
            <a:endParaRPr lang="en-US"/>
          </a:p>
        </p:txBody>
      </p:sp>
      <p:sp>
        <p:nvSpPr>
          <p:cNvPr id="590872" name="Rectangle 24"/>
          <p:cNvSpPr>
            <a:spLocks noChangeArrowheads="1"/>
          </p:cNvSpPr>
          <p:nvPr/>
        </p:nvSpPr>
        <p:spPr bwMode="auto">
          <a:xfrm>
            <a:off x="3194050" y="2362200"/>
            <a:ext cx="96043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1</a:t>
            </a:r>
          </a:p>
        </p:txBody>
      </p:sp>
      <p:sp>
        <p:nvSpPr>
          <p:cNvPr id="590873" name="Rectangle 25"/>
          <p:cNvSpPr>
            <a:spLocks noChangeArrowheads="1"/>
          </p:cNvSpPr>
          <p:nvPr/>
        </p:nvSpPr>
        <p:spPr bwMode="auto">
          <a:xfrm>
            <a:off x="4184650" y="3124200"/>
            <a:ext cx="111918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1</a:t>
            </a:r>
          </a:p>
        </p:txBody>
      </p:sp>
      <p:sp>
        <p:nvSpPr>
          <p:cNvPr id="590874" name="Rectangle 26"/>
          <p:cNvSpPr>
            <a:spLocks noChangeArrowheads="1"/>
          </p:cNvSpPr>
          <p:nvPr/>
        </p:nvSpPr>
        <p:spPr bwMode="auto">
          <a:xfrm>
            <a:off x="2736850" y="35052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2</a:t>
            </a:r>
          </a:p>
        </p:txBody>
      </p:sp>
      <p:sp>
        <p:nvSpPr>
          <p:cNvPr id="590875" name="Rectangle 27"/>
          <p:cNvSpPr>
            <a:spLocks noChangeArrowheads="1"/>
          </p:cNvSpPr>
          <p:nvPr/>
        </p:nvSpPr>
        <p:spPr bwMode="auto">
          <a:xfrm>
            <a:off x="2736850" y="38862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2</a:t>
            </a:r>
          </a:p>
        </p:txBody>
      </p:sp>
      <p:sp>
        <p:nvSpPr>
          <p:cNvPr id="590876" name="Rectangle 28"/>
          <p:cNvSpPr>
            <a:spLocks noChangeArrowheads="1"/>
          </p:cNvSpPr>
          <p:nvPr/>
        </p:nvSpPr>
        <p:spPr bwMode="auto">
          <a:xfrm>
            <a:off x="3608388" y="3600450"/>
            <a:ext cx="1041400" cy="508000"/>
          </a:xfrm>
          <a:prstGeom prst="rect">
            <a:avLst/>
          </a:prstGeom>
          <a:noFill/>
          <a:ln w="25400">
            <a:solidFill>
              <a:schemeClr val="tx1"/>
            </a:solidFill>
            <a:miter lim="800000"/>
            <a:headEnd/>
            <a:tailEnd/>
          </a:ln>
          <a:effectLst/>
        </p:spPr>
        <p:txBody>
          <a:bodyPr wrap="none" anchor="ctr"/>
          <a:lstStyle/>
          <a:p>
            <a:endParaRPr lang="en-US"/>
          </a:p>
        </p:txBody>
      </p:sp>
      <p:sp>
        <p:nvSpPr>
          <p:cNvPr id="590877" name="Rectangle 29"/>
          <p:cNvSpPr>
            <a:spLocks noChangeArrowheads="1"/>
          </p:cNvSpPr>
          <p:nvPr/>
        </p:nvSpPr>
        <p:spPr bwMode="auto">
          <a:xfrm>
            <a:off x="3827463" y="3581400"/>
            <a:ext cx="576262"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chemeClr val="tx1"/>
                </a:solidFill>
              </a:rPr>
              <a:t>1-bit</a:t>
            </a:r>
          </a:p>
          <a:p>
            <a:pPr algn="ctr"/>
            <a:r>
              <a:rPr lang="en-US" sz="1600">
                <a:solidFill>
                  <a:schemeClr val="tx1"/>
                </a:solidFill>
              </a:rPr>
              <a:t>ALU</a:t>
            </a:r>
          </a:p>
        </p:txBody>
      </p:sp>
      <p:sp>
        <p:nvSpPr>
          <p:cNvPr id="590878" name="Line 30"/>
          <p:cNvSpPr>
            <a:spLocks noChangeShapeType="1"/>
          </p:cNvSpPr>
          <p:nvPr/>
        </p:nvSpPr>
        <p:spPr bwMode="auto">
          <a:xfrm>
            <a:off x="4675188" y="3816350"/>
            <a:ext cx="431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79" name="Line 31"/>
          <p:cNvSpPr>
            <a:spLocks noChangeShapeType="1"/>
          </p:cNvSpPr>
          <p:nvPr/>
        </p:nvSpPr>
        <p:spPr bwMode="auto">
          <a:xfrm>
            <a:off x="3074988" y="37401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80" name="Line 32"/>
          <p:cNvSpPr>
            <a:spLocks noChangeShapeType="1"/>
          </p:cNvSpPr>
          <p:nvPr/>
        </p:nvSpPr>
        <p:spPr bwMode="auto">
          <a:xfrm>
            <a:off x="3074988" y="39687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81" name="Rectangle 33"/>
          <p:cNvSpPr>
            <a:spLocks noChangeArrowheads="1"/>
          </p:cNvSpPr>
          <p:nvPr/>
        </p:nvSpPr>
        <p:spPr bwMode="auto">
          <a:xfrm>
            <a:off x="5099050" y="3657600"/>
            <a:ext cx="759824" cy="335989"/>
          </a:xfrm>
          <a:prstGeom prst="rect">
            <a:avLst/>
          </a:prstGeom>
          <a:noFill/>
          <a:ln w="12700">
            <a:noFill/>
            <a:miter lim="800000"/>
            <a:headEnd/>
            <a:tailEnd/>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2</a:t>
            </a:r>
            <a:endParaRPr lang="en-US" sz="1600" baseline="-25000" dirty="0">
              <a:solidFill>
                <a:schemeClr val="tx1"/>
              </a:solidFill>
            </a:endParaRPr>
          </a:p>
        </p:txBody>
      </p:sp>
      <p:sp>
        <p:nvSpPr>
          <p:cNvPr id="590882" name="Line 34"/>
          <p:cNvSpPr>
            <a:spLocks noChangeShapeType="1"/>
          </p:cNvSpPr>
          <p:nvPr/>
        </p:nvSpPr>
        <p:spPr bwMode="auto">
          <a:xfrm>
            <a:off x="4129088" y="3219450"/>
            <a:ext cx="0" cy="355600"/>
          </a:xfrm>
          <a:prstGeom prst="line">
            <a:avLst/>
          </a:prstGeom>
          <a:noFill/>
          <a:ln w="25400">
            <a:solidFill>
              <a:schemeClr val="accent1"/>
            </a:solidFill>
            <a:round/>
            <a:headEnd/>
            <a:tailEnd type="triangle" w="med" len="med"/>
          </a:ln>
          <a:effectLst/>
        </p:spPr>
        <p:txBody>
          <a:bodyPr wrap="none" anchor="ctr"/>
          <a:lstStyle/>
          <a:p>
            <a:endParaRPr lang="en-US"/>
          </a:p>
        </p:txBody>
      </p:sp>
      <p:sp>
        <p:nvSpPr>
          <p:cNvPr id="590883" name="Rectangle 35"/>
          <p:cNvSpPr>
            <a:spLocks noChangeArrowheads="1"/>
          </p:cNvSpPr>
          <p:nvPr/>
        </p:nvSpPr>
        <p:spPr bwMode="auto">
          <a:xfrm>
            <a:off x="3194050" y="3276600"/>
            <a:ext cx="96043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2</a:t>
            </a:r>
          </a:p>
        </p:txBody>
      </p:sp>
      <p:sp>
        <p:nvSpPr>
          <p:cNvPr id="590884" name="Rectangle 36"/>
          <p:cNvSpPr>
            <a:spLocks noChangeArrowheads="1"/>
          </p:cNvSpPr>
          <p:nvPr/>
        </p:nvSpPr>
        <p:spPr bwMode="auto">
          <a:xfrm>
            <a:off x="4184650" y="4038600"/>
            <a:ext cx="111918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2</a:t>
            </a:r>
          </a:p>
        </p:txBody>
      </p:sp>
      <p:sp>
        <p:nvSpPr>
          <p:cNvPr id="590885" name="Rectangle 37"/>
          <p:cNvSpPr>
            <a:spLocks noChangeArrowheads="1"/>
          </p:cNvSpPr>
          <p:nvPr/>
        </p:nvSpPr>
        <p:spPr bwMode="auto">
          <a:xfrm>
            <a:off x="2736850" y="44196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A</a:t>
            </a:r>
            <a:r>
              <a:rPr lang="en-US" sz="1600" baseline="-25000" dirty="0">
                <a:solidFill>
                  <a:schemeClr val="tx1"/>
                </a:solidFill>
              </a:rPr>
              <a:t>3</a:t>
            </a:r>
          </a:p>
        </p:txBody>
      </p:sp>
      <p:sp>
        <p:nvSpPr>
          <p:cNvPr id="590886" name="Rectangle 38"/>
          <p:cNvSpPr>
            <a:spLocks noChangeArrowheads="1"/>
          </p:cNvSpPr>
          <p:nvPr/>
        </p:nvSpPr>
        <p:spPr bwMode="auto">
          <a:xfrm>
            <a:off x="2736850" y="4800600"/>
            <a:ext cx="394340" cy="335989"/>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B</a:t>
            </a:r>
            <a:r>
              <a:rPr lang="en-US" sz="1600" baseline="-25000" dirty="0">
                <a:solidFill>
                  <a:schemeClr val="tx1"/>
                </a:solidFill>
              </a:rPr>
              <a:t>3</a:t>
            </a:r>
          </a:p>
        </p:txBody>
      </p:sp>
      <p:sp>
        <p:nvSpPr>
          <p:cNvPr id="590887" name="Rectangle 39"/>
          <p:cNvSpPr>
            <a:spLocks noChangeArrowheads="1"/>
          </p:cNvSpPr>
          <p:nvPr/>
        </p:nvSpPr>
        <p:spPr bwMode="auto">
          <a:xfrm>
            <a:off x="3608388" y="4514850"/>
            <a:ext cx="1041400" cy="508000"/>
          </a:xfrm>
          <a:prstGeom prst="rect">
            <a:avLst/>
          </a:prstGeom>
          <a:noFill/>
          <a:ln w="25400">
            <a:solidFill>
              <a:schemeClr val="tx1"/>
            </a:solidFill>
            <a:miter lim="800000"/>
            <a:headEnd/>
            <a:tailEnd/>
          </a:ln>
          <a:effectLst/>
        </p:spPr>
        <p:txBody>
          <a:bodyPr wrap="none" anchor="ctr"/>
          <a:lstStyle/>
          <a:p>
            <a:endParaRPr lang="en-US"/>
          </a:p>
        </p:txBody>
      </p:sp>
      <p:sp>
        <p:nvSpPr>
          <p:cNvPr id="590888" name="Rectangle 40"/>
          <p:cNvSpPr>
            <a:spLocks noChangeArrowheads="1"/>
          </p:cNvSpPr>
          <p:nvPr/>
        </p:nvSpPr>
        <p:spPr bwMode="auto">
          <a:xfrm>
            <a:off x="3827463" y="4495800"/>
            <a:ext cx="576262"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chemeClr val="tx1"/>
                </a:solidFill>
              </a:rPr>
              <a:t>1-bit</a:t>
            </a:r>
          </a:p>
          <a:p>
            <a:pPr algn="ctr"/>
            <a:r>
              <a:rPr lang="en-US" sz="1600">
                <a:solidFill>
                  <a:schemeClr val="tx1"/>
                </a:solidFill>
              </a:rPr>
              <a:t>ALU</a:t>
            </a:r>
          </a:p>
        </p:txBody>
      </p:sp>
      <p:sp>
        <p:nvSpPr>
          <p:cNvPr id="590889" name="Line 41"/>
          <p:cNvSpPr>
            <a:spLocks noChangeShapeType="1"/>
          </p:cNvSpPr>
          <p:nvPr/>
        </p:nvSpPr>
        <p:spPr bwMode="auto">
          <a:xfrm>
            <a:off x="4675188" y="4730750"/>
            <a:ext cx="431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90" name="Line 42"/>
          <p:cNvSpPr>
            <a:spLocks noChangeShapeType="1"/>
          </p:cNvSpPr>
          <p:nvPr/>
        </p:nvSpPr>
        <p:spPr bwMode="auto">
          <a:xfrm>
            <a:off x="3074988" y="46545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91" name="Line 43"/>
          <p:cNvSpPr>
            <a:spLocks noChangeShapeType="1"/>
          </p:cNvSpPr>
          <p:nvPr/>
        </p:nvSpPr>
        <p:spPr bwMode="auto">
          <a:xfrm>
            <a:off x="3074988" y="4883150"/>
            <a:ext cx="508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590892" name="Rectangle 44"/>
          <p:cNvSpPr>
            <a:spLocks noChangeArrowheads="1"/>
          </p:cNvSpPr>
          <p:nvPr/>
        </p:nvSpPr>
        <p:spPr bwMode="auto">
          <a:xfrm>
            <a:off x="5099050" y="4572000"/>
            <a:ext cx="759824" cy="335989"/>
          </a:xfrm>
          <a:prstGeom prst="rect">
            <a:avLst/>
          </a:prstGeom>
          <a:noFill/>
          <a:ln w="12700">
            <a:noFill/>
            <a:miter lim="800000"/>
            <a:headEnd/>
            <a:tailEnd/>
          </a:ln>
          <a:effectLst/>
        </p:spPr>
        <p:txBody>
          <a:bodyPr wrap="none" lIns="90488" tIns="44450" rIns="90488" bIns="44450">
            <a:spAutoFit/>
          </a:bodyPr>
          <a:lstStyle/>
          <a:p>
            <a:r>
              <a:rPr lang="en-US" sz="1600" dirty="0" smtClean="0">
                <a:solidFill>
                  <a:schemeClr val="tx1"/>
                </a:solidFill>
              </a:rPr>
              <a:t>result</a:t>
            </a:r>
            <a:r>
              <a:rPr lang="en-US" sz="1600" baseline="-25000" dirty="0" smtClean="0">
                <a:solidFill>
                  <a:schemeClr val="tx1"/>
                </a:solidFill>
              </a:rPr>
              <a:t>3</a:t>
            </a:r>
            <a:endParaRPr lang="en-US" sz="1600" baseline="-25000" dirty="0">
              <a:solidFill>
                <a:schemeClr val="tx1"/>
              </a:solidFill>
            </a:endParaRPr>
          </a:p>
        </p:txBody>
      </p:sp>
      <p:sp>
        <p:nvSpPr>
          <p:cNvPr id="590893" name="Line 45"/>
          <p:cNvSpPr>
            <a:spLocks noChangeShapeType="1"/>
          </p:cNvSpPr>
          <p:nvPr/>
        </p:nvSpPr>
        <p:spPr bwMode="auto">
          <a:xfrm>
            <a:off x="4129088" y="4133850"/>
            <a:ext cx="0" cy="355600"/>
          </a:xfrm>
          <a:prstGeom prst="line">
            <a:avLst/>
          </a:prstGeom>
          <a:noFill/>
          <a:ln w="25400">
            <a:solidFill>
              <a:schemeClr val="accent1"/>
            </a:solidFill>
            <a:round/>
            <a:headEnd/>
            <a:tailEnd type="triangle" w="med" len="med"/>
          </a:ln>
          <a:effectLst/>
        </p:spPr>
        <p:txBody>
          <a:bodyPr wrap="none" anchor="ctr"/>
          <a:lstStyle/>
          <a:p>
            <a:endParaRPr lang="en-US"/>
          </a:p>
        </p:txBody>
      </p:sp>
      <p:sp>
        <p:nvSpPr>
          <p:cNvPr id="590894" name="Rectangle 46"/>
          <p:cNvSpPr>
            <a:spLocks noChangeArrowheads="1"/>
          </p:cNvSpPr>
          <p:nvPr/>
        </p:nvSpPr>
        <p:spPr bwMode="auto">
          <a:xfrm>
            <a:off x="3194050" y="4191000"/>
            <a:ext cx="96043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CarryIn</a:t>
            </a:r>
            <a:r>
              <a:rPr lang="en-US" sz="1600" baseline="-25000" dirty="0">
                <a:solidFill>
                  <a:schemeClr val="tx1"/>
                </a:solidFill>
              </a:rPr>
              <a:t>3</a:t>
            </a:r>
          </a:p>
        </p:txBody>
      </p:sp>
      <p:sp>
        <p:nvSpPr>
          <p:cNvPr id="590895" name="Rectangle 47"/>
          <p:cNvSpPr>
            <a:spLocks noChangeArrowheads="1"/>
          </p:cNvSpPr>
          <p:nvPr/>
        </p:nvSpPr>
        <p:spPr bwMode="auto">
          <a:xfrm>
            <a:off x="4108450" y="5181600"/>
            <a:ext cx="1119188" cy="333375"/>
          </a:xfrm>
          <a:prstGeom prst="rect">
            <a:avLst/>
          </a:prstGeom>
          <a:noFill/>
          <a:ln w="12700">
            <a:noFill/>
            <a:miter lim="800000"/>
            <a:headEnd/>
            <a:tailEnd/>
          </a:ln>
          <a:effectLst/>
        </p:spPr>
        <p:txBody>
          <a:bodyPr wrap="none" lIns="90488" tIns="44450" rIns="90488" bIns="44450">
            <a:spAutoFit/>
          </a:bodyPr>
          <a:lstStyle/>
          <a:p>
            <a:r>
              <a:rPr lang="en-US" sz="1600" dirty="0">
                <a:solidFill>
                  <a:schemeClr val="tx1"/>
                </a:solidFill>
              </a:rPr>
              <a:t>CarryOut</a:t>
            </a:r>
            <a:r>
              <a:rPr lang="en-US" sz="1600" baseline="-25000" dirty="0">
                <a:solidFill>
                  <a:schemeClr val="tx1"/>
                </a:solidFill>
              </a:rPr>
              <a:t>3</a:t>
            </a:r>
          </a:p>
        </p:txBody>
      </p:sp>
      <p:sp>
        <p:nvSpPr>
          <p:cNvPr id="590896" name="Line 48"/>
          <p:cNvSpPr>
            <a:spLocks noChangeShapeType="1"/>
          </p:cNvSpPr>
          <p:nvPr/>
        </p:nvSpPr>
        <p:spPr bwMode="auto">
          <a:xfrm>
            <a:off x="4129088" y="5048250"/>
            <a:ext cx="0" cy="355600"/>
          </a:xfrm>
          <a:prstGeom prst="line">
            <a:avLst/>
          </a:prstGeom>
          <a:noFill/>
          <a:ln w="25400">
            <a:solidFill>
              <a:schemeClr val="accent1"/>
            </a:solidFill>
            <a:round/>
            <a:headEnd/>
            <a:tailEnd type="triangle"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533400" y="304800"/>
            <a:ext cx="8153400" cy="422275"/>
          </a:xfrm>
        </p:spPr>
        <p:txBody>
          <a:bodyPr/>
          <a:lstStyle/>
          <a:p>
            <a:r>
              <a:rPr lang="zh-CN" altLang="en-US" dirty="0"/>
              <a:t>乘法</a:t>
            </a:r>
            <a:endParaRPr lang="en-US" dirty="0"/>
          </a:p>
        </p:txBody>
      </p:sp>
      <p:sp>
        <p:nvSpPr>
          <p:cNvPr id="920579" name="Rectangle 3"/>
          <p:cNvSpPr>
            <a:spLocks noGrp="1" noChangeArrowheads="1"/>
          </p:cNvSpPr>
          <p:nvPr>
            <p:ph type="body" idx="1"/>
          </p:nvPr>
        </p:nvSpPr>
        <p:spPr>
          <a:xfrm>
            <a:off x="533400" y="914400"/>
            <a:ext cx="8153400" cy="383695"/>
          </a:xfrm>
        </p:spPr>
        <p:txBody>
          <a:bodyPr/>
          <a:lstStyle/>
          <a:p>
            <a:r>
              <a:rPr lang="zh-CN" altLang="en-US" dirty="0" smtClean="0"/>
              <a:t>二进制相乘实际上是一组左移</a:t>
            </a:r>
            <a:r>
              <a:rPr lang="en-US" altLang="zh-CN" dirty="0" smtClean="0"/>
              <a:t>/</a:t>
            </a:r>
            <a:r>
              <a:rPr lang="zh-CN" altLang="en-US" dirty="0" smtClean="0"/>
              <a:t>右移和相加运算</a:t>
            </a:r>
            <a:endParaRPr lang="en-US" dirty="0"/>
          </a:p>
        </p:txBody>
      </p:sp>
      <p:sp>
        <p:nvSpPr>
          <p:cNvPr id="920580" name="Oval 4"/>
          <p:cNvSpPr>
            <a:spLocks noChangeArrowheads="1"/>
          </p:cNvSpPr>
          <p:nvPr/>
        </p:nvSpPr>
        <p:spPr bwMode="auto">
          <a:xfrm>
            <a:off x="38862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1" name="Oval 5"/>
          <p:cNvSpPr>
            <a:spLocks noChangeArrowheads="1"/>
          </p:cNvSpPr>
          <p:nvPr/>
        </p:nvSpPr>
        <p:spPr bwMode="auto">
          <a:xfrm>
            <a:off x="35814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2" name="Oval 6"/>
          <p:cNvSpPr>
            <a:spLocks noChangeArrowheads="1"/>
          </p:cNvSpPr>
          <p:nvPr/>
        </p:nvSpPr>
        <p:spPr bwMode="auto">
          <a:xfrm>
            <a:off x="32766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3" name="Oval 7"/>
          <p:cNvSpPr>
            <a:spLocks noChangeArrowheads="1"/>
          </p:cNvSpPr>
          <p:nvPr/>
        </p:nvSpPr>
        <p:spPr bwMode="auto">
          <a:xfrm>
            <a:off x="29718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4" name="Oval 8"/>
          <p:cNvSpPr>
            <a:spLocks noChangeArrowheads="1"/>
          </p:cNvSpPr>
          <p:nvPr/>
        </p:nvSpPr>
        <p:spPr bwMode="auto">
          <a:xfrm>
            <a:off x="2971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5" name="Oval 9"/>
          <p:cNvSpPr>
            <a:spLocks noChangeArrowheads="1"/>
          </p:cNvSpPr>
          <p:nvPr/>
        </p:nvSpPr>
        <p:spPr bwMode="auto">
          <a:xfrm>
            <a:off x="32766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6" name="Oval 10"/>
          <p:cNvSpPr>
            <a:spLocks noChangeArrowheads="1"/>
          </p:cNvSpPr>
          <p:nvPr/>
        </p:nvSpPr>
        <p:spPr bwMode="auto">
          <a:xfrm>
            <a:off x="35814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7" name="Oval 11"/>
          <p:cNvSpPr>
            <a:spLocks noChangeArrowheads="1"/>
          </p:cNvSpPr>
          <p:nvPr/>
        </p:nvSpPr>
        <p:spPr bwMode="auto">
          <a:xfrm>
            <a:off x="3886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8" name="Line 12"/>
          <p:cNvSpPr>
            <a:spLocks noChangeShapeType="1"/>
          </p:cNvSpPr>
          <p:nvPr/>
        </p:nvSpPr>
        <p:spPr bwMode="auto">
          <a:xfrm>
            <a:off x="2743200" y="3200400"/>
            <a:ext cx="1295400" cy="0"/>
          </a:xfrm>
          <a:prstGeom prst="line">
            <a:avLst/>
          </a:prstGeom>
          <a:noFill/>
          <a:ln w="28575">
            <a:solidFill>
              <a:schemeClr val="tx1"/>
            </a:solidFill>
            <a:round/>
            <a:headEnd/>
            <a:tailEnd/>
          </a:ln>
          <a:effectLst/>
        </p:spPr>
        <p:txBody>
          <a:bodyPr wrap="none" anchor="ctr"/>
          <a:lstStyle/>
          <a:p>
            <a:endParaRPr lang="en-US"/>
          </a:p>
        </p:txBody>
      </p:sp>
      <p:sp>
        <p:nvSpPr>
          <p:cNvPr id="920589" name="Oval 13"/>
          <p:cNvSpPr>
            <a:spLocks noChangeArrowheads="1"/>
          </p:cNvSpPr>
          <p:nvPr/>
        </p:nvSpPr>
        <p:spPr bwMode="auto">
          <a:xfrm>
            <a:off x="38862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0" name="Oval 14"/>
          <p:cNvSpPr>
            <a:spLocks noChangeArrowheads="1"/>
          </p:cNvSpPr>
          <p:nvPr/>
        </p:nvSpPr>
        <p:spPr bwMode="auto">
          <a:xfrm>
            <a:off x="35814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1" name="Oval 15"/>
          <p:cNvSpPr>
            <a:spLocks noChangeArrowheads="1"/>
          </p:cNvSpPr>
          <p:nvPr/>
        </p:nvSpPr>
        <p:spPr bwMode="auto">
          <a:xfrm>
            <a:off x="32766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2" name="Oval 16"/>
          <p:cNvSpPr>
            <a:spLocks noChangeArrowheads="1"/>
          </p:cNvSpPr>
          <p:nvPr/>
        </p:nvSpPr>
        <p:spPr bwMode="auto">
          <a:xfrm>
            <a:off x="29718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3" name="Oval 17"/>
          <p:cNvSpPr>
            <a:spLocks noChangeArrowheads="1"/>
          </p:cNvSpPr>
          <p:nvPr/>
        </p:nvSpPr>
        <p:spPr bwMode="auto">
          <a:xfrm>
            <a:off x="35814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4" name="Oval 18"/>
          <p:cNvSpPr>
            <a:spLocks noChangeArrowheads="1"/>
          </p:cNvSpPr>
          <p:nvPr/>
        </p:nvSpPr>
        <p:spPr bwMode="auto">
          <a:xfrm>
            <a:off x="32766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5" name="Oval 19"/>
          <p:cNvSpPr>
            <a:spLocks noChangeArrowheads="1"/>
          </p:cNvSpPr>
          <p:nvPr/>
        </p:nvSpPr>
        <p:spPr bwMode="auto">
          <a:xfrm>
            <a:off x="29718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6" name="Oval 20"/>
          <p:cNvSpPr>
            <a:spLocks noChangeArrowheads="1"/>
          </p:cNvSpPr>
          <p:nvPr/>
        </p:nvSpPr>
        <p:spPr bwMode="auto">
          <a:xfrm>
            <a:off x="26670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7" name="Oval 21"/>
          <p:cNvSpPr>
            <a:spLocks noChangeArrowheads="1"/>
          </p:cNvSpPr>
          <p:nvPr/>
        </p:nvSpPr>
        <p:spPr bwMode="auto">
          <a:xfrm>
            <a:off x="32766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8" name="Oval 22"/>
          <p:cNvSpPr>
            <a:spLocks noChangeArrowheads="1"/>
          </p:cNvSpPr>
          <p:nvPr/>
        </p:nvSpPr>
        <p:spPr bwMode="auto">
          <a:xfrm>
            <a:off x="29718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9" name="Oval 23"/>
          <p:cNvSpPr>
            <a:spLocks noChangeArrowheads="1"/>
          </p:cNvSpPr>
          <p:nvPr/>
        </p:nvSpPr>
        <p:spPr bwMode="auto">
          <a:xfrm>
            <a:off x="26670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0" name="Oval 24"/>
          <p:cNvSpPr>
            <a:spLocks noChangeArrowheads="1"/>
          </p:cNvSpPr>
          <p:nvPr/>
        </p:nvSpPr>
        <p:spPr bwMode="auto">
          <a:xfrm>
            <a:off x="23622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1" name="Oval 25"/>
          <p:cNvSpPr>
            <a:spLocks noChangeArrowheads="1"/>
          </p:cNvSpPr>
          <p:nvPr/>
        </p:nvSpPr>
        <p:spPr bwMode="auto">
          <a:xfrm>
            <a:off x="29718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2" name="Oval 26"/>
          <p:cNvSpPr>
            <a:spLocks noChangeArrowheads="1"/>
          </p:cNvSpPr>
          <p:nvPr/>
        </p:nvSpPr>
        <p:spPr bwMode="auto">
          <a:xfrm>
            <a:off x="26670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3" name="Oval 27"/>
          <p:cNvSpPr>
            <a:spLocks noChangeArrowheads="1"/>
          </p:cNvSpPr>
          <p:nvPr/>
        </p:nvSpPr>
        <p:spPr bwMode="auto">
          <a:xfrm>
            <a:off x="23622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4" name="Oval 28"/>
          <p:cNvSpPr>
            <a:spLocks noChangeArrowheads="1"/>
          </p:cNvSpPr>
          <p:nvPr/>
        </p:nvSpPr>
        <p:spPr bwMode="auto">
          <a:xfrm>
            <a:off x="20574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5" name="Line 29"/>
          <p:cNvSpPr>
            <a:spLocks noChangeShapeType="1"/>
          </p:cNvSpPr>
          <p:nvPr/>
        </p:nvSpPr>
        <p:spPr bwMode="auto">
          <a:xfrm>
            <a:off x="1905000" y="4572000"/>
            <a:ext cx="2133600" cy="0"/>
          </a:xfrm>
          <a:prstGeom prst="line">
            <a:avLst/>
          </a:prstGeom>
          <a:noFill/>
          <a:ln w="28575">
            <a:solidFill>
              <a:schemeClr val="tx1"/>
            </a:solidFill>
            <a:round/>
            <a:headEnd/>
            <a:tailEnd/>
          </a:ln>
          <a:effectLst/>
        </p:spPr>
        <p:txBody>
          <a:bodyPr wrap="none" anchor="ctr"/>
          <a:lstStyle/>
          <a:p>
            <a:endParaRPr lang="en-US"/>
          </a:p>
        </p:txBody>
      </p:sp>
      <p:sp>
        <p:nvSpPr>
          <p:cNvPr id="920606" name="Oval 30"/>
          <p:cNvSpPr>
            <a:spLocks noChangeArrowheads="1"/>
          </p:cNvSpPr>
          <p:nvPr/>
        </p:nvSpPr>
        <p:spPr bwMode="auto">
          <a:xfrm>
            <a:off x="29718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7" name="Oval 31"/>
          <p:cNvSpPr>
            <a:spLocks noChangeArrowheads="1"/>
          </p:cNvSpPr>
          <p:nvPr/>
        </p:nvSpPr>
        <p:spPr bwMode="auto">
          <a:xfrm>
            <a:off x="2362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8" name="Oval 32"/>
          <p:cNvSpPr>
            <a:spLocks noChangeArrowheads="1"/>
          </p:cNvSpPr>
          <p:nvPr/>
        </p:nvSpPr>
        <p:spPr bwMode="auto">
          <a:xfrm>
            <a:off x="1752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9" name="Oval 33"/>
          <p:cNvSpPr>
            <a:spLocks noChangeArrowheads="1"/>
          </p:cNvSpPr>
          <p:nvPr/>
        </p:nvSpPr>
        <p:spPr bwMode="auto">
          <a:xfrm>
            <a:off x="2057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0" name="Oval 34"/>
          <p:cNvSpPr>
            <a:spLocks noChangeArrowheads="1"/>
          </p:cNvSpPr>
          <p:nvPr/>
        </p:nvSpPr>
        <p:spPr bwMode="auto">
          <a:xfrm>
            <a:off x="3886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1" name="Oval 35"/>
          <p:cNvSpPr>
            <a:spLocks noChangeArrowheads="1"/>
          </p:cNvSpPr>
          <p:nvPr/>
        </p:nvSpPr>
        <p:spPr bwMode="auto">
          <a:xfrm>
            <a:off x="3581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2" name="Oval 36"/>
          <p:cNvSpPr>
            <a:spLocks noChangeArrowheads="1"/>
          </p:cNvSpPr>
          <p:nvPr/>
        </p:nvSpPr>
        <p:spPr bwMode="auto">
          <a:xfrm>
            <a:off x="3276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3" name="Oval 37"/>
          <p:cNvSpPr>
            <a:spLocks noChangeArrowheads="1"/>
          </p:cNvSpPr>
          <p:nvPr/>
        </p:nvSpPr>
        <p:spPr bwMode="auto">
          <a:xfrm>
            <a:off x="26670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4" name="Text Box 38"/>
          <p:cNvSpPr txBox="1">
            <a:spLocks noChangeArrowheads="1"/>
          </p:cNvSpPr>
          <p:nvPr/>
        </p:nvSpPr>
        <p:spPr bwMode="auto">
          <a:xfrm>
            <a:off x="4267200" y="2362200"/>
            <a:ext cx="2895600" cy="396875"/>
          </a:xfrm>
          <a:prstGeom prst="rect">
            <a:avLst/>
          </a:prstGeom>
          <a:noFill/>
          <a:ln w="28575">
            <a:noFill/>
            <a:miter lim="800000"/>
            <a:headEnd/>
            <a:tailEnd/>
          </a:ln>
          <a:effectLst/>
        </p:spPr>
        <p:txBody>
          <a:bodyPr>
            <a:spAutoFit/>
          </a:bodyPr>
          <a:lstStyle/>
          <a:p>
            <a:r>
              <a:rPr lang="zh-CN" altLang="en-US" sz="2000" dirty="0" smtClean="0">
                <a:solidFill>
                  <a:schemeClr val="tx1"/>
                </a:solidFill>
              </a:rPr>
              <a:t>被乘数</a:t>
            </a:r>
            <a:endParaRPr lang="en-US" sz="2000" baseline="30000" dirty="0">
              <a:solidFill>
                <a:schemeClr val="tx1"/>
              </a:solidFill>
            </a:endParaRPr>
          </a:p>
        </p:txBody>
      </p:sp>
      <p:sp>
        <p:nvSpPr>
          <p:cNvPr id="920615" name="Text Box 39"/>
          <p:cNvSpPr txBox="1">
            <a:spLocks noChangeArrowheads="1"/>
          </p:cNvSpPr>
          <p:nvPr/>
        </p:nvSpPr>
        <p:spPr bwMode="auto">
          <a:xfrm>
            <a:off x="4267200" y="2743200"/>
            <a:ext cx="2590800" cy="396875"/>
          </a:xfrm>
          <a:prstGeom prst="rect">
            <a:avLst/>
          </a:prstGeom>
          <a:noFill/>
          <a:ln w="28575">
            <a:noFill/>
            <a:miter lim="800000"/>
            <a:headEnd/>
            <a:tailEnd/>
          </a:ln>
          <a:effectLst/>
        </p:spPr>
        <p:txBody>
          <a:bodyPr>
            <a:spAutoFit/>
          </a:bodyPr>
          <a:lstStyle/>
          <a:p>
            <a:r>
              <a:rPr lang="zh-CN" altLang="en-US" sz="2000" dirty="0">
                <a:solidFill>
                  <a:schemeClr val="tx1"/>
                </a:solidFill>
              </a:rPr>
              <a:t>乘数</a:t>
            </a:r>
            <a:endParaRPr lang="en-US" sz="2000" baseline="30000" dirty="0">
              <a:solidFill>
                <a:schemeClr val="tx1"/>
              </a:solidFill>
            </a:endParaRPr>
          </a:p>
        </p:txBody>
      </p:sp>
      <p:sp>
        <p:nvSpPr>
          <p:cNvPr id="920616" name="Text Box 40"/>
          <p:cNvSpPr txBox="1">
            <a:spLocks noChangeArrowheads="1"/>
          </p:cNvSpPr>
          <p:nvPr/>
        </p:nvSpPr>
        <p:spPr bwMode="auto">
          <a:xfrm>
            <a:off x="4267200" y="3352800"/>
            <a:ext cx="1600200" cy="707886"/>
          </a:xfrm>
          <a:prstGeom prst="rect">
            <a:avLst/>
          </a:prstGeom>
          <a:noFill/>
          <a:ln w="28575">
            <a:noFill/>
            <a:miter lim="800000"/>
            <a:headEnd/>
            <a:tailEnd/>
          </a:ln>
          <a:effectLst/>
        </p:spPr>
        <p:txBody>
          <a:bodyPr>
            <a:spAutoFit/>
          </a:bodyPr>
          <a:lstStyle/>
          <a:p>
            <a:r>
              <a:rPr lang="zh-CN" altLang="en-US" sz="2000" dirty="0" smtClean="0">
                <a:solidFill>
                  <a:schemeClr val="tx1"/>
                </a:solidFill>
              </a:rPr>
              <a:t>部分</a:t>
            </a:r>
            <a:endParaRPr lang="en-US" altLang="zh-CN" sz="2000" dirty="0" smtClean="0">
              <a:solidFill>
                <a:schemeClr val="tx1"/>
              </a:solidFill>
            </a:endParaRPr>
          </a:p>
          <a:p>
            <a:r>
              <a:rPr lang="zh-CN" altLang="en-US" sz="2000" dirty="0" smtClean="0">
                <a:solidFill>
                  <a:schemeClr val="tx1"/>
                </a:solidFill>
              </a:rPr>
              <a:t>积数组</a:t>
            </a:r>
            <a:endParaRPr lang="en-US" sz="2000" baseline="30000" dirty="0">
              <a:solidFill>
                <a:schemeClr val="tx1"/>
              </a:solidFill>
            </a:endParaRPr>
          </a:p>
        </p:txBody>
      </p:sp>
      <p:sp>
        <p:nvSpPr>
          <p:cNvPr id="920617" name="Text Box 41"/>
          <p:cNvSpPr txBox="1">
            <a:spLocks noChangeArrowheads="1"/>
          </p:cNvSpPr>
          <p:nvPr/>
        </p:nvSpPr>
        <p:spPr bwMode="auto">
          <a:xfrm>
            <a:off x="4267200" y="4572000"/>
            <a:ext cx="3657600" cy="400110"/>
          </a:xfrm>
          <a:prstGeom prst="rect">
            <a:avLst/>
          </a:prstGeom>
          <a:noFill/>
          <a:ln w="28575">
            <a:noFill/>
            <a:miter lim="800000"/>
            <a:headEnd/>
            <a:tailEnd/>
          </a:ln>
          <a:effectLst/>
        </p:spPr>
        <p:txBody>
          <a:bodyPr>
            <a:spAutoFit/>
          </a:bodyPr>
          <a:lstStyle/>
          <a:p>
            <a:r>
              <a:rPr lang="zh-CN" altLang="en-US" sz="2000" dirty="0" smtClean="0"/>
              <a:t>双精度</a:t>
            </a:r>
            <a:r>
              <a:rPr lang="en-US" sz="2000" dirty="0" smtClean="0">
                <a:solidFill>
                  <a:schemeClr val="tx1"/>
                </a:solidFill>
              </a:rPr>
              <a:t> </a:t>
            </a:r>
            <a:r>
              <a:rPr lang="zh-CN" altLang="en-US" sz="2000" dirty="0" smtClean="0">
                <a:solidFill>
                  <a:schemeClr val="tx1"/>
                </a:solidFill>
              </a:rPr>
              <a:t>乘积</a:t>
            </a:r>
            <a:r>
              <a:rPr lang="en-US" sz="2000" dirty="0" smtClean="0">
                <a:solidFill>
                  <a:schemeClr val="tx1"/>
                </a:solidFill>
              </a:rPr>
              <a:t> </a:t>
            </a:r>
            <a:endParaRPr lang="en-US" sz="2000" baseline="30000" dirty="0">
              <a:solidFill>
                <a:schemeClr val="tx1"/>
              </a:solidFill>
            </a:endParaRPr>
          </a:p>
        </p:txBody>
      </p:sp>
      <p:sp>
        <p:nvSpPr>
          <p:cNvPr id="920618" name="Line 42"/>
          <p:cNvSpPr>
            <a:spLocks noChangeShapeType="1"/>
          </p:cNvSpPr>
          <p:nvPr/>
        </p:nvSpPr>
        <p:spPr bwMode="auto">
          <a:xfrm>
            <a:off x="2895600" y="228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19" name="Text Box 43"/>
          <p:cNvSpPr txBox="1">
            <a:spLocks noChangeArrowheads="1"/>
          </p:cNvSpPr>
          <p:nvPr/>
        </p:nvSpPr>
        <p:spPr bwMode="auto">
          <a:xfrm>
            <a:off x="3200400" y="1905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0620" name="Line 44"/>
          <p:cNvSpPr>
            <a:spLocks noChangeShapeType="1"/>
          </p:cNvSpPr>
          <p:nvPr/>
        </p:nvSpPr>
        <p:spPr bwMode="auto">
          <a:xfrm>
            <a:off x="1676400" y="5105400"/>
            <a:ext cx="22860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1" name="Text Box 45"/>
          <p:cNvSpPr txBox="1">
            <a:spLocks noChangeArrowheads="1"/>
          </p:cNvSpPr>
          <p:nvPr/>
        </p:nvSpPr>
        <p:spPr bwMode="auto">
          <a:xfrm>
            <a:off x="2514600" y="5105400"/>
            <a:ext cx="533400" cy="457200"/>
          </a:xfrm>
          <a:prstGeom prst="rect">
            <a:avLst/>
          </a:prstGeom>
          <a:noFill/>
          <a:ln w="28575">
            <a:noFill/>
            <a:miter lim="800000"/>
            <a:headEnd/>
            <a:tailEnd/>
          </a:ln>
          <a:effectLst/>
        </p:spPr>
        <p:txBody>
          <a:bodyPr>
            <a:spAutoFit/>
          </a:bodyPr>
          <a:lstStyle/>
          <a:p>
            <a:r>
              <a:rPr lang="en-US" sz="2400"/>
              <a:t>2n</a:t>
            </a:r>
            <a:endParaRPr lang="en-US" sz="2400" baseline="30000"/>
          </a:p>
        </p:txBody>
      </p:sp>
      <p:sp>
        <p:nvSpPr>
          <p:cNvPr id="920622" name="Line 46"/>
          <p:cNvSpPr>
            <a:spLocks noChangeShapeType="1"/>
          </p:cNvSpPr>
          <p:nvPr/>
        </p:nvSpPr>
        <p:spPr bwMode="auto">
          <a:xfrm flipV="1">
            <a:off x="1752600" y="3276600"/>
            <a:ext cx="0" cy="121920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3" name="Text Box 47"/>
          <p:cNvSpPr txBox="1">
            <a:spLocks noChangeArrowheads="1"/>
          </p:cNvSpPr>
          <p:nvPr/>
        </p:nvSpPr>
        <p:spPr bwMode="auto">
          <a:xfrm>
            <a:off x="1371600" y="37338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0624" name="AutoShape 48"/>
          <p:cNvSpPr>
            <a:spLocks/>
          </p:cNvSpPr>
          <p:nvPr/>
        </p:nvSpPr>
        <p:spPr bwMode="auto">
          <a:xfrm>
            <a:off x="4114800" y="3352800"/>
            <a:ext cx="152400" cy="1066800"/>
          </a:xfrm>
          <a:prstGeom prst="rightBrace">
            <a:avLst>
              <a:gd name="adj1" fmla="val 58333"/>
              <a:gd name="adj2" fmla="val 50000"/>
            </a:avLst>
          </a:prstGeom>
          <a:noFill/>
          <a:ln w="28575">
            <a:solidFill>
              <a:schemeClr val="accent1"/>
            </a:solidFill>
            <a:round/>
            <a:headEnd/>
            <a:tailEnd/>
          </a:ln>
          <a:effectLst/>
        </p:spPr>
        <p:txBody>
          <a:bodyPr wrap="none" anchor="ctr"/>
          <a:lstStyle/>
          <a:p>
            <a:endParaRPr lang="en-US"/>
          </a:p>
        </p:txBody>
      </p:sp>
      <p:grpSp>
        <p:nvGrpSpPr>
          <p:cNvPr id="2" name="Group 52"/>
          <p:cNvGrpSpPr>
            <a:grpSpLocks/>
          </p:cNvGrpSpPr>
          <p:nvPr/>
        </p:nvGrpSpPr>
        <p:grpSpPr bwMode="auto">
          <a:xfrm>
            <a:off x="5334000" y="3429000"/>
            <a:ext cx="3581400" cy="1143000"/>
            <a:chOff x="3360" y="2160"/>
            <a:chExt cx="2256" cy="720"/>
          </a:xfrm>
        </p:grpSpPr>
        <p:sp>
          <p:nvSpPr>
            <p:cNvPr id="920626" name="Text Box 50"/>
            <p:cNvSpPr txBox="1">
              <a:spLocks noChangeArrowheads="1"/>
            </p:cNvSpPr>
            <p:nvPr/>
          </p:nvSpPr>
          <p:spPr bwMode="auto">
            <a:xfrm>
              <a:off x="3552" y="2208"/>
              <a:ext cx="2064" cy="446"/>
            </a:xfrm>
            <a:prstGeom prst="rect">
              <a:avLst/>
            </a:prstGeom>
            <a:noFill/>
            <a:ln w="28575">
              <a:noFill/>
              <a:miter lim="800000"/>
              <a:headEnd/>
              <a:tailEnd/>
            </a:ln>
            <a:effectLst/>
          </p:spPr>
          <p:txBody>
            <a:bodyPr>
              <a:spAutoFit/>
            </a:bodyPr>
            <a:lstStyle/>
            <a:p>
              <a:r>
                <a:rPr lang="zh-CN" altLang="en-US" sz="2000" dirty="0" smtClean="0"/>
                <a:t>可以并行形成，并行相加，以提高乘法速度</a:t>
              </a:r>
              <a:endParaRPr lang="en-US" sz="2000" baseline="30000" dirty="0"/>
            </a:p>
          </p:txBody>
        </p:sp>
        <p:sp>
          <p:nvSpPr>
            <p:cNvPr id="920627" name="AutoShape 51"/>
            <p:cNvSpPr>
              <a:spLocks/>
            </p:cNvSpPr>
            <p:nvPr/>
          </p:nvSpPr>
          <p:spPr bwMode="auto">
            <a:xfrm>
              <a:off x="3360" y="2160"/>
              <a:ext cx="192" cy="720"/>
            </a:xfrm>
            <a:prstGeom prst="rightBrace">
              <a:avLst>
                <a:gd name="adj1" fmla="val 31250"/>
                <a:gd name="adj2" fmla="val 50000"/>
              </a:avLst>
            </a:prstGeom>
            <a:no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txDef>
      <a:spPr>
        <a:noFill/>
      </a:spPr>
      <a:bodyPr wrap="none" rtlCol="0">
        <a:spAutoFit/>
      </a:bodyPr>
      <a:lstStyle>
        <a:defPPr>
          <a:lnSpc>
            <a:spcPct val="90000"/>
          </a:lnSpc>
          <a:buClr>
            <a:schemeClr val="accent1"/>
          </a:buClr>
          <a:buSzPct val="75000"/>
          <a:defRPr sz="2000" dirty="0">
            <a:solidFill>
              <a:schemeClr val="accent2"/>
            </a:solidFill>
            <a:sym typeface="Symbol" pitchFamily="18" charset="2"/>
          </a:defRPr>
        </a:defPPr>
      </a:lstStyle>
    </a:tx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6337</TotalTime>
  <Pages>47</Pages>
  <Words>2854</Words>
  <Application>Microsoft Office PowerPoint</Application>
  <PresentationFormat>信纸(8.5x11 英寸)</PresentationFormat>
  <Paragraphs>595</Paragraphs>
  <Slides>27</Slides>
  <Notes>20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Monotype Sorts</vt:lpstr>
      <vt:lpstr>宋体</vt:lpstr>
      <vt:lpstr>Arial</vt:lpstr>
      <vt:lpstr>Courier New</vt:lpstr>
      <vt:lpstr>Symbol</vt:lpstr>
      <vt:lpstr>Times New Roman</vt:lpstr>
      <vt:lpstr>Wingdings</vt:lpstr>
      <vt:lpstr>mjicse431</vt:lpstr>
      <vt:lpstr>第三章：计算机的算术运算</vt:lpstr>
      <vt:lpstr>复习：MIPS (RISC)精简指令集计算机的设计原则</vt:lpstr>
      <vt:lpstr>复习:  寻址方式的说明</vt:lpstr>
      <vt:lpstr>数字表示法</vt:lpstr>
      <vt:lpstr>MIPS 算术逻辑单元 (ALU)</vt:lpstr>
      <vt:lpstr>处理溢出</vt:lpstr>
      <vt:lpstr>A MIPS ALU 的执行</vt:lpstr>
      <vt:lpstr>性能如何?</vt:lpstr>
      <vt:lpstr>乘法</vt:lpstr>
      <vt:lpstr>乘法器硬件（加法和右移）</vt:lpstr>
      <vt:lpstr>MIPS 乘法指令</vt:lpstr>
      <vt:lpstr>快速乘法器硬件结构</vt:lpstr>
      <vt:lpstr>除法</vt:lpstr>
      <vt:lpstr>除法器硬件（左移和减法）</vt:lpstr>
      <vt:lpstr>MIPS 除法指令</vt:lpstr>
      <vt:lpstr>表示很大（小）的数</vt:lpstr>
      <vt:lpstr>浮点表示中的异常事件</vt:lpstr>
      <vt:lpstr>IEEE 754 浮点标准</vt:lpstr>
      <vt:lpstr>IEEE 754 浮点数的编码（下表为图3-14）</vt:lpstr>
      <vt:lpstr>算术精确性</vt:lpstr>
      <vt:lpstr>浮点加法</vt:lpstr>
      <vt:lpstr>浮点加法的例子</vt:lpstr>
      <vt:lpstr>浮点乘法</vt:lpstr>
      <vt:lpstr>浮点乘法的例子</vt:lpstr>
      <vt:lpstr>MIPS 浮点指令</vt:lpstr>
      <vt:lpstr>MIPS 浮点指令</vt:lpstr>
      <vt:lpstr>常用MIPS指令的使用频率</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Tongquan</cp:lastModifiedBy>
  <cp:revision>472</cp:revision>
  <cp:lastPrinted>1997-08-27T08:28:34Z</cp:lastPrinted>
  <dcterms:created xsi:type="dcterms:W3CDTF">1997-08-19T16:58:46Z</dcterms:created>
  <dcterms:modified xsi:type="dcterms:W3CDTF">2017-02-14T02:30:21Z</dcterms:modified>
</cp:coreProperties>
</file>